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9" r:id="rId11"/>
    <p:sldId id="392" r:id="rId12"/>
    <p:sldId id="393" r:id="rId13"/>
    <p:sldId id="394" r:id="rId14"/>
    <p:sldId id="398" r:id="rId15"/>
    <p:sldId id="400" r:id="rId16"/>
    <p:sldId id="399" r:id="rId17"/>
    <p:sldId id="403" r:id="rId18"/>
    <p:sldId id="401" r:id="rId19"/>
    <p:sldId id="402" r:id="rId20"/>
    <p:sldId id="404" r:id="rId21"/>
    <p:sldId id="405" r:id="rId22"/>
    <p:sldId id="407" r:id="rId23"/>
    <p:sldId id="406" r:id="rId24"/>
    <p:sldId id="408" r:id="rId25"/>
    <p:sldId id="409" r:id="rId26"/>
    <p:sldId id="397" r:id="rId27"/>
    <p:sldId id="414" r:id="rId28"/>
    <p:sldId id="410" r:id="rId29"/>
    <p:sldId id="411" r:id="rId30"/>
    <p:sldId id="412" r:id="rId31"/>
    <p:sldId id="382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3" r:id="rId40"/>
    <p:sldId id="424" r:id="rId41"/>
    <p:sldId id="422" r:id="rId42"/>
    <p:sldId id="390" r:id="rId43"/>
    <p:sldId id="387" r:id="rId44"/>
    <p:sldId id="386" r:id="rId45"/>
    <p:sldId id="385" r:id="rId46"/>
    <p:sldId id="388" r:id="rId47"/>
    <p:sldId id="391" r:id="rId48"/>
    <p:sldId id="39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71720" autoAdjust="0"/>
  </p:normalViewPr>
  <p:slideViewPr>
    <p:cSldViewPr snapToGrid="0">
      <p:cViewPr varScale="1">
        <p:scale>
          <a:sx n="67" d="100"/>
          <a:sy n="67" d="100"/>
        </p:scale>
        <p:origin x="74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A66D8-DE6E-4126-BD05-5CEA5240282F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8D6F8-2D83-4017-ADD4-B39B356A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08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29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767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940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03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999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806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379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810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453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8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584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821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28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44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711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13254-6F6C-4369-BC57-984A5D3C53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30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004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0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3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401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D6F8-2D83-4017-ADD4-B39B356A1A7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66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DAD9-C902-48B1-B32A-3209B18D6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40B3B-A648-4441-81B9-7C6E9B9D4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B078F-4A0A-4F71-BDAE-7BC0AEB4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2EB00-FC54-410B-8954-1CAF74007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D72B6-6044-40D1-9929-3B2CA1CA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0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093B-49E5-4C41-968A-F265964C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90463-A0BE-4B86-8552-2BD205584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27F4-AA08-498F-A5D6-4D7DA290E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BAE45-5C05-4E19-B847-87A58DAA8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B0DEB-E797-41B3-8965-DB6AE4E4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0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B45C4C-040C-4ECE-81DA-41CC327F4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75A83-EB61-4272-B3BF-5294C1FC1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708C-C6E7-412D-B98F-E867383A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8881A-0CE7-4A59-B58D-6FD00F5A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F7811-8FE6-42A9-A5A7-2B9C7C58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8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52D2-6436-4119-B98C-8E86AC69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EBAC9-0C51-4708-BC89-6A35667F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5F82-2D43-4FC9-AC76-1E801ECC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13403-A3A5-4B1B-A72E-A684D5AC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63EFF-B263-44FF-85EC-0FA73436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8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844B-F7CE-4B3B-8D4E-4C6C1E6FD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C27C4-DA26-4C27-A97C-A35BCF18E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F3AC5-9EBA-46B7-B420-A48989DC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4762A-D594-4B7A-AD91-1D3A6A0B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F91F-D166-4808-9623-397CB1B4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08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6BF05-5947-4A41-975C-113D975E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B81D-B4C2-48D1-8CBA-16976C4D3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A8A97-7FEB-41B3-9DC9-C240E6423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0B32D-C06C-4C5D-BC95-39B36E2D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69DC1-4167-40FF-9B9F-0F413B83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B4528-8434-4997-B7C9-7119A09F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1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AB53-DC4C-4269-B9D0-4458E224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B546D-6216-46B6-A698-9F54FFE4F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D8771-C074-4499-959E-79BDC3FC4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3071D-E5A5-475F-A38C-7F2D240A1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24EB5-6D19-4F3E-8BDF-BF0B2D1A9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3E8D1-BDD7-4268-A92C-5CDB419B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8BD1D-D14A-45A6-ADF3-21A92F1E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5B746C-86FE-413C-BDA1-FD2352F7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9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AE27-E5AB-4592-8557-192187902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06543-60C8-4A99-8901-F8280ACF3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5DA19-3830-417C-B41C-8858BE43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9DD70-4CA5-451F-B411-477669EC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19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A6CB8D-7A4A-4C19-A508-71A23979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2E875-DE2F-4222-8B86-3B60CF9A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A8A24-2EB0-45A7-98A6-1E6D25E5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812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A31E-BF4D-428B-AA4C-5C5CB34C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84A95-9946-439E-80A4-1ED87F357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97585-53D2-4D9B-8F0D-426ECF0FF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D6512-5268-4081-9B65-56276755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9B101-8DC9-415A-BBD4-04F3CD33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7EB1B-D3C2-401E-A01D-F4434A9D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8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F644-7292-4F6A-97E6-5A6D375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EC79D-98FD-4F80-A952-7DE75A6B7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C3DF7-411D-4A4E-9B32-03E5A0C2B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328E0-4E14-4C32-8FB5-A94119D7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80272-4E1D-4185-A75E-7940E17A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E8868-D915-4593-9AC1-55FB2B3E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9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A51469-E38A-40E2-9262-29F76601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5F930-9A9B-434D-AB77-DBB47191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B2C23-46BA-4B45-B900-BAE652CC6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27C8-4AD4-4A81-99CB-89BF6D85BDD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3AD02-DAAF-4788-BA3D-DFF6DDA05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5954-9A3F-47A4-809A-4F0809ECF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FFB1C-C06C-49BD-B67F-62621F0351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57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rotege.stanford.edu/conference/2009/slides/SWRL2009ProtegeConference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Submission/SWRL/" TargetMode="External"/><Relationship Id="rId2" Type="http://schemas.openxmlformats.org/officeDocument/2006/relationships/hyperlink" Target="https://www.w3.org/TR/rif-overview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DC6A-E089-4AF6-97C0-AA5E4A0A2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1217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9B93-AF9C-41C9-890E-37BC1E94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D484-CFAC-4565-B9C0-66083826C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SWRL: Semantic Web Rule Language</a:t>
            </a:r>
          </a:p>
          <a:p>
            <a:r>
              <a:rPr lang="en-GB" dirty="0"/>
              <a:t>Idea: </a:t>
            </a:r>
            <a:r>
              <a:rPr lang="en-GB" dirty="0" err="1"/>
              <a:t>Datalog</a:t>
            </a:r>
            <a:r>
              <a:rPr lang="en-GB" dirty="0"/>
              <a:t> rules that apply on OWL ontologies</a:t>
            </a:r>
          </a:p>
          <a:p>
            <a:r>
              <a:rPr lang="en-GB" dirty="0"/>
              <a:t>OWL individuals are </a:t>
            </a:r>
            <a:r>
              <a:rPr lang="en-GB" dirty="0" err="1"/>
              <a:t>datalog</a:t>
            </a:r>
            <a:r>
              <a:rPr lang="en-GB" dirty="0"/>
              <a:t> constants </a:t>
            </a:r>
          </a:p>
          <a:p>
            <a:r>
              <a:rPr lang="en-GB" dirty="0"/>
              <a:t>OWL classes are unary </a:t>
            </a:r>
            <a:r>
              <a:rPr lang="en-GB" dirty="0" err="1"/>
              <a:t>datalog</a:t>
            </a:r>
            <a:r>
              <a:rPr lang="en-GB" dirty="0"/>
              <a:t> predicates (A: A(?x)) </a:t>
            </a:r>
          </a:p>
          <a:p>
            <a:r>
              <a:rPr lang="en-GB" dirty="0"/>
              <a:t>OWL properties are binary </a:t>
            </a:r>
            <a:r>
              <a:rPr lang="en-GB" dirty="0" err="1"/>
              <a:t>datalog</a:t>
            </a:r>
            <a:r>
              <a:rPr lang="en-GB" dirty="0"/>
              <a:t> predicates (r: r(?x, ?y))</a:t>
            </a:r>
          </a:p>
          <a:p>
            <a:r>
              <a:rPr lang="en-GB" dirty="0">
                <a:solidFill>
                  <a:srgbClr val="000000"/>
                </a:solidFill>
              </a:rPr>
              <a:t>O</a:t>
            </a:r>
            <a:r>
              <a:rPr lang="en-GB" b="0" i="0" dirty="0">
                <a:solidFill>
                  <a:srgbClr val="000000"/>
                </a:solidFill>
                <a:effectLst/>
              </a:rPr>
              <a:t>nly variables that occur in the body of a rule may occur in the head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29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D24A-F744-4CD5-A6FA-38A93AD9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SWRL?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17F40-0315-4D8E-8E9E-196488213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2041" cy="4351338"/>
          </a:xfrm>
        </p:spPr>
        <p:txBody>
          <a:bodyPr/>
          <a:lstStyle/>
          <a:p>
            <a:r>
              <a:rPr lang="en-GB" dirty="0"/>
              <a:t>When do we need SWRL?</a:t>
            </a:r>
          </a:p>
          <a:p>
            <a:r>
              <a:rPr lang="en-GB" dirty="0"/>
              <a:t>Try to express in DL:</a:t>
            </a:r>
          </a:p>
          <a:p>
            <a:pPr lvl="1"/>
            <a:r>
              <a:rPr lang="en-GB" dirty="0"/>
              <a:t> if a child’s parents are married to each other then it belongs to the class </a:t>
            </a:r>
            <a:r>
              <a:rPr lang="en-GB" dirty="0" err="1"/>
              <a:t>ChildOfMarriedParents</a:t>
            </a:r>
            <a:endParaRPr lang="en-GB" dirty="0"/>
          </a:p>
          <a:p>
            <a:pPr lvl="1"/>
            <a:r>
              <a:rPr lang="en-GB" dirty="0"/>
              <a:t>You can use the properties </a:t>
            </a:r>
            <a:r>
              <a:rPr lang="en-GB" dirty="0" err="1"/>
              <a:t>hasParent</a:t>
            </a:r>
            <a:r>
              <a:rPr lang="en-GB" dirty="0"/>
              <a:t>, </a:t>
            </a:r>
            <a:r>
              <a:rPr lang="en-GB" dirty="0" err="1"/>
              <a:t>hasSpouse</a:t>
            </a:r>
            <a:r>
              <a:rPr lang="en-GB" dirty="0"/>
              <a:t> and the concept </a:t>
            </a:r>
            <a:r>
              <a:rPr lang="en-GB" dirty="0" err="1"/>
              <a:t>ChildOfMarriedParents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28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D24A-F744-4CD5-A6FA-38A93AD9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SWRL?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17F40-0315-4D8E-8E9E-196488213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2041" cy="4351338"/>
          </a:xfrm>
        </p:spPr>
        <p:txBody>
          <a:bodyPr/>
          <a:lstStyle/>
          <a:p>
            <a:r>
              <a:rPr lang="en-GB" dirty="0"/>
              <a:t>When do we need SWRL?</a:t>
            </a:r>
          </a:p>
          <a:p>
            <a:r>
              <a:rPr lang="en-GB" dirty="0"/>
              <a:t>Try to express in DL:</a:t>
            </a:r>
          </a:p>
          <a:p>
            <a:pPr lvl="1"/>
            <a:r>
              <a:rPr lang="en-GB" dirty="0"/>
              <a:t>if a child’s parents are married to each other then it belongs to the class </a:t>
            </a:r>
            <a:r>
              <a:rPr lang="en-GB" dirty="0" err="1"/>
              <a:t>ChildOfMarriedParents</a:t>
            </a:r>
            <a:endParaRPr lang="en-GB" dirty="0"/>
          </a:p>
          <a:p>
            <a:r>
              <a:rPr lang="en-GB" i="1" dirty="0">
                <a:solidFill>
                  <a:srgbClr val="000000"/>
                </a:solidFill>
              </a:rPr>
              <a:t>There is no way in OWL 2 to express the relation between individuals with which an individual has relations</a:t>
            </a:r>
          </a:p>
          <a:p>
            <a:r>
              <a:rPr lang="en-GB" dirty="0">
                <a:solidFill>
                  <a:srgbClr val="000000"/>
                </a:solidFill>
              </a:rPr>
              <a:t>Can you do it with SWRL?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98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D24A-F744-4CD5-A6FA-38A93AD9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SWRL?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17F40-0315-4D8E-8E9E-196488213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631"/>
            <a:ext cx="10722041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When do we need SWRL?</a:t>
            </a:r>
          </a:p>
          <a:p>
            <a:r>
              <a:rPr lang="en-GB" dirty="0"/>
              <a:t>Try to express in DL:</a:t>
            </a:r>
          </a:p>
          <a:p>
            <a:pPr lvl="1"/>
            <a:r>
              <a:rPr lang="en-GB" dirty="0"/>
              <a:t>if a child’s parents are married to each other then it belongs to the class </a:t>
            </a:r>
            <a:r>
              <a:rPr lang="en-GB" dirty="0" err="1"/>
              <a:t>ChildOfMarriedParents</a:t>
            </a:r>
            <a:endParaRPr lang="en-GB" dirty="0"/>
          </a:p>
          <a:p>
            <a:r>
              <a:rPr lang="en-GB" i="1" dirty="0">
                <a:solidFill>
                  <a:srgbClr val="000000"/>
                </a:solidFill>
              </a:rPr>
              <a:t>There is no way in OWL 2 to express the relation between individuals with which an individual has relations</a:t>
            </a:r>
          </a:p>
          <a:p>
            <a:r>
              <a:rPr lang="en-GB" dirty="0">
                <a:solidFill>
                  <a:srgbClr val="000000"/>
                </a:solidFill>
              </a:rPr>
              <a:t>Can you do it with SWRL?</a:t>
            </a:r>
          </a:p>
          <a:p>
            <a:r>
              <a:rPr lang="en-GB" sz="2000" dirty="0" err="1">
                <a:solidFill>
                  <a:srgbClr val="000000"/>
                </a:solidFill>
              </a:rPr>
              <a:t>hasParent</a:t>
            </a:r>
            <a:r>
              <a:rPr lang="en-GB" sz="2000" dirty="0">
                <a:solidFill>
                  <a:srgbClr val="000000"/>
                </a:solidFill>
              </a:rPr>
              <a:t>(</a:t>
            </a:r>
            <a:r>
              <a:rPr lang="en-GB" sz="2000" dirty="0" err="1">
                <a:solidFill>
                  <a:srgbClr val="000000"/>
                </a:solidFill>
              </a:rPr>
              <a:t>x,y</a:t>
            </a:r>
            <a:r>
              <a:rPr lang="en-GB" sz="2000" dirty="0">
                <a:solidFill>
                  <a:srgbClr val="000000"/>
                </a:solidFill>
              </a:rPr>
              <a:t>)^</a:t>
            </a:r>
            <a:r>
              <a:rPr lang="en-GB" sz="2000" dirty="0" err="1">
                <a:solidFill>
                  <a:srgbClr val="000000"/>
                </a:solidFill>
              </a:rPr>
              <a:t>hasParent</a:t>
            </a:r>
            <a:r>
              <a:rPr lang="en-GB" sz="2000" dirty="0">
                <a:solidFill>
                  <a:srgbClr val="000000"/>
                </a:solidFill>
              </a:rPr>
              <a:t>(</a:t>
            </a:r>
            <a:r>
              <a:rPr lang="en-GB" sz="2000" dirty="0" err="1">
                <a:solidFill>
                  <a:srgbClr val="000000"/>
                </a:solidFill>
              </a:rPr>
              <a:t>x,z</a:t>
            </a:r>
            <a:r>
              <a:rPr lang="en-GB" sz="2000" dirty="0">
                <a:solidFill>
                  <a:srgbClr val="000000"/>
                </a:solidFill>
              </a:rPr>
              <a:t>)^</a:t>
            </a:r>
            <a:r>
              <a:rPr lang="en-GB" sz="2000" dirty="0" err="1">
                <a:solidFill>
                  <a:srgbClr val="000000"/>
                </a:solidFill>
              </a:rPr>
              <a:t>hasSpouse</a:t>
            </a:r>
            <a:r>
              <a:rPr lang="en-GB" sz="2000" dirty="0">
                <a:solidFill>
                  <a:srgbClr val="000000"/>
                </a:solidFill>
              </a:rPr>
              <a:t>(</a:t>
            </a:r>
            <a:r>
              <a:rPr lang="en-GB" sz="2000" dirty="0" err="1">
                <a:solidFill>
                  <a:srgbClr val="000000"/>
                </a:solidFill>
              </a:rPr>
              <a:t>y,z</a:t>
            </a:r>
            <a:r>
              <a:rPr lang="en-GB" sz="2000" dirty="0">
                <a:solidFill>
                  <a:srgbClr val="000000"/>
                </a:solidFill>
              </a:rPr>
              <a:t>)-&gt;</a:t>
            </a:r>
            <a:r>
              <a:rPr lang="en-GB" sz="2000" dirty="0" err="1">
                <a:solidFill>
                  <a:srgbClr val="000000"/>
                </a:solidFill>
              </a:rPr>
              <a:t>isChildOfMarriedParents</a:t>
            </a:r>
            <a:r>
              <a:rPr lang="en-GB" sz="2000" dirty="0">
                <a:solidFill>
                  <a:srgbClr val="000000"/>
                </a:solidFill>
              </a:rPr>
              <a:t>(?x)</a:t>
            </a:r>
          </a:p>
          <a:p>
            <a:endParaRPr lang="en-GB" b="0" i="0" u="none" strike="noStrike" baseline="0" dirty="0"/>
          </a:p>
          <a:p>
            <a:r>
              <a:rPr lang="en-GB" b="0" i="0" u="none" strike="noStrike" baseline="0" dirty="0"/>
              <a:t>DLs can express only </a:t>
            </a:r>
            <a:r>
              <a:rPr lang="en-GB" b="1" i="0" u="none" strike="noStrike" baseline="0" dirty="0"/>
              <a:t>tree-like</a:t>
            </a:r>
            <a:r>
              <a:rPr lang="en-GB" b="0" i="0" u="none" strike="noStrike" baseline="0" dirty="0"/>
              <a:t> interdependencies of variables in the body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B388BA-5902-4D24-B9DE-99D1084CB89D}"/>
              </a:ext>
            </a:extLst>
          </p:cNvPr>
          <p:cNvSpPr/>
          <p:nvPr/>
        </p:nvSpPr>
        <p:spPr>
          <a:xfrm>
            <a:off x="10387207" y="4995941"/>
            <a:ext cx="82948" cy="9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CC28EC-394F-4608-838B-086B4B1A3C1D}"/>
              </a:ext>
            </a:extLst>
          </p:cNvPr>
          <p:cNvSpPr/>
          <p:nvPr/>
        </p:nvSpPr>
        <p:spPr>
          <a:xfrm>
            <a:off x="11096823" y="4984031"/>
            <a:ext cx="82948" cy="9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B40782-0CB7-4EDC-A4E2-B4C53644670D}"/>
              </a:ext>
            </a:extLst>
          </p:cNvPr>
          <p:cNvSpPr/>
          <p:nvPr/>
        </p:nvSpPr>
        <p:spPr>
          <a:xfrm>
            <a:off x="10782498" y="5448381"/>
            <a:ext cx="82948" cy="9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3D27D6-A08D-4800-8C46-4563F6D5F47C}"/>
              </a:ext>
            </a:extLst>
          </p:cNvPr>
          <p:cNvSpPr txBox="1"/>
          <p:nvPr/>
        </p:nvSpPr>
        <p:spPr>
          <a:xfrm>
            <a:off x="10810347" y="545527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F0D956-F857-4E3B-B518-3D2CC8000FEC}"/>
              </a:ext>
            </a:extLst>
          </p:cNvPr>
          <p:cNvSpPr txBox="1"/>
          <p:nvPr/>
        </p:nvSpPr>
        <p:spPr>
          <a:xfrm>
            <a:off x="10214371" y="46954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9C9919-D56E-4DA3-8562-9B497F1238C5}"/>
              </a:ext>
            </a:extLst>
          </p:cNvPr>
          <p:cNvSpPr txBox="1"/>
          <p:nvPr/>
        </p:nvSpPr>
        <p:spPr>
          <a:xfrm>
            <a:off x="11149476" y="47193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  <a:endParaRPr lang="en-GB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A9BECD-C3C8-48AB-ACEC-69CB88D40ED1}"/>
              </a:ext>
            </a:extLst>
          </p:cNvPr>
          <p:cNvCxnSpPr/>
          <p:nvPr/>
        </p:nvCxnSpPr>
        <p:spPr>
          <a:xfrm>
            <a:off x="10470155" y="5030384"/>
            <a:ext cx="6266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452E4C-9DC7-41FA-80F8-CC04F8957877}"/>
              </a:ext>
            </a:extLst>
          </p:cNvPr>
          <p:cNvCxnSpPr>
            <a:cxnSpLocks/>
          </p:cNvCxnSpPr>
          <p:nvPr/>
        </p:nvCxnSpPr>
        <p:spPr>
          <a:xfrm>
            <a:off x="10470155" y="5076737"/>
            <a:ext cx="353817" cy="39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E53473F-9BCA-4838-9CEF-9753F6151EF6}"/>
              </a:ext>
            </a:extLst>
          </p:cNvPr>
          <p:cNvCxnSpPr>
            <a:stCxn id="11" idx="4"/>
          </p:cNvCxnSpPr>
          <p:nvPr/>
        </p:nvCxnSpPr>
        <p:spPr>
          <a:xfrm flipH="1">
            <a:off x="10886151" y="5076737"/>
            <a:ext cx="252146" cy="362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96C96CD-BE27-42CE-89E2-B8EA36B3EA8D}"/>
              </a:ext>
            </a:extLst>
          </p:cNvPr>
          <p:cNvSpPr txBox="1"/>
          <p:nvPr/>
        </p:nvSpPr>
        <p:spPr>
          <a:xfrm>
            <a:off x="10865446" y="5151326"/>
            <a:ext cx="128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hasSpouse</a:t>
            </a:r>
            <a:endParaRPr lang="en-GB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D79B8B-323B-4C89-BAB8-48FC9DC7EF5C}"/>
              </a:ext>
            </a:extLst>
          </p:cNvPr>
          <p:cNvSpPr txBox="1"/>
          <p:nvPr/>
        </p:nvSpPr>
        <p:spPr>
          <a:xfrm>
            <a:off x="9878513" y="5181353"/>
            <a:ext cx="128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hasParent</a:t>
            </a:r>
            <a:endParaRPr lang="en-GB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AD5093-3266-40EC-86AB-D405C9308A7F}"/>
              </a:ext>
            </a:extLst>
          </p:cNvPr>
          <p:cNvSpPr txBox="1"/>
          <p:nvPr/>
        </p:nvSpPr>
        <p:spPr>
          <a:xfrm>
            <a:off x="10356255" y="4741663"/>
            <a:ext cx="128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hasParent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7005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DD886-ED58-48E0-912F-7908F3C9B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5" t="15865" r="22811" b="4792"/>
          <a:stretch/>
        </p:blipFill>
        <p:spPr>
          <a:xfrm>
            <a:off x="2019534" y="572201"/>
            <a:ext cx="8324967" cy="62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6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8BE31F-E0FC-4413-9117-D8C16E008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2"/>
          <a:stretch/>
        </p:blipFill>
        <p:spPr>
          <a:xfrm>
            <a:off x="1972256" y="522105"/>
            <a:ext cx="8405904" cy="631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8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A4C9D-045C-4D7E-9777-900EF2591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2" t="15877" r="22619" b="5313"/>
          <a:stretch/>
        </p:blipFill>
        <p:spPr>
          <a:xfrm>
            <a:off x="2114901" y="600250"/>
            <a:ext cx="8319358" cy="62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7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7D91AB-5ABD-472D-9EC2-1D6501BD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4" r="996"/>
          <a:stretch/>
        </p:blipFill>
        <p:spPr>
          <a:xfrm>
            <a:off x="1603552" y="336589"/>
            <a:ext cx="9094367" cy="58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63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D377FA-986F-405A-BE8C-C2FD6479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28" y="426346"/>
            <a:ext cx="8778378" cy="56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06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D2483-8CBA-4B4C-92A0-2EC5F27FA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7" t="15417" r="21620" b="5312"/>
          <a:stretch/>
        </p:blipFill>
        <p:spPr>
          <a:xfrm>
            <a:off x="1805311" y="577712"/>
            <a:ext cx="8337236" cy="620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9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1664BADD-ED1E-45EB-A032-0384B4866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806" y="272256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The Semantic Web “Layer Cake”</a:t>
            </a:r>
            <a:endParaRPr lang="el-GR" alt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E1AF0-3D42-4327-8030-8BF05AFD2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6" y="1495425"/>
            <a:ext cx="10631035" cy="4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5B96AE-3803-418F-B90C-4D397B80A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19" y="447997"/>
            <a:ext cx="8429625" cy="63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4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A3E31-9D28-49B5-9AA8-D728B57D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34" y="447598"/>
            <a:ext cx="8449174" cy="634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3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A04060-64DD-4FC7-9827-5490AA576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20" y="471964"/>
            <a:ext cx="8411008" cy="62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46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CD653-1D74-4781-A096-3A3A3E6CB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4" t="22106" r="28010" b="13128"/>
          <a:stretch/>
        </p:blipFill>
        <p:spPr>
          <a:xfrm>
            <a:off x="1643152" y="512813"/>
            <a:ext cx="8212161" cy="60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0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66925-D410-4356-A493-0C1CCBFDF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9" t="21875" r="27802" b="12605"/>
          <a:stretch/>
        </p:blipFill>
        <p:spPr>
          <a:xfrm>
            <a:off x="2190145" y="554764"/>
            <a:ext cx="8104317" cy="60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35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1C82A-DA03-45B9-BC7C-7A442B2AD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4" t="21805" r="28452" b="11432"/>
          <a:stretch/>
        </p:blipFill>
        <p:spPr>
          <a:xfrm>
            <a:off x="2293144" y="450054"/>
            <a:ext cx="7750969" cy="59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E78E0-24F4-40AC-9E30-F15D03C6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DL-Safe rules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6B535-4B62-4C4B-B9ED-1F58584C4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SWRL is undecidable</a:t>
            </a:r>
          </a:p>
          <a:p>
            <a:pPr lvl="1"/>
            <a:r>
              <a:rPr lang="en-GB" dirty="0"/>
              <a:t>There is no algorithm that can draw all logical conclusions from all SWRL knowledge bases, even with unlimited time and resources</a:t>
            </a:r>
          </a:p>
          <a:p>
            <a:r>
              <a:rPr lang="en-GB" i="1" dirty="0"/>
              <a:t>Idea:</a:t>
            </a:r>
            <a:r>
              <a:rPr lang="en-GB" dirty="0"/>
              <a:t> Restrict SWRL to guarantee decidability via restricting the number of possible variable assignments</a:t>
            </a:r>
          </a:p>
          <a:p>
            <a:r>
              <a:rPr lang="en-GB" dirty="0"/>
              <a:t>DL Safe restriction: individual variables in a rule bind only to individuals named explicitly in the underlying ontology </a:t>
            </a:r>
          </a:p>
          <a:p>
            <a:r>
              <a:rPr lang="en-GB" dirty="0"/>
              <a:t>OWL DL+DL-safe SWRL is decidable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895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66925-D410-4356-A493-0C1CCBFDF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9" t="21875" r="27802" b="12605"/>
          <a:stretch/>
        </p:blipFill>
        <p:spPr>
          <a:xfrm>
            <a:off x="2190145" y="554764"/>
            <a:ext cx="8104317" cy="60255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B31F38-66AA-4598-AFE7-5E504616D18D}"/>
              </a:ext>
            </a:extLst>
          </p:cNvPr>
          <p:cNvCxnSpPr>
            <a:cxnSpLocks/>
          </p:cNvCxnSpPr>
          <p:nvPr/>
        </p:nvCxnSpPr>
        <p:spPr>
          <a:xfrm>
            <a:off x="6692510" y="5744452"/>
            <a:ext cx="2462710" cy="4375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EA1E6A-7C55-473F-B867-57DCBB1D918A}"/>
              </a:ext>
            </a:extLst>
          </p:cNvPr>
          <p:cNvCxnSpPr>
            <a:cxnSpLocks/>
          </p:cNvCxnSpPr>
          <p:nvPr/>
        </p:nvCxnSpPr>
        <p:spPr>
          <a:xfrm flipV="1">
            <a:off x="6692510" y="5744452"/>
            <a:ext cx="2316854" cy="5048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011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F5B35-E506-4718-BF36-EC5C4E533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brother(</a:t>
            </a:r>
            <a:r>
              <a:rPr lang="en-US" dirty="0" err="1"/>
              <a:t>x,z</a:t>
            </a:r>
            <a:r>
              <a:rPr lang="en-US" dirty="0"/>
              <a:t>)^father(</a:t>
            </a:r>
            <a:r>
              <a:rPr lang="en-US" dirty="0" err="1"/>
              <a:t>z,y</a:t>
            </a:r>
            <a:r>
              <a:rPr lang="en-US" dirty="0"/>
              <a:t>)-&gt;uncle(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r>
              <a:rPr lang="en-US" dirty="0"/>
              <a:t>Force DL-safety by </a:t>
            </a:r>
            <a:r>
              <a:rPr lang="en-US" b="1" dirty="0"/>
              <a:t>restricting the rules to known individuals</a:t>
            </a:r>
            <a:r>
              <a:rPr lang="en-US" dirty="0"/>
              <a:t>:</a:t>
            </a:r>
          </a:p>
          <a:p>
            <a:r>
              <a:rPr lang="en-US" dirty="0"/>
              <a:t>O(x)^O(y)^O(z)^brother(</a:t>
            </a:r>
            <a:r>
              <a:rPr lang="en-US" dirty="0" err="1"/>
              <a:t>x,z</a:t>
            </a:r>
            <a:r>
              <a:rPr lang="en-US" dirty="0"/>
              <a:t>)^father(</a:t>
            </a:r>
            <a:r>
              <a:rPr lang="en-US" dirty="0" err="1"/>
              <a:t>z,y</a:t>
            </a:r>
            <a:r>
              <a:rPr lang="en-US" dirty="0"/>
              <a:t>)-&gt;uncle(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r>
              <a:rPr lang="en-US" dirty="0"/>
              <a:t>Whereby the fact O(a) has to be asserted for all OWL individuals. 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E298A6-0BBB-4D08-9D94-A5184DFE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DL-Safe rules –HOW THE REASONERS DO 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63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E958F-9937-4904-869A-E8230A8F4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3" t="3125" r="7523" b="6666"/>
          <a:stretch/>
        </p:blipFill>
        <p:spPr>
          <a:xfrm>
            <a:off x="1643062" y="-71789"/>
            <a:ext cx="8822531" cy="6186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AA1C1-6393-410B-9E95-14BA0EFCF4C0}"/>
              </a:ext>
            </a:extLst>
          </p:cNvPr>
          <p:cNvSpPr txBox="1"/>
          <p:nvPr/>
        </p:nvSpPr>
        <p:spPr>
          <a:xfrm flipH="1">
            <a:off x="7015163" y="6400799"/>
            <a:ext cx="48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from: Dr Harald Sack, Potsdam University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AB0F0-A27E-4541-8144-35CC1C869F30}"/>
              </a:ext>
            </a:extLst>
          </p:cNvPr>
          <p:cNvSpPr txBox="1"/>
          <p:nvPr/>
        </p:nvSpPr>
        <p:spPr>
          <a:xfrm>
            <a:off x="3608515" y="5988935"/>
            <a:ext cx="609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Pellet and Hermit force DL safety.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3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B8BD-34C6-4977-8C13-38F7B6B7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Rules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2F517-458C-47FD-9A76-9C5BD400A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Horn Rules, </a:t>
            </a:r>
            <a:r>
              <a:rPr lang="en-GB" dirty="0" err="1"/>
              <a:t>Datalog</a:t>
            </a:r>
            <a:r>
              <a:rPr lang="en-GB" dirty="0"/>
              <a:t> Rules</a:t>
            </a:r>
          </a:p>
          <a:p>
            <a:r>
              <a:rPr lang="en-GB" dirty="0"/>
              <a:t>SWRL</a:t>
            </a:r>
          </a:p>
          <a:p>
            <a:r>
              <a:rPr lang="en-GB" dirty="0"/>
              <a:t>DL Rules, SROIQ Rules, ELP Rules</a:t>
            </a:r>
          </a:p>
          <a:p>
            <a:r>
              <a:rPr lang="en-GB" dirty="0"/>
              <a:t>RIF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266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BD6A09-6D5F-4278-B37D-97519A8E6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https://protege.stanford.edu/conference/2009/slides/SWRL2009ProtegeConference.pdf</a:t>
            </a:r>
            <a:endParaRPr lang="en-US" dirty="0"/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B1279D-B6EB-4905-B000-5EABF62F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 SWRL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007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B4E1-1D03-4D29-BE92-A05DF462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cannot say with SWRL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2A066-AA00-47EB-957F-80046190B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dirty="0"/>
              <a:t>We cannot </a:t>
            </a:r>
            <a:r>
              <a:rPr lang="en-GB" b="0" i="0" u="none" strike="noStrike" baseline="0" dirty="0"/>
              <a:t>require the </a:t>
            </a:r>
            <a:r>
              <a:rPr lang="en-GB" b="1" i="0" u="none" strike="noStrike" baseline="0" dirty="0"/>
              <a:t>existence</a:t>
            </a:r>
            <a:r>
              <a:rPr lang="en-GB" b="0" i="0" u="none" strike="noStrike" baseline="0" dirty="0"/>
              <a:t> of individuals with certain properties except by explicitly naming them</a:t>
            </a:r>
          </a:p>
          <a:p>
            <a:pPr algn="l"/>
            <a:r>
              <a:rPr lang="en-GB" dirty="0"/>
              <a:t>e.g. </a:t>
            </a:r>
            <a:r>
              <a:rPr lang="en-GB" b="0" i="0" u="none" strike="noStrike" baseline="0" dirty="0"/>
              <a:t>husband(x) -&gt; married(</a:t>
            </a:r>
            <a:r>
              <a:rPr lang="en-GB" b="0" i="0" u="none" strike="noStrike" baseline="0" dirty="0" err="1"/>
              <a:t>x,person</a:t>
            </a:r>
            <a:r>
              <a:rPr lang="en-GB" b="0" i="0" u="none" strike="noStrike" baseline="0" dirty="0"/>
              <a:t>)</a:t>
            </a:r>
            <a:endParaRPr lang="en-GB" dirty="0"/>
          </a:p>
          <a:p>
            <a:pPr algn="l"/>
            <a:r>
              <a:rPr lang="en-GB" dirty="0"/>
              <a:t>That’s where DLs come in.</a:t>
            </a:r>
          </a:p>
        </p:txBody>
      </p:sp>
    </p:spTree>
    <p:extLst>
      <p:ext uri="{BB962C8B-B14F-4D97-AF65-F5344CB8AC3E}">
        <p14:creationId xmlns:p14="http://schemas.microsoft.com/office/powerpoint/2010/main" val="709617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DF6AF8-813E-40EE-AD98-42224168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17" t="19252" r="28411" b="16469"/>
          <a:stretch/>
        </p:blipFill>
        <p:spPr>
          <a:xfrm>
            <a:off x="2288804" y="642939"/>
            <a:ext cx="7978559" cy="590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7A76D-99A2-48E0-AD83-FC3B775E7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348" y="4935295"/>
            <a:ext cx="2280889" cy="34922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6E423B-B9C2-4D8F-BEBF-B5AEEA80116C}"/>
              </a:ext>
            </a:extLst>
          </p:cNvPr>
          <p:cNvSpPr txBox="1"/>
          <p:nvPr/>
        </p:nvSpPr>
        <p:spPr>
          <a:xfrm>
            <a:off x="9699372" y="4830051"/>
            <a:ext cx="334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792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4035D-D273-480E-8B26-8DF3C5020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7" t="19479" r="28426" b="19271"/>
          <a:stretch/>
        </p:blipFill>
        <p:spPr>
          <a:xfrm>
            <a:off x="1678781" y="464342"/>
            <a:ext cx="8993981" cy="6341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11287-801D-49ED-AEC6-9B950A88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760" y="2034933"/>
            <a:ext cx="2280889" cy="34922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61900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4B8A-909D-479A-A0A4-5703E9BC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Rules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13063-1BBE-4D01-BDD1-8ED603379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</a:rPr>
              <a:t>E</a:t>
            </a:r>
            <a:r>
              <a:rPr lang="en-GB" b="0" i="0" u="none" strike="noStrike" baseline="0" dirty="0">
                <a:latin typeface="Times New Roman" panose="02020603050405020304" pitchFamily="18" charset="0"/>
              </a:rPr>
              <a:t>xpressive new rule language for combining DLs with first-order rules</a:t>
            </a:r>
          </a:p>
          <a:p>
            <a:r>
              <a:rPr lang="en-GB" b="0" i="0" u="none" strike="noStrike" baseline="0" dirty="0">
                <a:latin typeface="Times New Roman" panose="02020603050405020304" pitchFamily="18" charset="0"/>
              </a:rPr>
              <a:t>Decidable fragment of SWRL</a:t>
            </a:r>
          </a:p>
          <a:p>
            <a:pPr algn="l"/>
            <a:r>
              <a:rPr lang="en-GB" b="0" i="0" u="none" strike="noStrike" baseline="0" dirty="0">
                <a:latin typeface="Times New Roman" panose="02020603050405020304" pitchFamily="18" charset="0"/>
              </a:rPr>
              <a:t>Premises (rule bodies) consist of one or more of </a:t>
            </a:r>
            <a:r>
              <a:rPr lang="en-GB" b="1" i="0" u="none" strike="noStrike" baseline="0" dirty="0">
                <a:latin typeface="Times New Roman" panose="02020603050405020304" pitchFamily="18" charset="0"/>
              </a:rPr>
              <a:t>tree-shaped</a:t>
            </a:r>
            <a:r>
              <a:rPr lang="en-GB" b="0" i="0" u="none" strike="noStrike" baseline="0" dirty="0">
                <a:latin typeface="Times New Roman" panose="02020603050405020304" pitchFamily="18" charset="0"/>
              </a:rPr>
              <a:t> structures</a:t>
            </a:r>
          </a:p>
          <a:p>
            <a:pPr algn="l"/>
            <a:r>
              <a:rPr lang="en-GB" b="0" i="0" u="none" strike="noStrike" baseline="0" dirty="0">
                <a:latin typeface="Times New Roman" panose="02020603050405020304" pitchFamily="18" charset="0"/>
              </a:rPr>
              <a:t>Complex classes are allowed in the rules</a:t>
            </a:r>
          </a:p>
          <a:p>
            <a:pPr algn="l"/>
            <a:r>
              <a:rPr lang="en-GB" dirty="0">
                <a:latin typeface="Times New Roman" panose="02020603050405020304" pitchFamily="18" charset="0"/>
              </a:rPr>
              <a:t>When added to tractable DLs (</a:t>
            </a:r>
            <a:r>
              <a:rPr lang="en-GB" dirty="0" err="1">
                <a:latin typeface="Times New Roman" panose="02020603050405020304" pitchFamily="18" charset="0"/>
              </a:rPr>
              <a:t>eg</a:t>
            </a:r>
            <a:r>
              <a:rPr lang="en-GB" dirty="0">
                <a:latin typeface="Times New Roman" panose="02020603050405020304" pitchFamily="18" charset="0"/>
              </a:rPr>
              <a:t> EL</a:t>
            </a:r>
            <a:r>
              <a:rPr lang="en-GB" baseline="30000" dirty="0">
                <a:latin typeface="Times New Roman" panose="02020603050405020304" pitchFamily="18" charset="0"/>
              </a:rPr>
              <a:t>++</a:t>
            </a:r>
            <a:r>
              <a:rPr lang="en-GB" dirty="0">
                <a:latin typeface="Times New Roman" panose="02020603050405020304" pitchFamily="18" charset="0"/>
              </a:rPr>
              <a:t>) although they extend their expressivity the language remains tractable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637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4B72B9-27C5-44AC-B9C1-2BB4E30ED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9" t="19687" r="28148" b="19375"/>
          <a:stretch/>
        </p:blipFill>
        <p:spPr>
          <a:xfrm>
            <a:off x="1927622" y="785812"/>
            <a:ext cx="8195072" cy="56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37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0DFA7D-BD13-43AE-AB1C-A46F69350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4" t="20000" r="28634" b="17708"/>
          <a:stretch/>
        </p:blipFill>
        <p:spPr>
          <a:xfrm>
            <a:off x="1904347" y="742950"/>
            <a:ext cx="7503972" cy="54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75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AB929-EC9E-4E7A-829C-1D0A5784C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9" t="19272" r="27940" b="14375"/>
          <a:stretch/>
        </p:blipFill>
        <p:spPr>
          <a:xfrm>
            <a:off x="2336006" y="448144"/>
            <a:ext cx="7186613" cy="54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56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DB234-705B-4331-851E-63AE8AB01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9" t="18854" r="28704" b="18855"/>
          <a:stretch/>
        </p:blipFill>
        <p:spPr>
          <a:xfrm>
            <a:off x="2178845" y="721518"/>
            <a:ext cx="7300912" cy="52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99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762E55-316F-477F-A06D-47FB2CD47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9" t="18958" r="28009" b="15938"/>
          <a:stretch/>
        </p:blipFill>
        <p:spPr>
          <a:xfrm>
            <a:off x="1385886" y="485774"/>
            <a:ext cx="8594861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7B6D9-3551-4D33-80C8-2D7E75B2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 Basics 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672C2-3E23-4650-9473-A8DD55858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8" t="40875" r="39824" b="27978"/>
          <a:stretch/>
        </p:blipFill>
        <p:spPr>
          <a:xfrm>
            <a:off x="752862" y="1791324"/>
            <a:ext cx="10600938" cy="43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7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03BD7-ACA6-4CF4-BBFB-A6EAB7011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0" t="18854" r="27871" b="14478"/>
          <a:stretch/>
        </p:blipFill>
        <p:spPr>
          <a:xfrm>
            <a:off x="1993106" y="650080"/>
            <a:ext cx="8215794" cy="62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57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84868-33A5-4C6F-A06D-510A60CE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1" t="18854" r="28009" b="16250"/>
          <a:stretch/>
        </p:blipFill>
        <p:spPr>
          <a:xfrm>
            <a:off x="2057400" y="728661"/>
            <a:ext cx="6850856" cy="50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53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1511-143A-4A91-8677-014FDFC7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Rule Interchange Format (RIF)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C9A22-FE03-420F-BA92-29D277E21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82200" cy="4351338"/>
          </a:xfrm>
        </p:spPr>
        <p:txBody>
          <a:bodyPr/>
          <a:lstStyle/>
          <a:p>
            <a:r>
              <a:rPr lang="en-GB" dirty="0"/>
              <a:t>RIF became W3C recommendation in 2010</a:t>
            </a:r>
          </a:p>
          <a:p>
            <a:r>
              <a:rPr lang="en-GB" dirty="0"/>
              <a:t>Original goal: pure exchange format between existing rule systems </a:t>
            </a:r>
          </a:p>
          <a:p>
            <a:r>
              <a:rPr lang="en-GB" dirty="0"/>
              <a:t>Defines several “dialects” of languages  </a:t>
            </a:r>
          </a:p>
          <a:p>
            <a:pPr lvl="1"/>
            <a:r>
              <a:rPr lang="en-GB" dirty="0"/>
              <a:t>Rigorously defined rule languages</a:t>
            </a:r>
          </a:p>
          <a:p>
            <a:pPr lvl="1"/>
            <a:endParaRPr lang="en-GB" dirty="0"/>
          </a:p>
          <a:p>
            <a:r>
              <a:rPr lang="en-GB" dirty="0"/>
              <a:t>Interrelated dialects can serve the purpose of sharing and exchanging rules over the web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89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5484E-CCEF-4314-A903-80B9B259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43"/>
            <a:ext cx="10515600" cy="1325563"/>
          </a:xfrm>
        </p:spPr>
        <p:txBody>
          <a:bodyPr/>
          <a:lstStyle/>
          <a:p>
            <a:r>
              <a:rPr lang="en-GB" dirty="0"/>
              <a:t>Rule Interchange Format (RIF)</a:t>
            </a:r>
          </a:p>
        </p:txBody>
      </p:sp>
      <p:sp>
        <p:nvSpPr>
          <p:cNvPr id="6" name="Rectangle: Rounded Corners 5" descr="Rule System1">
            <a:extLst>
              <a:ext uri="{FF2B5EF4-FFF2-40B4-BE49-F238E27FC236}">
                <a16:creationId xmlns:a16="http://schemas.microsoft.com/office/drawing/2014/main" id="{651BA53E-2A48-429F-A521-CAEF18EB9830}"/>
              </a:ext>
            </a:extLst>
          </p:cNvPr>
          <p:cNvSpPr/>
          <p:nvPr/>
        </p:nvSpPr>
        <p:spPr>
          <a:xfrm>
            <a:off x="969816" y="2140527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System1</a:t>
            </a:r>
          </a:p>
        </p:txBody>
      </p:sp>
      <p:sp>
        <p:nvSpPr>
          <p:cNvPr id="8" name="Rectangle: Rounded Corners 7" descr="Rule System1">
            <a:extLst>
              <a:ext uri="{FF2B5EF4-FFF2-40B4-BE49-F238E27FC236}">
                <a16:creationId xmlns:a16="http://schemas.microsoft.com/office/drawing/2014/main" id="{E7975DD5-96CF-448B-AAD2-5D5AC7F37C90}"/>
              </a:ext>
            </a:extLst>
          </p:cNvPr>
          <p:cNvSpPr/>
          <p:nvPr/>
        </p:nvSpPr>
        <p:spPr>
          <a:xfrm>
            <a:off x="2736276" y="215438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System2</a:t>
            </a:r>
          </a:p>
        </p:txBody>
      </p:sp>
      <p:sp>
        <p:nvSpPr>
          <p:cNvPr id="10" name="Rectangle: Rounded Corners 9" descr="Rule System1">
            <a:extLst>
              <a:ext uri="{FF2B5EF4-FFF2-40B4-BE49-F238E27FC236}">
                <a16:creationId xmlns:a16="http://schemas.microsoft.com/office/drawing/2014/main" id="{ACAEDA41-EBA3-4EA4-935E-D36378C34CEF}"/>
              </a:ext>
            </a:extLst>
          </p:cNvPr>
          <p:cNvSpPr/>
          <p:nvPr/>
        </p:nvSpPr>
        <p:spPr>
          <a:xfrm>
            <a:off x="678872" y="494607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System3</a:t>
            </a:r>
          </a:p>
        </p:txBody>
      </p:sp>
      <p:sp>
        <p:nvSpPr>
          <p:cNvPr id="12" name="Rectangle: Rounded Corners 11" descr="Rule System1">
            <a:extLst>
              <a:ext uri="{FF2B5EF4-FFF2-40B4-BE49-F238E27FC236}">
                <a16:creationId xmlns:a16="http://schemas.microsoft.com/office/drawing/2014/main" id="{D0D640CE-06E8-4E61-829A-4A824A60B64E}"/>
              </a:ext>
            </a:extLst>
          </p:cNvPr>
          <p:cNvSpPr/>
          <p:nvPr/>
        </p:nvSpPr>
        <p:spPr>
          <a:xfrm>
            <a:off x="2999513" y="494607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C07AC4-5083-4AF1-AE12-33E841B81EBC}"/>
              </a:ext>
            </a:extLst>
          </p:cNvPr>
          <p:cNvSpPr/>
          <p:nvPr/>
        </p:nvSpPr>
        <p:spPr>
          <a:xfrm>
            <a:off x="1541323" y="3519056"/>
            <a:ext cx="1849580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Universal Rule Language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464A91-F74B-4BDB-9679-4F948FD8D332}"/>
              </a:ext>
            </a:extLst>
          </p:cNvPr>
          <p:cNvCxnSpPr>
            <a:stCxn id="10" idx="0"/>
            <a:endCxn id="13" idx="3"/>
          </p:cNvCxnSpPr>
          <p:nvPr/>
        </p:nvCxnSpPr>
        <p:spPr>
          <a:xfrm flipV="1">
            <a:off x="1333500" y="4299545"/>
            <a:ext cx="478688" cy="646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94FF1B-87BD-4A1C-856A-0F30709C5E47}"/>
              </a:ext>
            </a:extLst>
          </p:cNvPr>
          <p:cNvCxnSpPr>
            <a:stCxn id="13" idx="5"/>
            <a:endCxn id="12" idx="0"/>
          </p:cNvCxnSpPr>
          <p:nvPr/>
        </p:nvCxnSpPr>
        <p:spPr>
          <a:xfrm>
            <a:off x="3120038" y="4299545"/>
            <a:ext cx="534103" cy="646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FE9C93-9BD7-4E88-9FC7-AA0EA4C3B372}"/>
              </a:ext>
            </a:extLst>
          </p:cNvPr>
          <p:cNvCxnSpPr>
            <a:stCxn id="13" idx="7"/>
            <a:endCxn id="8" idx="2"/>
          </p:cNvCxnSpPr>
          <p:nvPr/>
        </p:nvCxnSpPr>
        <p:spPr>
          <a:xfrm flipV="1">
            <a:off x="3120038" y="2895602"/>
            <a:ext cx="270866" cy="7573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95BA17-810F-40E2-A3E2-E3D71D9F32FD}"/>
              </a:ext>
            </a:extLst>
          </p:cNvPr>
          <p:cNvCxnSpPr>
            <a:stCxn id="6" idx="2"/>
            <a:endCxn id="13" idx="1"/>
          </p:cNvCxnSpPr>
          <p:nvPr/>
        </p:nvCxnSpPr>
        <p:spPr>
          <a:xfrm>
            <a:off x="1624444" y="2881745"/>
            <a:ext cx="187744" cy="7712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501544B-1079-4D12-99A5-81C03696055A}"/>
              </a:ext>
            </a:extLst>
          </p:cNvPr>
          <p:cNvSpPr txBox="1"/>
          <p:nvPr/>
        </p:nvSpPr>
        <p:spPr>
          <a:xfrm>
            <a:off x="1333499" y="5876744"/>
            <a:ext cx="269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Prolog</a:t>
            </a:r>
            <a:r>
              <a:rPr lang="en-GB" dirty="0"/>
              <a:t>/</a:t>
            </a:r>
            <a:r>
              <a:rPr lang="en-GB" dirty="0" err="1"/>
              <a:t>Datalog</a:t>
            </a:r>
            <a:r>
              <a:rPr lang="en-GB" dirty="0"/>
              <a:t>/Business rule engine, etc</a:t>
            </a:r>
          </a:p>
        </p:txBody>
      </p:sp>
    </p:spTree>
    <p:extLst>
      <p:ext uri="{BB962C8B-B14F-4D97-AF65-F5344CB8AC3E}">
        <p14:creationId xmlns:p14="http://schemas.microsoft.com/office/powerpoint/2010/main" val="734144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5484E-CCEF-4314-A903-80B9B259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43"/>
            <a:ext cx="10515600" cy="1325563"/>
          </a:xfrm>
        </p:spPr>
        <p:txBody>
          <a:bodyPr/>
          <a:lstStyle/>
          <a:p>
            <a:r>
              <a:rPr lang="en-GB" dirty="0"/>
              <a:t>Rule Interchange Format (RIF)</a:t>
            </a:r>
          </a:p>
        </p:txBody>
      </p:sp>
      <p:sp>
        <p:nvSpPr>
          <p:cNvPr id="6" name="Rectangle: Rounded Corners 5" descr="Rule System1">
            <a:extLst>
              <a:ext uri="{FF2B5EF4-FFF2-40B4-BE49-F238E27FC236}">
                <a16:creationId xmlns:a16="http://schemas.microsoft.com/office/drawing/2014/main" id="{651BA53E-2A48-429F-A521-CAEF18EB9830}"/>
              </a:ext>
            </a:extLst>
          </p:cNvPr>
          <p:cNvSpPr/>
          <p:nvPr/>
        </p:nvSpPr>
        <p:spPr>
          <a:xfrm>
            <a:off x="969816" y="2140527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System1</a:t>
            </a:r>
          </a:p>
        </p:txBody>
      </p:sp>
      <p:sp>
        <p:nvSpPr>
          <p:cNvPr id="8" name="Rectangle: Rounded Corners 7" descr="Rule System1">
            <a:extLst>
              <a:ext uri="{FF2B5EF4-FFF2-40B4-BE49-F238E27FC236}">
                <a16:creationId xmlns:a16="http://schemas.microsoft.com/office/drawing/2014/main" id="{E7975DD5-96CF-448B-AAD2-5D5AC7F37C90}"/>
              </a:ext>
            </a:extLst>
          </p:cNvPr>
          <p:cNvSpPr/>
          <p:nvPr/>
        </p:nvSpPr>
        <p:spPr>
          <a:xfrm>
            <a:off x="2736276" y="215438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System2</a:t>
            </a:r>
          </a:p>
        </p:txBody>
      </p:sp>
      <p:sp>
        <p:nvSpPr>
          <p:cNvPr id="10" name="Rectangle: Rounded Corners 9" descr="Rule System1">
            <a:extLst>
              <a:ext uri="{FF2B5EF4-FFF2-40B4-BE49-F238E27FC236}">
                <a16:creationId xmlns:a16="http://schemas.microsoft.com/office/drawing/2014/main" id="{ACAEDA41-EBA3-4EA4-935E-D36378C34CEF}"/>
              </a:ext>
            </a:extLst>
          </p:cNvPr>
          <p:cNvSpPr/>
          <p:nvPr/>
        </p:nvSpPr>
        <p:spPr>
          <a:xfrm>
            <a:off x="678872" y="494607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System3</a:t>
            </a:r>
          </a:p>
        </p:txBody>
      </p:sp>
      <p:sp>
        <p:nvSpPr>
          <p:cNvPr id="12" name="Rectangle: Rounded Corners 11" descr="Rule System1">
            <a:extLst>
              <a:ext uri="{FF2B5EF4-FFF2-40B4-BE49-F238E27FC236}">
                <a16:creationId xmlns:a16="http://schemas.microsoft.com/office/drawing/2014/main" id="{D0D640CE-06E8-4E61-829A-4A824A60B64E}"/>
              </a:ext>
            </a:extLst>
          </p:cNvPr>
          <p:cNvSpPr/>
          <p:nvPr/>
        </p:nvSpPr>
        <p:spPr>
          <a:xfrm>
            <a:off x="2999513" y="494607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C07AC4-5083-4AF1-AE12-33E841B81EBC}"/>
              </a:ext>
            </a:extLst>
          </p:cNvPr>
          <p:cNvSpPr/>
          <p:nvPr/>
        </p:nvSpPr>
        <p:spPr>
          <a:xfrm>
            <a:off x="1541323" y="3519056"/>
            <a:ext cx="1849580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Universal Rule Language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464A91-F74B-4BDB-9679-4F948FD8D332}"/>
              </a:ext>
            </a:extLst>
          </p:cNvPr>
          <p:cNvCxnSpPr>
            <a:stCxn id="10" idx="0"/>
            <a:endCxn id="13" idx="3"/>
          </p:cNvCxnSpPr>
          <p:nvPr/>
        </p:nvCxnSpPr>
        <p:spPr>
          <a:xfrm flipV="1">
            <a:off x="1333500" y="4299545"/>
            <a:ext cx="478688" cy="646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94FF1B-87BD-4A1C-856A-0F30709C5E47}"/>
              </a:ext>
            </a:extLst>
          </p:cNvPr>
          <p:cNvCxnSpPr>
            <a:stCxn id="13" idx="5"/>
            <a:endCxn id="12" idx="0"/>
          </p:cNvCxnSpPr>
          <p:nvPr/>
        </p:nvCxnSpPr>
        <p:spPr>
          <a:xfrm>
            <a:off x="3120038" y="4299545"/>
            <a:ext cx="534103" cy="646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FE9C93-9BD7-4E88-9FC7-AA0EA4C3B372}"/>
              </a:ext>
            </a:extLst>
          </p:cNvPr>
          <p:cNvCxnSpPr>
            <a:stCxn id="13" idx="7"/>
            <a:endCxn id="8" idx="2"/>
          </p:cNvCxnSpPr>
          <p:nvPr/>
        </p:nvCxnSpPr>
        <p:spPr>
          <a:xfrm flipV="1">
            <a:off x="3120038" y="2895602"/>
            <a:ext cx="270866" cy="7573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95BA17-810F-40E2-A3E2-E3D71D9F32FD}"/>
              </a:ext>
            </a:extLst>
          </p:cNvPr>
          <p:cNvCxnSpPr>
            <a:stCxn id="6" idx="2"/>
            <a:endCxn id="13" idx="1"/>
          </p:cNvCxnSpPr>
          <p:nvPr/>
        </p:nvCxnSpPr>
        <p:spPr>
          <a:xfrm>
            <a:off x="1624444" y="2881745"/>
            <a:ext cx="187744" cy="7712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 descr="Rule System1">
            <a:extLst>
              <a:ext uri="{FF2B5EF4-FFF2-40B4-BE49-F238E27FC236}">
                <a16:creationId xmlns:a16="http://schemas.microsoft.com/office/drawing/2014/main" id="{CFD1F224-04A3-41A3-9CC8-529F50936CAE}"/>
              </a:ext>
            </a:extLst>
          </p:cNvPr>
          <p:cNvSpPr/>
          <p:nvPr/>
        </p:nvSpPr>
        <p:spPr>
          <a:xfrm>
            <a:off x="5153902" y="2202872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System1</a:t>
            </a:r>
          </a:p>
        </p:txBody>
      </p:sp>
      <p:sp>
        <p:nvSpPr>
          <p:cNvPr id="26" name="Rectangle: Rounded Corners 25" descr="Rule System1">
            <a:extLst>
              <a:ext uri="{FF2B5EF4-FFF2-40B4-BE49-F238E27FC236}">
                <a16:creationId xmlns:a16="http://schemas.microsoft.com/office/drawing/2014/main" id="{BEA5CDCD-A10F-4E3F-88A5-1AA25F998CA4}"/>
              </a:ext>
            </a:extLst>
          </p:cNvPr>
          <p:cNvSpPr/>
          <p:nvPr/>
        </p:nvSpPr>
        <p:spPr>
          <a:xfrm>
            <a:off x="6892654" y="2216729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System2</a:t>
            </a:r>
          </a:p>
        </p:txBody>
      </p:sp>
      <p:sp>
        <p:nvSpPr>
          <p:cNvPr id="27" name="Rectangle: Rounded Corners 26" descr="Rule System1">
            <a:extLst>
              <a:ext uri="{FF2B5EF4-FFF2-40B4-BE49-F238E27FC236}">
                <a16:creationId xmlns:a16="http://schemas.microsoft.com/office/drawing/2014/main" id="{AE61ACC3-132F-4098-A6EC-A5E07C6E0D89}"/>
              </a:ext>
            </a:extLst>
          </p:cNvPr>
          <p:cNvSpPr/>
          <p:nvPr/>
        </p:nvSpPr>
        <p:spPr>
          <a:xfrm>
            <a:off x="4862958" y="5008419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System3</a:t>
            </a:r>
          </a:p>
        </p:txBody>
      </p:sp>
      <p:sp>
        <p:nvSpPr>
          <p:cNvPr id="28" name="Rectangle: Rounded Corners 27" descr="Rule System1">
            <a:extLst>
              <a:ext uri="{FF2B5EF4-FFF2-40B4-BE49-F238E27FC236}">
                <a16:creationId xmlns:a16="http://schemas.microsoft.com/office/drawing/2014/main" id="{42BBC145-CDDB-4937-8A67-F2E17A1D8381}"/>
              </a:ext>
            </a:extLst>
          </p:cNvPr>
          <p:cNvSpPr/>
          <p:nvPr/>
        </p:nvSpPr>
        <p:spPr>
          <a:xfrm>
            <a:off x="7183599" y="5008419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613B2E-7B68-414B-BDD8-68D368C025E2}"/>
              </a:ext>
            </a:extLst>
          </p:cNvPr>
          <p:cNvSpPr/>
          <p:nvPr/>
        </p:nvSpPr>
        <p:spPr>
          <a:xfrm>
            <a:off x="5725409" y="3581401"/>
            <a:ext cx="1849580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Core Rule Language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65F850-110D-410F-9F61-83B4AEA435F0}"/>
              </a:ext>
            </a:extLst>
          </p:cNvPr>
          <p:cNvCxnSpPr>
            <a:stCxn id="27" idx="0"/>
            <a:endCxn id="29" idx="3"/>
          </p:cNvCxnSpPr>
          <p:nvPr/>
        </p:nvCxnSpPr>
        <p:spPr>
          <a:xfrm flipV="1">
            <a:off x="5517586" y="4361890"/>
            <a:ext cx="478688" cy="646529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06EA17-0202-439B-B492-BDE885D03DAD}"/>
              </a:ext>
            </a:extLst>
          </p:cNvPr>
          <p:cNvCxnSpPr>
            <a:stCxn id="29" idx="5"/>
            <a:endCxn id="28" idx="0"/>
          </p:cNvCxnSpPr>
          <p:nvPr/>
        </p:nvCxnSpPr>
        <p:spPr>
          <a:xfrm>
            <a:off x="7304124" y="4361890"/>
            <a:ext cx="534103" cy="646529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94D817-33D8-4537-98E5-F36895ACA074}"/>
              </a:ext>
            </a:extLst>
          </p:cNvPr>
          <p:cNvCxnSpPr>
            <a:stCxn id="29" idx="7"/>
            <a:endCxn id="26" idx="2"/>
          </p:cNvCxnSpPr>
          <p:nvPr/>
        </p:nvCxnSpPr>
        <p:spPr>
          <a:xfrm flipV="1">
            <a:off x="7304124" y="2957947"/>
            <a:ext cx="243158" cy="757365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F9AD3C-57FB-45E4-B02D-65D33A0D11F7}"/>
              </a:ext>
            </a:extLst>
          </p:cNvPr>
          <p:cNvCxnSpPr>
            <a:stCxn id="25" idx="2"/>
            <a:endCxn id="29" idx="1"/>
          </p:cNvCxnSpPr>
          <p:nvPr/>
        </p:nvCxnSpPr>
        <p:spPr>
          <a:xfrm>
            <a:off x="5808530" y="2944090"/>
            <a:ext cx="187744" cy="771222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521D19-0F1D-4A70-8D85-6E5CC3026A45}"/>
              </a:ext>
            </a:extLst>
          </p:cNvPr>
          <p:cNvSpPr txBox="1"/>
          <p:nvPr/>
        </p:nvSpPr>
        <p:spPr>
          <a:xfrm>
            <a:off x="5679690" y="6102927"/>
            <a:ext cx="23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Partial exchange</a:t>
            </a:r>
          </a:p>
        </p:txBody>
      </p:sp>
    </p:spTree>
    <p:extLst>
      <p:ext uri="{BB962C8B-B14F-4D97-AF65-F5344CB8AC3E}">
        <p14:creationId xmlns:p14="http://schemas.microsoft.com/office/powerpoint/2010/main" val="2109675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5484E-CCEF-4314-A903-80B9B259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343"/>
            <a:ext cx="10515600" cy="1325563"/>
          </a:xfrm>
        </p:spPr>
        <p:txBody>
          <a:bodyPr/>
          <a:lstStyle/>
          <a:p>
            <a:r>
              <a:rPr lang="en-GB" dirty="0"/>
              <a:t>Rule Interchange Format (RIF)</a:t>
            </a:r>
          </a:p>
        </p:txBody>
      </p:sp>
      <p:sp>
        <p:nvSpPr>
          <p:cNvPr id="6" name="Rectangle: Rounded Corners 5" descr="Rule System1">
            <a:extLst>
              <a:ext uri="{FF2B5EF4-FFF2-40B4-BE49-F238E27FC236}">
                <a16:creationId xmlns:a16="http://schemas.microsoft.com/office/drawing/2014/main" id="{651BA53E-2A48-429F-A521-CAEF18EB9830}"/>
              </a:ext>
            </a:extLst>
          </p:cNvPr>
          <p:cNvSpPr/>
          <p:nvPr/>
        </p:nvSpPr>
        <p:spPr>
          <a:xfrm>
            <a:off x="969816" y="2140527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System1</a:t>
            </a:r>
          </a:p>
        </p:txBody>
      </p:sp>
      <p:sp>
        <p:nvSpPr>
          <p:cNvPr id="8" name="Rectangle: Rounded Corners 7" descr="Rule System1">
            <a:extLst>
              <a:ext uri="{FF2B5EF4-FFF2-40B4-BE49-F238E27FC236}">
                <a16:creationId xmlns:a16="http://schemas.microsoft.com/office/drawing/2014/main" id="{E7975DD5-96CF-448B-AAD2-5D5AC7F37C90}"/>
              </a:ext>
            </a:extLst>
          </p:cNvPr>
          <p:cNvSpPr/>
          <p:nvPr/>
        </p:nvSpPr>
        <p:spPr>
          <a:xfrm>
            <a:off x="2736276" y="215438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System2</a:t>
            </a:r>
          </a:p>
        </p:txBody>
      </p:sp>
      <p:sp>
        <p:nvSpPr>
          <p:cNvPr id="10" name="Rectangle: Rounded Corners 9" descr="Rule System1">
            <a:extLst>
              <a:ext uri="{FF2B5EF4-FFF2-40B4-BE49-F238E27FC236}">
                <a16:creationId xmlns:a16="http://schemas.microsoft.com/office/drawing/2014/main" id="{ACAEDA41-EBA3-4EA4-935E-D36378C34CEF}"/>
              </a:ext>
            </a:extLst>
          </p:cNvPr>
          <p:cNvSpPr/>
          <p:nvPr/>
        </p:nvSpPr>
        <p:spPr>
          <a:xfrm>
            <a:off x="678872" y="494607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System3</a:t>
            </a:r>
          </a:p>
        </p:txBody>
      </p:sp>
      <p:sp>
        <p:nvSpPr>
          <p:cNvPr id="12" name="Rectangle: Rounded Corners 11" descr="Rule System1">
            <a:extLst>
              <a:ext uri="{FF2B5EF4-FFF2-40B4-BE49-F238E27FC236}">
                <a16:creationId xmlns:a16="http://schemas.microsoft.com/office/drawing/2014/main" id="{D0D640CE-06E8-4E61-829A-4A824A60B64E}"/>
              </a:ext>
            </a:extLst>
          </p:cNvPr>
          <p:cNvSpPr/>
          <p:nvPr/>
        </p:nvSpPr>
        <p:spPr>
          <a:xfrm>
            <a:off x="2999513" y="494607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C07AC4-5083-4AF1-AE12-33E841B81EBC}"/>
              </a:ext>
            </a:extLst>
          </p:cNvPr>
          <p:cNvSpPr/>
          <p:nvPr/>
        </p:nvSpPr>
        <p:spPr>
          <a:xfrm>
            <a:off x="1541323" y="3519056"/>
            <a:ext cx="1849580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Universal Rule Language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464A91-F74B-4BDB-9679-4F948FD8D332}"/>
              </a:ext>
            </a:extLst>
          </p:cNvPr>
          <p:cNvCxnSpPr>
            <a:stCxn id="10" idx="0"/>
            <a:endCxn id="13" idx="3"/>
          </p:cNvCxnSpPr>
          <p:nvPr/>
        </p:nvCxnSpPr>
        <p:spPr>
          <a:xfrm flipV="1">
            <a:off x="1333500" y="4299545"/>
            <a:ext cx="478688" cy="646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94FF1B-87BD-4A1C-856A-0F30709C5E47}"/>
              </a:ext>
            </a:extLst>
          </p:cNvPr>
          <p:cNvCxnSpPr>
            <a:stCxn id="13" idx="5"/>
            <a:endCxn id="12" idx="0"/>
          </p:cNvCxnSpPr>
          <p:nvPr/>
        </p:nvCxnSpPr>
        <p:spPr>
          <a:xfrm>
            <a:off x="3120038" y="4299545"/>
            <a:ext cx="534103" cy="646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FE9C93-9BD7-4E88-9FC7-AA0EA4C3B372}"/>
              </a:ext>
            </a:extLst>
          </p:cNvPr>
          <p:cNvCxnSpPr>
            <a:stCxn id="13" idx="7"/>
            <a:endCxn id="8" idx="2"/>
          </p:cNvCxnSpPr>
          <p:nvPr/>
        </p:nvCxnSpPr>
        <p:spPr>
          <a:xfrm flipV="1">
            <a:off x="3120038" y="2895602"/>
            <a:ext cx="270866" cy="7573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95BA17-810F-40E2-A3E2-E3D71D9F32FD}"/>
              </a:ext>
            </a:extLst>
          </p:cNvPr>
          <p:cNvCxnSpPr>
            <a:stCxn id="6" idx="2"/>
            <a:endCxn id="13" idx="1"/>
          </p:cNvCxnSpPr>
          <p:nvPr/>
        </p:nvCxnSpPr>
        <p:spPr>
          <a:xfrm>
            <a:off x="1624444" y="2881745"/>
            <a:ext cx="187744" cy="7712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 descr="Rule System1">
            <a:extLst>
              <a:ext uri="{FF2B5EF4-FFF2-40B4-BE49-F238E27FC236}">
                <a16:creationId xmlns:a16="http://schemas.microsoft.com/office/drawing/2014/main" id="{CFD1F224-04A3-41A3-9CC8-529F50936CAE}"/>
              </a:ext>
            </a:extLst>
          </p:cNvPr>
          <p:cNvSpPr/>
          <p:nvPr/>
        </p:nvSpPr>
        <p:spPr>
          <a:xfrm>
            <a:off x="5153902" y="2202872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System1</a:t>
            </a:r>
          </a:p>
        </p:txBody>
      </p:sp>
      <p:sp>
        <p:nvSpPr>
          <p:cNvPr id="26" name="Rectangle: Rounded Corners 25" descr="Rule System1">
            <a:extLst>
              <a:ext uri="{FF2B5EF4-FFF2-40B4-BE49-F238E27FC236}">
                <a16:creationId xmlns:a16="http://schemas.microsoft.com/office/drawing/2014/main" id="{BEA5CDCD-A10F-4E3F-88A5-1AA25F998CA4}"/>
              </a:ext>
            </a:extLst>
          </p:cNvPr>
          <p:cNvSpPr/>
          <p:nvPr/>
        </p:nvSpPr>
        <p:spPr>
          <a:xfrm>
            <a:off x="6892654" y="2216729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System2</a:t>
            </a:r>
          </a:p>
        </p:txBody>
      </p:sp>
      <p:sp>
        <p:nvSpPr>
          <p:cNvPr id="27" name="Rectangle: Rounded Corners 26" descr="Rule System1">
            <a:extLst>
              <a:ext uri="{FF2B5EF4-FFF2-40B4-BE49-F238E27FC236}">
                <a16:creationId xmlns:a16="http://schemas.microsoft.com/office/drawing/2014/main" id="{AE61ACC3-132F-4098-A6EC-A5E07C6E0D89}"/>
              </a:ext>
            </a:extLst>
          </p:cNvPr>
          <p:cNvSpPr/>
          <p:nvPr/>
        </p:nvSpPr>
        <p:spPr>
          <a:xfrm>
            <a:off x="4862958" y="5008419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System3</a:t>
            </a:r>
          </a:p>
        </p:txBody>
      </p:sp>
      <p:sp>
        <p:nvSpPr>
          <p:cNvPr id="28" name="Rectangle: Rounded Corners 27" descr="Rule System1">
            <a:extLst>
              <a:ext uri="{FF2B5EF4-FFF2-40B4-BE49-F238E27FC236}">
                <a16:creationId xmlns:a16="http://schemas.microsoft.com/office/drawing/2014/main" id="{42BBC145-CDDB-4937-8A67-F2E17A1D8381}"/>
              </a:ext>
            </a:extLst>
          </p:cNvPr>
          <p:cNvSpPr/>
          <p:nvPr/>
        </p:nvSpPr>
        <p:spPr>
          <a:xfrm>
            <a:off x="7183599" y="5008419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613B2E-7B68-414B-BDD8-68D368C025E2}"/>
              </a:ext>
            </a:extLst>
          </p:cNvPr>
          <p:cNvSpPr/>
          <p:nvPr/>
        </p:nvSpPr>
        <p:spPr>
          <a:xfrm>
            <a:off x="5725409" y="3581401"/>
            <a:ext cx="1849580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Core Rule Language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65F850-110D-410F-9F61-83B4AEA435F0}"/>
              </a:ext>
            </a:extLst>
          </p:cNvPr>
          <p:cNvCxnSpPr>
            <a:stCxn id="27" idx="0"/>
            <a:endCxn id="29" idx="3"/>
          </p:cNvCxnSpPr>
          <p:nvPr/>
        </p:nvCxnSpPr>
        <p:spPr>
          <a:xfrm flipV="1">
            <a:off x="5517586" y="4361890"/>
            <a:ext cx="478688" cy="646529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06EA17-0202-439B-B492-BDE885D03DAD}"/>
              </a:ext>
            </a:extLst>
          </p:cNvPr>
          <p:cNvCxnSpPr>
            <a:stCxn id="29" idx="5"/>
            <a:endCxn id="28" idx="0"/>
          </p:cNvCxnSpPr>
          <p:nvPr/>
        </p:nvCxnSpPr>
        <p:spPr>
          <a:xfrm>
            <a:off x="7304124" y="4361890"/>
            <a:ext cx="534103" cy="646529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94D817-33D8-4537-98E5-F36895ACA074}"/>
              </a:ext>
            </a:extLst>
          </p:cNvPr>
          <p:cNvCxnSpPr>
            <a:stCxn id="29" idx="7"/>
            <a:endCxn id="26" idx="2"/>
          </p:cNvCxnSpPr>
          <p:nvPr/>
        </p:nvCxnSpPr>
        <p:spPr>
          <a:xfrm flipV="1">
            <a:off x="7304124" y="2957947"/>
            <a:ext cx="243158" cy="757365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F9AD3C-57FB-45E4-B02D-65D33A0D11F7}"/>
              </a:ext>
            </a:extLst>
          </p:cNvPr>
          <p:cNvCxnSpPr>
            <a:stCxn id="25" idx="2"/>
            <a:endCxn id="29" idx="1"/>
          </p:cNvCxnSpPr>
          <p:nvPr/>
        </p:nvCxnSpPr>
        <p:spPr>
          <a:xfrm>
            <a:off x="5808530" y="2944090"/>
            <a:ext cx="187744" cy="771222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 descr="Rule System1">
            <a:extLst>
              <a:ext uri="{FF2B5EF4-FFF2-40B4-BE49-F238E27FC236}">
                <a16:creationId xmlns:a16="http://schemas.microsoft.com/office/drawing/2014/main" id="{FED04D40-371F-47AD-A362-E2AA43D06FBE}"/>
              </a:ext>
            </a:extLst>
          </p:cNvPr>
          <p:cNvSpPr/>
          <p:nvPr/>
        </p:nvSpPr>
        <p:spPr>
          <a:xfrm>
            <a:off x="8776874" y="1274614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System1</a:t>
            </a:r>
          </a:p>
        </p:txBody>
      </p:sp>
      <p:sp>
        <p:nvSpPr>
          <p:cNvPr id="35" name="Rectangle: Rounded Corners 34" descr="Rule System1">
            <a:extLst>
              <a:ext uri="{FF2B5EF4-FFF2-40B4-BE49-F238E27FC236}">
                <a16:creationId xmlns:a16="http://schemas.microsoft.com/office/drawing/2014/main" id="{69627C8F-2D48-4A25-8BF0-0B422C34281B}"/>
              </a:ext>
            </a:extLst>
          </p:cNvPr>
          <p:cNvSpPr/>
          <p:nvPr/>
        </p:nvSpPr>
        <p:spPr>
          <a:xfrm>
            <a:off x="10543334" y="1288471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System2</a:t>
            </a:r>
          </a:p>
        </p:txBody>
      </p:sp>
      <p:sp>
        <p:nvSpPr>
          <p:cNvPr id="36" name="Rectangle: Rounded Corners 35" descr="Rule System1">
            <a:extLst>
              <a:ext uri="{FF2B5EF4-FFF2-40B4-BE49-F238E27FC236}">
                <a16:creationId xmlns:a16="http://schemas.microsoft.com/office/drawing/2014/main" id="{E6D5607B-3EA3-42DA-91AC-D3012FC26215}"/>
              </a:ext>
            </a:extLst>
          </p:cNvPr>
          <p:cNvSpPr/>
          <p:nvPr/>
        </p:nvSpPr>
        <p:spPr>
          <a:xfrm>
            <a:off x="8485930" y="5811983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System3</a:t>
            </a:r>
          </a:p>
        </p:txBody>
      </p:sp>
      <p:sp>
        <p:nvSpPr>
          <p:cNvPr id="37" name="Rectangle: Rounded Corners 36" descr="Rule System1">
            <a:extLst>
              <a:ext uri="{FF2B5EF4-FFF2-40B4-BE49-F238E27FC236}">
                <a16:creationId xmlns:a16="http://schemas.microsoft.com/office/drawing/2014/main" id="{5950618F-CD6D-45B7-9677-D7A8BF4FA3F3}"/>
              </a:ext>
            </a:extLst>
          </p:cNvPr>
          <p:cNvSpPr/>
          <p:nvPr/>
        </p:nvSpPr>
        <p:spPr>
          <a:xfrm>
            <a:off x="10806571" y="5811983"/>
            <a:ext cx="1309255" cy="7412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Rule System4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68EE98-0D16-402D-8832-0D37DA076E2A}"/>
              </a:ext>
            </a:extLst>
          </p:cNvPr>
          <p:cNvSpPr/>
          <p:nvPr/>
        </p:nvSpPr>
        <p:spPr>
          <a:xfrm>
            <a:off x="9396870" y="3546765"/>
            <a:ext cx="1849580" cy="91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RIF Core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1D4236-9CD7-4FE1-BC01-17CCFBD287AA}"/>
              </a:ext>
            </a:extLst>
          </p:cNvPr>
          <p:cNvCxnSpPr>
            <a:cxnSpLocks/>
            <a:stCxn id="36" idx="0"/>
            <a:endCxn id="59" idx="2"/>
          </p:cNvCxnSpPr>
          <p:nvPr/>
        </p:nvCxnSpPr>
        <p:spPr>
          <a:xfrm flipV="1">
            <a:off x="9140558" y="5342947"/>
            <a:ext cx="1181100" cy="469036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1BE8BF-02FF-41CB-BF65-D1E7E77A9C62}"/>
              </a:ext>
            </a:extLst>
          </p:cNvPr>
          <p:cNvCxnSpPr>
            <a:cxnSpLocks/>
            <a:stCxn id="59" idx="2"/>
            <a:endCxn id="37" idx="0"/>
          </p:cNvCxnSpPr>
          <p:nvPr/>
        </p:nvCxnSpPr>
        <p:spPr>
          <a:xfrm>
            <a:off x="10321658" y="5342947"/>
            <a:ext cx="1139541" cy="469036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867771E-9B5F-4E1E-9F21-C272006D8ED1}"/>
              </a:ext>
            </a:extLst>
          </p:cNvPr>
          <p:cNvCxnSpPr>
            <a:cxnSpLocks/>
            <a:stCxn id="47" idx="0"/>
            <a:endCxn id="35" idx="2"/>
          </p:cNvCxnSpPr>
          <p:nvPr/>
        </p:nvCxnSpPr>
        <p:spPr>
          <a:xfrm flipV="1">
            <a:off x="10314732" y="2029689"/>
            <a:ext cx="883230" cy="387929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09666A6-8006-4D2B-BD3A-783A2F0967A0}"/>
              </a:ext>
            </a:extLst>
          </p:cNvPr>
          <p:cNvCxnSpPr>
            <a:cxnSpLocks/>
            <a:stCxn id="34" idx="2"/>
            <a:endCxn id="47" idx="0"/>
          </p:cNvCxnSpPr>
          <p:nvPr/>
        </p:nvCxnSpPr>
        <p:spPr>
          <a:xfrm>
            <a:off x="9431502" y="2015832"/>
            <a:ext cx="883230" cy="401786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AE6617A-55D9-456B-889A-5A5C5C1DBC19}"/>
              </a:ext>
            </a:extLst>
          </p:cNvPr>
          <p:cNvSpPr/>
          <p:nvPr/>
        </p:nvSpPr>
        <p:spPr>
          <a:xfrm>
            <a:off x="9431502" y="2417618"/>
            <a:ext cx="1766459" cy="5561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RIF BLD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3D4C025-6941-4F31-9B38-DDCFA2A6CB37}"/>
              </a:ext>
            </a:extLst>
          </p:cNvPr>
          <p:cNvSpPr/>
          <p:nvPr/>
        </p:nvSpPr>
        <p:spPr>
          <a:xfrm>
            <a:off x="9438428" y="4786748"/>
            <a:ext cx="1766459" cy="5561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RIF PRD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6F35EC6-7E4E-479C-B9A7-28B7248CB422}"/>
              </a:ext>
            </a:extLst>
          </p:cNvPr>
          <p:cNvCxnSpPr>
            <a:stCxn id="47" idx="2"/>
            <a:endCxn id="38" idx="0"/>
          </p:cNvCxnSpPr>
          <p:nvPr/>
        </p:nvCxnSpPr>
        <p:spPr>
          <a:xfrm>
            <a:off x="10314732" y="2973817"/>
            <a:ext cx="6928" cy="572948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D30A971-BDD1-43E3-94A3-03BD2AD745F9}"/>
              </a:ext>
            </a:extLst>
          </p:cNvPr>
          <p:cNvCxnSpPr>
            <a:cxnSpLocks/>
            <a:stCxn id="38" idx="4"/>
            <a:endCxn id="59" idx="0"/>
          </p:cNvCxnSpPr>
          <p:nvPr/>
        </p:nvCxnSpPr>
        <p:spPr>
          <a:xfrm flipH="1">
            <a:off x="10321658" y="4461165"/>
            <a:ext cx="2" cy="325583"/>
          </a:xfrm>
          <a:prstGeom prst="straightConnector1">
            <a:avLst/>
          </a:prstGeom>
          <a:ln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898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99934-DD48-45B4-AD8C-1F9578E1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RIF Dialects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04D4B-1335-4BD2-B5CD-E5AABA381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RIF Basic Logic Dialect: </a:t>
            </a:r>
          </a:p>
          <a:p>
            <a:pPr lvl="1"/>
            <a:r>
              <a:rPr lang="en-US" dirty="0"/>
              <a:t>Is designed to be a simple dialect with limited expressiveness within the intersection of first-order and logic programming systems	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datalog</a:t>
            </a:r>
            <a:r>
              <a:rPr lang="en-US" dirty="0"/>
              <a:t> </a:t>
            </a:r>
          </a:p>
          <a:p>
            <a:r>
              <a:rPr lang="en-US" dirty="0"/>
              <a:t>RIF Production Rule Dialect:</a:t>
            </a:r>
          </a:p>
          <a:p>
            <a:pPr lvl="1"/>
            <a:r>
              <a:rPr lang="en-US" dirty="0"/>
              <a:t>A formalism for specifying production rules &lt;condition&gt;&lt;action&gt; .The  action asserts facts in the KB (non-monotonic). </a:t>
            </a:r>
          </a:p>
          <a:p>
            <a:pPr lvl="1"/>
            <a:r>
              <a:rPr lang="en-GB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e.g. A customer becomes a "Gold" customer when his cumulative purchases during the current year reach $5000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02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844F-A4F3-4542-B9E3-4C4EA889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RIF Dialects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DC0B-8912-4540-9001-BD505EC6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64245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000000"/>
                </a:solidFill>
              </a:rPr>
              <a:t>RIF Datatypes and Built-ins (DTB)</a:t>
            </a:r>
            <a:endParaRPr lang="el-GR" dirty="0">
              <a:solidFill>
                <a:srgbClr val="000000"/>
              </a:solidFill>
            </a:endParaRPr>
          </a:p>
          <a:p>
            <a:pPr lvl="1"/>
            <a:r>
              <a:rPr lang="el-GR" b="0" i="0" dirty="0">
                <a:effectLst/>
              </a:rPr>
              <a:t>Β</a:t>
            </a:r>
            <a:r>
              <a:rPr lang="en-GB" b="0" i="0" dirty="0" err="1">
                <a:effectLst/>
              </a:rPr>
              <a:t>uilt</a:t>
            </a:r>
            <a:r>
              <a:rPr lang="en-GB" b="0" i="0" dirty="0">
                <a:effectLst/>
              </a:rPr>
              <a:t>-in functions and built-in predicates expected to be supported by RIF dialects such as the RIF Core Dialect, the RIF Basic Logic Dialect, and the RIF Production Rules Dialect.</a:t>
            </a:r>
          </a:p>
          <a:p>
            <a:pPr lvl="1"/>
            <a:endParaRPr lang="el-GR" dirty="0"/>
          </a:p>
          <a:p>
            <a:r>
              <a:rPr lang="en-US" dirty="0"/>
              <a:t>RIF Framework for Logic Dialects (FLD-super dialect):</a:t>
            </a:r>
          </a:p>
          <a:p>
            <a:pPr lvl="1"/>
            <a:r>
              <a:rPr lang="en-US" dirty="0"/>
              <a:t>A formalism for specifying all logic dialects for RIF: RIF BLD and RIF Core</a:t>
            </a:r>
          </a:p>
          <a:p>
            <a:pPr lvl="1"/>
            <a:r>
              <a:rPr lang="en-US" dirty="0"/>
              <a:t>Instead of defining dialects from scratch, define dialects by specializing from another dialect</a:t>
            </a:r>
          </a:p>
          <a:p>
            <a:pPr lvl="1"/>
            <a:r>
              <a:rPr lang="en-GB" dirty="0"/>
              <a:t>Ensures that all dialects use the same concepts and constructs</a:t>
            </a:r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CB410-41A9-434C-AA75-3D275E862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17" t="50000" r="5488" b="8181"/>
          <a:stretch/>
        </p:blipFill>
        <p:spPr>
          <a:xfrm>
            <a:off x="8562331" y="3237271"/>
            <a:ext cx="3373583" cy="28678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5404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490D-F5F9-4D73-A7E9-9D8FE80A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38227-9150-4E68-896D-EAF672CC0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Markus </a:t>
            </a:r>
            <a:r>
              <a:rPr lang="en-GB" dirty="0" err="1"/>
              <a:t>Krötzsch</a:t>
            </a:r>
            <a:r>
              <a:rPr lang="en-GB" dirty="0"/>
              <a:t>, Frederick Maier, </a:t>
            </a:r>
            <a:r>
              <a:rPr lang="en-GB" dirty="0" err="1"/>
              <a:t>Adila</a:t>
            </a:r>
            <a:r>
              <a:rPr lang="en-GB" dirty="0"/>
              <a:t> A. </a:t>
            </a:r>
            <a:r>
              <a:rPr lang="en-GB" dirty="0" err="1"/>
              <a:t>Krisnadhi</a:t>
            </a:r>
            <a:r>
              <a:rPr lang="en-GB" dirty="0"/>
              <a:t>, Pascal </a:t>
            </a:r>
            <a:r>
              <a:rPr lang="en-GB" dirty="0" err="1"/>
              <a:t>Hitzler</a:t>
            </a:r>
            <a:r>
              <a:rPr lang="en-GB" dirty="0"/>
              <a:t>,  A Better Uncle for OWL, WWW 2011</a:t>
            </a:r>
          </a:p>
          <a:p>
            <a:r>
              <a:rPr lang="en-GB" dirty="0" err="1"/>
              <a:t>Birte</a:t>
            </a:r>
            <a:r>
              <a:rPr lang="en-GB" dirty="0"/>
              <a:t> </a:t>
            </a:r>
            <a:r>
              <a:rPr lang="en-GB" dirty="0" err="1"/>
              <a:t>Glimm</a:t>
            </a:r>
            <a:r>
              <a:rPr lang="en-GB" dirty="0"/>
              <a:t> , Matthew Horridge , Bijan </a:t>
            </a:r>
            <a:r>
              <a:rPr lang="en-GB" dirty="0" err="1"/>
              <a:t>Parsia</a:t>
            </a:r>
            <a:r>
              <a:rPr lang="en-GB" dirty="0"/>
              <a:t>, Peter F. Patel-Schneider: A Syntax for Rules in OWL 2</a:t>
            </a:r>
          </a:p>
          <a:p>
            <a:r>
              <a:rPr lang="en-GB" dirty="0"/>
              <a:t>Markus </a:t>
            </a:r>
            <a:r>
              <a:rPr lang="en-GB" dirty="0" err="1"/>
              <a:t>Krötzsch</a:t>
            </a:r>
            <a:r>
              <a:rPr lang="en-GB" dirty="0"/>
              <a:t>, Sebastian Rudolph, and Pascal </a:t>
            </a:r>
            <a:r>
              <a:rPr lang="en-GB" dirty="0" err="1"/>
              <a:t>Hitzler</a:t>
            </a:r>
            <a:r>
              <a:rPr lang="en-GB" dirty="0"/>
              <a:t> , Description Logic Rules⋆</a:t>
            </a:r>
          </a:p>
          <a:p>
            <a:r>
              <a:rPr lang="en-GB" dirty="0">
                <a:hlinkClick r:id="rId2"/>
              </a:rPr>
              <a:t>RIF: https://www.w3.org/TR/rif-overview/</a:t>
            </a:r>
            <a:endParaRPr lang="en-GB" dirty="0"/>
          </a:p>
          <a:p>
            <a:r>
              <a:rPr lang="en-GB" dirty="0">
                <a:hlinkClick r:id="rId3"/>
              </a:rPr>
              <a:t>SWRL: https://www.w3.org/Submission/SWRL/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7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3127-DF0E-4041-A579-3349D251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Horn Clauses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4348A-183B-4E9A-A716-3D8956E10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11" t="57037" r="34762" b="12592"/>
          <a:stretch/>
        </p:blipFill>
        <p:spPr>
          <a:xfrm>
            <a:off x="2220687" y="4013183"/>
            <a:ext cx="5660573" cy="208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416A7-05AD-44BC-A4C6-8E1D26504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6" t="31640" r="31870" b="43507"/>
          <a:stretch/>
        </p:blipFill>
        <p:spPr>
          <a:xfrm>
            <a:off x="1654179" y="1285293"/>
            <a:ext cx="7155543" cy="202238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3CFEA1-FF6C-4571-8A7A-C7152B21D6E4}"/>
              </a:ext>
            </a:extLst>
          </p:cNvPr>
          <p:cNvCxnSpPr/>
          <p:nvPr/>
        </p:nvCxnSpPr>
        <p:spPr>
          <a:xfrm flipH="1">
            <a:off x="5290457" y="3926114"/>
            <a:ext cx="1778000" cy="188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9E58E3-6835-46FB-B1F2-5817C89C2688}"/>
              </a:ext>
            </a:extLst>
          </p:cNvPr>
          <p:cNvSpPr txBox="1"/>
          <p:nvPr/>
        </p:nvSpPr>
        <p:spPr>
          <a:xfrm>
            <a:off x="7206345" y="3693890"/>
            <a:ext cx="9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Fact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57BD89-7D2E-4A09-8C26-BD8A63F94550}"/>
              </a:ext>
            </a:extLst>
          </p:cNvPr>
          <p:cNvCxnSpPr>
            <a:cxnSpLocks/>
          </p:cNvCxnSpPr>
          <p:nvPr/>
        </p:nvCxnSpPr>
        <p:spPr>
          <a:xfrm flipH="1">
            <a:off x="4985656" y="4259940"/>
            <a:ext cx="4252680" cy="370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2DB3430-B82B-4B53-8CB8-2902B3950EF4}"/>
              </a:ext>
            </a:extLst>
          </p:cNvPr>
          <p:cNvSpPr txBox="1"/>
          <p:nvPr/>
        </p:nvSpPr>
        <p:spPr>
          <a:xfrm>
            <a:off x="9376224" y="4027716"/>
            <a:ext cx="9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Rule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3F4BF83-C245-45A4-89C9-7237A7E914D4}"/>
              </a:ext>
            </a:extLst>
          </p:cNvPr>
          <p:cNvSpPr/>
          <p:nvPr/>
        </p:nvSpPr>
        <p:spPr>
          <a:xfrm rot="5400000">
            <a:off x="3513109" y="4049703"/>
            <a:ext cx="441814" cy="189368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49D3A8-7F4D-4671-B3D6-68456720EC8D}"/>
              </a:ext>
            </a:extLst>
          </p:cNvPr>
          <p:cNvSpPr txBox="1"/>
          <p:nvPr/>
        </p:nvSpPr>
        <p:spPr>
          <a:xfrm>
            <a:off x="3461682" y="5087258"/>
            <a:ext cx="573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Body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A1F7940-9B61-4322-877C-49D8D4046479}"/>
              </a:ext>
            </a:extLst>
          </p:cNvPr>
          <p:cNvSpPr/>
          <p:nvPr/>
        </p:nvSpPr>
        <p:spPr>
          <a:xfrm rot="5400000">
            <a:off x="4670618" y="4880645"/>
            <a:ext cx="441814" cy="2463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7A3102-87A9-4C0B-8933-34240CB314D2}"/>
              </a:ext>
            </a:extLst>
          </p:cNvPr>
          <p:cNvSpPr txBox="1"/>
          <p:nvPr/>
        </p:nvSpPr>
        <p:spPr>
          <a:xfrm>
            <a:off x="4622828" y="5091994"/>
            <a:ext cx="573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Head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0BBE52-09DD-4CE2-9045-566B91601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0" t="14816" r="25308" b="79893"/>
          <a:stretch/>
        </p:blipFill>
        <p:spPr>
          <a:xfrm>
            <a:off x="1930401" y="6393513"/>
            <a:ext cx="7206343" cy="3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CF7A3-A510-4012-9F5A-969FD759E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2" t="38088" r="31326" b="16270"/>
          <a:stretch/>
        </p:blipFill>
        <p:spPr>
          <a:xfrm>
            <a:off x="2169886" y="2174877"/>
            <a:ext cx="6977730" cy="36187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FBB797-807D-4FD0-8763-C3B2D8FF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Horn clauses 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8A6D1-CFC6-4B25-A413-DE3657372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0" t="14816" r="25308" b="79893"/>
          <a:stretch/>
        </p:blipFill>
        <p:spPr>
          <a:xfrm>
            <a:off x="1930401" y="6393513"/>
            <a:ext cx="7206343" cy="3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A8997-2052-4B71-841E-4CC0D6B0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4" t="31639" r="33704" b="12170"/>
          <a:stretch/>
        </p:blipFill>
        <p:spPr>
          <a:xfrm>
            <a:off x="1908629" y="1405914"/>
            <a:ext cx="5863772" cy="38535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D0A8B8-C698-4CA9-8498-AE3E9B78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Horn clauses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8E481A-17C4-4D81-A5B9-8C4C7433D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0" t="14816" r="25308" b="79893"/>
          <a:stretch/>
        </p:blipFill>
        <p:spPr>
          <a:xfrm>
            <a:off x="1930401" y="6393513"/>
            <a:ext cx="7206343" cy="362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62D7CC-597F-4949-9374-FF9EBC829322}"/>
              </a:ext>
            </a:extLst>
          </p:cNvPr>
          <p:cNvSpPr txBox="1"/>
          <p:nvPr/>
        </p:nvSpPr>
        <p:spPr>
          <a:xfrm>
            <a:off x="1706416" y="5387881"/>
            <a:ext cx="8423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*Decidable reasoning: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-without function symbols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-limited use of function symbols (e.g. no recursion over function symbols)</a:t>
            </a:r>
          </a:p>
          <a:p>
            <a:r>
              <a:rPr lang="en-GB" dirty="0"/>
              <a:t>		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508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8E4-8EA6-46D6-B928-DDD69E2F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Datalog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03223-4B5E-4C82-A2B4-1874DFF1C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071" y="1571409"/>
            <a:ext cx="7153275" cy="472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070E0-AC07-434A-913F-877443F70851}"/>
              </a:ext>
            </a:extLst>
          </p:cNvPr>
          <p:cNvSpPr txBox="1"/>
          <p:nvPr/>
        </p:nvSpPr>
        <p:spPr>
          <a:xfrm flipH="1">
            <a:off x="2602314" y="3623916"/>
            <a:ext cx="555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Datalog</a:t>
            </a:r>
            <a:r>
              <a:rPr lang="en-GB" b="1" dirty="0"/>
              <a:t> program: a set of </a:t>
            </a:r>
            <a:r>
              <a:rPr lang="en-GB" b="1" dirty="0" err="1"/>
              <a:t>datalog</a:t>
            </a:r>
            <a:r>
              <a:rPr lang="en-GB" b="1" dirty="0"/>
              <a:t> rules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D552A-D387-48D2-A88F-C3E431FFF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071" y="3660944"/>
            <a:ext cx="333375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9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7E5DA-331B-40B5-99F8-8EA201A5C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65" t="28466" r="25308" b="29841"/>
          <a:stretch/>
        </p:blipFill>
        <p:spPr>
          <a:xfrm>
            <a:off x="2975429" y="1640114"/>
            <a:ext cx="5660571" cy="28593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DB7B15-B8A9-4477-BD8A-171858BD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Datalog</a:t>
            </a:r>
            <a:r>
              <a:rPr lang="en-US" dirty="0"/>
              <a:t> - examples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B57E9-3677-4EED-BA86-DE42E31A8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0" t="49206" r="26509" b="41164"/>
          <a:stretch/>
        </p:blipFill>
        <p:spPr>
          <a:xfrm>
            <a:off x="3352800" y="5217886"/>
            <a:ext cx="5065485" cy="66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1B0648-BF27-42A6-8A65-FF48FCAE9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99" t="33756" r="30882" b="53122"/>
          <a:stretch/>
        </p:blipFill>
        <p:spPr>
          <a:xfrm>
            <a:off x="3193142" y="4383310"/>
            <a:ext cx="477520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98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Microsoft Office PowerPoint</Application>
  <PresentationFormat>Widescreen</PresentationFormat>
  <Paragraphs>168</Paragraphs>
  <Slides>48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Office Theme</vt:lpstr>
      <vt:lpstr>RULES</vt:lpstr>
      <vt:lpstr>The Semantic Web “Layer Cake”</vt:lpstr>
      <vt:lpstr>Rules </vt:lpstr>
      <vt:lpstr>FOL Basics   </vt:lpstr>
      <vt:lpstr>Horn Clauses</vt:lpstr>
      <vt:lpstr>Horn clauses  </vt:lpstr>
      <vt:lpstr>Horn clauses</vt:lpstr>
      <vt:lpstr>Datalog</vt:lpstr>
      <vt:lpstr>Datalog - examples</vt:lpstr>
      <vt:lpstr>SWRL</vt:lpstr>
      <vt:lpstr>Why SWRL? </vt:lpstr>
      <vt:lpstr>Why SWRL? </vt:lpstr>
      <vt:lpstr>Why SWRL?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DL-Safe rules</vt:lpstr>
      <vt:lpstr>PowerPoint Presentation</vt:lpstr>
      <vt:lpstr>DL-Safe rules –HOW THE REASONERS DO IT</vt:lpstr>
      <vt:lpstr>PowerPoint Presentation</vt:lpstr>
      <vt:lpstr>more  SWRL</vt:lpstr>
      <vt:lpstr>What we cannot say with SWRL rules</vt:lpstr>
      <vt:lpstr>PowerPoint Presentation</vt:lpstr>
      <vt:lpstr>PowerPoint Presentation</vt:lpstr>
      <vt:lpstr>DL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Rule Interchange Format (RIF)</vt:lpstr>
      <vt:lpstr>Rule Interchange Format (RIF)</vt:lpstr>
      <vt:lpstr>Rule Interchange Format (RIF)</vt:lpstr>
      <vt:lpstr>Rule Interchange Format (RIF)</vt:lpstr>
      <vt:lpstr>RIF Dialects</vt:lpstr>
      <vt:lpstr>RIF Dialects</vt:lpstr>
      <vt:lpstr>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2020-11-16T17:10:29Z</dcterms:created>
  <dcterms:modified xsi:type="dcterms:W3CDTF">2020-11-16T17:10:39Z</dcterms:modified>
</cp:coreProperties>
</file>