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28"/>
  </p:notesMasterIdLst>
  <p:handoutMasterIdLst>
    <p:handoutMasterId r:id="rId29"/>
  </p:handoutMasterIdLst>
  <p:sldIdLst>
    <p:sldId id="256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305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8" r:id="rId20"/>
    <p:sldId id="299" r:id="rId21"/>
    <p:sldId id="326" r:id="rId22"/>
    <p:sldId id="301" r:id="rId23"/>
    <p:sldId id="306" r:id="rId24"/>
    <p:sldId id="307" r:id="rId25"/>
    <p:sldId id="309" r:id="rId26"/>
    <p:sldId id="308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76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758E6E-AF00-4C65-9332-273EC9020B0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104363A-52C2-47BA-B245-44D5AA2A1C76}">
      <dgm:prSet/>
      <dgm:spPr/>
      <dgm:t>
        <a:bodyPr/>
        <a:lstStyle/>
        <a:p>
          <a:pPr rtl="0"/>
          <a:r>
            <a:rPr lang="en-US" dirty="0" smtClean="0"/>
            <a:t>April 2008</a:t>
          </a:r>
        </a:p>
        <a:p>
          <a:pPr rtl="0"/>
          <a:r>
            <a:rPr lang="en-US" dirty="0" smtClean="0">
              <a:solidFill>
                <a:schemeClr val="tx1"/>
              </a:solidFill>
            </a:rPr>
            <a:t> Microsoft Research refresh release </a:t>
          </a:r>
          <a:endParaRPr lang="en-US" dirty="0">
            <a:solidFill>
              <a:schemeClr val="tx1"/>
            </a:solidFill>
          </a:endParaRPr>
        </a:p>
      </dgm:t>
    </dgm:pt>
    <dgm:pt modelId="{201A2DD9-908D-45B3-A333-2778FFB33E2A}" type="parTrans" cxnId="{2984823F-2788-4128-B7FA-7C6D7161A51E}">
      <dgm:prSet/>
      <dgm:spPr/>
      <dgm:t>
        <a:bodyPr/>
        <a:lstStyle/>
        <a:p>
          <a:endParaRPr lang="en-US"/>
        </a:p>
      </dgm:t>
    </dgm:pt>
    <dgm:pt modelId="{84F7C9CF-5B48-4FA0-B1AD-1030AAB3B12E}" type="sibTrans" cxnId="{2984823F-2788-4128-B7FA-7C6D7161A51E}">
      <dgm:prSet/>
      <dgm:spPr/>
      <dgm:t>
        <a:bodyPr/>
        <a:lstStyle/>
        <a:p>
          <a:endParaRPr lang="en-US"/>
        </a:p>
      </dgm:t>
    </dgm:pt>
    <dgm:pt modelId="{FFA0F3A5-0C95-4E30-A512-2CD4C2461FCE}">
      <dgm:prSet/>
      <dgm:spPr/>
      <dgm:t>
        <a:bodyPr/>
        <a:lstStyle/>
        <a:p>
          <a:pPr rtl="0"/>
          <a:r>
            <a:rPr lang="en-US" dirty="0" smtClean="0"/>
            <a:t>Language and libraries clean-up and completion</a:t>
          </a:r>
          <a:endParaRPr lang="en-US" dirty="0"/>
        </a:p>
      </dgm:t>
    </dgm:pt>
    <dgm:pt modelId="{B56C00D8-410E-4651-9079-D8C44F3B9D12}" type="parTrans" cxnId="{AED0F243-3854-4046-8E8F-1AE38CAF8CF9}">
      <dgm:prSet/>
      <dgm:spPr/>
      <dgm:t>
        <a:bodyPr/>
        <a:lstStyle/>
        <a:p>
          <a:endParaRPr lang="en-US"/>
        </a:p>
      </dgm:t>
    </dgm:pt>
    <dgm:pt modelId="{6434A935-7F44-4AB2-BEFB-4E88612E9ADD}" type="sibTrans" cxnId="{AED0F243-3854-4046-8E8F-1AE38CAF8CF9}">
      <dgm:prSet/>
      <dgm:spPr/>
      <dgm:t>
        <a:bodyPr/>
        <a:lstStyle/>
        <a:p>
          <a:endParaRPr lang="en-US"/>
        </a:p>
      </dgm:t>
    </dgm:pt>
    <dgm:pt modelId="{9A8E4A93-A6AB-46C4-8511-046950D0A1C5}">
      <dgm:prSet/>
      <dgm:spPr/>
      <dgm:t>
        <a:bodyPr/>
        <a:lstStyle/>
        <a:p>
          <a:pPr rtl="0"/>
          <a:r>
            <a:rPr lang="en-US" dirty="0" smtClean="0"/>
            <a:t>September 2008</a:t>
          </a:r>
        </a:p>
        <a:p>
          <a:pPr rtl="0"/>
          <a:r>
            <a:rPr lang="en-US" dirty="0" smtClean="0">
              <a:solidFill>
                <a:schemeClr val="tx1"/>
              </a:solidFill>
            </a:rPr>
            <a:t>Current CTP</a:t>
          </a:r>
          <a:endParaRPr lang="en-US" dirty="0">
            <a:solidFill>
              <a:schemeClr val="tx1"/>
            </a:solidFill>
          </a:endParaRPr>
        </a:p>
      </dgm:t>
    </dgm:pt>
    <dgm:pt modelId="{500FEC3C-AF4A-466F-A587-8F412292A5BE}" type="parTrans" cxnId="{B5B984CF-F9D7-447D-B2B0-815CCA20E876}">
      <dgm:prSet/>
      <dgm:spPr/>
      <dgm:t>
        <a:bodyPr/>
        <a:lstStyle/>
        <a:p>
          <a:endParaRPr lang="en-US"/>
        </a:p>
      </dgm:t>
    </dgm:pt>
    <dgm:pt modelId="{959D176C-3F73-444A-8B20-054069D8A2F0}" type="sibTrans" cxnId="{B5B984CF-F9D7-447D-B2B0-815CCA20E876}">
      <dgm:prSet/>
      <dgm:spPr/>
      <dgm:t>
        <a:bodyPr/>
        <a:lstStyle/>
        <a:p>
          <a:endParaRPr lang="en-US"/>
        </a:p>
      </dgm:t>
    </dgm:pt>
    <dgm:pt modelId="{1548B1E7-2D2E-48E2-A690-8CE1FBC64043}">
      <dgm:prSet/>
      <dgm:spPr/>
      <dgm:t>
        <a:bodyPr/>
        <a:lstStyle/>
        <a:p>
          <a:pPr rtl="0"/>
          <a:r>
            <a:rPr lang="en-US" dirty="0" smtClean="0"/>
            <a:t>Most important language decisions finalized</a:t>
          </a:r>
          <a:endParaRPr lang="en-US" dirty="0"/>
        </a:p>
      </dgm:t>
    </dgm:pt>
    <dgm:pt modelId="{5602E473-31EA-4419-B3EC-BC9580CEDE18}" type="parTrans" cxnId="{E9D6CE24-8C94-4166-938F-F4498E3C76AF}">
      <dgm:prSet/>
      <dgm:spPr/>
      <dgm:t>
        <a:bodyPr/>
        <a:lstStyle/>
        <a:p>
          <a:endParaRPr lang="en-US"/>
        </a:p>
      </dgm:t>
    </dgm:pt>
    <dgm:pt modelId="{D67A0E38-39ED-4AE5-BC4B-47269E152255}" type="sibTrans" cxnId="{E9D6CE24-8C94-4166-938F-F4498E3C76AF}">
      <dgm:prSet/>
      <dgm:spPr/>
      <dgm:t>
        <a:bodyPr/>
        <a:lstStyle/>
        <a:p>
          <a:endParaRPr lang="en-US"/>
        </a:p>
      </dgm:t>
    </dgm:pt>
    <dgm:pt modelId="{AF9DAAB9-3CED-4D27-8759-DCA6F03836AE}">
      <dgm:prSet/>
      <dgm:spPr/>
      <dgm:t>
        <a:bodyPr/>
        <a:lstStyle/>
        <a:p>
          <a:pPr rtl="0"/>
          <a:r>
            <a:rPr lang="en-US" dirty="0" smtClean="0"/>
            <a:t>Foundation of F# Visual Studio integration</a:t>
          </a:r>
          <a:endParaRPr lang="en-US" dirty="0"/>
        </a:p>
      </dgm:t>
    </dgm:pt>
    <dgm:pt modelId="{3088D843-D9F8-4B58-BF97-471CCDC7E266}" type="parTrans" cxnId="{BEA02667-301A-4D81-8D35-F22AE36C531B}">
      <dgm:prSet/>
      <dgm:spPr/>
      <dgm:t>
        <a:bodyPr/>
        <a:lstStyle/>
        <a:p>
          <a:endParaRPr lang="en-US"/>
        </a:p>
      </dgm:t>
    </dgm:pt>
    <dgm:pt modelId="{967D0BB0-1538-4B8A-9DCC-2DC6432923A2}" type="sibTrans" cxnId="{BEA02667-301A-4D81-8D35-F22AE36C531B}">
      <dgm:prSet/>
      <dgm:spPr/>
      <dgm:t>
        <a:bodyPr/>
        <a:lstStyle/>
        <a:p>
          <a:endParaRPr lang="en-US"/>
        </a:p>
      </dgm:t>
    </dgm:pt>
    <dgm:pt modelId="{79C4E74D-402C-4D48-83F6-B90EE8941E23}">
      <dgm:prSet/>
      <dgm:spPr/>
      <dgm:t>
        <a:bodyPr/>
        <a:lstStyle/>
        <a:p>
          <a:pPr rtl="0"/>
          <a:r>
            <a:rPr lang="en-US" dirty="0" smtClean="0"/>
            <a:t>Future</a:t>
          </a:r>
        </a:p>
        <a:p>
          <a:pPr rtl="0"/>
          <a:r>
            <a:rPr lang="en-US" dirty="0" smtClean="0">
              <a:solidFill>
                <a:schemeClr val="tx1"/>
              </a:solidFill>
            </a:rPr>
            <a:t>Releases with Visual Studio 2010</a:t>
          </a:r>
          <a:endParaRPr lang="en-US" dirty="0">
            <a:solidFill>
              <a:schemeClr val="tx1"/>
            </a:solidFill>
          </a:endParaRPr>
        </a:p>
      </dgm:t>
    </dgm:pt>
    <dgm:pt modelId="{3651FD4C-0F0F-46A4-932D-CEC03A062767}" type="parTrans" cxnId="{1EC0A551-3878-48BA-B348-F486FC2EE484}">
      <dgm:prSet/>
      <dgm:spPr/>
      <dgm:t>
        <a:bodyPr/>
        <a:lstStyle/>
        <a:p>
          <a:endParaRPr lang="en-US"/>
        </a:p>
      </dgm:t>
    </dgm:pt>
    <dgm:pt modelId="{D42FEE96-FFF5-4551-9059-C2CA86E892AE}" type="sibTrans" cxnId="{1EC0A551-3878-48BA-B348-F486FC2EE484}">
      <dgm:prSet/>
      <dgm:spPr/>
      <dgm:t>
        <a:bodyPr/>
        <a:lstStyle/>
        <a:p>
          <a:endParaRPr lang="en-US"/>
        </a:p>
      </dgm:t>
    </dgm:pt>
    <dgm:pt modelId="{3294562A-EF22-43C5-A937-6D68726072C0}">
      <dgm:prSet/>
      <dgm:spPr/>
      <dgm:t>
        <a:bodyPr/>
        <a:lstStyle/>
        <a:p>
          <a:pPr rtl="0"/>
          <a:r>
            <a:rPr lang="en-US" dirty="0" smtClean="0"/>
            <a:t>Betas: Matching updates for Visual Studio 2008</a:t>
          </a:r>
          <a:endParaRPr lang="en-US" dirty="0"/>
        </a:p>
      </dgm:t>
    </dgm:pt>
    <dgm:pt modelId="{53A6FD59-DC69-4C58-836C-2BF764F2B5D5}" type="parTrans" cxnId="{4B30A412-2316-4101-9C87-DDF3B78B96EA}">
      <dgm:prSet/>
      <dgm:spPr/>
      <dgm:t>
        <a:bodyPr/>
        <a:lstStyle/>
        <a:p>
          <a:endParaRPr lang="en-US"/>
        </a:p>
      </dgm:t>
    </dgm:pt>
    <dgm:pt modelId="{CA7E5F44-AFC8-4DC8-B885-785DDBB5D4B0}" type="sibTrans" cxnId="{4B30A412-2316-4101-9C87-DDF3B78B96EA}">
      <dgm:prSet/>
      <dgm:spPr/>
      <dgm:t>
        <a:bodyPr/>
        <a:lstStyle/>
        <a:p>
          <a:endParaRPr lang="en-US"/>
        </a:p>
      </dgm:t>
    </dgm:pt>
    <dgm:pt modelId="{131BF82A-A8AF-47DA-958A-5DEA42D8C06C}">
      <dgm:prSet/>
      <dgm:spPr/>
      <dgm:t>
        <a:bodyPr/>
        <a:lstStyle/>
        <a:p>
          <a:pPr rtl="0"/>
          <a:r>
            <a:rPr lang="en-US" dirty="0" smtClean="0"/>
            <a:t>Ships as part of Visual Studio 2010</a:t>
          </a:r>
          <a:endParaRPr lang="en-US" dirty="0"/>
        </a:p>
      </dgm:t>
    </dgm:pt>
    <dgm:pt modelId="{E5F4FABE-AF2A-4ECD-A744-E071F0DFE4BA}" type="parTrans" cxnId="{4C21E077-4591-4068-B2DC-C94C6CD0D06E}">
      <dgm:prSet/>
      <dgm:spPr/>
      <dgm:t>
        <a:bodyPr/>
        <a:lstStyle/>
        <a:p>
          <a:endParaRPr lang="en-US"/>
        </a:p>
      </dgm:t>
    </dgm:pt>
    <dgm:pt modelId="{66341CE4-8E20-4882-9C7B-015F22DFC1BF}" type="sibTrans" cxnId="{4C21E077-4591-4068-B2DC-C94C6CD0D06E}">
      <dgm:prSet/>
      <dgm:spPr/>
      <dgm:t>
        <a:bodyPr/>
        <a:lstStyle/>
        <a:p>
          <a:endParaRPr lang="en-US"/>
        </a:p>
      </dgm:t>
    </dgm:pt>
    <dgm:pt modelId="{E79A9B13-28BE-43B1-B7BE-08A3ECA6CDBC}" type="pres">
      <dgm:prSet presAssocID="{56758E6E-AF00-4C65-9332-273EC9020B0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AF1B0F5-F94E-455D-A966-9FE89118D21B}" type="pres">
      <dgm:prSet presAssocID="{2104363A-52C2-47BA-B245-44D5AA2A1C76}" presName="linNode" presStyleCnt="0"/>
      <dgm:spPr/>
    </dgm:pt>
    <dgm:pt modelId="{FB5C7C0B-CB6A-4674-91DB-80BB4EA8DA3A}" type="pres">
      <dgm:prSet presAssocID="{2104363A-52C2-47BA-B245-44D5AA2A1C76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571E9A-2601-4611-8EE6-228B6EBB374A}" type="pres">
      <dgm:prSet presAssocID="{2104363A-52C2-47BA-B245-44D5AA2A1C76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296BE1-621F-4D5F-B7DA-2998AEAF5EE7}" type="pres">
      <dgm:prSet presAssocID="{84F7C9CF-5B48-4FA0-B1AD-1030AAB3B12E}" presName="sp" presStyleCnt="0"/>
      <dgm:spPr/>
    </dgm:pt>
    <dgm:pt modelId="{93781F16-BC84-4BA1-8ED7-907065700FE5}" type="pres">
      <dgm:prSet presAssocID="{9A8E4A93-A6AB-46C4-8511-046950D0A1C5}" presName="linNode" presStyleCnt="0"/>
      <dgm:spPr/>
    </dgm:pt>
    <dgm:pt modelId="{2689826B-258D-4315-AA63-38E2B51AC811}" type="pres">
      <dgm:prSet presAssocID="{9A8E4A93-A6AB-46C4-8511-046950D0A1C5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DF220C-7495-4DF3-9DCC-E6AE4D3CBF43}" type="pres">
      <dgm:prSet presAssocID="{9A8E4A93-A6AB-46C4-8511-046950D0A1C5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D49D84-D91C-4569-8C13-73375C4D8205}" type="pres">
      <dgm:prSet presAssocID="{959D176C-3F73-444A-8B20-054069D8A2F0}" presName="sp" presStyleCnt="0"/>
      <dgm:spPr/>
    </dgm:pt>
    <dgm:pt modelId="{12BC4543-C1C0-4294-BF16-DD8E4B6A7DCA}" type="pres">
      <dgm:prSet presAssocID="{79C4E74D-402C-4D48-83F6-B90EE8941E23}" presName="linNode" presStyleCnt="0"/>
      <dgm:spPr/>
    </dgm:pt>
    <dgm:pt modelId="{97FF9954-B1EA-40AF-A89D-DB79639566B7}" type="pres">
      <dgm:prSet presAssocID="{79C4E74D-402C-4D48-83F6-B90EE8941E23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F50FEE-B4C1-4DF1-BC08-D9E4B3E2EBB7}" type="pres">
      <dgm:prSet presAssocID="{79C4E74D-402C-4D48-83F6-B90EE8941E23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B30A412-2316-4101-9C87-DDF3B78B96EA}" srcId="{79C4E74D-402C-4D48-83F6-B90EE8941E23}" destId="{3294562A-EF22-43C5-A937-6D68726072C0}" srcOrd="1" destOrd="0" parTransId="{53A6FD59-DC69-4C58-836C-2BF764F2B5D5}" sibTransId="{CA7E5F44-AFC8-4DC8-B885-785DDBB5D4B0}"/>
    <dgm:cxn modelId="{BEA02667-301A-4D81-8D35-F22AE36C531B}" srcId="{9A8E4A93-A6AB-46C4-8511-046950D0A1C5}" destId="{AF9DAAB9-3CED-4D27-8759-DCA6F03836AE}" srcOrd="1" destOrd="0" parTransId="{3088D843-D9F8-4B58-BF97-471CCDC7E266}" sibTransId="{967D0BB0-1538-4B8A-9DCC-2DC6432923A2}"/>
    <dgm:cxn modelId="{DF14890E-FF23-43DF-A247-1347D3B94895}" type="presOf" srcId="{2104363A-52C2-47BA-B245-44D5AA2A1C76}" destId="{FB5C7C0B-CB6A-4674-91DB-80BB4EA8DA3A}" srcOrd="0" destOrd="0" presId="urn:microsoft.com/office/officeart/2005/8/layout/vList5"/>
    <dgm:cxn modelId="{B5B984CF-F9D7-447D-B2B0-815CCA20E876}" srcId="{56758E6E-AF00-4C65-9332-273EC9020B08}" destId="{9A8E4A93-A6AB-46C4-8511-046950D0A1C5}" srcOrd="1" destOrd="0" parTransId="{500FEC3C-AF4A-466F-A587-8F412292A5BE}" sibTransId="{959D176C-3F73-444A-8B20-054069D8A2F0}"/>
    <dgm:cxn modelId="{AED0F243-3854-4046-8E8F-1AE38CAF8CF9}" srcId="{2104363A-52C2-47BA-B245-44D5AA2A1C76}" destId="{FFA0F3A5-0C95-4E30-A512-2CD4C2461FCE}" srcOrd="0" destOrd="0" parTransId="{B56C00D8-410E-4651-9079-D8C44F3B9D12}" sibTransId="{6434A935-7F44-4AB2-BEFB-4E88612E9ADD}"/>
    <dgm:cxn modelId="{4E5A5283-0C57-472E-8E61-93ED33D95BCA}" type="presOf" srcId="{131BF82A-A8AF-47DA-958A-5DEA42D8C06C}" destId="{74F50FEE-B4C1-4DF1-BC08-D9E4B3E2EBB7}" srcOrd="0" destOrd="0" presId="urn:microsoft.com/office/officeart/2005/8/layout/vList5"/>
    <dgm:cxn modelId="{EC4CCB89-FFB5-4A93-9476-3B4338970E7F}" type="presOf" srcId="{9A8E4A93-A6AB-46C4-8511-046950D0A1C5}" destId="{2689826B-258D-4315-AA63-38E2B51AC811}" srcOrd="0" destOrd="0" presId="urn:microsoft.com/office/officeart/2005/8/layout/vList5"/>
    <dgm:cxn modelId="{FC5A0B13-D9DE-4642-9652-838307F5E099}" type="presOf" srcId="{FFA0F3A5-0C95-4E30-A512-2CD4C2461FCE}" destId="{D2571E9A-2601-4611-8EE6-228B6EBB374A}" srcOrd="0" destOrd="0" presId="urn:microsoft.com/office/officeart/2005/8/layout/vList5"/>
    <dgm:cxn modelId="{1EC0A551-3878-48BA-B348-F486FC2EE484}" srcId="{56758E6E-AF00-4C65-9332-273EC9020B08}" destId="{79C4E74D-402C-4D48-83F6-B90EE8941E23}" srcOrd="2" destOrd="0" parTransId="{3651FD4C-0F0F-46A4-932D-CEC03A062767}" sibTransId="{D42FEE96-FFF5-4551-9059-C2CA86E892AE}"/>
    <dgm:cxn modelId="{2984823F-2788-4128-B7FA-7C6D7161A51E}" srcId="{56758E6E-AF00-4C65-9332-273EC9020B08}" destId="{2104363A-52C2-47BA-B245-44D5AA2A1C76}" srcOrd="0" destOrd="0" parTransId="{201A2DD9-908D-45B3-A333-2778FFB33E2A}" sibTransId="{84F7C9CF-5B48-4FA0-B1AD-1030AAB3B12E}"/>
    <dgm:cxn modelId="{4C21E077-4591-4068-B2DC-C94C6CD0D06E}" srcId="{79C4E74D-402C-4D48-83F6-B90EE8941E23}" destId="{131BF82A-A8AF-47DA-958A-5DEA42D8C06C}" srcOrd="0" destOrd="0" parTransId="{E5F4FABE-AF2A-4ECD-A744-E071F0DFE4BA}" sibTransId="{66341CE4-8E20-4882-9C7B-015F22DFC1BF}"/>
    <dgm:cxn modelId="{416EAD99-431A-49D7-BA61-94D25AEDC2E8}" type="presOf" srcId="{79C4E74D-402C-4D48-83F6-B90EE8941E23}" destId="{97FF9954-B1EA-40AF-A89D-DB79639566B7}" srcOrd="0" destOrd="0" presId="urn:microsoft.com/office/officeart/2005/8/layout/vList5"/>
    <dgm:cxn modelId="{121B386A-0B81-4429-A12B-DD60C1B63DDD}" type="presOf" srcId="{56758E6E-AF00-4C65-9332-273EC9020B08}" destId="{E79A9B13-28BE-43B1-B7BE-08A3ECA6CDBC}" srcOrd="0" destOrd="0" presId="urn:microsoft.com/office/officeart/2005/8/layout/vList5"/>
    <dgm:cxn modelId="{E9D6CE24-8C94-4166-938F-F4498E3C76AF}" srcId="{9A8E4A93-A6AB-46C4-8511-046950D0A1C5}" destId="{1548B1E7-2D2E-48E2-A690-8CE1FBC64043}" srcOrd="0" destOrd="0" parTransId="{5602E473-31EA-4419-B3EC-BC9580CEDE18}" sibTransId="{D67A0E38-39ED-4AE5-BC4B-47269E152255}"/>
    <dgm:cxn modelId="{D011B286-6904-49AC-A510-B4FE98EC30FE}" type="presOf" srcId="{1548B1E7-2D2E-48E2-A690-8CE1FBC64043}" destId="{BBDF220C-7495-4DF3-9DCC-E6AE4D3CBF43}" srcOrd="0" destOrd="0" presId="urn:microsoft.com/office/officeart/2005/8/layout/vList5"/>
    <dgm:cxn modelId="{7AB3C824-C1D1-491B-9AF1-5F6618B023D7}" type="presOf" srcId="{AF9DAAB9-3CED-4D27-8759-DCA6F03836AE}" destId="{BBDF220C-7495-4DF3-9DCC-E6AE4D3CBF43}" srcOrd="0" destOrd="1" presId="urn:microsoft.com/office/officeart/2005/8/layout/vList5"/>
    <dgm:cxn modelId="{CB39B14B-B0E9-4894-9320-871E3215C4A9}" type="presOf" srcId="{3294562A-EF22-43C5-A937-6D68726072C0}" destId="{74F50FEE-B4C1-4DF1-BC08-D9E4B3E2EBB7}" srcOrd="0" destOrd="1" presId="urn:microsoft.com/office/officeart/2005/8/layout/vList5"/>
    <dgm:cxn modelId="{DC644466-022F-4C82-A062-E24B15201574}" type="presParOf" srcId="{E79A9B13-28BE-43B1-B7BE-08A3ECA6CDBC}" destId="{9AF1B0F5-F94E-455D-A966-9FE89118D21B}" srcOrd="0" destOrd="0" presId="urn:microsoft.com/office/officeart/2005/8/layout/vList5"/>
    <dgm:cxn modelId="{94A9E479-D6CA-4B94-9336-9559C09F9F46}" type="presParOf" srcId="{9AF1B0F5-F94E-455D-A966-9FE89118D21B}" destId="{FB5C7C0B-CB6A-4674-91DB-80BB4EA8DA3A}" srcOrd="0" destOrd="0" presId="urn:microsoft.com/office/officeart/2005/8/layout/vList5"/>
    <dgm:cxn modelId="{946F7BC7-1DDD-4C04-BD6B-2076B4C88190}" type="presParOf" srcId="{9AF1B0F5-F94E-455D-A966-9FE89118D21B}" destId="{D2571E9A-2601-4611-8EE6-228B6EBB374A}" srcOrd="1" destOrd="0" presId="urn:microsoft.com/office/officeart/2005/8/layout/vList5"/>
    <dgm:cxn modelId="{5AFC6F3A-7BA4-4124-8276-4805A17DF98F}" type="presParOf" srcId="{E79A9B13-28BE-43B1-B7BE-08A3ECA6CDBC}" destId="{C2296BE1-621F-4D5F-B7DA-2998AEAF5EE7}" srcOrd="1" destOrd="0" presId="urn:microsoft.com/office/officeart/2005/8/layout/vList5"/>
    <dgm:cxn modelId="{E8388FE0-4C03-4964-9502-2BCF002F2255}" type="presParOf" srcId="{E79A9B13-28BE-43B1-B7BE-08A3ECA6CDBC}" destId="{93781F16-BC84-4BA1-8ED7-907065700FE5}" srcOrd="2" destOrd="0" presId="urn:microsoft.com/office/officeart/2005/8/layout/vList5"/>
    <dgm:cxn modelId="{E30341BD-492C-4A85-8DCA-E23C4AB3EAF2}" type="presParOf" srcId="{93781F16-BC84-4BA1-8ED7-907065700FE5}" destId="{2689826B-258D-4315-AA63-38E2B51AC811}" srcOrd="0" destOrd="0" presId="urn:microsoft.com/office/officeart/2005/8/layout/vList5"/>
    <dgm:cxn modelId="{0E053B22-D3DF-4E61-96C6-2CD27C1F2589}" type="presParOf" srcId="{93781F16-BC84-4BA1-8ED7-907065700FE5}" destId="{BBDF220C-7495-4DF3-9DCC-E6AE4D3CBF43}" srcOrd="1" destOrd="0" presId="urn:microsoft.com/office/officeart/2005/8/layout/vList5"/>
    <dgm:cxn modelId="{742E850A-A50D-4B80-BAC0-351F05927E15}" type="presParOf" srcId="{E79A9B13-28BE-43B1-B7BE-08A3ECA6CDBC}" destId="{0AD49D84-D91C-4569-8C13-73375C4D8205}" srcOrd="3" destOrd="0" presId="urn:microsoft.com/office/officeart/2005/8/layout/vList5"/>
    <dgm:cxn modelId="{EDE788D3-26D0-4646-8E69-F375CCF9B2D8}" type="presParOf" srcId="{E79A9B13-28BE-43B1-B7BE-08A3ECA6CDBC}" destId="{12BC4543-C1C0-4294-BF16-DD8E4B6A7DCA}" srcOrd="4" destOrd="0" presId="urn:microsoft.com/office/officeart/2005/8/layout/vList5"/>
    <dgm:cxn modelId="{C05147BA-7D63-4824-8364-B8292FAD76C1}" type="presParOf" srcId="{12BC4543-C1C0-4294-BF16-DD8E4B6A7DCA}" destId="{97FF9954-B1EA-40AF-A89D-DB79639566B7}" srcOrd="0" destOrd="0" presId="urn:microsoft.com/office/officeart/2005/8/layout/vList5"/>
    <dgm:cxn modelId="{F9636C03-FD38-4F79-8040-0745AAE5258B}" type="presParOf" srcId="{12BC4543-C1C0-4294-BF16-DD8E4B6A7DCA}" destId="{74F50FEE-B4C1-4DF1-BC08-D9E4B3E2EBB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2571E9A-2601-4611-8EE6-228B6EBB374A}">
      <dsp:nvSpPr>
        <dsp:cNvPr id="0" name=""/>
        <dsp:cNvSpPr/>
      </dsp:nvSpPr>
      <dsp:spPr>
        <a:xfrm rot="5400000">
          <a:off x="5053724" y="-1921284"/>
          <a:ext cx="1166849" cy="530555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Language and libraries clean-up and completion</a:t>
          </a:r>
          <a:endParaRPr lang="en-US" sz="2100" kern="1200" dirty="0"/>
        </a:p>
      </dsp:txBody>
      <dsp:txXfrm rot="5400000">
        <a:off x="5053724" y="-1921284"/>
        <a:ext cx="1166849" cy="5305552"/>
      </dsp:txXfrm>
    </dsp:sp>
    <dsp:sp modelId="{FB5C7C0B-CB6A-4674-91DB-80BB4EA8DA3A}">
      <dsp:nvSpPr>
        <dsp:cNvPr id="0" name=""/>
        <dsp:cNvSpPr/>
      </dsp:nvSpPr>
      <dsp:spPr>
        <a:xfrm>
          <a:off x="0" y="2209"/>
          <a:ext cx="2984373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April 2008</a:t>
          </a:r>
        </a:p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tx1"/>
              </a:solidFill>
            </a:rPr>
            <a:t> Microsoft Research refresh release </a:t>
          </a:r>
          <a:endParaRPr lang="en-US" sz="2500" kern="1200" dirty="0">
            <a:solidFill>
              <a:schemeClr val="tx1"/>
            </a:solidFill>
          </a:endParaRPr>
        </a:p>
      </dsp:txBody>
      <dsp:txXfrm>
        <a:off x="0" y="2209"/>
        <a:ext cx="2984373" cy="1458562"/>
      </dsp:txXfrm>
    </dsp:sp>
    <dsp:sp modelId="{BBDF220C-7495-4DF3-9DCC-E6AE4D3CBF43}">
      <dsp:nvSpPr>
        <dsp:cNvPr id="0" name=""/>
        <dsp:cNvSpPr/>
      </dsp:nvSpPr>
      <dsp:spPr>
        <a:xfrm rot="5400000">
          <a:off x="5053724" y="-389794"/>
          <a:ext cx="1166849" cy="530555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Most important language decisions finalized</a:t>
          </a:r>
          <a:endParaRPr lang="en-US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Foundation of F# Visual Studio integration</a:t>
          </a:r>
          <a:endParaRPr lang="en-US" sz="2100" kern="1200" dirty="0"/>
        </a:p>
      </dsp:txBody>
      <dsp:txXfrm rot="5400000">
        <a:off x="5053724" y="-389794"/>
        <a:ext cx="1166849" cy="5305552"/>
      </dsp:txXfrm>
    </dsp:sp>
    <dsp:sp modelId="{2689826B-258D-4315-AA63-38E2B51AC811}">
      <dsp:nvSpPr>
        <dsp:cNvPr id="0" name=""/>
        <dsp:cNvSpPr/>
      </dsp:nvSpPr>
      <dsp:spPr>
        <a:xfrm>
          <a:off x="0" y="1533700"/>
          <a:ext cx="2984373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September 2008</a:t>
          </a:r>
        </a:p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tx1"/>
              </a:solidFill>
            </a:rPr>
            <a:t>Current CTP</a:t>
          </a:r>
          <a:endParaRPr lang="en-US" sz="2500" kern="1200" dirty="0">
            <a:solidFill>
              <a:schemeClr val="tx1"/>
            </a:solidFill>
          </a:endParaRPr>
        </a:p>
      </dsp:txBody>
      <dsp:txXfrm>
        <a:off x="0" y="1533700"/>
        <a:ext cx="2984373" cy="1458562"/>
      </dsp:txXfrm>
    </dsp:sp>
    <dsp:sp modelId="{74F50FEE-B4C1-4DF1-BC08-D9E4B3E2EBB7}">
      <dsp:nvSpPr>
        <dsp:cNvPr id="0" name=""/>
        <dsp:cNvSpPr/>
      </dsp:nvSpPr>
      <dsp:spPr>
        <a:xfrm rot="5400000">
          <a:off x="5053724" y="1141695"/>
          <a:ext cx="1166849" cy="530555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Ships as part of Visual Studio 2010</a:t>
          </a:r>
          <a:endParaRPr lang="en-US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Betas: Matching updates for Visual Studio 2008</a:t>
          </a:r>
          <a:endParaRPr lang="en-US" sz="2100" kern="1200" dirty="0"/>
        </a:p>
      </dsp:txBody>
      <dsp:txXfrm rot="5400000">
        <a:off x="5053724" y="1141695"/>
        <a:ext cx="1166849" cy="5305552"/>
      </dsp:txXfrm>
    </dsp:sp>
    <dsp:sp modelId="{97FF9954-B1EA-40AF-A89D-DB79639566B7}">
      <dsp:nvSpPr>
        <dsp:cNvPr id="0" name=""/>
        <dsp:cNvSpPr/>
      </dsp:nvSpPr>
      <dsp:spPr>
        <a:xfrm>
          <a:off x="0" y="3065190"/>
          <a:ext cx="2984373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Future</a:t>
          </a:r>
        </a:p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tx1"/>
              </a:solidFill>
            </a:rPr>
            <a:t>Releases with Visual Studio 2010</a:t>
          </a:r>
          <a:endParaRPr lang="en-US" sz="2500" kern="1200" dirty="0">
            <a:solidFill>
              <a:schemeClr val="tx1"/>
            </a:solidFill>
          </a:endParaRPr>
        </a:p>
      </dsp:txBody>
      <dsp:txXfrm>
        <a:off x="0" y="3065190"/>
        <a:ext cx="2984373" cy="14585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0EC96-23B5-4301-8B91-BF70EABF146D}" type="datetimeFigureOut">
              <a:rPr lang="en-US" smtClean="0"/>
              <a:pPr/>
              <a:t>1/14/2010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A1AC88-51B6-4275-92AE-AF985A1ABA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94D76D-ACEA-4E66-9040-0707EFD59D28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5C90B4-74E4-420E-9E3F-548EA925D0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5C90B4-74E4-420E-9E3F-548EA925D0F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FA9032-B0BB-4A73-BDE7-81D42555069F}" type="slidenum">
              <a:rPr lang="en-US" smtClean="0">
                <a:latin typeface="Arial" pitchFamily="34" charset="0"/>
              </a:rPr>
              <a:pPr/>
              <a:t>10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5C90B4-74E4-420E-9E3F-548EA925D0F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5C90B4-74E4-420E-9E3F-548EA925D0F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5C90B4-74E4-420E-9E3F-548EA925D0F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3A2FD3-743C-4ECA-A611-8FDD4F8DAEF2}" type="slidenum">
              <a:rPr lang="en-US" smtClean="0">
                <a:latin typeface="Arial" pitchFamily="34" charset="0"/>
              </a:rPr>
              <a:pPr/>
              <a:t>2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5C90B4-74E4-420E-9E3F-548EA925D0F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83DE07-4FC6-4232-8051-A4EFEB491909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C2996B-6428-46A6-89DB-8E8F93F18FFB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C2996B-6428-46A6-89DB-8E8F93F18FFB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A719F1-D812-4332-B690-1F21AA3AAFE2}" type="slidenum">
              <a:rPr lang="en-US" smtClean="0">
                <a:latin typeface="Arial" pitchFamily="34" charset="0"/>
              </a:rPr>
              <a:pPr/>
              <a:t>3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83DE07-4FC6-4232-8051-A4EFEB49190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5C90B4-74E4-420E-9E3F-548EA925D0F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5C90B4-74E4-420E-9E3F-548EA925D0F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5C90B4-74E4-420E-9E3F-548EA925D0F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5C90B4-74E4-420E-9E3F-548EA925D0F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5C90B4-74E4-420E-9E3F-548EA925D0F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2" y="1"/>
            <a:ext cx="9143999" cy="5135431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pic>
        <p:nvPicPr>
          <p:cNvPr id="14" name="Picture 13" descr="MSDN_DC_whit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724400" cy="17820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6647689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8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698988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9" y="1743134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9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7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  <a:prstGeom prst="rect">
            <a:avLst/>
          </a:prstGeom>
        </p:spPr>
        <p:txBody>
          <a:bodyPr/>
          <a:lstStyle/>
          <a:p>
            <a:fld id="{75429ADD-C5BF-4814-8EAF-17BB58E1B0D2}" type="datetimeFigureOut">
              <a:rPr lang="en-US" smtClean="0"/>
              <a:pPr/>
              <a:t>1/14/2010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  <a:prstGeom prst="rect">
            <a:avLst/>
          </a:prstGeom>
        </p:spPr>
        <p:txBody>
          <a:bodyPr/>
          <a:lstStyle/>
          <a:p>
            <a:fld id="{5817F5F7-CF9B-4134-9CE4-8AA3780EFD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MSDN_DC_white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7931911" y="6400801"/>
            <a:ext cx="1212089" cy="4572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2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1251063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3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4" r:id="rId12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gif"/><Relationship Id="rId5" Type="http://schemas.openxmlformats.org/officeDocument/2006/relationships/image" Target="../media/image9.gif"/><Relationship Id="rId4" Type="http://schemas.openxmlformats.org/officeDocument/2006/relationships/image" Target="../media/image8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research.microsoft.com/fsharp" TargetMode="External"/><Relationship Id="rId7" Type="http://schemas.openxmlformats.org/officeDocument/2006/relationships/hyperlink" Target="http://code.msdn.microsoft.com/fsharpsamples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hubfs.net/" TargetMode="External"/><Relationship Id="rId5" Type="http://schemas.openxmlformats.org/officeDocument/2006/relationships/hyperlink" Target="http://blogs.msdn.com/lukeh" TargetMode="External"/><Relationship Id="rId4" Type="http://schemas.openxmlformats.org/officeDocument/2006/relationships/hyperlink" Target="http://blogs.msdn.com/dsyme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/>
              <a:t>An Introduction to Microsoft F#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90525" y="5111750"/>
            <a:ext cx="4318000" cy="113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rtl="0">
              <a:buClr>
                <a:srgbClr val="00B0F0"/>
              </a:buClr>
            </a:pPr>
            <a:endParaRPr lang="en-US" sz="2800" dirty="0" smtClean="0">
              <a:latin typeface="Calibri" pitchFamily="34" charset="0"/>
            </a:endParaRPr>
          </a:p>
          <a:p>
            <a:pPr marL="342900" indent="-342900" algn="l" rtl="0">
              <a:buClr>
                <a:srgbClr val="00B0F0"/>
              </a:buClr>
            </a:pPr>
            <a:endParaRPr lang="en-US" sz="2800" dirty="0">
              <a:latin typeface="Calibri" pitchFamily="34" charset="0"/>
            </a:endParaRPr>
          </a:p>
          <a:p>
            <a:pPr marL="342900" indent="-342900" algn="l" rtl="0">
              <a:buClr>
                <a:srgbClr val="00B0F0"/>
              </a:buClr>
            </a:pPr>
            <a:endParaRPr lang="en-US" sz="2400" b="1" dirty="0">
              <a:latin typeface="Calibri" pitchFamily="34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rgbClr val="00B0F0"/>
              </a:buClr>
            </a:pP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823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What is F# for? </a:t>
            </a:r>
            <a:br>
              <a:rPr lang="en-US" dirty="0" smtClean="0"/>
            </a:br>
            <a:endParaRPr lang="en-US" sz="3200" dirty="0" smtClean="0">
              <a:solidFill>
                <a:schemeClr val="tx2"/>
              </a:solidFill>
            </a:endParaRPr>
          </a:p>
        </p:txBody>
      </p:sp>
      <p:sp>
        <p:nvSpPr>
          <p:cNvPr id="31746" name="Shape 8232"/>
          <p:cNvSpPr>
            <a:spLocks noGrp="1" noChangeArrowheads="1"/>
          </p:cNvSpPr>
          <p:nvPr>
            <p:ph idx="1"/>
          </p:nvPr>
        </p:nvSpPr>
        <p:spPr>
          <a:xfrm>
            <a:off x="533400" y="1704976"/>
            <a:ext cx="7391400" cy="4848224"/>
          </a:xfrm>
        </p:spPr>
        <p:txBody>
          <a:bodyPr>
            <a:normAutofit/>
          </a:bodyPr>
          <a:lstStyle/>
          <a:p>
            <a:pPr marL="357188" indent="-357188" eaLnBrk="1" hangingPunct="1">
              <a:defRPr/>
            </a:pPr>
            <a:r>
              <a:rPr lang="en-US" sz="2800" dirty="0" smtClean="0"/>
              <a:t>General Purpose Language</a:t>
            </a:r>
          </a:p>
          <a:p>
            <a:pPr marL="757238" lvl="1" indent="-357188">
              <a:defRPr/>
            </a:pPr>
            <a:r>
              <a:rPr lang="en-US" sz="2400" dirty="0" smtClean="0"/>
              <a:t>Broad range of tasks</a:t>
            </a:r>
          </a:p>
          <a:p>
            <a:pPr marL="357188" indent="-357188" eaLnBrk="1" hangingPunct="1">
              <a:defRPr/>
            </a:pPr>
            <a:r>
              <a:rPr lang="en-US" sz="2800" dirty="0" smtClean="0"/>
              <a:t>Also “A Bridge Language”</a:t>
            </a:r>
          </a:p>
          <a:p>
            <a:pPr marL="987425" lvl="1" indent="-361950" eaLnBrk="1" hangingPunct="1">
              <a:defRPr/>
            </a:pPr>
            <a:r>
              <a:rPr lang="en-US" sz="2400" dirty="0" smtClean="0"/>
              <a:t>Researchers and Developers</a:t>
            </a:r>
          </a:p>
          <a:p>
            <a:pPr marL="469900" indent="-361950">
              <a:defRPr/>
            </a:pPr>
            <a:r>
              <a:rPr lang="en-US" sz="2800" dirty="0" smtClean="0"/>
              <a:t>Some Important Domains</a:t>
            </a:r>
          </a:p>
          <a:p>
            <a:pPr marL="987425" lvl="1" indent="-361950" eaLnBrk="1" hangingPunct="1">
              <a:defRPr/>
            </a:pPr>
            <a:r>
              <a:rPr lang="en-US" sz="2400" dirty="0" smtClean="0"/>
              <a:t>Scientific data analysis</a:t>
            </a:r>
          </a:p>
          <a:p>
            <a:pPr marL="987425" lvl="1" indent="-361950" eaLnBrk="1" hangingPunct="1">
              <a:defRPr/>
            </a:pPr>
            <a:r>
              <a:rPr lang="en-US" sz="2400" dirty="0" smtClean="0"/>
              <a:t>Data mining</a:t>
            </a:r>
          </a:p>
          <a:p>
            <a:pPr marL="987425" lvl="1" indent="-361950" eaLnBrk="1" hangingPunct="1">
              <a:defRPr/>
            </a:pPr>
            <a:r>
              <a:rPr lang="en-US" sz="2400" dirty="0" smtClean="0"/>
              <a:t>Domain-specific modeling</a:t>
            </a:r>
          </a:p>
          <a:p>
            <a:pPr marL="987425" lvl="1" indent="-361950" eaLnBrk="1" hangingPunct="1">
              <a:defRPr/>
            </a:pPr>
            <a:r>
              <a:rPr lang="en-US" sz="2400" dirty="0" smtClean="0"/>
              <a:t>Financial modeling and analysis</a:t>
            </a:r>
          </a:p>
          <a:p>
            <a:pPr marL="987425" lvl="1" indent="-361950" eaLnBrk="1" hangingPunct="1">
              <a:defRPr/>
            </a:pPr>
            <a:r>
              <a:rPr lang="en-US" sz="2400" dirty="0" smtClean="0"/>
              <a:t>Academic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Let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357563" y="2928938"/>
            <a:ext cx="5162550" cy="26781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l"/>
            <a:r>
              <a:rPr lang="en-GB" sz="2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let</a:t>
            </a:r>
            <a:r>
              <a:rPr lang="en-GB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data = (1,2,3)</a:t>
            </a:r>
          </a:p>
          <a:p>
            <a:pPr algn="l"/>
            <a:endParaRPr lang="en-GB" sz="2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GB" sz="2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let</a:t>
            </a:r>
            <a:r>
              <a:rPr lang="en-GB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f(</a:t>
            </a:r>
            <a:r>
              <a:rPr lang="en-GB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a,b,c</a:t>
            </a:r>
            <a:r>
              <a:rPr lang="en-GB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= </a:t>
            </a:r>
          </a:p>
          <a:p>
            <a:pPr algn="l"/>
            <a:r>
              <a:rPr lang="en-GB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GB" sz="2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let</a:t>
            </a:r>
            <a:r>
              <a:rPr lang="en-GB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sum = a + b + c </a:t>
            </a:r>
          </a:p>
          <a:p>
            <a:pPr algn="l"/>
            <a:r>
              <a:rPr lang="en-GB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GB" sz="2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let</a:t>
            </a:r>
            <a:r>
              <a:rPr lang="en-GB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g(x) = sum + x*x </a:t>
            </a:r>
          </a:p>
          <a:p>
            <a:pPr algn="l"/>
            <a:r>
              <a:rPr lang="en-GB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g(a), g(b), g(c)</a:t>
            </a:r>
          </a:p>
          <a:p>
            <a:pPr algn="l"/>
            <a:endParaRPr lang="en-GB" sz="2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73477" name="AutoShape 5"/>
          <p:cNvSpPr>
            <a:spLocks noChangeArrowheads="1"/>
          </p:cNvSpPr>
          <p:nvPr/>
        </p:nvSpPr>
        <p:spPr bwMode="auto">
          <a:xfrm>
            <a:off x="636588" y="2565400"/>
            <a:ext cx="2265362" cy="400050"/>
          </a:xfrm>
          <a:prstGeom prst="wedgeRectCallout">
            <a:avLst>
              <a:gd name="adj1" fmla="val 65602"/>
              <a:gd name="adj2" fmla="val 91323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 anchorCtr="1">
            <a:spAutoFit/>
          </a:bodyPr>
          <a:lstStyle/>
          <a:p>
            <a:pPr algn="ctr">
              <a:defRPr/>
            </a:pPr>
            <a:r>
              <a:rPr lang="en-GB" sz="2000" dirty="0">
                <a:solidFill>
                  <a:schemeClr val="bg1"/>
                </a:solidFill>
                <a:latin typeface="+mn-lt"/>
                <a:cs typeface="+mn-cs"/>
              </a:rPr>
              <a:t>Bind a static value</a:t>
            </a:r>
          </a:p>
        </p:txBody>
      </p:sp>
      <p:sp>
        <p:nvSpPr>
          <p:cNvPr id="873478" name="AutoShape 6"/>
          <p:cNvSpPr>
            <a:spLocks noChangeArrowheads="1"/>
          </p:cNvSpPr>
          <p:nvPr/>
        </p:nvSpPr>
        <p:spPr bwMode="auto">
          <a:xfrm>
            <a:off x="357188" y="3500438"/>
            <a:ext cx="2549525" cy="400050"/>
          </a:xfrm>
          <a:prstGeom prst="wedgeRectCallout">
            <a:avLst>
              <a:gd name="adj1" fmla="val 65817"/>
              <a:gd name="adj2" fmla="val 4653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 anchorCtr="1">
            <a:spAutoFit/>
          </a:bodyPr>
          <a:lstStyle/>
          <a:p>
            <a:pPr algn="ctr">
              <a:defRPr/>
            </a:pPr>
            <a:r>
              <a:rPr lang="en-GB" sz="2000" dirty="0">
                <a:solidFill>
                  <a:schemeClr val="bg1"/>
                </a:solidFill>
                <a:latin typeface="+mn-lt"/>
                <a:cs typeface="+mn-cs"/>
              </a:rPr>
              <a:t>Bind a static function</a:t>
            </a:r>
          </a:p>
        </p:txBody>
      </p:sp>
      <p:sp>
        <p:nvSpPr>
          <p:cNvPr id="873479" name="AutoShape 7"/>
          <p:cNvSpPr>
            <a:spLocks noChangeArrowheads="1"/>
          </p:cNvSpPr>
          <p:nvPr/>
        </p:nvSpPr>
        <p:spPr bwMode="auto">
          <a:xfrm>
            <a:off x="606425" y="4508500"/>
            <a:ext cx="2201863" cy="412750"/>
          </a:xfrm>
          <a:prstGeom prst="wedgeRectCallout">
            <a:avLst>
              <a:gd name="adj1" fmla="val 115044"/>
              <a:gd name="adj2" fmla="val -116924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 anchorCtr="1">
            <a:spAutoFit/>
          </a:bodyPr>
          <a:lstStyle/>
          <a:p>
            <a:pPr algn="ctr">
              <a:defRPr/>
            </a:pPr>
            <a:r>
              <a:rPr lang="en-GB" sz="2000" dirty="0">
                <a:solidFill>
                  <a:schemeClr val="bg1"/>
                </a:solidFill>
                <a:latin typeface="+mn-lt"/>
                <a:cs typeface="+mn-cs"/>
              </a:rPr>
              <a:t>Bind a local value</a:t>
            </a:r>
          </a:p>
        </p:txBody>
      </p:sp>
      <p:sp>
        <p:nvSpPr>
          <p:cNvPr id="873480" name="AutoShape 8"/>
          <p:cNvSpPr>
            <a:spLocks noChangeArrowheads="1"/>
          </p:cNvSpPr>
          <p:nvPr/>
        </p:nvSpPr>
        <p:spPr bwMode="auto">
          <a:xfrm>
            <a:off x="887413" y="5589588"/>
            <a:ext cx="2479675" cy="400050"/>
          </a:xfrm>
          <a:prstGeom prst="wedgeRectCallout">
            <a:avLst>
              <a:gd name="adj1" fmla="val 82890"/>
              <a:gd name="adj2" fmla="val -292013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 anchorCtr="1">
            <a:spAutoFit/>
          </a:bodyPr>
          <a:lstStyle/>
          <a:p>
            <a:pPr algn="ctr">
              <a:defRPr/>
            </a:pPr>
            <a:r>
              <a:rPr lang="en-GB" sz="2000" dirty="0">
                <a:solidFill>
                  <a:schemeClr val="bg1"/>
                </a:solidFill>
                <a:latin typeface="+mn-lt"/>
                <a:cs typeface="+mn-cs"/>
              </a:rPr>
              <a:t>Bind a local function</a:t>
            </a:r>
          </a:p>
        </p:txBody>
      </p:sp>
      <p:sp>
        <p:nvSpPr>
          <p:cNvPr id="873481" name="AutoShape 9"/>
          <p:cNvSpPr>
            <a:spLocks noChangeArrowheads="1"/>
          </p:cNvSpPr>
          <p:nvPr/>
        </p:nvSpPr>
        <p:spPr bwMode="auto">
          <a:xfrm>
            <a:off x="5651500" y="1268413"/>
            <a:ext cx="3346450" cy="1327150"/>
          </a:xfrm>
          <a:prstGeom prst="wedgeRectCallout">
            <a:avLst>
              <a:gd name="adj1" fmla="val -52468"/>
              <a:gd name="adj2" fmla="val 78829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 anchorCtr="1">
            <a:spAutoFit/>
          </a:bodyPr>
          <a:lstStyle/>
          <a:p>
            <a:pPr algn="ctr">
              <a:defRPr/>
            </a:pPr>
            <a:r>
              <a:rPr lang="en-GB" sz="2000" dirty="0">
                <a:solidFill>
                  <a:schemeClr val="bg1"/>
                </a:solidFill>
                <a:latin typeface="+mn-lt"/>
                <a:cs typeface="+mn-cs"/>
              </a:rPr>
              <a:t>Type inference.  </a:t>
            </a:r>
          </a:p>
          <a:p>
            <a:pPr algn="ctr">
              <a:defRPr/>
            </a:pPr>
            <a:r>
              <a:rPr lang="en-GB" sz="2000" dirty="0">
                <a:solidFill>
                  <a:schemeClr val="bg1"/>
                </a:solidFill>
                <a:latin typeface="+mn-lt"/>
                <a:cs typeface="+mn-cs"/>
              </a:rPr>
              <a:t>The </a:t>
            </a:r>
            <a:r>
              <a:rPr lang="en-GB" sz="2000" b="1" u="sng" dirty="0">
                <a:solidFill>
                  <a:schemeClr val="bg1"/>
                </a:solidFill>
                <a:latin typeface="+mn-lt"/>
                <a:cs typeface="+mn-cs"/>
              </a:rPr>
              <a:t>static typing</a:t>
            </a:r>
            <a:r>
              <a:rPr lang="en-GB" sz="2000" dirty="0">
                <a:solidFill>
                  <a:schemeClr val="bg1"/>
                </a:solidFill>
                <a:latin typeface="+mn-lt"/>
                <a:cs typeface="+mn-cs"/>
              </a:rPr>
              <a:t> of C# with the </a:t>
            </a:r>
            <a:r>
              <a:rPr lang="en-GB" sz="2000" b="1" u="sng" dirty="0">
                <a:solidFill>
                  <a:schemeClr val="bg1"/>
                </a:solidFill>
                <a:latin typeface="+mn-lt"/>
                <a:cs typeface="+mn-cs"/>
              </a:rPr>
              <a:t>succinctness</a:t>
            </a:r>
            <a:r>
              <a:rPr lang="en-GB" sz="2000" dirty="0">
                <a:solidFill>
                  <a:schemeClr val="bg1"/>
                </a:solidFill>
                <a:latin typeface="+mn-lt"/>
                <a:cs typeface="+mn-cs"/>
              </a:rPr>
              <a:t> of a scripting language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3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3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3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3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3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3477" grpId="0" animBg="1"/>
      <p:bldP spid="873478" grpId="0" animBg="1"/>
      <p:bldP spid="873479" grpId="0" animBg="1"/>
      <p:bldP spid="873480" grpId="0" animBg="1"/>
      <p:bldP spid="87348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Functions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914525" y="1800226"/>
            <a:ext cx="7105650" cy="488632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800" dirty="0" smtClean="0"/>
              <a:t>Functions: like delegates + unified and simple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2800" dirty="0" smtClean="0"/>
          </a:p>
        </p:txBody>
      </p:sp>
      <p:sp>
        <p:nvSpPr>
          <p:cNvPr id="928772" name="Text Box 4"/>
          <p:cNvSpPr txBox="1">
            <a:spLocks noChangeArrowheads="1"/>
          </p:cNvSpPr>
          <p:nvPr/>
        </p:nvSpPr>
        <p:spPr bwMode="auto">
          <a:xfrm>
            <a:off x="244475" y="2852738"/>
            <a:ext cx="3503613" cy="26781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l"/>
            <a:r>
              <a:rPr lang="nn-NO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nn-NO" sz="2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fun</a:t>
            </a:r>
            <a:r>
              <a:rPr lang="nn-NO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x -&gt; x + 1)</a:t>
            </a:r>
          </a:p>
          <a:p>
            <a:pPr algn="l"/>
            <a:endParaRPr lang="nn-NO" sz="2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nn-NO" sz="2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let</a:t>
            </a:r>
            <a:r>
              <a:rPr lang="nn-NO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f(x) = x + 1</a:t>
            </a:r>
          </a:p>
          <a:p>
            <a:pPr algn="l"/>
            <a:endParaRPr lang="nn-NO" sz="2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nn-NO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(f,f)</a:t>
            </a:r>
          </a:p>
          <a:p>
            <a:pPr algn="l"/>
            <a:endParaRPr lang="nn-NO" sz="2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nn-NO" sz="2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nn-NO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f : int -&gt; int</a:t>
            </a:r>
          </a:p>
        </p:txBody>
      </p:sp>
      <p:sp>
        <p:nvSpPr>
          <p:cNvPr id="928773" name="AutoShape 5"/>
          <p:cNvSpPr>
            <a:spLocks noChangeArrowheads="1"/>
          </p:cNvSpPr>
          <p:nvPr/>
        </p:nvSpPr>
        <p:spPr bwMode="auto">
          <a:xfrm>
            <a:off x="4352925" y="2643188"/>
            <a:ext cx="1878013" cy="717550"/>
          </a:xfrm>
          <a:prstGeom prst="wedgeRectCallout">
            <a:avLst>
              <a:gd name="adj1" fmla="val -84068"/>
              <a:gd name="adj2" fmla="val 1137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 anchorCtr="1">
            <a:spAutoFit/>
          </a:bodyPr>
          <a:lstStyle/>
          <a:p>
            <a:pPr algn="ctr">
              <a:defRPr/>
            </a:pPr>
            <a:r>
              <a:rPr lang="en-GB" sz="2000" dirty="0">
                <a:solidFill>
                  <a:schemeClr val="bg1"/>
                </a:solidFill>
                <a:latin typeface="+mn-lt"/>
                <a:cs typeface="+mn-cs"/>
              </a:rPr>
              <a:t>Anonymous</a:t>
            </a:r>
          </a:p>
          <a:p>
            <a:pPr algn="ctr">
              <a:defRPr/>
            </a:pPr>
            <a:r>
              <a:rPr lang="en-GB" sz="2000" dirty="0">
                <a:solidFill>
                  <a:schemeClr val="bg1"/>
                </a:solidFill>
                <a:latin typeface="+mn-lt"/>
                <a:cs typeface="+mn-cs"/>
              </a:rPr>
              <a:t>Function value</a:t>
            </a:r>
          </a:p>
        </p:txBody>
      </p:sp>
      <p:sp>
        <p:nvSpPr>
          <p:cNvPr id="928774" name="AutoShape 6"/>
          <p:cNvSpPr>
            <a:spLocks noChangeArrowheads="1"/>
          </p:cNvSpPr>
          <p:nvPr/>
        </p:nvSpPr>
        <p:spPr bwMode="auto">
          <a:xfrm>
            <a:off x="4140200" y="3644900"/>
            <a:ext cx="1766888" cy="708025"/>
          </a:xfrm>
          <a:prstGeom prst="wedgeRectCallout">
            <a:avLst>
              <a:gd name="adj1" fmla="val -74425"/>
              <a:gd name="adj2" fmla="val -2075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 anchorCtr="1">
            <a:spAutoFit/>
          </a:bodyPr>
          <a:lstStyle/>
          <a:p>
            <a:pPr algn="ctr">
              <a:defRPr/>
            </a:pPr>
            <a:r>
              <a:rPr lang="en-GB" sz="2000" dirty="0">
                <a:solidFill>
                  <a:schemeClr val="bg1"/>
                </a:solidFill>
                <a:latin typeface="+mn-lt"/>
                <a:cs typeface="+mn-cs"/>
              </a:rPr>
              <a:t>Declare a</a:t>
            </a:r>
          </a:p>
          <a:p>
            <a:pPr algn="ctr">
              <a:defRPr/>
            </a:pPr>
            <a:r>
              <a:rPr lang="en-GB" sz="2000" dirty="0">
                <a:solidFill>
                  <a:schemeClr val="bg1"/>
                </a:solidFill>
                <a:latin typeface="+mn-lt"/>
                <a:cs typeface="+mn-cs"/>
              </a:rPr>
              <a:t>function value</a:t>
            </a:r>
          </a:p>
        </p:txBody>
      </p:sp>
      <p:sp>
        <p:nvSpPr>
          <p:cNvPr id="928775" name="AutoShape 7"/>
          <p:cNvSpPr>
            <a:spLocks noChangeArrowheads="1"/>
          </p:cNvSpPr>
          <p:nvPr/>
        </p:nvSpPr>
        <p:spPr bwMode="auto">
          <a:xfrm>
            <a:off x="3929063" y="4500563"/>
            <a:ext cx="2235200" cy="708025"/>
          </a:xfrm>
          <a:prstGeom prst="wedgeRectCallout">
            <a:avLst>
              <a:gd name="adj1" fmla="val -143625"/>
              <a:gd name="adj2" fmla="val -40572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 anchorCtr="1">
            <a:spAutoFit/>
          </a:bodyPr>
          <a:lstStyle/>
          <a:p>
            <a:pPr algn="ctr">
              <a:defRPr/>
            </a:pPr>
            <a:r>
              <a:rPr lang="en-GB" sz="2000" dirty="0">
                <a:solidFill>
                  <a:schemeClr val="bg1"/>
                </a:solidFill>
                <a:latin typeface="+mn-lt"/>
                <a:cs typeface="+mn-cs"/>
              </a:rPr>
              <a:t>A pair </a:t>
            </a:r>
          </a:p>
          <a:p>
            <a:pPr algn="ctr">
              <a:defRPr/>
            </a:pPr>
            <a:r>
              <a:rPr lang="en-GB" sz="2000" dirty="0">
                <a:solidFill>
                  <a:schemeClr val="bg1"/>
                </a:solidFill>
                <a:latin typeface="+mn-lt"/>
                <a:cs typeface="+mn-cs"/>
              </a:rPr>
              <a:t>of function values</a:t>
            </a:r>
          </a:p>
        </p:txBody>
      </p:sp>
      <p:sp>
        <p:nvSpPr>
          <p:cNvPr id="928779" name="Rectangle 11"/>
          <p:cNvSpPr>
            <a:spLocks noChangeArrowheads="1"/>
          </p:cNvSpPr>
          <p:nvPr/>
        </p:nvSpPr>
        <p:spPr bwMode="auto">
          <a:xfrm>
            <a:off x="5656263" y="2852738"/>
            <a:ext cx="3238500" cy="3825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Lucida Console" pitchFamily="49" charset="0"/>
              </a:rPr>
              <a:t>predicate = 'a -&gt; </a:t>
            </a:r>
            <a:r>
              <a:rPr lang="en-GB" dirty="0" err="1">
                <a:solidFill>
                  <a:schemeClr val="bg1"/>
                </a:solidFill>
                <a:latin typeface="Lucida Console" pitchFamily="49" charset="0"/>
              </a:rPr>
              <a:t>bool</a:t>
            </a:r>
            <a:endParaRPr lang="en-GB" dirty="0">
              <a:solidFill>
                <a:schemeClr val="bg1"/>
              </a:solidFill>
              <a:latin typeface="Lucida Console" pitchFamily="49" charset="0"/>
            </a:endParaRPr>
          </a:p>
        </p:txBody>
      </p:sp>
      <p:sp>
        <p:nvSpPr>
          <p:cNvPr id="928780" name="Rectangle 12"/>
          <p:cNvSpPr>
            <a:spLocks noChangeArrowheads="1"/>
          </p:cNvSpPr>
          <p:nvPr/>
        </p:nvSpPr>
        <p:spPr bwMode="auto">
          <a:xfrm>
            <a:off x="6346825" y="3515360"/>
            <a:ext cx="2547938" cy="3825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/>
            <a:r>
              <a:rPr lang="en-GB">
                <a:solidFill>
                  <a:schemeClr val="bg1"/>
                </a:solidFill>
                <a:latin typeface="Lucida Console" pitchFamily="49" charset="0"/>
              </a:rPr>
              <a:t>send = 'a -&gt; unit</a:t>
            </a:r>
          </a:p>
        </p:txBody>
      </p:sp>
      <p:sp>
        <p:nvSpPr>
          <p:cNvPr id="928781" name="Rectangle 13"/>
          <p:cNvSpPr>
            <a:spLocks noChangeArrowheads="1"/>
          </p:cNvSpPr>
          <p:nvPr/>
        </p:nvSpPr>
        <p:spPr bwMode="auto">
          <a:xfrm>
            <a:off x="5103813" y="4177983"/>
            <a:ext cx="3790950" cy="3825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/>
            <a:r>
              <a:rPr lang="en-GB">
                <a:solidFill>
                  <a:schemeClr val="bg1"/>
                </a:solidFill>
                <a:latin typeface="Lucida Console" pitchFamily="49" charset="0"/>
              </a:rPr>
              <a:t>threadStart = unit -&gt; unit</a:t>
            </a:r>
          </a:p>
        </p:txBody>
      </p:sp>
      <p:sp>
        <p:nvSpPr>
          <p:cNvPr id="928782" name="Rectangle 14"/>
          <p:cNvSpPr>
            <a:spLocks noChangeArrowheads="1"/>
          </p:cNvSpPr>
          <p:nvPr/>
        </p:nvSpPr>
        <p:spPr bwMode="auto">
          <a:xfrm>
            <a:off x="5103813" y="4840606"/>
            <a:ext cx="3790950" cy="3825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/>
            <a:r>
              <a:rPr lang="en-GB">
                <a:solidFill>
                  <a:schemeClr val="bg1"/>
                </a:solidFill>
                <a:latin typeface="Lucida Console" pitchFamily="49" charset="0"/>
              </a:rPr>
              <a:t>comparer = 'a -&gt; 'a -&gt; int</a:t>
            </a:r>
          </a:p>
        </p:txBody>
      </p:sp>
      <p:sp>
        <p:nvSpPr>
          <p:cNvPr id="928783" name="Rectangle 15"/>
          <p:cNvSpPr>
            <a:spLocks noChangeArrowheads="1"/>
          </p:cNvSpPr>
          <p:nvPr/>
        </p:nvSpPr>
        <p:spPr bwMode="auto">
          <a:xfrm>
            <a:off x="6191249" y="5503228"/>
            <a:ext cx="2703513" cy="3825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Lucida Console" pitchFamily="49" charset="0"/>
              </a:rPr>
              <a:t>hasher = 'a -&gt; </a:t>
            </a:r>
            <a:r>
              <a:rPr lang="en-GB" dirty="0" err="1">
                <a:solidFill>
                  <a:schemeClr val="bg1"/>
                </a:solidFill>
                <a:latin typeface="Lucida Console" pitchFamily="49" charset="0"/>
              </a:rPr>
              <a:t>int</a:t>
            </a:r>
            <a:endParaRPr lang="en-GB" dirty="0">
              <a:solidFill>
                <a:schemeClr val="bg1"/>
              </a:solidFill>
              <a:latin typeface="Lucida Console" pitchFamily="49" charset="0"/>
            </a:endParaRPr>
          </a:p>
        </p:txBody>
      </p:sp>
      <p:sp>
        <p:nvSpPr>
          <p:cNvPr id="928784" name="Rectangle 16"/>
          <p:cNvSpPr>
            <a:spLocks noChangeArrowheads="1"/>
          </p:cNvSpPr>
          <p:nvPr/>
        </p:nvSpPr>
        <p:spPr bwMode="auto">
          <a:xfrm>
            <a:off x="4814888" y="6165850"/>
            <a:ext cx="4079875" cy="3825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Lucida Console" pitchFamily="49" charset="0"/>
              </a:rPr>
              <a:t>equality = 'a -&gt; 'a -&gt; </a:t>
            </a:r>
            <a:r>
              <a:rPr lang="en-GB" dirty="0" err="1">
                <a:solidFill>
                  <a:schemeClr val="bg1"/>
                </a:solidFill>
                <a:latin typeface="Lucida Console" pitchFamily="49" charset="0"/>
              </a:rPr>
              <a:t>bool</a:t>
            </a:r>
            <a:endParaRPr lang="en-GB" dirty="0">
              <a:solidFill>
                <a:schemeClr val="bg1"/>
              </a:solidFill>
              <a:latin typeface="Lucida Console" pitchFamily="49" charset="0"/>
            </a:endParaRPr>
          </a:p>
        </p:txBody>
      </p:sp>
      <p:sp>
        <p:nvSpPr>
          <p:cNvPr id="928785" name="AutoShape 17"/>
          <p:cNvSpPr>
            <a:spLocks noChangeArrowheads="1"/>
          </p:cNvSpPr>
          <p:nvPr/>
        </p:nvSpPr>
        <p:spPr bwMode="auto">
          <a:xfrm>
            <a:off x="3648075" y="2435225"/>
            <a:ext cx="1636713" cy="1323975"/>
          </a:xfrm>
          <a:prstGeom prst="wedgeRectCallout">
            <a:avLst>
              <a:gd name="adj1" fmla="val 68421"/>
              <a:gd name="adj2" fmla="val -7102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 anchorCtr="1">
            <a:spAutoFit/>
          </a:bodyPr>
          <a:lstStyle/>
          <a:p>
            <a:pPr algn="ctr">
              <a:defRPr/>
            </a:pPr>
            <a:r>
              <a:rPr lang="en-GB" sz="2000" dirty="0">
                <a:solidFill>
                  <a:schemeClr val="bg1"/>
                </a:solidFill>
                <a:latin typeface="+mn-lt"/>
                <a:cs typeface="+mn-cs"/>
              </a:rPr>
              <a:t>One simple </a:t>
            </a:r>
          </a:p>
          <a:p>
            <a:pPr algn="ctr">
              <a:defRPr/>
            </a:pPr>
            <a:r>
              <a:rPr lang="en-GB" sz="2000" dirty="0">
                <a:solidFill>
                  <a:schemeClr val="bg1"/>
                </a:solidFill>
                <a:latin typeface="+mn-lt"/>
                <a:cs typeface="+mn-cs"/>
              </a:rPr>
              <a:t>mechanism, </a:t>
            </a:r>
          </a:p>
          <a:p>
            <a:pPr algn="ctr">
              <a:defRPr/>
            </a:pPr>
            <a:r>
              <a:rPr lang="en-GB" sz="2000" dirty="0">
                <a:solidFill>
                  <a:schemeClr val="bg1"/>
                </a:solidFill>
                <a:latin typeface="+mn-lt"/>
                <a:cs typeface="+mn-cs"/>
              </a:rPr>
              <a:t>many </a:t>
            </a:r>
          </a:p>
          <a:p>
            <a:pPr algn="ctr">
              <a:defRPr/>
            </a:pPr>
            <a:r>
              <a:rPr lang="en-GB" sz="2000" dirty="0">
                <a:solidFill>
                  <a:schemeClr val="bg1"/>
                </a:solidFill>
                <a:latin typeface="+mn-lt"/>
                <a:cs typeface="+mn-cs"/>
              </a:rPr>
              <a:t>uses</a:t>
            </a:r>
          </a:p>
        </p:txBody>
      </p:sp>
      <p:sp>
        <p:nvSpPr>
          <p:cNvPr id="16" name="AutoShape 7"/>
          <p:cNvSpPr>
            <a:spLocks noChangeArrowheads="1"/>
          </p:cNvSpPr>
          <p:nvPr/>
        </p:nvSpPr>
        <p:spPr bwMode="auto">
          <a:xfrm>
            <a:off x="4219575" y="5741988"/>
            <a:ext cx="1865313" cy="400050"/>
          </a:xfrm>
          <a:prstGeom prst="wedgeRectCallout">
            <a:avLst>
              <a:gd name="adj1" fmla="val -98449"/>
              <a:gd name="adj2" fmla="val -83630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 anchorCtr="1">
            <a:spAutoFit/>
          </a:bodyPr>
          <a:lstStyle/>
          <a:p>
            <a:pPr algn="ctr">
              <a:defRPr/>
            </a:pPr>
            <a:r>
              <a:rPr lang="en-GB" sz="2000" dirty="0">
                <a:solidFill>
                  <a:schemeClr val="bg1"/>
                </a:solidFill>
                <a:latin typeface="+mn-lt"/>
                <a:cs typeface="+mn-cs"/>
              </a:rPr>
              <a:t>A function type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8772" grpId="0" animBg="1"/>
      <p:bldP spid="928773" grpId="0" animBg="1"/>
      <p:bldP spid="928773" grpId="1" animBg="1"/>
      <p:bldP spid="928774" grpId="0" animBg="1"/>
      <p:bldP spid="928774" grpId="1" animBg="1"/>
      <p:bldP spid="928775" grpId="0" animBg="1"/>
      <p:bldP spid="928775" grpId="1" animBg="1"/>
      <p:bldP spid="928779" grpId="0" animBg="1"/>
      <p:bldP spid="928780" grpId="0" animBg="1"/>
      <p:bldP spid="928781" grpId="0" animBg="1"/>
      <p:bldP spid="928782" grpId="0" animBg="1"/>
      <p:bldP spid="928783" grpId="0" animBg="1"/>
      <p:bldP spid="928784" grpId="0" animBg="1"/>
      <p:bldP spid="928785" grpId="0" animBg="1"/>
      <p:bldP spid="16" grpId="0" animBg="1"/>
      <p:bldP spid="16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Immutability (by default)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n-GB" sz="2800" smtClean="0"/>
          </a:p>
          <a:p>
            <a:pPr>
              <a:lnSpc>
                <a:spcPct val="80000"/>
              </a:lnSpc>
            </a:pPr>
            <a:endParaRPr lang="en-GB" sz="280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l="2548" t="20067" r="43941" b="26003"/>
          <a:stretch>
            <a:fillRect/>
          </a:stretch>
        </p:blipFill>
        <p:spPr bwMode="auto">
          <a:xfrm>
            <a:off x="428625" y="1317227"/>
            <a:ext cx="4500563" cy="3071812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/>
          <a:srcRect l="2435" t="18593" r="24518" b="14824"/>
          <a:stretch>
            <a:fillRect/>
          </a:stretch>
        </p:blipFill>
        <p:spPr bwMode="auto">
          <a:xfrm>
            <a:off x="2571750" y="2857500"/>
            <a:ext cx="6143625" cy="3786188"/>
          </a:xfrm>
          <a:prstGeom prst="rect">
            <a:avLst/>
          </a:prstGeom>
          <a:noFill/>
          <a:ln w="28575">
            <a:solidFill>
              <a:schemeClr val="bg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900101" name="AutoShape 5"/>
          <p:cNvSpPr>
            <a:spLocks noChangeArrowheads="1"/>
          </p:cNvSpPr>
          <p:nvPr/>
        </p:nvSpPr>
        <p:spPr bwMode="auto">
          <a:xfrm>
            <a:off x="142875" y="4565605"/>
            <a:ext cx="1800225" cy="1022350"/>
          </a:xfrm>
          <a:prstGeom prst="wedgeRectCallout">
            <a:avLst>
              <a:gd name="adj1" fmla="val 13256"/>
              <a:gd name="adj2" fmla="val -195814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 anchorCtr="1">
            <a:spAutoFit/>
          </a:bodyPr>
          <a:lstStyle/>
          <a:p>
            <a:pPr algn="ctr">
              <a:defRPr/>
            </a:pPr>
            <a:r>
              <a:rPr lang="en-GB" sz="2000" b="1" dirty="0">
                <a:solidFill>
                  <a:schemeClr val="bg1"/>
                </a:solidFill>
                <a:latin typeface="+mn-lt"/>
                <a:cs typeface="+mn-cs"/>
              </a:rPr>
              <a:t>Values may not be changed</a:t>
            </a:r>
          </a:p>
        </p:txBody>
      </p:sp>
      <p:sp>
        <p:nvSpPr>
          <p:cNvPr id="900103" name="AutoShape 7"/>
          <p:cNvSpPr>
            <a:spLocks noChangeArrowheads="1"/>
          </p:cNvSpPr>
          <p:nvPr/>
        </p:nvSpPr>
        <p:spPr bwMode="auto">
          <a:xfrm>
            <a:off x="5105400" y="1884363"/>
            <a:ext cx="2592388" cy="717550"/>
          </a:xfrm>
          <a:prstGeom prst="wedgeRectCallout">
            <a:avLst>
              <a:gd name="adj1" fmla="val -50233"/>
              <a:gd name="adj2" fmla="val 113553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 anchorCtr="1">
            <a:spAutoFit/>
          </a:bodyPr>
          <a:lstStyle/>
          <a:p>
            <a:pPr algn="ctr">
              <a:defRPr/>
            </a:pPr>
            <a:r>
              <a:rPr lang="en-GB" sz="2000" b="1" dirty="0">
                <a:solidFill>
                  <a:schemeClr val="bg1"/>
                </a:solidFill>
                <a:latin typeface="+mn-lt"/>
                <a:cs typeface="+mn-cs"/>
              </a:rPr>
              <a:t>Data is immutable by default</a:t>
            </a:r>
          </a:p>
        </p:txBody>
      </p:sp>
      <p:sp>
        <p:nvSpPr>
          <p:cNvPr id="16" name="AutoShape 7"/>
          <p:cNvSpPr>
            <a:spLocks noChangeArrowheads="1"/>
          </p:cNvSpPr>
          <p:nvPr/>
        </p:nvSpPr>
        <p:spPr bwMode="auto">
          <a:xfrm>
            <a:off x="6357938" y="5214938"/>
            <a:ext cx="2592387" cy="708025"/>
          </a:xfrm>
          <a:prstGeom prst="wedgeRectCallout">
            <a:avLst>
              <a:gd name="adj1" fmla="val -90106"/>
              <a:gd name="adj2" fmla="val -69286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 anchorCtr="1">
            <a:spAutoFit/>
          </a:bodyPr>
          <a:lstStyle/>
          <a:p>
            <a:pPr algn="ctr">
              <a:defRPr/>
            </a:pPr>
            <a:r>
              <a:rPr lang="en-GB" sz="2000" b="1" dirty="0">
                <a:solidFill>
                  <a:schemeClr val="bg1"/>
                </a:solidFill>
                <a:latin typeface="+mn-lt"/>
                <a:cs typeface="+mn-cs"/>
              </a:rPr>
              <a:t>Copy &amp; Update, not Mutate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0101" grpId="0" animBg="1"/>
      <p:bldP spid="900103" grpId="0" animBg="1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Pattern Matching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6425"/>
            <a:ext cx="8201024" cy="4800599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r>
              <a:rPr lang="en-US" sz="2400" b="1" kern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2400" b="1" kern="1200" dirty="0" smtClean="0">
                <a:latin typeface="Courier New" pitchFamily="49" charset="0"/>
                <a:cs typeface="Courier New" pitchFamily="49" charset="0"/>
              </a:rPr>
              <a:t> data = (Some [1;2;3], Some [4;5;6])</a:t>
            </a:r>
          </a:p>
          <a:p>
            <a:pPr marL="0" indent="0" defTabSz="914363" fontAlgn="auto">
              <a:lnSpc>
                <a:spcPct val="90000"/>
              </a:lnSpc>
              <a:spcAft>
                <a:spcPts val="0"/>
              </a:spcAft>
              <a:buClrTx/>
              <a:buNone/>
              <a:defRPr/>
            </a:pPr>
            <a:endParaRPr lang="en-US" sz="2400" b="1" kern="1200" dirty="0" smtClean="0">
              <a:solidFill>
                <a:schemeClr val="accent2">
                  <a:lumMod val="40000"/>
                  <a:lumOff val="6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defTabSz="914363" fontAlgn="auto">
              <a:lnSpc>
                <a:spcPct val="90000"/>
              </a:lnSpc>
              <a:spcAft>
                <a:spcPts val="0"/>
              </a:spcAft>
              <a:buClrTx/>
              <a:buNone/>
              <a:defRPr/>
            </a:pPr>
            <a:r>
              <a:rPr lang="en-US" sz="2400" b="1" kern="12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400" b="1" kern="1200" dirty="0" smtClean="0">
                <a:latin typeface="Courier New" pitchFamily="49" charset="0"/>
                <a:cs typeface="Courier New" pitchFamily="49" charset="0"/>
              </a:rPr>
              <a:t> data : </a:t>
            </a:r>
            <a:r>
              <a:rPr lang="en-US" sz="2400" b="1" kern="1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kern="1200" dirty="0" smtClean="0">
                <a:latin typeface="Courier New" pitchFamily="49" charset="0"/>
                <a:cs typeface="Courier New" pitchFamily="49" charset="0"/>
              </a:rPr>
              <a:t> list option * </a:t>
            </a:r>
            <a:r>
              <a:rPr lang="en-US" sz="2400" b="1" kern="1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kern="1200" dirty="0" smtClean="0">
                <a:latin typeface="Courier New" pitchFamily="49" charset="0"/>
                <a:cs typeface="Courier New" pitchFamily="49" charset="0"/>
              </a:rPr>
              <a:t> list option</a:t>
            </a:r>
            <a:br>
              <a:rPr lang="en-US" sz="2400" b="1" kern="1200" dirty="0" smtClean="0">
                <a:latin typeface="Courier New" pitchFamily="49" charset="0"/>
                <a:cs typeface="Courier New" pitchFamily="49" charset="0"/>
              </a:rPr>
            </a:br>
            <a:endParaRPr lang="en-US" sz="2400" b="1" kern="1200" dirty="0" smtClean="0">
              <a:latin typeface="Courier New" pitchFamily="49" charset="0"/>
              <a:cs typeface="Courier New" pitchFamily="49" charset="0"/>
            </a:endParaRPr>
          </a:p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endParaRPr lang="en-US" sz="1050" kern="1200" dirty="0" smtClean="0">
              <a:latin typeface="Courier New" pitchFamily="49" charset="0"/>
              <a:cs typeface="Courier New" pitchFamily="49" charset="0"/>
            </a:endParaRPr>
          </a:p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r>
              <a:rPr lang="en-US" sz="2400" b="1" kern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match</a:t>
            </a:r>
            <a:r>
              <a:rPr lang="en-US" sz="2400" b="1" kern="1200" dirty="0" smtClean="0">
                <a:latin typeface="Courier New" pitchFamily="49" charset="0"/>
                <a:cs typeface="Courier New" pitchFamily="49" charset="0"/>
              </a:rPr>
              <a:t> data </a:t>
            </a:r>
            <a:r>
              <a:rPr lang="en-US" sz="2400" b="1" kern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with</a:t>
            </a:r>
            <a:r>
              <a:rPr lang="en-US" sz="2400" b="1" kern="12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r>
              <a:rPr lang="en-US" sz="2400" b="1" kern="1200" dirty="0" smtClean="0">
                <a:latin typeface="Courier New" pitchFamily="49" charset="0"/>
                <a:cs typeface="Courier New" pitchFamily="49" charset="0"/>
              </a:rPr>
              <a:t>| Some(nums1), Some(nums2) -&gt; nums1 @ nums2</a:t>
            </a:r>
          </a:p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r>
              <a:rPr lang="en-US" sz="2400" b="1" kern="1200" dirty="0" smtClean="0">
                <a:latin typeface="Courier New" pitchFamily="49" charset="0"/>
                <a:cs typeface="Courier New" pitchFamily="49" charset="0"/>
              </a:rPr>
              <a:t>| None, Some(</a:t>
            </a:r>
            <a:r>
              <a:rPr lang="en-US" sz="2400" b="1" kern="1200" dirty="0" err="1" smtClean="0">
                <a:latin typeface="Courier New" pitchFamily="49" charset="0"/>
                <a:cs typeface="Courier New" pitchFamily="49" charset="0"/>
              </a:rPr>
              <a:t>nums</a:t>
            </a:r>
            <a:r>
              <a:rPr lang="en-US" sz="2400" b="1" kern="1200" dirty="0" smtClean="0">
                <a:latin typeface="Courier New" pitchFamily="49" charset="0"/>
                <a:cs typeface="Courier New" pitchFamily="49" charset="0"/>
              </a:rPr>
              <a:t>)   -&gt; </a:t>
            </a:r>
            <a:r>
              <a:rPr lang="en-US" sz="2400" b="1" kern="1200" dirty="0" err="1" smtClean="0">
                <a:latin typeface="Courier New" pitchFamily="49" charset="0"/>
                <a:cs typeface="Courier New" pitchFamily="49" charset="0"/>
              </a:rPr>
              <a:t>nums</a:t>
            </a:r>
            <a:endParaRPr lang="en-US" sz="2400" b="1" kern="1200" dirty="0" smtClean="0">
              <a:latin typeface="Courier New" pitchFamily="49" charset="0"/>
              <a:cs typeface="Courier New" pitchFamily="49" charset="0"/>
            </a:endParaRPr>
          </a:p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r>
              <a:rPr lang="en-US" sz="2400" b="1" kern="1200" dirty="0" smtClean="0">
                <a:latin typeface="Courier New" pitchFamily="49" charset="0"/>
                <a:cs typeface="Courier New" pitchFamily="49" charset="0"/>
              </a:rPr>
              <a:t>| Some(</a:t>
            </a:r>
            <a:r>
              <a:rPr lang="en-US" sz="2400" b="1" kern="1200" dirty="0" err="1" smtClean="0">
                <a:latin typeface="Courier New" pitchFamily="49" charset="0"/>
                <a:cs typeface="Courier New" pitchFamily="49" charset="0"/>
              </a:rPr>
              <a:t>nums</a:t>
            </a:r>
            <a:r>
              <a:rPr lang="en-US" sz="2400" b="1" kern="1200" dirty="0" smtClean="0">
                <a:latin typeface="Courier New" pitchFamily="49" charset="0"/>
                <a:cs typeface="Courier New" pitchFamily="49" charset="0"/>
              </a:rPr>
              <a:t>), None   -&gt; </a:t>
            </a:r>
            <a:r>
              <a:rPr lang="en-US" sz="2400" b="1" kern="1200" dirty="0" err="1" smtClean="0">
                <a:latin typeface="Courier New" pitchFamily="49" charset="0"/>
                <a:cs typeface="Courier New" pitchFamily="49" charset="0"/>
              </a:rPr>
              <a:t>nums</a:t>
            </a:r>
            <a:endParaRPr lang="en-US" sz="2400" b="1" kern="1200" dirty="0" smtClean="0">
              <a:latin typeface="Courier New" pitchFamily="49" charset="0"/>
              <a:cs typeface="Courier New" pitchFamily="49" charset="0"/>
            </a:endParaRPr>
          </a:p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r>
              <a:rPr lang="en-US" sz="2400" b="1" kern="1200" dirty="0" smtClean="0">
                <a:latin typeface="Courier New" pitchFamily="49" charset="0"/>
                <a:cs typeface="Courier New" pitchFamily="49" charset="0"/>
              </a:rPr>
              <a:t>| None, None         -&gt; </a:t>
            </a:r>
            <a:r>
              <a:rPr lang="en-US" sz="2400" b="1" kern="1200" dirty="0" err="1" smtClean="0">
                <a:latin typeface="Courier New" pitchFamily="49" charset="0"/>
                <a:cs typeface="Courier New" pitchFamily="49" charset="0"/>
              </a:rPr>
              <a:t>failwith</a:t>
            </a:r>
            <a:r>
              <a:rPr lang="en-US" sz="2400" b="1" kern="1200" dirty="0" smtClean="0">
                <a:latin typeface="Courier New" pitchFamily="49" charset="0"/>
                <a:cs typeface="Courier New" pitchFamily="49" charset="0"/>
              </a:rPr>
              <a:t> "missing!"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Functional Collections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47850"/>
            <a:ext cx="8763000" cy="4838700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r>
              <a:rPr lang="en-US" sz="2800" b="1" kern="1200" dirty="0" smtClean="0">
                <a:latin typeface="Courier New" pitchFamily="49" charset="0"/>
                <a:cs typeface="Courier New" pitchFamily="49" charset="0"/>
              </a:rPr>
              <a:t>List.map		</a:t>
            </a:r>
            <a:r>
              <a:rPr lang="en-US" sz="2800" b="1" kern="1200" dirty="0" err="1" smtClean="0">
                <a:latin typeface="Courier New" pitchFamily="49" charset="0"/>
                <a:cs typeface="Courier New" pitchFamily="49" charset="0"/>
              </a:rPr>
              <a:t>Seq.fold</a:t>
            </a:r>
            <a:endParaRPr lang="en-US" sz="2800" b="1" kern="1200" dirty="0" smtClean="0">
              <a:latin typeface="Courier New" pitchFamily="49" charset="0"/>
              <a:cs typeface="Courier New" pitchFamily="49" charset="0"/>
            </a:endParaRPr>
          </a:p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endParaRPr lang="en-US" sz="2800" b="1" kern="1200" dirty="0" smtClean="0">
              <a:latin typeface="Courier New" pitchFamily="49" charset="0"/>
              <a:cs typeface="Courier New" pitchFamily="49" charset="0"/>
            </a:endParaRPr>
          </a:p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r>
              <a:rPr lang="en-US" sz="2800" b="1" kern="1200" dirty="0" err="1" smtClean="0">
                <a:latin typeface="Courier New" pitchFamily="49" charset="0"/>
                <a:cs typeface="Courier New" pitchFamily="49" charset="0"/>
              </a:rPr>
              <a:t>Array.filter</a:t>
            </a:r>
            <a:r>
              <a:rPr lang="en-US" sz="2800" b="1" kern="12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800" b="1" kern="1200" dirty="0" err="1" smtClean="0">
                <a:latin typeface="Courier New" pitchFamily="49" charset="0"/>
                <a:cs typeface="Courier New" pitchFamily="49" charset="0"/>
              </a:rPr>
              <a:t>Lazy.force</a:t>
            </a:r>
            <a:r>
              <a:rPr lang="en-US" sz="2800" b="1" kern="1200" dirty="0" smtClean="0">
                <a:latin typeface="Courier New" pitchFamily="49" charset="0"/>
                <a:cs typeface="Courier New" pitchFamily="49" charset="0"/>
              </a:rPr>
              <a:t> 	</a:t>
            </a:r>
            <a:r>
              <a:rPr lang="en-US" sz="2800" b="1" kern="1200" dirty="0" err="1" smtClean="0">
                <a:latin typeface="Courier New" pitchFamily="49" charset="0"/>
                <a:cs typeface="Courier New" pitchFamily="49" charset="0"/>
              </a:rPr>
              <a:t>Set.union</a:t>
            </a:r>
            <a:endParaRPr lang="en-US" sz="2800" b="1" kern="1200" dirty="0" smtClean="0">
              <a:latin typeface="Courier New" pitchFamily="49" charset="0"/>
              <a:cs typeface="Courier New" pitchFamily="49" charset="0"/>
            </a:endParaRPr>
          </a:p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endParaRPr lang="en-US" sz="2800" b="1" kern="1200" dirty="0" smtClean="0">
              <a:latin typeface="Courier New" pitchFamily="49" charset="0"/>
              <a:cs typeface="Courier New" pitchFamily="49" charset="0"/>
            </a:endParaRPr>
          </a:p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r>
              <a:rPr lang="en-US" sz="2800" b="1" kern="1200" dirty="0" smtClean="0">
                <a:latin typeface="Courier New" pitchFamily="49" charset="0"/>
                <a:cs typeface="Courier New" pitchFamily="49" charset="0"/>
              </a:rPr>
              <a:t>Map    </a:t>
            </a:r>
            <a:r>
              <a:rPr lang="en-US" sz="2800" b="1" kern="1200" dirty="0" err="1" smtClean="0">
                <a:latin typeface="Courier New" pitchFamily="49" charset="0"/>
                <a:cs typeface="Courier New" pitchFamily="49" charset="0"/>
              </a:rPr>
              <a:t>LazyList</a:t>
            </a:r>
            <a:r>
              <a:rPr lang="en-US" sz="2800" b="1" kern="1200" dirty="0" smtClean="0">
                <a:latin typeface="Courier New" pitchFamily="49" charset="0"/>
                <a:cs typeface="Courier New" pitchFamily="49" charset="0"/>
              </a:rPr>
              <a:t>   Events   </a:t>
            </a:r>
            <a:r>
              <a:rPr lang="en-US" sz="2800" b="1" kern="1200" dirty="0" err="1" smtClean="0">
                <a:latin typeface="Courier New" pitchFamily="49" charset="0"/>
                <a:cs typeface="Courier New" pitchFamily="49" charset="0"/>
              </a:rPr>
              <a:t>Async</a:t>
            </a:r>
            <a:r>
              <a:rPr lang="en-US" sz="2800" b="1" kern="1200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endParaRPr lang="en-US" sz="2800" b="1" kern="1200" dirty="0" smtClean="0">
              <a:latin typeface="Courier New" pitchFamily="49" charset="0"/>
              <a:cs typeface="Courier New" pitchFamily="49" charset="0"/>
            </a:endParaRPr>
          </a:p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r>
              <a:rPr lang="en-US" sz="2800" b="1" kern="1200" dirty="0" smtClean="0">
                <a:latin typeface="Courier New" pitchFamily="49" charset="0"/>
                <a:cs typeface="Courier New" pitchFamily="49" charset="0"/>
              </a:rPr>
              <a:t>[ 0..1000 ]      </a:t>
            </a:r>
          </a:p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r>
              <a:rPr lang="en-US" sz="2800" b="1" kern="1200" dirty="0" smtClean="0">
                <a:latin typeface="Courier New" pitchFamily="49" charset="0"/>
                <a:cs typeface="Courier New" pitchFamily="49" charset="0"/>
              </a:rPr>
              <a:t>[ </a:t>
            </a:r>
            <a:r>
              <a:rPr lang="en-US" sz="2800" b="1" kern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800" b="1" kern="1200" dirty="0" smtClean="0">
                <a:latin typeface="Courier New" pitchFamily="49" charset="0"/>
                <a:cs typeface="Courier New" pitchFamily="49" charset="0"/>
              </a:rPr>
              <a:t> x </a:t>
            </a:r>
            <a:r>
              <a:rPr lang="en-US" sz="2800" b="1" kern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800" b="1" kern="1200" dirty="0" smtClean="0">
                <a:latin typeface="Courier New" pitchFamily="49" charset="0"/>
                <a:cs typeface="Courier New" pitchFamily="49" charset="0"/>
              </a:rPr>
              <a:t> 0..10 </a:t>
            </a:r>
            <a:r>
              <a:rPr lang="en-US" sz="2800" b="1" kern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2800" b="1" kern="1200" dirty="0" smtClean="0">
                <a:latin typeface="Courier New" pitchFamily="49" charset="0"/>
                <a:cs typeface="Courier New" pitchFamily="49" charset="0"/>
              </a:rPr>
              <a:t> (x, x * x) ]</a:t>
            </a:r>
          </a:p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r>
              <a:rPr lang="en-US" sz="2800" b="1" kern="1200" dirty="0" smtClean="0">
                <a:latin typeface="Courier New" pitchFamily="49" charset="0"/>
                <a:cs typeface="Courier New" pitchFamily="49" charset="0"/>
              </a:rPr>
              <a:t>[| </a:t>
            </a:r>
            <a:r>
              <a:rPr lang="en-US" sz="2800" b="1" kern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800" b="1" kern="1200" dirty="0" smtClean="0">
                <a:latin typeface="Courier New" pitchFamily="49" charset="0"/>
                <a:cs typeface="Courier New" pitchFamily="49" charset="0"/>
              </a:rPr>
              <a:t> x </a:t>
            </a:r>
            <a:r>
              <a:rPr lang="en-US" sz="2800" b="1" kern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800" b="1" kern="1200" dirty="0" smtClean="0">
                <a:latin typeface="Courier New" pitchFamily="49" charset="0"/>
                <a:cs typeface="Courier New" pitchFamily="49" charset="0"/>
              </a:rPr>
              <a:t> 0..10 </a:t>
            </a:r>
            <a:r>
              <a:rPr lang="en-US" sz="2800" b="1" kern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2800" b="1" kern="1200" dirty="0" smtClean="0">
                <a:latin typeface="Courier New" pitchFamily="49" charset="0"/>
                <a:cs typeface="Courier New" pitchFamily="49" charset="0"/>
              </a:rPr>
              <a:t> (x, x * x) |]</a:t>
            </a:r>
          </a:p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r>
              <a:rPr lang="en-US" sz="2800" b="1" kern="1200" dirty="0" smtClean="0">
                <a:latin typeface="Courier New" pitchFamily="49" charset="0"/>
                <a:cs typeface="Courier New" pitchFamily="49" charset="0"/>
              </a:rPr>
              <a:t>seq { </a:t>
            </a:r>
            <a:r>
              <a:rPr lang="en-US" sz="2800" b="1" kern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800" b="1" kern="1200" dirty="0" smtClean="0">
                <a:latin typeface="Courier New" pitchFamily="49" charset="0"/>
                <a:cs typeface="Courier New" pitchFamily="49" charset="0"/>
              </a:rPr>
              <a:t> x </a:t>
            </a:r>
            <a:r>
              <a:rPr lang="en-US" sz="2800" b="1" kern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800" b="1" kern="1200" dirty="0" smtClean="0">
                <a:latin typeface="Courier New" pitchFamily="49" charset="0"/>
                <a:cs typeface="Courier New" pitchFamily="49" charset="0"/>
              </a:rPr>
              <a:t> 0..10 </a:t>
            </a:r>
            <a:r>
              <a:rPr lang="en-US" sz="2800" b="1" kern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2800" b="1" kern="1200" dirty="0" smtClean="0">
                <a:latin typeface="Courier New" pitchFamily="49" charset="0"/>
                <a:cs typeface="Courier New" pitchFamily="49" charset="0"/>
              </a:rPr>
              <a:t> (x, x * x) }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3124200" y="3962400"/>
            <a:ext cx="1943100" cy="646331"/>
          </a:xfrm>
          <a:prstGeom prst="wedgeRectCallout">
            <a:avLst>
              <a:gd name="adj1" fmla="val -74631"/>
              <a:gd name="adj2" fmla="val 19044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GB" dirty="0" smtClean="0"/>
              <a:t>Range</a:t>
            </a:r>
            <a:r>
              <a:rPr lang="en-GB" dirty="0"/>
              <a:t> </a:t>
            </a:r>
            <a:r>
              <a:rPr lang="en-GB" dirty="0" smtClean="0"/>
              <a:t>Expressions</a:t>
            </a:r>
            <a:endParaRPr lang="en-GB" dirty="0"/>
          </a:p>
        </p:txBody>
      </p:sp>
      <p:sp>
        <p:nvSpPr>
          <p:cNvPr id="5" name="Rectangular Callout 4"/>
          <p:cNvSpPr/>
          <p:nvPr/>
        </p:nvSpPr>
        <p:spPr>
          <a:xfrm>
            <a:off x="6477000" y="3962400"/>
            <a:ext cx="1643062" cy="369888"/>
          </a:xfrm>
          <a:prstGeom prst="wedgeRectCallout">
            <a:avLst>
              <a:gd name="adj1" fmla="val -137354"/>
              <a:gd name="adj2" fmla="val 13750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 dirty="0"/>
              <a:t>List via query</a:t>
            </a:r>
          </a:p>
        </p:txBody>
      </p:sp>
      <p:sp>
        <p:nvSpPr>
          <p:cNvPr id="7" name="Rectangular Callout 6"/>
          <p:cNvSpPr/>
          <p:nvPr/>
        </p:nvSpPr>
        <p:spPr>
          <a:xfrm>
            <a:off x="7848600" y="4419600"/>
            <a:ext cx="1157288" cy="646331"/>
          </a:xfrm>
          <a:prstGeom prst="wedgeRectCallout">
            <a:avLst>
              <a:gd name="adj1" fmla="val -86574"/>
              <a:gd name="adj2" fmla="val 51959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GB" dirty="0"/>
              <a:t>Array via query</a:t>
            </a:r>
          </a:p>
        </p:txBody>
      </p:sp>
      <p:sp>
        <p:nvSpPr>
          <p:cNvPr id="8" name="Rectangular Callout 7"/>
          <p:cNvSpPr/>
          <p:nvPr/>
        </p:nvSpPr>
        <p:spPr>
          <a:xfrm>
            <a:off x="1447800" y="6172200"/>
            <a:ext cx="2514600" cy="369332"/>
          </a:xfrm>
          <a:prstGeom prst="wedgeRectCallout">
            <a:avLst>
              <a:gd name="adj1" fmla="val -68496"/>
              <a:gd name="adj2" fmla="val -151949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GB" dirty="0" err="1" smtClean="0"/>
              <a:t>IEnumerable</a:t>
            </a:r>
            <a:r>
              <a:rPr lang="en-GB" dirty="0" smtClean="0"/>
              <a:t> via </a:t>
            </a:r>
            <a:r>
              <a:rPr lang="en-GB" dirty="0"/>
              <a:t>query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7" grpId="0" animBg="1"/>
      <p:bldP spid="7" grpId="1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Imperative + Functional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09750"/>
            <a:ext cx="8601075" cy="4857750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r>
              <a:rPr lang="en-US" sz="2400" b="1" kern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2400" b="1" kern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400" b="1" kern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open</a:t>
            </a:r>
            <a:r>
              <a:rPr lang="en-US" sz="2400" b="1" kern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kern="1200" dirty="0" err="1" smtClean="0">
                <a:latin typeface="Courier New" pitchFamily="49" charset="0"/>
                <a:cs typeface="Courier New" pitchFamily="49" charset="0"/>
              </a:rPr>
              <a:t>System.Collections.Generic</a:t>
            </a:r>
            <a:endParaRPr lang="en-US" sz="2400" b="1" kern="1200" dirty="0" smtClean="0">
              <a:latin typeface="Courier New" pitchFamily="49" charset="0"/>
              <a:cs typeface="Courier New" pitchFamily="49" charset="0"/>
            </a:endParaRPr>
          </a:p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endParaRPr lang="en-US" sz="2400" b="1" kern="1200" dirty="0" smtClean="0">
              <a:latin typeface="Courier New" pitchFamily="49" charset="0"/>
              <a:cs typeface="Courier New" pitchFamily="49" charset="0"/>
            </a:endParaRPr>
          </a:p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r>
              <a:rPr lang="en-US" sz="2400" b="1" kern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2400" b="1" kern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kern="1200" dirty="0" err="1" smtClean="0">
                <a:latin typeface="Courier New" pitchFamily="49" charset="0"/>
                <a:cs typeface="Courier New" pitchFamily="49" charset="0"/>
              </a:rPr>
              <a:t>dict</a:t>
            </a:r>
            <a:r>
              <a:rPr lang="en-US" sz="2400" b="1" kern="12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kern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400" b="1" kern="1200" dirty="0" smtClean="0">
                <a:latin typeface="Courier New" pitchFamily="49" charset="0"/>
                <a:cs typeface="Courier New" pitchFamily="49" charset="0"/>
              </a:rPr>
              <a:t> Dictionary&lt;</a:t>
            </a:r>
            <a:r>
              <a:rPr lang="en-US" sz="2400" b="1" kern="1200" dirty="0" err="1" smtClean="0">
                <a:latin typeface="Courier New" pitchFamily="49" charset="0"/>
                <a:cs typeface="Courier New" pitchFamily="49" charset="0"/>
              </a:rPr>
              <a:t>int,string</a:t>
            </a:r>
            <a:r>
              <a:rPr lang="en-US" sz="2400" b="1" kern="1200" dirty="0" smtClean="0">
                <a:latin typeface="Courier New" pitchFamily="49" charset="0"/>
                <a:cs typeface="Courier New" pitchFamily="49" charset="0"/>
              </a:rPr>
              <a:t>&gt;(1000)</a:t>
            </a:r>
          </a:p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endParaRPr lang="en-US" sz="2400" b="1" kern="1200" dirty="0" smtClean="0">
              <a:latin typeface="Courier New" pitchFamily="49" charset="0"/>
              <a:cs typeface="Courier New" pitchFamily="49" charset="0"/>
            </a:endParaRPr>
          </a:p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r>
              <a:rPr lang="en-US" sz="2400" b="1" kern="1200" dirty="0" smtClean="0">
                <a:latin typeface="Courier New" pitchFamily="49" charset="0"/>
                <a:cs typeface="Courier New" pitchFamily="49" charset="0"/>
              </a:rPr>
              <a:t>dict.[17] &lt;- "Seventeen"</a:t>
            </a:r>
          </a:p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r>
              <a:rPr lang="en-US" sz="2400" b="1" kern="1200" dirty="0" smtClean="0">
                <a:latin typeface="Courier New" pitchFamily="49" charset="0"/>
                <a:cs typeface="Courier New" pitchFamily="49" charset="0"/>
              </a:rPr>
              <a:t>dict.[1000] &lt;- "One Grand"</a:t>
            </a:r>
          </a:p>
          <a:p>
            <a:pPr eaLnBrk="1" hangingPunct="1">
              <a:buFontTx/>
              <a:buNone/>
              <a:defRPr/>
            </a:pPr>
            <a:endParaRPr lang="en-US" sz="2400" b="1" kern="12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Tx/>
              <a:buNone/>
              <a:defRPr/>
            </a:pPr>
            <a:r>
              <a:rPr lang="en-US" sz="2400" b="1" kern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400" b="1" kern="12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400" b="1" kern="1200" dirty="0" err="1" smtClean="0">
                <a:latin typeface="Courier New" pitchFamily="49" charset="0"/>
                <a:cs typeface="Courier New" pitchFamily="49" charset="0"/>
              </a:rPr>
              <a:t>KeyValue</a:t>
            </a:r>
            <a:r>
              <a:rPr lang="en-US" sz="2400" b="1" kern="12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kern="1200" dirty="0" err="1" smtClean="0">
                <a:latin typeface="Courier New" pitchFamily="49" charset="0"/>
                <a:cs typeface="Courier New" pitchFamily="49" charset="0"/>
              </a:rPr>
              <a:t>k,v</a:t>
            </a:r>
            <a:r>
              <a:rPr lang="en-US" sz="2400" b="1" kern="1200" dirty="0" smtClean="0">
                <a:latin typeface="Courier New" pitchFamily="49" charset="0"/>
                <a:cs typeface="Courier New" pitchFamily="49" charset="0"/>
              </a:rPr>
              <a:t>)) </a:t>
            </a:r>
            <a:r>
              <a:rPr lang="en-US" sz="2400" b="1" kern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400" b="1" kern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kern="1200" dirty="0" err="1" smtClean="0">
                <a:latin typeface="Courier New" pitchFamily="49" charset="0"/>
                <a:cs typeface="Courier New" pitchFamily="49" charset="0"/>
              </a:rPr>
              <a:t>dict</a:t>
            </a:r>
            <a:r>
              <a:rPr lang="en-US" sz="2400" b="1" kern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kern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do</a:t>
            </a:r>
          </a:p>
          <a:p>
            <a:pPr eaLnBrk="1" hangingPunct="1">
              <a:buFontTx/>
              <a:buNone/>
              <a:defRPr/>
            </a:pPr>
            <a:r>
              <a:rPr lang="en-US" sz="2400" b="1" kern="12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kern="1200" dirty="0" err="1" smtClean="0">
                <a:latin typeface="Courier New" pitchFamily="49" charset="0"/>
                <a:cs typeface="Courier New" pitchFamily="49" charset="0"/>
              </a:rPr>
              <a:t>printfn</a:t>
            </a:r>
            <a:r>
              <a:rPr lang="en-US" sz="2400" b="1" kern="1200" dirty="0" smtClean="0">
                <a:latin typeface="Courier New" pitchFamily="49" charset="0"/>
                <a:cs typeface="Courier New" pitchFamily="49" charset="0"/>
              </a:rPr>
              <a:t> "key = %d, value = %s" k v</a:t>
            </a:r>
          </a:p>
          <a:p>
            <a:pPr eaLnBrk="1" hangingPunct="1">
              <a:buFontTx/>
              <a:buNone/>
              <a:defRPr/>
            </a:pPr>
            <a:endParaRPr lang="en-US" sz="2400" dirty="0"/>
          </a:p>
        </p:txBody>
      </p:sp>
      <p:sp>
        <p:nvSpPr>
          <p:cNvPr id="4" name="Rectangular Callout 3"/>
          <p:cNvSpPr/>
          <p:nvPr/>
        </p:nvSpPr>
        <p:spPr>
          <a:xfrm>
            <a:off x="6629400" y="1752600"/>
            <a:ext cx="1295400" cy="604838"/>
          </a:xfrm>
          <a:prstGeom prst="wedgeRectCallout">
            <a:avLst>
              <a:gd name="adj1" fmla="val -79144"/>
              <a:gd name="adj2" fmla="val 5401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Using .NET collections</a:t>
            </a:r>
          </a:p>
        </p:txBody>
      </p:sp>
      <p:sp>
        <p:nvSpPr>
          <p:cNvPr id="5" name="Rectangular Callout 4"/>
          <p:cNvSpPr/>
          <p:nvPr/>
        </p:nvSpPr>
        <p:spPr>
          <a:xfrm>
            <a:off x="6400800" y="3505200"/>
            <a:ext cx="1643062" cy="585788"/>
          </a:xfrm>
          <a:prstGeom prst="wedgeRectCallout">
            <a:avLst>
              <a:gd name="adj1" fmla="val -121930"/>
              <a:gd name="adj2" fmla="val 11321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 smtClean="0"/>
              <a:t>Mutability when needed</a:t>
            </a:r>
            <a:endParaRPr lang="en-GB" dirty="0"/>
          </a:p>
        </p:txBody>
      </p:sp>
      <p:sp>
        <p:nvSpPr>
          <p:cNvPr id="7" name="Rectangular Callout 6"/>
          <p:cNvSpPr/>
          <p:nvPr/>
        </p:nvSpPr>
        <p:spPr>
          <a:xfrm>
            <a:off x="4114800" y="5638800"/>
            <a:ext cx="2000250" cy="642937"/>
          </a:xfrm>
          <a:prstGeom prst="wedgeRectCallout">
            <a:avLst>
              <a:gd name="adj1" fmla="val -134793"/>
              <a:gd name="adj2" fmla="val -93714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Side effects </a:t>
            </a:r>
            <a:r>
              <a:rPr lang="en-GB" dirty="0" smtClean="0"/>
              <a:t>when needed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Imperative + Functional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57375"/>
            <a:ext cx="8267700" cy="4781549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endParaRPr lang="en-US" sz="2800" b="1" kern="1200" dirty="0" smtClean="0">
              <a:latin typeface="Courier New" pitchFamily="49" charset="0"/>
              <a:cs typeface="Courier New" pitchFamily="49" charset="0"/>
            </a:endParaRPr>
          </a:p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r>
              <a:rPr lang="en-US" sz="2800" b="1" kern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open</a:t>
            </a:r>
            <a:r>
              <a:rPr lang="en-US" sz="2800" b="1" kern="1200" dirty="0" smtClean="0">
                <a:latin typeface="Courier New" pitchFamily="49" charset="0"/>
                <a:cs typeface="Courier New" pitchFamily="49" charset="0"/>
              </a:rPr>
              <a:t> System.IO</a:t>
            </a:r>
          </a:p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r>
              <a:rPr lang="en-US" sz="2800" b="1" kern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open</a:t>
            </a:r>
            <a:r>
              <a:rPr lang="en-US" sz="2800" b="1" kern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kern="1200" dirty="0" err="1" smtClean="0">
                <a:latin typeface="Courier New" pitchFamily="49" charset="0"/>
                <a:cs typeface="Courier New" pitchFamily="49" charset="0"/>
              </a:rPr>
              <a:t>System.Collections.Generic</a:t>
            </a:r>
            <a:endParaRPr lang="en-US" sz="2800" b="1" kern="1200" dirty="0" smtClean="0">
              <a:latin typeface="Courier New" pitchFamily="49" charset="0"/>
              <a:cs typeface="Courier New" pitchFamily="49" charset="0"/>
            </a:endParaRPr>
          </a:p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endParaRPr lang="en-US" sz="2800" b="1" kern="1200" dirty="0" smtClean="0">
              <a:solidFill>
                <a:schemeClr val="accent2">
                  <a:lumMod val="40000"/>
                  <a:lumOff val="6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r>
              <a:rPr lang="en-US" sz="2800" b="1" kern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2800" b="1" kern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kern="1200" dirty="0" err="1" smtClean="0">
                <a:latin typeface="Courier New" pitchFamily="49" charset="0"/>
                <a:cs typeface="Courier New" pitchFamily="49" charset="0"/>
              </a:rPr>
              <a:t>readAllLines</a:t>
            </a:r>
            <a:r>
              <a:rPr lang="en-US" sz="2800" b="1" kern="1200" dirty="0" smtClean="0">
                <a:latin typeface="Courier New" pitchFamily="49" charset="0"/>
                <a:cs typeface="Courier New" pitchFamily="49" charset="0"/>
              </a:rPr>
              <a:t>(file) =</a:t>
            </a:r>
          </a:p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r>
              <a:rPr lang="en-US" sz="2800" b="1" kern="12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800" b="1" kern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use</a:t>
            </a:r>
            <a:r>
              <a:rPr lang="en-US" sz="2800" b="1" kern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kern="1200" dirty="0" err="1" smtClean="0">
                <a:latin typeface="Courier New" pitchFamily="49" charset="0"/>
                <a:cs typeface="Courier New" pitchFamily="49" charset="0"/>
              </a:rPr>
              <a:t>inp</a:t>
            </a:r>
            <a:r>
              <a:rPr lang="en-US" sz="2800" b="1" kern="12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800" b="1" kern="1200" dirty="0" err="1" smtClean="0">
                <a:latin typeface="Courier New" pitchFamily="49" charset="0"/>
                <a:cs typeface="Courier New" pitchFamily="49" charset="0"/>
              </a:rPr>
              <a:t>File.OpenText</a:t>
            </a:r>
            <a:r>
              <a:rPr lang="en-US" sz="2800" b="1" kern="1200" dirty="0" smtClean="0">
                <a:latin typeface="Courier New" pitchFamily="49" charset="0"/>
                <a:cs typeface="Courier New" pitchFamily="49" charset="0"/>
              </a:rPr>
              <a:t> file</a:t>
            </a:r>
          </a:p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r>
              <a:rPr lang="en-US" sz="2800" b="1" kern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    let</a:t>
            </a:r>
            <a:r>
              <a:rPr lang="en-US" sz="2800" b="1" kern="1200" dirty="0" smtClean="0">
                <a:latin typeface="Courier New" pitchFamily="49" charset="0"/>
                <a:cs typeface="Courier New" pitchFamily="49" charset="0"/>
              </a:rPr>
              <a:t> res = new List&lt;_&gt;()</a:t>
            </a:r>
          </a:p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r>
              <a:rPr lang="en-US" sz="2800" b="1" kern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    while</a:t>
            </a:r>
            <a:r>
              <a:rPr lang="en-US" sz="2800" b="1" kern="1200" dirty="0" smtClean="0">
                <a:latin typeface="Courier New" pitchFamily="49" charset="0"/>
                <a:cs typeface="Courier New" pitchFamily="49" charset="0"/>
              </a:rPr>
              <a:t> not(</a:t>
            </a:r>
            <a:r>
              <a:rPr lang="en-US" sz="2800" b="1" kern="1200" dirty="0" err="1" smtClean="0">
                <a:latin typeface="Courier New" pitchFamily="49" charset="0"/>
                <a:cs typeface="Courier New" pitchFamily="49" charset="0"/>
              </a:rPr>
              <a:t>inp.EndOfStream</a:t>
            </a:r>
            <a:r>
              <a:rPr lang="en-US" sz="2800" b="1" kern="12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800" b="1" kern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do</a:t>
            </a:r>
          </a:p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r>
              <a:rPr lang="en-US" sz="2800" b="1" kern="12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800" b="1" kern="1200" dirty="0" err="1" smtClean="0">
                <a:latin typeface="Courier New" pitchFamily="49" charset="0"/>
                <a:cs typeface="Courier New" pitchFamily="49" charset="0"/>
              </a:rPr>
              <a:t>res.Add</a:t>
            </a:r>
            <a:r>
              <a:rPr lang="en-US" sz="2800" b="1" kern="12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kern="1200" dirty="0" err="1" smtClean="0">
                <a:latin typeface="Courier New" pitchFamily="49" charset="0"/>
                <a:cs typeface="Courier New" pitchFamily="49" charset="0"/>
              </a:rPr>
              <a:t>inp.ReadLine</a:t>
            </a:r>
            <a:r>
              <a:rPr lang="en-US" sz="2800" b="1" kern="1200" dirty="0" smtClean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r>
              <a:rPr lang="en-US" sz="2800" b="1" kern="12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800" b="1" kern="1200" dirty="0" err="1" smtClean="0">
                <a:latin typeface="Courier New" pitchFamily="49" charset="0"/>
                <a:cs typeface="Courier New" pitchFamily="49" charset="0"/>
              </a:rPr>
              <a:t>res.ToArray</a:t>
            </a:r>
            <a:r>
              <a:rPr lang="en-US" sz="2800" b="1" kern="1200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eaLnBrk="1" hangingPunct="1">
              <a:buFontTx/>
              <a:buNone/>
              <a:defRPr/>
            </a:pPr>
            <a:endParaRPr lang="en-US" sz="2800" dirty="0"/>
          </a:p>
        </p:txBody>
      </p:sp>
      <p:sp>
        <p:nvSpPr>
          <p:cNvPr id="4" name="Rectangular Callout 3"/>
          <p:cNvSpPr/>
          <p:nvPr/>
        </p:nvSpPr>
        <p:spPr>
          <a:xfrm>
            <a:off x="7086600" y="3124200"/>
            <a:ext cx="1738313" cy="646113"/>
          </a:xfrm>
          <a:prstGeom prst="wedgeRectCallout">
            <a:avLst>
              <a:gd name="adj1" fmla="val -81265"/>
              <a:gd name="adj2" fmla="val 8982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GB" dirty="0"/>
              <a:t>Localization and Separation</a:t>
            </a:r>
          </a:p>
        </p:txBody>
      </p:sp>
      <p:sp>
        <p:nvSpPr>
          <p:cNvPr id="5" name="Rectangular Callout 4"/>
          <p:cNvSpPr/>
          <p:nvPr/>
        </p:nvSpPr>
        <p:spPr>
          <a:xfrm>
            <a:off x="76200" y="4648200"/>
            <a:ext cx="1066800" cy="923330"/>
          </a:xfrm>
          <a:prstGeom prst="wedgeRectCallout">
            <a:avLst>
              <a:gd name="adj1" fmla="val 81080"/>
              <a:gd name="adj2" fmla="val -108029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GB" dirty="0"/>
              <a:t>“use” = </a:t>
            </a:r>
          </a:p>
          <a:p>
            <a:pPr algn="ctr">
              <a:defRPr/>
            </a:pPr>
            <a:r>
              <a:rPr lang="en-GB" dirty="0"/>
              <a:t>C# “using”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Imperative + Functional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62125"/>
            <a:ext cx="8391525" cy="4953000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endParaRPr lang="en-US" sz="2400" b="1" kern="1200" dirty="0" smtClean="0">
              <a:latin typeface="Courier New" pitchFamily="49" charset="0"/>
              <a:cs typeface="Courier New" pitchFamily="49" charset="0"/>
            </a:endParaRPr>
          </a:p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r>
              <a:rPr lang="en-US" sz="2400" b="1" kern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open</a:t>
            </a:r>
            <a:r>
              <a:rPr lang="en-US" sz="2400" b="1" kern="1200" dirty="0" smtClean="0">
                <a:latin typeface="Courier New" pitchFamily="49" charset="0"/>
                <a:cs typeface="Courier New" pitchFamily="49" charset="0"/>
              </a:rPr>
              <a:t> System.IO</a:t>
            </a:r>
          </a:p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r>
              <a:rPr lang="en-US" sz="2400" b="1" kern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2400" b="1" kern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kern="1200" dirty="0" err="1" smtClean="0">
                <a:latin typeface="Courier New" pitchFamily="49" charset="0"/>
                <a:cs typeface="Courier New" pitchFamily="49" charset="0"/>
              </a:rPr>
              <a:t>allLines</a:t>
            </a:r>
            <a:r>
              <a:rPr lang="en-US" sz="2400" b="1" kern="1200" dirty="0" smtClean="0">
                <a:latin typeface="Courier New" pitchFamily="49" charset="0"/>
                <a:cs typeface="Courier New" pitchFamily="49" charset="0"/>
              </a:rPr>
              <a:t> =</a:t>
            </a:r>
          </a:p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r>
              <a:rPr lang="en-US" sz="2400" b="1" kern="1200" dirty="0" smtClean="0">
                <a:latin typeface="Courier New" pitchFamily="49" charset="0"/>
                <a:cs typeface="Courier New" pitchFamily="49" charset="0"/>
              </a:rPr>
              <a:t>  seq { </a:t>
            </a:r>
            <a:r>
              <a:rPr lang="en-US" sz="2400" b="1" kern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use</a:t>
            </a:r>
            <a:r>
              <a:rPr lang="en-US" sz="2400" b="1" kern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kern="1200" dirty="0" err="1" smtClean="0">
                <a:latin typeface="Courier New" pitchFamily="49" charset="0"/>
                <a:cs typeface="Courier New" pitchFamily="49" charset="0"/>
              </a:rPr>
              <a:t>inp</a:t>
            </a:r>
            <a:r>
              <a:rPr lang="en-US" sz="2400" b="1" kern="12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kern="1200" dirty="0" err="1" smtClean="0">
                <a:latin typeface="Courier New" pitchFamily="49" charset="0"/>
                <a:cs typeface="Courier New" pitchFamily="49" charset="0"/>
              </a:rPr>
              <a:t>File.OpenText</a:t>
            </a:r>
            <a:r>
              <a:rPr lang="en-US" sz="2400" b="1" kern="1200" dirty="0" smtClean="0">
                <a:latin typeface="Courier New" pitchFamily="49" charset="0"/>
                <a:cs typeface="Courier New" pitchFamily="49" charset="0"/>
              </a:rPr>
              <a:t> "test.txt"</a:t>
            </a:r>
          </a:p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r>
              <a:rPr lang="en-US" sz="2400" b="1" kern="12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400" b="1" kern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2400" b="1" kern="1200" dirty="0" smtClean="0">
                <a:latin typeface="Courier New" pitchFamily="49" charset="0"/>
                <a:cs typeface="Courier New" pitchFamily="49" charset="0"/>
              </a:rPr>
              <a:t> not(</a:t>
            </a:r>
            <a:r>
              <a:rPr lang="en-US" sz="2400" b="1" kern="1200" dirty="0" err="1" smtClean="0">
                <a:latin typeface="Courier New" pitchFamily="49" charset="0"/>
                <a:cs typeface="Courier New" pitchFamily="49" charset="0"/>
              </a:rPr>
              <a:t>inp.EndOfStream</a:t>
            </a:r>
            <a:r>
              <a:rPr lang="en-US" sz="2400" b="1" kern="12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400" b="1" kern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do</a:t>
            </a:r>
          </a:p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r>
              <a:rPr lang="en-US" sz="2400" b="1" kern="1200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2400" b="1" kern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yield</a:t>
            </a:r>
            <a:r>
              <a:rPr lang="en-US" sz="2400" b="1" kern="12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400" b="1" kern="1200" dirty="0" err="1" smtClean="0">
                <a:latin typeface="Courier New" pitchFamily="49" charset="0"/>
                <a:cs typeface="Courier New" pitchFamily="49" charset="0"/>
              </a:rPr>
              <a:t>inp.ReadLine</a:t>
            </a:r>
            <a:r>
              <a:rPr lang="en-US" sz="2400" b="1" kern="1200" dirty="0" smtClean="0">
                <a:latin typeface="Courier New" pitchFamily="49" charset="0"/>
                <a:cs typeface="Courier New" pitchFamily="49" charset="0"/>
              </a:rPr>
              <a:t>()) }</a:t>
            </a:r>
          </a:p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endParaRPr lang="en-US" sz="2400" b="1" kern="1200" dirty="0" smtClean="0">
              <a:latin typeface="Courier New" pitchFamily="49" charset="0"/>
              <a:cs typeface="Courier New" pitchFamily="49" charset="0"/>
            </a:endParaRPr>
          </a:p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r>
              <a:rPr lang="en-US" sz="2400" b="1" kern="1200" dirty="0" err="1" smtClean="0">
                <a:latin typeface="Courier New" pitchFamily="49" charset="0"/>
                <a:cs typeface="Courier New" pitchFamily="49" charset="0"/>
              </a:rPr>
              <a:t>allLines</a:t>
            </a:r>
            <a:r>
              <a:rPr lang="en-US" sz="2400" b="1" kern="12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r>
              <a:rPr lang="en-US" sz="2400" b="1" kern="1200" dirty="0" smtClean="0">
                <a:latin typeface="Courier New" pitchFamily="49" charset="0"/>
                <a:cs typeface="Courier New" pitchFamily="49" charset="0"/>
              </a:rPr>
              <a:t>   |&gt; </a:t>
            </a:r>
            <a:r>
              <a:rPr lang="en-US" sz="2400" b="1" kern="1200" dirty="0" err="1" smtClean="0">
                <a:latin typeface="Courier New" pitchFamily="49" charset="0"/>
                <a:cs typeface="Courier New" pitchFamily="49" charset="0"/>
              </a:rPr>
              <a:t>Seq.truncate</a:t>
            </a:r>
            <a:r>
              <a:rPr lang="en-US" sz="2400" b="1" kern="1200" dirty="0" smtClean="0">
                <a:latin typeface="Courier New" pitchFamily="49" charset="0"/>
                <a:cs typeface="Courier New" pitchFamily="49" charset="0"/>
              </a:rPr>
              <a:t> 1000</a:t>
            </a:r>
          </a:p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r>
              <a:rPr lang="en-US" sz="2400" b="1" kern="1200" dirty="0" smtClean="0">
                <a:latin typeface="Courier New" pitchFamily="49" charset="0"/>
                <a:cs typeface="Courier New" pitchFamily="49" charset="0"/>
              </a:rPr>
              <a:t>   |&gt; Seq.map (fun s -&gt; uppercase </a:t>
            </a:r>
            <a:r>
              <a:rPr lang="en-US" sz="2400" b="1" kern="1200" dirty="0" err="1" smtClean="0">
                <a:latin typeface="Courier New" pitchFamily="49" charset="0"/>
                <a:cs typeface="Courier New" pitchFamily="49" charset="0"/>
              </a:rPr>
              <a:t>s,s</a:t>
            </a:r>
            <a:r>
              <a:rPr lang="en-US" sz="2400" b="1" kern="12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r>
              <a:rPr lang="en-US" sz="2400" b="1" kern="1200" dirty="0" smtClean="0">
                <a:latin typeface="Courier New" pitchFamily="49" charset="0"/>
                <a:cs typeface="Courier New" pitchFamily="49" charset="0"/>
              </a:rPr>
              <a:t>   |&gt; </a:t>
            </a:r>
            <a:r>
              <a:rPr lang="en-US" sz="2400" b="1" kern="1200" dirty="0" err="1" smtClean="0">
                <a:latin typeface="Courier New" pitchFamily="49" charset="0"/>
                <a:cs typeface="Courier New" pitchFamily="49" charset="0"/>
              </a:rPr>
              <a:t>Seq.to_array</a:t>
            </a:r>
            <a:endParaRPr lang="en-US" sz="2400" b="1" kern="12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Tx/>
              <a:buNone/>
              <a:defRPr/>
            </a:pPr>
            <a:endParaRPr lang="en-US" sz="2400" dirty="0"/>
          </a:p>
        </p:txBody>
      </p:sp>
      <p:sp>
        <p:nvSpPr>
          <p:cNvPr id="5" name="Rectangular Callout 4"/>
          <p:cNvSpPr/>
          <p:nvPr/>
        </p:nvSpPr>
        <p:spPr>
          <a:xfrm>
            <a:off x="6553200" y="1981200"/>
            <a:ext cx="1643062" cy="646113"/>
          </a:xfrm>
          <a:prstGeom prst="wedgeRectCallout">
            <a:avLst>
              <a:gd name="adj1" fmla="val -114213"/>
              <a:gd name="adj2" fmla="val 7577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 dirty="0"/>
              <a:t>Read lines on demand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5867400" y="3962400"/>
            <a:ext cx="1643063" cy="369887"/>
          </a:xfrm>
          <a:prstGeom prst="wedgeRectCallout">
            <a:avLst>
              <a:gd name="adj1" fmla="val -79915"/>
              <a:gd name="adj2" fmla="val 152458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 dirty="0"/>
              <a:t>Pipelines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Object Oriented + Functional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876425"/>
            <a:ext cx="8572500" cy="4762499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r>
              <a:rPr lang="en-US" sz="2400" b="1" kern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type</a:t>
            </a:r>
            <a:r>
              <a:rPr lang="en-US" sz="2400" b="1" kern="1200" dirty="0" smtClean="0">
                <a:latin typeface="Courier New" pitchFamily="49" charset="0"/>
                <a:cs typeface="Courier New" pitchFamily="49" charset="0"/>
              </a:rPr>
              <a:t> Vector2D(</a:t>
            </a:r>
            <a:r>
              <a:rPr lang="en-US" sz="2400" b="1" kern="1200" dirty="0" err="1" smtClean="0">
                <a:latin typeface="Courier New" pitchFamily="49" charset="0"/>
                <a:cs typeface="Courier New" pitchFamily="49" charset="0"/>
              </a:rPr>
              <a:t>dx:double,dy:double</a:t>
            </a:r>
            <a:r>
              <a:rPr lang="en-US" sz="2400" b="1" kern="1200" dirty="0" smtClean="0">
                <a:latin typeface="Courier New" pitchFamily="49" charset="0"/>
                <a:cs typeface="Courier New" pitchFamily="49" charset="0"/>
              </a:rPr>
              <a:t>) =</a:t>
            </a:r>
          </a:p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endParaRPr lang="en-US" sz="2400" b="1" kern="1200" dirty="0" smtClean="0">
              <a:latin typeface="Courier New" pitchFamily="49" charset="0"/>
              <a:cs typeface="Courier New" pitchFamily="49" charset="0"/>
            </a:endParaRPr>
          </a:p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r>
              <a:rPr lang="en-US" sz="2400" b="1" kern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   member</a:t>
            </a:r>
            <a:r>
              <a:rPr lang="en-US" sz="2400" b="1" kern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kern="1200" dirty="0" err="1" smtClean="0">
                <a:latin typeface="Courier New" pitchFamily="49" charset="0"/>
                <a:cs typeface="Courier New" pitchFamily="49" charset="0"/>
              </a:rPr>
              <a:t>v.DX</a:t>
            </a:r>
            <a:r>
              <a:rPr lang="en-US" sz="2400" b="1" kern="12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kern="1200" dirty="0" err="1" smtClean="0">
                <a:latin typeface="Courier New" pitchFamily="49" charset="0"/>
                <a:cs typeface="Courier New" pitchFamily="49" charset="0"/>
              </a:rPr>
              <a:t>dx</a:t>
            </a:r>
            <a:endParaRPr lang="en-US" sz="2400" b="1" kern="1200" dirty="0" smtClean="0">
              <a:latin typeface="Courier New" pitchFamily="49" charset="0"/>
              <a:cs typeface="Courier New" pitchFamily="49" charset="0"/>
            </a:endParaRPr>
          </a:p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r>
              <a:rPr lang="en-US" sz="2400" b="1" kern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   </a:t>
            </a:r>
          </a:p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r>
              <a:rPr lang="en-US" sz="2400" b="1" kern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   member</a:t>
            </a:r>
            <a:r>
              <a:rPr lang="en-US" sz="2400" b="1" kern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kern="1200" dirty="0" err="1" smtClean="0">
                <a:latin typeface="Courier New" pitchFamily="49" charset="0"/>
                <a:cs typeface="Courier New" pitchFamily="49" charset="0"/>
              </a:rPr>
              <a:t>v.DY</a:t>
            </a:r>
            <a:r>
              <a:rPr lang="en-US" sz="2400" b="1" kern="12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kern="1200" dirty="0" err="1" smtClean="0">
                <a:latin typeface="Courier New" pitchFamily="49" charset="0"/>
                <a:cs typeface="Courier New" pitchFamily="49" charset="0"/>
              </a:rPr>
              <a:t>dy</a:t>
            </a:r>
            <a:endParaRPr lang="en-US" sz="2400" b="1" kern="1200" dirty="0" smtClean="0">
              <a:latin typeface="Courier New" pitchFamily="49" charset="0"/>
              <a:cs typeface="Courier New" pitchFamily="49" charset="0"/>
            </a:endParaRPr>
          </a:p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r>
              <a:rPr lang="en-US" sz="2400" b="1" kern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   </a:t>
            </a:r>
          </a:p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r>
              <a:rPr lang="en-US" sz="2400" b="1" kern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   member</a:t>
            </a:r>
            <a:r>
              <a:rPr lang="en-US" sz="2400" b="1" kern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kern="1200" dirty="0" err="1" smtClean="0">
                <a:latin typeface="Courier New" pitchFamily="49" charset="0"/>
                <a:cs typeface="Courier New" pitchFamily="49" charset="0"/>
              </a:rPr>
              <a:t>v.Length</a:t>
            </a:r>
            <a:r>
              <a:rPr lang="en-US" sz="2400" b="1" kern="12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kern="1200" dirty="0" err="1" smtClean="0"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2400" b="1" kern="12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kern="1200" dirty="0" err="1" smtClean="0">
                <a:latin typeface="Courier New" pitchFamily="49" charset="0"/>
                <a:cs typeface="Courier New" pitchFamily="49" charset="0"/>
              </a:rPr>
              <a:t>dx</a:t>
            </a:r>
            <a:r>
              <a:rPr lang="en-US" sz="2400" b="1" kern="1200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400" b="1" kern="1200" dirty="0" err="1" smtClean="0">
                <a:latin typeface="Courier New" pitchFamily="49" charset="0"/>
                <a:cs typeface="Courier New" pitchFamily="49" charset="0"/>
              </a:rPr>
              <a:t>dx+dy</a:t>
            </a:r>
            <a:r>
              <a:rPr lang="en-US" sz="2400" b="1" kern="1200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400" b="1" kern="1200" dirty="0" err="1" smtClean="0">
                <a:latin typeface="Courier New" pitchFamily="49" charset="0"/>
                <a:cs typeface="Courier New" pitchFamily="49" charset="0"/>
              </a:rPr>
              <a:t>dy</a:t>
            </a:r>
            <a:r>
              <a:rPr lang="en-US" sz="2400" b="1" kern="12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r>
              <a:rPr lang="en-US" sz="2400" b="1" kern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   </a:t>
            </a:r>
          </a:p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r>
              <a:rPr lang="en-US" sz="2400" b="1" kern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   member</a:t>
            </a:r>
            <a:r>
              <a:rPr lang="en-US" sz="2400" b="1" kern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kern="1200" dirty="0" err="1" smtClean="0">
                <a:latin typeface="Courier New" pitchFamily="49" charset="0"/>
                <a:cs typeface="Courier New" pitchFamily="49" charset="0"/>
              </a:rPr>
              <a:t>v.Scale</a:t>
            </a:r>
            <a:r>
              <a:rPr lang="en-US" sz="2400" b="1" kern="1200" dirty="0" smtClean="0">
                <a:latin typeface="Courier New" pitchFamily="49" charset="0"/>
                <a:cs typeface="Courier New" pitchFamily="49" charset="0"/>
              </a:rPr>
              <a:t>(k) =Vector2D(</a:t>
            </a:r>
            <a:r>
              <a:rPr lang="en-US" sz="2400" b="1" kern="1200" dirty="0" err="1" smtClean="0">
                <a:latin typeface="Courier New" pitchFamily="49" charset="0"/>
                <a:cs typeface="Courier New" pitchFamily="49" charset="0"/>
              </a:rPr>
              <a:t>dx</a:t>
            </a:r>
            <a:r>
              <a:rPr lang="en-US" sz="2400" b="1" kern="1200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400" b="1" kern="1200" dirty="0" err="1" smtClean="0">
                <a:latin typeface="Courier New" pitchFamily="49" charset="0"/>
                <a:cs typeface="Courier New" pitchFamily="49" charset="0"/>
              </a:rPr>
              <a:t>k,dy</a:t>
            </a:r>
            <a:r>
              <a:rPr lang="en-US" sz="2400" b="1" kern="1200" dirty="0" smtClean="0">
                <a:latin typeface="Courier New" pitchFamily="49" charset="0"/>
                <a:cs typeface="Courier New" pitchFamily="49" charset="0"/>
              </a:rPr>
              <a:t>*k)</a:t>
            </a:r>
            <a:endParaRPr lang="en-US" sz="2400" b="1" kern="1200" dirty="0" smtClean="0">
              <a:solidFill>
                <a:schemeClr val="accent2">
                  <a:lumMod val="40000"/>
                  <a:lumOff val="6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6858000" y="2362200"/>
            <a:ext cx="1795463" cy="1015663"/>
          </a:xfrm>
          <a:prstGeom prst="wedgeRectCallout">
            <a:avLst>
              <a:gd name="adj1" fmla="val -98987"/>
              <a:gd name="adj2" fmla="val -54401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GB" sz="2000" dirty="0"/>
              <a:t>Inputs to object construction</a:t>
            </a:r>
          </a:p>
        </p:txBody>
      </p:sp>
      <p:sp>
        <p:nvSpPr>
          <p:cNvPr id="5" name="Rectangular Callout 4"/>
          <p:cNvSpPr/>
          <p:nvPr/>
        </p:nvSpPr>
        <p:spPr>
          <a:xfrm>
            <a:off x="4953000" y="2971800"/>
            <a:ext cx="1643063" cy="708025"/>
          </a:xfrm>
          <a:prstGeom prst="wedgeRectCallout">
            <a:avLst>
              <a:gd name="adj1" fmla="val -102171"/>
              <a:gd name="adj2" fmla="val -22741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 sz="2000" dirty="0"/>
              <a:t>Exported properties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6019800" y="5257800"/>
            <a:ext cx="2381250" cy="400110"/>
          </a:xfrm>
          <a:prstGeom prst="wedgeRectCallout">
            <a:avLst>
              <a:gd name="adj1" fmla="val -74363"/>
              <a:gd name="adj2" fmla="val -118131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GB" sz="2000" dirty="0"/>
              <a:t>Exported method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F# is...</a:t>
            </a:r>
          </a:p>
        </p:txBody>
      </p:sp>
      <p:sp>
        <p:nvSpPr>
          <p:cNvPr id="6147" name="Text Placeholder 2"/>
          <p:cNvSpPr>
            <a:spLocks noGrp="1"/>
          </p:cNvSpPr>
          <p:nvPr>
            <p:ph type="body" idx="1"/>
          </p:nvPr>
        </p:nvSpPr>
        <p:spPr>
          <a:xfrm>
            <a:off x="547688" y="1571625"/>
            <a:ext cx="8048625" cy="4525963"/>
          </a:xfrm>
        </p:spPr>
        <p:txBody>
          <a:bodyPr anchor="ctr"/>
          <a:lstStyle/>
          <a:p>
            <a:pPr algn="ctr">
              <a:buFontTx/>
              <a:buNone/>
            </a:pPr>
            <a:r>
              <a:rPr lang="en-US" sz="2800" dirty="0" smtClean="0"/>
              <a:t>... a programming language.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Object Oriented + Functional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19275"/>
            <a:ext cx="8534399" cy="4914899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r>
              <a:rPr lang="en-US" sz="2000" b="1" kern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type</a:t>
            </a:r>
            <a:r>
              <a:rPr lang="en-US" sz="2000" b="1" kern="1200" dirty="0" smtClean="0">
                <a:latin typeface="Courier New" pitchFamily="49" charset="0"/>
                <a:cs typeface="Courier New" pitchFamily="49" charset="0"/>
              </a:rPr>
              <a:t> Vector2D(</a:t>
            </a:r>
            <a:r>
              <a:rPr lang="en-US" sz="2000" b="1" kern="1200" dirty="0" err="1" smtClean="0">
                <a:latin typeface="Courier New" pitchFamily="49" charset="0"/>
                <a:cs typeface="Courier New" pitchFamily="49" charset="0"/>
              </a:rPr>
              <a:t>dx:double,dy:double</a:t>
            </a:r>
            <a:r>
              <a:rPr lang="en-US" sz="2000" b="1" kern="1200" dirty="0" smtClean="0">
                <a:latin typeface="Courier New" pitchFamily="49" charset="0"/>
                <a:cs typeface="Courier New" pitchFamily="49" charset="0"/>
              </a:rPr>
              <a:t>) =</a:t>
            </a:r>
          </a:p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endParaRPr lang="en-US" sz="2000" b="1" kern="1200" dirty="0" smtClean="0">
              <a:latin typeface="Courier New" pitchFamily="49" charset="0"/>
              <a:cs typeface="Courier New" pitchFamily="49" charset="0"/>
            </a:endParaRPr>
          </a:p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r>
              <a:rPr lang="en-US" sz="2000" b="1" kern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   let</a:t>
            </a:r>
            <a:r>
              <a:rPr lang="en-US" sz="2000" b="1" kern="1200" dirty="0" smtClean="0">
                <a:latin typeface="Courier New" pitchFamily="49" charset="0"/>
                <a:cs typeface="Courier New" pitchFamily="49" charset="0"/>
              </a:rPr>
              <a:t> norm2 = </a:t>
            </a:r>
            <a:r>
              <a:rPr lang="en-US" sz="2000" b="1" kern="1200" dirty="0" err="1" smtClean="0">
                <a:latin typeface="Courier New" pitchFamily="49" charset="0"/>
                <a:cs typeface="Courier New" pitchFamily="49" charset="0"/>
              </a:rPr>
              <a:t>dx</a:t>
            </a:r>
            <a:r>
              <a:rPr lang="en-US" sz="2000" b="1" kern="1200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 kern="1200" dirty="0" err="1" smtClean="0">
                <a:latin typeface="Courier New" pitchFamily="49" charset="0"/>
                <a:cs typeface="Courier New" pitchFamily="49" charset="0"/>
              </a:rPr>
              <a:t>dx+dy</a:t>
            </a:r>
            <a:r>
              <a:rPr lang="en-US" sz="2000" b="1" kern="1200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 kern="1200" dirty="0" err="1" smtClean="0">
                <a:latin typeface="Courier New" pitchFamily="49" charset="0"/>
                <a:cs typeface="Courier New" pitchFamily="49" charset="0"/>
              </a:rPr>
              <a:t>dy</a:t>
            </a:r>
            <a:endParaRPr lang="en-US" sz="2000" b="1" kern="1200" dirty="0" smtClean="0">
              <a:latin typeface="Courier New" pitchFamily="49" charset="0"/>
              <a:cs typeface="Courier New" pitchFamily="49" charset="0"/>
            </a:endParaRPr>
          </a:p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endParaRPr lang="en-US" sz="2000" b="1" kern="1200" dirty="0" smtClean="0">
              <a:latin typeface="Courier New" pitchFamily="49" charset="0"/>
              <a:cs typeface="Courier New" pitchFamily="49" charset="0"/>
            </a:endParaRPr>
          </a:p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r>
              <a:rPr lang="en-US" sz="2000" b="1" kern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   member</a:t>
            </a:r>
            <a:r>
              <a:rPr lang="en-US" sz="2000" b="1" kern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kern="1200" dirty="0" err="1" smtClean="0">
                <a:latin typeface="Courier New" pitchFamily="49" charset="0"/>
                <a:cs typeface="Courier New" pitchFamily="49" charset="0"/>
              </a:rPr>
              <a:t>v.DX</a:t>
            </a:r>
            <a:r>
              <a:rPr lang="en-US" sz="2000" b="1" kern="12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kern="1200" dirty="0" err="1" smtClean="0">
                <a:latin typeface="Courier New" pitchFamily="49" charset="0"/>
                <a:cs typeface="Courier New" pitchFamily="49" charset="0"/>
              </a:rPr>
              <a:t>dx</a:t>
            </a:r>
            <a:endParaRPr lang="en-US" sz="2000" b="1" kern="1200" dirty="0" smtClean="0">
              <a:latin typeface="Courier New" pitchFamily="49" charset="0"/>
              <a:cs typeface="Courier New" pitchFamily="49" charset="0"/>
            </a:endParaRPr>
          </a:p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r>
              <a:rPr lang="en-US" sz="2000" b="1" kern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   </a:t>
            </a:r>
          </a:p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r>
              <a:rPr lang="en-US" sz="2000" b="1" kern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   member</a:t>
            </a:r>
            <a:r>
              <a:rPr lang="en-US" sz="2000" b="1" kern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kern="1200" dirty="0" err="1" smtClean="0">
                <a:latin typeface="Courier New" pitchFamily="49" charset="0"/>
                <a:cs typeface="Courier New" pitchFamily="49" charset="0"/>
              </a:rPr>
              <a:t>v.DY</a:t>
            </a:r>
            <a:r>
              <a:rPr lang="en-US" sz="2000" b="1" kern="12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kern="1200" dirty="0" err="1" smtClean="0">
                <a:latin typeface="Courier New" pitchFamily="49" charset="0"/>
                <a:cs typeface="Courier New" pitchFamily="49" charset="0"/>
              </a:rPr>
              <a:t>dy</a:t>
            </a:r>
            <a:endParaRPr lang="en-US" sz="2000" b="1" kern="1200" dirty="0" smtClean="0">
              <a:latin typeface="Courier New" pitchFamily="49" charset="0"/>
              <a:cs typeface="Courier New" pitchFamily="49" charset="0"/>
            </a:endParaRPr>
          </a:p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r>
              <a:rPr lang="en-US" sz="2000" b="1" kern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   </a:t>
            </a:r>
          </a:p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r>
              <a:rPr lang="en-US" sz="2000" b="1" kern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   member</a:t>
            </a:r>
            <a:r>
              <a:rPr lang="en-US" sz="2000" b="1" kern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kern="1200" dirty="0" err="1" smtClean="0">
                <a:latin typeface="Courier New" pitchFamily="49" charset="0"/>
                <a:cs typeface="Courier New" pitchFamily="49" charset="0"/>
              </a:rPr>
              <a:t>v.Length</a:t>
            </a:r>
            <a:r>
              <a:rPr lang="en-US" sz="2000" b="1" kern="12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kern="1200" dirty="0" err="1" smtClean="0"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2000" b="1" kern="1200" dirty="0" smtClean="0">
                <a:latin typeface="Courier New" pitchFamily="49" charset="0"/>
                <a:cs typeface="Courier New" pitchFamily="49" charset="0"/>
              </a:rPr>
              <a:t>(norm2)</a:t>
            </a:r>
          </a:p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r>
              <a:rPr lang="en-US" sz="2000" b="1" kern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   </a:t>
            </a:r>
          </a:p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r>
              <a:rPr lang="en-US" sz="2000" b="1" kern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   member</a:t>
            </a:r>
            <a:r>
              <a:rPr lang="en-US" sz="2000" b="1" kern="1200" dirty="0" smtClean="0">
                <a:latin typeface="Courier New" pitchFamily="49" charset="0"/>
                <a:cs typeface="Courier New" pitchFamily="49" charset="0"/>
              </a:rPr>
              <a:t> v.Norm2 = norm2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6315075" y="3281363"/>
            <a:ext cx="2071688" cy="1214437"/>
          </a:xfrm>
          <a:prstGeom prst="wedgeRectCallout">
            <a:avLst>
              <a:gd name="adj1" fmla="val -130368"/>
              <a:gd name="adj2" fmla="val -10353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Internal (pre-computed) values and functions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Object Oriented + Functional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6425"/>
            <a:ext cx="8553451" cy="4857749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r>
              <a:rPr lang="en-US" sz="2400" b="1" kern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type</a:t>
            </a:r>
            <a:r>
              <a:rPr lang="en-US" sz="2400" b="1" kern="1200" dirty="0" smtClean="0">
                <a:latin typeface="Courier New" pitchFamily="49" charset="0"/>
                <a:cs typeface="Courier New" pitchFamily="49" charset="0"/>
              </a:rPr>
              <a:t> Vector2D(</a:t>
            </a:r>
            <a:r>
              <a:rPr lang="en-US" sz="2400" b="1" kern="1200" dirty="0" err="1" smtClean="0">
                <a:latin typeface="Courier New" pitchFamily="49" charset="0"/>
                <a:cs typeface="Courier New" pitchFamily="49" charset="0"/>
              </a:rPr>
              <a:t>dx:double,dy:double</a:t>
            </a:r>
            <a:r>
              <a:rPr lang="en-US" sz="2400" b="1" kern="1200" dirty="0" smtClean="0">
                <a:latin typeface="Courier New" pitchFamily="49" charset="0"/>
                <a:cs typeface="Courier New" pitchFamily="49" charset="0"/>
              </a:rPr>
              <a:t>) =</a:t>
            </a:r>
          </a:p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endParaRPr lang="en-US" sz="2400" b="1" kern="1200" dirty="0" smtClean="0">
              <a:latin typeface="Courier New" pitchFamily="49" charset="0"/>
              <a:cs typeface="Courier New" pitchFamily="49" charset="0"/>
            </a:endParaRPr>
          </a:p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r>
              <a:rPr lang="en-US" sz="2400" b="1" kern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   let</a:t>
            </a:r>
            <a:r>
              <a:rPr lang="en-US" sz="2400" b="1" kern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kern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mutable</a:t>
            </a:r>
            <a:r>
              <a:rPr lang="en-US" sz="2400" b="1" kern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kern="1200" dirty="0" err="1" smtClean="0">
                <a:latin typeface="Courier New" pitchFamily="49" charset="0"/>
                <a:cs typeface="Courier New" pitchFamily="49" charset="0"/>
              </a:rPr>
              <a:t>currDX</a:t>
            </a:r>
            <a:r>
              <a:rPr lang="en-US" sz="2400" b="1" kern="12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kern="1200" dirty="0" err="1" smtClean="0">
                <a:latin typeface="Courier New" pitchFamily="49" charset="0"/>
                <a:cs typeface="Courier New" pitchFamily="49" charset="0"/>
              </a:rPr>
              <a:t>dx</a:t>
            </a:r>
            <a:endParaRPr lang="en-US" sz="2400" b="1" kern="1200" dirty="0" smtClean="0">
              <a:latin typeface="Courier New" pitchFamily="49" charset="0"/>
              <a:cs typeface="Courier New" pitchFamily="49" charset="0"/>
            </a:endParaRPr>
          </a:p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r>
              <a:rPr lang="en-US" sz="2400" b="1" kern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   let</a:t>
            </a:r>
            <a:r>
              <a:rPr lang="en-US" sz="2400" b="1" kern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kern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mutable</a:t>
            </a:r>
            <a:r>
              <a:rPr lang="en-US" sz="2400" b="1" kern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kern="1200" dirty="0" err="1" smtClean="0">
                <a:latin typeface="Courier New" pitchFamily="49" charset="0"/>
                <a:cs typeface="Courier New" pitchFamily="49" charset="0"/>
              </a:rPr>
              <a:t>currDY</a:t>
            </a:r>
            <a:r>
              <a:rPr lang="en-US" sz="2400" b="1" kern="12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kern="1200" dirty="0" err="1" smtClean="0">
                <a:latin typeface="Courier New" pitchFamily="49" charset="0"/>
                <a:cs typeface="Courier New" pitchFamily="49" charset="0"/>
              </a:rPr>
              <a:t>dy</a:t>
            </a:r>
            <a:endParaRPr lang="en-US" sz="2400" b="1" kern="1200" dirty="0" smtClean="0">
              <a:latin typeface="Courier New" pitchFamily="49" charset="0"/>
              <a:cs typeface="Courier New" pitchFamily="49" charset="0"/>
            </a:endParaRPr>
          </a:p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endParaRPr lang="en-US" sz="2400" b="1" kern="1200" dirty="0" smtClean="0">
              <a:latin typeface="Courier New" pitchFamily="49" charset="0"/>
              <a:cs typeface="Courier New" pitchFamily="49" charset="0"/>
            </a:endParaRPr>
          </a:p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r>
              <a:rPr lang="en-US" sz="2400" b="1" kern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   member</a:t>
            </a:r>
            <a:r>
              <a:rPr lang="en-US" sz="2400" b="1" kern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kern="1200" dirty="0" err="1" smtClean="0">
                <a:latin typeface="Courier New" pitchFamily="49" charset="0"/>
                <a:cs typeface="Courier New" pitchFamily="49" charset="0"/>
              </a:rPr>
              <a:t>v.DX</a:t>
            </a:r>
            <a:r>
              <a:rPr lang="en-US" sz="2400" b="1" kern="12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kern="1200" dirty="0" err="1" smtClean="0">
                <a:latin typeface="Courier New" pitchFamily="49" charset="0"/>
                <a:cs typeface="Courier New" pitchFamily="49" charset="0"/>
              </a:rPr>
              <a:t>currDX</a:t>
            </a:r>
            <a:endParaRPr lang="en-US" sz="2400" b="1" kern="1200" dirty="0" smtClean="0">
              <a:latin typeface="Courier New" pitchFamily="49" charset="0"/>
              <a:cs typeface="Courier New" pitchFamily="49" charset="0"/>
            </a:endParaRPr>
          </a:p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r>
              <a:rPr lang="en-US" sz="2400" b="1" kern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   member</a:t>
            </a:r>
            <a:r>
              <a:rPr lang="en-US" sz="2400" b="1" kern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kern="1200" dirty="0" err="1" smtClean="0">
                <a:latin typeface="Courier New" pitchFamily="49" charset="0"/>
                <a:cs typeface="Courier New" pitchFamily="49" charset="0"/>
              </a:rPr>
              <a:t>v.DY</a:t>
            </a:r>
            <a:r>
              <a:rPr lang="en-US" sz="2400" b="1" kern="12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kern="1200" dirty="0" err="1" smtClean="0">
                <a:latin typeface="Courier New" pitchFamily="49" charset="0"/>
                <a:cs typeface="Courier New" pitchFamily="49" charset="0"/>
              </a:rPr>
              <a:t>currDY</a:t>
            </a:r>
            <a:endParaRPr lang="en-US" sz="2400" b="1" kern="1200" dirty="0" smtClean="0">
              <a:latin typeface="Courier New" pitchFamily="49" charset="0"/>
              <a:cs typeface="Courier New" pitchFamily="49" charset="0"/>
            </a:endParaRPr>
          </a:p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r>
              <a:rPr lang="en-US" sz="2400" b="1" kern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   </a:t>
            </a:r>
          </a:p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r>
              <a:rPr lang="en-US" sz="2400" b="1" kern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   member</a:t>
            </a:r>
            <a:r>
              <a:rPr lang="en-US" sz="2400" b="1" kern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kern="1200" dirty="0" err="1" smtClean="0">
                <a:latin typeface="Courier New" pitchFamily="49" charset="0"/>
                <a:cs typeface="Courier New" pitchFamily="49" charset="0"/>
              </a:rPr>
              <a:t>v.Move</a:t>
            </a:r>
            <a:r>
              <a:rPr lang="en-US" sz="2400" b="1" kern="12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kern="1200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2400" b="1" kern="1200" dirty="0" smtClean="0">
                <a:latin typeface="Courier New" pitchFamily="49" charset="0"/>
                <a:cs typeface="Courier New" pitchFamily="49" charset="0"/>
              </a:rPr>
              <a:t>) = </a:t>
            </a:r>
          </a:p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r>
              <a:rPr lang="en-US" sz="2400" b="1" kern="12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400" b="1" kern="1200" dirty="0" err="1" smtClean="0">
                <a:latin typeface="Courier New" pitchFamily="49" charset="0"/>
                <a:cs typeface="Courier New" pitchFamily="49" charset="0"/>
              </a:rPr>
              <a:t>currDX</a:t>
            </a:r>
            <a:r>
              <a:rPr lang="en-US" sz="2400" b="1" kern="1200" dirty="0" smtClean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2400" b="1" kern="1200" dirty="0" err="1" smtClean="0">
                <a:latin typeface="Courier New" pitchFamily="49" charset="0"/>
                <a:cs typeface="Courier New" pitchFamily="49" charset="0"/>
              </a:rPr>
              <a:t>currDX+x</a:t>
            </a:r>
            <a:endParaRPr lang="en-US" sz="2400" b="1" kern="1200" dirty="0" smtClean="0">
              <a:latin typeface="Courier New" pitchFamily="49" charset="0"/>
              <a:cs typeface="Courier New" pitchFamily="49" charset="0"/>
            </a:endParaRPr>
          </a:p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r>
              <a:rPr lang="en-US" sz="2400" b="1" kern="12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400" b="1" kern="1200" dirty="0" err="1" smtClean="0">
                <a:latin typeface="Courier New" pitchFamily="49" charset="0"/>
                <a:cs typeface="Courier New" pitchFamily="49" charset="0"/>
              </a:rPr>
              <a:t>currDY</a:t>
            </a:r>
            <a:r>
              <a:rPr lang="en-US" sz="2400" b="1" kern="1200" dirty="0" smtClean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2400" b="1" kern="1200" dirty="0" err="1" smtClean="0">
                <a:latin typeface="Courier New" pitchFamily="49" charset="0"/>
                <a:cs typeface="Courier New" pitchFamily="49" charset="0"/>
              </a:rPr>
              <a:t>currDY+y</a:t>
            </a:r>
            <a:endParaRPr lang="en-US" sz="2400" b="1" kern="12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6991349" y="2357438"/>
            <a:ext cx="1852613" cy="642937"/>
          </a:xfrm>
          <a:prstGeom prst="wedgeRectCallout">
            <a:avLst>
              <a:gd name="adj1" fmla="val -121308"/>
              <a:gd name="adj2" fmla="val 45904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Internal state</a:t>
            </a:r>
          </a:p>
        </p:txBody>
      </p:sp>
      <p:sp>
        <p:nvSpPr>
          <p:cNvPr id="5" name="Rectangular Callout 4"/>
          <p:cNvSpPr/>
          <p:nvPr/>
        </p:nvSpPr>
        <p:spPr>
          <a:xfrm>
            <a:off x="7038975" y="3748088"/>
            <a:ext cx="1709738" cy="642937"/>
          </a:xfrm>
          <a:prstGeom prst="wedgeRectCallout">
            <a:avLst>
              <a:gd name="adj1" fmla="val -150112"/>
              <a:gd name="adj2" fmla="val -1729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Publish internal state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7019925" y="4876800"/>
            <a:ext cx="1714500" cy="642938"/>
          </a:xfrm>
          <a:prstGeom prst="wedgeRectCallout">
            <a:avLst>
              <a:gd name="adj1" fmla="val -127129"/>
              <a:gd name="adj2" fmla="val 4689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 smtClean="0"/>
              <a:t>Modify </a:t>
            </a:r>
            <a:r>
              <a:rPr lang="en-GB" dirty="0"/>
              <a:t>internal state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Object Oriented + Functional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1" y="1847850"/>
            <a:ext cx="8448674" cy="4876800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r>
              <a:rPr lang="en-US" sz="2400" b="1" kern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type</a:t>
            </a:r>
            <a:r>
              <a:rPr lang="en-US" sz="2400" b="1" kern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kern="1200" dirty="0" err="1" smtClean="0">
                <a:latin typeface="Courier New" pitchFamily="49" charset="0"/>
                <a:cs typeface="Courier New" pitchFamily="49" charset="0"/>
              </a:rPr>
              <a:t>MyTable</a:t>
            </a:r>
            <a:r>
              <a:rPr lang="en-US" sz="2400" b="1" kern="1200" dirty="0" smtClean="0">
                <a:latin typeface="Courier New" pitchFamily="49" charset="0"/>
                <a:cs typeface="Courier New" pitchFamily="49" charset="0"/>
              </a:rPr>
              <a:t>(data: Set&lt;string&gt;) =</a:t>
            </a:r>
          </a:p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r>
              <a:rPr lang="en-US" sz="2400" b="1" kern="12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kern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2400" b="1" kern="1200" dirty="0" smtClean="0">
                <a:latin typeface="Courier New" pitchFamily="49" charset="0"/>
                <a:cs typeface="Courier New" pitchFamily="49" charset="0"/>
              </a:rPr>
              <a:t> table1 = </a:t>
            </a:r>
          </a:p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r>
              <a:rPr lang="en-US" sz="2400" b="1" kern="12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400" b="1" kern="1200" dirty="0" err="1" smtClean="0">
                <a:latin typeface="Courier New" pitchFamily="49" charset="0"/>
                <a:cs typeface="Courier New" pitchFamily="49" charset="0"/>
              </a:rPr>
              <a:t>HashMultiMap.Create</a:t>
            </a:r>
            <a:r>
              <a:rPr lang="en-US" sz="2400" b="1" kern="12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r>
              <a:rPr lang="en-US" sz="2400" b="1" kern="1200" dirty="0" smtClean="0">
                <a:latin typeface="Courier New" pitchFamily="49" charset="0"/>
                <a:cs typeface="Courier New" pitchFamily="49" charset="0"/>
              </a:rPr>
              <a:t>        [ </a:t>
            </a:r>
            <a:r>
              <a:rPr lang="en-US" sz="2400" b="1" kern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400" b="1" kern="1200" dirty="0" smtClean="0">
                <a:latin typeface="Courier New" pitchFamily="49" charset="0"/>
                <a:cs typeface="Courier New" pitchFamily="49" charset="0"/>
              </a:rPr>
              <a:t> x </a:t>
            </a:r>
            <a:r>
              <a:rPr lang="en-US" sz="2400" b="1" kern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400" b="1" kern="1200" dirty="0" smtClean="0">
                <a:latin typeface="Courier New" pitchFamily="49" charset="0"/>
                <a:cs typeface="Courier New" pitchFamily="49" charset="0"/>
              </a:rPr>
              <a:t> data </a:t>
            </a:r>
            <a:r>
              <a:rPr lang="en-US" sz="2400" b="1" kern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2400" b="1" kern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kern="1200" dirty="0" err="1" smtClean="0">
                <a:latin typeface="Courier New" pitchFamily="49" charset="0"/>
                <a:cs typeface="Courier New" pitchFamily="49" charset="0"/>
              </a:rPr>
              <a:t>x.Length,x</a:t>
            </a:r>
            <a:r>
              <a:rPr lang="en-US" sz="2400" b="1" kern="1200" dirty="0" smtClean="0">
                <a:latin typeface="Courier New" pitchFamily="49" charset="0"/>
                <a:cs typeface="Courier New" pitchFamily="49" charset="0"/>
              </a:rPr>
              <a:t> ]</a:t>
            </a:r>
          </a:p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endParaRPr lang="en-US" sz="2400" b="1" kern="1200" dirty="0" smtClean="0">
              <a:latin typeface="Courier New" pitchFamily="49" charset="0"/>
              <a:cs typeface="Courier New" pitchFamily="49" charset="0"/>
            </a:endParaRPr>
          </a:p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r>
              <a:rPr lang="en-US" sz="2400" b="1" kern="12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kern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member</a:t>
            </a:r>
            <a:r>
              <a:rPr lang="en-US" sz="2400" b="1" kern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kern="1200" dirty="0" err="1" smtClean="0">
                <a:latin typeface="Courier New" pitchFamily="49" charset="0"/>
                <a:cs typeface="Courier New" pitchFamily="49" charset="0"/>
              </a:rPr>
              <a:t>x.GetStringsWithLength</a:t>
            </a:r>
            <a:r>
              <a:rPr lang="en-US" sz="2400" b="1" kern="1200" dirty="0" smtClean="0">
                <a:latin typeface="Courier New" pitchFamily="49" charset="0"/>
                <a:cs typeface="Courier New" pitchFamily="49" charset="0"/>
              </a:rPr>
              <a:t>(n) = </a:t>
            </a:r>
          </a:p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r>
              <a:rPr lang="en-US" sz="2400" b="1" kern="1200" dirty="0" smtClean="0">
                <a:latin typeface="Courier New" pitchFamily="49" charset="0"/>
                <a:cs typeface="Courier New" pitchFamily="49" charset="0"/>
              </a:rPr>
              <a:t>        table1.FindAll(n)</a:t>
            </a:r>
          </a:p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r>
              <a:rPr lang="en-US" sz="2400" b="1" kern="12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r>
              <a:rPr lang="en-US" sz="2400" b="1" kern="12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kern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member</a:t>
            </a:r>
            <a:r>
              <a:rPr lang="en-US" sz="2400" b="1" kern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kern="1200" dirty="0" err="1" smtClean="0">
                <a:latin typeface="Courier New" pitchFamily="49" charset="0"/>
                <a:cs typeface="Courier New" pitchFamily="49" charset="0"/>
              </a:rPr>
              <a:t>x.GetStrings</a:t>
            </a:r>
            <a:r>
              <a:rPr lang="en-US" sz="2400" b="1" kern="1200" dirty="0" smtClean="0">
                <a:latin typeface="Courier New" pitchFamily="49" charset="0"/>
                <a:cs typeface="Courier New" pitchFamily="49" charset="0"/>
              </a:rPr>
              <a:t>() = data</a:t>
            </a:r>
          </a:p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endParaRPr lang="en-US" sz="2400" b="1" kern="1200" dirty="0" smtClean="0">
              <a:latin typeface="Courier New" pitchFamily="49" charset="0"/>
              <a:cs typeface="Courier New" pitchFamily="49" charset="0"/>
            </a:endParaRPr>
          </a:p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r>
              <a:rPr lang="en-US" sz="2400" b="1" kern="12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kern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member</a:t>
            </a:r>
            <a:r>
              <a:rPr lang="en-US" sz="2400" b="1" kern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kern="1200" dirty="0" err="1" smtClean="0">
                <a:latin typeface="Courier New" pitchFamily="49" charset="0"/>
                <a:cs typeface="Courier New" pitchFamily="49" charset="0"/>
              </a:rPr>
              <a:t>x.NumStrings</a:t>
            </a:r>
            <a:r>
              <a:rPr lang="en-US" sz="2400" b="1" kern="12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kern="1200" dirty="0" err="1" smtClean="0">
                <a:latin typeface="Courier New" pitchFamily="49" charset="0"/>
                <a:cs typeface="Courier New" pitchFamily="49" charset="0"/>
              </a:rPr>
              <a:t>data.Length</a:t>
            </a:r>
            <a:endParaRPr lang="en-US" sz="2400" b="1" kern="12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5943600" y="1524000"/>
            <a:ext cx="2057400" cy="328612"/>
          </a:xfrm>
          <a:prstGeom prst="wedgeRectCallout">
            <a:avLst>
              <a:gd name="adj1" fmla="val -99592"/>
              <a:gd name="adj2" fmla="val 6532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Immutable inputs</a:t>
            </a:r>
          </a:p>
        </p:txBody>
      </p:sp>
      <p:sp>
        <p:nvSpPr>
          <p:cNvPr id="5" name="Rectangular Callout 4"/>
          <p:cNvSpPr/>
          <p:nvPr/>
        </p:nvSpPr>
        <p:spPr>
          <a:xfrm>
            <a:off x="7086600" y="2667000"/>
            <a:ext cx="1643063" cy="295275"/>
          </a:xfrm>
          <a:prstGeom prst="wedgeRectCallout">
            <a:avLst>
              <a:gd name="adj1" fmla="val -115326"/>
              <a:gd name="adj2" fmla="val -18144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Internal tables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7239000" y="4267200"/>
            <a:ext cx="1643062" cy="857250"/>
          </a:xfrm>
          <a:prstGeom prst="wedgeRectCallout">
            <a:avLst>
              <a:gd name="adj1" fmla="val -152666"/>
              <a:gd name="adj2" fmla="val -7374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Publish access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F# Releases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539750" y="2000250"/>
          <a:ext cx="8289925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Visual Studio 2010</a:t>
            </a:r>
            <a:endParaRPr lang="en-US" dirty="0"/>
          </a:p>
        </p:txBody>
      </p:sp>
      <p:pic>
        <p:nvPicPr>
          <p:cNvPr id="7" name="Picture Placeholder 6" descr="FSharpinVS2010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36356" y="1126225"/>
            <a:ext cx="7871289" cy="5274575"/>
          </a:xfrm>
        </p:spPr>
      </p:pic>
      <p:sp>
        <p:nvSpPr>
          <p:cNvPr id="5" name="Rectangle 4"/>
          <p:cNvSpPr/>
          <p:nvPr/>
        </p:nvSpPr>
        <p:spPr>
          <a:xfrm>
            <a:off x="0" y="6615410"/>
            <a:ext cx="9144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tx2"/>
                </a:solidFill>
              </a:rPr>
              <a:t>http://blogs.msdn.com/dsyme/archive/2008/12/10/fsharp-to-ship-as-part-of-visual-studio-2010.aspx</a:t>
            </a:r>
            <a:endParaRPr lang="en-US" sz="1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Books</a:t>
            </a:r>
          </a:p>
        </p:txBody>
      </p:sp>
      <p:pic>
        <p:nvPicPr>
          <p:cNvPr id="5" name="Picture 4" descr="FoundationsF.jpg"/>
          <p:cNvPicPr>
            <a:picLocks noChangeAspect="1"/>
          </p:cNvPicPr>
          <p:nvPr/>
        </p:nvPicPr>
        <p:blipFill>
          <a:blip r:embed="rId3" cstate="print"/>
          <a:srcRect l="13324" r="13660"/>
          <a:stretch>
            <a:fillRect/>
          </a:stretch>
        </p:blipFill>
        <p:spPr>
          <a:xfrm>
            <a:off x="1066800" y="4376744"/>
            <a:ext cx="1564833" cy="2143140"/>
          </a:xfrm>
          <a:prstGeom prst="rect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  <a:effectLst/>
          <a:scene3d>
            <a:camera prst="isometricOffAxis1Right">
              <a:rot lat="1200000" lon="1800000" rev="21594000"/>
            </a:camera>
            <a:lightRig rig="threePt" dir="t"/>
          </a:scene3d>
          <a:sp3d extrusionH="292100" contourW="12700" prstMaterial="flat">
            <a:bevelT/>
            <a:extrusionClr>
              <a:schemeClr val="bg1"/>
            </a:extrusionClr>
            <a:contourClr>
              <a:schemeClr val="bg2"/>
            </a:contourClr>
          </a:sp3d>
        </p:spPr>
      </p:pic>
      <p:pic>
        <p:nvPicPr>
          <p:cNvPr id="6" name="Picture 5" descr="ExpertF.jpg"/>
          <p:cNvPicPr>
            <a:picLocks noChangeAspect="1"/>
          </p:cNvPicPr>
          <p:nvPr/>
        </p:nvPicPr>
        <p:blipFill>
          <a:blip r:embed="rId4" cstate="print"/>
          <a:srcRect l="13140" r="13131"/>
          <a:stretch>
            <a:fillRect/>
          </a:stretch>
        </p:blipFill>
        <p:spPr>
          <a:xfrm>
            <a:off x="2767031" y="2190756"/>
            <a:ext cx="1580107" cy="2143141"/>
          </a:xfrm>
          <a:prstGeom prst="rect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  <a:effectLst/>
          <a:scene3d>
            <a:camera prst="isometricOffAxis1Right">
              <a:rot lat="1200000" lon="1800000" rev="21594000"/>
            </a:camera>
            <a:lightRig rig="threePt" dir="t"/>
          </a:scene3d>
          <a:sp3d extrusionH="476250" contourW="12700" prstMaterial="flat">
            <a:bevelT/>
            <a:extrusionClr>
              <a:schemeClr val="bg1"/>
            </a:extrusionClr>
            <a:contourClr>
              <a:schemeClr val="bg2"/>
            </a:contourClr>
          </a:sp3d>
        </p:spPr>
      </p:pic>
      <p:pic>
        <p:nvPicPr>
          <p:cNvPr id="7" name="Picture 6" descr="FForScientists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91100" y="4495807"/>
            <a:ext cx="1516373" cy="2143140"/>
          </a:xfrm>
          <a:prstGeom prst="rect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  <a:effectLst/>
          <a:scene3d>
            <a:camera prst="isometricOffAxis1Right">
              <a:rot lat="1200000" lon="1800000" rev="21594000"/>
            </a:camera>
            <a:lightRig rig="threePt" dir="t"/>
          </a:scene3d>
          <a:sp3d extrusionH="292100" contourW="12700" prstMaterial="flat">
            <a:bevelT/>
            <a:extrusionClr>
              <a:schemeClr val="bg1"/>
            </a:extrusionClr>
            <a:contourClr>
              <a:schemeClr val="bg2"/>
            </a:contourClr>
          </a:sp3d>
        </p:spPr>
      </p:pic>
      <p:pic>
        <p:nvPicPr>
          <p:cNvPr id="2050" name="Picture 2" descr="Book cove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40807" y="2105025"/>
            <a:ext cx="1853808" cy="2259013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  <a:effectLst/>
          <a:scene3d>
            <a:camera prst="isometricOffAxis1Right">
              <a:rot lat="1200000" lon="1800000" rev="21594000"/>
            </a:camera>
            <a:lightRig rig="threePt" dir="t"/>
          </a:scene3d>
          <a:sp3d extrusionH="476250" contourW="12700" prstMaterial="flat">
            <a:bevelT/>
            <a:extrusionClr>
              <a:schemeClr val="bg1"/>
            </a:extrusionClr>
            <a:contourClr>
              <a:schemeClr val="bg2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Where to Now?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533399" y="1847850"/>
            <a:ext cx="8429625" cy="4819650"/>
          </a:xfrm>
        </p:spPr>
        <p:txBody>
          <a:bodyPr>
            <a:noAutofit/>
          </a:bodyPr>
          <a:lstStyle/>
          <a:p>
            <a:pPr defTabSz="912813" eaLnBrk="1" hangingPunct="1">
              <a:buClr>
                <a:srgbClr val="FF9900"/>
              </a:buClr>
            </a:pPr>
            <a:r>
              <a:rPr lang="en-US" sz="2000" b="1" dirty="0" smtClean="0"/>
              <a:t>On the Web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hlinkClick r:id="rId3"/>
              </a:rPr>
              <a:t>http://fsharp.net/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hlinkClick r:id="rId3"/>
              </a:rPr>
              <a:t>http://research.microsoft.com/fsharp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Don </a:t>
            </a:r>
            <a:r>
              <a:rPr lang="en-US" dirty="0" err="1" smtClean="0"/>
              <a:t>Syme</a:t>
            </a:r>
            <a:r>
              <a:rPr lang="en-US" dirty="0" smtClean="0"/>
              <a:t> - </a:t>
            </a:r>
            <a:r>
              <a:rPr lang="en-US" dirty="0" smtClean="0">
                <a:hlinkClick r:id="rId4"/>
              </a:rPr>
              <a:t>http://blogs.msdn.com/dsyme</a:t>
            </a:r>
            <a:r>
              <a:rPr lang="en-US" dirty="0" smtClean="0"/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Luke Hoban - </a:t>
            </a:r>
            <a:r>
              <a:rPr lang="en-US" dirty="0" smtClean="0">
                <a:hlinkClick r:id="rId5"/>
              </a:rPr>
              <a:t>http://blogs.msdn.com/lukeh</a:t>
            </a:r>
            <a:endParaRPr lang="en-US" dirty="0" smtClean="0"/>
          </a:p>
          <a:p>
            <a:pPr defTabSz="912813">
              <a:buClr>
                <a:srgbClr val="FF9900"/>
              </a:buClr>
            </a:pPr>
            <a:r>
              <a:rPr lang="en-US" sz="2000" b="1" dirty="0" smtClean="0"/>
              <a:t>Community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hlinkClick r:id="rId6"/>
              </a:rPr>
              <a:t>http://cs.hubfs.net</a:t>
            </a:r>
            <a:endParaRPr lang="en-US" dirty="0" smtClean="0"/>
          </a:p>
          <a:p>
            <a:pPr defTabSz="912813">
              <a:buClr>
                <a:srgbClr val="FF9900"/>
              </a:buClr>
            </a:pPr>
            <a:r>
              <a:rPr lang="en-US" sz="2000" b="1" dirty="0" smtClean="0"/>
              <a:t>F# Samples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hlinkClick r:id="rId7"/>
              </a:rPr>
              <a:t>http://code.msdn.microsoft.com/fsharpsamples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F# is...</a:t>
            </a:r>
          </a:p>
        </p:txBody>
      </p:sp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947738" y="1571625"/>
            <a:ext cx="72485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2800" kern="0" dirty="0">
                <a:solidFill>
                  <a:schemeClr val="tx1"/>
                </a:solidFill>
                <a:latin typeface="+mn-lt"/>
                <a:cs typeface="+mn-cs"/>
              </a:rPr>
              <a:t>...a</a:t>
            </a:r>
            <a:r>
              <a:rPr lang="en-US" sz="2800" kern="0" dirty="0">
                <a:solidFill>
                  <a:schemeClr val="bg1"/>
                </a:solidFill>
                <a:latin typeface="+mn-lt"/>
                <a:cs typeface="+mn-cs"/>
              </a:rPr>
              <a:t> </a:t>
            </a:r>
            <a:r>
              <a:rPr lang="en-US" sz="2800" b="1" kern="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functional </a:t>
            </a:r>
            <a:r>
              <a:rPr lang="en-US" sz="2800" kern="0" dirty="0">
                <a:solidFill>
                  <a:schemeClr val="tx1"/>
                </a:solidFill>
                <a:latin typeface="+mn-lt"/>
                <a:cs typeface="+mn-cs"/>
              </a:rPr>
              <a:t>programming language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F# is...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1571625"/>
            <a:ext cx="7343775" cy="4525963"/>
          </a:xfrm>
        </p:spPr>
        <p:txBody>
          <a:bodyPr anchor="ctr"/>
          <a:lstStyle/>
          <a:p>
            <a:pPr algn="ctr">
              <a:buFontTx/>
              <a:buNone/>
              <a:defRPr/>
            </a:pPr>
            <a:r>
              <a:rPr lang="en-US" sz="2800" dirty="0" smtClean="0"/>
              <a:t>... a functional programming language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for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.NET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F# is...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0588" y="1571625"/>
            <a:ext cx="7362824" cy="4525963"/>
          </a:xfrm>
        </p:spPr>
        <p:txBody>
          <a:bodyPr anchor="ctr"/>
          <a:lstStyle/>
          <a:p>
            <a:pPr algn="ctr">
              <a:buFontTx/>
              <a:buNone/>
              <a:defRPr/>
            </a:pPr>
            <a:r>
              <a:rPr lang="en-US" sz="2800" dirty="0" smtClean="0"/>
              <a:t>...a functional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and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object oriented </a:t>
            </a:r>
            <a:r>
              <a:rPr lang="en-US" sz="2800" dirty="0" smtClean="0"/>
              <a:t>programming language for .NET</a:t>
            </a:r>
            <a:endParaRPr lang="en-US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F# is...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7913" y="1638300"/>
            <a:ext cx="6988175" cy="4525963"/>
          </a:xfrm>
        </p:spPr>
        <p:txBody>
          <a:bodyPr anchor="ctr"/>
          <a:lstStyle/>
          <a:p>
            <a:pPr algn="ctr">
              <a:buFontTx/>
              <a:buNone/>
              <a:defRPr/>
            </a:pPr>
            <a:r>
              <a:rPr lang="en-US" sz="2800" dirty="0" smtClean="0"/>
              <a:t>...a functional, object oriented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and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imperative </a:t>
            </a:r>
            <a:r>
              <a:rPr lang="en-US" sz="2800" dirty="0" smtClean="0"/>
              <a:t>programming language for .NET</a:t>
            </a:r>
            <a:endParaRPr lang="en-US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F# is...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1538" y="1590675"/>
            <a:ext cx="7400925" cy="5029200"/>
          </a:xfrm>
        </p:spPr>
        <p:txBody>
          <a:bodyPr anchor="ctr"/>
          <a:lstStyle/>
          <a:p>
            <a:pPr algn="ctr">
              <a:buFontTx/>
              <a:buNone/>
              <a:defRPr/>
            </a:pPr>
            <a:r>
              <a:rPr lang="en-US" sz="2800" dirty="0" smtClean="0"/>
              <a:t>...a functional, object oriented, imperative</a:t>
            </a:r>
          </a:p>
          <a:p>
            <a:pPr algn="ctr">
              <a:buFontTx/>
              <a:buNone/>
              <a:defRPr/>
            </a:pP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and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explorative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dirty="0" smtClean="0"/>
              <a:t>programming language for .NET</a:t>
            </a:r>
            <a:endParaRPr lang="en-US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F# is...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1750" y="1571625"/>
            <a:ext cx="6540500" cy="4525963"/>
          </a:xfrm>
        </p:spPr>
        <p:txBody>
          <a:bodyPr anchor="ctr"/>
          <a:lstStyle/>
          <a:p>
            <a:pPr algn="ctr">
              <a:buFontTx/>
              <a:buNone/>
              <a:defRPr/>
            </a:pPr>
            <a:r>
              <a:rPr lang="en-US" sz="2800" dirty="0" smtClean="0"/>
              <a:t>...a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multi-paradigm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dirty="0" smtClean="0"/>
              <a:t>programming language for .NET</a:t>
            </a:r>
            <a:endParaRPr lang="en-US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F# is...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8363" y="1581150"/>
            <a:ext cx="7407275" cy="4525963"/>
          </a:xfrm>
        </p:spPr>
        <p:txBody>
          <a:bodyPr anchor="ctr"/>
          <a:lstStyle/>
          <a:p>
            <a:pPr algn="ctr">
              <a:buFontTx/>
              <a:buNone/>
              <a:defRPr/>
            </a:pPr>
            <a:r>
              <a:rPr lang="en-US" sz="2800" dirty="0" smtClean="0"/>
              <a:t>...a multi-paradigm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dirty="0" smtClean="0"/>
              <a:t>programming language for .NET,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ideally suited for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technical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symbolic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 and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algorithmic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 applications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790</Words>
  <Application>Microsoft Office PowerPoint</Application>
  <PresentationFormat>On-screen Show (4:3)</PresentationFormat>
  <Paragraphs>238</Paragraphs>
  <Slides>26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Module</vt:lpstr>
      <vt:lpstr>An Introduction to Microsoft F#</vt:lpstr>
      <vt:lpstr>F# is...</vt:lpstr>
      <vt:lpstr>F# is...</vt:lpstr>
      <vt:lpstr>F# is...</vt:lpstr>
      <vt:lpstr>F# is...</vt:lpstr>
      <vt:lpstr>F# is...</vt:lpstr>
      <vt:lpstr>F# is...</vt:lpstr>
      <vt:lpstr>F# is...</vt:lpstr>
      <vt:lpstr>F# is...</vt:lpstr>
      <vt:lpstr>What is F# for?  </vt:lpstr>
      <vt:lpstr>Let</vt:lpstr>
      <vt:lpstr>Functions</vt:lpstr>
      <vt:lpstr>Immutability (by default)</vt:lpstr>
      <vt:lpstr>Pattern Matching</vt:lpstr>
      <vt:lpstr>Functional Collections</vt:lpstr>
      <vt:lpstr>Imperative + Functional</vt:lpstr>
      <vt:lpstr>Imperative + Functional</vt:lpstr>
      <vt:lpstr>Imperative + Functional</vt:lpstr>
      <vt:lpstr>Object Oriented + Functional</vt:lpstr>
      <vt:lpstr>Object Oriented + Functional</vt:lpstr>
      <vt:lpstr>Object Oriented + Functional</vt:lpstr>
      <vt:lpstr>Object Oriented + Functional</vt:lpstr>
      <vt:lpstr>F# Releases</vt:lpstr>
      <vt:lpstr>Visual Studio 2010</vt:lpstr>
      <vt:lpstr>Books</vt:lpstr>
      <vt:lpstr>Where to Now?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2009-01-28T18:14:34Z</dcterms:created>
  <dcterms:modified xsi:type="dcterms:W3CDTF">2010-01-14T00:03:13Z</dcterms:modified>
</cp:coreProperties>
</file>