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50" r:id="rId1"/>
  </p:sldMasterIdLst>
  <p:notesMasterIdLst>
    <p:notesMasterId r:id="rId42"/>
  </p:notesMasterIdLst>
  <p:handoutMasterIdLst>
    <p:handoutMasterId r:id="rId43"/>
  </p:handoutMasterIdLst>
  <p:sldIdLst>
    <p:sldId id="267" r:id="rId2"/>
    <p:sldId id="304" r:id="rId3"/>
    <p:sldId id="305" r:id="rId4"/>
    <p:sldId id="306" r:id="rId5"/>
    <p:sldId id="307" r:id="rId6"/>
    <p:sldId id="323" r:id="rId7"/>
    <p:sldId id="309" r:id="rId8"/>
    <p:sldId id="310" r:id="rId9"/>
    <p:sldId id="311" r:id="rId10"/>
    <p:sldId id="324" r:id="rId11"/>
    <p:sldId id="350" r:id="rId12"/>
    <p:sldId id="351" r:id="rId13"/>
    <p:sldId id="352" r:id="rId14"/>
    <p:sldId id="357" r:id="rId15"/>
    <p:sldId id="353" r:id="rId16"/>
    <p:sldId id="354" r:id="rId17"/>
    <p:sldId id="358" r:id="rId18"/>
    <p:sldId id="355" r:id="rId19"/>
    <p:sldId id="356" r:id="rId20"/>
    <p:sldId id="331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32" r:id="rId30"/>
    <p:sldId id="328" r:id="rId31"/>
    <p:sldId id="329" r:id="rId32"/>
    <p:sldId id="330" r:id="rId33"/>
    <p:sldId id="360" r:id="rId34"/>
    <p:sldId id="341" r:id="rId35"/>
    <p:sldId id="343" r:id="rId36"/>
    <p:sldId id="345" r:id="rId37"/>
    <p:sldId id="327" r:id="rId38"/>
    <p:sldId id="364" r:id="rId39"/>
    <p:sldId id="362" r:id="rId40"/>
    <p:sldId id="363" r:id="rId4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accent2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78"/>
    <a:srgbClr val="292929"/>
    <a:srgbClr val="1C1C1C"/>
    <a:srgbClr val="6699FF"/>
    <a:srgbClr val="33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10" autoAdjust="0"/>
    <p:restoredTop sz="79708" autoAdjust="0"/>
  </p:normalViewPr>
  <p:slideViewPr>
    <p:cSldViewPr snapToGrid="0" snapToObjects="1">
      <p:cViewPr>
        <p:scale>
          <a:sx n="75" d="100"/>
          <a:sy n="75" d="100"/>
        </p:scale>
        <p:origin x="-125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8BD92B-C265-45D1-9F35-E89C11171F2B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45D6959-601D-4D90-A88F-5A508CC40EA6}">
      <dgm:prSet phldrT="[Text]"/>
      <dgm:spPr/>
      <dgm:t>
        <a:bodyPr/>
        <a:lstStyle/>
        <a:p>
          <a:r>
            <a:rPr lang="en-US" dirty="0" smtClean="0"/>
            <a:t>New Kind of Typed Literals</a:t>
          </a:r>
          <a:endParaRPr lang="el-GR" dirty="0"/>
        </a:p>
      </dgm:t>
    </dgm:pt>
    <dgm:pt modelId="{4B979F92-1ADF-47D2-892E-EE18EDDFAFAC}" type="parTrans" cxnId="{5E9AE346-8EF5-4197-A311-3F4B013979E5}">
      <dgm:prSet/>
      <dgm:spPr/>
      <dgm:t>
        <a:bodyPr/>
        <a:lstStyle/>
        <a:p>
          <a:endParaRPr lang="el-GR"/>
        </a:p>
      </dgm:t>
    </dgm:pt>
    <dgm:pt modelId="{AF0EE716-C9BD-4A13-BE88-63D5E979A449}" type="sibTrans" cxnId="{5E9AE346-8EF5-4197-A311-3F4B013979E5}">
      <dgm:prSet/>
      <dgm:spPr/>
      <dgm:t>
        <a:bodyPr/>
        <a:lstStyle/>
        <a:p>
          <a:endParaRPr lang="el-GR"/>
        </a:p>
      </dgm:t>
    </dgm:pt>
    <dgm:pt modelId="{38FDB511-9509-4FAA-9047-57246D861F47}" type="pres">
      <dgm:prSet presAssocID="{7F8BD92B-C265-45D1-9F35-E89C11171F2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45B490-BFD0-4921-86C7-765327BE9694}" type="pres">
      <dgm:prSet presAssocID="{E45D6959-601D-4D90-A88F-5A508CC40EA6}" presName="node" presStyleLbl="node1" presStyleIdx="0" presStyleCnt="1" custLinFactNeighborX="-468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6EED4C1-BD40-4E69-8254-EDF38A205940}" type="presOf" srcId="{7F8BD92B-C265-45D1-9F35-E89C11171F2B}" destId="{38FDB511-9509-4FAA-9047-57246D861F47}" srcOrd="0" destOrd="0" presId="urn:microsoft.com/office/officeart/2005/8/layout/default"/>
    <dgm:cxn modelId="{5E9AE346-8EF5-4197-A311-3F4B013979E5}" srcId="{7F8BD92B-C265-45D1-9F35-E89C11171F2B}" destId="{E45D6959-601D-4D90-A88F-5A508CC40EA6}" srcOrd="0" destOrd="0" parTransId="{4B979F92-1ADF-47D2-892E-EE18EDDFAFAC}" sibTransId="{AF0EE716-C9BD-4A13-BE88-63D5E979A449}"/>
    <dgm:cxn modelId="{D44E352C-20F9-4FE0-8286-C79E4DCB21DB}" type="presOf" srcId="{E45D6959-601D-4D90-A88F-5A508CC40EA6}" destId="{BE45B490-BFD0-4921-86C7-765327BE9694}" srcOrd="0" destOrd="0" presId="urn:microsoft.com/office/officeart/2005/8/layout/default"/>
    <dgm:cxn modelId="{8A772877-18E7-477F-82AF-FA63653C4620}" type="presParOf" srcId="{38FDB511-9509-4FAA-9047-57246D861F47}" destId="{BE45B490-BFD0-4921-86C7-765327BE969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8BD92B-C265-45D1-9F35-E89C11171F2B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45D6959-601D-4D90-A88F-5A508CC40EA6}">
      <dgm:prSet phldrT="[Text]"/>
      <dgm:spPr/>
      <dgm:t>
        <a:bodyPr/>
        <a:lstStyle/>
        <a:p>
          <a:r>
            <a:rPr lang="en-US" dirty="0" smtClean="0"/>
            <a:t>Valid Time</a:t>
          </a:r>
          <a:endParaRPr lang="el-GR" dirty="0"/>
        </a:p>
      </dgm:t>
    </dgm:pt>
    <dgm:pt modelId="{4B979F92-1ADF-47D2-892E-EE18EDDFAFAC}" type="parTrans" cxnId="{5E9AE346-8EF5-4197-A311-3F4B013979E5}">
      <dgm:prSet/>
      <dgm:spPr/>
      <dgm:t>
        <a:bodyPr/>
        <a:lstStyle/>
        <a:p>
          <a:endParaRPr lang="el-GR"/>
        </a:p>
      </dgm:t>
    </dgm:pt>
    <dgm:pt modelId="{AF0EE716-C9BD-4A13-BE88-63D5E979A449}" type="sibTrans" cxnId="{5E9AE346-8EF5-4197-A311-3F4B013979E5}">
      <dgm:prSet/>
      <dgm:spPr/>
      <dgm:t>
        <a:bodyPr/>
        <a:lstStyle/>
        <a:p>
          <a:endParaRPr lang="el-GR"/>
        </a:p>
      </dgm:t>
    </dgm:pt>
    <dgm:pt modelId="{38FDB511-9509-4FAA-9047-57246D861F47}" type="pres">
      <dgm:prSet presAssocID="{7F8BD92B-C265-45D1-9F35-E89C11171F2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E45B490-BFD0-4921-86C7-765327BE9694}" type="pres">
      <dgm:prSet presAssocID="{E45D6959-601D-4D90-A88F-5A508CC40EA6}" presName="node" presStyleLbl="node1" presStyleIdx="0" presStyleCnt="1" custLinFactNeighborX="-23443" custLinFactNeighborY="5305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E9AE346-8EF5-4197-A311-3F4B013979E5}" srcId="{7F8BD92B-C265-45D1-9F35-E89C11171F2B}" destId="{E45D6959-601D-4D90-A88F-5A508CC40EA6}" srcOrd="0" destOrd="0" parTransId="{4B979F92-1ADF-47D2-892E-EE18EDDFAFAC}" sibTransId="{AF0EE716-C9BD-4A13-BE88-63D5E979A449}"/>
    <dgm:cxn modelId="{3CD127B3-A50D-4949-A232-F551BD593780}" type="presOf" srcId="{7F8BD92B-C265-45D1-9F35-E89C11171F2B}" destId="{38FDB511-9509-4FAA-9047-57246D861F47}" srcOrd="0" destOrd="0" presId="urn:microsoft.com/office/officeart/2005/8/layout/default"/>
    <dgm:cxn modelId="{B5E3A1B3-350B-4EEC-97F2-F5B6AC823F9D}" type="presOf" srcId="{E45D6959-601D-4D90-A88F-5A508CC40EA6}" destId="{BE45B490-BFD0-4921-86C7-765327BE9694}" srcOrd="0" destOrd="0" presId="urn:microsoft.com/office/officeart/2005/8/layout/default"/>
    <dgm:cxn modelId="{2F3D05ED-B979-42E1-AA12-9AA3186E973A}" type="presParOf" srcId="{38FDB511-9509-4FAA-9047-57246D861F47}" destId="{BE45B490-BFD0-4921-86C7-765327BE969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45B490-BFD0-4921-86C7-765327BE9694}">
      <dsp:nvSpPr>
        <dsp:cNvPr id="0" name=""/>
        <dsp:cNvSpPr/>
      </dsp:nvSpPr>
      <dsp:spPr>
        <a:xfrm>
          <a:off x="0" y="87198"/>
          <a:ext cx="1535832" cy="9214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New Kind of Typed Literals</a:t>
          </a:r>
          <a:endParaRPr lang="el-GR" sz="1900" kern="1200" dirty="0"/>
        </a:p>
      </dsp:txBody>
      <dsp:txXfrm>
        <a:off x="0" y="87198"/>
        <a:ext cx="1535832" cy="9214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45B490-BFD0-4921-86C7-765327BE9694}">
      <dsp:nvSpPr>
        <dsp:cNvPr id="0" name=""/>
        <dsp:cNvSpPr/>
      </dsp:nvSpPr>
      <dsp:spPr>
        <a:xfrm>
          <a:off x="0" y="174396"/>
          <a:ext cx="1535832" cy="9214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Valid Time</a:t>
          </a:r>
          <a:endParaRPr lang="el-GR" sz="2700" kern="1200" dirty="0"/>
        </a:p>
      </dsp:txBody>
      <dsp:txXfrm>
        <a:off x="0" y="174396"/>
        <a:ext cx="1535832" cy="921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AAB61198-D977-1747-851F-54C7B466377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272753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3FFCE063-7C2F-3C48-8FB6-A0F6BBC0C20A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6476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dirty="0" smtClean="0"/>
              <a:t>Valid time is the time a piece of information is true in the real world.</a:t>
            </a:r>
            <a:r>
              <a:rPr lang="en-US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Transaction time is the time a transaction changing the current database state is committed,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whereas user-defined time is a time that appears in the database and has user-defined semantics e.g., a person's date of birth.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An </a:t>
            </a:r>
            <a:r>
              <a:rPr lang="en-US" dirty="0" err="1" smtClean="0"/>
              <a:t>stRDF</a:t>
            </a:r>
            <a:r>
              <a:rPr lang="en-US" dirty="0" smtClean="0"/>
              <a:t> quad is an </a:t>
            </a:r>
            <a:r>
              <a:rPr lang="en-US" dirty="0" err="1" smtClean="0"/>
              <a:t>sRDF</a:t>
            </a:r>
            <a:r>
              <a:rPr lang="en-US" dirty="0" smtClean="0"/>
              <a:t> triple (a; b; c) with a fourth component  which is a temporal constraint. For quads, we will use the notation (a b c </a:t>
            </a:r>
            <a:r>
              <a:rPr lang="el-GR" dirty="0" smtClean="0"/>
              <a:t>τ</a:t>
            </a:r>
            <a:r>
              <a:rPr lang="en-US" dirty="0" smtClean="0"/>
              <a:t>), where the temporal constraint  defines the set of time points that the fact represented by the triple (a; b; c) is valid in the real world. An </a:t>
            </a:r>
            <a:r>
              <a:rPr lang="en-US" dirty="0" err="1" smtClean="0"/>
              <a:t>stRDF</a:t>
            </a:r>
            <a:r>
              <a:rPr lang="en-US" dirty="0" smtClean="0"/>
              <a:t> graph is a set of </a:t>
            </a:r>
            <a:r>
              <a:rPr lang="en-US" dirty="0" err="1" smtClean="0"/>
              <a:t>sRDF</a:t>
            </a:r>
            <a:r>
              <a:rPr lang="en-US" dirty="0" smtClean="0"/>
              <a:t> triples and </a:t>
            </a:r>
            <a:r>
              <a:rPr lang="en-US" dirty="0" err="1" smtClean="0"/>
              <a:t>stRDF</a:t>
            </a:r>
            <a:r>
              <a:rPr lang="en-US" dirty="0" smtClean="0"/>
              <a:t> quads.</a:t>
            </a:r>
            <a:endParaRPr lang="el-GR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83EE13-894F-44DE-B178-3A74DF168AD4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EAB46B-259D-4935-AB3E-A462F404AC8E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EAB46B-259D-4935-AB3E-A462F404AC8E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31A57F-D4A0-415A-8744-545F068CF320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AC44A3-FD52-40AA-9BE7-6A03FA97BF40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A client may access the Service Interface to be informed about the interfaces that are offered by the registry and the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declarative query languages supported by the registry.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If a metadata provider wants to store an </a:t>
            </a:r>
            <a:r>
              <a:rPr lang="en-US" dirty="0" err="1" smtClean="0"/>
              <a:t>stRDF</a:t>
            </a:r>
            <a:r>
              <a:rPr lang="en-US" dirty="0" smtClean="0"/>
              <a:t> description of a data resource, he must use an appropriate message from the ones defined in the specification of </a:t>
            </a:r>
            <a:br>
              <a:rPr lang="en-US" dirty="0" smtClean="0"/>
            </a:br>
            <a:r>
              <a:rPr lang="en-US" i="1" dirty="0" smtClean="0"/>
              <a:t>WS-DAI-RDF(S)-Query.</a:t>
            </a:r>
          </a:p>
          <a:p>
            <a:pPr eaLnBrk="1" hangingPunct="1">
              <a:spcBef>
                <a:spcPct val="0"/>
              </a:spcBef>
            </a:pPr>
            <a:endParaRPr lang="en-US" i="1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The consumer's query is encapsulated inside a </a:t>
            </a:r>
            <a:r>
              <a:rPr lang="en-US" dirty="0" err="1" smtClean="0"/>
              <a:t>SPARQLExecute</a:t>
            </a:r>
            <a:r>
              <a:rPr lang="en-US" dirty="0" smtClean="0"/>
              <a:t> message, which is defined in the WS-DAI-RDF(S) realization of WS-DAI</a:t>
            </a:r>
            <a:endParaRPr lang="el-GR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F015DB-2718-4CD8-B082-D450BAA212B5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0AE744-EFBF-4709-9112-9E8322139B9E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aty Esteban Glez\Mis documentos\Trabajo\SemSorGrid4Env\IMGs\Pie-sensor.v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3313"/>
            <a:ext cx="91440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C:\Documents and Settings\Katy Esteban Glez\Mis documentos\Trabajo\SemSorGrid4Env\IMGs\Cabecera.v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Documents and Settings\Katy Esteban Glez\Mis documentos\Trabajo\SemSorGrid4Env\IMGs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120775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6200" y="5943600"/>
            <a:ext cx="7162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900" dirty="0" smtClean="0">
                <a:solidFill>
                  <a:srgbClr val="292929"/>
                </a:solidFill>
                <a:latin typeface="Arial" charset="0"/>
                <a:ea typeface="+mn-ea"/>
                <a:cs typeface="+mn-cs"/>
              </a:rPr>
              <a:t>Speaker:</a:t>
            </a:r>
            <a:r>
              <a:rPr lang="es-ES" sz="900" baseline="0" dirty="0" smtClean="0">
                <a:solidFill>
                  <a:srgbClr val="292929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s-ES" sz="900" baseline="0" dirty="0" err="1" smtClean="0">
                <a:solidFill>
                  <a:srgbClr val="292929"/>
                </a:solidFill>
                <a:latin typeface="Arial" charset="0"/>
                <a:ea typeface="+mn-ea"/>
                <a:cs typeface="+mn-cs"/>
              </a:rPr>
              <a:t>Kostis</a:t>
            </a:r>
            <a:r>
              <a:rPr lang="es-ES" sz="900" baseline="0" dirty="0" smtClean="0">
                <a:solidFill>
                  <a:srgbClr val="292929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s-ES" sz="900" baseline="0" dirty="0" err="1" smtClean="0">
                <a:solidFill>
                  <a:srgbClr val="292929"/>
                </a:solidFill>
                <a:latin typeface="Arial" charset="0"/>
                <a:ea typeface="+mn-ea"/>
                <a:cs typeface="+mn-cs"/>
              </a:rPr>
              <a:t>Kyzirakos</a:t>
            </a:r>
            <a:endParaRPr lang="es-ES" sz="900" dirty="0">
              <a:solidFill>
                <a:srgbClr val="29292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6800" y="1447800"/>
            <a:ext cx="6934200" cy="2438400"/>
          </a:xfrm>
        </p:spPr>
        <p:txBody>
          <a:bodyPr/>
          <a:lstStyle>
            <a:lvl1pPr>
              <a:defRPr sz="4400"/>
            </a:lvl1pPr>
          </a:lstStyle>
          <a:p>
            <a:r>
              <a:rPr lang="es-ES"/>
              <a:t>Title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6934200" cy="2057400"/>
          </a:xfrm>
        </p:spPr>
        <p:txBody>
          <a:bodyPr/>
          <a:lstStyle>
            <a:lvl1pPr marL="0" indent="0" algn="ctr">
              <a:defRPr sz="1200"/>
            </a:lvl1pPr>
          </a:lstStyle>
          <a:p>
            <a:r>
              <a:rPr lang="es-ES"/>
              <a:t>Subtitle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239000" y="5943600"/>
            <a:ext cx="19050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292929"/>
                </a:solidFill>
                <a:latin typeface="Arial" charset="0"/>
              </a:defRPr>
            </a:lvl1pPr>
          </a:lstStyle>
          <a:p>
            <a:r>
              <a:rPr lang="en-GB" smtClean="0"/>
              <a:t>29 May 2011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2860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79472-D006-B04F-8A08-272416A0543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2128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28600"/>
            <a:ext cx="1866900" cy="57150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28600"/>
            <a:ext cx="5448300" cy="57150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EFE88-37C2-CC41-9C96-A1C861AC84C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2560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7582E-03CF-EB45-89BA-E512EDAEDC0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587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88CC7-E60A-8C4F-BDA2-20F7B00C355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4100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4478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581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78CA8-8CD1-0A4F-8BAD-E2CCC729682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6300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E6842-B278-E04E-84EE-41A889223D8C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263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A5CF-83C2-8C4B-A30F-310FAA7553F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9362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367B0-CD3D-6748-9D8C-B97563FF7E3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3523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7DBB9-3118-2847-B87C-01D7C8AEE31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6796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SemSorWeb Components</a:t>
            </a: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AFD0-AFEC-964D-8008-3279ED5E90C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1866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Katy Esteban Glez\Mis documentos\Trabajo\SemSorGrid4Env\IMGs\Pie-sensor.v2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3313"/>
            <a:ext cx="914400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Katy Esteban Glez\Mis documentos\Trabajo\SemSorGrid4Env\IMGs\Cabecera.v3.gi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Documents and Settings\Katy Esteban Glez\Mis documentos\Trabajo\SemSorGrid4Env\IMGs\logo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120775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838200" y="228600"/>
            <a:ext cx="75438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blurRad="63500" dist="107763" dir="13500000" algn="ctr" rotWithShape="0">
              <a:schemeClr val="folHlink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GB" sz="240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5943600"/>
            <a:ext cx="723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29292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s-ES" dirty="0" err="1" smtClean="0"/>
              <a:t>Introduction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Semantic</a:t>
            </a:r>
            <a:r>
              <a:rPr lang="es-ES" dirty="0" smtClean="0"/>
              <a:t> Sensor Web</a:t>
            </a:r>
            <a:endParaRPr lang="es-E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59436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292929"/>
                </a:solidFill>
                <a:latin typeface="Arial" charset="0"/>
              </a:defRPr>
            </a:lvl1pPr>
          </a:lstStyle>
          <a:p>
            <a:fld id="{83352893-4D39-4949-BA32-72CDED62D832}" type="slidenum">
              <a:rPr lang="es-ES"/>
              <a:pPr/>
              <a:t>‹#›</a:t>
            </a:fld>
            <a:endParaRPr lang="es-E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447800"/>
            <a:ext cx="7315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Example of text</a:t>
            </a:r>
          </a:p>
          <a:p>
            <a:pPr lvl="0"/>
            <a:r>
              <a:rPr lang="es-ES"/>
              <a:t>Example of a list level 1</a:t>
            </a:r>
          </a:p>
          <a:p>
            <a:pPr lvl="1"/>
            <a:r>
              <a:rPr lang="es-ES"/>
              <a:t>Example of a list level 2</a:t>
            </a:r>
          </a:p>
          <a:p>
            <a:pPr lvl="2"/>
            <a:r>
              <a:rPr lang="es-ES"/>
              <a:t>Example of a list level 3</a:t>
            </a:r>
          </a:p>
          <a:p>
            <a:pPr lvl="3"/>
            <a:r>
              <a:rPr lang="es-ES"/>
              <a:t>Example of a list level 4</a:t>
            </a:r>
          </a:p>
          <a:p>
            <a:pPr lvl="4"/>
            <a:r>
              <a:rPr lang="es-ES"/>
              <a:t>Example of a list level 5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rgbClr val="29292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rgbClr val="292929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92929"/>
          </a:solidFill>
          <a:latin typeface="+mn-lt"/>
          <a:ea typeface="MS PGothic" pitchFamily="34" charset="-128"/>
          <a:cs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MS PGothic" pitchFamily="34" charset="-128"/>
          <a:cs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MS PGothic" pitchFamily="34" charset="-128"/>
          <a:cs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MS PGothic" pitchFamily="34" charset="-128"/>
          <a:cs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dirty="0" err="1" smtClean="0"/>
              <a:t>Discovering</a:t>
            </a:r>
            <a:r>
              <a:rPr lang="es-ES" dirty="0" smtClean="0"/>
              <a:t> </a:t>
            </a:r>
            <a:r>
              <a:rPr lang="es-ES" dirty="0" err="1" smtClean="0"/>
              <a:t>Sources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 err="1" smtClean="0"/>
              <a:t>for</a:t>
            </a:r>
            <a:r>
              <a:rPr lang="es-ES" dirty="0" smtClean="0"/>
              <a:t> a </a:t>
            </a:r>
            <a:r>
              <a:rPr lang="es-ES" dirty="0" err="1" smtClean="0"/>
              <a:t>Region</a:t>
            </a:r>
            <a:endParaRPr lang="es-ES" dirty="0" smtClean="0">
              <a:latin typeface="Arial" charset="0"/>
            </a:endParaRPr>
          </a:p>
        </p:txBody>
      </p:sp>
      <p:sp>
        <p:nvSpPr>
          <p:cNvPr id="15364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114800"/>
            <a:ext cx="6934200" cy="2057400"/>
          </a:xfrm>
        </p:spPr>
        <p:txBody>
          <a:bodyPr/>
          <a:lstStyle/>
          <a:p>
            <a:pPr eaLnBrk="1" hangingPunct="1"/>
            <a:endParaRPr lang="es-ES" dirty="0">
              <a:latin typeface="Arial" charset="0"/>
            </a:endParaRPr>
          </a:p>
          <a:p>
            <a:pPr eaLnBrk="1" hangingPunct="1"/>
            <a:r>
              <a:rPr lang="es-ES" sz="2400" dirty="0" smtClean="0">
                <a:latin typeface="Arial" charset="0"/>
              </a:rPr>
              <a:t>ESWC 2011 Tutorial</a:t>
            </a:r>
          </a:p>
          <a:p>
            <a:pPr eaLnBrk="1" hangingPunct="1"/>
            <a:r>
              <a:rPr lang="es-ES" sz="2400" dirty="0" smtClean="0">
                <a:latin typeface="Arial" charset="0"/>
              </a:rPr>
              <a:t>29 </a:t>
            </a:r>
            <a:r>
              <a:rPr lang="es-ES" sz="2400" dirty="0" err="1" smtClean="0">
                <a:latin typeface="Arial" charset="0"/>
              </a:rPr>
              <a:t>May</a:t>
            </a:r>
            <a:r>
              <a:rPr lang="es-ES" sz="2400" dirty="0" smtClean="0">
                <a:latin typeface="Arial" charset="0"/>
              </a:rPr>
              <a:t> 2011</a:t>
            </a:r>
            <a:endParaRPr lang="es-E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Outline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s-ES" dirty="0" err="1" smtClean="0"/>
              <a:t>Introduction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data </a:t>
            </a: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stRDF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query</a:t>
            </a:r>
            <a:r>
              <a:rPr lang="es-ES" b="1" dirty="0" smtClean="0"/>
              <a:t> </a:t>
            </a:r>
            <a:r>
              <a:rPr lang="es-ES" b="1" dirty="0" err="1" smtClean="0"/>
              <a:t>language</a:t>
            </a:r>
            <a:r>
              <a:rPr lang="es-ES" b="1" dirty="0" smtClean="0"/>
              <a:t> </a:t>
            </a:r>
            <a:r>
              <a:rPr lang="es-ES" b="1" dirty="0" err="1" smtClean="0"/>
              <a:t>stSPARQL</a:t>
            </a:r>
            <a:r>
              <a:rPr lang="es-ES" b="1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Strabon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err="1" smtClean="0"/>
              <a:t>Registry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Hands-on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r>
              <a:rPr lang="es-ES" dirty="0" smtClean="0"/>
              <a:t>: </a:t>
            </a:r>
            <a:r>
              <a:rPr lang="es-ES" dirty="0" err="1" smtClean="0"/>
              <a:t>Registering</a:t>
            </a:r>
            <a:r>
              <a:rPr lang="es-ES" dirty="0" smtClean="0"/>
              <a:t> and </a:t>
            </a:r>
            <a:r>
              <a:rPr lang="es-ES" dirty="0" err="1" smtClean="0"/>
              <a:t>discovering</a:t>
            </a:r>
            <a:r>
              <a:rPr lang="es-ES" dirty="0" smtClean="0"/>
              <a:t> data </a:t>
            </a:r>
            <a:r>
              <a:rPr lang="es-ES" dirty="0" err="1" smtClean="0"/>
              <a:t>sources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690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Dataset 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68151"/>
            <a:ext cx="8662988" cy="4062413"/>
          </a:xfrm>
        </p:spPr>
        <p:txBody>
          <a:bodyPr/>
          <a:lstStyle/>
          <a:p>
            <a:pPr eaLnBrk="1" hangingPunct="1"/>
            <a:r>
              <a:rPr lang="en-US" dirty="0" smtClean="0"/>
              <a:t>        </a:t>
            </a:r>
            <a:r>
              <a:rPr lang="en-US" sz="2400" dirty="0" smtClean="0"/>
              <a:t>Sensor metadata using the CSIRO/SSN ontology: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ssn:Sensor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ssn:measures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ex:temperature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ssn:supports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ex:grounding1 .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ex:grounding1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ssn:SensorGrounding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ssn:hasLocation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ex:location1 .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ex:location1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ssn:Location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3850" y="5507179"/>
            <a:ext cx="86407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ex:location1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								"POINT(40,15)"ˆˆ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ogc:WKT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3" descr="RuralArea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0012" y="3195642"/>
            <a:ext cx="5233988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Dataset 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25217"/>
            <a:ext cx="8504238" cy="4773958"/>
          </a:xfrm>
        </p:spPr>
        <p:txBody>
          <a:bodyPr/>
          <a:lstStyle/>
          <a:p>
            <a:pPr eaLnBrk="1" hangingPunct="1"/>
            <a:r>
              <a:rPr lang="en-US" dirty="0" smtClean="0"/>
              <a:t>         Metadata about geographical areas:</a:t>
            </a:r>
          </a:p>
          <a:p>
            <a:pPr eaLnBrk="1" hangingPunct="1">
              <a:buFont typeface="Wingdings 2" pitchFamily="18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ex:area1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ex:UrbanArea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ex:hasName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Hersonissos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strdf:hasSpatialExtent</a:t>
            </a:r>
            <a:endParaRPr lang="en-US" sz="20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sv-SE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"POLYGON((25 10,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115 10, 125 -5,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sv-SE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125 10,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135 75,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115 75, 25 10))</a:t>
            </a:r>
            <a:r>
              <a:rPr lang="sv-SE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</a:t>
            </a:r>
            <a:endParaRPr lang="en-US" sz="20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ˆˆ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ogc:WKT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lang="el-GR" sz="20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Queries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          </a:t>
            </a:r>
            <a:r>
              <a:rPr lang="en-US" b="1" u="sng" dirty="0" smtClean="0"/>
              <a:t>Spatial selection</a:t>
            </a:r>
            <a:r>
              <a:rPr lang="en-US" b="1" dirty="0" smtClean="0"/>
              <a:t>. </a:t>
            </a:r>
            <a:r>
              <a:rPr lang="en-US" dirty="0" smtClean="0"/>
              <a:t>Find the URIs of the sensors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          that are inside the </a:t>
            </a:r>
            <a:r>
              <a:rPr lang="pt-BR" dirty="0" smtClean="0"/>
              <a:t>rectangle R(0, 0, 100, 100).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select ?S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where { ?S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ssn:Sensor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?G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ssn:SensorGrounding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?L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ssn:Location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?S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ssn:supports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?G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?G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ssn:haslocation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?L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?L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?GEO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filter(?GEO inside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v-SE" sz="2200" dirty="0" smtClean="0">
                <a:latin typeface="Courier New" pitchFamily="49" charset="0"/>
                <a:cs typeface="Courier New" pitchFamily="49" charset="0"/>
              </a:rPr>
              <a:t>		  "POLYGON((0 0, 0 100, 100 100, </a:t>
            </a:r>
            <a:r>
              <a:rPr lang="el-GR" sz="2200" dirty="0" smtClean="0">
                <a:latin typeface="Courier New" pitchFamily="49" charset="0"/>
                <a:cs typeface="Courier New" pitchFamily="49" charset="0"/>
              </a:rPr>
              <a:t>100 0, 0 0))"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	  ˆˆ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ogc:WKT</a:t>
            </a:r>
            <a:r>
              <a:rPr lang="el-GR" sz="22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sz="2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Queries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          </a:t>
            </a:r>
            <a:r>
              <a:rPr lang="en-US" b="1" u="sng" dirty="0" smtClean="0"/>
              <a:t>Spatial selection</a:t>
            </a:r>
            <a:r>
              <a:rPr lang="en-US" b="1" dirty="0" smtClean="0"/>
              <a:t>. </a:t>
            </a:r>
            <a:r>
              <a:rPr lang="en-US" dirty="0" smtClean="0"/>
              <a:t>Find the URIs of the sensors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          that are inside the </a:t>
            </a:r>
            <a:r>
              <a:rPr lang="pt-BR" dirty="0" smtClean="0"/>
              <a:t>rectangle R(0, 0, 100, 100).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select ?S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where { ?S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ssn:Sensor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?G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ssn:SensorGrounding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?L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ssn:Location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?S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ssn:supports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?G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?G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ssn:haslocation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?L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?L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?GEO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  filter(</a:t>
            </a:r>
            <a:r>
              <a:rPr lang="en-US" sz="2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?GEO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inside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v-SE" sz="22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sv-SE" sz="2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"POLYGON((0 0, 0 100, 100 100, </a:t>
            </a:r>
            <a:r>
              <a:rPr lang="el-GR" sz="2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100 0, 0 0))"</a:t>
            </a:r>
            <a:r>
              <a:rPr lang="en-US" sz="2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	  ˆˆ</a:t>
            </a:r>
            <a:r>
              <a:rPr lang="en-US" sz="22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ogc:WKT</a:t>
            </a:r>
            <a:r>
              <a:rPr lang="el-GR" sz="22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sz="2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350" y="4518991"/>
            <a:ext cx="5182980" cy="282302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403349" y="4801293"/>
            <a:ext cx="7038285" cy="883617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Answer</a:t>
            </a:r>
            <a:endParaRPr lang="el-GR" smtClean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851275" y="1966913"/>
          <a:ext cx="1368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?S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ex:sensor1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Queries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262135"/>
            <a:ext cx="8504238" cy="5214938"/>
          </a:xfrm>
        </p:spPr>
        <p:txBody>
          <a:bodyPr/>
          <a:lstStyle/>
          <a:p>
            <a:pPr eaLnBrk="1" hangingPunct="1"/>
            <a:r>
              <a:rPr lang="en-US" sz="2500" b="1" dirty="0" smtClean="0"/>
              <a:t>          </a:t>
            </a:r>
            <a:r>
              <a:rPr lang="en-US" sz="2500" b="1" u="sng" dirty="0" smtClean="0"/>
              <a:t>Spatial join</a:t>
            </a:r>
            <a:r>
              <a:rPr lang="en-US" sz="2500" b="1" dirty="0" smtClean="0"/>
              <a:t>. </a:t>
            </a:r>
            <a:r>
              <a:rPr lang="en-US" sz="2500" dirty="0" smtClean="0"/>
              <a:t>Find the URIs of the sensors that are </a:t>
            </a:r>
          </a:p>
          <a:p>
            <a:pPr eaLnBrk="1" hangingPunct="1"/>
            <a:r>
              <a:rPr lang="en-US" sz="2500" dirty="0" smtClean="0"/>
              <a:t>          located inside an urban Area.</a:t>
            </a:r>
            <a:endParaRPr lang="pt-BR" sz="2500" dirty="0" smtClean="0"/>
          </a:p>
          <a:p>
            <a:pPr eaLnBrk="1" hangingPunct="1">
              <a:buFont typeface="Wingdings 2" pitchFamily="18" charset="2"/>
              <a:buNone/>
            </a:pPr>
            <a:endParaRPr lang="en-US" sz="18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select ?S ?UANAME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where { ?S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ssn:Sensor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?G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ssn:SensorGrounding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ssn:Location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ssn:supports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?G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?G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ssn:haslocation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?L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?GEO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ex:UrbanArea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ex:hasName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?UANAME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?UAGEO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	 filter(?GEO inside ?UAGEO) }</a:t>
            </a: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Example – Queries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262135"/>
            <a:ext cx="8504238" cy="5214938"/>
          </a:xfrm>
        </p:spPr>
        <p:txBody>
          <a:bodyPr/>
          <a:lstStyle/>
          <a:p>
            <a:pPr eaLnBrk="1" hangingPunct="1"/>
            <a:r>
              <a:rPr lang="en-US" sz="2500" b="1" dirty="0" smtClean="0"/>
              <a:t>          </a:t>
            </a:r>
            <a:r>
              <a:rPr lang="en-US" sz="2500" b="1" u="sng" dirty="0" smtClean="0"/>
              <a:t>Spatial join</a:t>
            </a:r>
            <a:r>
              <a:rPr lang="en-US" sz="2500" b="1" dirty="0" smtClean="0"/>
              <a:t>. </a:t>
            </a:r>
            <a:r>
              <a:rPr lang="en-US" sz="2500" dirty="0" smtClean="0"/>
              <a:t>Find the URIs of the sensors that are </a:t>
            </a:r>
          </a:p>
          <a:p>
            <a:pPr eaLnBrk="1" hangingPunct="1"/>
            <a:r>
              <a:rPr lang="en-US" sz="2500" dirty="0" smtClean="0"/>
              <a:t>          located inside an urban Area.</a:t>
            </a:r>
            <a:endParaRPr lang="pt-BR" sz="2500" dirty="0" smtClean="0"/>
          </a:p>
          <a:p>
            <a:pPr eaLnBrk="1" hangingPunct="1">
              <a:buFont typeface="Wingdings 2" pitchFamily="18" charset="2"/>
              <a:buNone/>
            </a:pPr>
            <a:endParaRPr lang="en-US" sz="18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select ?S ?UANAME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where { ?S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ssn:Sensor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?G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ssn:SensorGrounding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ssn:Location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?S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ssn:supports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?G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?G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ssn:haslocation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?L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?L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?GEO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ex:UrbanArea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ex:hasName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?UANAME 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?UA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?UAGEO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	 filter(</a:t>
            </a:r>
            <a:r>
              <a:rPr lang="en-US" sz="1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?GEO inside ?UAGEO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}</a:t>
            </a: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350" y="3811660"/>
            <a:ext cx="4608513" cy="936625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403350" y="5684910"/>
            <a:ext cx="3673475" cy="431800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1403350" y="4748285"/>
            <a:ext cx="4608513" cy="936625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Answer</a:t>
            </a:r>
            <a:endParaRPr lang="el-GR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67957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?S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?UANAME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ex:sensor1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Hersonissos</a:t>
                      </a:r>
                      <a:r>
                        <a:rPr lang="en-US" dirty="0" smtClean="0"/>
                        <a:t>”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What is new in stSPARQL syntax?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599" y="1126437"/>
            <a:ext cx="7974013" cy="516255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i="1" dirty="0" smtClean="0"/>
              <a:t>k-</a:t>
            </a:r>
            <a:r>
              <a:rPr lang="en-US" i="1" dirty="0" err="1" smtClean="0"/>
              <a:t>ary</a:t>
            </a:r>
            <a:r>
              <a:rPr lang="en-US" i="1" dirty="0" smtClean="0"/>
              <a:t> spatial terms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dirty="0" smtClean="0"/>
              <a:t>quantifier-free formulas (constants)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dirty="0" smtClean="0"/>
              <a:t>spatial variables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dirty="0" smtClean="0"/>
              <a:t>projections of </a:t>
            </a:r>
            <a:r>
              <a:rPr lang="en-US" sz="2300" i="1" dirty="0" smtClean="0"/>
              <a:t>k-</a:t>
            </a:r>
            <a:r>
              <a:rPr lang="en-US" sz="2300" i="1" dirty="0" err="1" smtClean="0"/>
              <a:t>ary</a:t>
            </a:r>
            <a:r>
              <a:rPr lang="en-US" sz="2300" i="1" dirty="0" smtClean="0"/>
              <a:t> spatial terms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dirty="0" smtClean="0"/>
              <a:t>the result of </a:t>
            </a:r>
            <a:r>
              <a:rPr lang="en-US" sz="2300" b="1" dirty="0" smtClean="0"/>
              <a:t>set operations</a:t>
            </a:r>
            <a:r>
              <a:rPr lang="en-US" sz="2300" dirty="0" smtClean="0"/>
              <a:t> on </a:t>
            </a:r>
            <a:r>
              <a:rPr lang="en-US" sz="2300" i="1" dirty="0" smtClean="0"/>
              <a:t>k-</a:t>
            </a:r>
            <a:r>
              <a:rPr lang="en-US" sz="2300" i="1" dirty="0" err="1" smtClean="0"/>
              <a:t>ary</a:t>
            </a:r>
            <a:r>
              <a:rPr lang="en-US" sz="2300" i="1" dirty="0" smtClean="0"/>
              <a:t> spatial terms:</a:t>
            </a:r>
            <a:r>
              <a:rPr lang="en-US" sz="2300" b="1" i="1" dirty="0" smtClean="0"/>
              <a:t> </a:t>
            </a:r>
            <a:r>
              <a:rPr lang="en-US" sz="2300" i="1" dirty="0" smtClean="0"/>
              <a:t>intersection, union, difference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dirty="0" smtClean="0"/>
              <a:t>the result of </a:t>
            </a:r>
            <a:r>
              <a:rPr lang="en-US" sz="2300" b="1" dirty="0" smtClean="0"/>
              <a:t>geometric operations</a:t>
            </a:r>
            <a:r>
              <a:rPr lang="en-US" sz="2300" dirty="0" smtClean="0"/>
              <a:t> on </a:t>
            </a:r>
            <a:r>
              <a:rPr lang="en-US" sz="2300" i="1" dirty="0" smtClean="0"/>
              <a:t>k-</a:t>
            </a:r>
            <a:r>
              <a:rPr lang="en-US" sz="2300" i="1" dirty="0" err="1" smtClean="0"/>
              <a:t>ary</a:t>
            </a:r>
            <a:r>
              <a:rPr lang="en-US" sz="2300" i="1" dirty="0" smtClean="0"/>
              <a:t> spatial terms</a:t>
            </a:r>
            <a:r>
              <a:rPr lang="en-US" sz="2300" b="1" i="1" dirty="0" smtClean="0"/>
              <a:t>: </a:t>
            </a:r>
            <a:r>
              <a:rPr lang="en-US" sz="2300" i="1" dirty="0" smtClean="0"/>
              <a:t>boundary, </a:t>
            </a:r>
            <a:r>
              <a:rPr lang="en-US" sz="2300" i="1" u="sng" dirty="0" smtClean="0"/>
              <a:t>buffer</a:t>
            </a:r>
            <a:r>
              <a:rPr lang="en-US" sz="2300" i="1" dirty="0" smtClean="0"/>
              <a:t>, minimum bounding box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Metric spatial terms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i="1" dirty="0" smtClean="0"/>
              <a:t>VOL, AREA, LEN, MAX, MIN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en-US" sz="23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Select clause: </a:t>
            </a:r>
            <a:r>
              <a:rPr lang="en-US" dirty="0" smtClean="0"/>
              <a:t>construction of new spatial terms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i="1" dirty="0" smtClean="0"/>
              <a:t>intersection, union, difference, projection of spatial terms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en-US" sz="2300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Where clause: </a:t>
            </a:r>
            <a:r>
              <a:rPr lang="en-US" dirty="0" smtClean="0"/>
              <a:t>Quad patterns to refer to the valid time of a triple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Filter clause: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b="1" dirty="0" smtClean="0"/>
              <a:t>Spatial predicates (topological): </a:t>
            </a:r>
            <a:r>
              <a:rPr lang="en-US" sz="2300" i="1" dirty="0" smtClean="0"/>
              <a:t>disjoint, touch, equals, inside, covered by, contains, covers, overlap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300" b="1" dirty="0" smtClean="0"/>
              <a:t>Temporal predicates: </a:t>
            </a:r>
            <a:r>
              <a:rPr lang="en-US" sz="2300" i="1" dirty="0" smtClean="0"/>
              <a:t>before, equal, meets, overlaps, during, starts, finishes</a:t>
            </a:r>
            <a:endParaRPr lang="el-G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Outline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s-ES" dirty="0" err="1" smtClean="0"/>
              <a:t>Introduction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data </a:t>
            </a: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stRDF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query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stSPARQL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Strabon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err="1" smtClean="0"/>
              <a:t>Registry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Hands-on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r>
              <a:rPr lang="es-ES" dirty="0" smtClean="0"/>
              <a:t>: </a:t>
            </a:r>
            <a:r>
              <a:rPr lang="es-ES" dirty="0" err="1" smtClean="0"/>
              <a:t>Registering</a:t>
            </a:r>
            <a:r>
              <a:rPr lang="es-ES" dirty="0" smtClean="0"/>
              <a:t> and </a:t>
            </a:r>
            <a:r>
              <a:rPr lang="es-ES" dirty="0" err="1" smtClean="0"/>
              <a:t>discovering</a:t>
            </a:r>
            <a:r>
              <a:rPr lang="es-ES" dirty="0" smtClean="0"/>
              <a:t> data </a:t>
            </a:r>
            <a:r>
              <a:rPr lang="es-ES" dirty="0" err="1" smtClean="0"/>
              <a:t>sources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690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Outline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s-ES" dirty="0" err="1" smtClean="0"/>
              <a:t>Introduction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data </a:t>
            </a: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stRDF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query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stSPARQL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system</a:t>
            </a:r>
            <a:r>
              <a:rPr lang="es-ES" b="1" dirty="0" smtClean="0"/>
              <a:t> </a:t>
            </a:r>
            <a:r>
              <a:rPr lang="es-ES" b="1" dirty="0" err="1" smtClean="0"/>
              <a:t>Strabon</a:t>
            </a:r>
            <a:r>
              <a:rPr lang="es-ES" b="1" dirty="0" smtClean="0"/>
              <a:t> and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Semantic</a:t>
            </a:r>
            <a:r>
              <a:rPr lang="es-ES" b="1" dirty="0" smtClean="0"/>
              <a:t> </a:t>
            </a:r>
            <a:r>
              <a:rPr lang="es-ES" b="1" dirty="0" err="1" smtClean="0"/>
              <a:t>Registry</a:t>
            </a:r>
            <a:endParaRPr lang="es-ES" b="1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Hands-on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r>
              <a:rPr lang="es-ES" dirty="0" smtClean="0"/>
              <a:t>: </a:t>
            </a:r>
            <a:r>
              <a:rPr lang="es-ES" dirty="0" err="1" smtClean="0"/>
              <a:t>Registering</a:t>
            </a:r>
            <a:r>
              <a:rPr lang="es-ES" dirty="0" smtClean="0"/>
              <a:t> and </a:t>
            </a:r>
            <a:r>
              <a:rPr lang="es-ES" dirty="0" err="1" smtClean="0"/>
              <a:t>discovering</a:t>
            </a:r>
            <a:r>
              <a:rPr lang="es-ES" dirty="0" smtClean="0"/>
              <a:t> data </a:t>
            </a:r>
            <a:r>
              <a:rPr lang="es-ES" dirty="0" err="1" smtClean="0"/>
              <a:t>sources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690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The System </a:t>
            </a:r>
            <a:r>
              <a:rPr lang="en-US" dirty="0" err="1" smtClean="0">
                <a:solidFill>
                  <a:schemeClr val="tx1"/>
                </a:solidFill>
              </a:rPr>
              <a:t>Strabon</a:t>
            </a:r>
            <a:endParaRPr lang="el-GR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908175" y="1700213"/>
          <a:ext cx="5903913" cy="4584700"/>
        </p:xfrm>
        <a:graphic>
          <a:graphicData uri="http://schemas.openxmlformats.org/presentationml/2006/ole">
            <p:oleObj spid="_x0000_s59394" name="Visio" r:id="rId3" imgW="5182771" imgH="40240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Storing stRDF Data</a:t>
            </a:r>
            <a:endParaRPr lang="el-GR" smtClean="0">
              <a:solidFill>
                <a:schemeClr val="tx1"/>
              </a:solidFill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042988" y="1989138"/>
          <a:ext cx="7080250" cy="3683000"/>
        </p:xfrm>
        <a:graphic>
          <a:graphicData uri="http://schemas.openxmlformats.org/presentationml/2006/ole">
            <p:oleObj spid="_x0000_s60418" name="Visio" r:id="rId3" imgW="5575544" imgH="290007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Evaluating stSPARQL Queries</a:t>
            </a:r>
            <a:endParaRPr lang="el-GR" smtClean="0">
              <a:solidFill>
                <a:schemeClr val="tx1"/>
              </a:solidFill>
            </a:endParaRPr>
          </a:p>
        </p:txBody>
      </p:sp>
      <p:graphicFrame>
        <p:nvGraphicFramePr>
          <p:cNvPr id="3074" name="Object 1"/>
          <p:cNvGraphicFramePr>
            <a:graphicFrameLocks noChangeAspect="1"/>
          </p:cNvGraphicFramePr>
          <p:nvPr/>
        </p:nvGraphicFramePr>
        <p:xfrm>
          <a:off x="395288" y="2432941"/>
          <a:ext cx="8529637" cy="2592387"/>
        </p:xfrm>
        <a:graphic>
          <a:graphicData uri="http://schemas.openxmlformats.org/presentationml/2006/ole">
            <p:oleObj spid="_x0000_s61442" name="Visio" r:id="rId4" imgW="5995601" imgH="1823040" progId="Visio.Drawing.11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59858"/>
            <a:ext cx="8534400" cy="7588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The Architecture of the Semantic Registry – First Look  </a:t>
            </a:r>
            <a:endParaRPr lang="el-GR" dirty="0" smtClean="0">
              <a:solidFill>
                <a:schemeClr val="tx1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28600" y="1412875"/>
          <a:ext cx="8951913" cy="4608513"/>
        </p:xfrm>
        <a:graphic>
          <a:graphicData uri="http://schemas.openxmlformats.org/presentationml/2006/ole">
            <p:oleObj spid="_x0000_s62466" name="Visio" r:id="rId4" imgW="8554189" imgH="4403523" progId="Visio.Drawing.11">
              <p:embed/>
            </p:oleObj>
          </a:graphicData>
        </a:graphic>
      </p:graphicFrame>
      <p:sp>
        <p:nvSpPr>
          <p:cNvPr id="62469" name="Text Box 2"/>
          <p:cNvSpPr txBox="1">
            <a:spLocks noChangeArrowheads="1"/>
          </p:cNvSpPr>
          <p:nvPr/>
        </p:nvSpPr>
        <p:spPr bwMode="auto">
          <a:xfrm>
            <a:off x="5292725" y="1412875"/>
            <a:ext cx="3527425" cy="453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The Semantic Registry stores semantic annotations of available resources: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  sensors 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  sensor networks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  data sources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  web services.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dirty="0">
              <a:solidFill>
                <a:srgbClr val="292929"/>
              </a:solidFill>
            </a:endParaRP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Annotations are registered by service providers.</a:t>
            </a:r>
          </a:p>
          <a:p>
            <a:pPr defTabSz="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dirty="0">
                <a:solidFill>
                  <a:srgbClr val="292929"/>
                </a:solidFill>
              </a:rPr>
              <a:t>Clients discover resources by posing queries.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24300" y="3217863"/>
            <a:ext cx="1152525" cy="571500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E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build="p"/>
      <p:bldP spid="51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153093"/>
            <a:ext cx="8534400" cy="7604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The Architecture of the Semantic Registry</a:t>
            </a:r>
            <a:endParaRPr lang="el-GR" dirty="0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68313" y="1498600"/>
          <a:ext cx="8504237" cy="4378325"/>
        </p:xfrm>
        <a:graphic>
          <a:graphicData uri="http://schemas.openxmlformats.org/presentationml/2006/ole">
            <p:oleObj spid="_x0000_s63490" name="Visio" r:id="rId4" imgW="8554189" imgH="4403523" progId="Visio.Drawing.11">
              <p:embed/>
            </p:oleObj>
          </a:graphicData>
        </a:graphic>
      </p:graphicFrame>
      <p:sp>
        <p:nvSpPr>
          <p:cNvPr id="8196" name="TextBox 10"/>
          <p:cNvSpPr txBox="1">
            <a:spLocks noChangeArrowheads="1"/>
          </p:cNvSpPr>
          <p:nvPr/>
        </p:nvSpPr>
        <p:spPr bwMode="auto">
          <a:xfrm>
            <a:off x="468313" y="4868863"/>
            <a:ext cx="1366837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sp>
        <p:nvSpPr>
          <p:cNvPr id="8197" name="TextBox 11"/>
          <p:cNvSpPr txBox="1">
            <a:spLocks noChangeArrowheads="1"/>
          </p:cNvSpPr>
          <p:nvPr/>
        </p:nvSpPr>
        <p:spPr bwMode="auto">
          <a:xfrm>
            <a:off x="684213" y="4652963"/>
            <a:ext cx="1439862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Georgia" pitchFamily="18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292725" y="2492375"/>
            <a:ext cx="2087563" cy="2520950"/>
            <a:chOff x="5292080" y="2492825"/>
            <a:chExt cx="2088232" cy="2519563"/>
          </a:xfrm>
        </p:grpSpPr>
        <p:sp>
          <p:nvSpPr>
            <p:cNvPr id="7" name="Frame 6"/>
            <p:cNvSpPr/>
            <p:nvPr/>
          </p:nvSpPr>
          <p:spPr bwMode="auto">
            <a:xfrm>
              <a:off x="5508049" y="2492825"/>
              <a:ext cx="935338" cy="287180"/>
            </a:xfrm>
            <a:prstGeom prst="frame">
              <a:avLst>
                <a:gd name="adj1" fmla="val 5093"/>
              </a:avLst>
            </a:prstGeom>
            <a:solidFill>
              <a:schemeClr val="accent1"/>
            </a:solidFill>
            <a:ln w="25400"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solidFill>
                  <a:srgbClr val="000099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206" name="TextBox 13"/>
            <p:cNvSpPr txBox="1">
              <a:spLocks noChangeArrowheads="1"/>
            </p:cNvSpPr>
            <p:nvPr/>
          </p:nvSpPr>
          <p:spPr bwMode="auto">
            <a:xfrm>
              <a:off x="5292080" y="3627787"/>
              <a:ext cx="2088232" cy="138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Georgia" pitchFamily="18" charset="0"/>
                </a:rPr>
                <a:t>Enables consumers to make well-informed and</a:t>
              </a:r>
            </a:p>
            <a:p>
              <a:pPr algn="ctr"/>
              <a:r>
                <a:rPr lang="en-US" sz="1400">
                  <a:latin typeface="Georgia" pitchFamily="18" charset="0"/>
                </a:rPr>
                <a:t>well-formed interactions with the service</a:t>
              </a:r>
              <a:endParaRPr lang="el-GR" sz="1400">
                <a:latin typeface="Georgia" pitchFamily="18" charset="0"/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292725" y="2781300"/>
            <a:ext cx="2087563" cy="2178050"/>
            <a:chOff x="5292080" y="2780929"/>
            <a:chExt cx="2088232" cy="2178242"/>
          </a:xfrm>
        </p:grpSpPr>
        <p:sp>
          <p:nvSpPr>
            <p:cNvPr id="6" name="Frame 5"/>
            <p:cNvSpPr/>
            <p:nvPr/>
          </p:nvSpPr>
          <p:spPr bwMode="auto">
            <a:xfrm>
              <a:off x="5508049" y="2780929"/>
              <a:ext cx="935338" cy="360395"/>
            </a:xfrm>
            <a:prstGeom prst="frame">
              <a:avLst>
                <a:gd name="adj1" fmla="val 5093"/>
              </a:avLst>
            </a:prstGeom>
            <a:solidFill>
              <a:schemeClr val="accent1"/>
            </a:solidFill>
            <a:ln w="25400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solidFill>
                  <a:srgbClr val="000099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204" name="TextBox 14"/>
            <p:cNvSpPr txBox="1">
              <a:spLocks noChangeArrowheads="1"/>
            </p:cNvSpPr>
            <p:nvPr/>
          </p:nvSpPr>
          <p:spPr bwMode="auto">
            <a:xfrm>
              <a:off x="5292080" y="4004999"/>
              <a:ext cx="2088232" cy="954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Georgia" pitchFamily="18" charset="0"/>
                </a:rPr>
                <a:t>Enables a metadata producer to register an RDF(S) document about SSW resources</a:t>
              </a:r>
              <a:endParaRPr lang="el-GR" sz="1400">
                <a:latin typeface="Georgia" pitchFamily="18" charset="0"/>
              </a:endParaRP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364163" y="3141663"/>
            <a:ext cx="2087562" cy="1887537"/>
            <a:chOff x="5292080" y="3140273"/>
            <a:chExt cx="2088232" cy="1888834"/>
          </a:xfrm>
        </p:grpSpPr>
        <p:sp>
          <p:nvSpPr>
            <p:cNvPr id="5" name="Frame 4"/>
            <p:cNvSpPr/>
            <p:nvPr/>
          </p:nvSpPr>
          <p:spPr bwMode="auto">
            <a:xfrm>
              <a:off x="5436588" y="3140273"/>
              <a:ext cx="935338" cy="432097"/>
            </a:xfrm>
            <a:prstGeom prst="frame">
              <a:avLst>
                <a:gd name="adj1" fmla="val 5093"/>
              </a:avLst>
            </a:prstGeom>
            <a:ln w="25400"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>
                <a:solidFill>
                  <a:srgbClr val="000099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202" name="TextBox 16"/>
            <p:cNvSpPr txBox="1">
              <a:spLocks noChangeArrowheads="1"/>
            </p:cNvSpPr>
            <p:nvPr/>
          </p:nvSpPr>
          <p:spPr bwMode="auto">
            <a:xfrm>
              <a:off x="5292080" y="3644456"/>
              <a:ext cx="2088232" cy="1384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Georgia" pitchFamily="18" charset="0"/>
                </a:rPr>
                <a:t>Allows a metadata consumer to query the contents of the registry in order to discover</a:t>
              </a:r>
            </a:p>
            <a:p>
              <a:pPr algn="ctr"/>
              <a:r>
                <a:rPr lang="en-US" sz="1400">
                  <a:latin typeface="Georgia" pitchFamily="18" charset="0"/>
                </a:rPr>
                <a:t>relevant resources using stSPARQL</a:t>
              </a:r>
              <a:endParaRPr lang="el-GR" sz="1400">
                <a:latin typeface="Georgia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Orchestration</a:t>
            </a:r>
            <a:endParaRPr lang="el-GR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703388" y="1797050"/>
          <a:ext cx="5892800" cy="3863975"/>
        </p:xfrm>
        <a:graphic>
          <a:graphicData uri="http://schemas.openxmlformats.org/presentationml/2006/ole">
            <p:oleObj spid="_x0000_s64514" name="Visio" r:id="rId3" imgW="5893485" imgH="3863726" progId="Visio.Drawing.11">
              <p:embed/>
            </p:oleObj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1042988" y="4941888"/>
            <a:ext cx="1584325" cy="1223962"/>
          </a:xfrm>
          <a:prstGeom prst="wedgeRectCallout">
            <a:avLst>
              <a:gd name="adj1" fmla="val 61318"/>
              <a:gd name="adj2" fmla="val -6433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u="sng" dirty="0">
                <a:solidFill>
                  <a:schemeClr val="tx1"/>
                </a:solidFill>
              </a:rPr>
              <a:t>Producer: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Register the  description of an SDS service that exports the scheduled ship departure times from England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771775" y="5013325"/>
            <a:ext cx="1584325" cy="1223963"/>
          </a:xfrm>
          <a:prstGeom prst="wedgeRectCallout">
            <a:avLst>
              <a:gd name="adj1" fmla="val -44504"/>
              <a:gd name="adj2" fmla="val -67442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u="sng" dirty="0">
                <a:solidFill>
                  <a:schemeClr val="tx1"/>
                </a:solidFill>
              </a:rPr>
              <a:t>Producer:</a:t>
            </a:r>
            <a:r>
              <a:rPr lang="en-US" sz="1100" dirty="0">
                <a:solidFill>
                  <a:schemeClr val="tx1"/>
                </a:solidFill>
              </a:rPr>
              <a:t> Register the description of an SDS service that observes wind speed and wave height in  Southampton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323850" y="2205038"/>
            <a:ext cx="1727200" cy="1152525"/>
          </a:xfrm>
          <a:prstGeom prst="wedgeRectCallout">
            <a:avLst>
              <a:gd name="adj1" fmla="val 48240"/>
              <a:gd name="adj2" fmla="val 6415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u="sng" dirty="0">
                <a:solidFill>
                  <a:schemeClr val="tx1"/>
                </a:solidFill>
              </a:rPr>
              <a:t>Consumer/Producer: </a:t>
            </a:r>
            <a:r>
              <a:rPr lang="en-US" sz="1100" dirty="0">
                <a:solidFill>
                  <a:schemeClr val="tx1"/>
                </a:solidFill>
              </a:rPr>
              <a:t>Register the description of an integrated 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source that associates wave height with the ship departure times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435600" y="1412875"/>
            <a:ext cx="1728788" cy="1152525"/>
          </a:xfrm>
          <a:prstGeom prst="wedgeRectCallout">
            <a:avLst>
              <a:gd name="adj1" fmla="val -92855"/>
              <a:gd name="adj2" fmla="val 42659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u="sng" dirty="0">
                <a:solidFill>
                  <a:schemeClr val="tx1"/>
                </a:solidFill>
              </a:rPr>
              <a:t>Consumer:</a:t>
            </a:r>
            <a:r>
              <a:rPr lang="en-US" sz="1100" dirty="0">
                <a:solidFill>
                  <a:schemeClr val="tx1"/>
                </a:solidFill>
              </a:rPr>
              <a:t> Discover a Stored Data Service that observes tide height or wave height in Southeast England</a:t>
            </a:r>
            <a:endParaRPr lang="el-GR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 Orchestration: </a:t>
            </a:r>
            <a:r>
              <a:rPr lang="en-US" dirty="0" err="1" smtClean="0"/>
              <a:t>stSPARQL</a:t>
            </a:r>
            <a:r>
              <a:rPr lang="en-US" dirty="0" smtClean="0"/>
              <a:t> query (Query 3) </a:t>
            </a:r>
            <a:endParaRPr lang="el-GR" dirty="0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1027516" y="1989138"/>
            <a:ext cx="7721197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SELECT DISTINCT ?ENDPOINT  </a:t>
            </a:r>
          </a:p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WHERE {</a:t>
            </a:r>
          </a:p>
          <a:p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SERVICE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Services:WebService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. </a:t>
            </a:r>
          </a:p>
          <a:p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SERVICE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Services:hasEndpointReference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?ENDPOINT . </a:t>
            </a:r>
          </a:p>
          <a:p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SERVICE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Services:hasDataset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?DATASET . </a:t>
            </a:r>
          </a:p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	 </a:t>
            </a:r>
            <a:endParaRPr lang="el-GR" sz="1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107950" y="2997200"/>
            <a:ext cx="85677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>
                <a:latin typeface="Courier New" pitchFamily="49" charset="0"/>
                <a:cs typeface="Courier New" pitchFamily="49" charset="0"/>
              </a:rPr>
              <a:t>	?DATASET Services:includesPropertyType ?PROPERTYTYPE . </a:t>
            </a:r>
          </a:p>
          <a:p>
            <a:r>
              <a:rPr lang="en-US" sz="1300">
                <a:latin typeface="Courier New" pitchFamily="49" charset="0"/>
                <a:cs typeface="Courier New" pitchFamily="49" charset="0"/>
              </a:rPr>
              <a:t>          FILTER(</a:t>
            </a:r>
          </a:p>
          <a:p>
            <a:r>
              <a:rPr lang="en-US" sz="1300">
                <a:latin typeface="Courier New" pitchFamily="49" charset="0"/>
                <a:cs typeface="Courier New" pitchFamily="49" charset="0"/>
              </a:rPr>
              <a:t>	(str(?PROPERTYTYPE) = 	"http://www.semsorgrid4env.eu/ontologies/CoastalDefences.owl#TideHeight")  </a:t>
            </a:r>
          </a:p>
          <a:p>
            <a:r>
              <a:rPr lang="en-US" sz="1300">
                <a:latin typeface="Courier New" pitchFamily="49" charset="0"/>
                <a:cs typeface="Courier New" pitchFamily="49" charset="0"/>
              </a:rPr>
              <a:t>	|| </a:t>
            </a:r>
          </a:p>
          <a:p>
            <a:r>
              <a:rPr lang="en-US" sz="1300">
                <a:latin typeface="Courier New" pitchFamily="49" charset="0"/>
                <a:cs typeface="Courier New" pitchFamily="49" charset="0"/>
              </a:rPr>
              <a:t>         (str(?PROPERTYTYPE) = 	"http://www.semsorgrid4env.eu/ontologies/CoastalDefences.owl#WaveHeight")</a:t>
            </a:r>
          </a:p>
          <a:p>
            <a:r>
              <a:rPr lang="en-US" sz="1300">
                <a:latin typeface="Courier New" pitchFamily="49" charset="0"/>
                <a:cs typeface="Courier New" pitchFamily="49" charset="0"/>
              </a:rPr>
              <a:t>	 ).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925" y="4697413"/>
            <a:ext cx="92900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	 ?DATASET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Services:coversRegion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?SERVICEREGION .</a:t>
            </a:r>
          </a:p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          ?SERVICEREGION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Services:hasSpatialExtent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?SERVICEREGIONGEO . </a:t>
            </a:r>
          </a:p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AdditionalRegions:SouthEastEngland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cs typeface="Courier New" pitchFamily="49" charset="0"/>
              </a:rPr>
              <a:t>Services:hasSpatialExtent</a:t>
            </a:r>
            <a:r>
              <a:rPr lang="en-US" sz="1300" dirty="0">
                <a:latin typeface="Courier New" pitchFamily="49" charset="0"/>
                <a:cs typeface="Courier New" pitchFamily="49" charset="0"/>
              </a:rPr>
              <a:t> ?SE_ENGLAND_GEO. </a:t>
            </a:r>
          </a:p>
          <a:p>
            <a:r>
              <a:rPr lang="en-US" sz="1300" dirty="0">
                <a:latin typeface="Courier New" pitchFamily="49" charset="0"/>
                <a:cs typeface="Courier New" pitchFamily="49" charset="0"/>
              </a:rPr>
              <a:t>          FILTER(?SERVICEREGIONGEO covers ?SE_ENGLAND_GEO ) . 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755650" y="5656263"/>
            <a:ext cx="284163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300">
                <a:latin typeface="Courier New" pitchFamily="49" charset="0"/>
                <a:cs typeface="Courier New" pitchFamily="49" charset="0"/>
              </a:rPr>
              <a:t>}</a:t>
            </a:r>
            <a:endParaRPr lang="el-GR" sz="1300">
              <a:latin typeface="Georg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2988" y="2997200"/>
            <a:ext cx="7416800" cy="172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Flowchart: Process 9"/>
          <p:cNvSpPr/>
          <p:nvPr/>
        </p:nvSpPr>
        <p:spPr>
          <a:xfrm>
            <a:off x="1042988" y="4724400"/>
            <a:ext cx="7705725" cy="936625"/>
          </a:xfrm>
          <a:prstGeom prst="flowChartProcess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2" name="Flowchart: Process 11"/>
          <p:cNvSpPr/>
          <p:nvPr/>
        </p:nvSpPr>
        <p:spPr>
          <a:xfrm>
            <a:off x="1042988" y="2420938"/>
            <a:ext cx="5041900" cy="576262"/>
          </a:xfrm>
          <a:prstGeom prst="flowChartProcess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B1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B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B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2" grpId="0" animBg="1"/>
      <p:bldP spid="1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</a:t>
            </a:r>
            <a:endParaRPr lang="el-GR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1662113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?ENDPOINT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>
                          <a:solidFill>
                            <a:srgbClr val="222222"/>
                          </a:solidFill>
                          <a:latin typeface="Arial"/>
                        </a:rPr>
                        <a:t>http://www.channelcoast.org/services/spatial/wms?SERVICE=WMS&amp;VERSION=1.1.1&amp;REQUEST=GetMap&amp;LAYERS=wave_height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dirty="0">
                          <a:solidFill>
                            <a:srgbClr val="222222"/>
                          </a:solidFill>
                          <a:latin typeface="Arial"/>
                        </a:rPr>
                        <a:t>http</a:t>
                      </a:r>
                      <a:r>
                        <a:rPr lang="en-US" b="0" i="0">
                          <a:solidFill>
                            <a:srgbClr val="222222"/>
                          </a:solidFill>
                          <a:latin typeface="Arial"/>
                        </a:rPr>
                        <a:t>://</a:t>
                      </a:r>
                      <a:r>
                        <a:rPr lang="en-US" b="0" i="0" smtClean="0">
                          <a:solidFill>
                            <a:srgbClr val="222222"/>
                          </a:solidFill>
                          <a:latin typeface="Arial"/>
                        </a:rPr>
                        <a:t>www.channelcoast.org/services/spatial/wms?SERVICE=WMS&amp;VERSION=1.1.1&amp;REQUEST=GetMap&amp;LAYERS=tide_height</a:t>
                      </a:r>
                      <a:endParaRPr lang="en-US" b="0" i="0" dirty="0">
                        <a:solidFill>
                          <a:srgbClr val="222222"/>
                        </a:solidFill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Outline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s-ES" dirty="0" err="1" smtClean="0"/>
              <a:t>Introduction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data </a:t>
            </a:r>
            <a:r>
              <a:rPr lang="es-ES" dirty="0" err="1" smtClean="0"/>
              <a:t>model</a:t>
            </a:r>
            <a:r>
              <a:rPr lang="es-ES" dirty="0" smtClean="0"/>
              <a:t> </a:t>
            </a:r>
            <a:r>
              <a:rPr lang="es-ES" dirty="0" err="1" smtClean="0"/>
              <a:t>stRDF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query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stSPARQL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Strabon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err="1" smtClean="0"/>
              <a:t>Registry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b="1" dirty="0" err="1" smtClean="0"/>
              <a:t>Hands-on</a:t>
            </a:r>
            <a:r>
              <a:rPr lang="es-ES" b="1" dirty="0" smtClean="0"/>
              <a:t> </a:t>
            </a:r>
            <a:r>
              <a:rPr lang="es-ES" b="1" dirty="0" err="1" smtClean="0"/>
              <a:t>session</a:t>
            </a:r>
            <a:r>
              <a:rPr lang="es-ES" b="1" dirty="0" smtClean="0"/>
              <a:t>: </a:t>
            </a:r>
            <a:r>
              <a:rPr lang="es-ES" b="1" dirty="0" err="1" smtClean="0"/>
              <a:t>Registering</a:t>
            </a:r>
            <a:r>
              <a:rPr lang="es-ES" b="1" dirty="0" smtClean="0"/>
              <a:t> and </a:t>
            </a:r>
            <a:r>
              <a:rPr lang="es-ES" b="1" dirty="0" err="1" smtClean="0"/>
              <a:t>discovering</a:t>
            </a:r>
            <a:r>
              <a:rPr lang="es-ES" b="1" dirty="0" smtClean="0"/>
              <a:t> data </a:t>
            </a:r>
            <a:r>
              <a:rPr lang="es-ES" b="1" dirty="0" err="1" smtClean="0"/>
              <a:t>sources</a:t>
            </a:r>
            <a:endParaRPr lang="es-ES" b="1" dirty="0"/>
          </a:p>
        </p:txBody>
      </p:sp>
    </p:spTree>
    <p:extLst>
      <p:ext uri="{BB962C8B-B14F-4D97-AF65-F5344CB8AC3E}">
        <p14:creationId xmlns="" xmlns:p14="http://schemas.microsoft.com/office/powerpoint/2010/main" val="18690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Objectives and motivation (1/2)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0031" y="1128161"/>
            <a:ext cx="7665832" cy="5248888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The vision of the </a:t>
            </a:r>
            <a:r>
              <a:rPr lang="en-US" b="1" dirty="0" smtClean="0"/>
              <a:t>Semantic Sensor Web: annotate sensor data and services </a:t>
            </a:r>
            <a:r>
              <a:rPr lang="en-US" dirty="0" smtClean="0"/>
              <a:t>to enable discovery, integration, interoperability etc. </a:t>
            </a:r>
            <a:endParaRPr lang="nb-NO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nb-NO" dirty="0" smtClean="0"/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We want to develop an open, dynamic and scalable registry containing these annotations.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Sensor annotations involve </a:t>
            </a:r>
            <a:r>
              <a:rPr lang="en-US" b="1" dirty="0" smtClean="0"/>
              <a:t>thematic, spatial and temporal metadata.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Examples: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sensor measures temperature. (thematic)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sensor is located in the location represented by point (</a:t>
            </a:r>
            <a:r>
              <a:rPr lang="en-US" i="1" dirty="0" smtClean="0"/>
              <a:t>A, B). (spatial)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sensor measured −3o Celsius on 26/01/2010 at 03:00pm. (temporal)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900113" y="1619250"/>
          <a:ext cx="7467600" cy="5049838"/>
        </p:xfrm>
        <a:graphic>
          <a:graphicData uri="http://schemas.openxmlformats.org/presentationml/2006/ole">
            <p:oleObj spid="_x0000_s58370" name="Visio" r:id="rId3" imgW="6873120" imgH="4656647" progId="Visio.Drawing.11">
              <p:embed/>
            </p:oleObj>
          </a:graphicData>
        </a:graphic>
      </p:graphicFrame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Example: Service ontology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Example: Property Document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49155" name="Content Placeholder 5"/>
          <p:cNvSpPr>
            <a:spLocks noGrp="1"/>
          </p:cNvSpPr>
          <p:nvPr>
            <p:ph sz="quarter" idx="1"/>
          </p:nvPr>
        </p:nvSpPr>
        <p:spPr>
          <a:xfrm>
            <a:off x="10081" y="1132025"/>
            <a:ext cx="8504238" cy="45720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en-GB" dirty="0" smtClean="0"/>
          </a:p>
          <a:p>
            <a:pPr marL="0" indent="0" eaLnBrk="1" hangingPunct="1">
              <a:buClrTx/>
              <a:buFontTx/>
              <a:buChar char="•"/>
            </a:pPr>
            <a:r>
              <a:rPr lang="en-GB" dirty="0" smtClean="0"/>
              <a:t>Service description</a:t>
            </a:r>
          </a:p>
        </p:txBody>
      </p:sp>
      <p:sp>
        <p:nvSpPr>
          <p:cNvPr id="49156" name="Content Placeholder 6"/>
          <p:cNvSpPr>
            <a:spLocks noGrp="1"/>
          </p:cNvSpPr>
          <p:nvPr>
            <p:ph sz="half" idx="4294967295"/>
          </p:nvPr>
        </p:nvSpPr>
        <p:spPr>
          <a:xfrm>
            <a:off x="3601076" y="1132025"/>
            <a:ext cx="5298450" cy="536085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Services:WebService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rdf:about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"#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BRANCHService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rdfs:label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BRANCH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rdfs:label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Services:hasInterface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rdf:resource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"#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BRANCHInterface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/&gt;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       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Services:hasEndpointReference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 </a:t>
            </a: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http://www.semsorgrid4env.eu/ontologies/ServiceOntology.owl#"&gt;http://www.channelcoast.org/services/spatial/wms?SERVICE=WFS&amp;amp;VERSION=1.1.1&amp;amp;REQUEST=GetFeature&amp;amp;TYPENAME=branch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&lt;/Services:hasEndpointReference&gt;</a:t>
            </a: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       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Services:hasDataset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rdf:resource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"#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BRANCHDataset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/&gt;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Services:hasServiceType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rdf:resource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"&amp;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Services;WFS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/&gt;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Services:WebService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Services:Dataset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rdf:about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"# 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BRANCHDataset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 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rdfs:label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Modelled flood ingress Dataset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rdfs:label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US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US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time:hasTemporalExtent</a:t>
            </a:r>
            <a:r>
              <a:rPr lang="en-US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US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rdf:datatype</a:t>
            </a:r>
            <a:r>
              <a:rPr lang="en-US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US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"&amp;</a:t>
            </a:r>
            <a:r>
              <a:rPr lang="en-US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RegistryOntology;TemporalInstant</a:t>
            </a:r>
            <a:r>
              <a:rPr lang="en-US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US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r>
              <a:rPr lang="en-US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NOW</a:t>
            </a:r>
            <a:r>
              <a:rPr lang="en-US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</a:t>
            </a:r>
            <a:r>
              <a:rPr lang="en-US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time:hasTemporalExtent</a:t>
            </a:r>
            <a:r>
              <a:rPr lang="en-US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US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Services:coversRegion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rdf:resource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 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"&amp;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AdditionalRegions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; 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SouthEastEnglandBRANCH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 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/&gt;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     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Services:includesFeatureType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err="1" smtClean="0">
                <a:solidFill>
                  <a:srgbClr val="008080"/>
                </a:solidFill>
                <a:latin typeface="Monaco"/>
                <a:ea typeface="Monaco"/>
                <a:cs typeface="Monaco"/>
              </a:rPr>
              <a:t>rdf:resource</a:t>
            </a:r>
            <a:r>
              <a:rPr lang="en-GB" sz="1400" dirty="0" smtClean="0">
                <a:solidFill>
                  <a:srgbClr val="800080"/>
                </a:solidFill>
                <a:latin typeface="Monaco"/>
                <a:ea typeface="Monaco"/>
                <a:cs typeface="Monaco"/>
              </a:rPr>
              <a:t>=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"&amp;</a:t>
            </a:r>
            <a:r>
              <a:rPr lang="en-GB" sz="1400" dirty="0" err="1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CoastalDefences:Defence</a:t>
            </a:r>
            <a:r>
              <a:rPr lang="en-GB" sz="1400" dirty="0" smtClean="0">
                <a:solidFill>
                  <a:srgbClr val="7F007F"/>
                </a:solidFill>
                <a:latin typeface="Monaco"/>
                <a:ea typeface="Monaco"/>
                <a:cs typeface="Monaco"/>
              </a:rPr>
              <a:t>"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/&gt;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GB" sz="1400" dirty="0" smtClean="0">
                <a:solidFill>
                  <a:srgbClr val="000000"/>
                </a:solidFill>
                <a:latin typeface="Monaco"/>
                <a:ea typeface="Monaco"/>
                <a:cs typeface="Monaco"/>
              </a:rPr>
              <a:t> 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&lt;/</a:t>
            </a:r>
            <a:r>
              <a:rPr lang="en-GB" sz="1400" dirty="0" err="1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Services:Dataset</a:t>
            </a:r>
            <a:r>
              <a:rPr lang="en-GB" sz="1400" dirty="0" smtClean="0">
                <a:solidFill>
                  <a:srgbClr val="000080"/>
                </a:solidFill>
                <a:latin typeface="Monaco"/>
                <a:ea typeface="Monaco"/>
                <a:cs typeface="Monaco"/>
              </a:rPr>
              <a:t>&gt;</a:t>
            </a:r>
            <a:endParaRPr lang="en-GB" sz="1400" dirty="0" smtClean="0">
              <a:solidFill>
                <a:srgbClr val="000000"/>
              </a:solidFill>
              <a:latin typeface="Monaco"/>
              <a:ea typeface="Monaco"/>
              <a:cs typeface="Monaco"/>
            </a:endParaRPr>
          </a:p>
        </p:txBody>
      </p:sp>
      <p:sp>
        <p:nvSpPr>
          <p:cNvPr id="8" name="Frame 7"/>
          <p:cNvSpPr/>
          <p:nvPr/>
        </p:nvSpPr>
        <p:spPr bwMode="auto">
          <a:xfrm>
            <a:off x="3630347" y="4314958"/>
            <a:ext cx="5269178" cy="504825"/>
          </a:xfrm>
          <a:prstGeom prst="frame">
            <a:avLst>
              <a:gd name="adj1" fmla="val 5093"/>
            </a:avLst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Frame 8"/>
          <p:cNvSpPr/>
          <p:nvPr/>
        </p:nvSpPr>
        <p:spPr bwMode="auto">
          <a:xfrm>
            <a:off x="3672512" y="4973360"/>
            <a:ext cx="5227013" cy="506404"/>
          </a:xfrm>
          <a:prstGeom prst="frame">
            <a:avLst>
              <a:gd name="adj1" fmla="val 5093"/>
            </a:avLst>
          </a:prstGeom>
          <a:solidFill>
            <a:srgbClr val="FFFF00"/>
          </a:solidFill>
          <a:ln w="31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1" name="Frame 10"/>
          <p:cNvSpPr/>
          <p:nvPr/>
        </p:nvSpPr>
        <p:spPr bwMode="auto">
          <a:xfrm>
            <a:off x="3630347" y="5413650"/>
            <a:ext cx="3592088" cy="557410"/>
          </a:xfrm>
          <a:prstGeom prst="frame">
            <a:avLst>
              <a:gd name="adj1" fmla="val 5093"/>
            </a:avLst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Frame 4"/>
          <p:cNvSpPr/>
          <p:nvPr/>
        </p:nvSpPr>
        <p:spPr bwMode="auto">
          <a:xfrm>
            <a:off x="3630347" y="1925158"/>
            <a:ext cx="5282430" cy="1110212"/>
          </a:xfrm>
          <a:prstGeom prst="frame">
            <a:avLst>
              <a:gd name="adj1" fmla="val 5093"/>
            </a:avLst>
          </a:prstGeom>
          <a:solidFill>
            <a:srgbClr val="FF0000"/>
          </a:solidFill>
          <a:ln w="63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2062" y="2468768"/>
            <a:ext cx="36004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 dirty="0">
                <a:latin typeface="Georgia" pitchFamily="18" charset="0"/>
              </a:rPr>
              <a:t>  Endpoint reference</a:t>
            </a:r>
          </a:p>
        </p:txBody>
      </p:sp>
      <p:sp>
        <p:nvSpPr>
          <p:cNvPr id="6" name="Frame 5"/>
          <p:cNvSpPr/>
          <p:nvPr/>
        </p:nvSpPr>
        <p:spPr bwMode="auto">
          <a:xfrm>
            <a:off x="4041159" y="1709258"/>
            <a:ext cx="4858366" cy="215900"/>
          </a:xfrm>
          <a:prstGeom prst="frame">
            <a:avLst>
              <a:gd name="adj1" fmla="val 5093"/>
            </a:avLst>
          </a:prstGeom>
          <a:solidFill>
            <a:schemeClr val="accent1"/>
          </a:solidFill>
          <a:ln w="12700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2062" y="2065543"/>
            <a:ext cx="3095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 dirty="0">
                <a:latin typeface="Georgia" pitchFamily="18" charset="0"/>
              </a:rPr>
              <a:t>  Interfaces</a:t>
            </a:r>
          </a:p>
        </p:txBody>
      </p:sp>
      <p:sp>
        <p:nvSpPr>
          <p:cNvPr id="7" name="Frame 6"/>
          <p:cNvSpPr/>
          <p:nvPr/>
        </p:nvSpPr>
        <p:spPr bwMode="auto">
          <a:xfrm>
            <a:off x="4041159" y="3061873"/>
            <a:ext cx="4500562" cy="215900"/>
          </a:xfrm>
          <a:prstGeom prst="frame">
            <a:avLst>
              <a:gd name="adj1" fmla="val 509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2062" y="2972006"/>
            <a:ext cx="3529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>
                <a:latin typeface="Georgia" pitchFamily="18" charset="0"/>
              </a:rPr>
              <a:t>  Dataset pointers</a:t>
            </a:r>
            <a:endParaRPr lang="el-GR" sz="2400">
              <a:latin typeface="Georgia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2062" y="4484893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>
                <a:latin typeface="Georgia" pitchFamily="18" charset="0"/>
              </a:rPr>
              <a:t>  Spatial Coverage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2062" y="4081668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/>
              <a:t>  Temporal Extent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2062" y="4916693"/>
            <a:ext cx="396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GB" sz="2400">
                <a:latin typeface="Georgia" pitchFamily="18" charset="0"/>
              </a:rPr>
              <a:t>  Features Observed</a:t>
            </a:r>
            <a:endParaRPr lang="el-GR" sz="2400">
              <a:latin typeface="Georgia" pitchFamily="18" charset="0"/>
            </a:endParaRPr>
          </a:p>
        </p:txBody>
      </p:sp>
      <p:sp>
        <p:nvSpPr>
          <p:cNvPr id="20" name="Content Placeholder 5"/>
          <p:cNvSpPr txBox="1">
            <a:spLocks/>
          </p:cNvSpPr>
          <p:nvPr/>
        </p:nvSpPr>
        <p:spPr bwMode="auto">
          <a:xfrm>
            <a:off x="-963" y="3595893"/>
            <a:ext cx="41036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auto" hangingPunct="0"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en-GB" sz="2800" kern="0" dirty="0">
                <a:solidFill>
                  <a:srgbClr val="292929"/>
                </a:solidFill>
                <a:latin typeface="+mn-lt"/>
                <a:cs typeface="+mn-cs"/>
              </a:rPr>
              <a:t>Dataset description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Spatial Extent (Well Known Text)</a:t>
            </a:r>
            <a:endParaRPr lang="el-GR" dirty="0" smtClean="0"/>
          </a:p>
        </p:txBody>
      </p:sp>
      <p:sp>
        <p:nvSpPr>
          <p:cNvPr id="50179" name="Content Placeholder 4"/>
          <p:cNvSpPr>
            <a:spLocks/>
          </p:cNvSpPr>
          <p:nvPr/>
        </p:nvSpPr>
        <p:spPr bwMode="auto">
          <a:xfrm>
            <a:off x="-1" y="1139687"/>
            <a:ext cx="4403931" cy="4908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>
                <a:solidFill>
                  <a:srgbClr val="000080"/>
                </a:solidFill>
              </a:rPr>
              <a:t>&lt;</a:t>
            </a:r>
            <a:r>
              <a:rPr lang="en-GB" sz="1600" dirty="0" err="1">
                <a:solidFill>
                  <a:srgbClr val="000080"/>
                </a:solidFill>
              </a:rPr>
              <a:t>Services:Region</a:t>
            </a:r>
            <a:r>
              <a:rPr lang="en-GB" sz="1600" dirty="0">
                <a:solidFill>
                  <a:srgbClr val="800080"/>
                </a:solidFill>
              </a:rPr>
              <a:t> </a:t>
            </a:r>
            <a:r>
              <a:rPr lang="en-GB" sz="1600" dirty="0" err="1">
                <a:solidFill>
                  <a:srgbClr val="008080"/>
                </a:solidFill>
              </a:rPr>
              <a:t>rdf:about</a:t>
            </a:r>
            <a:r>
              <a:rPr lang="en-GB" sz="1600" dirty="0">
                <a:solidFill>
                  <a:srgbClr val="800080"/>
                </a:solidFill>
              </a:rPr>
              <a:t>=</a:t>
            </a:r>
            <a:r>
              <a:rPr lang="en-GB" sz="1600" dirty="0">
                <a:solidFill>
                  <a:srgbClr val="7F007F"/>
                </a:solidFill>
              </a:rPr>
              <a:t>"&amp;</a:t>
            </a:r>
            <a:r>
              <a:rPr lang="en-GB" sz="1600" dirty="0" err="1">
                <a:solidFill>
                  <a:srgbClr val="7F007F"/>
                </a:solidFill>
              </a:rPr>
              <a:t>AdditionalRegions</a:t>
            </a:r>
            <a:r>
              <a:rPr lang="en-GB" sz="1600" dirty="0">
                <a:solidFill>
                  <a:srgbClr val="7F007F"/>
                </a:solidFill>
              </a:rPr>
              <a:t>: 	</a:t>
            </a:r>
            <a:r>
              <a:rPr lang="en-GB" sz="1600" dirty="0" err="1">
                <a:solidFill>
                  <a:srgbClr val="7F007F"/>
                </a:solidFill>
              </a:rPr>
              <a:t>SouthEastEnglandBRANCH</a:t>
            </a:r>
            <a:r>
              <a:rPr lang="en-GB" sz="1600" dirty="0">
                <a:solidFill>
                  <a:srgbClr val="7F007F"/>
                </a:solidFill>
              </a:rPr>
              <a:t> "</a:t>
            </a:r>
            <a:r>
              <a:rPr lang="en-GB" sz="1600" dirty="0">
                <a:solidFill>
                  <a:srgbClr val="000080"/>
                </a:solidFill>
              </a:rPr>
              <a:t>&gt;</a:t>
            </a:r>
            <a:endParaRPr lang="en-GB" sz="1600" dirty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   &lt;</a:t>
            </a:r>
            <a:r>
              <a:rPr lang="en-US" sz="1600" dirty="0" err="1">
                <a:solidFill>
                  <a:srgbClr val="000080"/>
                </a:solidFill>
              </a:rPr>
              <a:t>RegistryOntology:hasGeometry</a:t>
            </a:r>
            <a:r>
              <a:rPr lang="en-US" sz="1600" dirty="0">
                <a:solidFill>
                  <a:srgbClr val="800080"/>
                </a:solidFill>
              </a:rPr>
              <a:t> </a:t>
            </a:r>
            <a:r>
              <a:rPr lang="en-US" sz="1600" dirty="0" err="1">
                <a:solidFill>
                  <a:srgbClr val="008080"/>
                </a:solidFill>
              </a:rPr>
              <a:t>rdf:datatype</a:t>
            </a:r>
            <a:r>
              <a:rPr lang="en-US" sz="1600" dirty="0">
                <a:solidFill>
                  <a:srgbClr val="800080"/>
                </a:solidFill>
              </a:rPr>
              <a:t>= 	</a:t>
            </a:r>
            <a:r>
              <a:rPr lang="en-US" sz="1600" dirty="0">
                <a:solidFill>
                  <a:srgbClr val="7F007F"/>
                </a:solidFill>
              </a:rPr>
              <a:t>"http://strdf.di.uoa.gr/ontology#WKT"</a:t>
            </a:r>
            <a:r>
              <a:rPr lang="en-US" sz="1600" dirty="0">
                <a:solidFill>
                  <a:srgbClr val="000080"/>
                </a:solidFill>
              </a:rPr>
              <a:t>&gt;</a:t>
            </a: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	POLYGON ((</a:t>
            </a: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	</a:t>
            </a:r>
            <a:r>
              <a:rPr lang="en-US" sz="1600" dirty="0" smtClean="0">
                <a:solidFill>
                  <a:srgbClr val="000080"/>
                </a:solidFill>
              </a:rPr>
              <a:t>590373.08467367 5628280.44984213, </a:t>
            </a:r>
            <a:r>
              <a:rPr lang="en-US" sz="1600" dirty="0">
                <a:solidFill>
                  <a:srgbClr val="000080"/>
                </a:solidFill>
              </a:rPr>
              <a:t>	</a:t>
            </a:r>
            <a:r>
              <a:rPr lang="en-US" sz="1600" dirty="0" smtClean="0">
                <a:solidFill>
                  <a:srgbClr val="000080"/>
                </a:solidFill>
              </a:rPr>
              <a:t>590374.07417499 5628281.46963455, </a:t>
            </a:r>
            <a:r>
              <a:rPr lang="en-US" sz="1600" dirty="0">
                <a:solidFill>
                  <a:srgbClr val="000080"/>
                </a:solidFill>
              </a:rPr>
              <a:t>	...</a:t>
            </a: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	</a:t>
            </a:r>
            <a:r>
              <a:rPr lang="en-US" sz="1600" dirty="0" smtClean="0">
                <a:solidFill>
                  <a:srgbClr val="000080"/>
                </a:solidFill>
              </a:rPr>
              <a:t>590508.3165201 5618280.6452733, </a:t>
            </a:r>
            <a:endParaRPr lang="en-US" sz="1600" dirty="0">
              <a:solidFill>
                <a:srgbClr val="00008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	</a:t>
            </a:r>
            <a:r>
              <a:rPr lang="en-US" sz="1600" dirty="0" smtClean="0">
                <a:solidFill>
                  <a:srgbClr val="000080"/>
                </a:solidFill>
              </a:rPr>
              <a:t>590373.0846736 5628280.4498421))</a:t>
            </a:r>
            <a:endParaRPr lang="en-US" sz="1600" dirty="0">
              <a:solidFill>
                <a:srgbClr val="00008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&lt;/</a:t>
            </a:r>
            <a:r>
              <a:rPr lang="en-US" sz="1600" dirty="0" err="1">
                <a:solidFill>
                  <a:srgbClr val="000080"/>
                </a:solidFill>
              </a:rPr>
              <a:t>RegistryOntology:hasGeometry</a:t>
            </a:r>
            <a:r>
              <a:rPr lang="en-US" sz="1600" dirty="0">
                <a:solidFill>
                  <a:srgbClr val="000080"/>
                </a:solidFill>
              </a:rPr>
              <a:t>&gt;</a:t>
            </a:r>
            <a:endParaRPr lang="en-US" sz="1600" dirty="0">
              <a:solidFill>
                <a:srgbClr val="000000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1600" dirty="0">
                <a:solidFill>
                  <a:srgbClr val="000080"/>
                </a:solidFill>
              </a:rPr>
              <a:t>&lt;/</a:t>
            </a:r>
            <a:r>
              <a:rPr lang="en-US" sz="1600" dirty="0" err="1">
                <a:solidFill>
                  <a:srgbClr val="000080"/>
                </a:solidFill>
              </a:rPr>
              <a:t>services:Region</a:t>
            </a:r>
            <a:r>
              <a:rPr lang="en-US" sz="1600" dirty="0">
                <a:solidFill>
                  <a:srgbClr val="000080"/>
                </a:solidFill>
              </a:rPr>
              <a:t>&gt;</a:t>
            </a:r>
            <a:endParaRPr lang="en-GB" sz="1600" dirty="0">
              <a:solidFill>
                <a:srgbClr val="000080"/>
              </a:solidFill>
            </a:endParaRPr>
          </a:p>
        </p:txBody>
      </p:sp>
      <p:pic>
        <p:nvPicPr>
          <p:cNvPr id="50180" name="Picture 8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3931" y="1989138"/>
            <a:ext cx="4537075" cy="3303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Hands on: Register a property document</a:t>
            </a:r>
            <a:endParaRPr lang="el-GR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599" y="1126437"/>
            <a:ext cx="7974013" cy="51625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lang="en-GB" sz="23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Open the </a:t>
            </a:r>
            <a:r>
              <a:rPr lang="en-GB" sz="2300" kern="0" dirty="0" err="1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Wavenet.rdf</a:t>
            </a:r>
            <a:r>
              <a:rPr lang="en-GB" sz="23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 document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n-GB" sz="2300" b="0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Copy the document to the clipboard</a:t>
            </a:r>
          </a:p>
          <a:p>
            <a:pPr marL="731520" lvl="1" indent="-274320" fontAlgn="auto">
              <a:spcBef>
                <a:spcPct val="2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Click </a:t>
            </a:r>
            <a:r>
              <a:rPr kumimoji="0" lang="en-GB" sz="1800" b="1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Edit 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 </a:t>
            </a:r>
            <a:r>
              <a:rPr kumimoji="0" lang="en-GB" sz="1800" b="1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Select All</a:t>
            </a:r>
          </a:p>
          <a:p>
            <a:pPr marL="731520" lvl="1" indent="-274320" fontAlgn="auto">
              <a:spcBef>
                <a:spcPct val="2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18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Click </a:t>
            </a:r>
            <a:r>
              <a:rPr lang="en-GB" sz="1800" b="1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Edit</a:t>
            </a:r>
            <a:r>
              <a:rPr lang="en-GB" sz="18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  </a:t>
            </a:r>
            <a:r>
              <a:rPr lang="en-GB" sz="1800" b="1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Copy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lang="en-GB" sz="23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Launch a browser</a:t>
            </a:r>
            <a:endParaRPr kumimoji="0" lang="en-GB" sz="2300" b="0" i="0" u="none" strike="noStrike" kern="0" cap="none" spc="0" normalizeH="0" noProof="0" dirty="0" smtClean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+mn-lt"/>
              <a:ea typeface="MS PGothic" pitchFamily="34" charset="-128"/>
              <a:cs typeface="MS PGothic" pitchFamily="34" charset="-128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lang="en-GB" sz="2300" kern="0" noProof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Click </a:t>
            </a:r>
            <a:r>
              <a:rPr lang="en-GB" sz="2300" b="1" kern="0" noProof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Registry </a:t>
            </a:r>
            <a:r>
              <a:rPr lang="en-GB" sz="2300" kern="0" noProof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 </a:t>
            </a:r>
            <a:r>
              <a:rPr lang="en-GB" sz="2300" b="1" kern="0" noProof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GUI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n-GB" sz="2300" b="0" i="0" u="none" strike="noStrike" kern="0" cap="none" spc="0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Click </a:t>
            </a:r>
            <a:r>
              <a:rPr kumimoji="0" lang="en-GB" sz="2300" b="1" i="0" u="none" strike="noStrike" kern="0" cap="none" spc="0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  <a:sym typeface="Wingdings" pitchFamily="2" charset="2"/>
              </a:rPr>
              <a:t>Store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kumimoji="0" lang="en-GB" sz="2300" i="0" u="none" strike="noStrike" kern="0" cap="none" spc="0" normalizeH="0" baseline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Paste the contents</a:t>
            </a:r>
            <a:r>
              <a:rPr kumimoji="0" lang="en-GB" sz="2300" i="0" u="none" strike="noStrike" kern="0" cap="none" spc="0" normalizeH="0" noProof="0" dirty="0" smtClean="0">
                <a:ln>
                  <a:noFill/>
                </a:ln>
                <a:solidFill>
                  <a:srgbClr val="292929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pitchFamily="34" charset="-128"/>
              </a:rPr>
              <a:t> of the clipboard to the textbox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r>
              <a:rPr lang="en-GB" sz="2300" kern="0" baseline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Click</a:t>
            </a:r>
            <a:r>
              <a:rPr lang="en-GB" sz="2300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 </a:t>
            </a:r>
            <a:r>
              <a:rPr lang="en-GB" sz="2300" b="1" kern="0" dirty="0" smtClean="0">
                <a:solidFill>
                  <a:srgbClr val="292929"/>
                </a:solidFill>
                <a:latin typeface="+mn-lt"/>
                <a:ea typeface="MS PGothic" pitchFamily="34" charset="-128"/>
                <a:cs typeface="MS PGothic" pitchFamily="34" charset="-128"/>
              </a:rPr>
              <a:t>Store</a:t>
            </a:r>
            <a:endParaRPr kumimoji="0" lang="el-GR" sz="2300" b="1" i="0" u="none" strike="noStrike" kern="0" cap="none" spc="0" normalizeH="0" baseline="0" noProof="0" dirty="0">
              <a:ln>
                <a:noFill/>
              </a:ln>
              <a:solidFill>
                <a:srgbClr val="292929"/>
              </a:solidFill>
              <a:effectLst/>
              <a:uLnTx/>
              <a:uFillTx/>
              <a:latin typeface="+mn-lt"/>
              <a:ea typeface="MS PGothic" pitchFamily="34" charset="-128"/>
              <a:cs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Queries – Query 1</a:t>
            </a:r>
            <a:endParaRPr lang="el-GR" dirty="0" smtClean="0"/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>
          <a:xfrm>
            <a:off x="1143000" y="1143000"/>
            <a:ext cx="7643813" cy="571500"/>
          </a:xfrm>
        </p:spPr>
        <p:txBody>
          <a:bodyPr/>
          <a:lstStyle/>
          <a:p>
            <a:r>
              <a:rPr lang="en-US" sz="2000" b="1" dirty="0" smtClean="0"/>
              <a:t>Find all services</a:t>
            </a:r>
            <a:endParaRPr lang="en-US" sz="2400" dirty="0" smtClean="0">
              <a:latin typeface="Courier" pitchFamily="49" charset="0"/>
            </a:endParaRPr>
          </a:p>
        </p:txBody>
      </p:sp>
      <p:sp>
        <p:nvSpPr>
          <p:cNvPr id="11268" name="Content Placeholder 5"/>
          <p:cNvSpPr txBox="1">
            <a:spLocks/>
          </p:cNvSpPr>
          <p:nvPr/>
        </p:nvSpPr>
        <p:spPr bwMode="auto">
          <a:xfrm>
            <a:off x="0" y="2286000"/>
            <a:ext cx="78120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Select ?SERVICE ?TYPE ?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ENDPOINT </a:t>
            </a:r>
            <a:endParaRPr lang="en-US" sz="2000" b="0" dirty="0">
              <a:solidFill>
                <a:srgbClr val="292929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where { </a:t>
            </a:r>
            <a:endParaRPr lang="en-US" sz="2000" b="0" dirty="0" smtClean="0">
              <a:solidFill>
                <a:srgbClr val="292929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 </a:t>
            </a:r>
            <a:endParaRPr lang="en-US" sz="2000" b="0" dirty="0" smtClean="0">
              <a:solidFill>
                <a:srgbClr val="292929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Services:WebService</a:t>
            </a: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Services:hasEndpointReference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?ENDPOINT 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Services:hasServiceType</a:t>
            </a: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?TYPE 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0" dirty="0">
              <a:solidFill>
                <a:srgbClr val="292929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Queries – Query 4</a:t>
            </a:r>
            <a:endParaRPr lang="el-GR" dirty="0" smtClean="0"/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>
          <a:xfrm>
            <a:off x="1143000" y="1214438"/>
            <a:ext cx="8001000" cy="571500"/>
          </a:xfrm>
        </p:spPr>
        <p:txBody>
          <a:bodyPr/>
          <a:lstStyle/>
          <a:p>
            <a:r>
              <a:rPr lang="en-US" sz="2000" b="1" dirty="0" smtClean="0"/>
              <a:t>Find all WFS services with FOI Flood </a:t>
            </a:r>
            <a:r>
              <a:rPr lang="en-US" sz="2000" b="1" dirty="0" err="1" smtClean="0"/>
              <a:t>defence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infrastucture</a:t>
            </a:r>
            <a:r>
              <a:rPr lang="en-US" sz="2000" b="1" dirty="0" smtClean="0"/>
              <a:t>, cover the </a:t>
            </a:r>
            <a:r>
              <a:rPr lang="en-US" sz="2000" b="1" dirty="0" err="1" smtClean="0"/>
              <a:t>Solent</a:t>
            </a:r>
            <a:r>
              <a:rPr lang="en-US" sz="2000" b="1" dirty="0" smtClean="0"/>
              <a:t> and provide current information.</a:t>
            </a:r>
            <a:endParaRPr lang="en-US" sz="2400" b="1" dirty="0" smtClean="0">
              <a:latin typeface="Courier" pitchFamily="49" charset="0"/>
            </a:endParaRPr>
          </a:p>
        </p:txBody>
      </p:sp>
      <p:sp>
        <p:nvSpPr>
          <p:cNvPr id="13316" name="Content Placeholder 5"/>
          <p:cNvSpPr txBox="1">
            <a:spLocks/>
          </p:cNvSpPr>
          <p:nvPr/>
        </p:nvSpPr>
        <p:spPr bwMode="auto">
          <a:xfrm>
            <a:off x="0" y="2357438"/>
            <a:ext cx="71437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select distinct ?ENDPOINT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where { ?SERVICE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Services:WebService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Services:hasEndpointReference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?ENDPOINT 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Services:hasServiceType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Services:WFS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Services:hasDataset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?DATASET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?DATASET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Services:includesFeatureType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CoastalDefences:TypeDefence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600" b="0" dirty="0" err="1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time:hasTemporalExtent</a:t>
            </a:r>
            <a:r>
              <a:rPr lang="en-US" sz="1600" b="0" dirty="0" smtClean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?TIME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filter(?TIME contains "NOW"^^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regont:TemporalInstant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)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?DATASET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Services:coversRegion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?SERVICEREGION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?SERVICEREGION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regont:hasGeometry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?SERVICEREGIONGEO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AdditionalRegions:SolentModelledArea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0" dirty="0" err="1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regont:hasGeometry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 ?SOLENTGEO .</a:t>
            </a:r>
            <a:b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filter(</a:t>
            </a:r>
            <a:r>
              <a:rPr lang="en-US" sz="160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?SERVICEREGIONGEO overlap ?SOLENTGEO</a:t>
            </a: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) .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0" dirty="0">
                <a:solidFill>
                  <a:srgbClr val="292929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29292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ight Brace 6"/>
          <p:cNvSpPr>
            <a:spLocks/>
          </p:cNvSpPr>
          <p:nvPr/>
        </p:nvSpPr>
        <p:spPr bwMode="auto">
          <a:xfrm>
            <a:off x="6735763" y="2714625"/>
            <a:ext cx="428625" cy="714375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3750" y="2643188"/>
            <a:ext cx="164306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Find a WFS service</a:t>
            </a:r>
            <a:endParaRPr lang="el-GR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94513" y="3290888"/>
            <a:ext cx="22860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with a dataset that has flood defense infrastructure as FOI, </a:t>
            </a:r>
            <a:endParaRPr lang="el-GR">
              <a:solidFill>
                <a:schemeClr val="accent2"/>
              </a:solidFill>
            </a:endParaRPr>
          </a:p>
        </p:txBody>
      </p:sp>
      <p:sp>
        <p:nvSpPr>
          <p:cNvPr id="11" name="Right Brace 10"/>
          <p:cNvSpPr>
            <a:spLocks/>
          </p:cNvSpPr>
          <p:nvPr/>
        </p:nvSpPr>
        <p:spPr bwMode="auto">
          <a:xfrm>
            <a:off x="6735763" y="3429000"/>
            <a:ext cx="428625" cy="714375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2" name="Right Brace 11"/>
          <p:cNvSpPr>
            <a:spLocks/>
          </p:cNvSpPr>
          <p:nvPr/>
        </p:nvSpPr>
        <p:spPr bwMode="auto">
          <a:xfrm>
            <a:off x="6715125" y="4143375"/>
            <a:ext cx="428625" cy="500063"/>
          </a:xfrm>
          <a:prstGeom prst="rightBrace">
            <a:avLst>
              <a:gd name="adj1" fmla="val 8334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215188" y="4143375"/>
            <a:ext cx="192881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provides current information,</a:t>
            </a:r>
            <a:endParaRPr lang="el-GR">
              <a:solidFill>
                <a:schemeClr val="accent2"/>
              </a:solidFill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>
            <a:off x="6715125" y="4714875"/>
            <a:ext cx="428625" cy="1143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072313" y="4786313"/>
            <a:ext cx="1928812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and covers an area that overlaps the Solent</a:t>
            </a:r>
            <a:endParaRPr lang="el-GR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 animBg="1"/>
      <p:bldP spid="12" grpId="0" animBg="1"/>
      <p:bldP spid="13" grpId="0"/>
      <p:bldP spid="14" grpId="0" animBg="1"/>
      <p:bldP spid="1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0" y="1125538"/>
            <a:ext cx="1187450" cy="12239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36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Queries – Query 8</a:t>
            </a:r>
            <a:endParaRPr lang="el-GR" dirty="0" smtClean="0"/>
          </a:p>
        </p:txBody>
      </p:sp>
      <p:sp>
        <p:nvSpPr>
          <p:cNvPr id="15364" name="Content Placeholder 5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857250"/>
          </a:xfrm>
        </p:spPr>
        <p:txBody>
          <a:bodyPr/>
          <a:lstStyle/>
          <a:p>
            <a:pPr algn="ctr"/>
            <a:r>
              <a:rPr lang="en-US" sz="2000" b="1" dirty="0" smtClean="0"/>
              <a:t>Find points of interest near a location</a:t>
            </a:r>
            <a:endParaRPr lang="en-US" sz="2000" dirty="0" smtClean="0">
              <a:latin typeface="Courier" pitchFamily="49" charset="0"/>
            </a:endParaRPr>
          </a:p>
        </p:txBody>
      </p:sp>
      <p:sp>
        <p:nvSpPr>
          <p:cNvPr id="15365" name="Content Placeholder 5"/>
          <p:cNvSpPr txBox="1">
            <a:spLocks/>
          </p:cNvSpPr>
          <p:nvPr/>
        </p:nvSpPr>
        <p:spPr bwMode="auto">
          <a:xfrm>
            <a:off x="0" y="2276475"/>
            <a:ext cx="9180513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1300" b="0">
              <a:solidFill>
                <a:srgbClr val="292929"/>
              </a:solidFill>
              <a:latin typeface="Courier" pitchFamily="49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916113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SELECT *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WHERE {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lgdo:Shops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lgdo:Shop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lgdo:Shopping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lgdo:Supermarket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lgdo:Bakery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lgdo:Marketplace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lgdo:PublicMarket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lgdo:TakeAway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lgdo:DrinkingWater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lgdo:WaterFountain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 UNION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{ ?place a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lgdo:WaterWell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 }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?place  a ?type 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    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geo:geometry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?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placegeo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;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        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rdfs:label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?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placename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.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FILTER(DISTANCE(?</a:t>
            </a:r>
            <a:r>
              <a:rPr lang="en-GB" sz="1600" dirty="0" err="1" smtClean="0">
                <a:solidFill>
                  <a:schemeClr val="tx1"/>
                </a:solidFill>
                <a:latin typeface="Courier New" pitchFamily="49" charset="0"/>
              </a:rPr>
              <a:t>placegeo</a:t>
            </a:r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, "POINT(-1.83901 50.71076)"  </a:t>
            </a:r>
          </a:p>
          <a:p>
            <a:r>
              <a:rPr lang="en-GB" sz="1600" dirty="0" smtClean="0">
                <a:solidFill>
                  <a:schemeClr val="tx1"/>
                </a:solidFill>
                <a:latin typeface="Courier New" pitchFamily="49" charset="0"/>
              </a:rPr>
              <a:t>                        ^^&lt;http://strdf.di.uoa.gr/ontology#WKT&gt;) &lt; 3) . }</a:t>
            </a:r>
            <a:endParaRPr lang="el-GR" sz="1600" b="0" dirty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/>
            <a:r>
              <a:rPr lang="en-GB" dirty="0" smtClean="0"/>
              <a:t>Thank you for your attention!</a:t>
            </a:r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(http://strabon.di.uoa.gr)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Backup slides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with OGC-SWE Catalogues</a:t>
            </a:r>
            <a:endParaRPr lang="el-G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412875"/>
            <a:ext cx="7310437" cy="4491038"/>
          </a:xfrm>
        </p:spPr>
        <p:txBody>
          <a:bodyPr/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sz="1800" smtClean="0"/>
              <a:t>OGC-SWE uses the </a:t>
            </a:r>
            <a:r>
              <a:rPr lang="en-US" sz="1800" b="1" smtClean="0"/>
              <a:t>OpenGIS catalogue services specification.</a:t>
            </a:r>
          </a:p>
          <a:p>
            <a:pPr>
              <a:lnSpc>
                <a:spcPct val="80000"/>
              </a:lnSpc>
            </a:pPr>
            <a:endParaRPr lang="en-US" sz="1800" b="1" smtClean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sz="1800" smtClean="0"/>
              <a:t>The common query language developed for interoperability in this specification is </a:t>
            </a:r>
            <a:r>
              <a:rPr lang="en-US" sz="1800" b="1" smtClean="0"/>
              <a:t>based on attribute-value pairs (data model) and attribute operator value (atomic expression in a Boolean query).</a:t>
            </a:r>
            <a:r>
              <a:rPr lang="en-US" sz="1800" smtClean="0"/>
              <a:t> This is a reasonable query language for a catalogue.</a:t>
            </a:r>
          </a:p>
          <a:p>
            <a:pPr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sz="1800" smtClean="0"/>
              <a:t>But we are actually </a:t>
            </a:r>
            <a:r>
              <a:rPr lang="en-US" sz="1800" b="1" smtClean="0"/>
              <a:t>more permissive</a:t>
            </a:r>
            <a:r>
              <a:rPr lang="en-US" sz="1800" smtClean="0"/>
              <a:t> in our approach in the sense that we allow any query language to be used (the semantic registry service is a data store and we could use SQL, SPARQL etc.). This is more general in principle; also, the concrete realization of the semantic registry service by any RDF store offers a </a:t>
            </a:r>
            <a:r>
              <a:rPr lang="en-US" sz="1800" b="1" smtClean="0"/>
              <a:t>more expressive data model</a:t>
            </a:r>
            <a:r>
              <a:rPr lang="en-US" sz="1800" smtClean="0"/>
              <a:t> than an attribute-value pair data model.</a:t>
            </a:r>
          </a:p>
          <a:p>
            <a:pPr>
              <a:lnSpc>
                <a:spcPct val="80000"/>
              </a:lnSpc>
            </a:pPr>
            <a:endParaRPr lang="en-US" sz="1800" smtClean="0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 sz="1800" smtClean="0"/>
              <a:t>Some of the service interfaces of the OpenGIS catalogue service are similar to what we have (getCapabilities</a:t>
            </a:r>
            <a:r>
              <a:rPr lang="en-US" sz="1600" smtClean="0"/>
              <a:t> </a:t>
            </a:r>
            <a:r>
              <a:rPr lang="en-US" sz="1800" smtClean="0"/>
              <a:t>etc.); others we have not dealt with (harvestResource).</a:t>
            </a:r>
            <a:endParaRPr lang="el-GR" sz="1800" smtClean="0"/>
          </a:p>
        </p:txBody>
      </p:sp>
      <p:sp>
        <p:nvSpPr>
          <p:cNvPr id="22532" name="3 Marcador de pie de página"/>
          <p:cNvSpPr>
            <a:spLocks noGrp="1"/>
          </p:cNvSpPr>
          <p:nvPr/>
        </p:nvSpPr>
        <p:spPr bwMode="auto">
          <a:xfrm>
            <a:off x="976313" y="6629400"/>
            <a:ext cx="723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900">
                <a:solidFill>
                  <a:srgbClr val="292929"/>
                </a:solidFill>
              </a:rPr>
              <a:t>2nd Year Review Meeting - Brussels, 16-17 Nov. 2010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Objectives and motivation (2/2)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75657" y="1527175"/>
            <a:ext cx="7630206" cy="4710113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How about using RDF?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Good idea. But </a:t>
            </a:r>
            <a:r>
              <a:rPr lang="en-US" b="1" dirty="0" smtClean="0"/>
              <a:t>RDF can represent only thematic metadata </a:t>
            </a:r>
            <a:r>
              <a:rPr lang="en-US" dirty="0" smtClean="0"/>
              <a:t>properly. We want to take into account spatial and temporal information to aid publication and discovery of sensors, sensor services etc.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can we do about spatial and temporal metadata?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Answer: Extend RDF to represent spatial and temporal metadata.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with SANY Sensor Catalogue Service</a:t>
            </a:r>
            <a:endParaRPr lang="el-G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sz="2400" smtClean="0"/>
              <a:t>Complementary approaches: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US" sz="2000" smtClean="0"/>
              <a:t>SANY starts with the ORCHESTRA geospatial catalogue and extends it to become a semantic geospatial catalogue (terminology: the </a:t>
            </a:r>
            <a:r>
              <a:rPr lang="en-US" sz="2000" b="1" smtClean="0"/>
              <a:t>semantic bounding box</a:t>
            </a:r>
            <a:r>
              <a:rPr lang="en-US" sz="2000" smtClean="0"/>
              <a:t>). Semantics are based on the SANY schema.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US" sz="2000" smtClean="0"/>
              <a:t>We go the other way around (we start from a platform that offers a  general semantics-based data model and work on extending it with space and time).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US" sz="2400" smtClean="0"/>
              <a:t>Our approach is more expressive: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US" sz="2000" smtClean="0"/>
              <a:t>Instead of a specific schema (SANY schema), we can </a:t>
            </a:r>
            <a:r>
              <a:rPr lang="en-US" sz="2000" b="1" smtClean="0"/>
              <a:t>support any relevant sensor ontology and pose very general queries</a:t>
            </a:r>
            <a:r>
              <a:rPr lang="en-US" sz="2000" smtClean="0"/>
              <a:t> toward the combination of the ontology and the data.</a:t>
            </a:r>
            <a:endParaRPr lang="el-GR" sz="2000" smtClean="0"/>
          </a:p>
        </p:txBody>
      </p:sp>
      <p:sp>
        <p:nvSpPr>
          <p:cNvPr id="23556" name="3 Marcador de pie de página"/>
          <p:cNvSpPr>
            <a:spLocks noGrp="1"/>
          </p:cNvSpPr>
          <p:nvPr/>
        </p:nvSpPr>
        <p:spPr bwMode="auto">
          <a:xfrm>
            <a:off x="976313" y="6629400"/>
            <a:ext cx="723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" sz="900">
                <a:solidFill>
                  <a:srgbClr val="292929"/>
                </a:solidFill>
              </a:rPr>
              <a:t>2nd Year Review Meeting - Brussels, 16-17 Nov. 2010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Our Approach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990599" y="1527175"/>
            <a:ext cx="7815263" cy="471011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Resource metadata is modeled using </a:t>
            </a:r>
            <a:r>
              <a:rPr lang="en-US" sz="2400" dirty="0" err="1" smtClean="0"/>
              <a:t>stRDF</a:t>
            </a:r>
            <a:r>
              <a:rPr lang="en-US" sz="2400" dirty="0" smtClean="0"/>
              <a:t>, an extension of RDF, that can be used to represent </a:t>
            </a:r>
            <a:r>
              <a:rPr lang="en-US" sz="2400" b="1" dirty="0" smtClean="0"/>
              <a:t>thematic, spatial and temporal </a:t>
            </a:r>
            <a:r>
              <a:rPr lang="en-US" sz="2400" dirty="0" smtClean="0"/>
              <a:t>metadata.</a:t>
            </a:r>
          </a:p>
          <a:p>
            <a:pPr eaLnBrk="1" hangingPunct="1"/>
            <a:r>
              <a:rPr lang="en-US" sz="2400" dirty="0" smtClean="0"/>
              <a:t>Resource metadata are queried using </a:t>
            </a:r>
            <a:r>
              <a:rPr lang="en-US" sz="2400" dirty="0" err="1" smtClean="0"/>
              <a:t>stSPARQL</a:t>
            </a:r>
            <a:r>
              <a:rPr lang="en-US" sz="2400" dirty="0" smtClean="0"/>
              <a:t>, an extension to SPARQL for querying </a:t>
            </a:r>
            <a:r>
              <a:rPr lang="en-US" sz="2400" dirty="0" err="1" smtClean="0"/>
              <a:t>stRDF</a:t>
            </a:r>
            <a:r>
              <a:rPr lang="en-US" sz="2400" dirty="0" smtClean="0"/>
              <a:t> data.</a:t>
            </a:r>
          </a:p>
          <a:p>
            <a:pPr eaLnBrk="1" hangingPunct="1"/>
            <a:r>
              <a:rPr lang="en-US" sz="2400" dirty="0" smtClean="0"/>
              <a:t>Design and implement a storage and query evaluation module for </a:t>
            </a:r>
            <a:r>
              <a:rPr lang="en-US" sz="2400" dirty="0" err="1" smtClean="0"/>
              <a:t>stRDF</a:t>
            </a:r>
            <a:r>
              <a:rPr lang="en-US" sz="2400" dirty="0" smtClean="0"/>
              <a:t>/</a:t>
            </a:r>
            <a:r>
              <a:rPr lang="en-US" sz="2400" dirty="0" err="1" smtClean="0"/>
              <a:t>stSPARQL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smtClean="0"/>
              <a:t>Design and implement a semantic registry that stores metadata about SSW resources which is used for resource discovery using thematic, spatial and temporal criteria.</a:t>
            </a:r>
            <a:endParaRPr lang="el-GR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Outline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s-ES" dirty="0" err="1" smtClean="0"/>
              <a:t>Introduction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b="1" dirty="0" err="1" smtClean="0"/>
              <a:t>The</a:t>
            </a:r>
            <a:r>
              <a:rPr lang="es-ES" b="1" dirty="0" smtClean="0"/>
              <a:t> data </a:t>
            </a:r>
            <a:r>
              <a:rPr lang="es-ES" b="1" dirty="0" err="1" smtClean="0"/>
              <a:t>model</a:t>
            </a:r>
            <a:r>
              <a:rPr lang="es-ES" b="1" dirty="0" smtClean="0"/>
              <a:t> </a:t>
            </a:r>
            <a:r>
              <a:rPr lang="es-ES" b="1" dirty="0" err="1" smtClean="0"/>
              <a:t>stRDF</a:t>
            </a:r>
            <a:r>
              <a:rPr lang="es-ES" b="1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query</a:t>
            </a:r>
            <a:r>
              <a:rPr lang="es-ES" dirty="0" smtClean="0"/>
              <a:t> </a:t>
            </a:r>
            <a:r>
              <a:rPr lang="es-ES" dirty="0" err="1" smtClean="0"/>
              <a:t>language</a:t>
            </a:r>
            <a:r>
              <a:rPr lang="es-ES" dirty="0" smtClean="0"/>
              <a:t> </a:t>
            </a:r>
            <a:r>
              <a:rPr lang="es-ES" dirty="0" err="1" smtClean="0"/>
              <a:t>stSPARQL</a:t>
            </a:r>
            <a:r>
              <a:rPr lang="es-ES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r>
              <a:rPr lang="es-ES" dirty="0" smtClean="0"/>
              <a:t> </a:t>
            </a:r>
            <a:r>
              <a:rPr lang="es-ES" dirty="0" err="1" smtClean="0"/>
              <a:t>Strabon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err="1" smtClean="0"/>
              <a:t>Registry</a:t>
            </a:r>
            <a:endParaRPr lang="es-ES" dirty="0" smtClean="0"/>
          </a:p>
          <a:p>
            <a:pPr marL="457200" indent="-457200">
              <a:buFont typeface="Arial"/>
              <a:buChar char="•"/>
            </a:pPr>
            <a:r>
              <a:rPr lang="es-ES" dirty="0" err="1" smtClean="0"/>
              <a:t>Hands-on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r>
              <a:rPr lang="es-ES" dirty="0" smtClean="0"/>
              <a:t>: </a:t>
            </a:r>
            <a:r>
              <a:rPr lang="es-ES" dirty="0" err="1" smtClean="0"/>
              <a:t>Registering</a:t>
            </a:r>
            <a:r>
              <a:rPr lang="es-ES" dirty="0" smtClean="0"/>
              <a:t> and </a:t>
            </a:r>
            <a:r>
              <a:rPr lang="es-ES" dirty="0" err="1" smtClean="0"/>
              <a:t>discovering</a:t>
            </a:r>
            <a:r>
              <a:rPr lang="es-ES" dirty="0" smtClean="0"/>
              <a:t> data </a:t>
            </a:r>
            <a:r>
              <a:rPr lang="es-ES" dirty="0" err="1" smtClean="0"/>
              <a:t>sources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86904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From RDF to </a:t>
            </a:r>
            <a:r>
              <a:rPr lang="en-US" dirty="0" err="1" smtClean="0">
                <a:solidFill>
                  <a:schemeClr val="tx1"/>
                </a:solidFill>
              </a:rPr>
              <a:t>stRDF</a:t>
            </a:r>
            <a:r>
              <a:rPr lang="en-US" dirty="0" smtClean="0">
                <a:solidFill>
                  <a:schemeClr val="tx1"/>
                </a:solidFill>
              </a:rPr>
              <a:t> - Example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10450" y="1527175"/>
            <a:ext cx="6213475" cy="1397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ex:Sensor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ex:measures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ex:Temperature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ex:hasLocation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ex:location1.</a:t>
            </a:r>
            <a:endParaRPr lang="el-G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7092950" y="1916113"/>
            <a:ext cx="935038" cy="43338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RDF</a:t>
            </a:r>
            <a:endParaRPr lang="el-GR" b="1" dirty="0"/>
          </a:p>
        </p:txBody>
      </p:sp>
      <p:sp>
        <p:nvSpPr>
          <p:cNvPr id="6" name="Down Arrow 5"/>
          <p:cNvSpPr/>
          <p:nvPr/>
        </p:nvSpPr>
        <p:spPr>
          <a:xfrm>
            <a:off x="7451725" y="2492375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b="1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740650" y="2566988"/>
            <a:ext cx="136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Spatial </a:t>
            </a:r>
            <a:br>
              <a:rPr lang="en-US" b="1" dirty="0" smtClean="0">
                <a:latin typeface="Georgia" pitchFamily="18" charset="0"/>
              </a:rPr>
            </a:br>
            <a:r>
              <a:rPr lang="en-US" b="1" dirty="0" smtClean="0">
                <a:latin typeface="Georgia" pitchFamily="18" charset="0"/>
              </a:rPr>
              <a:t>Literals</a:t>
            </a:r>
            <a:endParaRPr lang="el-GR" b="1" dirty="0">
              <a:latin typeface="Georgia" pitchFamily="18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7092950" y="3429000"/>
            <a:ext cx="935038" cy="431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/>
              <a:t>sRDF</a:t>
            </a:r>
            <a:endParaRPr lang="el-GR" b="1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35590" y="3209102"/>
            <a:ext cx="5759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ex:location1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strdf:hasSpatialExtent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"POINT(0.1 50)"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ˆˆ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ogc:WKT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.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2627784" y="4077072"/>
          <a:ext cx="153583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301625" y="172501"/>
            <a:ext cx="8534400" cy="758825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  <a:endParaRPr lang="el-GR" dirty="0" smtClean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763" y="1628775"/>
            <a:ext cx="4600575" cy="442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4572000" y="3095740"/>
            <a:ext cx="43926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POLYGON((6 1, 10 1,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10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10, 6 6, 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 6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1))</a:t>
            </a:r>
            <a:endParaRPr lang="el-GR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From sRDF to stRDF - Example</a:t>
            </a:r>
            <a:endParaRPr lang="el-GR" smtClean="0">
              <a:solidFill>
                <a:schemeClr val="tx1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017233" y="1527175"/>
            <a:ext cx="6880225" cy="1397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rdf:type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ex:Sensor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ex:measures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ex:Temperature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ex:sensor1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ex:hasLocation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ex:location1.</a:t>
            </a:r>
            <a:endParaRPr lang="el-GR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7092950" y="1916113"/>
            <a:ext cx="935038" cy="43338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RDF</a:t>
            </a:r>
            <a:endParaRPr lang="el-GR" b="1" dirty="0"/>
          </a:p>
        </p:txBody>
      </p:sp>
      <p:sp>
        <p:nvSpPr>
          <p:cNvPr id="6" name="Down Arrow 5"/>
          <p:cNvSpPr/>
          <p:nvPr/>
        </p:nvSpPr>
        <p:spPr>
          <a:xfrm>
            <a:off x="7451725" y="2492375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b="1"/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7740650" y="2566988"/>
            <a:ext cx="136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Spatial</a:t>
            </a:r>
            <a:br>
              <a:rPr lang="en-US" b="1" dirty="0" smtClean="0">
                <a:latin typeface="Georgia" pitchFamily="18" charset="0"/>
              </a:rPr>
            </a:br>
            <a:r>
              <a:rPr lang="en-US" b="1" dirty="0" smtClean="0">
                <a:latin typeface="Georgia" pitchFamily="18" charset="0"/>
              </a:rPr>
              <a:t>Literals</a:t>
            </a:r>
            <a:endParaRPr lang="el-GR" b="1" dirty="0">
              <a:latin typeface="Georgia" pitchFamily="18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7092950" y="3429000"/>
            <a:ext cx="935038" cy="431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/>
              <a:t>sRDF</a:t>
            </a:r>
            <a:endParaRPr lang="el-GR" b="1" dirty="0"/>
          </a:p>
        </p:txBody>
      </p:sp>
      <p:sp>
        <p:nvSpPr>
          <p:cNvPr id="33800" name="TextBox 8"/>
          <p:cNvSpPr txBox="1">
            <a:spLocks noChangeArrowheads="1"/>
          </p:cNvSpPr>
          <p:nvPr/>
        </p:nvSpPr>
        <p:spPr bwMode="auto">
          <a:xfrm>
            <a:off x="1110896" y="3357563"/>
            <a:ext cx="6378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urier New" pitchFamily="49" charset="0"/>
                <a:cs typeface="Courier New" pitchFamily="49" charset="0"/>
              </a:rPr>
              <a:t>ex:location1 strdf:hasSpatialExtent </a:t>
            </a:r>
            <a:br>
              <a:rPr lang="en-US" sz="2000">
                <a:latin typeface="Courier New" pitchFamily="49" charset="0"/>
                <a:cs typeface="Courier New" pitchFamily="49" charset="0"/>
              </a:rPr>
            </a:br>
            <a:r>
              <a:rPr lang="en-US" sz="2000">
                <a:latin typeface="Courier New" pitchFamily="49" charset="0"/>
                <a:cs typeface="Courier New" pitchFamily="49" charset="0"/>
              </a:rPr>
              <a:t>	“POINT(40 15)"ˆˆogc:WKT </a:t>
            </a:r>
            <a:endParaRPr lang="el-GR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7451725" y="4076700"/>
            <a:ext cx="288925" cy="792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b="1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740650" y="4151313"/>
            <a:ext cx="136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Georgia" pitchFamily="18" charset="0"/>
              </a:rPr>
              <a:t>Temporal</a:t>
            </a:r>
            <a:br>
              <a:rPr lang="en-US" b="1">
                <a:latin typeface="Georgia" pitchFamily="18" charset="0"/>
              </a:rPr>
            </a:br>
            <a:r>
              <a:rPr lang="en-US" b="1">
                <a:latin typeface="Georgia" pitchFamily="18" charset="0"/>
              </a:rPr>
              <a:t>Constraints</a:t>
            </a:r>
            <a:endParaRPr lang="el-GR" b="1">
              <a:latin typeface="Georgia" pitchFamily="18" charset="0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7092950" y="5013325"/>
            <a:ext cx="935038" cy="431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/>
              <a:t>stRDF</a:t>
            </a:r>
            <a:endParaRPr lang="el-GR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47521" y="3924300"/>
            <a:ext cx="5688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“t = 11”^^strdf:SemiLinearPointSet</a:t>
            </a:r>
            <a:endParaRPr lang="el-GR" sz="200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2244080" y="4421336"/>
          <a:ext cx="1535832" cy="109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Graphic spid="15" grpId="0">
        <p:bldAsOne/>
      </p:bldGraphic>
    </p:bldLst>
  </p:timing>
</p:sld>
</file>

<file path=ppt/theme/theme1.xml><?xml version="1.0" encoding="utf-8"?>
<a:theme xmlns:a="http://schemas.openxmlformats.org/drawingml/2006/main" name="ssg4e.v4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2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ssg4e.v4.pot</Template>
  <TotalTime>6436</TotalTime>
  <Words>1948</Words>
  <Application>Microsoft Office PowerPoint</Application>
  <PresentationFormat>On-screen Show (4:3)</PresentationFormat>
  <Paragraphs>361</Paragraphs>
  <Slides>40</Slides>
  <Notes>7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ssg4e.v4</vt:lpstr>
      <vt:lpstr>Visio</vt:lpstr>
      <vt:lpstr>Discovering Sources  for a Region</vt:lpstr>
      <vt:lpstr>Outline</vt:lpstr>
      <vt:lpstr>Objectives and motivation (1/2)</vt:lpstr>
      <vt:lpstr>Objectives and motivation (2/2)</vt:lpstr>
      <vt:lpstr>Our Approach</vt:lpstr>
      <vt:lpstr>Outline</vt:lpstr>
      <vt:lpstr>From RDF to stRDF - Example</vt:lpstr>
      <vt:lpstr>Example</vt:lpstr>
      <vt:lpstr>From sRDF to stRDF - Example</vt:lpstr>
      <vt:lpstr>Outline</vt:lpstr>
      <vt:lpstr>Example – Dataset </vt:lpstr>
      <vt:lpstr>Example – Dataset </vt:lpstr>
      <vt:lpstr>Example – Queries</vt:lpstr>
      <vt:lpstr>Example – Queries</vt:lpstr>
      <vt:lpstr>Answer</vt:lpstr>
      <vt:lpstr>Example – Queries</vt:lpstr>
      <vt:lpstr>Example – Queries</vt:lpstr>
      <vt:lpstr>Answer</vt:lpstr>
      <vt:lpstr>What is new in stSPARQL syntax?</vt:lpstr>
      <vt:lpstr>Outline</vt:lpstr>
      <vt:lpstr>The System Strabon</vt:lpstr>
      <vt:lpstr>Storing stRDF Data</vt:lpstr>
      <vt:lpstr>Evaluating stSPARQL Queries</vt:lpstr>
      <vt:lpstr>The Architecture of the Semantic Registry – First Look  </vt:lpstr>
      <vt:lpstr>The Architecture of the Semantic Registry</vt:lpstr>
      <vt:lpstr>Example Orchestration</vt:lpstr>
      <vt:lpstr>Example Orchestration: stSPARQL query (Query 3) </vt:lpstr>
      <vt:lpstr>Answer</vt:lpstr>
      <vt:lpstr>Outline</vt:lpstr>
      <vt:lpstr>Example: Service ontology</vt:lpstr>
      <vt:lpstr>Example: Property Document</vt:lpstr>
      <vt:lpstr>Spatial Extent (Well Known Text)</vt:lpstr>
      <vt:lpstr>Hands on: Register a property document</vt:lpstr>
      <vt:lpstr>Examples of Queries – Query 1</vt:lpstr>
      <vt:lpstr>Examples of Queries – Query 4</vt:lpstr>
      <vt:lpstr>Examples of Queries – Query 8</vt:lpstr>
      <vt:lpstr>Slide 36</vt:lpstr>
      <vt:lpstr>Slide 37</vt:lpstr>
      <vt:lpstr>Comparison with OGC-SWE Catalogues</vt:lpstr>
      <vt:lpstr>Comparison with SANY Sensor Catalogue Service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Architecture and Roadmap</dc:title>
  <dc:creator>Alasdair Gray</dc:creator>
  <cp:lastModifiedBy>...</cp:lastModifiedBy>
  <cp:revision>198</cp:revision>
  <dcterms:created xsi:type="dcterms:W3CDTF">2010-11-08T13:29:55Z</dcterms:created>
  <dcterms:modified xsi:type="dcterms:W3CDTF">2011-05-29T13:03:05Z</dcterms:modified>
</cp:coreProperties>
</file>