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err="1"/>
              <a:t>Thanasis</a:t>
            </a:r>
            <a:r>
              <a:rPr lang="en-US" sz="3500" b="1" dirty="0"/>
              <a:t> </a:t>
            </a:r>
            <a:r>
              <a:rPr lang="en-US" sz="3500" b="1" dirty="0" err="1"/>
              <a:t>Loukopoulos</a:t>
            </a:r>
            <a:r>
              <a:rPr lang="en-US" sz="3500" b="1" dirty="0"/>
              <a:t>, Maria G. </a:t>
            </a:r>
            <a:r>
              <a:rPr lang="en-US" sz="3500" b="1" dirty="0" err="1"/>
              <a:t>Koziri</a:t>
            </a:r>
            <a:r>
              <a:rPr lang="en-US" sz="3500" b="1" dirty="0"/>
              <a:t>, </a:t>
            </a:r>
          </a:p>
          <a:p>
            <a:r>
              <a:rPr lang="en-US" sz="3500" b="1" u="sng" dirty="0"/>
              <a:t>Kostas </a:t>
            </a:r>
            <a:r>
              <a:rPr lang="en-US" sz="3500" b="1" u="sng" dirty="0" err="1"/>
              <a:t>Kolomvatsos</a:t>
            </a:r>
            <a:r>
              <a:rPr lang="en-US" sz="3500" b="1" dirty="0"/>
              <a:t>, </a:t>
            </a:r>
            <a:r>
              <a:rPr lang="en-US" sz="3500" b="1" dirty="0" err="1"/>
              <a:t>Panagiotis</a:t>
            </a:r>
            <a:r>
              <a:rPr lang="en-US" sz="3500" b="1" dirty="0"/>
              <a:t> </a:t>
            </a:r>
            <a:r>
              <a:rPr lang="en-US" sz="3500" b="1" dirty="0" err="1"/>
              <a:t>Oikonomou</a:t>
            </a:r>
            <a:endParaRPr lang="en-US" sz="35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6th World Conference on Information Systems and Technologies</a:t>
            </a:r>
          </a:p>
          <a:p>
            <a:r>
              <a:rPr lang="en-US" dirty="0"/>
              <a:t>Pervasive Intelligent Systems</a:t>
            </a:r>
          </a:p>
          <a:p>
            <a:r>
              <a:rPr lang="en-US" dirty="0"/>
              <a:t>March 2018</a:t>
            </a:r>
          </a:p>
          <a:p>
            <a:r>
              <a:rPr lang="en-US" dirty="0"/>
              <a:t>Naples, Italy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On Green Scheduling for Desktop Grids</a:t>
            </a:r>
            <a:endParaRPr lang="en-US" dirty="0"/>
          </a:p>
        </p:txBody>
      </p:sp>
      <p:pic>
        <p:nvPicPr>
          <p:cNvPr id="1028" name="Picture 4" descr="UT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1425389" cy="100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44A5-A331-464C-B783-EB43018355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propose, two categories:</a:t>
            </a:r>
          </a:p>
          <a:p>
            <a:pPr lvl="1"/>
            <a:r>
              <a:rPr lang="en-US" dirty="0"/>
              <a:t>With no replicas – we take into account only f</a:t>
            </a:r>
            <a:r>
              <a:rPr lang="en-US" baseline="-25000" dirty="0"/>
              <a:t>1</a:t>
            </a:r>
          </a:p>
          <a:p>
            <a:pPr lvl="1"/>
            <a:r>
              <a:rPr lang="en-US" dirty="0"/>
              <a:t>With replicas – we focus on f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5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Algorithms with no Replication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44A5-A331-464C-B783-EB43018355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Random (Rand)</a:t>
            </a:r>
          </a:p>
          <a:p>
            <a:pPr lvl="1"/>
            <a:r>
              <a:rPr lang="en-US" dirty="0"/>
              <a:t>Each task will be assigned once to a random peer</a:t>
            </a:r>
          </a:p>
          <a:p>
            <a:pPr lvl="1"/>
            <a:r>
              <a:rPr lang="en-US" dirty="0"/>
              <a:t>Deadline should not be violated</a:t>
            </a:r>
          </a:p>
          <a:p>
            <a:r>
              <a:rPr lang="en-US" i="1" dirty="0"/>
              <a:t>Completion Time (CT)</a:t>
            </a:r>
          </a:p>
          <a:p>
            <a:pPr lvl="1"/>
            <a:r>
              <a:rPr lang="en-US" dirty="0"/>
              <a:t>Starting with the heaviest task, CT checks all possible (</a:t>
            </a:r>
            <a:r>
              <a:rPr lang="en-US" i="1" dirty="0"/>
              <a:t>M</a:t>
            </a:r>
            <a:r>
              <a:rPr lang="en-US" dirty="0"/>
              <a:t> in number) peer assignments </a:t>
            </a:r>
          </a:p>
          <a:p>
            <a:pPr lvl="1"/>
            <a:r>
              <a:rPr lang="en-US" dirty="0"/>
              <a:t>The task is assigned to the peer where it will be completed at the earliest possible time</a:t>
            </a:r>
          </a:p>
          <a:p>
            <a:pPr lvl="1"/>
            <a:r>
              <a:rPr lang="en-US" dirty="0"/>
              <a:t>The remaining tasks are assigned each in decreased order of load (</a:t>
            </a:r>
            <a:r>
              <a:rPr lang="en-US" i="1" dirty="0"/>
              <a:t>L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Algorithms with no Replication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244A5-A331-464C-B783-EB43018355F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i="1" dirty="0"/>
                  <a:t>Greenness (G)</a:t>
                </a:r>
              </a:p>
              <a:p>
                <a:pPr lvl="1"/>
                <a:r>
                  <a:rPr lang="en-US" dirty="0"/>
                  <a:t>The algorithm sorts tasks according to their load and peers according to: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))/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lvl="1"/>
                <a:r>
                  <a:rPr lang="en-US" dirty="0"/>
                  <a:t>We take into account the order of the energy consumed per computational speedup</a:t>
                </a:r>
              </a:p>
              <a:p>
                <a:pPr lvl="1"/>
                <a:r>
                  <a:rPr lang="en-US" dirty="0"/>
                  <a:t>It assigns iteratively the heaviest task to the most energy efficient peer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244A5-A331-464C-B783-EB430183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84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509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0DAB-50D3-4676-854D-EC889EB2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with Replication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57B0-F123-43E4-A2DC-A8E5B8903A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i="1" dirty="0"/>
              <a:t>Random (Rand)</a:t>
            </a:r>
          </a:p>
          <a:p>
            <a:pPr lvl="1"/>
            <a:r>
              <a:rPr lang="en-US" dirty="0"/>
              <a:t>The algorithm selects a task at random and creates to a random peer a replica </a:t>
            </a:r>
          </a:p>
          <a:p>
            <a:pPr lvl="1"/>
            <a:r>
              <a:rPr lang="en-US" dirty="0"/>
              <a:t>In case all possible peer assignments lead to deadline violation for the particular task, the task is taken out of the list </a:t>
            </a:r>
          </a:p>
          <a:p>
            <a:r>
              <a:rPr lang="en-US" i="1" dirty="0"/>
              <a:t>Replication for Fault Tolerance (RFT)</a:t>
            </a:r>
          </a:p>
          <a:p>
            <a:pPr lvl="1"/>
            <a:r>
              <a:rPr lang="en-US" dirty="0"/>
              <a:t>First the list of tasks is sorted in descending order of their failure probability</a:t>
            </a:r>
          </a:p>
          <a:p>
            <a:pPr lvl="1"/>
            <a:r>
              <a:rPr lang="en-US" dirty="0"/>
              <a:t>Then starting with the one most likely to fail an extra replica is created at the peer that has the minimum failure probability </a:t>
            </a:r>
          </a:p>
          <a:p>
            <a:pPr lvl="1"/>
            <a:r>
              <a:rPr lang="en-US" dirty="0"/>
              <a:t>The sorted task list is updated with the new failure probability of the task</a:t>
            </a:r>
          </a:p>
          <a:p>
            <a:pPr lvl="1"/>
            <a:r>
              <a:rPr lang="en-US" dirty="0"/>
              <a:t>The algorithm iterates until no eligible assignments exist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25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0DAB-50D3-4676-854D-EC889EB2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with Replication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57B0-F123-43E4-A2DC-A8E5B8903A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Green Aware Replication (GAR)</a:t>
            </a:r>
          </a:p>
          <a:p>
            <a:pPr lvl="1"/>
            <a:r>
              <a:rPr lang="en-US" dirty="0"/>
              <a:t>Instead of assigning a task to the peer with the minimum failure probability, it assigns it to the most energy efficient peer</a:t>
            </a:r>
          </a:p>
        </p:txBody>
      </p:sp>
    </p:spTree>
    <p:extLst>
      <p:ext uri="{BB962C8B-B14F-4D97-AF65-F5344CB8AC3E}">
        <p14:creationId xmlns:p14="http://schemas.microsoft.com/office/powerpoint/2010/main" val="2921069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0DAB-50D3-4676-854D-EC889EB2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57B0-F123-43E4-A2DC-A8E5B8903A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1,000 tasks must be assigned to 1,000 peers </a:t>
            </a:r>
          </a:p>
          <a:p>
            <a:r>
              <a:rPr lang="en-US" dirty="0"/>
              <a:t>Task load varies uniformly in [100, 10000] time units</a:t>
            </a:r>
          </a:p>
          <a:p>
            <a:r>
              <a:rPr lang="en-US" dirty="0"/>
              <a:t>The deadline was set as a multiple of its load (×2, ×5 and ×10)</a:t>
            </a:r>
          </a:p>
          <a:p>
            <a:r>
              <a:rPr lang="en-US" dirty="0"/>
              <a:t>The computational power of peers was set to vary uniformly in  [0.1, 10] </a:t>
            </a:r>
          </a:p>
          <a:p>
            <a:r>
              <a:rPr lang="en-US" dirty="0"/>
              <a:t>The failure probability of a peer was set to vary in [0.1, 0.001[</a:t>
            </a:r>
          </a:p>
          <a:p>
            <a:r>
              <a:rPr lang="en-US" dirty="0"/>
              <a:t>The percentage of time devoted to computing tasks varies in [0.001, 0.3]</a:t>
            </a:r>
          </a:p>
          <a:p>
            <a:r>
              <a:rPr lang="en-US" dirty="0"/>
              <a:t>The greenness factor varies in [0.01, 0.3]</a:t>
            </a:r>
          </a:p>
          <a:p>
            <a:r>
              <a:rPr lang="en-US" dirty="0"/>
              <a:t>Energy consumption was set to vary in [100, 500]</a:t>
            </a:r>
          </a:p>
        </p:txBody>
      </p:sp>
    </p:spTree>
    <p:extLst>
      <p:ext uri="{BB962C8B-B14F-4D97-AF65-F5344CB8AC3E}">
        <p14:creationId xmlns:p14="http://schemas.microsoft.com/office/powerpoint/2010/main" val="3726358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0DAB-50D3-4676-854D-EC889EB2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(1/2)</a:t>
            </a:r>
          </a:p>
        </p:txBody>
      </p:sp>
      <p:pic>
        <p:nvPicPr>
          <p:cNvPr id="4" name="Picture 3" descr="D:\luke_temp\ongoing_work\submitted\worldcist18-psi\images\fig1.jpg">
            <a:extLst>
              <a:ext uri="{FF2B5EF4-FFF2-40B4-BE49-F238E27FC236}">
                <a16:creationId xmlns:a16="http://schemas.microsoft.com/office/drawing/2014/main" id="{A6E73A71-095B-4A0C-B7A4-D31E57E3905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14537"/>
            <a:ext cx="41983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luke_temp\ongoing_work\submitted\worldcist18-psi\images\fig2.jpg">
            <a:extLst>
              <a:ext uri="{FF2B5EF4-FFF2-40B4-BE49-F238E27FC236}">
                <a16:creationId xmlns:a16="http://schemas.microsoft.com/office/drawing/2014/main" id="{50F8FEF2-BB6F-4CD2-BAE8-0831B64CA44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0775" y="1981200"/>
            <a:ext cx="4640825" cy="349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645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0DAB-50D3-4676-854D-EC889EB2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(2/2)</a:t>
            </a:r>
          </a:p>
        </p:txBody>
      </p:sp>
      <p:pic>
        <p:nvPicPr>
          <p:cNvPr id="6" name="Content Placeholder 5" descr="D:\luke_temp\ongoing_work\submitted\worldcist18-psi\images\fig3.jpg">
            <a:extLst>
              <a:ext uri="{FF2B5EF4-FFF2-40B4-BE49-F238E27FC236}">
                <a16:creationId xmlns:a16="http://schemas.microsoft.com/office/drawing/2014/main" id="{D38A6EE2-E0CE-4D9E-8DD5-1C9790F0CAA3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0666" y="1199282"/>
            <a:ext cx="4210934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luke_temp\ongoing_work\submitted\worldcist18-psi\images\fig4.jpg">
            <a:extLst>
              <a:ext uri="{FF2B5EF4-FFF2-40B4-BE49-F238E27FC236}">
                <a16:creationId xmlns:a16="http://schemas.microsoft.com/office/drawing/2014/main" id="{4E8864E2-0757-416E-B46F-17554433D91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83813"/>
            <a:ext cx="4724400" cy="272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luke_temp\ongoing_work\submitted\worldcist18-psi\images\fig5.jpg">
            <a:extLst>
              <a:ext uri="{FF2B5EF4-FFF2-40B4-BE49-F238E27FC236}">
                <a16:creationId xmlns:a16="http://schemas.microsoft.com/office/drawing/2014/main" id="{6D61B1A9-6DB5-42AC-8C49-0FE79080935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906688"/>
            <a:ext cx="4876800" cy="27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859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4361-34D7-4768-8EC0-8936BB9C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FE07E-E380-454F-8AE1-66D6EC24543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G_GAR that uses the greenness criterion both when placing a task for the first time and when creating replicas was found to achieve the best performance energy wise</a:t>
            </a:r>
          </a:p>
          <a:p>
            <a:r>
              <a:rPr lang="en-US" dirty="0"/>
              <a:t>G-RFT was the winner in fault tolerance criterion</a:t>
            </a:r>
          </a:p>
        </p:txBody>
      </p:sp>
    </p:spTree>
    <p:extLst>
      <p:ext uri="{BB962C8B-B14F-4D97-AF65-F5344CB8AC3E}">
        <p14:creationId xmlns:p14="http://schemas.microsoft.com/office/powerpoint/2010/main" val="28772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124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8434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Our motivation</a:t>
            </a:r>
          </a:p>
          <a:p>
            <a:r>
              <a:rPr lang="en-US" dirty="0"/>
              <a:t>Our contribution</a:t>
            </a:r>
          </a:p>
          <a:p>
            <a:r>
              <a:rPr lang="en-US" dirty="0"/>
              <a:t>Problem Formulation</a:t>
            </a:r>
          </a:p>
          <a:p>
            <a:r>
              <a:rPr lang="en-US" dirty="0"/>
              <a:t>Scheduling Algorithms</a:t>
            </a:r>
          </a:p>
          <a:p>
            <a:r>
              <a:rPr lang="en-US" dirty="0"/>
              <a:t>Algorithms adopted for Tasks Replication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9207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desktop grid consists of volunteers that share their computational resources</a:t>
            </a:r>
          </a:p>
          <a:p>
            <a:r>
              <a:rPr lang="en-US" dirty="0"/>
              <a:t>The aim is to jointly achieve a computationally intensive tasks</a:t>
            </a:r>
          </a:p>
          <a:p>
            <a:r>
              <a:rPr lang="en-US" dirty="0"/>
              <a:t>The scalability potential of the desktop grid involves the solution to various problems like:</a:t>
            </a:r>
          </a:p>
          <a:p>
            <a:pPr lvl="1"/>
            <a:r>
              <a:rPr lang="en-US" dirty="0"/>
              <a:t>Interoperability</a:t>
            </a:r>
          </a:p>
          <a:p>
            <a:pPr lvl="1"/>
            <a:r>
              <a:rPr lang="en-US" dirty="0"/>
              <a:t>Tasks scheduling</a:t>
            </a:r>
          </a:p>
          <a:p>
            <a:pPr lvl="1"/>
            <a:r>
              <a:rPr lang="en-US" dirty="0"/>
              <a:t>Monitoring</a:t>
            </a:r>
          </a:p>
          <a:p>
            <a:pPr lvl="1"/>
            <a:r>
              <a:rPr lang="en-US" dirty="0"/>
              <a:t>Checkpointing</a:t>
            </a:r>
          </a:p>
          <a:p>
            <a:pPr marL="45720" indent="0">
              <a:buNone/>
            </a:pPr>
            <a:r>
              <a:rPr lang="en-US" dirty="0"/>
              <a:t>In this paper, we focus on the scheduling problem</a:t>
            </a:r>
          </a:p>
        </p:txBody>
      </p:sp>
    </p:spTree>
    <p:extLst>
      <p:ext uri="{BB962C8B-B14F-4D97-AF65-F5344CB8AC3E}">
        <p14:creationId xmlns:p14="http://schemas.microsoft.com/office/powerpoint/2010/main" val="330210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44A5-A331-464C-B783-EB43018355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Given a set of volunteers and tasks, we should schedule tasks execution towards maximizing a specific metric</a:t>
            </a:r>
          </a:p>
          <a:p>
            <a:pPr lvl="1"/>
            <a:r>
              <a:rPr lang="en-US" dirty="0"/>
              <a:t>Both, volunteers and tasks, exhibit specific characteristics</a:t>
            </a:r>
          </a:p>
          <a:p>
            <a:r>
              <a:rPr lang="en-US" dirty="0"/>
              <a:t>We tackle the problem of scheduling tasks in desktop grids w.r.t. the cleanness of the energy sources used by peers</a:t>
            </a:r>
          </a:p>
          <a:p>
            <a:r>
              <a:rPr lang="en-US" dirty="0"/>
              <a:t>Our contributions:</a:t>
            </a:r>
          </a:p>
          <a:p>
            <a:pPr lvl="1"/>
            <a:r>
              <a:rPr lang="en-US" dirty="0"/>
              <a:t>We model the problem as a two function constrained optimization problem </a:t>
            </a:r>
          </a:p>
          <a:p>
            <a:pPr lvl="1"/>
            <a:r>
              <a:rPr lang="en-US" dirty="0"/>
              <a:t>We present heuristics for each of the optimization targets </a:t>
            </a:r>
          </a:p>
          <a:p>
            <a:pPr lvl="1"/>
            <a:r>
              <a:rPr lang="en-US" dirty="0"/>
              <a:t>We evaluate the heuristics experimentally </a:t>
            </a:r>
          </a:p>
        </p:txBody>
      </p:sp>
    </p:spTree>
    <p:extLst>
      <p:ext uri="{BB962C8B-B14F-4D97-AF65-F5344CB8AC3E}">
        <p14:creationId xmlns:p14="http://schemas.microsoft.com/office/powerpoint/2010/main" val="7373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44A5-A331-464C-B783-EB43018355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77200" cy="4572000"/>
          </a:xfrm>
        </p:spPr>
        <p:txBody>
          <a:bodyPr>
            <a:normAutofit/>
          </a:bodyPr>
          <a:lstStyle/>
          <a:p>
            <a:r>
              <a:rPr lang="en-US" dirty="0"/>
              <a:t>Assume </a:t>
            </a:r>
            <a:r>
              <a:rPr lang="en-US" i="1" dirty="0"/>
              <a:t>N</a:t>
            </a:r>
            <a:r>
              <a:rPr lang="en-US" dirty="0"/>
              <a:t> tasks denoted by </a:t>
            </a:r>
            <a:r>
              <a:rPr lang="en-US" i="1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, with 1 ≤ </a:t>
            </a:r>
            <a:r>
              <a:rPr lang="en-US" i="1" dirty="0" err="1"/>
              <a:t>i</a:t>
            </a:r>
            <a:r>
              <a:rPr lang="en-US" dirty="0"/>
              <a:t> ≤ </a:t>
            </a:r>
            <a:r>
              <a:rPr lang="en-US" i="1" dirty="0"/>
              <a:t>N</a:t>
            </a:r>
          </a:p>
          <a:p>
            <a:r>
              <a:rPr lang="en-US" i="1" dirty="0"/>
              <a:t>L</a:t>
            </a:r>
            <a:r>
              <a:rPr lang="en-US" baseline="-25000" dirty="0"/>
              <a:t>i</a:t>
            </a:r>
            <a:r>
              <a:rPr lang="en-US" dirty="0"/>
              <a:t> denotes the load for </a:t>
            </a:r>
            <a:r>
              <a:rPr lang="en-US" i="1" dirty="0" err="1"/>
              <a:t>T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-</a:t>
            </a:r>
            <a:r>
              <a:rPr lang="en-US" baseline="-25000" dirty="0"/>
              <a:t> </a:t>
            </a:r>
            <a:r>
              <a:rPr lang="en-US" i="1" dirty="0"/>
              <a:t>L</a:t>
            </a:r>
            <a:r>
              <a:rPr lang="en-US" dirty="0"/>
              <a:t>­</a:t>
            </a:r>
            <a:r>
              <a:rPr lang="en-US" baseline="-25000" dirty="0"/>
              <a:t>i</a:t>
            </a:r>
            <a:r>
              <a:rPr lang="en-US" dirty="0"/>
              <a:t>s are known (or can be estimated) and express the amount of time required to complete </a:t>
            </a:r>
            <a:r>
              <a:rPr lang="en-US" i="1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in a base machine</a:t>
            </a:r>
          </a:p>
          <a:p>
            <a:r>
              <a:rPr lang="en-US" i="1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denotes the </a:t>
            </a:r>
            <a:r>
              <a:rPr lang="en-US" i="1" dirty="0" err="1"/>
              <a:t>j</a:t>
            </a:r>
            <a:r>
              <a:rPr lang="en-US" baseline="30000" dirty="0" err="1"/>
              <a:t>th</a:t>
            </a:r>
            <a:r>
              <a:rPr lang="en-US" dirty="0"/>
              <a:t> peer</a:t>
            </a:r>
          </a:p>
          <a:p>
            <a:r>
              <a:rPr lang="en-US" i="1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is associated with a speedup factor </a:t>
            </a:r>
            <a:r>
              <a:rPr lang="en-US" i="1" dirty="0" err="1"/>
              <a:t>SP</a:t>
            </a:r>
            <a:r>
              <a:rPr lang="en-US" baseline="-25000" dirty="0" err="1"/>
              <a:t>j</a:t>
            </a:r>
            <a:r>
              <a:rPr lang="en-US" dirty="0"/>
              <a:t> i.e., the ratio of its processing power to the processing power of the base machine </a:t>
            </a:r>
          </a:p>
          <a:p>
            <a:r>
              <a:rPr lang="en-US" dirty="0"/>
              <a:t>Depending on the country it resides, </a:t>
            </a:r>
            <a:r>
              <a:rPr lang="en-US" i="1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is assigned a greenness value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) i.e., the percentage of energy in this country coming from renewable sources</a:t>
            </a:r>
          </a:p>
        </p:txBody>
      </p:sp>
    </p:spTree>
    <p:extLst>
      <p:ext uri="{BB962C8B-B14F-4D97-AF65-F5344CB8AC3E}">
        <p14:creationId xmlns:p14="http://schemas.microsoft.com/office/powerpoint/2010/main" val="117635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 (2/3)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244A5-A331-464C-B783-EB43018355F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8001000" cy="5135562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 err="1"/>
                  <a:t>E</a:t>
                </a:r>
                <a:r>
                  <a:rPr lang="en-US" baseline="-25000" dirty="0" err="1"/>
                  <a:t>j</a:t>
                </a:r>
                <a:r>
                  <a:rPr lang="en-US" dirty="0"/>
                  <a:t> is the energy consumed by </a:t>
                </a:r>
                <a:r>
                  <a:rPr lang="en-US" i="1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 when working close to 100% utilization</a:t>
                </a:r>
              </a:p>
              <a:p>
                <a:r>
                  <a:rPr lang="en-US" dirty="0"/>
                  <a:t>Let X be an N×M matrix encoding the assignment of tasks to peers :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ij</a:t>
                </a:r>
                <a:r>
                  <a:rPr lang="en-US" dirty="0"/>
                  <a:t>=1 </a:t>
                </a:r>
                <a:r>
                  <a:rPr lang="en-US" dirty="0" err="1"/>
                  <a:t>iff</a:t>
                </a:r>
                <a:r>
                  <a:rPr lang="en-US" dirty="0"/>
                  <a:t> 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</a:t>
                </a:r>
                <a:r>
                  <a:rPr lang="en-US" dirty="0"/>
                  <a:t> is allocated to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, 0 otherwise</a:t>
                </a:r>
              </a:p>
              <a:p>
                <a:r>
                  <a:rPr lang="en-US" dirty="0"/>
                  <a:t>Each task must be allocated in at least one peer and replication of tasks is allowed for fault tolerance</a:t>
                </a:r>
              </a:p>
              <a:p>
                <a:r>
                  <a:rPr lang="en-US" dirty="0"/>
                  <a:t>Tasks assigned on the same peer arrive sequentially</a:t>
                </a:r>
              </a:p>
              <a:p>
                <a:r>
                  <a:rPr lang="en-US" dirty="0"/>
                  <a:t>The maximum number of tasks assignable to </a:t>
                </a:r>
                <a:r>
                  <a:rPr lang="en-US" i="1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, may never exceed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𝑟𝑁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US" dirty="0"/>
                  <a:t> for some constant c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244A5-A331-464C-B783-EB430183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8001000" cy="5135562"/>
              </a:xfrm>
              <a:blipFill>
                <a:blip r:embed="rId2"/>
                <a:stretch>
                  <a:fillRect l="-762" t="-1069" r="-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50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 (3/3)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244A5-A331-464C-B783-EB43018355F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8229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X is now an N×M×O matrix;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ijk</a:t>
                </a:r>
                <a:r>
                  <a:rPr lang="en-US" dirty="0"/>
                  <a:t>=1, </a:t>
                </a:r>
                <a:r>
                  <a:rPr lang="en-US" dirty="0" err="1"/>
                  <a:t>iff</a:t>
                </a:r>
                <a:r>
                  <a:rPr lang="en-US" dirty="0"/>
                  <a:t> 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</a:t>
                </a:r>
                <a:r>
                  <a:rPr lang="en-US" dirty="0"/>
                  <a:t> is assigned at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 as its k</a:t>
                </a:r>
                <a:r>
                  <a:rPr lang="en-US" baseline="30000" dirty="0"/>
                  <a:t>th</a:t>
                </a:r>
                <a:r>
                  <a:rPr lang="en-US" dirty="0"/>
                  <a:t> task to be executed</a:t>
                </a:r>
              </a:p>
              <a:p>
                <a:r>
                  <a:rPr lang="en-US" dirty="0"/>
                  <a:t>Let p(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) be the percentage of time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 is available over a time period TP</a:t>
                </a:r>
                <a:endParaRPr lang="el-GR" dirty="0"/>
              </a:p>
              <a:p>
                <a:r>
                  <a:rPr lang="en-US" dirty="0"/>
                  <a:t>A peer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 that commences execution of a task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</a:t>
                </a:r>
                <a:r>
                  <a:rPr lang="en-US" dirty="0"/>
                  <a:t> will finish it in time equal to: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𝑆𝑃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endParaRPr lang="el-GR" sz="20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244A5-A331-464C-B783-EB430183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8229600" cy="5410200"/>
              </a:xfrm>
              <a:blipFill>
                <a:blip r:embed="rId2"/>
                <a:stretch>
                  <a:fillRect l="-741" t="-1015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81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Footprint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44A5-A331-464C-B783-EB43018355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r>
              <a:rPr lang="en-US" dirty="0"/>
              <a:t>The environmental unfriendly energy consumed by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for executing all the assigned tasks can be given by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a placement matrix X, the probability that the computation of 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fails in all the peers it is assigned to, is given by: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5E1020F-2BE2-4758-ACBE-1E89E81B87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9955566"/>
                  </p:ext>
                </p:extLst>
              </p:nvPr>
            </p:nvGraphicFramePr>
            <p:xfrm>
              <a:off x="1600200" y="2286000"/>
              <a:ext cx="6126798" cy="90100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598940">
                      <a:extLst>
                        <a:ext uri="{9D8B030D-6E8A-4147-A177-3AD203B41FA5}">
                          <a16:colId xmlns:a16="http://schemas.microsoft.com/office/drawing/2014/main" val="3032187938"/>
                        </a:ext>
                      </a:extLst>
                    </a:gridCol>
                    <a:gridCol w="527858">
                      <a:extLst>
                        <a:ext uri="{9D8B030D-6E8A-4147-A177-3AD203B41FA5}">
                          <a16:colId xmlns:a16="http://schemas.microsoft.com/office/drawing/2014/main" val="360174742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d>
                                      <m:d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𝑂</m:t>
                                        </m:r>
                                      </m:sup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𝑖𝑗𝑘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nary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𝑆𝑃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22352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5E1020F-2BE2-4758-ACBE-1E89E81B87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9955566"/>
                  </p:ext>
                </p:extLst>
              </p:nvPr>
            </p:nvGraphicFramePr>
            <p:xfrm>
              <a:off x="1600200" y="2286000"/>
              <a:ext cx="6126798" cy="920877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598940">
                      <a:extLst>
                        <a:ext uri="{9D8B030D-6E8A-4147-A177-3AD203B41FA5}">
                          <a16:colId xmlns:a16="http://schemas.microsoft.com/office/drawing/2014/main" val="3032187938"/>
                        </a:ext>
                      </a:extLst>
                    </a:gridCol>
                    <a:gridCol w="527858">
                      <a:extLst>
                        <a:ext uri="{9D8B030D-6E8A-4147-A177-3AD203B41FA5}">
                          <a16:colId xmlns:a16="http://schemas.microsoft.com/office/drawing/2014/main" val="3601747429"/>
                        </a:ext>
                      </a:extLst>
                    </a:gridCol>
                  </a:tblGrid>
                  <a:tr h="920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450" marR="44450" marT="0" marB="0">
                        <a:blipFill>
                          <a:blip r:embed="rId2"/>
                          <a:stretch>
                            <a:fillRect l="-109" t="-1316" r="-9684" b="-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22352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E0E5816E-8474-48F9-A792-EC6DA0FFC3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1096680"/>
                  </p:ext>
                </p:extLst>
              </p:nvPr>
            </p:nvGraphicFramePr>
            <p:xfrm>
              <a:off x="1954161" y="4572000"/>
              <a:ext cx="6248400" cy="40995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710065">
                      <a:extLst>
                        <a:ext uri="{9D8B030D-6E8A-4147-A177-3AD203B41FA5}">
                          <a16:colId xmlns:a16="http://schemas.microsoft.com/office/drawing/2014/main" val="1244738712"/>
                        </a:ext>
                      </a:extLst>
                    </a:gridCol>
                    <a:gridCol w="538335">
                      <a:extLst>
                        <a:ext uri="{9D8B030D-6E8A-4147-A177-3AD203B41FA5}">
                          <a16:colId xmlns:a16="http://schemas.microsoft.com/office/drawing/2014/main" val="319614712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chr m:val="∏"/>
                                  <m:limLoc m:val="undOvr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𝑖𝑗𝑘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+(</m:t>
                                      </m:r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𝑂</m:t>
                                          </m:r>
                                        </m:sup>
                                        <m:e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(1−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𝑖𝑗𝑘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))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</a:t>
                          </a: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5934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E0E5816E-8474-48F9-A792-EC6DA0FFC3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1096680"/>
                  </p:ext>
                </p:extLst>
              </p:nvPr>
            </p:nvGraphicFramePr>
            <p:xfrm>
              <a:off x="1954161" y="4572000"/>
              <a:ext cx="6248400" cy="423101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710065">
                      <a:extLst>
                        <a:ext uri="{9D8B030D-6E8A-4147-A177-3AD203B41FA5}">
                          <a16:colId xmlns:a16="http://schemas.microsoft.com/office/drawing/2014/main" val="1244738712"/>
                        </a:ext>
                      </a:extLst>
                    </a:gridCol>
                    <a:gridCol w="538335">
                      <a:extLst>
                        <a:ext uri="{9D8B030D-6E8A-4147-A177-3AD203B41FA5}">
                          <a16:colId xmlns:a16="http://schemas.microsoft.com/office/drawing/2014/main" val="3196147129"/>
                        </a:ext>
                      </a:extLst>
                    </a:gridCol>
                  </a:tblGrid>
                  <a:tr h="4231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107" t="-108571" r="-9595" b="-1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59343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847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8A1B-E2C7-4880-A5AB-1B4F248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244A5-A331-464C-B783-EB43018355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have a deadline D</a:t>
            </a:r>
            <a:r>
              <a:rPr lang="en-US" baseline="-25000" dirty="0"/>
              <a:t>i</a:t>
            </a:r>
            <a:r>
              <a:rPr lang="en-US" dirty="0"/>
              <a:t> within which it should be completed</a:t>
            </a:r>
          </a:p>
          <a:p>
            <a:r>
              <a:rPr lang="en-US" dirty="0"/>
              <a:t>The greenness-aware scheduling problem with deadlines, replication and fault tolerance can be stated as a two function optimization problem</a:t>
            </a:r>
          </a:p>
          <a:p>
            <a:r>
              <a:rPr lang="en-US" dirty="0"/>
              <a:t>Given L</a:t>
            </a:r>
            <a:r>
              <a:rPr lang="en-US" baseline="-25000" dirty="0"/>
              <a:t>i</a:t>
            </a:r>
            <a:r>
              <a:rPr lang="en-US" dirty="0"/>
              <a:t>s, </a:t>
            </a:r>
            <a:r>
              <a:rPr lang="en-US" dirty="0" err="1"/>
              <a:t>SP</a:t>
            </a:r>
            <a:r>
              <a:rPr lang="en-US" baseline="-25000" dirty="0" err="1"/>
              <a:t>j</a:t>
            </a:r>
            <a:r>
              <a:rPr lang="en-US" dirty="0" err="1"/>
              <a:t>s</a:t>
            </a:r>
            <a:r>
              <a:rPr lang="en-US" dirty="0"/>
              <a:t>, p(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)s, f(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)s, O and r, find an X matrix such that the following two functions are minimized: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Subject to the previous equations and the fact that peers should meet the deadlines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6ED3066-571A-459D-BE0C-11628F24EE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766435"/>
                  </p:ext>
                </p:extLst>
              </p:nvPr>
            </p:nvGraphicFramePr>
            <p:xfrm>
              <a:off x="1965801" y="4114800"/>
              <a:ext cx="5669598" cy="83610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181130">
                      <a:extLst>
                        <a:ext uri="{9D8B030D-6E8A-4147-A177-3AD203B41FA5}">
                          <a16:colId xmlns:a16="http://schemas.microsoft.com/office/drawing/2014/main" val="1745520113"/>
                        </a:ext>
                      </a:extLst>
                    </a:gridCol>
                    <a:gridCol w="488468">
                      <a:extLst>
                        <a:ext uri="{9D8B030D-6E8A-4147-A177-3AD203B41FA5}">
                          <a16:colId xmlns:a16="http://schemas.microsoft.com/office/drawing/2014/main" val="64078238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             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 	</a:t>
                          </a: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786653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: 1≤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30753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6ED3066-571A-459D-BE0C-11628F24EE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766435"/>
                  </p:ext>
                </p:extLst>
              </p:nvPr>
            </p:nvGraphicFramePr>
            <p:xfrm>
              <a:off x="1965801" y="4114800"/>
              <a:ext cx="5669598" cy="83115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181130">
                      <a:extLst>
                        <a:ext uri="{9D8B030D-6E8A-4147-A177-3AD203B41FA5}">
                          <a16:colId xmlns:a16="http://schemas.microsoft.com/office/drawing/2014/main" val="1745520113"/>
                        </a:ext>
                      </a:extLst>
                    </a:gridCol>
                    <a:gridCol w="488468">
                      <a:extLst>
                        <a:ext uri="{9D8B030D-6E8A-4147-A177-3AD203B41FA5}">
                          <a16:colId xmlns:a16="http://schemas.microsoft.com/office/drawing/2014/main" val="640782389"/>
                        </a:ext>
                      </a:extLst>
                    </a:gridCol>
                  </a:tblGrid>
                  <a:tr h="404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450" marR="44450" marT="0" marB="0">
                        <a:blipFill>
                          <a:blip r:embed="rId2"/>
                          <a:stretch>
                            <a:fillRect l="-118" t="-114925" r="-9636" b="-1820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786653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450" marR="44450" marT="0" marB="0">
                        <a:blipFill>
                          <a:blip r:embed="rId2"/>
                          <a:stretch>
                            <a:fillRect l="-118" t="-205714" r="-9636" b="-7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>
                              <a:tab pos="3960495" algn="l"/>
                              <a:tab pos="457200" algn="l"/>
                            </a:tabLst>
                          </a:pPr>
                          <a:endParaRPr lang="en-US" sz="2000" dirty="0">
                            <a:effectLst/>
                            <a:latin typeface="Times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30753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99995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1082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Cambria</vt:lpstr>
      <vt:lpstr>Cambria Math</vt:lpstr>
      <vt:lpstr>Franklin Gothic Book</vt:lpstr>
      <vt:lpstr>Perpetua</vt:lpstr>
      <vt:lpstr>Times</vt:lpstr>
      <vt:lpstr>Times New Roman</vt:lpstr>
      <vt:lpstr>Wingdings 2</vt:lpstr>
      <vt:lpstr>Equity</vt:lpstr>
      <vt:lpstr>On Green Scheduling for Desktop Grids</vt:lpstr>
      <vt:lpstr>Outline</vt:lpstr>
      <vt:lpstr>Motivation</vt:lpstr>
      <vt:lpstr>Contribution</vt:lpstr>
      <vt:lpstr>Formulation (1/3)</vt:lpstr>
      <vt:lpstr>Formulation (2/3)</vt:lpstr>
      <vt:lpstr>Formulation (3/3)</vt:lpstr>
      <vt:lpstr>Energy Footprint</vt:lpstr>
      <vt:lpstr>Deadline</vt:lpstr>
      <vt:lpstr>Scheduling Algorithms</vt:lpstr>
      <vt:lpstr>Algorithms with no Replication (1/2)</vt:lpstr>
      <vt:lpstr>Algorithms with no Replication (2/2)</vt:lpstr>
      <vt:lpstr>Algorithms with Replication (1/2)</vt:lpstr>
      <vt:lpstr>Algorithms with Replication (2/2)</vt:lpstr>
      <vt:lpstr>Simulation Setup</vt:lpstr>
      <vt:lpstr>Results (1/2)</vt:lpstr>
      <vt:lpstr>Results (2/2)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kostas</dc:creator>
  <cp:lastModifiedBy>Kostas</cp:lastModifiedBy>
  <cp:revision>35</cp:revision>
  <dcterms:created xsi:type="dcterms:W3CDTF">2006-08-16T00:00:00Z</dcterms:created>
  <dcterms:modified xsi:type="dcterms:W3CDTF">2018-03-25T06:37:42Z</dcterms:modified>
</cp:coreProperties>
</file>