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10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7" roundtripDataSignature="AMtx7mimohtJGKR/KprZDqx/6ZI17zJr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646A59-DA78-4C76-B348-D189C1AB8AC4}">
  <a:tblStyle styleId="{BD646A59-DA78-4C76-B348-D189C1AB8A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customschemas.google.com/relationships/presentationmetadata" Target="metadata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10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</a:t>
            </a:fld>
            <a:endParaRPr/>
          </a:p>
        </p:txBody>
      </p:sp>
      <p:sp>
        <p:nvSpPr>
          <p:cNvPr id="738" name="Google Shape;738;p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39" name="Google Shape;739;p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39</a:t>
            </a:fld>
            <a:endParaRPr/>
          </a:p>
        </p:txBody>
      </p:sp>
      <p:sp>
        <p:nvSpPr>
          <p:cNvPr id="322" name="Google Shape;322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3" name="Google Shape;323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fld>
            <a:endParaRPr/>
          </a:p>
        </p:txBody>
      </p:sp>
      <p:sp>
        <p:nvSpPr>
          <p:cNvPr id="329" name="Google Shape;329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0" name="Google Shape;330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41</a:t>
            </a:fld>
            <a:endParaRPr/>
          </a:p>
        </p:txBody>
      </p:sp>
      <p:sp>
        <p:nvSpPr>
          <p:cNvPr id="336" name="Google Shape;336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7" name="Google Shape;337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</a:t>
            </a:fld>
            <a:endParaRPr/>
          </a:p>
        </p:txBody>
      </p:sp>
      <p:sp>
        <p:nvSpPr>
          <p:cNvPr id="362" name="Google Shape;362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3" name="Google Shape;363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478" name="Google Shape;478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6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68</a:t>
            </a:fld>
            <a:endParaRPr/>
          </a:p>
        </p:txBody>
      </p:sp>
      <p:sp>
        <p:nvSpPr>
          <p:cNvPr id="510" name="Google Shape;510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1" name="Google Shape;511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6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69</a:t>
            </a:fld>
            <a:endParaRPr/>
          </a:p>
        </p:txBody>
      </p:sp>
      <p:sp>
        <p:nvSpPr>
          <p:cNvPr id="518" name="Google Shape;518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9" name="Google Shape;519;p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7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70</a:t>
            </a:fld>
            <a:endParaRPr/>
          </a:p>
        </p:txBody>
      </p:sp>
      <p:sp>
        <p:nvSpPr>
          <p:cNvPr id="534" name="Google Shape;534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5" name="Google Shape;535;p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7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72</a:t>
            </a:fld>
            <a:endParaRPr/>
          </a:p>
        </p:txBody>
      </p:sp>
      <p:sp>
        <p:nvSpPr>
          <p:cNvPr id="548" name="Google Shape;548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9" name="Google Shape;549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7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76</a:t>
            </a:fld>
            <a:endParaRPr/>
          </a:p>
        </p:txBody>
      </p:sp>
      <p:sp>
        <p:nvSpPr>
          <p:cNvPr id="574" name="Google Shape;574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5" name="Google Shape;575;p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7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77</a:t>
            </a:fld>
            <a:endParaRPr/>
          </a:p>
        </p:txBody>
      </p:sp>
      <p:sp>
        <p:nvSpPr>
          <p:cNvPr id="581" name="Google Shape;581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2" name="Google Shape;582;p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78</a:t>
            </a:fld>
            <a:endParaRPr/>
          </a:p>
        </p:txBody>
      </p:sp>
      <p:sp>
        <p:nvSpPr>
          <p:cNvPr id="588" name="Google Shape;588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9" name="Google Shape;589;p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7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79</a:t>
            </a:fld>
            <a:endParaRPr/>
          </a:p>
        </p:txBody>
      </p:sp>
      <p:sp>
        <p:nvSpPr>
          <p:cNvPr id="595" name="Google Shape;595;p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6" name="Google Shape;596;p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8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80</a:t>
            </a:fld>
            <a:endParaRPr/>
          </a:p>
        </p:txBody>
      </p:sp>
      <p:sp>
        <p:nvSpPr>
          <p:cNvPr id="602" name="Google Shape;602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3" name="Google Shape;603;p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8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81</a:t>
            </a:fld>
            <a:endParaRPr/>
          </a:p>
        </p:txBody>
      </p:sp>
      <p:sp>
        <p:nvSpPr>
          <p:cNvPr id="610" name="Google Shape;610;p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1" name="Google Shape;611;p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8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83</a:t>
            </a:fld>
            <a:endParaRPr/>
          </a:p>
        </p:txBody>
      </p:sp>
      <p:sp>
        <p:nvSpPr>
          <p:cNvPr id="623" name="Google Shape;623;p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4" name="Google Shape;624;p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730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endParaRPr/>
          </a:p>
        </p:txBody>
      </p:sp>
      <p:sp>
        <p:nvSpPr>
          <p:cNvPr id="662" name="Google Shape;662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9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93</a:t>
            </a:fld>
            <a:endParaRPr/>
          </a:p>
        </p:txBody>
      </p:sp>
      <p:sp>
        <p:nvSpPr>
          <p:cNvPr id="688" name="Google Shape;688;p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9" name="Google Shape;689;p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9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94</a:t>
            </a:fld>
            <a:endParaRPr/>
          </a:p>
        </p:txBody>
      </p:sp>
      <p:sp>
        <p:nvSpPr>
          <p:cNvPr id="696" name="Google Shape;696;p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7" name="Google Shape;697;p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66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9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95</a:t>
            </a:fld>
            <a:endParaRPr/>
          </a:p>
        </p:txBody>
      </p:sp>
      <p:sp>
        <p:nvSpPr>
          <p:cNvPr id="703" name="Google Shape;703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4" name="Google Shape;704;p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9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96</a:t>
            </a:fld>
            <a:endParaRPr/>
          </a:p>
        </p:txBody>
      </p:sp>
      <p:sp>
        <p:nvSpPr>
          <p:cNvPr id="710" name="Google Shape;710;p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1" name="Google Shape;711;p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9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97</a:t>
            </a:fld>
            <a:endParaRPr/>
          </a:p>
        </p:txBody>
      </p:sp>
      <p:sp>
        <p:nvSpPr>
          <p:cNvPr id="717" name="Google Shape;717;p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8" name="Google Shape;718;p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9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98</a:t>
            </a:fld>
            <a:endParaRPr/>
          </a:p>
        </p:txBody>
      </p:sp>
      <p:sp>
        <p:nvSpPr>
          <p:cNvPr id="724" name="Google Shape;724;p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5" name="Google Shape;725;p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9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99</a:t>
            </a:fld>
            <a:endParaRPr/>
          </a:p>
        </p:txBody>
      </p:sp>
      <p:sp>
        <p:nvSpPr>
          <p:cNvPr id="731" name="Google Shape;731;p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32" name="Google Shape;732;p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4" name="Google Shape;74;p1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5" name="Google Shape;75;p1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1" name="Google Shape;81;p1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10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10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10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0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10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9" name="Google Shape;49;p10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10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6" name="Google Shape;66;p1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8" name="Google Shape;68;p1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rdf-sparql-query/" TargetMode="External"/><Relationship Id="rId7" Type="http://schemas.openxmlformats.org/officeDocument/2006/relationships/hyperlink" Target="http://www.openrdf.org/doc/sesame2/users/" TargetMode="External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mbridgesemantics.com/el/semantic-university/sparql-by-example" TargetMode="External"/><Relationship Id="rId5" Type="http://schemas.openxmlformats.org/officeDocument/2006/relationships/hyperlink" Target="http://axel.deri.ie/~axepol/sparqltutorial/" TargetMode="External"/><Relationship Id="rId4" Type="http://schemas.openxmlformats.org/officeDocument/2006/relationships/hyperlink" Target="http://www.w3.org/TR/sparql11-query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rdf-sparql-quer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.org/TR/sparql11-query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rdf-mt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sparqldefinition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jena.sourceforge.net/inference/index.html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rdf-mt/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9/sparql/wiki/Main_Page" TargetMode="Externa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hyperlink" Target="http://propertypaths" TargetMode="External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More on SPARQL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>
            <a:spLocks noGrp="1"/>
          </p:cNvSpPr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 with Negation (cont’d)</a:t>
            </a:r>
            <a:endParaRPr/>
          </a:p>
        </p:txBody>
      </p:sp>
      <p:sp>
        <p:nvSpPr>
          <p:cNvPr id="147" name="Google Shape;14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the names of people with name but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expressed age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 less than 60 years.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PREFIX foaf: &lt;http://xmlns.com/foaf/0.1/&gt;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PREFIX ex: &lt;http://example.org/schema/&gt;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SELECT ?name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WHERE { ?x foaf:givenName ?name 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OPTIONAL { ?x ex:age ?age 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FILTER(?age &gt;= 60) } 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FILTER (!bound(?age))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Result: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8" name="Google Shape;148;p10"/>
          <p:cNvGraphicFramePr/>
          <p:nvPr/>
        </p:nvGraphicFramePr>
        <p:xfrm>
          <a:off x="3779837" y="50847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244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“Alice"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“Bob"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dirty="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Readings</a:t>
            </a:r>
            <a:endParaRPr/>
          </a:p>
        </p:txBody>
      </p:sp>
      <p:sp>
        <p:nvSpPr>
          <p:cNvPr id="742" name="Google Shape;742;p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 of the book “Foundations of Semantic Web Technologies”.</a:t>
            </a:r>
            <a:endParaRPr/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original 2008 SPARQL standard  “SPARQL Query Language for RDF” from </a:t>
            </a:r>
            <a:r>
              <a:rPr lang="en-US" sz="1800" b="0" i="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http://www.w3.org/TR/rdf-sparql-query/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.</a:t>
            </a:r>
            <a:endParaRPr/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SPARQL 1.1 standard (2013) available at </a:t>
            </a:r>
            <a:r>
              <a:rPr lang="en-US" sz="1800" b="0" i="0" u="sng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http://www.w3.org/TR/sparql11-query/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SPARQL tutorial given at ESWC 2007 for the semantics of SPARQL: </a:t>
            </a:r>
            <a:r>
              <a:rPr lang="en-US" sz="1800" b="0" i="0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http://axel.deri.ie/%7Eaxepol/sparqltutorial/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.</a:t>
            </a:r>
            <a:endParaRPr/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more recent SPARQL tutorial by Cambridge Semantics:</a:t>
            </a:r>
            <a:endParaRPr/>
          </a:p>
          <a:p>
            <a:pPr marL="400050" lvl="1" indent="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sng">
                <a:solidFill>
                  <a:schemeClr val="dk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http://www.cambridgesemantics.com/el/semantic-university/sparql-by-example</a:t>
            </a: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Sesame documentation regarding RDFS inferencing available at </a:t>
            </a:r>
            <a:r>
              <a:rPr lang="en-US" sz="1800" b="0" i="0" u="sng">
                <a:solidFill>
                  <a:schemeClr val="dk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http://www.openrdf.org/doc/sesame2/users/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.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 with Negation (cont’d)</a:t>
            </a:r>
            <a:endParaRPr/>
          </a:p>
        </p:txBody>
      </p:sp>
      <p:sp>
        <p:nvSpPr>
          <p:cNvPr id="154" name="Google Shape;154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 that the OPTIONAL pattern in the previous query does not generate bindings in the following two cases: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no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ex:age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property for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?x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(e.g., when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?x=_a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an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ex:age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property for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?x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but its value is less than 60 (e.g., when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?x=_b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  <a:p>
            <a:pPr marL="34290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two cases are then selected for output by the FILTER condition that uses </a:t>
            </a:r>
            <a:r>
              <a:rPr lang="en-US" sz="2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!bound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Negation in SPARQL (cont’d)</a:t>
            </a:r>
            <a:endParaRPr/>
          </a:p>
        </p:txBody>
      </p:sp>
      <p:sp>
        <p:nvSpPr>
          <p:cNvPr id="160" name="Google Shape;160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previous examples where we used </a:t>
            </a:r>
            <a:endParaRPr/>
          </a:p>
          <a:p>
            <a:pPr marL="342900" lvl="0" indent="-34290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 P1 OPTIONAL P2 } FILTER(!bound(?x) }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to express negation as failure, the variable </a:t>
            </a:r>
            <a:r>
              <a:rPr lang="en-US" sz="24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?x</a:t>
            </a:r>
            <a:r>
              <a:rPr lang="en-US" sz="2400" b="1" i="0" u="none">
                <a:solidFill>
                  <a:schemeClr val="dk1"/>
                </a:solidFill>
              </a:rPr>
              <a:t> appeared in graph pattern </a:t>
            </a:r>
            <a:r>
              <a:rPr lang="en-US" sz="24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P2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but </a:t>
            </a:r>
            <a:r>
              <a:rPr lang="en-US" sz="2400" b="1" i="0" u="none">
                <a:solidFill>
                  <a:schemeClr val="dk1"/>
                </a:solidFill>
              </a:rPr>
              <a:t>not in graph pattern </a:t>
            </a:r>
            <a:r>
              <a:rPr lang="en-US" sz="24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P1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otherwise we cannot have the desired effect.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paper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Renzo Angles, Claudio Gutierrez. </a:t>
            </a:r>
            <a:r>
              <a:rPr lang="en-US" sz="1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Expressive Power of 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SPARQL. 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Proc. of ISWC 2008.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shows that this simple idea might </a:t>
            </a:r>
            <a:r>
              <a:rPr lang="en-US" sz="2400" b="1" i="0" u="none">
                <a:solidFill>
                  <a:schemeClr val="dk1"/>
                </a:solidFill>
              </a:rPr>
              <a:t>not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in more complicated cases, and shows a general way to express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difference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graph patterns in SPARQL (using again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OPTIONAL, FILTER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!bound).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Negation in SPARQL (cont’d)</a:t>
            </a:r>
            <a:endParaRPr/>
          </a:p>
        </p:txBody>
      </p:sp>
      <p:sp>
        <p:nvSpPr>
          <p:cNvPr id="166" name="Google Shape;166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saw that it is possible to simulate a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non-monotonic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construct (negation as failure ) through SPARQL language constructs.</a:t>
            </a:r>
            <a:endParaRPr/>
          </a:p>
          <a:p>
            <a:pPr marL="342900" lvl="0" indent="-1651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However, SPARQL makes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assumption to interpret statements in an RDF graph using negation as failure or some other non-monotonic assumption (e.g.,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closed world assumption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  <a:p>
            <a:pPr marL="342900" lvl="0" indent="-1651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(but also RDF and RDFS) make the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World Assumption.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Monotonicity of FOL</a:t>
            </a:r>
            <a:endParaRPr/>
          </a:p>
        </p:txBody>
      </p:sp>
      <p:sp>
        <p:nvSpPr>
          <p:cNvPr id="172" name="Google Shape;17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Theorem.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Let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KB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 a set of FOL formulas and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φ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θ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two arbitrary FOL formulas. If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KB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entails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φ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then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KB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union {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θ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} entails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φ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well</a:t>
            </a:r>
            <a:r>
              <a:rPr lang="en-US" sz="2800"/>
              <a:t>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             KB⊨</a:t>
            </a:r>
            <a:r>
              <a:rPr lang="en-US" sz="2800" i="1"/>
              <a:t>φ</a:t>
            </a:r>
            <a:r>
              <a:rPr lang="en-US" sz="2800"/>
              <a:t> ⇒</a:t>
            </a:r>
            <a:r>
              <a:rPr lang="en-US"/>
              <a:t>KB∪</a:t>
            </a:r>
            <a:r>
              <a:rPr lang="en-US" sz="2800"/>
              <a:t>{</a:t>
            </a:r>
            <a:r>
              <a:rPr lang="en-US" sz="2800" i="1"/>
              <a:t>θ</a:t>
            </a:r>
            <a:r>
              <a:rPr lang="en-US" sz="2800"/>
              <a:t>}</a:t>
            </a:r>
            <a:r>
              <a:rPr lang="en-US"/>
              <a:t>⊨</a:t>
            </a:r>
            <a:r>
              <a:rPr lang="en-US" sz="2800" i="1"/>
              <a:t>φ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above theorem captures the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monotonicity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property of FOL.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Closed World Assumption (CWA) and Negation as Failure (NF)</a:t>
            </a:r>
            <a:endParaRPr/>
          </a:p>
        </p:txBody>
      </p:sp>
      <p:sp>
        <p:nvSpPr>
          <p:cNvPr id="178" name="Google Shape;178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ground atomic formula in FOL, then the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closed world assumption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says: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KB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does not entail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then assume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A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be entailed.</a:t>
            </a:r>
            <a:endParaRPr/>
          </a:p>
          <a:p>
            <a:pPr marL="342900" lvl="0" indent="-1651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ground atomic formula in FOL, then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negation as failure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says: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cannot prove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the KB, then assume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A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 been proven.</a:t>
            </a:r>
            <a:endParaRPr/>
          </a:p>
          <a:p>
            <a:pPr marL="342900" lvl="0" indent="-1651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CWA and NF result in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non-monotonicity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(relational databases or Prolog)</a:t>
            </a:r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DB: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tall(John)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?-tall(John).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Answer: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yes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?-tall(Mike)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no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(using the CWA or negation as failure).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 DB with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tall(Mike).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?-tall(Mike)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yes</a:t>
            </a: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Open World Assumption</a:t>
            </a:r>
            <a:endParaRPr/>
          </a:p>
        </p:txBody>
      </p:sp>
      <p:sp>
        <p:nvSpPr>
          <p:cNvPr id="190" name="Google Shape;190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 are not known to be true or false are assumed to be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possible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(revisited)</a:t>
            </a:r>
            <a:endParaRPr/>
          </a:p>
        </p:txBody>
      </p:sp>
      <p:sp>
        <p:nvSpPr>
          <p:cNvPr id="196" name="Google Shape;196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DB:</a:t>
            </a:r>
            <a:r>
              <a:rPr lang="en-US" sz="2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tall(John)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Query:</a:t>
            </a:r>
            <a:r>
              <a:rPr lang="en-US" sz="2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?-tall(John).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Answer: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yes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2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?-tall(Mike)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r>
              <a:rPr lang="en-US" sz="2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 don’t know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(using the OWA).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OWA vs. CWA in RDF</a:t>
            </a:r>
            <a:endParaRPr/>
          </a:p>
        </p:txBody>
      </p:sp>
      <p:sp>
        <p:nvSpPr>
          <p:cNvPr id="202" name="Google Shape;202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general, the OWA is the most natural assumption to make in RDF since we are writing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incomplete Web resource descriptions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we expect that these resource descriptions will be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extended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reused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us or others later on.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even in the world of Web resources, there are many examples where the CWA is more appropriate (e.g., when we describe the schedule of a course we give the times the course takes place; the course does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take place at any other time).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would be nice to have facilities to say what assumption to make in each case.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Acknowledgements</a:t>
            </a:r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presentation is based on the W3C Candidate Recommendation “SPARQL Query Language for RDF” ( </a:t>
            </a:r>
            <a:r>
              <a:rPr lang="en-US" sz="2800" b="0" i="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http://www.w3.org/TR/rdf-sparql-query/</a:t>
            </a:r>
            <a:r>
              <a:rPr lang="en-US" sz="2800"/>
              <a:t>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 W3C working draft for SPARQL 1.1 (</a:t>
            </a:r>
            <a:r>
              <a:rPr lang="en-US" sz="2800" b="0" i="0" u="sng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http://www.w3.org/TR/sparql11-query/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Much of the material in this presentation is verbatim from the above Web sites.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208" name="Google Shape;208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Negation in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Useful Features of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Named Graphs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Querying RDFS information using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1.1 features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Solution Sequences and Modifiers</a:t>
            </a:r>
            <a:endParaRPr/>
          </a:p>
        </p:txBody>
      </p:sp>
      <p:sp>
        <p:nvSpPr>
          <p:cNvPr id="214" name="Google Shape;214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 patterns in a WHERE clause generate an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unordered collection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solutions, each solution being a mapping i.e., a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partial function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from variables to RDF terms. 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solutions are then treated as a sequence (a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 sequence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initially in no specific order; any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sequence modifiers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are then applied to create another sequence. 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Finally, this latter sequence is used to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generate the results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a SPARQL query form.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Solution Sequences and Modifiers (cont’d)</a:t>
            </a:r>
            <a:endParaRPr/>
          </a:p>
        </p:txBody>
      </p:sp>
      <p:sp>
        <p:nvSpPr>
          <p:cNvPr id="220" name="Google Shape;220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 sequence modifier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one of: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 modifier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put the solutions in some given order.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Projection modifier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choose certain variables. This is done using the SELECT clause.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Distinct modifier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ensure solutions in the sequence are unique.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Reduced modifier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permit elimination of some non-unique solutions.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Offset modifier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control where the solutions start from, in the overall sequence of solutions.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 modifier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restrict the number of solutions.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 sequence modifiers are introduced by certain clauses or keywords to be defined below.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ORDER BY clause</a:t>
            </a:r>
            <a:endParaRPr/>
          </a:p>
        </p:txBody>
      </p:sp>
      <p:sp>
        <p:nvSpPr>
          <p:cNvPr id="226" name="Google Shape;226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ORDER BY clause and the optional order modifier ASC() or DESC() establish the </a:t>
            </a:r>
            <a:r>
              <a:rPr lang="en-US" sz="2000" b="1" i="0" u="none">
                <a:solidFill>
                  <a:schemeClr val="dk1"/>
                </a:solidFill>
              </a:rPr>
              <a:t>order 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a solution sequence. </a:t>
            </a:r>
            <a:endParaRPr/>
          </a:p>
          <a:p>
            <a:pPr marL="34290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?name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foaf:name ?name }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ORDER BY ?name</a:t>
            </a: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ASC() and DESC() are missing, ASC() is assumed.</a:t>
            </a:r>
            <a:endParaRPr/>
          </a:p>
          <a:p>
            <a:pPr marL="34290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SPARQL specification defines the exact order among various values that can appear in the mappings that form a solution.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  <a:endParaRPr/>
          </a:p>
        </p:txBody>
      </p:sp>
      <p:sp>
        <p:nvSpPr>
          <p:cNvPr id="232" name="Google Shape;232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: &lt;http://example.org/ns#&gt;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xsd: &lt;http://www.w3.org/2001/XMLSchema#&gt;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?name ?emp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foaf:name ?name ; :empId ?emp }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ORDER BY DESC(?emp)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   &lt;http://xmlns.com/foaf/0.1/&gt;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?name ?emp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foaf:name ?name ; :empId ?emp }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ORDER BY </a:t>
            </a:r>
            <a:r>
              <a:rPr lang="en-US" sz="2000" b="0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?name</a:t>
            </a: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DESC(?emp)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Removing Duplicates</a:t>
            </a:r>
            <a:endParaRPr/>
          </a:p>
        </p:txBody>
      </p:sp>
      <p:sp>
        <p:nvSpPr>
          <p:cNvPr id="238" name="Google Shape;238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default, SPARQL query results may contain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duplicates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(so the result of a SPARQL query is a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bag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 a set).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modifier DISTINCT enforces that no duplicates are included in the query results. </a:t>
            </a:r>
            <a:endParaRPr/>
          </a:p>
          <a:p>
            <a:pPr marL="34290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modifier REDUCED permits the elimination of duplicates (the </a:t>
            </a:r>
            <a:r>
              <a:rPr lang="en-US" sz="2800" b="1" i="0" u="none">
                <a:solidFill>
                  <a:schemeClr val="dk1"/>
                </a:solidFill>
              </a:rPr>
              <a:t>implementation decides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what to do e.g., based on optimization issues).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244" name="Google Shape;244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foaf: &lt;http://xmlns.com/foaf/0.1/&gt;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_:x foaf:name "Alice"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_:x foaf:mbox &lt;mailto:alice@example.com&gt;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_:y foaf:name "Alice"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_:y foaf:mbox &lt;mailto:asmith@example.com&gt;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_:z foaf:name "Alice"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_:z foaf:mbox &lt;mailto:alice.smith@example.com&gt; . 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250" name="Google Shape;250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?name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foaf:name ?name }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endParaRPr/>
          </a:p>
        </p:txBody>
      </p:sp>
      <p:graphicFrame>
        <p:nvGraphicFramePr>
          <p:cNvPr id="251" name="Google Shape;251;p27"/>
          <p:cNvGraphicFramePr/>
          <p:nvPr/>
        </p:nvGraphicFramePr>
        <p:xfrm>
          <a:off x="3419475" y="479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143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/>
                    </a:p>
                  </a:txBody>
                  <a:tcPr marL="91450" marR="91450" marT="45650" marB="456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"Alice" </a:t>
                      </a:r>
                      <a:endParaRPr/>
                    </a:p>
                  </a:txBody>
                  <a:tcPr marL="91450" marR="91450" marT="45650" marB="456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"Alice" </a:t>
                      </a:r>
                      <a:endParaRPr/>
                    </a:p>
                  </a:txBody>
                  <a:tcPr marL="91450" marR="91450" marT="45650" marB="456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"Alice" </a:t>
                      </a:r>
                      <a:endParaRPr dirty="0"/>
                    </a:p>
                  </a:txBody>
                  <a:tcPr marL="91450" marR="91450" marT="45650" marB="456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257" name="Google Shape;257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DISTINCT ?name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foaf:name ?name }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endParaRPr/>
          </a:p>
        </p:txBody>
      </p:sp>
      <p:graphicFrame>
        <p:nvGraphicFramePr>
          <p:cNvPr id="258" name="Google Shape;258;p28"/>
          <p:cNvGraphicFramePr/>
          <p:nvPr/>
        </p:nvGraphicFramePr>
        <p:xfrm>
          <a:off x="3419475" y="479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143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"Alice" </a:t>
                      </a:r>
                      <a:endParaRPr dirty="0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OFFSET and LIMIT clauses</a:t>
            </a:r>
            <a:endParaRPr/>
          </a:p>
        </p:txBody>
      </p:sp>
      <p:sp>
        <p:nvSpPr>
          <p:cNvPr id="264" name="Google Shape;264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OFFSET clause causes the solutions generated to start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the specified number of solutions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An OFFSET of zero has no effect.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LIMIT clause puts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upper bound on the number of solutions returned.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If the number of actual solutions is greater than the limit, then at most the limit number of solutions will be returned. 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LIMIT and OFFSET to select different subsets of the query solutions is not useful unless the order is made predictable by using ORDER BY.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Negation in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Useful Features of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Named Graphs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Querying RDFS information using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1.1 features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  <a:endParaRPr/>
          </a:p>
        </p:txBody>
      </p:sp>
      <p:sp>
        <p:nvSpPr>
          <p:cNvPr id="270" name="Google Shape;270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?name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foaf:name ?name }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ORDER BY ?name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LIMIT 5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OFFSET 10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   &lt;http://xmlns.com/foaf/0.1/&gt;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?name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foaf:name ?name }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LIMIT 20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276" name="Google Shape;276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Negation in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Useful Features of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Named Graphs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Querying RDFS information using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1.1 features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RDF Datasets</a:t>
            </a:r>
            <a:endParaRPr/>
          </a:p>
        </p:txBody>
      </p:sp>
      <p:sp>
        <p:nvSpPr>
          <p:cNvPr id="282" name="Google Shape;282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RDF dataset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collection of graphs against which we can execute a SPARQL query.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RDF dataset consists of: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graph, the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default graph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which does not have a name.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zero or more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named graphs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where each named graph is identified by an IRI. 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query does not need to involve matching the default graph; the query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just involve matching named graphs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RDF Datasets (cont’d)</a:t>
            </a:r>
            <a:endParaRPr/>
          </a:p>
        </p:txBody>
      </p:sp>
      <p:sp>
        <p:nvSpPr>
          <p:cNvPr id="288" name="Google Shape;288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definition of RDF Dataset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not restrict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relationships of named and default graphs.  </a:t>
            </a:r>
            <a:endParaRPr/>
          </a:p>
          <a:p>
            <a:pPr marL="34290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 of relationships: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no information in the default graph. We just have named graphs and queries relate information from the two graphs.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information in the default graph includes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provenance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about the named graphs. Queries may use this provenance information.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Example: the default graph contains provenance</a:t>
            </a:r>
            <a:endParaRPr/>
          </a:p>
        </p:txBody>
      </p:sp>
      <p:sp>
        <p:nvSpPr>
          <p:cNvPr id="294" name="Google Shape;294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Default graph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dc: &lt;http://purl.org/dc/elements/1.1/&gt;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000" b="0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http://example.org/bob</a:t>
            </a: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dc:publisher "Bob"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000" b="0" i="0" u="none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http://example.org/alice</a:t>
            </a: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dc:publisher "Alice"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Named graph:</a:t>
            </a:r>
            <a:r>
              <a:rPr lang="en-US" sz="24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http://example.org/bob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foaf: &lt;http://xmlns.com/foaf/0.1/&gt;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_:a foaf:name "Bob"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_:a foaf:mbox &lt;mailto:bob@oldcorp.example.org&gt;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Named graph: </a:t>
            </a:r>
            <a:r>
              <a:rPr lang="en-US" sz="2400" b="1" i="0" u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http://example.org/alice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foaf: &lt;http://xmlns.com/foaf/0.1/&gt;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_:a foaf:name "Alice"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_:a foaf:mbox &lt;mailto:alice@work.example.org&gt; . 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Specifying RDF Datasets</a:t>
            </a:r>
            <a:endParaRPr/>
          </a:p>
        </p:txBody>
      </p:sp>
      <p:sp>
        <p:nvSpPr>
          <p:cNvPr id="300" name="Google Shape;300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specification of the RDF dataset for a query is done using the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NAMED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clauses of the query.</a:t>
            </a:r>
            <a:endParaRPr/>
          </a:p>
          <a:p>
            <a:pPr marL="34290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SPARQL query may have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zero or more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FROM clauses and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zero or more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FROM NAMED clauses.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RDF dataset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resulting from a number of FROM and FROM NAMED clauses consists of: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default graph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consisting of the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RDF merge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 graphs referred to in the FROM clauses.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of (IRI, graph) pairs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one from each FROM NAMED clause.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there is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FROM clause 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the dataset is assumed to have the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empty graph 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the default graph.</a:t>
            </a: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Specifying RDF Datasets (cont’d)</a:t>
            </a:r>
            <a:endParaRPr/>
          </a:p>
        </p:txBody>
      </p:sp>
      <p:sp>
        <p:nvSpPr>
          <p:cNvPr id="306" name="Google Shape;306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merge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a set of RDF graphs is defined as follows: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graphs in the set have </a:t>
            </a:r>
            <a:r>
              <a:rPr lang="en-US" sz="2400" b="1" i="0" u="none">
                <a:solidFill>
                  <a:schemeClr val="dk1"/>
                </a:solidFill>
              </a:rPr>
              <a:t>no blank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>
                <a:solidFill>
                  <a:schemeClr val="dk1"/>
                </a:solidFill>
              </a:rPr>
              <a:t>nodes in common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then the </a:t>
            </a:r>
            <a:r>
              <a:rPr lang="en-US" sz="2400" b="1" i="0" u="none">
                <a:solidFill>
                  <a:schemeClr val="dk1"/>
                </a:solidFill>
              </a:rPr>
              <a:t>union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the graphs is a merge.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graphs </a:t>
            </a:r>
            <a:r>
              <a:rPr lang="en-US" sz="2400" b="1" i="0" u="none">
                <a:solidFill>
                  <a:schemeClr val="dk1"/>
                </a:solidFill>
              </a:rPr>
              <a:t>share blank nodes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then it is the union of a set of graphs that is obtained by replacing the graphs in the set by equivalent graphs that share no blank nodes (blank nodes are standardized apart).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the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RDF semantics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more related concepts </a:t>
            </a:r>
            <a:r>
              <a:rPr lang="en-US" sz="3200" b="0" i="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http://www.w3.org/TR/rdf-mt/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Specifying RDF Datasets (cont’d)</a:t>
            </a:r>
            <a:endParaRPr/>
          </a:p>
        </p:txBody>
      </p:sp>
      <p:sp>
        <p:nvSpPr>
          <p:cNvPr id="312" name="Google Shape;312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RDF dataset may also be specified in a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protocol request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in which case the protocol description </a:t>
            </a:r>
            <a:r>
              <a:rPr lang="en-US" sz="3200" b="1" i="0" u="none">
                <a:solidFill>
                  <a:schemeClr val="dk1"/>
                </a:solidFill>
              </a:rPr>
              <a:t>overrides 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description in the query itself.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Simple Example</a:t>
            </a:r>
            <a:endParaRPr/>
          </a:p>
        </p:txBody>
      </p:sp>
      <p:sp>
        <p:nvSpPr>
          <p:cNvPr id="318" name="Google Shape;318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Default graph, stored at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http://example.org/foaf/aliceFoaf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foaf: &lt;http://xmlns.com/foaf/0.1/&gt;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_:a foaf:name "Alice"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_:a foaf:mbox &lt;mailto:alice@work.example&gt; . 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?name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FROM http://example.org/foaf/aliceFoaf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foaf:name ?name }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 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19" name="Google Shape;319;p38"/>
          <p:cNvGraphicFramePr/>
          <p:nvPr/>
        </p:nvGraphicFramePr>
        <p:xfrm>
          <a:off x="2843212" y="58054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26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"Alice" </a:t>
                      </a:r>
                      <a:endParaRPr dirty="0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with GRAPH</a:t>
            </a:r>
            <a:endParaRPr/>
          </a:p>
        </p:txBody>
      </p:sp>
      <p:sp>
        <p:nvSpPr>
          <p:cNvPr id="326" name="Google Shape;326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querying a collection of named graphs,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 keyword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used to </a:t>
            </a:r>
            <a:r>
              <a:rPr lang="en-US" sz="2400" b="1" i="0" u="none">
                <a:solidFill>
                  <a:schemeClr val="dk1"/>
                </a:solidFill>
              </a:rPr>
              <a:t>match patterns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against named graphs. 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 can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an IRI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select one graph or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a variable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which will range over the IRIs of all the named graphs in the query's RDF dataset and can further be constrained by the query.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use of GRAPH with a variable changes dynamically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active graph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matching basic graph patterns within part of the query. 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Outside the use of GRAPH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 default graph is used to match graph patterns.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Negation in SPARQL</a:t>
            </a: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offers two forms of negation: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Boolean “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 (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!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operator in FILTER conditions.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limited form of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negation as failure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can be simulated using OPTIONAL, FILTER and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!bound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74295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does not offer an explicit algebraic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difference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operator (but this operator can be simulated in SPARQL as we will see below).</a:t>
            </a:r>
            <a:endParaRPr/>
          </a:p>
          <a:p>
            <a:pPr marL="34290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later what SPARQL 1.1. offers.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Example: Two FOAF Files</a:t>
            </a:r>
            <a:endParaRPr/>
          </a:p>
        </p:txBody>
      </p:sp>
      <p:sp>
        <p:nvSpPr>
          <p:cNvPr id="333" name="Google Shape;333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Named graph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http://example.org/foaf/aliceFoaf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foaf: &lt;http://xmlns.com/foaf/0.1/&gt;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rdf: &lt;http://www.w3.org/1999/02/22-rdf-syntax-ns#&gt;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rdfs: &lt;http://www.w3.org/2000/01/rdf-schema#&gt; .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_:a foaf:name "Alice"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_:a foaf:mbox &lt;mailto:alice@work.example&gt;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_:a foaf:knows _:b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_:b foaf:name "Bob"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_:b foaf:mbox &lt;mailto:bob@work.example&gt;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_:b foaf:nick "Bobby"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_:b rdfs:seeAlso &lt;http://example.org/foaf/bobFoaf&gt; 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&lt;http://example.org/foaf/bobFoaf&gt; rdf:type foaf:PersonalProfileDocument . 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340" name="Google Shape;340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Named graph </a:t>
            </a: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http://example.org/foaf/bobFoaf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foaf: &lt;http://xmlns.com/foaf/0.1/&gt;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rdf: &lt;http://www.w3.org/1999/02/22-rdf-syntax-ns#&gt;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rdfs: &lt;http://www.w3.org/2000/01/rdf-schema#&gt; 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_:z foaf:mbox &lt;mailto:bob@work.example&gt;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_:z rdfs:seeAlso &lt;http://example.org/foaf/bobFoaf&gt;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_:z foaf:nick "Robert"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&lt;http://example.org/foaf/bobFoaf&gt; rdf:type foaf:PersonalProfileDocument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</a:t>
            </a:r>
            <a:endParaRPr/>
          </a:p>
        </p:txBody>
      </p:sp>
      <p:sp>
        <p:nvSpPr>
          <p:cNvPr id="346" name="Google Shape;346;p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35975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1: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Give me the IRIs of all the graphs where Bob has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nickname and the value of that nickname.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?src ?bobNick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FROM NAMED &lt;http://example.org/foaf/aliceFoaf&gt;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FROM NAMED &lt;http://example.org/foaf/bobFoaf&gt;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GRAPH ?src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{ ?x foaf:mbox &lt;mailto:bob@work.example&gt;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?x foaf:nick ?bobNick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}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} 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352" name="Google Shape;352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53" name="Google Shape;353;p43"/>
          <p:cNvGraphicFramePr/>
          <p:nvPr/>
        </p:nvGraphicFramePr>
        <p:xfrm>
          <a:off x="684212" y="270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556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src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bobNick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&lt;http://example.org/foaf/aliceFoaf&gt;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"Bobby"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&lt;http://example.org/foaf/bobFoaf&gt;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"Robert"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 dirty="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359" name="Google Shape;359;p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35975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2: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 Alice’s FOAF file to find the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profile document of everybody Alice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knows. Use that document to find this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person’s e-mail and nickname.</a:t>
            </a: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366" name="Google Shape;366;p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data: &lt;http://example.org/foaf/&gt;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rdfs: &lt;http://www.w3.org/2000/01/rdf-schema#&gt;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?mbox ?nick ?ppd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FROM NAMED &lt;http://example.org/foaf/aliceFoaf&gt;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FROM NAMED &lt;http://example.org/foaf/bobFoaf&gt;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GRAPH data:aliceFoaf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{ ?alice foaf:mbox &lt;mailto:alice@work.example&gt; ;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foaf:knows ?whom 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?whom foaf:mbox ?</a:t>
            </a:r>
            <a:r>
              <a:rPr lang="en-US" sz="1400" b="0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mbox</a:t>
            </a: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;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rdfs:seeAlso ?</a:t>
            </a:r>
            <a:r>
              <a:rPr lang="en-US" sz="1400" b="0" i="0" u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ppd</a:t>
            </a: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?ppd a foaf:PersonalProfileDocument 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 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GRAPH ?</a:t>
            </a:r>
            <a:r>
              <a:rPr lang="en-US" sz="1400" b="0" i="0" u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ppd</a:t>
            </a: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{ ?w foaf:mbox ?</a:t>
            </a:r>
            <a:r>
              <a:rPr lang="en-US" sz="1400" b="0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mbox</a:t>
            </a: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;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foaf:nick ?nick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} 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372" name="Google Shape;372;p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73" name="Google Shape;373;p46"/>
          <p:cNvGraphicFramePr/>
          <p:nvPr/>
        </p:nvGraphicFramePr>
        <p:xfrm>
          <a:off x="468312" y="32845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302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mbox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nick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ppd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i="0" u="non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&lt;mailto:bob@work.example&gt;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"Robert"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&lt;http://example.org/foaf/bobFoaf&gt;</a:t>
                      </a:r>
                      <a:endParaRPr dirty="0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RDF Datasets in Other Query Forms</a:t>
            </a:r>
            <a:endParaRPr/>
          </a:p>
        </p:txBody>
      </p:sp>
      <p:sp>
        <p:nvSpPr>
          <p:cNvPr id="379" name="Google Shape;379;p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RDF datasets can also be used in other SPARQL query forms e.g., CONSTRUCT.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following query extracts a graph from the target dataset based on provenance information in the default graph.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dc: &lt;http://purl.org/dc/elements/1.1/&gt;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CONSTRUCT { ?s ?p ?o }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GRAPH ?g { ?s ?p ?o }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{ ?g dc:publisher &lt;http://www.w3.org/&gt; }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{ ?g dc:date ?date }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FILTER ( ?date &gt; "2005-02-28T00:00:00Z"^^xsd:dateTime )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Semantics of Queries on RDF Datasets</a:t>
            </a:r>
            <a:endParaRPr/>
          </a:p>
        </p:txBody>
      </p:sp>
      <p:sp>
        <p:nvSpPr>
          <p:cNvPr id="385" name="Google Shape;385;p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the W3C formal semantics of SPARQL (</a:t>
            </a:r>
            <a:r>
              <a:rPr lang="en-US" sz="3200" b="0" i="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http://www.w3.org/TR/rdf-sparql-query/#sparqlDefinition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Alternatively, see the papers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Jorge Pérez, Marcelo Arenas, and Claudio Gutierrez.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Semantics and Complexity of SPARQL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Proc. of ISWC 2006.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Renzo Angles, Claudio Gutierrez.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Expressive Power of SPARQL.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Proc. of ISWC 2008.</a:t>
            </a:r>
            <a:endParaRPr sz="2800" b="0" i="1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391" name="Google Shape;391;p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Negation in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Useful Features of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Named Graphs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Querying RDFS information using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1.1. features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Negation in FILTER conditions</a:t>
            </a:r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ns: &lt;http://example.org/ns#&gt;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xsd: &lt;http://www.w3.org/2001/XMLSchema#&gt; 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_:a ns:p "42"^^xsd:integer 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ns: &lt;http://example.org/ns#&gt;</a:t>
            </a: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?v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?v ns:p ?y . FILTER (?y != 42)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Result: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5"/>
          <p:cNvGraphicFramePr/>
          <p:nvPr/>
        </p:nvGraphicFramePr>
        <p:xfrm>
          <a:off x="3492500" y="53736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244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Querying RDFS information with SPARQL</a:t>
            </a:r>
            <a:endParaRPr/>
          </a:p>
        </p:txBody>
      </p:sp>
      <p:sp>
        <p:nvSpPr>
          <p:cNvPr id="397" name="Google Shape;397;p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can be used to query RDFS information as well (we have the same query language for querying data and schema).</a:t>
            </a:r>
            <a:endParaRPr/>
          </a:p>
          <a:p>
            <a:pPr marL="34290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do this by using the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RDFS reasoners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offered by various RDF stores to compute RDFS entailments. For example:</a:t>
            </a:r>
            <a:endParaRPr/>
          </a:p>
          <a:p>
            <a:pPr marL="742950" lvl="1" indent="-2222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800"/>
              <a:buChar char="–"/>
            </a:pPr>
            <a:r>
              <a:rPr lang="en-US" sz="1800"/>
              <a:t>https://rdf4j.org/about/</a:t>
            </a:r>
            <a:endParaRPr sz="1800"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RDFS reasoner of Jena2  (</a:t>
            </a:r>
            <a:r>
              <a:rPr lang="en-US" sz="1800" b="0" i="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http://jena.sourceforge.net/inference/index.html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RDFS Reasoners</a:t>
            </a:r>
            <a:endParaRPr/>
          </a:p>
        </p:txBody>
      </p:sp>
      <p:sp>
        <p:nvSpPr>
          <p:cNvPr id="403" name="Google Shape;403;p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available RDFS reasoners implement the RDFS entailments as given by the W3C Recommendation “RDF Semantics” (</a:t>
            </a:r>
            <a:r>
              <a:rPr lang="en-US" sz="2400" b="0" i="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http://www.w3.org/TR/rdf-mt/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which we will discuss in detail in a future lecture.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reasoners work in a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forward chaining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fashion: when they are used, they infer all triples that are entailed by the RDFS entailments rules and the given RDF/RDFS graph. The resulting set of triples is the one queried by SPARQL in our examples.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reasoners can be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configured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regarding what RDFS entailment rules to apply (see the manual of the reasoner for details).</a:t>
            </a:r>
            <a:endParaRPr/>
          </a:p>
          <a:p>
            <a:pPr marL="34290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Example: A Class Hierarchy</a:t>
            </a:r>
            <a:endParaRPr/>
          </a:p>
        </p:txBody>
      </p:sp>
      <p:pic>
        <p:nvPicPr>
          <p:cNvPr id="409" name="Google Shape;409;p5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415" name="Google Shape;415;p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 ex: &lt;http://example.org/schemas/vehicles#&gt; 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 rdfs: &lt;http://www.w3.org/2000/01/rdf-schema#&gt;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 rdf:  &lt;http://www.w3.org/1999/02/22-rdf-syntax-ns#&gt; 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ex:MotorVehicle rdf:type rdfs:Class 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ex:PassengerVehicle rdf:type rdfs:Class 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ex:Van rdf:type rdfs:Class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ex:Truck rdf:type rdfs:Class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ex:MiniVan rdf:type rdfs:Class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ex:PassengerVehicle rdfs:subClassOf ex:MotorVehicle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ex:Van rdfs:subClassOf ex:MotorVehicle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ex:Truck rdfs:subClassOf ex:MotorVehicle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ex:MiniVan rdfs:subClassOf ex:Van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ex:MiniVan rdfs:subClassOf ex:PassengerVehicle .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421" name="Google Shape;421;p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subclasses of MotorVehicle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ex:   &lt;http://example.org/schemas/vehicles#&gt;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rdfs: &lt;http://www.w3.org/2000/01/rdf-schema#&gt;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?x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 rdfs:subClassOf  ns:MotorVehicle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422" name="Google Shape;422;p54"/>
          <p:cNvGraphicFramePr/>
          <p:nvPr/>
        </p:nvGraphicFramePr>
        <p:xfrm>
          <a:off x="2124075" y="414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640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&lt;http://example.org/schemas/vehicles#Truck&gt;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&lt;http://example.org/schemas/vehicles#Van&gt;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&lt;http://example.org/schemas/vehicles#PassengerVehicle&gt;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&lt;http://example.org/schemas/vehicles#MotorVehicle&gt;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&lt;http://example.org/schemas/vehicles#MiniVan&gt;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428" name="Google Shape;428;p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subclasses of MiniVan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ex:   &lt;http://example.org/schemas/vehicles#&gt;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rdfs: &lt;http://www.w3.org/2000/01/rdf-schema#&gt;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?x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 rdfs:subClassOf  ex:MiniVan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 that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rdfs:subClassOf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reflexive.</a:t>
            </a:r>
            <a:endParaRPr/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429" name="Google Shape;429;p55"/>
          <p:cNvGraphicFramePr/>
          <p:nvPr/>
        </p:nvGraphicFramePr>
        <p:xfrm>
          <a:off x="1908175" y="42211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518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&lt;http://example.org/schemas/vehicles#MiniVan&gt;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dirty="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435" name="Google Shape;435;p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superclasses of MiniVan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ex:   &lt;http://example.org/schemas/vehicles#&gt;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rdfs: &lt;http://www.w3.org/2000/01/rdf-schema#&gt;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?y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ex:MiniVan rdfs:subClassOf ?y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answer contains the predefined class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rdf:Resource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endParaRPr/>
          </a:p>
        </p:txBody>
      </p:sp>
      <p:graphicFrame>
        <p:nvGraphicFramePr>
          <p:cNvPr id="436" name="Google Shape;436;p56"/>
          <p:cNvGraphicFramePr/>
          <p:nvPr/>
        </p:nvGraphicFramePr>
        <p:xfrm>
          <a:off x="1476375" y="35734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705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&lt;http://example.org/schemas/vehicles#PassengerVehicle&gt;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&lt;http://example.org/schemas/vehicles#Van&gt;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&lt;http://example.org/schemas/vehicles#MiniVan&gt;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&lt;http://example.org/schemas/vehicles#MotorVehicle&gt;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&lt;http://www.w3.org/2000/01/rdf-schema#Resource&gt; 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442" name="Google Shape;442;p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superclasses of MiniVan that are not predefined RDFS classes.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ex:   &lt;http://example.org/schemas/vehicles#&gt;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 rdf: &lt;http://www.w3.org/1999/02/22-rdf-syntax-ns#&gt;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rdfs: &lt;http://www.w3.org/2000/01/rdf-schema#&gt;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?y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ex:MiniVan rdfs:subClassOf ?y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FILTER(?y != rdf:Resource)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413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413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413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</a:t>
            </a: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 FILTER to remove </a:t>
            </a: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rdf:Resource</a:t>
            </a: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from the answer set.</a:t>
            </a:r>
            <a:endParaRPr/>
          </a:p>
        </p:txBody>
      </p:sp>
      <p:graphicFrame>
        <p:nvGraphicFramePr>
          <p:cNvPr id="443" name="Google Shape;443;p57"/>
          <p:cNvGraphicFramePr/>
          <p:nvPr/>
        </p:nvGraphicFramePr>
        <p:xfrm>
          <a:off x="1692275" y="42211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705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&lt;http://example.org/schemas/vehicles#PassengerVehicle&gt;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&lt;http://example.org/schemas/vehicles#Van&gt;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&lt;http://example.org/schemas/vehicles#MiniVan&gt;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&lt;http://example.org/schemas/vehicles#MotorVehicle&gt;</a:t>
                      </a:r>
                      <a:endParaRPr dirty="0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4" name="Google Shape;444;p57"/>
          <p:cNvSpPr txBox="1"/>
          <p:nvPr/>
        </p:nvSpPr>
        <p:spPr>
          <a:xfrm>
            <a:off x="6125825" y="-24675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difference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450" name="Google Shape;450;p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all the classes (i.e., the instances of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rdfs:Class)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 rdf: &lt;http://www.w3.org/1999/02/22-rdf-syntax-ns#&gt;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rdfs: &lt;http://www.w3.org/2000/01/rdf-schema#&gt;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?x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rdf:type rdfs:Class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Answer</a:t>
            </a:r>
            <a:endParaRPr/>
          </a:p>
        </p:txBody>
      </p:sp>
      <p:graphicFrame>
        <p:nvGraphicFramePr>
          <p:cNvPr id="456" name="Google Shape;456;p59"/>
          <p:cNvGraphicFramePr/>
          <p:nvPr/>
        </p:nvGraphicFramePr>
        <p:xfrm>
          <a:off x="45720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&lt;http://www.w3.org/2000/01/rdf-schema#Resource&gt;  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&lt;http://www.w3.org/1999/02/22-rdf-syntax-ns#Statement&gt;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&lt;http://www.w3.org/1999/02/22-rdf-syntax-ns#Property&gt;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&lt;http://www.w3.org/2000/01/rdf-schema#Literal&gt;   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&lt;http://www.w3.org/2000/01/rdf-schema#Class&gt;     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&lt;http://www.w3.org/1999/02/22-rdf-syntax-ns#List&gt;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&lt;http://example.org/schemas/vehicles#MiniVan&gt;    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&lt;http://example.org/schemas/vehicles#Truck&gt;      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&lt;http://example.org/schemas/vehicles#Van&gt;        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&lt;http://example.org/schemas/vehicles#PassengerVehicle&gt;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&lt;http://example.org/schemas/vehicles#MotorVehicle&gt;</a:t>
                      </a: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&lt;http://www.w3.org/2000/01/rdf-schema#Container&gt; 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&lt;http://www.w3.org/1999/02/22-rdf-syntax-ns#Seq&gt; 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&lt;http://www.w3.org/1999/02/22-rdf-syntax-ns#Alt&gt; 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&lt;http://www.w3.org/2000/01/rdf-schema#ContainerMembershipProperty&gt;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&lt;http://www.w3.org/1999/02/22-rdf-syntax-ns#Bag&gt; 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&lt;http://www.w3.org/2000/01/rdf-schema#Datatype&gt;      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&lt;http://www.w3.org/1999/02/22-rdf-syntax-ns#XMLLiteral&gt; 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Operator </a:t>
            </a:r>
            <a:r>
              <a:rPr lang="en-US" sz="4400" b="0" i="0" u="none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bound</a:t>
            </a:r>
            <a:endParaRPr/>
          </a:p>
        </p:txBody>
      </p:sp>
      <p:sp>
        <p:nvSpPr>
          <p:cNvPr id="121" name="Google Shape;12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expression </a:t>
            </a:r>
            <a:r>
              <a:rPr lang="en-US" sz="3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bound(var)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one of the expressions allowed in FILTER conditions. 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Given a mapping to which FILTER is applied, </a:t>
            </a:r>
            <a:r>
              <a:rPr lang="en-US" sz="3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bound(var)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evaluates to true if </a:t>
            </a:r>
            <a:r>
              <a:rPr lang="en-US" sz="3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var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bound to a value in that mapping and false otherwise. 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462" name="Google Shape;462;p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all the </a:t>
            </a:r>
            <a:r>
              <a:rPr lang="en-US" sz="2400" b="1" i="0" u="none">
                <a:solidFill>
                  <a:schemeClr val="dk1"/>
                </a:solidFill>
              </a:rPr>
              <a:t>subclasses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rdfs:Class.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rdfs: &lt;http://www.w3.org/2000/01/rdf-schema#&gt;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?x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rdfs:subClassOf rdfs:Class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463" name="Google Shape;463;p60"/>
          <p:cNvGraphicFramePr/>
          <p:nvPr/>
        </p:nvGraphicFramePr>
        <p:xfrm>
          <a:off x="1042987" y="450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705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625" marB="45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&lt;http://www.w3.org/2000/01/rdf-schema#Class&gt; </a:t>
                      </a:r>
                      <a:endParaRPr/>
                    </a:p>
                  </a:txBody>
                  <a:tcPr marL="91450" marR="91450" marT="45625" marB="45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&lt;http://www.w3.org/2000/01/rdf-schema#Datatype&gt;</a:t>
                      </a:r>
                      <a:endParaRPr dirty="0"/>
                    </a:p>
                  </a:txBody>
                  <a:tcPr marL="91450" marR="91450" marT="45625" marB="45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469" name="Google Shape;469;p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all the </a:t>
            </a:r>
            <a:r>
              <a:rPr lang="en-US" sz="2400" b="1" i="0" u="none">
                <a:solidFill>
                  <a:schemeClr val="dk1"/>
                </a:solidFill>
              </a:rPr>
              <a:t>subclasses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rdfs:Resource.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rdfs: &lt;http://www.w3.org/2000/01/rdf-schema#&gt;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?x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rdfs:subClassOf rdfs:Resource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Answer</a:t>
            </a:r>
            <a:endParaRPr/>
          </a:p>
        </p:txBody>
      </p:sp>
      <p:graphicFrame>
        <p:nvGraphicFramePr>
          <p:cNvPr id="475" name="Google Shape;475;p62"/>
          <p:cNvGraphicFramePr/>
          <p:nvPr/>
        </p:nvGraphicFramePr>
        <p:xfrm>
          <a:off x="1187450" y="1628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699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&lt;http://example.org/schemas/vehicles#MotorVehicle&gt;</a:t>
                      </a: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&lt;http://www.w3.org/1999/02/22-rdf-syntax-ns#List&gt;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&lt;http://www.w3.org/1999/02/22-rdf-syntax-ns#Property&gt;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&lt;http://www.w3.org/2000/01/rdf-schema#Literal&gt;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&lt;http://www.w3.org/1999/02/22-rdf-syntax-ns#Statement&gt;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&lt;http://www.w3.org/2000/01/rdf-schema#Class&gt;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&lt;http://www.w3.org/2000/01/rdf-schema#Resource&gt;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&lt;http://example.org/schemas/vehicles#Van&gt;   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&lt;http://example.org/schemas/vehicles#MiniVan&gt;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&lt;http://example.org/schemas/vehicles#PassengerVehicle&gt;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&lt;http://example.org/schemas/vehicles#Truck&gt; 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481" name="Google Shape;481;p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all the resources (i.e., </a:t>
            </a:r>
            <a:r>
              <a:rPr lang="en-US" sz="2400" b="1" i="0" u="none">
                <a:solidFill>
                  <a:schemeClr val="dk1"/>
                </a:solidFill>
              </a:rPr>
              <a:t>instances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rdfs:Resource).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 rdf:  &lt;http://www.w3.org/1999/02/22-rdf-syntax-ns#&gt;</a:t>
            </a:r>
            <a:r>
              <a:rPr lang="en-US" sz="1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rdfs: &lt;http://www.w3.org/2000/01/rdf-schema#&gt;</a:t>
            </a:r>
            <a:endParaRPr sz="1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?x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rdf:type rdfs:Resource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 ?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Try it!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487" name="Google Shape;487;p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all the properties (i.e., instances of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rdf:Property).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 rdf:  &lt;http://www.w3.org/1999/02/22-rdf-syntax-ns#&gt;</a:t>
            </a:r>
            <a:r>
              <a:rPr lang="en-US" sz="1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?x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rdf:type rdf:Property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Answer</a:t>
            </a:r>
            <a:endParaRPr/>
          </a:p>
        </p:txBody>
      </p:sp>
      <p:graphicFrame>
        <p:nvGraphicFramePr>
          <p:cNvPr id="493" name="Google Shape;493;p65"/>
          <p:cNvGraphicFramePr/>
          <p:nvPr/>
        </p:nvGraphicFramePr>
        <p:xfrm>
          <a:off x="45720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3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&lt;http://www.w3.org/1999/02/22-rdf-syntax-ns#first&gt;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&lt;http://www.w3.org/1999/02/22-rdf-syntax-ns#rest&gt;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&lt;http://www.w3.org/1999/02/22-rdf-syntax-ns#object&gt;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&lt;http://www.w3.org/1999/02/22-rdf-syntax-ns#predicate&gt;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&lt;http://www.w3.org/1999/02/22-rdf-syntax-ns#subject&gt;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&lt;http://www.w3.org/2000/01/rdf-schema#isDefinedBy&gt;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&lt;http://www.w3.org/2000/01/rdf-schema#seeAlso&gt;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&lt;http://www.w3.org/2000/01/rdf-schema#comment&gt;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&lt;http://www.w3.org/2000/01/rdf-schema#range&gt;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&lt;http://www.w3.org/2000/01/rdf-schema#domain&gt;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&lt;http://www.w3.org/1999/02/22-rdf-syntax-ns#type&gt;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&lt;http://www.w3.org/2000/01/rdf-schema#subPropertyOf&gt;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&lt;http://www.w3.org/2000/01/rdf-schema#subClassOf&gt;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&lt;http://www.w3.org/2000/01/rdf-schema#label&gt; 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– Defining Instances</a:t>
            </a:r>
            <a:endParaRPr/>
          </a:p>
        </p:txBody>
      </p:sp>
      <p:sp>
        <p:nvSpPr>
          <p:cNvPr id="499" name="Google Shape;499;p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 exthings: &lt;http://example.org/instances#&gt;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 rdf:  &lt;http://www.w3.org/1999/02/22-rdf-syntax-ns#&gt;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exthings:mv1 rdf:type ex:MiniVan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exthings:tr1 rdf:type ex:Truck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exthings:pv1 rdf:type ex:PassengerVehicle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exthings:v1 rdf:type ex:Van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00" name="Google Shape;500;p6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700937" y="4758325"/>
            <a:ext cx="3700200" cy="203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506" name="Google Shape;506;p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all the motor vehicles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ex:   &lt;http://example.org/schemas/vehicles#&gt;</a:t>
            </a: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 rdf:  &lt;http://www.w3.org/1999/02/22-rdf-syntax-ns#&gt;</a:t>
            </a:r>
            <a:r>
              <a:rPr lang="en-US" sz="1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?x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rdf:type ex:MotorVehicle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507" name="Google Shape;507;p67"/>
          <p:cNvGraphicFramePr/>
          <p:nvPr/>
        </p:nvGraphicFramePr>
        <p:xfrm>
          <a:off x="3059112" y="450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460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&lt;http://example.org/instances#mv1&gt;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&lt;http://example.org/instances#pv1&gt;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&lt;http://example.org/instances#v1&gt;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&lt;http://example.org/instances#tr1&gt;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514" name="Google Shape;514;p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all the vans and passenger vehicles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ex:   &lt;http://example.org/schemas/vehicles#&gt;</a:t>
            </a: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 rdf:  &lt;http://www.w3.org/1999/02/22-rdf-syntax-ns#&gt;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?x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{ ?x rdf:type ex:Van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UNION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{ ?x rdf:type ex:PassengerVehicle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lang="en-US" sz="1800" b="1" i="0" u="none">
                <a:solidFill>
                  <a:schemeClr val="dk1"/>
                </a:solidFill>
              </a:rPr>
              <a:t>duplicate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mv1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due to the two arguments of UNION.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15" name="Google Shape;515;p68"/>
          <p:cNvGraphicFramePr/>
          <p:nvPr/>
        </p:nvGraphicFramePr>
        <p:xfrm>
          <a:off x="2771775" y="44370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460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&lt;http://example.org/instances#v1&gt;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&lt;http://example.org/instances#mv1&gt;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&lt;http://example.org/instances#pv1&gt;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&lt;http://example.org/instances#mv1&gt;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– Defining Properties</a:t>
            </a:r>
            <a:endParaRPr/>
          </a:p>
        </p:txBody>
      </p:sp>
      <p:sp>
        <p:nvSpPr>
          <p:cNvPr id="522" name="Google Shape;522;p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 ex: &lt;http://example.org/schemas/vehicles#&gt; 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 rdfs: &lt;http://www.w3.org/2000/01/rdf-schema#&gt;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 rdf:  &lt;http://www.w3.org/1999/02/22-rdf-syntax-ns#&gt; 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ex:registeredTo a rdf:Property;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rdfs:domain ex:MotorVehicle;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rdfs:range ex:Person.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ex:Person a rdfs:Class.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ex:rearSeatLegRoom</a:t>
            </a: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 rdf:Property;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rdfs:domain ex:PassengerVehicle;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rdfs:range xsd:integer.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ex:driver rdf:type rdf:Property .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rdfs:domain ex:MotorVehicle;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rdfs:range ex:Person.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ex:primaryDriver rdf:type rdf:Property 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ex:primaryDriver rdfs:subPropertyOf ex:driver .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23" name="Google Shape;523;p6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1996" y="2542125"/>
            <a:ext cx="4803300" cy="2642100"/>
          </a:xfrm>
          <a:prstGeom prst="rect">
            <a:avLst/>
          </a:prstGeom>
          <a:noFill/>
          <a:ln>
            <a:noFill/>
          </a:ln>
        </p:spPr>
      </p:pic>
      <p:sp>
        <p:nvSpPr>
          <p:cNvPr id="524" name="Google Shape;524;p69"/>
          <p:cNvSpPr/>
          <p:nvPr/>
        </p:nvSpPr>
        <p:spPr>
          <a:xfrm>
            <a:off x="7311125" y="1763500"/>
            <a:ext cx="1665600" cy="3009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ex:Person</a:t>
            </a:r>
            <a:endParaRPr sz="1000"/>
          </a:p>
        </p:txBody>
      </p:sp>
      <p:cxnSp>
        <p:nvCxnSpPr>
          <p:cNvPr id="525" name="Google Shape;525;p69"/>
          <p:cNvCxnSpPr>
            <a:endCxn id="524" idx="3"/>
          </p:cNvCxnSpPr>
          <p:nvPr/>
        </p:nvCxnSpPr>
        <p:spPr>
          <a:xfrm rot="10800000" flipH="1">
            <a:off x="7274246" y="2020334"/>
            <a:ext cx="280800" cy="61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cxnSp>
        <p:nvCxnSpPr>
          <p:cNvPr id="526" name="Google Shape;526;p69"/>
          <p:cNvCxnSpPr/>
          <p:nvPr/>
        </p:nvCxnSpPr>
        <p:spPr>
          <a:xfrm rot="10800000" flipH="1">
            <a:off x="7715250" y="2069750"/>
            <a:ext cx="85800" cy="526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527" name="Google Shape;527;p69"/>
          <p:cNvSpPr txBox="1"/>
          <p:nvPr/>
        </p:nvSpPr>
        <p:spPr>
          <a:xfrm>
            <a:off x="6172200" y="2241225"/>
            <a:ext cx="1382700" cy="3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ex:registeredTo</a:t>
            </a:r>
            <a:endParaRPr sz="1000" b="1"/>
          </a:p>
        </p:txBody>
      </p:sp>
      <p:sp>
        <p:nvSpPr>
          <p:cNvPr id="528" name="Google Shape;528;p69"/>
          <p:cNvSpPr txBox="1"/>
          <p:nvPr/>
        </p:nvSpPr>
        <p:spPr>
          <a:xfrm>
            <a:off x="7696200" y="2165025"/>
            <a:ext cx="1382700" cy="3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ex:driver</a:t>
            </a:r>
            <a:endParaRPr sz="1000" b="1"/>
          </a:p>
        </p:txBody>
      </p:sp>
      <p:sp>
        <p:nvSpPr>
          <p:cNvPr id="529" name="Google Shape;529;p69"/>
          <p:cNvSpPr/>
          <p:nvPr/>
        </p:nvSpPr>
        <p:spPr>
          <a:xfrm>
            <a:off x="7996900" y="5559875"/>
            <a:ext cx="894000" cy="2448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xsd:integer</a:t>
            </a:r>
            <a:endParaRPr sz="1000"/>
          </a:p>
        </p:txBody>
      </p:sp>
      <p:cxnSp>
        <p:nvCxnSpPr>
          <p:cNvPr id="530" name="Google Shape;530;p69"/>
          <p:cNvCxnSpPr>
            <a:endCxn id="529" idx="0"/>
          </p:cNvCxnSpPr>
          <p:nvPr/>
        </p:nvCxnSpPr>
        <p:spPr>
          <a:xfrm flipH="1">
            <a:off x="8443900" y="4322975"/>
            <a:ext cx="495900" cy="123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531" name="Google Shape;531;p69"/>
          <p:cNvSpPr txBox="1"/>
          <p:nvPr/>
        </p:nvSpPr>
        <p:spPr>
          <a:xfrm>
            <a:off x="7801050" y="4952425"/>
            <a:ext cx="1579800" cy="3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ex:rearSeatLegRoom</a:t>
            </a:r>
            <a:endParaRPr sz="1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6295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Data: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foaf: &lt;http://xmlns.com/foaf/0.1/&gt;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ex: &lt;http://example.org/schema/&gt;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xsd: &lt;http://www.w3.org/2001/XMLSchema#&gt;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_:a foaf:givenName "Alice“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_:b foaf:givenName "Bob"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_:b ex:age “30"^^xsd:integer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_:m foaf:givenName “Mike"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_:m ex:age “65"^^xsd:integer .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– Inferences</a:t>
            </a:r>
            <a:endParaRPr/>
          </a:p>
        </p:txBody>
      </p:sp>
      <p:sp>
        <p:nvSpPr>
          <p:cNvPr id="538" name="Google Shape;538;p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 ex: &lt;http://example.org/schemas/vehicles#&gt; 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 exthings: &lt;http://example.org/instances#&gt; 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xsd: &lt;http://www.w3.org/2001/XMLSchema#&gt; 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exthings:johnSmithsCar a ex:PassengerVehicle;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ex:registeredTo &lt;http://www.example.org/staffid/85740&gt;;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ex:rearSeatLegRoom "127"^^xsd:integer;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ex:primaryDriver &lt;http://www.example.org/staffid/85740&gt;.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Inferences: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http://www.example.org/staffid/85740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has not been defined to be an instance of class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ex:Person;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this fact is inferred by RDFS due to the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range definition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property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ex:registeredTo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(and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ex:primaryDriver).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same resource has not been defined as a driver of resource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exthings:johnSmithsCar; 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also inferred by RDFS because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ex:driver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superproperty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ex:primaryDriver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544" name="Google Shape;544;p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all persons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ex:   &lt;http://example.org/schemas/vehicles#&gt;</a:t>
            </a: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 rdf:  &lt;http://www.w3.org/1999/02/22-rdf-syntax-ns#&gt;</a:t>
            </a:r>
            <a:r>
              <a:rPr lang="en-US" sz="1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?x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rdf:type ex:Person}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545" name="Google Shape;545;p71"/>
          <p:cNvGraphicFramePr/>
          <p:nvPr/>
        </p:nvGraphicFramePr>
        <p:xfrm>
          <a:off x="2268537" y="479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604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&lt;http://www.example.org/staffid/85740&gt;</a:t>
                      </a:r>
                      <a:endParaRPr dirty="0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552" name="Google Shape;552;p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all drivers and the vehicles they drive.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ex:   &lt;http://example.org/schemas/vehicles#&gt;</a:t>
            </a: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 rdf:  &lt;http://www.w3.org/1999/02/22-rdf-syntax-ns#&gt;</a:t>
            </a:r>
            <a:r>
              <a:rPr lang="en-US" sz="1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?d ?v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?v ex:driver ?d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553" name="Google Shape;553;p72"/>
          <p:cNvGraphicFramePr/>
          <p:nvPr/>
        </p:nvGraphicFramePr>
        <p:xfrm>
          <a:off x="468312" y="53006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424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ourier New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&lt;http://www.example.org/staffid/85740&gt;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&lt;http://example.org/instances#johnSmithsCar&gt;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Queries (cont’d)</a:t>
            </a:r>
            <a:endParaRPr/>
          </a:p>
        </p:txBody>
      </p:sp>
      <p:sp>
        <p:nvSpPr>
          <p:cNvPr id="559" name="Google Shape;559;p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all properties (i.e., instances of rdf:Property).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 rdf:  &lt;http://www.w3.org/1999/02/22-rdf-syntax-ns#&gt;</a:t>
            </a:r>
            <a:r>
              <a:rPr lang="en-US" sz="1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?x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rdf:type rdf:Property 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Answer</a:t>
            </a:r>
            <a:endParaRPr/>
          </a:p>
        </p:txBody>
      </p:sp>
      <p:graphicFrame>
        <p:nvGraphicFramePr>
          <p:cNvPr id="565" name="Google Shape;565;p74"/>
          <p:cNvGraphicFramePr/>
          <p:nvPr/>
        </p:nvGraphicFramePr>
        <p:xfrm>
          <a:off x="45720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5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&lt;http://www.w3.org/1999/02/22-rdf-syntax-ns#first&gt;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&lt;http://www.w3.org/1999/02/22-rdf-syntax-ns#rest&gt;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&lt;http://www.w3.org/1999/02/22-rdf-syntax-ns#object&gt;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&lt;http://www.w3.org/1999/02/22-rdf-syntax-ns#predicate&gt;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&lt;http://www.w3.org/1999/02/22-rdf-syntax-ns#subject&gt;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&lt;http://example.org/schemas/vehicles#primaryDriver&gt;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&lt;http://example.org/schemas/vehicles#driver&gt;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&lt;http://example.org/schemas/vehicles#rearSeatLegRoom&gt;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&lt;http://example.org/schemas/vehicles#registeredTo&gt;</a:t>
                      </a: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&lt;http://www.w3.org/2000/01/rdf-schema#isDefinedBy&gt;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&lt;http://www.w3.org/2000/01/rdf-schema#seeAlso&gt;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&lt;http://www.w3.org/2000/01/rdf-schema#comment&gt;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&lt;http://www.w3.org/2000/01/rdf-schema#range&gt; 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&lt;http://www.w3.org/2000/01/rdf-schema#domain&gt;    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&lt;http://www.w3.org/1999/02/22-rdf-syntax-ns#type&gt;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&lt;http://www.w3.org/2000/01/rdf-schema#subPropertyOf&gt;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&lt;http://www.w3.org/2000/01/rdf-schema#subClassOf&gt;    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urier New"/>
                        <a:buNone/>
                      </a:pPr>
                      <a:r>
                        <a:rPr lang="en-US" sz="12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&lt;http://www.w3.org/2000/01/rdf-schema#label&gt; 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Expressive Power of SPARQL</a:t>
            </a:r>
            <a:endParaRPr/>
          </a:p>
        </p:txBody>
      </p:sp>
      <p:sp>
        <p:nvSpPr>
          <p:cNvPr id="571" name="Google Shape;571;p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ISWC2008 paper by Angles and Gutierrez proves that the languages: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as defined by the W3C -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</a:t>
            </a:r>
            <a:r>
              <a:rPr lang="en-US" sz="1800" b="1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WG</a:t>
            </a:r>
            <a:r>
              <a:rPr lang="en-US" sz="18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with compositional semantics as studied in the ISWC 2006 paper by Perez, Arenas and Gutierrez -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</a:t>
            </a:r>
            <a:r>
              <a:rPr lang="en-US" sz="1800" b="1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18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baseline="-25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equivalent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they are also equivalent with: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Relational algebra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Non-recursive datalog with negation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an excellent result since it tell us that lots of techniques from relational algebra query evaluation are essentially available to use for SPARQL (how?).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578" name="Google Shape;578;p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Negation in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Useful Features of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Named Graphs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Querying RDFS information using SPARQL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1.1. features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SPARQL 1.1</a:t>
            </a:r>
            <a:endParaRPr/>
          </a:p>
        </p:txBody>
      </p:sp>
      <p:sp>
        <p:nvSpPr>
          <p:cNvPr id="585" name="Google Shape;585;p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newest version of SPARQL is SPARQL 1.1 with support for: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query features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Aggregate functions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Subqueries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Negation 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Expressions in the SELECT clause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Property Paths 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Assignment 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short form for CONSTRUCT 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expanded set of functions and operators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Federated queries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/>
          </a:p>
          <a:p>
            <a:pPr marL="742950" lvl="1" indent="-1714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the web page of the SPARQL Working Group for more information: </a:t>
            </a:r>
            <a:r>
              <a:rPr lang="en-US" sz="1800" b="0" i="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http://www.w3.org/2009/sparql/wiki/Main_Page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Aggregates</a:t>
            </a:r>
            <a:endParaRPr/>
          </a:p>
        </p:txBody>
      </p:sp>
      <p:sp>
        <p:nvSpPr>
          <p:cNvPr id="592" name="Google Shape;592;p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62950" cy="485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Aggregate functions 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used to do computations over </a:t>
            </a:r>
            <a:r>
              <a:rPr lang="en-US" sz="2000" b="1" i="0" u="none">
                <a:solidFill>
                  <a:schemeClr val="dk1"/>
                </a:solidFill>
              </a:rPr>
              <a:t>groups 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solutions that satisfy certain graph patterns. By default a solution set consists of a single group, containing all solutions.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Grouping is specified using the </a:t>
            </a: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GROUP BY 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clause. 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HAVING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clause can also be used to constrain grouped solutions in the same way </a:t>
            </a: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FILTER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constrains ungrouped ones.</a:t>
            </a: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following aggregate functions are allowed: </a:t>
            </a: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COUNT, SUM, MIN, MAX, AVG, GROUP_CONCAT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</a:t>
            </a: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SAMPLE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Example: Aggregates</a:t>
            </a:r>
            <a:endParaRPr/>
          </a:p>
        </p:txBody>
      </p:sp>
      <p:sp>
        <p:nvSpPr>
          <p:cNvPr id="599" name="Google Shape;599;p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62950" cy="485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Data: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: &lt;http://books.example/&gt;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:org1 :affiliates :auth1, :auth2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:auth1 :writesBook :book1, :book2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:book1 :price 9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:book2 :price 5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:auth2 :writesBook :book3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:book3 :price 7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:org2 :affiliates :auth3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:auth3 :writesBook :book4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:book4 :price 7 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133" name="Google Shape;133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the names of people with name and age.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ex: &lt;http://example.org/schema/&gt;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SELECT ?name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WHERE { ?x foaf:givenName ?name . ?x ex:age ?age }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Result:</a:t>
            </a:r>
            <a:endParaRPr/>
          </a:p>
        </p:txBody>
      </p:sp>
      <p:graphicFrame>
        <p:nvGraphicFramePr>
          <p:cNvPr id="134" name="Google Shape;134;p8"/>
          <p:cNvGraphicFramePr/>
          <p:nvPr/>
        </p:nvGraphicFramePr>
        <p:xfrm>
          <a:off x="3779837" y="44370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244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“Bob"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“Mike"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dirty="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606" name="Google Shape;606;p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the  </a:t>
            </a:r>
            <a:r>
              <a:rPr lang="en-US" sz="1800" b="1" i="0" u="none">
                <a:solidFill>
                  <a:schemeClr val="dk1"/>
                </a:solidFill>
              </a:rPr>
              <a:t>total 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books written by authors affiliated with some organization. Output  organization id and </a:t>
            </a:r>
            <a:r>
              <a:rPr lang="en-US" sz="1800" i="0" u="none">
                <a:solidFill>
                  <a:schemeClr val="dk1"/>
                </a:solidFill>
              </a:rPr>
              <a:t>total 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only if the total  price is greater than 10.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: &lt;http://books.example/&gt;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SELECT (?org SUM(?lprice) AS ?totalPrice)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WHERE { ?org :affiliates ?auth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?auth :writesBook ?book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?book :price ?lprice . }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GROUP BY ?org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HAVING (SUM(?lprice) &gt; 10)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Result:</a:t>
            </a:r>
            <a:endParaRPr/>
          </a:p>
        </p:txBody>
      </p:sp>
      <p:graphicFrame>
        <p:nvGraphicFramePr>
          <p:cNvPr id="607" name="Google Shape;607;p80"/>
          <p:cNvGraphicFramePr/>
          <p:nvPr/>
        </p:nvGraphicFramePr>
        <p:xfrm>
          <a:off x="2771775" y="5229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org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totalPrice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&lt;http://books.example/org1&gt; 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21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Subqueries</a:t>
            </a:r>
            <a:endParaRPr/>
          </a:p>
        </p:txBody>
      </p:sp>
      <p:sp>
        <p:nvSpPr>
          <p:cNvPr id="614" name="Google Shape;614;p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62950" cy="485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Subqueries are a way to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embed SPARQL queries inside other queries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allow the expression of requests that are not possible otherwise. 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Subqueries are useful when combining limits and aggregates with other constructs.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Subqueries are evaluated </a:t>
            </a:r>
            <a:r>
              <a:rPr lang="en-US" sz="2400" b="1" i="0" u="none">
                <a:solidFill>
                  <a:schemeClr val="dk1"/>
                </a:solidFill>
              </a:rPr>
              <a:t>first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then the outer query is applied to their results.</a:t>
            </a:r>
            <a:endParaRPr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variables projected out of the subquery (i.e., appearing in its SELECT clause) will be visible to the outer query.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Example: Subqueries</a:t>
            </a:r>
            <a:endParaRPr/>
          </a:p>
        </p:txBody>
      </p:sp>
      <p:sp>
        <p:nvSpPr>
          <p:cNvPr id="620" name="Google Shape;620;p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62950" cy="485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Data: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None/>
            </a:pPr>
            <a:r>
              <a:rPr lang="en-US" sz="1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xsd: &lt;http://www.w3.org/2001/XMLSchema#&gt; 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None/>
            </a:pPr>
            <a:r>
              <a:rPr lang="en-US" sz="1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: &lt;http://sales.com/&gt;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None/>
            </a:pPr>
            <a:r>
              <a:rPr lang="en-US" sz="1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:sale1 a :Sale ; :company :c1 ; :amount 7500^^xsd:integer  ; :year "2011" 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None/>
            </a:pPr>
            <a:r>
              <a:rPr lang="en-US" sz="1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:sale2 a :Sale ; :company :c1 ; :amount 17000^^xsd:integer ; :year "2011" 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None/>
            </a:pPr>
            <a:r>
              <a:rPr lang="en-US" sz="1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:sale3 a :Sale ; :company :c1 ; :amount 5500^^xsd:integer ; :year "2012" 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None/>
            </a:pPr>
            <a:r>
              <a:rPr lang="en-US" sz="1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:sale4 a :Sale ; :company :c1 ; :amount 7000^^xsd:integer ; :year "2012" 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None/>
            </a:pPr>
            <a:r>
              <a:rPr lang="en-US" sz="1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:sale5 a :Sale ; :company :c2 ; :amount 3000^^xsd:integer ; :year "2011" 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None/>
            </a:pPr>
            <a:r>
              <a:rPr lang="en-US" sz="1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:sale6 a :Sale ; :company :c2 ; :amount 4000^^xsd:integer ; :year "2011" 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None/>
            </a:pPr>
            <a:r>
              <a:rPr lang="en-US" sz="1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:sale7 a :Sale ; :company :c2 ; :amount 5000^^xsd:integer ; :year "2012" .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None/>
            </a:pPr>
            <a:r>
              <a:rPr lang="en-US" sz="1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:sale8 a :Sale ; :company :c2 ; :amount 6000^^xsd:integer ; :year "2012" </a:t>
            </a: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endParaRPr/>
          </a:p>
          <a:p>
            <a:pPr marL="342900" lvl="0" indent="-2540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627" name="Google Shape;627;p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147050" cy="478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companies that increased their sales from 2011 to 2012 and the amount of increase.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: &lt;http://sales.com/&gt;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SELECT ?c ((?total2012 - ?total2011) AS ?increase)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WHERE {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{ SELECT ?c (SUM(?m) AS ?total2012)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WHERE { ?s a :Sale ; :company ?c 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:amount ?m ; :year: "2012" . }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GROUP BY ?c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}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{ SELECT ?c (SUM(?m) AS ?total2011)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WHERE { ?s a :Sale ; :company ?c 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:amount ?m ; :year: "2011" . }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GROUP BY ?c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}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FILTER (?total2012 &gt; ?total2011)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</a:pPr>
            <a:r>
              <a:rPr lang="en-US" sz="1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}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633" name="Google Shape;633;p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Result:</a:t>
            </a:r>
            <a:endParaRPr/>
          </a:p>
        </p:txBody>
      </p:sp>
      <p:graphicFrame>
        <p:nvGraphicFramePr>
          <p:cNvPr id="634" name="Google Shape;634;p84"/>
          <p:cNvGraphicFramePr/>
          <p:nvPr/>
        </p:nvGraphicFramePr>
        <p:xfrm>
          <a:off x="323850" y="2924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550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increase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&lt;http://sales.com/c2&gt;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"4000"^^&lt;http://www.w3.org/2001/XMLSchema#integer&gt;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Negation</a:t>
            </a:r>
            <a:endParaRPr/>
          </a:p>
        </p:txBody>
      </p:sp>
      <p:sp>
        <p:nvSpPr>
          <p:cNvPr id="640" name="Google Shape;640;p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SPARQL 1.1 we have two ways to express negation: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operator NOT EXISTS in FILTER expressions (testing for the non-existence of a pattern)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 algebraic operator MINUS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Example: NOT EXISTS</a:t>
            </a:r>
            <a:endParaRPr/>
          </a:p>
        </p:txBody>
      </p:sp>
      <p:sp>
        <p:nvSpPr>
          <p:cNvPr id="646" name="Google Shape;646;p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62950" cy="485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Data: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: &lt;http://example/&gt;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rdf: &lt;http://www.w3.org/1999/02/22-rdf-syntax-ns#&gt;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foaf: &lt;http://xmlns.com/foaf/0.1/&gt;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:alice rdf:type foaf:Person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:alice foaf:name "Alice"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:bob rdf:type foaf:Person .</a:t>
            </a: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652" name="Google Shape;652;p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8487" cy="478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persons for whom we have no name in the database.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rdf: &lt;http://www.w3.org/1999/02/22-rdf-syntax-ns#&gt;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foaf: &lt;http://xmlns.com/foaf/0.1/&gt;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SELECT ?person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WHERE { ?person rdf:type foaf:Person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FILTER NOT EXISTS { ?person foaf:name ?name } }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Result: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what we expressed earlier with OPTIONAL, FILTER and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!bound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graphicFrame>
        <p:nvGraphicFramePr>
          <p:cNvPr id="653" name="Google Shape;653;p87"/>
          <p:cNvGraphicFramePr/>
          <p:nvPr/>
        </p:nvGraphicFramePr>
        <p:xfrm>
          <a:off x="2627312" y="40052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person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&lt;http://example/bob&gt;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Example: MINUS</a:t>
            </a:r>
            <a:endParaRPr/>
          </a:p>
        </p:txBody>
      </p:sp>
      <p:sp>
        <p:nvSpPr>
          <p:cNvPr id="659" name="Google Shape;659;p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62950" cy="485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Data: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: &lt;http://example/&gt;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foaf: &lt;http://xmlns.com/foaf/0.1/&gt;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:alice foaf:givenName "Alice" ;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foaf:familyName "Smith"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:bob foaf:givenName "Bob" ;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foaf:familyName "Jones"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:carol foaf:givenName "Carol" ;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foaf:familyName "Smith" .</a:t>
            </a:r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665" name="Google Shape;665;p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8487" cy="478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all persons that do not have given name “Bob”.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: &lt;http://example/&gt;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foaf: &lt;http://xmlns.com/foaf/0.1/&gt;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SELECT DISTINCT ?s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WHERE { ?s ?p ?o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MINUS { ?s foaf:givenName "Bob" . } }</a:t>
            </a: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Result: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66" name="Google Shape;666;p89"/>
          <p:cNvGraphicFramePr/>
          <p:nvPr/>
        </p:nvGraphicFramePr>
        <p:xfrm>
          <a:off x="3276600" y="450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&lt;http://example/carol&gt;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&lt;http://example/alice&gt;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dirty="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 with Negation</a:t>
            </a:r>
            <a:endParaRPr/>
          </a:p>
        </p:txBody>
      </p:sp>
      <p:sp>
        <p:nvSpPr>
          <p:cNvPr id="140" name="Google Shape;140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Find people with a name but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expressed age: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PREFIX foaf: &lt;http://xmlns.com/foaf/0.1/&gt;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PREFIX ex: &lt;http://example.org/schema/&gt;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SELECT ?name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WHERE { ?x foaf:givenName ?name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OPTIONAL { ?x ex:age ?age }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FILTER (!bound(?age))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41" name="Google Shape;141;p9"/>
          <p:cNvGraphicFramePr/>
          <p:nvPr/>
        </p:nvGraphicFramePr>
        <p:xfrm>
          <a:off x="2268537" y="55165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237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name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“Alice"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MINUS</a:t>
            </a:r>
            <a:endParaRPr/>
          </a:p>
        </p:txBody>
      </p:sp>
      <p:sp>
        <p:nvSpPr>
          <p:cNvPr id="672" name="Google Shape;672;p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operator MINUS is the same as the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difference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 we defined earlier in our algebraic semantics of SPARQL.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MINUS M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returns all the mappings in M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cannot be extended by any mapping in M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(i.e., are incompatible with all mappings in M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MINUS and NOT EXISTS </a:t>
            </a:r>
            <a:r>
              <a:rPr lang="en-US" sz="2800" b="1" i="0" u="none" strike="noStrike" cap="none">
                <a:solidFill>
                  <a:schemeClr val="dk1"/>
                </a:solidFill>
              </a:rPr>
              <a:t>do not always return the same result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they are not applied with care.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Example: Expressions in the SELECT clause</a:t>
            </a:r>
            <a:endParaRPr/>
          </a:p>
        </p:txBody>
      </p:sp>
      <p:sp>
        <p:nvSpPr>
          <p:cNvPr id="678" name="Google Shape;678;p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62950" cy="485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Data: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dc: &lt;http://purl.org/dc/elements/1.1/&gt;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: &lt;http://example.org/book/&gt;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@prefix ns: &lt;http://example.org/ns#&gt;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:book1 dc:title "SPARQL Tutorial"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:book1 ns:price 42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:book1 ns:discount 0.2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:book2 dc:title "The Semantic Web"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:book2 ns:price 23 .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-US" sz="20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:book2 ns:discount 0.25 .</a:t>
            </a:r>
            <a:endParaRPr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684" name="Google Shape;684;p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8487" cy="478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all book titles and their discounted price.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dc: &lt;http://purl.org/dc/elements/1.1/&gt;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ns: &lt;http://example.org/ns#&gt;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SELECT ?title (?p*(1-?discount) AS ?price)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WHERE { ?x ns:price ?p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?x dc:title ?title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?x ns:discount ?discount }</a:t>
            </a: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Result: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85" name="Google Shape;685;p92"/>
          <p:cNvGraphicFramePr/>
          <p:nvPr/>
        </p:nvGraphicFramePr>
        <p:xfrm>
          <a:off x="2555875" y="4724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19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title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price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"The Semantic Web"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17.25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"SPARQL Tutorial"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33.6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692" name="Google Shape;692;p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8487" cy="478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all book titles, their full price and their discounted price.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dc: &lt;http://purl.org/dc/elements/1.1/&gt;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ns: &lt;http://example.org/ns#&gt;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SELECT ?title (?p AS ?fullPrice) (?fullPrice*(1-?discount) AS ?customerPrice)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WHERE { ?x ns:price ?p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?x dc:title ?title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None/>
            </a:pPr>
            <a:r>
              <a:rPr lang="en-US" sz="16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?x ns:discount ?discount }</a:t>
            </a: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Result: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93" name="Google Shape;693;p93"/>
          <p:cNvGraphicFramePr/>
          <p:nvPr/>
        </p:nvGraphicFramePr>
        <p:xfrm>
          <a:off x="2555875" y="4724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{BD646A59-DA78-4C76-B348-D189C1AB8AC4}</a:tableStyleId>
              </a:tblPr>
              <a:tblGrid>
                <a:gridCol w="19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title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fullPrice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1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customerPrice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"The Semantic Web"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17.25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"SPARQL Tutorial"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42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ourier New"/>
                        <a:buNone/>
                      </a:pPr>
                      <a:r>
                        <a:rPr lang="en-US" sz="1400" b="0" i="0" u="none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33.6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Property Paths</a:t>
            </a:r>
            <a:endParaRPr/>
          </a:p>
        </p:txBody>
      </p:sp>
      <p:sp>
        <p:nvSpPr>
          <p:cNvPr id="700" name="Google Shape;700;p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SPARQL 1.1 allows us to specify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property paths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place of a predicate in a triple pattern.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Property paths use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regular expressions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enable us to write sophisticated queries that traverse an RDF graph. 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Property paths allow for the more concise expression of some queries plus the ability to refer to paths of arbitrary length.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</a:t>
            </a:r>
            <a:r>
              <a:rPr lang="en-US" sz="2400" b="0" i="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http://www.w3.org/TR/2012/WD-sparql11-query-20120724/#propertypaths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the exact property path operators and syntax.</a:t>
            </a:r>
            <a:endParaRPr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707" name="Google Shape;707;p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8487" cy="478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the name of any people that Alice knows.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 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SELECT ?x ?name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WHERE { ?x foaf:mbox &lt;mailto:alice@example&gt;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?x foaf:knows/foaf:name ?name . }</a:t>
            </a: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path operator denotes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sequence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714" name="Google Shape;714;p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8487" cy="478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the name of  people that Alice knows that are 2 "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foaf:knows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 links away.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 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SELECT ?x ?name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WHERE { ?x foaf:mbox &lt;mailto:alice@example&gt;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?x foaf:knows/foaf:knows/foaf:name ?name . }</a:t>
            </a:r>
            <a:endParaRPr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(cont’d)</a:t>
            </a:r>
            <a:endParaRPr/>
          </a:p>
        </p:txBody>
      </p:sp>
      <p:sp>
        <p:nvSpPr>
          <p:cNvPr id="721" name="Google Shape;721;p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8487" cy="478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same query can be written equivalently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without property path expressions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follows: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 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SELECT ?x ?name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WHERE { ?x foaf:mbox &lt;mailto:alice@example&gt;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?x foaf:knows ?a1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?a1 foaf:knows ?a2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?a2 foaf:name ?name . }</a:t>
            </a:r>
            <a:endParaRPr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728" name="Google Shape;728;p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8487" cy="478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all the people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:x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connects to via the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foaf:knows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relationship (using a path with an arbitrary length).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foaf: &lt;http://xmlns.com/foaf/0.1/&gt;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: &lt;http://example/&gt;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SELECT ?person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WHERE { :x foaf:knows+ ?person }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operator denotes one or more ocurrences of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foaf:knows.</a:t>
            </a:r>
            <a:endParaRPr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735" name="Google Shape;735;p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18487" cy="478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Query: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 all types, including supertypes ,of each resource in the dataset.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PREFIX rdfs: &lt;http://www.w3.org/2000/01/rdf-schema#&gt; 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PREFIX rdf: &lt;http://www.w3.org/1999/02/22-rdf-syntax-ns#&gt; 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SELECT ?x ?type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lang="en-US" sz="18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WHERE { ?x rdf:type/rdfs:subClassOf* ?type }</a:t>
            </a: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operator denotes zero or more ocurrences of </a:t>
            </a:r>
            <a:r>
              <a:rPr lang="en-US" sz="24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rdfs:subClassOf.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9058</Words>
  <Application>Microsoft Office PowerPoint</Application>
  <PresentationFormat>On-screen Show (4:3)</PresentationFormat>
  <Paragraphs>1197</Paragraphs>
  <Slides>100</Slides>
  <Notes>100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3" baseType="lpstr">
      <vt:lpstr>Arial</vt:lpstr>
      <vt:lpstr>Courier New</vt:lpstr>
      <vt:lpstr>Default Design</vt:lpstr>
      <vt:lpstr>More on SPARQL</vt:lpstr>
      <vt:lpstr>Acknowledgements</vt:lpstr>
      <vt:lpstr>Presentation Outline</vt:lpstr>
      <vt:lpstr>Negation in SPARQL</vt:lpstr>
      <vt:lpstr>Negation in FILTER conditions</vt:lpstr>
      <vt:lpstr>The Operator bound</vt:lpstr>
      <vt:lpstr>Example</vt:lpstr>
      <vt:lpstr>Example (cont’d)</vt:lpstr>
      <vt:lpstr>Examples with Negation</vt:lpstr>
      <vt:lpstr>Examples with Negation (cont’d)</vt:lpstr>
      <vt:lpstr>Examples with Negation (cont’d)</vt:lpstr>
      <vt:lpstr>Negation in SPARQL (cont’d)</vt:lpstr>
      <vt:lpstr>Negation in SPARQL (cont’d)</vt:lpstr>
      <vt:lpstr>Monotonicity of FOL</vt:lpstr>
      <vt:lpstr>Closed World Assumption (CWA) and Negation as Failure (NF)</vt:lpstr>
      <vt:lpstr>Example (relational databases or Prolog)</vt:lpstr>
      <vt:lpstr>The Open World Assumption</vt:lpstr>
      <vt:lpstr>Example (revisited)</vt:lpstr>
      <vt:lpstr>OWA vs. CWA in RDF</vt:lpstr>
      <vt:lpstr>Presentation Outline</vt:lpstr>
      <vt:lpstr>Solution Sequences and Modifiers</vt:lpstr>
      <vt:lpstr>Solution Sequences and Modifiers (cont’d)</vt:lpstr>
      <vt:lpstr>The ORDER BY clause</vt:lpstr>
      <vt:lpstr>Examples</vt:lpstr>
      <vt:lpstr>Removing Duplicates</vt:lpstr>
      <vt:lpstr>Example</vt:lpstr>
      <vt:lpstr>Example (cont’d)</vt:lpstr>
      <vt:lpstr>Example (cont’d)</vt:lpstr>
      <vt:lpstr>OFFSET and LIMIT clauses</vt:lpstr>
      <vt:lpstr>Examples</vt:lpstr>
      <vt:lpstr>Presentation Outline</vt:lpstr>
      <vt:lpstr>RDF Datasets</vt:lpstr>
      <vt:lpstr>RDF Datasets (cont’d)</vt:lpstr>
      <vt:lpstr>Example: the default graph contains provenance</vt:lpstr>
      <vt:lpstr>Specifying RDF Datasets</vt:lpstr>
      <vt:lpstr>Specifying RDF Datasets (cont’d)</vt:lpstr>
      <vt:lpstr>Specifying RDF Datasets (cont’d)</vt:lpstr>
      <vt:lpstr>Simple Example</vt:lpstr>
      <vt:lpstr>Queries with GRAPH</vt:lpstr>
      <vt:lpstr>Example: Two FOAF Files</vt:lpstr>
      <vt:lpstr>Example (cont’d)</vt:lpstr>
      <vt:lpstr>Queries</vt:lpstr>
      <vt:lpstr>Queries (cont’d)</vt:lpstr>
      <vt:lpstr>Queries (cont’d)</vt:lpstr>
      <vt:lpstr>Queries (cont’d)</vt:lpstr>
      <vt:lpstr>Queries (cont’d)</vt:lpstr>
      <vt:lpstr>RDF Datasets in Other Query Forms</vt:lpstr>
      <vt:lpstr>Semantics of Queries on RDF Datasets</vt:lpstr>
      <vt:lpstr>Presentation Outline</vt:lpstr>
      <vt:lpstr>Querying RDFS information with SPARQL</vt:lpstr>
      <vt:lpstr>RDFS Reasoners</vt:lpstr>
      <vt:lpstr>Example: A Class Hierarchy</vt:lpstr>
      <vt:lpstr>Example</vt:lpstr>
      <vt:lpstr>Queries (cont’d)</vt:lpstr>
      <vt:lpstr>Queries (cont’d)</vt:lpstr>
      <vt:lpstr>Queries (cont’d)</vt:lpstr>
      <vt:lpstr>Queries (cont’d)</vt:lpstr>
      <vt:lpstr>Queries (cont’d)</vt:lpstr>
      <vt:lpstr>Answer</vt:lpstr>
      <vt:lpstr>Queries (cont’d)</vt:lpstr>
      <vt:lpstr>Queries (cont’d)</vt:lpstr>
      <vt:lpstr>Answer</vt:lpstr>
      <vt:lpstr>Queries (cont’d)</vt:lpstr>
      <vt:lpstr>Queries (cont’d)</vt:lpstr>
      <vt:lpstr>Answer</vt:lpstr>
      <vt:lpstr>Example – Defining Instances</vt:lpstr>
      <vt:lpstr>Queries (cont’d)</vt:lpstr>
      <vt:lpstr>Queries (cont’d)</vt:lpstr>
      <vt:lpstr>Example – Defining Properties</vt:lpstr>
      <vt:lpstr>Example – Inferences</vt:lpstr>
      <vt:lpstr>Queries (cont’d)</vt:lpstr>
      <vt:lpstr>Queries (cont’d)</vt:lpstr>
      <vt:lpstr>Queries (cont’d)</vt:lpstr>
      <vt:lpstr>Answer</vt:lpstr>
      <vt:lpstr>The Expressive Power of SPARQL</vt:lpstr>
      <vt:lpstr>Presentation Outline</vt:lpstr>
      <vt:lpstr>SPARQL 1.1</vt:lpstr>
      <vt:lpstr>Aggregates</vt:lpstr>
      <vt:lpstr>Example: Aggregates</vt:lpstr>
      <vt:lpstr>Example (cont’d)</vt:lpstr>
      <vt:lpstr>Subqueries</vt:lpstr>
      <vt:lpstr>Example: Subqueries</vt:lpstr>
      <vt:lpstr>Example (cont’d)</vt:lpstr>
      <vt:lpstr>Example (cont’d)</vt:lpstr>
      <vt:lpstr>Negation</vt:lpstr>
      <vt:lpstr>Example: NOT EXISTS</vt:lpstr>
      <vt:lpstr>Example (cont’d)</vt:lpstr>
      <vt:lpstr>Example: MINUS</vt:lpstr>
      <vt:lpstr>Example (cont’d)</vt:lpstr>
      <vt:lpstr>MINUS</vt:lpstr>
      <vt:lpstr>Example: Expressions in the SELECT clause</vt:lpstr>
      <vt:lpstr>Example (cont’d)</vt:lpstr>
      <vt:lpstr>Example (cont’d)</vt:lpstr>
      <vt:lpstr>Property Paths</vt:lpstr>
      <vt:lpstr>Example</vt:lpstr>
      <vt:lpstr>Example</vt:lpstr>
      <vt:lpstr>Example (cont’d)</vt:lpstr>
      <vt:lpstr>Example</vt:lpstr>
      <vt:lpstr>Example</vt:lpstr>
      <vt:lpstr>Readings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2020-10-12T08:00:35Z</dcterms:created>
  <dcterms:modified xsi:type="dcterms:W3CDTF">2020-10-12T08:00:44Z</dcterms:modified>
</cp:coreProperties>
</file>