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347" r:id="rId2"/>
    <p:sldId id="348" r:id="rId3"/>
    <p:sldId id="359" r:id="rId4"/>
    <p:sldId id="350" r:id="rId5"/>
    <p:sldId id="357" r:id="rId6"/>
    <p:sldId id="355" r:id="rId7"/>
    <p:sldId id="351" r:id="rId8"/>
    <p:sldId id="354" r:id="rId9"/>
    <p:sldId id="358" r:id="rId10"/>
    <p:sldId id="352" r:id="rId11"/>
    <p:sldId id="353" r:id="rId12"/>
    <p:sldId id="349"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onsolas" panose="020B0609020204030204" pitchFamily="49" charset="0"/>
      <p:regular r:id="rId20"/>
      <p:bold r:id="rId21"/>
      <p:italic r:id="rId22"/>
      <p:boldItalic r:id="rId23"/>
    </p:embeddedFont>
    <p:embeddedFont>
      <p:font typeface="Droid Sans" panose="020B0604020202020204" charset="0"/>
      <p:regular r:id="rId24"/>
      <p:bold r:id="rId2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146"/>
    <a:srgbClr val="7889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3" autoAdjust="0"/>
    <p:restoredTop sz="94431" autoAdjust="0"/>
  </p:normalViewPr>
  <p:slideViewPr>
    <p:cSldViewPr snapToGrid="0">
      <p:cViewPr varScale="1">
        <p:scale>
          <a:sx n="71" d="100"/>
          <a:sy n="71" d="100"/>
        </p:scale>
        <p:origin x="72" y="312"/>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0F3EC7-A282-47B4-BA90-69435D8FE6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B8A8B2-7652-4438-969F-911B5B5CDB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D0ED3-660E-419E-8FB0-E67ABCAF5C76}" type="datetimeFigureOut">
              <a:rPr lang="en-US" smtClean="0"/>
              <a:t>1/3/2022</a:t>
            </a:fld>
            <a:endParaRPr lang="en-US"/>
          </a:p>
        </p:txBody>
      </p:sp>
      <p:sp>
        <p:nvSpPr>
          <p:cNvPr id="4" name="Footer Placeholder 3">
            <a:extLst>
              <a:ext uri="{FF2B5EF4-FFF2-40B4-BE49-F238E27FC236}">
                <a16:creationId xmlns:a16="http://schemas.microsoft.com/office/drawing/2014/main" id="{54E38267-9A8D-4557-A089-8179C36F39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24BBD2-C57C-4357-B916-D07B0C2939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A0D9A6-4ABB-4D6F-BB5E-3C06F1A3E1D9}" type="slidenum">
              <a:rPr lang="en-US" smtClean="0"/>
              <a:t>‹#›</a:t>
            </a:fld>
            <a:endParaRPr lang="en-US"/>
          </a:p>
        </p:txBody>
      </p:sp>
    </p:spTree>
    <p:extLst>
      <p:ext uri="{BB962C8B-B14F-4D97-AF65-F5344CB8AC3E}">
        <p14:creationId xmlns:p14="http://schemas.microsoft.com/office/powerpoint/2010/main" val="2508541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38595-8907-46CB-9645-05EB86292961}" type="datetimeFigureOut">
              <a:rPr lang="de-AT" smtClean="0"/>
              <a:t>03.01.2022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4C29B-6A30-4888-9D28-8F5C63D5C13D}" type="slidenum">
              <a:rPr lang="de-AT" smtClean="0"/>
              <a:t>‹#›</a:t>
            </a:fld>
            <a:endParaRPr lang="de-AT"/>
          </a:p>
        </p:txBody>
      </p:sp>
    </p:spTree>
    <p:extLst>
      <p:ext uri="{BB962C8B-B14F-4D97-AF65-F5344CB8AC3E}">
        <p14:creationId xmlns:p14="http://schemas.microsoft.com/office/powerpoint/2010/main" val="128360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D8085-5F8D-4493-8204-0475B5CF71AC}" type="slidenum">
              <a:rPr lang="en-US" smtClean="0"/>
              <a:t>1</a:t>
            </a:fld>
            <a:endParaRPr lang="en-US"/>
          </a:p>
        </p:txBody>
      </p:sp>
    </p:spTree>
    <p:extLst>
      <p:ext uri="{BB962C8B-B14F-4D97-AF65-F5344CB8AC3E}">
        <p14:creationId xmlns:p14="http://schemas.microsoft.com/office/powerpoint/2010/main" val="372525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482FC-1085-47CA-B151-2E9575B5F66D}"/>
              </a:ext>
            </a:extLst>
          </p:cNvPr>
          <p:cNvSpPr>
            <a:spLocks noGrp="1"/>
          </p:cNvSpPr>
          <p:nvPr>
            <p:ph type="ctrTitle" hasCustomPrompt="1"/>
          </p:nvPr>
        </p:nvSpPr>
        <p:spPr>
          <a:xfrm>
            <a:off x="1524000" y="2516981"/>
            <a:ext cx="9144000" cy="1824038"/>
          </a:xfrm>
        </p:spPr>
        <p:txBody>
          <a:bodyPr anchor="b"/>
          <a:lstStyle>
            <a:lvl1pPr algn="ctr">
              <a:defRPr sz="4000" b="0"/>
            </a:lvl1pPr>
          </a:lstStyle>
          <a:p>
            <a:r>
              <a:rPr lang="de-DE" dirty="0"/>
              <a:t>Click </a:t>
            </a:r>
            <a:r>
              <a:rPr lang="de-DE" dirty="0" err="1"/>
              <a:t>to</a:t>
            </a:r>
            <a:r>
              <a:rPr lang="de-DE" dirty="0"/>
              <a:t> </a:t>
            </a:r>
            <a:r>
              <a:rPr lang="de-DE" dirty="0" err="1"/>
              <a:t>add</a:t>
            </a:r>
            <a:r>
              <a:rPr lang="de-DE" dirty="0"/>
              <a:t> title</a:t>
            </a:r>
            <a:endParaRPr lang="de-AT" dirty="0"/>
          </a:p>
        </p:txBody>
      </p:sp>
      <p:sp>
        <p:nvSpPr>
          <p:cNvPr id="3" name="Untertitel 2">
            <a:extLst>
              <a:ext uri="{FF2B5EF4-FFF2-40B4-BE49-F238E27FC236}">
                <a16:creationId xmlns:a16="http://schemas.microsoft.com/office/drawing/2014/main" id="{2EF1654D-F59E-4FD3-B9B5-B7442D0F3BDB}"/>
              </a:ext>
            </a:extLst>
          </p:cNvPr>
          <p:cNvSpPr>
            <a:spLocks noGrp="1"/>
          </p:cNvSpPr>
          <p:nvPr>
            <p:ph type="subTitle" idx="1"/>
          </p:nvPr>
        </p:nvSpPr>
        <p:spPr>
          <a:xfrm>
            <a:off x="1524000" y="4433094"/>
            <a:ext cx="9144000" cy="9794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dirty="0"/>
          </a:p>
        </p:txBody>
      </p:sp>
    </p:spTree>
    <p:extLst>
      <p:ext uri="{BB962C8B-B14F-4D97-AF65-F5344CB8AC3E}">
        <p14:creationId xmlns:p14="http://schemas.microsoft.com/office/powerpoint/2010/main" val="138252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w Columns_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9EA59BB-872E-4581-B2D7-1D5BF0E83C0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52985751-4C96-46A1-897F-C28EA981AC0B}"/>
              </a:ext>
            </a:extLst>
          </p:cNvPr>
          <p:cNvSpPr>
            <a:spLocks noGrp="1"/>
          </p:cNvSpPr>
          <p:nvPr>
            <p:ph type="title" hasCustomPrompt="1"/>
          </p:nvPr>
        </p:nvSpPr>
        <p:spPr>
          <a:xfrm>
            <a:off x="838200" y="365126"/>
            <a:ext cx="5181600" cy="1356098"/>
          </a:xfrm>
        </p:spPr>
        <p:txBody>
          <a:bodyPr/>
          <a:lstStyle/>
          <a:p>
            <a:r>
              <a:rPr lang="de-DE" dirty="0"/>
              <a:t>Click </a:t>
            </a:r>
            <a:r>
              <a:rPr lang="de-DE" dirty="0" err="1"/>
              <a:t>to</a:t>
            </a:r>
            <a:r>
              <a:rPr lang="de-DE" dirty="0"/>
              <a:t> </a:t>
            </a:r>
            <a:r>
              <a:rPr lang="de-DE" dirty="0" err="1"/>
              <a:t>add</a:t>
            </a:r>
            <a:r>
              <a:rPr lang="de-DE" dirty="0"/>
              <a:t> title</a:t>
            </a:r>
            <a:endParaRPr lang="de-AT" dirty="0"/>
          </a:p>
        </p:txBody>
      </p:sp>
      <p:sp>
        <p:nvSpPr>
          <p:cNvPr id="3" name="Inhaltsplatzhalter 2">
            <a:extLst>
              <a:ext uri="{FF2B5EF4-FFF2-40B4-BE49-F238E27FC236}">
                <a16:creationId xmlns:a16="http://schemas.microsoft.com/office/drawing/2014/main" id="{D92268AF-C203-43E7-9EF6-03248AB05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B79F0DD-D8DC-47D4-B8C5-969B94A1CA7A}"/>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5" name="Datumsplatzhalter 4">
            <a:extLst>
              <a:ext uri="{FF2B5EF4-FFF2-40B4-BE49-F238E27FC236}">
                <a16:creationId xmlns:a16="http://schemas.microsoft.com/office/drawing/2014/main" id="{B06AFCC6-AE31-4EAD-AC18-E92C2722D16E}"/>
              </a:ext>
            </a:extLst>
          </p:cNvPr>
          <p:cNvSpPr>
            <a:spLocks noGrp="1"/>
          </p:cNvSpPr>
          <p:nvPr>
            <p:ph type="dt" sz="half" idx="10"/>
          </p:nvPr>
        </p:nvSpPr>
        <p:spPr>
          <a:xfrm>
            <a:off x="3696447" y="6356349"/>
            <a:ext cx="1014506" cy="365125"/>
          </a:xfrm>
        </p:spPr>
        <p:txBody>
          <a:bodyPr/>
          <a:lstStyle/>
          <a:p>
            <a:fld id="{2A894AC6-732D-4F62-A5C5-2A463328D800}" type="datetimeFigureOut">
              <a:rPr lang="de-AT" smtClean="0"/>
              <a:t>03.01.2022</a:t>
            </a:fld>
            <a:endParaRPr lang="de-AT"/>
          </a:p>
        </p:txBody>
      </p:sp>
      <p:sp>
        <p:nvSpPr>
          <p:cNvPr id="7" name="Foliennummernplatzhalter 6">
            <a:extLst>
              <a:ext uri="{FF2B5EF4-FFF2-40B4-BE49-F238E27FC236}">
                <a16:creationId xmlns:a16="http://schemas.microsoft.com/office/drawing/2014/main" id="{FA8F9FAB-BC4F-4472-8259-C3CC056B06E9}"/>
              </a:ext>
            </a:extLst>
          </p:cNvPr>
          <p:cNvSpPr>
            <a:spLocks noGrp="1"/>
          </p:cNvSpPr>
          <p:nvPr>
            <p:ph type="sldNum" sz="quarter" idx="12"/>
          </p:nvPr>
        </p:nvSpPr>
        <p:spPr>
          <a:xfrm>
            <a:off x="5005294" y="6356350"/>
            <a:ext cx="1014506" cy="365125"/>
          </a:xfrm>
        </p:spPr>
        <p:txBody>
          <a:bodyPr/>
          <a:lstStyle/>
          <a:p>
            <a:fld id="{74CB2985-60B4-4E7B-9AAE-306946339EE0}" type="slidenum">
              <a:rPr lang="de-AT" smtClean="0"/>
              <a:t>‹#›</a:t>
            </a:fld>
            <a:endParaRPr lang="de-AT"/>
          </a:p>
        </p:txBody>
      </p:sp>
      <p:pic>
        <p:nvPicPr>
          <p:cNvPr id="10" name="Grafik 6">
            <a:extLst>
              <a:ext uri="{FF2B5EF4-FFF2-40B4-BE49-F238E27FC236}">
                <a16:creationId xmlns:a16="http://schemas.microsoft.com/office/drawing/2014/main" id="{3D5A5FEA-978E-43B4-AC45-6787C09B66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356350"/>
            <a:ext cx="1673442" cy="387109"/>
          </a:xfrm>
          <a:prstGeom prst="rect">
            <a:avLst/>
          </a:prstGeom>
        </p:spPr>
      </p:pic>
      <p:sp>
        <p:nvSpPr>
          <p:cNvPr id="9" name="Footer Placeholder 4">
            <a:extLst>
              <a:ext uri="{FF2B5EF4-FFF2-40B4-BE49-F238E27FC236}">
                <a16:creationId xmlns:a16="http://schemas.microsoft.com/office/drawing/2014/main" id="{DB4CD1EB-B0AE-4141-B1B1-9D496F847752}"/>
              </a:ext>
            </a:extLst>
          </p:cNvPr>
          <p:cNvSpPr>
            <a:spLocks noGrp="1"/>
          </p:cNvSpPr>
          <p:nvPr>
            <p:ph type="ftr" sz="quarter" idx="3"/>
          </p:nvPr>
        </p:nvSpPr>
        <p:spPr>
          <a:xfrm>
            <a:off x="7239000" y="6362018"/>
            <a:ext cx="4114800" cy="365125"/>
          </a:xfrm>
          <a:prstGeom prst="rect">
            <a:avLst/>
          </a:prstGeom>
        </p:spPr>
        <p:txBody>
          <a:bodyPr vert="horz" lIns="91440" tIns="45720" rIns="91440" bIns="45720" rtlCol="0" anchor="ctr"/>
          <a:lstStyle>
            <a:lvl1pPr algn="r">
              <a:defRPr sz="1200">
                <a:solidFill>
                  <a:schemeClr val="bg1"/>
                </a:solidFill>
              </a:defRPr>
            </a:lvl1pPr>
          </a:lstStyle>
          <a:p>
            <a:r>
              <a:rPr lang="en-US" dirty="0"/>
              <a:t>Confidential – Low risk</a:t>
            </a:r>
          </a:p>
        </p:txBody>
      </p:sp>
    </p:spTree>
    <p:extLst>
      <p:ext uri="{BB962C8B-B14F-4D97-AF65-F5344CB8AC3E}">
        <p14:creationId xmlns:p14="http://schemas.microsoft.com/office/powerpoint/2010/main" val="366501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w Columns_black">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9EA59BB-872E-4581-B2D7-1D5BF0E83C0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52985751-4C96-46A1-897F-C28EA981AC0B}"/>
              </a:ext>
            </a:extLst>
          </p:cNvPr>
          <p:cNvSpPr>
            <a:spLocks noGrp="1"/>
          </p:cNvSpPr>
          <p:nvPr>
            <p:ph type="title" hasCustomPrompt="1"/>
          </p:nvPr>
        </p:nvSpPr>
        <p:spPr>
          <a:xfrm>
            <a:off x="838200" y="365126"/>
            <a:ext cx="5181600" cy="1356098"/>
          </a:xfrm>
        </p:spPr>
        <p:txBody>
          <a:bodyPr/>
          <a:lstStyle>
            <a:lvl1pPr>
              <a:defRPr/>
            </a:lvl1pPr>
          </a:lstStyle>
          <a:p>
            <a:r>
              <a:rPr lang="de-DE" dirty="0"/>
              <a:t>Click </a:t>
            </a:r>
            <a:r>
              <a:rPr lang="de-DE" dirty="0" err="1"/>
              <a:t>to</a:t>
            </a:r>
            <a:r>
              <a:rPr lang="de-DE" dirty="0"/>
              <a:t> </a:t>
            </a:r>
            <a:r>
              <a:rPr lang="de-DE" dirty="0" err="1"/>
              <a:t>add</a:t>
            </a:r>
            <a:r>
              <a:rPr lang="de-DE" dirty="0"/>
              <a:t> title</a:t>
            </a:r>
            <a:endParaRPr lang="de-AT" dirty="0"/>
          </a:p>
        </p:txBody>
      </p:sp>
      <p:sp>
        <p:nvSpPr>
          <p:cNvPr id="3" name="Inhaltsplatzhalter 2">
            <a:extLst>
              <a:ext uri="{FF2B5EF4-FFF2-40B4-BE49-F238E27FC236}">
                <a16:creationId xmlns:a16="http://schemas.microsoft.com/office/drawing/2014/main" id="{D92268AF-C203-43E7-9EF6-03248AB05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B79F0DD-D8DC-47D4-B8C5-969B94A1CA7A}"/>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5" name="Datumsplatzhalter 4">
            <a:extLst>
              <a:ext uri="{FF2B5EF4-FFF2-40B4-BE49-F238E27FC236}">
                <a16:creationId xmlns:a16="http://schemas.microsoft.com/office/drawing/2014/main" id="{B06AFCC6-AE31-4EAD-AC18-E92C2722D16E}"/>
              </a:ext>
            </a:extLst>
          </p:cNvPr>
          <p:cNvSpPr>
            <a:spLocks noGrp="1"/>
          </p:cNvSpPr>
          <p:nvPr>
            <p:ph type="dt" sz="half" idx="10"/>
          </p:nvPr>
        </p:nvSpPr>
        <p:spPr>
          <a:xfrm>
            <a:off x="3696447" y="6356349"/>
            <a:ext cx="1014506" cy="365125"/>
          </a:xfrm>
        </p:spPr>
        <p:txBody>
          <a:bodyPr/>
          <a:lstStyle/>
          <a:p>
            <a:fld id="{2A894AC6-732D-4F62-A5C5-2A463328D800}" type="datetimeFigureOut">
              <a:rPr lang="de-AT" smtClean="0"/>
              <a:t>03.01.2022</a:t>
            </a:fld>
            <a:endParaRPr lang="de-AT"/>
          </a:p>
        </p:txBody>
      </p:sp>
      <p:sp>
        <p:nvSpPr>
          <p:cNvPr id="7" name="Foliennummernplatzhalter 6">
            <a:extLst>
              <a:ext uri="{FF2B5EF4-FFF2-40B4-BE49-F238E27FC236}">
                <a16:creationId xmlns:a16="http://schemas.microsoft.com/office/drawing/2014/main" id="{FA8F9FAB-BC4F-4472-8259-C3CC056B06E9}"/>
              </a:ext>
            </a:extLst>
          </p:cNvPr>
          <p:cNvSpPr>
            <a:spLocks noGrp="1"/>
          </p:cNvSpPr>
          <p:nvPr>
            <p:ph type="sldNum" sz="quarter" idx="12"/>
          </p:nvPr>
        </p:nvSpPr>
        <p:spPr>
          <a:xfrm>
            <a:off x="5005294" y="6356350"/>
            <a:ext cx="1014506" cy="365125"/>
          </a:xfrm>
        </p:spPr>
        <p:txBody>
          <a:bodyPr/>
          <a:lstStyle/>
          <a:p>
            <a:fld id="{74CB2985-60B4-4E7B-9AAE-306946339EE0}" type="slidenum">
              <a:rPr lang="de-AT" smtClean="0"/>
              <a:t>‹#›</a:t>
            </a:fld>
            <a:endParaRPr lang="de-AT"/>
          </a:p>
        </p:txBody>
      </p:sp>
      <p:pic>
        <p:nvPicPr>
          <p:cNvPr id="10" name="Grafik 6">
            <a:extLst>
              <a:ext uri="{FF2B5EF4-FFF2-40B4-BE49-F238E27FC236}">
                <a16:creationId xmlns:a16="http://schemas.microsoft.com/office/drawing/2014/main" id="{2D2914A2-2842-4F57-8623-CF80280A9A2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356350"/>
            <a:ext cx="1673442" cy="387109"/>
          </a:xfrm>
          <a:prstGeom prst="rect">
            <a:avLst/>
          </a:prstGeom>
        </p:spPr>
      </p:pic>
      <p:sp>
        <p:nvSpPr>
          <p:cNvPr id="9" name="Footer Placeholder 4">
            <a:extLst>
              <a:ext uri="{FF2B5EF4-FFF2-40B4-BE49-F238E27FC236}">
                <a16:creationId xmlns:a16="http://schemas.microsoft.com/office/drawing/2014/main" id="{8F3234AF-7D32-449B-9502-4C1FFD9C3CB6}"/>
              </a:ext>
            </a:extLst>
          </p:cNvPr>
          <p:cNvSpPr>
            <a:spLocks noGrp="1"/>
          </p:cNvSpPr>
          <p:nvPr>
            <p:ph type="ftr" sz="quarter" idx="3"/>
          </p:nvPr>
        </p:nvSpPr>
        <p:spPr>
          <a:xfrm>
            <a:off x="7239000" y="6362018"/>
            <a:ext cx="4114800" cy="365125"/>
          </a:xfrm>
          <a:prstGeom prst="rect">
            <a:avLst/>
          </a:prstGeom>
        </p:spPr>
        <p:txBody>
          <a:bodyPr vert="horz" lIns="91440" tIns="45720" rIns="91440" bIns="45720" rtlCol="0" anchor="ctr"/>
          <a:lstStyle>
            <a:lvl1pPr algn="r">
              <a:defRPr sz="1200">
                <a:solidFill>
                  <a:schemeClr val="bg1"/>
                </a:solidFill>
              </a:defRPr>
            </a:lvl1pPr>
          </a:lstStyle>
          <a:p>
            <a:r>
              <a:rPr lang="en-US" dirty="0"/>
              <a:t>Confidential – Low risk</a:t>
            </a:r>
          </a:p>
        </p:txBody>
      </p:sp>
    </p:spTree>
    <p:extLst>
      <p:ext uri="{BB962C8B-B14F-4D97-AF65-F5344CB8AC3E}">
        <p14:creationId xmlns:p14="http://schemas.microsoft.com/office/powerpoint/2010/main" val="383618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5E5068D-889B-4716-AD6D-69708CDD796A}"/>
              </a:ext>
            </a:extLst>
          </p:cNvPr>
          <p:cNvSpPr>
            <a:spLocks noGrp="1"/>
          </p:cNvSpPr>
          <p:nvPr>
            <p:ph type="dt" sz="half" idx="10"/>
          </p:nvPr>
        </p:nvSpPr>
        <p:spPr/>
        <p:txBody>
          <a:bodyPr/>
          <a:lstStyle/>
          <a:p>
            <a:fld id="{2A894AC6-732D-4F62-A5C5-2A463328D800}" type="datetimeFigureOut">
              <a:rPr lang="de-AT" smtClean="0"/>
              <a:t>03.01.2022</a:t>
            </a:fld>
            <a:endParaRPr lang="de-AT"/>
          </a:p>
        </p:txBody>
      </p:sp>
      <p:sp>
        <p:nvSpPr>
          <p:cNvPr id="5" name="Foliennummernplatzhalter 4">
            <a:extLst>
              <a:ext uri="{FF2B5EF4-FFF2-40B4-BE49-F238E27FC236}">
                <a16:creationId xmlns:a16="http://schemas.microsoft.com/office/drawing/2014/main" id="{FD81D5C3-C9A7-42BE-83AC-588353480B70}"/>
              </a:ext>
            </a:extLst>
          </p:cNvPr>
          <p:cNvSpPr>
            <a:spLocks noGrp="1"/>
          </p:cNvSpPr>
          <p:nvPr>
            <p:ph type="sldNum" sz="quarter" idx="12"/>
          </p:nvPr>
        </p:nvSpPr>
        <p:spPr/>
        <p:txBody>
          <a:bodyPr/>
          <a:lstStyle/>
          <a:p>
            <a:fld id="{74CB2985-60B4-4E7B-9AAE-306946339EE0}" type="slidenum">
              <a:rPr lang="de-AT" smtClean="0"/>
              <a:t>‹#›</a:t>
            </a:fld>
            <a:endParaRPr lang="de-AT"/>
          </a:p>
        </p:txBody>
      </p:sp>
      <p:sp>
        <p:nvSpPr>
          <p:cNvPr id="7" name="Titel 1">
            <a:extLst>
              <a:ext uri="{FF2B5EF4-FFF2-40B4-BE49-F238E27FC236}">
                <a16:creationId xmlns:a16="http://schemas.microsoft.com/office/drawing/2014/main" id="{B74BBB47-8863-49EE-AA9C-0F9B83F131CD}"/>
              </a:ext>
            </a:extLst>
          </p:cNvPr>
          <p:cNvSpPr>
            <a:spLocks noGrp="1"/>
          </p:cNvSpPr>
          <p:nvPr>
            <p:ph type="title" hasCustomPrompt="1"/>
          </p:nvPr>
        </p:nvSpPr>
        <p:spPr>
          <a:xfrm>
            <a:off x="838200" y="365126"/>
            <a:ext cx="8771313" cy="692710"/>
          </a:xfrm>
        </p:spPr>
        <p:txBody>
          <a:bodyPr/>
          <a:lstStyle>
            <a:lvl1pPr>
              <a:defRPr/>
            </a:lvl1pPr>
          </a:lstStyle>
          <a:p>
            <a:r>
              <a:rPr lang="de-DE" dirty="0"/>
              <a:t>Click </a:t>
            </a:r>
            <a:r>
              <a:rPr lang="de-DE" dirty="0" err="1"/>
              <a:t>to</a:t>
            </a:r>
            <a:r>
              <a:rPr lang="de-DE" dirty="0"/>
              <a:t> </a:t>
            </a:r>
            <a:r>
              <a:rPr lang="de-DE" dirty="0" err="1"/>
              <a:t>add</a:t>
            </a:r>
            <a:r>
              <a:rPr lang="de-DE" dirty="0"/>
              <a:t> title</a:t>
            </a:r>
            <a:endParaRPr lang="de-AT" dirty="0"/>
          </a:p>
        </p:txBody>
      </p:sp>
      <p:pic>
        <p:nvPicPr>
          <p:cNvPr id="9" name="Grafik 6">
            <a:extLst>
              <a:ext uri="{FF2B5EF4-FFF2-40B4-BE49-F238E27FC236}">
                <a16:creationId xmlns:a16="http://schemas.microsoft.com/office/drawing/2014/main" id="{1AEE23B2-2FFF-48F0-9204-4DA6731CBFF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358" y="517926"/>
            <a:ext cx="1673442" cy="387109"/>
          </a:xfrm>
          <a:prstGeom prst="rect">
            <a:avLst/>
          </a:prstGeom>
        </p:spPr>
      </p:pic>
      <p:sp>
        <p:nvSpPr>
          <p:cNvPr id="6" name="Footer Placeholder 4">
            <a:extLst>
              <a:ext uri="{FF2B5EF4-FFF2-40B4-BE49-F238E27FC236}">
                <a16:creationId xmlns:a16="http://schemas.microsoft.com/office/drawing/2014/main" id="{D4CCACE1-5999-49BE-8F18-998682FC3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Low risk</a:t>
            </a:r>
          </a:p>
        </p:txBody>
      </p:sp>
    </p:spTree>
    <p:extLst>
      <p:ext uri="{BB962C8B-B14F-4D97-AF65-F5344CB8AC3E}">
        <p14:creationId xmlns:p14="http://schemas.microsoft.com/office/powerpoint/2010/main" val="183475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5E6AFA-87BC-46AA-BCF6-401127DF42CF}"/>
              </a:ext>
            </a:extLst>
          </p:cNvPr>
          <p:cNvSpPr>
            <a:spLocks noGrp="1"/>
          </p:cNvSpPr>
          <p:nvPr>
            <p:ph type="dt" sz="half" idx="10"/>
          </p:nvPr>
        </p:nvSpPr>
        <p:spPr/>
        <p:txBody>
          <a:bodyPr/>
          <a:lstStyle/>
          <a:p>
            <a:fld id="{2A894AC6-732D-4F62-A5C5-2A463328D800}" type="datetimeFigureOut">
              <a:rPr lang="de-AT" smtClean="0"/>
              <a:t>03.01.2022</a:t>
            </a:fld>
            <a:endParaRPr lang="de-AT"/>
          </a:p>
        </p:txBody>
      </p:sp>
      <p:sp>
        <p:nvSpPr>
          <p:cNvPr id="4" name="Foliennummernplatzhalter 3">
            <a:extLst>
              <a:ext uri="{FF2B5EF4-FFF2-40B4-BE49-F238E27FC236}">
                <a16:creationId xmlns:a16="http://schemas.microsoft.com/office/drawing/2014/main" id="{962C007C-FE8D-4BE4-9AD2-8ED98D287138}"/>
              </a:ext>
            </a:extLst>
          </p:cNvPr>
          <p:cNvSpPr>
            <a:spLocks noGrp="1"/>
          </p:cNvSpPr>
          <p:nvPr>
            <p:ph type="sldNum" sz="quarter" idx="12"/>
          </p:nvPr>
        </p:nvSpPr>
        <p:spPr/>
        <p:txBody>
          <a:bodyPr/>
          <a:lstStyle/>
          <a:p>
            <a:fld id="{74CB2985-60B4-4E7B-9AAE-306946339EE0}" type="slidenum">
              <a:rPr lang="de-AT" smtClean="0"/>
              <a:t>‹#›</a:t>
            </a:fld>
            <a:endParaRPr lang="de-AT"/>
          </a:p>
        </p:txBody>
      </p:sp>
      <p:pic>
        <p:nvPicPr>
          <p:cNvPr id="6" name="Grafik 6">
            <a:extLst>
              <a:ext uri="{FF2B5EF4-FFF2-40B4-BE49-F238E27FC236}">
                <a16:creationId xmlns:a16="http://schemas.microsoft.com/office/drawing/2014/main" id="{F81A0E0A-FA8C-4559-916B-FAD00040485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358" y="517926"/>
            <a:ext cx="1673442" cy="387109"/>
          </a:xfrm>
          <a:prstGeom prst="rect">
            <a:avLst/>
          </a:prstGeom>
        </p:spPr>
      </p:pic>
      <p:sp>
        <p:nvSpPr>
          <p:cNvPr id="5" name="Footer Placeholder 4">
            <a:extLst>
              <a:ext uri="{FF2B5EF4-FFF2-40B4-BE49-F238E27FC236}">
                <a16:creationId xmlns:a16="http://schemas.microsoft.com/office/drawing/2014/main" id="{B6971A38-8813-4E2A-9CF2-E1B8A2715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Low risk</a:t>
            </a:r>
          </a:p>
        </p:txBody>
      </p:sp>
    </p:spTree>
    <p:extLst>
      <p:ext uri="{BB962C8B-B14F-4D97-AF65-F5344CB8AC3E}">
        <p14:creationId xmlns:p14="http://schemas.microsoft.com/office/powerpoint/2010/main" val="342083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EAB1A-B9C7-4762-87B3-C0D2BC348580}"/>
              </a:ext>
            </a:extLst>
          </p:cNvPr>
          <p:cNvSpPr>
            <a:spLocks noGrp="1"/>
          </p:cNvSpPr>
          <p:nvPr>
            <p:ph type="title" hasCustomPrompt="1"/>
          </p:nvPr>
        </p:nvSpPr>
        <p:spPr>
          <a:xfrm>
            <a:off x="838200" y="365126"/>
            <a:ext cx="8771313" cy="692710"/>
          </a:xfrm>
        </p:spPr>
        <p:txBody>
          <a:bodyPr/>
          <a:lstStyle>
            <a:lvl1pPr>
              <a:defRPr/>
            </a:lvl1pPr>
          </a:lstStyle>
          <a:p>
            <a:r>
              <a:rPr lang="de-DE" dirty="0"/>
              <a:t>Click </a:t>
            </a:r>
            <a:r>
              <a:rPr lang="de-DE" dirty="0" err="1"/>
              <a:t>to</a:t>
            </a:r>
            <a:r>
              <a:rPr lang="de-DE" dirty="0"/>
              <a:t> </a:t>
            </a:r>
            <a:r>
              <a:rPr lang="de-DE" dirty="0" err="1"/>
              <a:t>add</a:t>
            </a:r>
            <a:r>
              <a:rPr lang="de-DE" dirty="0"/>
              <a:t> title</a:t>
            </a:r>
            <a:endParaRPr lang="de-AT" dirty="0"/>
          </a:p>
        </p:txBody>
      </p:sp>
      <p:sp>
        <p:nvSpPr>
          <p:cNvPr id="3" name="Inhaltsplatzhalter 2">
            <a:extLst>
              <a:ext uri="{FF2B5EF4-FFF2-40B4-BE49-F238E27FC236}">
                <a16:creationId xmlns:a16="http://schemas.microsoft.com/office/drawing/2014/main" id="{92404257-3AC3-480F-BE73-4DAE763672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84B103C-296F-46AB-A5D6-F1E51F71D169}"/>
              </a:ext>
            </a:extLst>
          </p:cNvPr>
          <p:cNvSpPr>
            <a:spLocks noGrp="1"/>
          </p:cNvSpPr>
          <p:nvPr>
            <p:ph type="dt" sz="half" idx="10"/>
          </p:nvPr>
        </p:nvSpPr>
        <p:spPr>
          <a:xfrm>
            <a:off x="838200" y="6356349"/>
            <a:ext cx="1014506" cy="365125"/>
          </a:xfrm>
        </p:spPr>
        <p:txBody>
          <a:bodyPr/>
          <a:lstStyle/>
          <a:p>
            <a:fld id="{2A894AC6-732D-4F62-A5C5-2A463328D800}" type="datetimeFigureOut">
              <a:rPr lang="de-AT" smtClean="0"/>
              <a:t>03.01.2022</a:t>
            </a:fld>
            <a:endParaRPr lang="de-AT"/>
          </a:p>
        </p:txBody>
      </p:sp>
      <p:sp>
        <p:nvSpPr>
          <p:cNvPr id="6" name="Foliennummernplatzhalter 5">
            <a:extLst>
              <a:ext uri="{FF2B5EF4-FFF2-40B4-BE49-F238E27FC236}">
                <a16:creationId xmlns:a16="http://schemas.microsoft.com/office/drawing/2014/main" id="{2D3EAEC0-ADC5-4B7F-8C1E-57F36ED26849}"/>
              </a:ext>
            </a:extLst>
          </p:cNvPr>
          <p:cNvSpPr>
            <a:spLocks noGrp="1"/>
          </p:cNvSpPr>
          <p:nvPr>
            <p:ph type="sldNum" sz="quarter" idx="12"/>
          </p:nvPr>
        </p:nvSpPr>
        <p:spPr/>
        <p:txBody>
          <a:bodyPr/>
          <a:lstStyle/>
          <a:p>
            <a:fld id="{74CB2985-60B4-4E7B-9AAE-306946339EE0}" type="slidenum">
              <a:rPr lang="de-AT" smtClean="0"/>
              <a:t>‹#›</a:t>
            </a:fld>
            <a:endParaRPr lang="de-AT"/>
          </a:p>
        </p:txBody>
      </p:sp>
      <p:pic>
        <p:nvPicPr>
          <p:cNvPr id="8" name="Grafik 6">
            <a:extLst>
              <a:ext uri="{FF2B5EF4-FFF2-40B4-BE49-F238E27FC236}">
                <a16:creationId xmlns:a16="http://schemas.microsoft.com/office/drawing/2014/main" id="{4F38A1FF-FB03-47DD-95A5-3A5515E7FB7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358" y="517926"/>
            <a:ext cx="1673442" cy="387109"/>
          </a:xfrm>
          <a:prstGeom prst="rect">
            <a:avLst/>
          </a:prstGeom>
        </p:spPr>
      </p:pic>
      <p:sp>
        <p:nvSpPr>
          <p:cNvPr id="10" name="Footer Placeholder 4">
            <a:extLst>
              <a:ext uri="{FF2B5EF4-FFF2-40B4-BE49-F238E27FC236}">
                <a16:creationId xmlns:a16="http://schemas.microsoft.com/office/drawing/2014/main" id="{5DB8F360-3A02-4051-900F-F3B9F9A14F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Low risk</a:t>
            </a:r>
          </a:p>
        </p:txBody>
      </p:sp>
    </p:spTree>
    <p:extLst>
      <p:ext uri="{BB962C8B-B14F-4D97-AF65-F5344CB8AC3E}">
        <p14:creationId xmlns:p14="http://schemas.microsoft.com/office/powerpoint/2010/main" val="189669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_blan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F1AA1-E592-402B-8480-81B01480081E}"/>
              </a:ext>
            </a:extLst>
          </p:cNvPr>
          <p:cNvSpPr>
            <a:spLocks noGrp="1"/>
          </p:cNvSpPr>
          <p:nvPr>
            <p:ph type="title" hasCustomPrompt="1"/>
          </p:nvPr>
        </p:nvSpPr>
        <p:spPr>
          <a:xfrm>
            <a:off x="831850" y="627996"/>
            <a:ext cx="10515600" cy="2852737"/>
          </a:xfrm>
        </p:spPr>
        <p:txBody>
          <a:bodyPr anchor="b"/>
          <a:lstStyle>
            <a:lvl1pPr>
              <a:defRPr sz="4400"/>
            </a:lvl1pPr>
          </a:lstStyle>
          <a:p>
            <a:r>
              <a:rPr lang="de-DE" dirty="0"/>
              <a:t>Click </a:t>
            </a:r>
            <a:r>
              <a:rPr lang="de-DE" dirty="0" err="1"/>
              <a:t>to</a:t>
            </a:r>
            <a:r>
              <a:rPr lang="de-DE" dirty="0"/>
              <a:t> </a:t>
            </a:r>
            <a:r>
              <a:rPr lang="de-DE" dirty="0" err="1"/>
              <a:t>add</a:t>
            </a:r>
            <a:r>
              <a:rPr lang="de-DE" dirty="0"/>
              <a:t> title</a:t>
            </a:r>
            <a:endParaRPr lang="de-AT" dirty="0"/>
          </a:p>
        </p:txBody>
      </p:sp>
      <p:sp>
        <p:nvSpPr>
          <p:cNvPr id="3" name="Textplatzhalter 2">
            <a:extLst>
              <a:ext uri="{FF2B5EF4-FFF2-40B4-BE49-F238E27FC236}">
                <a16:creationId xmlns:a16="http://schemas.microsoft.com/office/drawing/2014/main" id="{68C8D7E9-6EE9-4EBB-AF31-5B15D0181E81}"/>
              </a:ext>
            </a:extLst>
          </p:cNvPr>
          <p:cNvSpPr>
            <a:spLocks noGrp="1"/>
          </p:cNvSpPr>
          <p:nvPr>
            <p:ph type="body" idx="1"/>
          </p:nvPr>
        </p:nvSpPr>
        <p:spPr>
          <a:xfrm>
            <a:off x="831850" y="365115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fik 6">
            <a:extLst>
              <a:ext uri="{FF2B5EF4-FFF2-40B4-BE49-F238E27FC236}">
                <a16:creationId xmlns:a16="http://schemas.microsoft.com/office/drawing/2014/main" id="{B07A8B1C-0431-4362-B365-3CC4EA03556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358" y="517926"/>
            <a:ext cx="1673442" cy="387109"/>
          </a:xfrm>
          <a:prstGeom prst="rect">
            <a:avLst/>
          </a:prstGeom>
        </p:spPr>
      </p:pic>
    </p:spTree>
    <p:extLst>
      <p:ext uri="{BB962C8B-B14F-4D97-AF65-F5344CB8AC3E}">
        <p14:creationId xmlns:p14="http://schemas.microsoft.com/office/powerpoint/2010/main" val="186995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Title_red">
    <p:bg>
      <p:bgPr>
        <a:solidFill>
          <a:schemeClr val="accent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BC54F9D-F41D-4038-8BD9-6B387E232902}"/>
              </a:ext>
            </a:extLst>
          </p:cNvPr>
          <p:cNvSpPr/>
          <p:nvPr userDrawn="1"/>
        </p:nvSpPr>
        <p:spPr>
          <a:xfrm>
            <a:off x="0" y="6230004"/>
            <a:ext cx="12192000" cy="6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2A6F1AA1-E592-402B-8480-81B01480081E}"/>
              </a:ext>
            </a:extLst>
          </p:cNvPr>
          <p:cNvSpPr>
            <a:spLocks noGrp="1"/>
          </p:cNvSpPr>
          <p:nvPr>
            <p:ph type="title" hasCustomPrompt="1"/>
          </p:nvPr>
        </p:nvSpPr>
        <p:spPr>
          <a:xfrm>
            <a:off x="831850" y="627996"/>
            <a:ext cx="10515600" cy="2852737"/>
          </a:xfrm>
        </p:spPr>
        <p:txBody>
          <a:bodyPr anchor="b"/>
          <a:lstStyle>
            <a:lvl1pPr>
              <a:defRPr sz="4400">
                <a:solidFill>
                  <a:schemeClr val="bg1"/>
                </a:solidFill>
              </a:defRPr>
            </a:lvl1pPr>
          </a:lstStyle>
          <a:p>
            <a:r>
              <a:rPr lang="de-DE" dirty="0"/>
              <a:t>Click </a:t>
            </a:r>
            <a:r>
              <a:rPr lang="de-DE" dirty="0" err="1"/>
              <a:t>to</a:t>
            </a:r>
            <a:r>
              <a:rPr lang="de-DE" dirty="0"/>
              <a:t> </a:t>
            </a:r>
            <a:r>
              <a:rPr lang="de-DE" dirty="0" err="1"/>
              <a:t>add</a:t>
            </a:r>
            <a:r>
              <a:rPr lang="de-DE" dirty="0"/>
              <a:t> title</a:t>
            </a:r>
            <a:endParaRPr lang="de-AT" dirty="0"/>
          </a:p>
        </p:txBody>
      </p:sp>
      <p:sp>
        <p:nvSpPr>
          <p:cNvPr id="3" name="Textplatzhalter 2">
            <a:extLst>
              <a:ext uri="{FF2B5EF4-FFF2-40B4-BE49-F238E27FC236}">
                <a16:creationId xmlns:a16="http://schemas.microsoft.com/office/drawing/2014/main" id="{68C8D7E9-6EE9-4EBB-AF31-5B15D0181E81}"/>
              </a:ext>
            </a:extLst>
          </p:cNvPr>
          <p:cNvSpPr>
            <a:spLocks noGrp="1"/>
          </p:cNvSpPr>
          <p:nvPr>
            <p:ph type="body" idx="1"/>
          </p:nvPr>
        </p:nvSpPr>
        <p:spPr>
          <a:xfrm>
            <a:off x="831850" y="365115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rafik 6">
            <a:extLst>
              <a:ext uri="{FF2B5EF4-FFF2-40B4-BE49-F238E27FC236}">
                <a16:creationId xmlns:a16="http://schemas.microsoft.com/office/drawing/2014/main" id="{89F2FDA0-4EC8-46B4-8ADC-0427A43982F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356350"/>
            <a:ext cx="1673442" cy="387109"/>
          </a:xfrm>
          <a:prstGeom prst="rect">
            <a:avLst/>
          </a:prstGeom>
        </p:spPr>
      </p:pic>
    </p:spTree>
    <p:extLst>
      <p:ext uri="{BB962C8B-B14F-4D97-AF65-F5344CB8AC3E}">
        <p14:creationId xmlns:p14="http://schemas.microsoft.com/office/powerpoint/2010/main" val="11807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_blue">
    <p:bg>
      <p:bgPr>
        <a:solidFill>
          <a:schemeClr val="accent2"/>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BC54F9D-F41D-4038-8BD9-6B387E232902}"/>
              </a:ext>
            </a:extLst>
          </p:cNvPr>
          <p:cNvSpPr/>
          <p:nvPr userDrawn="1"/>
        </p:nvSpPr>
        <p:spPr>
          <a:xfrm>
            <a:off x="0" y="6230004"/>
            <a:ext cx="12192000" cy="6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2A6F1AA1-E592-402B-8480-81B01480081E}"/>
              </a:ext>
            </a:extLst>
          </p:cNvPr>
          <p:cNvSpPr>
            <a:spLocks noGrp="1"/>
          </p:cNvSpPr>
          <p:nvPr>
            <p:ph type="title" hasCustomPrompt="1"/>
          </p:nvPr>
        </p:nvSpPr>
        <p:spPr>
          <a:xfrm>
            <a:off x="831850" y="627996"/>
            <a:ext cx="10515600" cy="2852737"/>
          </a:xfrm>
        </p:spPr>
        <p:txBody>
          <a:bodyPr anchor="b"/>
          <a:lstStyle>
            <a:lvl1pPr>
              <a:defRPr sz="4400">
                <a:solidFill>
                  <a:schemeClr val="bg1"/>
                </a:solidFill>
              </a:defRPr>
            </a:lvl1pPr>
          </a:lstStyle>
          <a:p>
            <a:r>
              <a:rPr lang="de-DE" dirty="0"/>
              <a:t>Click </a:t>
            </a:r>
            <a:r>
              <a:rPr lang="de-DE" dirty="0" err="1"/>
              <a:t>to</a:t>
            </a:r>
            <a:r>
              <a:rPr lang="de-DE" dirty="0"/>
              <a:t> </a:t>
            </a:r>
            <a:r>
              <a:rPr lang="de-DE" dirty="0" err="1"/>
              <a:t>add</a:t>
            </a:r>
            <a:r>
              <a:rPr lang="de-DE" dirty="0"/>
              <a:t> title</a:t>
            </a:r>
            <a:endParaRPr lang="de-AT" dirty="0"/>
          </a:p>
        </p:txBody>
      </p:sp>
      <p:sp>
        <p:nvSpPr>
          <p:cNvPr id="3" name="Textplatzhalter 2">
            <a:extLst>
              <a:ext uri="{FF2B5EF4-FFF2-40B4-BE49-F238E27FC236}">
                <a16:creationId xmlns:a16="http://schemas.microsoft.com/office/drawing/2014/main" id="{68C8D7E9-6EE9-4EBB-AF31-5B15D0181E81}"/>
              </a:ext>
            </a:extLst>
          </p:cNvPr>
          <p:cNvSpPr>
            <a:spLocks noGrp="1"/>
          </p:cNvSpPr>
          <p:nvPr>
            <p:ph type="body" idx="1"/>
          </p:nvPr>
        </p:nvSpPr>
        <p:spPr>
          <a:xfrm>
            <a:off x="831850" y="365115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rafik 6">
            <a:extLst>
              <a:ext uri="{FF2B5EF4-FFF2-40B4-BE49-F238E27FC236}">
                <a16:creationId xmlns:a16="http://schemas.microsoft.com/office/drawing/2014/main" id="{89F2FDA0-4EC8-46B4-8ADC-0427A43982F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356350"/>
            <a:ext cx="1673442" cy="387109"/>
          </a:xfrm>
          <a:prstGeom prst="rect">
            <a:avLst/>
          </a:prstGeom>
        </p:spPr>
      </p:pic>
    </p:spTree>
    <p:extLst>
      <p:ext uri="{BB962C8B-B14F-4D97-AF65-F5344CB8AC3E}">
        <p14:creationId xmlns:p14="http://schemas.microsoft.com/office/powerpoint/2010/main" val="341022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Title_black">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BC54F9D-F41D-4038-8BD9-6B387E232902}"/>
              </a:ext>
            </a:extLst>
          </p:cNvPr>
          <p:cNvSpPr/>
          <p:nvPr userDrawn="1"/>
        </p:nvSpPr>
        <p:spPr>
          <a:xfrm>
            <a:off x="0" y="6230004"/>
            <a:ext cx="12192000" cy="6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2A6F1AA1-E592-402B-8480-81B01480081E}"/>
              </a:ext>
            </a:extLst>
          </p:cNvPr>
          <p:cNvSpPr>
            <a:spLocks noGrp="1"/>
          </p:cNvSpPr>
          <p:nvPr>
            <p:ph type="title" hasCustomPrompt="1"/>
          </p:nvPr>
        </p:nvSpPr>
        <p:spPr>
          <a:xfrm>
            <a:off x="831850" y="627996"/>
            <a:ext cx="10515600" cy="2852737"/>
          </a:xfrm>
        </p:spPr>
        <p:txBody>
          <a:bodyPr anchor="b"/>
          <a:lstStyle>
            <a:lvl1pPr>
              <a:defRPr sz="4400">
                <a:solidFill>
                  <a:schemeClr val="bg1"/>
                </a:solidFill>
              </a:defRPr>
            </a:lvl1pPr>
          </a:lstStyle>
          <a:p>
            <a:r>
              <a:rPr lang="de-DE" dirty="0"/>
              <a:t>Click </a:t>
            </a:r>
            <a:r>
              <a:rPr lang="de-DE" dirty="0" err="1"/>
              <a:t>to</a:t>
            </a:r>
            <a:r>
              <a:rPr lang="de-DE" dirty="0"/>
              <a:t> </a:t>
            </a:r>
            <a:r>
              <a:rPr lang="de-DE" dirty="0" err="1"/>
              <a:t>add</a:t>
            </a:r>
            <a:r>
              <a:rPr lang="de-DE" dirty="0"/>
              <a:t> title</a:t>
            </a:r>
            <a:endParaRPr lang="de-AT" dirty="0"/>
          </a:p>
        </p:txBody>
      </p:sp>
      <p:sp>
        <p:nvSpPr>
          <p:cNvPr id="3" name="Textplatzhalter 2">
            <a:extLst>
              <a:ext uri="{FF2B5EF4-FFF2-40B4-BE49-F238E27FC236}">
                <a16:creationId xmlns:a16="http://schemas.microsoft.com/office/drawing/2014/main" id="{68C8D7E9-6EE9-4EBB-AF31-5B15D0181E81}"/>
              </a:ext>
            </a:extLst>
          </p:cNvPr>
          <p:cNvSpPr>
            <a:spLocks noGrp="1"/>
          </p:cNvSpPr>
          <p:nvPr>
            <p:ph type="body" idx="1"/>
          </p:nvPr>
        </p:nvSpPr>
        <p:spPr>
          <a:xfrm>
            <a:off x="831850" y="365115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rafik 6">
            <a:extLst>
              <a:ext uri="{FF2B5EF4-FFF2-40B4-BE49-F238E27FC236}">
                <a16:creationId xmlns:a16="http://schemas.microsoft.com/office/drawing/2014/main" id="{89F2FDA0-4EC8-46B4-8ADC-0427A43982F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356350"/>
            <a:ext cx="1673442" cy="387109"/>
          </a:xfrm>
          <a:prstGeom prst="rect">
            <a:avLst/>
          </a:prstGeom>
        </p:spPr>
      </p:pic>
    </p:spTree>
    <p:extLst>
      <p:ext uri="{BB962C8B-B14F-4D97-AF65-F5344CB8AC3E}">
        <p14:creationId xmlns:p14="http://schemas.microsoft.com/office/powerpoint/2010/main" val="401881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_blank">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2268AF-C203-43E7-9EF6-03248AB05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B79F0DD-D8DC-47D4-B8C5-969B94A1CA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B06AFCC6-AE31-4EAD-AC18-E92C2722D16E}"/>
              </a:ext>
            </a:extLst>
          </p:cNvPr>
          <p:cNvSpPr>
            <a:spLocks noGrp="1"/>
          </p:cNvSpPr>
          <p:nvPr>
            <p:ph type="dt" sz="half" idx="10"/>
          </p:nvPr>
        </p:nvSpPr>
        <p:spPr/>
        <p:txBody>
          <a:bodyPr/>
          <a:lstStyle/>
          <a:p>
            <a:fld id="{2A894AC6-732D-4F62-A5C5-2A463328D800}" type="datetimeFigureOut">
              <a:rPr lang="de-AT" smtClean="0"/>
              <a:t>03.01.2022</a:t>
            </a:fld>
            <a:endParaRPr lang="de-AT"/>
          </a:p>
        </p:txBody>
      </p:sp>
      <p:sp>
        <p:nvSpPr>
          <p:cNvPr id="7" name="Foliennummernplatzhalter 6">
            <a:extLst>
              <a:ext uri="{FF2B5EF4-FFF2-40B4-BE49-F238E27FC236}">
                <a16:creationId xmlns:a16="http://schemas.microsoft.com/office/drawing/2014/main" id="{FA8F9FAB-BC4F-4472-8259-C3CC056B06E9}"/>
              </a:ext>
            </a:extLst>
          </p:cNvPr>
          <p:cNvSpPr>
            <a:spLocks noGrp="1"/>
          </p:cNvSpPr>
          <p:nvPr>
            <p:ph type="sldNum" sz="quarter" idx="12"/>
          </p:nvPr>
        </p:nvSpPr>
        <p:spPr/>
        <p:txBody>
          <a:bodyPr/>
          <a:lstStyle/>
          <a:p>
            <a:fld id="{74CB2985-60B4-4E7B-9AAE-306946339EE0}" type="slidenum">
              <a:rPr lang="de-AT" smtClean="0"/>
              <a:t>‹#›</a:t>
            </a:fld>
            <a:endParaRPr lang="de-AT"/>
          </a:p>
        </p:txBody>
      </p:sp>
      <p:sp>
        <p:nvSpPr>
          <p:cNvPr id="8" name="Titel 1">
            <a:extLst>
              <a:ext uri="{FF2B5EF4-FFF2-40B4-BE49-F238E27FC236}">
                <a16:creationId xmlns:a16="http://schemas.microsoft.com/office/drawing/2014/main" id="{19C76EDD-3A2B-4E08-86FA-BCF49F08A863}"/>
              </a:ext>
            </a:extLst>
          </p:cNvPr>
          <p:cNvSpPr>
            <a:spLocks noGrp="1"/>
          </p:cNvSpPr>
          <p:nvPr>
            <p:ph type="title" hasCustomPrompt="1"/>
          </p:nvPr>
        </p:nvSpPr>
        <p:spPr>
          <a:xfrm>
            <a:off x="838200" y="365126"/>
            <a:ext cx="8771313" cy="692710"/>
          </a:xfrm>
        </p:spPr>
        <p:txBody>
          <a:bodyPr/>
          <a:lstStyle>
            <a:lvl1pPr>
              <a:defRPr/>
            </a:lvl1pPr>
          </a:lstStyle>
          <a:p>
            <a:r>
              <a:rPr lang="de-DE" dirty="0"/>
              <a:t>Click </a:t>
            </a:r>
            <a:r>
              <a:rPr lang="de-DE" dirty="0" err="1"/>
              <a:t>to</a:t>
            </a:r>
            <a:r>
              <a:rPr lang="de-DE" dirty="0"/>
              <a:t> </a:t>
            </a:r>
            <a:r>
              <a:rPr lang="de-DE" dirty="0" err="1"/>
              <a:t>add</a:t>
            </a:r>
            <a:r>
              <a:rPr lang="de-DE" dirty="0"/>
              <a:t> title</a:t>
            </a:r>
            <a:endParaRPr lang="de-AT" dirty="0"/>
          </a:p>
        </p:txBody>
      </p:sp>
      <p:pic>
        <p:nvPicPr>
          <p:cNvPr id="9" name="Grafik 6">
            <a:extLst>
              <a:ext uri="{FF2B5EF4-FFF2-40B4-BE49-F238E27FC236}">
                <a16:creationId xmlns:a16="http://schemas.microsoft.com/office/drawing/2014/main" id="{A7A354C0-36C7-494E-AB84-D751E65DCC4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358" y="517926"/>
            <a:ext cx="1673442" cy="387109"/>
          </a:xfrm>
          <a:prstGeom prst="rect">
            <a:avLst/>
          </a:prstGeom>
        </p:spPr>
      </p:pic>
      <p:sp>
        <p:nvSpPr>
          <p:cNvPr id="10" name="Footer Placeholder 4">
            <a:extLst>
              <a:ext uri="{FF2B5EF4-FFF2-40B4-BE49-F238E27FC236}">
                <a16:creationId xmlns:a16="http://schemas.microsoft.com/office/drawing/2014/main" id="{E08A1FFD-BE12-449C-8B66-823A9D6C5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Low risk</a:t>
            </a:r>
          </a:p>
        </p:txBody>
      </p:sp>
    </p:spTree>
    <p:extLst>
      <p:ext uri="{BB962C8B-B14F-4D97-AF65-F5344CB8AC3E}">
        <p14:creationId xmlns:p14="http://schemas.microsoft.com/office/powerpoint/2010/main" val="220558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itution Presentatio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2268AF-C203-43E7-9EF6-03248AB05785}"/>
              </a:ext>
            </a:extLst>
          </p:cNvPr>
          <p:cNvSpPr>
            <a:spLocks noGrp="1"/>
          </p:cNvSpPr>
          <p:nvPr>
            <p:ph sz="half" idx="1" hasCustomPrompt="1"/>
          </p:nvPr>
        </p:nvSpPr>
        <p:spPr>
          <a:xfrm>
            <a:off x="838200" y="1463533"/>
            <a:ext cx="10515600" cy="1508125"/>
          </a:xfrm>
        </p:spPr>
        <p:txBody>
          <a:bodyPr>
            <a:normAutofit/>
          </a:bodyPr>
          <a:lstStyle>
            <a:lvl1pPr>
              <a:buNone/>
              <a:defRPr sz="2000"/>
            </a:lvl1pPr>
            <a:lvl2pPr>
              <a:buNone/>
              <a:defRPr/>
            </a:lvl2pPr>
            <a:lvl3pPr>
              <a:buNone/>
              <a:defRPr/>
            </a:lvl3pPr>
            <a:lvl4pPr>
              <a:buNone/>
              <a:defRPr/>
            </a:lvl4pPr>
            <a:lvl5pPr>
              <a:buNone/>
              <a:defRPr/>
            </a:lvl5pPr>
          </a:lstStyle>
          <a:p>
            <a:pPr lvl="0"/>
            <a:r>
              <a:rPr lang="de-DE" dirty="0"/>
              <a:t>Description</a:t>
            </a:r>
            <a:endParaRPr lang="de-AT" dirty="0"/>
          </a:p>
        </p:txBody>
      </p:sp>
      <p:sp>
        <p:nvSpPr>
          <p:cNvPr id="4" name="Inhaltsplatzhalter 3">
            <a:extLst>
              <a:ext uri="{FF2B5EF4-FFF2-40B4-BE49-F238E27FC236}">
                <a16:creationId xmlns:a16="http://schemas.microsoft.com/office/drawing/2014/main" id="{FB79F0DD-D8DC-47D4-B8C5-969B94A1CA7A}"/>
              </a:ext>
            </a:extLst>
          </p:cNvPr>
          <p:cNvSpPr>
            <a:spLocks noGrp="1"/>
          </p:cNvSpPr>
          <p:nvPr>
            <p:ph sz="half" idx="2"/>
          </p:nvPr>
        </p:nvSpPr>
        <p:spPr>
          <a:xfrm>
            <a:off x="838200" y="3326838"/>
            <a:ext cx="2374900" cy="1867461"/>
          </a:xfrm>
        </p:spPr>
        <p:txBody>
          <a:bodyPr/>
          <a:lstStyle>
            <a:lvl1pPr>
              <a:buNone/>
              <a:defRPr/>
            </a:lvl1pPr>
          </a:lstStyle>
          <a:p>
            <a:pPr lvl="0"/>
            <a:r>
              <a:rPr lang="en-US"/>
              <a:t>Click to edit Master text styles</a:t>
            </a:r>
          </a:p>
        </p:txBody>
      </p:sp>
      <p:sp>
        <p:nvSpPr>
          <p:cNvPr id="5" name="Datumsplatzhalter 4">
            <a:extLst>
              <a:ext uri="{FF2B5EF4-FFF2-40B4-BE49-F238E27FC236}">
                <a16:creationId xmlns:a16="http://schemas.microsoft.com/office/drawing/2014/main" id="{B06AFCC6-AE31-4EAD-AC18-E92C2722D16E}"/>
              </a:ext>
            </a:extLst>
          </p:cNvPr>
          <p:cNvSpPr>
            <a:spLocks noGrp="1"/>
          </p:cNvSpPr>
          <p:nvPr>
            <p:ph type="dt" sz="half" idx="10"/>
          </p:nvPr>
        </p:nvSpPr>
        <p:spPr/>
        <p:txBody>
          <a:bodyPr/>
          <a:lstStyle/>
          <a:p>
            <a:fld id="{2A894AC6-732D-4F62-A5C5-2A463328D800}" type="datetimeFigureOut">
              <a:rPr lang="de-AT" smtClean="0"/>
              <a:t>03.01.2022</a:t>
            </a:fld>
            <a:endParaRPr lang="de-AT"/>
          </a:p>
        </p:txBody>
      </p:sp>
      <p:sp>
        <p:nvSpPr>
          <p:cNvPr id="7" name="Foliennummernplatzhalter 6">
            <a:extLst>
              <a:ext uri="{FF2B5EF4-FFF2-40B4-BE49-F238E27FC236}">
                <a16:creationId xmlns:a16="http://schemas.microsoft.com/office/drawing/2014/main" id="{FA8F9FAB-BC4F-4472-8259-C3CC056B06E9}"/>
              </a:ext>
            </a:extLst>
          </p:cNvPr>
          <p:cNvSpPr>
            <a:spLocks noGrp="1"/>
          </p:cNvSpPr>
          <p:nvPr>
            <p:ph type="sldNum" sz="quarter" idx="12"/>
          </p:nvPr>
        </p:nvSpPr>
        <p:spPr/>
        <p:txBody>
          <a:bodyPr/>
          <a:lstStyle/>
          <a:p>
            <a:fld id="{74CB2985-60B4-4E7B-9AAE-306946339EE0}" type="slidenum">
              <a:rPr lang="de-AT" smtClean="0"/>
              <a:t>‹#›</a:t>
            </a:fld>
            <a:endParaRPr lang="de-AT"/>
          </a:p>
        </p:txBody>
      </p:sp>
      <p:sp>
        <p:nvSpPr>
          <p:cNvPr id="14" name="Inhaltsplatzhalter 3">
            <a:extLst>
              <a:ext uri="{FF2B5EF4-FFF2-40B4-BE49-F238E27FC236}">
                <a16:creationId xmlns:a16="http://schemas.microsoft.com/office/drawing/2014/main" id="{10A8D697-753F-4D87-9E5C-0DB45641433A}"/>
              </a:ext>
            </a:extLst>
          </p:cNvPr>
          <p:cNvSpPr>
            <a:spLocks noGrp="1"/>
          </p:cNvSpPr>
          <p:nvPr>
            <p:ph sz="half" idx="13"/>
          </p:nvPr>
        </p:nvSpPr>
        <p:spPr>
          <a:xfrm>
            <a:off x="3551767" y="3326837"/>
            <a:ext cx="2374900" cy="1867461"/>
          </a:xfrm>
        </p:spPr>
        <p:txBody>
          <a:bodyPr/>
          <a:lstStyle>
            <a:lvl1pPr>
              <a:buNone/>
              <a:defRPr/>
            </a:lvl1pPr>
          </a:lstStyle>
          <a:p>
            <a:pPr lvl="0"/>
            <a:r>
              <a:rPr lang="en-US"/>
              <a:t>Click to edit Master text styles</a:t>
            </a:r>
          </a:p>
        </p:txBody>
      </p:sp>
      <p:sp>
        <p:nvSpPr>
          <p:cNvPr id="15" name="Inhaltsplatzhalter 3">
            <a:extLst>
              <a:ext uri="{FF2B5EF4-FFF2-40B4-BE49-F238E27FC236}">
                <a16:creationId xmlns:a16="http://schemas.microsoft.com/office/drawing/2014/main" id="{2D74507C-771C-4848-92DC-9A70ED60BDC4}"/>
              </a:ext>
            </a:extLst>
          </p:cNvPr>
          <p:cNvSpPr>
            <a:spLocks noGrp="1"/>
          </p:cNvSpPr>
          <p:nvPr>
            <p:ph sz="half" idx="14"/>
          </p:nvPr>
        </p:nvSpPr>
        <p:spPr>
          <a:xfrm>
            <a:off x="6265334" y="3326837"/>
            <a:ext cx="2374900" cy="1867461"/>
          </a:xfrm>
        </p:spPr>
        <p:txBody>
          <a:bodyPr/>
          <a:lstStyle>
            <a:lvl1pPr>
              <a:buNone/>
              <a:defRPr/>
            </a:lvl1pPr>
          </a:lstStyle>
          <a:p>
            <a:pPr lvl="0"/>
            <a:r>
              <a:rPr lang="en-US"/>
              <a:t>Click to edit Master text styles</a:t>
            </a:r>
          </a:p>
        </p:txBody>
      </p:sp>
      <p:sp>
        <p:nvSpPr>
          <p:cNvPr id="16" name="Inhaltsplatzhalter 3">
            <a:extLst>
              <a:ext uri="{FF2B5EF4-FFF2-40B4-BE49-F238E27FC236}">
                <a16:creationId xmlns:a16="http://schemas.microsoft.com/office/drawing/2014/main" id="{78D8B54B-B624-4835-9BFB-F1B954CDCD15}"/>
              </a:ext>
            </a:extLst>
          </p:cNvPr>
          <p:cNvSpPr>
            <a:spLocks noGrp="1"/>
          </p:cNvSpPr>
          <p:nvPr>
            <p:ph sz="half" idx="15"/>
          </p:nvPr>
        </p:nvSpPr>
        <p:spPr>
          <a:xfrm>
            <a:off x="8978902" y="3377356"/>
            <a:ext cx="2374900" cy="1867461"/>
          </a:xfrm>
        </p:spPr>
        <p:txBody>
          <a:bodyPr/>
          <a:lstStyle>
            <a:lvl1pPr>
              <a:buNone/>
              <a:defRPr/>
            </a:lvl1pPr>
          </a:lstStyle>
          <a:p>
            <a:pPr lvl="0"/>
            <a:r>
              <a:rPr lang="en-US"/>
              <a:t>Click to edit Master text styles</a:t>
            </a:r>
          </a:p>
        </p:txBody>
      </p:sp>
      <p:sp>
        <p:nvSpPr>
          <p:cNvPr id="17" name="Inhaltsplatzhalter 2">
            <a:extLst>
              <a:ext uri="{FF2B5EF4-FFF2-40B4-BE49-F238E27FC236}">
                <a16:creationId xmlns:a16="http://schemas.microsoft.com/office/drawing/2014/main" id="{5740FD07-9502-46B1-972E-09BC35413534}"/>
              </a:ext>
            </a:extLst>
          </p:cNvPr>
          <p:cNvSpPr>
            <a:spLocks noGrp="1"/>
          </p:cNvSpPr>
          <p:nvPr>
            <p:ph sz="half" idx="16" hasCustomPrompt="1"/>
          </p:nvPr>
        </p:nvSpPr>
        <p:spPr>
          <a:xfrm>
            <a:off x="838200" y="5352485"/>
            <a:ext cx="2374900" cy="387109"/>
          </a:xfrm>
        </p:spPr>
        <p:txBody>
          <a:bodyPr>
            <a:normAutofit/>
          </a:bodyPr>
          <a:lstStyle>
            <a:lvl1pPr>
              <a:buNone/>
              <a:defRPr sz="2000"/>
            </a:lvl1pPr>
            <a:lvl2pPr>
              <a:buNone/>
              <a:defRPr/>
            </a:lvl2pPr>
            <a:lvl3pPr>
              <a:buNone/>
              <a:defRPr/>
            </a:lvl3pPr>
            <a:lvl4pPr>
              <a:buNone/>
              <a:defRPr/>
            </a:lvl4pPr>
            <a:lvl5pPr>
              <a:buNone/>
              <a:defRPr/>
            </a:lvl5pPr>
          </a:lstStyle>
          <a:p>
            <a:pPr lvl="0"/>
            <a:r>
              <a:rPr lang="de-DE" dirty="0"/>
              <a:t>Name</a:t>
            </a:r>
            <a:endParaRPr lang="de-AT" dirty="0"/>
          </a:p>
        </p:txBody>
      </p:sp>
      <p:sp>
        <p:nvSpPr>
          <p:cNvPr id="18" name="Inhaltsplatzhalter 2">
            <a:extLst>
              <a:ext uri="{FF2B5EF4-FFF2-40B4-BE49-F238E27FC236}">
                <a16:creationId xmlns:a16="http://schemas.microsoft.com/office/drawing/2014/main" id="{E816BBD0-38AD-4171-B5CD-3B003F96843D}"/>
              </a:ext>
            </a:extLst>
          </p:cNvPr>
          <p:cNvSpPr>
            <a:spLocks noGrp="1"/>
          </p:cNvSpPr>
          <p:nvPr>
            <p:ph sz="half" idx="17" hasCustomPrompt="1"/>
          </p:nvPr>
        </p:nvSpPr>
        <p:spPr>
          <a:xfrm>
            <a:off x="3551767" y="5352485"/>
            <a:ext cx="2374900" cy="387109"/>
          </a:xfrm>
        </p:spPr>
        <p:txBody>
          <a:bodyPr>
            <a:normAutofit/>
          </a:bodyPr>
          <a:lstStyle>
            <a:lvl1pPr>
              <a:buNone/>
              <a:defRPr sz="2000"/>
            </a:lvl1pPr>
            <a:lvl2pPr>
              <a:buNone/>
              <a:defRPr/>
            </a:lvl2pPr>
            <a:lvl3pPr>
              <a:buNone/>
              <a:defRPr/>
            </a:lvl3pPr>
            <a:lvl4pPr>
              <a:buNone/>
              <a:defRPr/>
            </a:lvl4pPr>
            <a:lvl5pPr>
              <a:buNone/>
              <a:defRPr/>
            </a:lvl5pPr>
          </a:lstStyle>
          <a:p>
            <a:pPr lvl="0"/>
            <a:r>
              <a:rPr lang="de-DE" dirty="0"/>
              <a:t>Name</a:t>
            </a:r>
            <a:endParaRPr lang="de-AT" dirty="0"/>
          </a:p>
        </p:txBody>
      </p:sp>
      <p:sp>
        <p:nvSpPr>
          <p:cNvPr id="19" name="Inhaltsplatzhalter 2">
            <a:extLst>
              <a:ext uri="{FF2B5EF4-FFF2-40B4-BE49-F238E27FC236}">
                <a16:creationId xmlns:a16="http://schemas.microsoft.com/office/drawing/2014/main" id="{BA5218FC-626F-4D73-B1B4-68B055BD33EF}"/>
              </a:ext>
            </a:extLst>
          </p:cNvPr>
          <p:cNvSpPr>
            <a:spLocks noGrp="1"/>
          </p:cNvSpPr>
          <p:nvPr>
            <p:ph sz="half" idx="18" hasCustomPrompt="1"/>
          </p:nvPr>
        </p:nvSpPr>
        <p:spPr>
          <a:xfrm>
            <a:off x="6265334" y="5356242"/>
            <a:ext cx="2374900" cy="387109"/>
          </a:xfrm>
        </p:spPr>
        <p:txBody>
          <a:bodyPr>
            <a:normAutofit/>
          </a:bodyPr>
          <a:lstStyle>
            <a:lvl1pPr>
              <a:buNone/>
              <a:defRPr sz="2000"/>
            </a:lvl1pPr>
            <a:lvl2pPr>
              <a:buNone/>
              <a:defRPr/>
            </a:lvl2pPr>
            <a:lvl3pPr>
              <a:buNone/>
              <a:defRPr/>
            </a:lvl3pPr>
            <a:lvl4pPr>
              <a:buNone/>
              <a:defRPr/>
            </a:lvl4pPr>
            <a:lvl5pPr>
              <a:buNone/>
              <a:defRPr/>
            </a:lvl5pPr>
          </a:lstStyle>
          <a:p>
            <a:pPr lvl="0"/>
            <a:r>
              <a:rPr lang="de-DE" dirty="0"/>
              <a:t>Name</a:t>
            </a:r>
            <a:endParaRPr lang="de-AT" dirty="0"/>
          </a:p>
        </p:txBody>
      </p:sp>
      <p:sp>
        <p:nvSpPr>
          <p:cNvPr id="20" name="Inhaltsplatzhalter 2">
            <a:extLst>
              <a:ext uri="{FF2B5EF4-FFF2-40B4-BE49-F238E27FC236}">
                <a16:creationId xmlns:a16="http://schemas.microsoft.com/office/drawing/2014/main" id="{75EE5BEC-1EDA-4A58-ADF9-8646CB458A53}"/>
              </a:ext>
            </a:extLst>
          </p:cNvPr>
          <p:cNvSpPr>
            <a:spLocks noGrp="1"/>
          </p:cNvSpPr>
          <p:nvPr>
            <p:ph sz="half" idx="19" hasCustomPrompt="1"/>
          </p:nvPr>
        </p:nvSpPr>
        <p:spPr>
          <a:xfrm>
            <a:off x="8978900" y="5381642"/>
            <a:ext cx="2374900" cy="387109"/>
          </a:xfrm>
        </p:spPr>
        <p:txBody>
          <a:bodyPr>
            <a:normAutofit/>
          </a:bodyPr>
          <a:lstStyle>
            <a:lvl1pPr>
              <a:buNone/>
              <a:defRPr sz="2000"/>
            </a:lvl1pPr>
            <a:lvl2pPr>
              <a:buNone/>
              <a:defRPr/>
            </a:lvl2pPr>
            <a:lvl3pPr>
              <a:buNone/>
              <a:defRPr/>
            </a:lvl3pPr>
            <a:lvl4pPr>
              <a:buNone/>
              <a:defRPr/>
            </a:lvl4pPr>
            <a:lvl5pPr>
              <a:buNone/>
              <a:defRPr/>
            </a:lvl5pPr>
          </a:lstStyle>
          <a:p>
            <a:pPr lvl="0"/>
            <a:r>
              <a:rPr lang="de-DE" dirty="0"/>
              <a:t>Name</a:t>
            </a:r>
            <a:endParaRPr lang="de-AT" dirty="0"/>
          </a:p>
        </p:txBody>
      </p:sp>
      <p:sp>
        <p:nvSpPr>
          <p:cNvPr id="22" name="Titel 1">
            <a:extLst>
              <a:ext uri="{FF2B5EF4-FFF2-40B4-BE49-F238E27FC236}">
                <a16:creationId xmlns:a16="http://schemas.microsoft.com/office/drawing/2014/main" id="{88D58D27-8C04-4144-8BCA-25E9F5AA15FF}"/>
              </a:ext>
            </a:extLst>
          </p:cNvPr>
          <p:cNvSpPr>
            <a:spLocks noGrp="1"/>
          </p:cNvSpPr>
          <p:nvPr>
            <p:ph type="title" hasCustomPrompt="1"/>
          </p:nvPr>
        </p:nvSpPr>
        <p:spPr>
          <a:xfrm>
            <a:off x="838200" y="365126"/>
            <a:ext cx="8771313" cy="692710"/>
          </a:xfrm>
        </p:spPr>
        <p:txBody>
          <a:bodyPr/>
          <a:lstStyle>
            <a:lvl1pPr>
              <a:defRPr/>
            </a:lvl1pPr>
          </a:lstStyle>
          <a:p>
            <a:r>
              <a:rPr lang="de-DE" dirty="0"/>
              <a:t>INSTITUTION</a:t>
            </a:r>
            <a:endParaRPr lang="de-AT" dirty="0"/>
          </a:p>
        </p:txBody>
      </p:sp>
      <p:pic>
        <p:nvPicPr>
          <p:cNvPr id="23" name="Grafik 6">
            <a:extLst>
              <a:ext uri="{FF2B5EF4-FFF2-40B4-BE49-F238E27FC236}">
                <a16:creationId xmlns:a16="http://schemas.microsoft.com/office/drawing/2014/main" id="{75843336-7410-4384-A4AF-F518292E7B3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358" y="517926"/>
            <a:ext cx="1673442" cy="387109"/>
          </a:xfrm>
          <a:prstGeom prst="rect">
            <a:avLst/>
          </a:prstGeom>
        </p:spPr>
      </p:pic>
      <p:sp>
        <p:nvSpPr>
          <p:cNvPr id="21" name="Footer Placeholder 4">
            <a:extLst>
              <a:ext uri="{FF2B5EF4-FFF2-40B4-BE49-F238E27FC236}">
                <a16:creationId xmlns:a16="http://schemas.microsoft.com/office/drawing/2014/main" id="{27BECE8A-2233-48EB-9395-B8582E950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Low risk</a:t>
            </a:r>
          </a:p>
        </p:txBody>
      </p:sp>
    </p:spTree>
    <p:extLst>
      <p:ext uri="{BB962C8B-B14F-4D97-AF65-F5344CB8AC3E}">
        <p14:creationId xmlns:p14="http://schemas.microsoft.com/office/powerpoint/2010/main" val="1578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w Columns_re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9EA59BB-872E-4581-B2D7-1D5BF0E83C0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a:extLst>
              <a:ext uri="{FF2B5EF4-FFF2-40B4-BE49-F238E27FC236}">
                <a16:creationId xmlns:a16="http://schemas.microsoft.com/office/drawing/2014/main" id="{52985751-4C96-46A1-897F-C28EA981AC0B}"/>
              </a:ext>
            </a:extLst>
          </p:cNvPr>
          <p:cNvSpPr>
            <a:spLocks noGrp="1"/>
          </p:cNvSpPr>
          <p:nvPr>
            <p:ph type="title" hasCustomPrompt="1"/>
          </p:nvPr>
        </p:nvSpPr>
        <p:spPr>
          <a:xfrm>
            <a:off x="838200" y="365126"/>
            <a:ext cx="5181600" cy="1356098"/>
          </a:xfrm>
        </p:spPr>
        <p:txBody>
          <a:bodyPr/>
          <a:lstStyle/>
          <a:p>
            <a:r>
              <a:rPr lang="de-DE" dirty="0"/>
              <a:t>Click </a:t>
            </a:r>
            <a:r>
              <a:rPr lang="de-DE" dirty="0" err="1"/>
              <a:t>to</a:t>
            </a:r>
            <a:r>
              <a:rPr lang="de-DE" dirty="0"/>
              <a:t> </a:t>
            </a:r>
            <a:r>
              <a:rPr lang="de-DE" dirty="0" err="1"/>
              <a:t>add</a:t>
            </a:r>
            <a:r>
              <a:rPr lang="de-DE" dirty="0"/>
              <a:t> title</a:t>
            </a:r>
            <a:endParaRPr lang="de-AT" dirty="0"/>
          </a:p>
        </p:txBody>
      </p:sp>
      <p:sp>
        <p:nvSpPr>
          <p:cNvPr id="3" name="Inhaltsplatzhalter 2">
            <a:extLst>
              <a:ext uri="{FF2B5EF4-FFF2-40B4-BE49-F238E27FC236}">
                <a16:creationId xmlns:a16="http://schemas.microsoft.com/office/drawing/2014/main" id="{D92268AF-C203-43E7-9EF6-03248AB05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B79F0DD-D8DC-47D4-B8C5-969B94A1CA7A}"/>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5" name="Datumsplatzhalter 4">
            <a:extLst>
              <a:ext uri="{FF2B5EF4-FFF2-40B4-BE49-F238E27FC236}">
                <a16:creationId xmlns:a16="http://schemas.microsoft.com/office/drawing/2014/main" id="{B06AFCC6-AE31-4EAD-AC18-E92C2722D16E}"/>
              </a:ext>
            </a:extLst>
          </p:cNvPr>
          <p:cNvSpPr>
            <a:spLocks noGrp="1"/>
          </p:cNvSpPr>
          <p:nvPr>
            <p:ph type="dt" sz="half" idx="10"/>
          </p:nvPr>
        </p:nvSpPr>
        <p:spPr>
          <a:xfrm>
            <a:off x="3696447" y="6356349"/>
            <a:ext cx="1014506" cy="365125"/>
          </a:xfrm>
        </p:spPr>
        <p:txBody>
          <a:bodyPr/>
          <a:lstStyle/>
          <a:p>
            <a:fld id="{2A894AC6-732D-4F62-A5C5-2A463328D800}" type="datetimeFigureOut">
              <a:rPr lang="de-AT" smtClean="0"/>
              <a:t>03.01.2022</a:t>
            </a:fld>
            <a:endParaRPr lang="de-AT"/>
          </a:p>
        </p:txBody>
      </p:sp>
      <p:sp>
        <p:nvSpPr>
          <p:cNvPr id="7" name="Foliennummernplatzhalter 6">
            <a:extLst>
              <a:ext uri="{FF2B5EF4-FFF2-40B4-BE49-F238E27FC236}">
                <a16:creationId xmlns:a16="http://schemas.microsoft.com/office/drawing/2014/main" id="{FA8F9FAB-BC4F-4472-8259-C3CC056B06E9}"/>
              </a:ext>
            </a:extLst>
          </p:cNvPr>
          <p:cNvSpPr>
            <a:spLocks noGrp="1"/>
          </p:cNvSpPr>
          <p:nvPr>
            <p:ph type="sldNum" sz="quarter" idx="12"/>
          </p:nvPr>
        </p:nvSpPr>
        <p:spPr>
          <a:xfrm>
            <a:off x="5005294" y="6356350"/>
            <a:ext cx="1014506" cy="365125"/>
          </a:xfrm>
        </p:spPr>
        <p:txBody>
          <a:bodyPr/>
          <a:lstStyle/>
          <a:p>
            <a:fld id="{74CB2985-60B4-4E7B-9AAE-306946339EE0}" type="slidenum">
              <a:rPr lang="de-AT" smtClean="0"/>
              <a:t>‹#›</a:t>
            </a:fld>
            <a:endParaRPr lang="de-AT"/>
          </a:p>
        </p:txBody>
      </p:sp>
      <p:pic>
        <p:nvPicPr>
          <p:cNvPr id="10" name="Grafik 6">
            <a:extLst>
              <a:ext uri="{FF2B5EF4-FFF2-40B4-BE49-F238E27FC236}">
                <a16:creationId xmlns:a16="http://schemas.microsoft.com/office/drawing/2014/main" id="{19BDBBCE-A7C9-4DE3-907E-4BD94602A9C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356350"/>
            <a:ext cx="1673442" cy="387109"/>
          </a:xfrm>
          <a:prstGeom prst="rect">
            <a:avLst/>
          </a:prstGeom>
        </p:spPr>
      </p:pic>
      <p:sp>
        <p:nvSpPr>
          <p:cNvPr id="9" name="Footer Placeholder 4">
            <a:extLst>
              <a:ext uri="{FF2B5EF4-FFF2-40B4-BE49-F238E27FC236}">
                <a16:creationId xmlns:a16="http://schemas.microsoft.com/office/drawing/2014/main" id="{B3B40E1C-5B2C-4F43-8916-893D3FC0055F}"/>
              </a:ext>
            </a:extLst>
          </p:cNvPr>
          <p:cNvSpPr>
            <a:spLocks noGrp="1"/>
          </p:cNvSpPr>
          <p:nvPr>
            <p:ph type="ftr" sz="quarter" idx="3"/>
          </p:nvPr>
        </p:nvSpPr>
        <p:spPr>
          <a:xfrm>
            <a:off x="7239000" y="6362018"/>
            <a:ext cx="4114800" cy="365125"/>
          </a:xfrm>
          <a:prstGeom prst="rect">
            <a:avLst/>
          </a:prstGeom>
        </p:spPr>
        <p:txBody>
          <a:bodyPr vert="horz" lIns="91440" tIns="45720" rIns="91440" bIns="45720" rtlCol="0" anchor="ctr"/>
          <a:lstStyle>
            <a:lvl1pPr algn="r">
              <a:defRPr sz="1200">
                <a:solidFill>
                  <a:schemeClr val="bg1"/>
                </a:solidFill>
              </a:defRPr>
            </a:lvl1pPr>
          </a:lstStyle>
          <a:p>
            <a:r>
              <a:rPr lang="en-US" dirty="0"/>
              <a:t>Confidential – Low risk</a:t>
            </a:r>
          </a:p>
        </p:txBody>
      </p:sp>
    </p:spTree>
    <p:extLst>
      <p:ext uri="{BB962C8B-B14F-4D97-AF65-F5344CB8AC3E}">
        <p14:creationId xmlns:p14="http://schemas.microsoft.com/office/powerpoint/2010/main" val="168772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9C7E1CD-191E-43D2-B573-A79B5E2E41E6}"/>
              </a:ext>
            </a:extLst>
          </p:cNvPr>
          <p:cNvSpPr>
            <a:spLocks noGrp="1"/>
          </p:cNvSpPr>
          <p:nvPr>
            <p:ph type="title"/>
          </p:nvPr>
        </p:nvSpPr>
        <p:spPr>
          <a:xfrm>
            <a:off x="838200" y="365126"/>
            <a:ext cx="10515600" cy="692710"/>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0C957F7F-9398-49BF-AAD3-95D679B8E715}"/>
              </a:ext>
            </a:extLst>
          </p:cNvPr>
          <p:cNvSpPr>
            <a:spLocks noGrp="1"/>
          </p:cNvSpPr>
          <p:nvPr>
            <p:ph type="body" idx="1"/>
          </p:nvPr>
        </p:nvSpPr>
        <p:spPr>
          <a:xfrm>
            <a:off x="838200" y="1272988"/>
            <a:ext cx="10515600" cy="490397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08A904E-F4E3-4437-9C15-0811B479033E}"/>
              </a:ext>
            </a:extLst>
          </p:cNvPr>
          <p:cNvSpPr>
            <a:spLocks noGrp="1"/>
          </p:cNvSpPr>
          <p:nvPr>
            <p:ph type="dt" sz="half" idx="2"/>
          </p:nvPr>
        </p:nvSpPr>
        <p:spPr>
          <a:xfrm>
            <a:off x="838200" y="6356349"/>
            <a:ext cx="101450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4AC6-732D-4F62-A5C5-2A463328D800}" type="datetimeFigureOut">
              <a:rPr lang="de-AT" smtClean="0"/>
              <a:t>03.01.2022</a:t>
            </a:fld>
            <a:endParaRPr lang="de-AT"/>
          </a:p>
        </p:txBody>
      </p:sp>
      <p:sp>
        <p:nvSpPr>
          <p:cNvPr id="6" name="Foliennummernplatzhalter 5">
            <a:extLst>
              <a:ext uri="{FF2B5EF4-FFF2-40B4-BE49-F238E27FC236}">
                <a16:creationId xmlns:a16="http://schemas.microsoft.com/office/drawing/2014/main" id="{D1923D05-A3C5-4314-940B-5EA4D05B9B55}"/>
              </a:ext>
            </a:extLst>
          </p:cNvPr>
          <p:cNvSpPr>
            <a:spLocks noGrp="1"/>
          </p:cNvSpPr>
          <p:nvPr>
            <p:ph type="sldNum" sz="quarter" idx="4"/>
          </p:nvPr>
        </p:nvSpPr>
        <p:spPr>
          <a:xfrm>
            <a:off x="10339294" y="6356350"/>
            <a:ext cx="10145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B2985-60B4-4E7B-9AAE-306946339EE0}" type="slidenum">
              <a:rPr lang="de-AT" smtClean="0"/>
              <a:t>‹#›</a:t>
            </a:fld>
            <a:endParaRPr lang="de-AT"/>
          </a:p>
        </p:txBody>
      </p:sp>
      <p:cxnSp>
        <p:nvCxnSpPr>
          <p:cNvPr id="7" name="Gerader Verbinder 6">
            <a:extLst>
              <a:ext uri="{FF2B5EF4-FFF2-40B4-BE49-F238E27FC236}">
                <a16:creationId xmlns:a16="http://schemas.microsoft.com/office/drawing/2014/main" id="{79B0C750-BA6F-4CBA-BE7D-1B86C57671C0}"/>
              </a:ext>
            </a:extLst>
          </p:cNvPr>
          <p:cNvCxnSpPr>
            <a:cxnSpLocks/>
          </p:cNvCxnSpPr>
          <p:nvPr userDrawn="1"/>
        </p:nvCxnSpPr>
        <p:spPr>
          <a:xfrm>
            <a:off x="0" y="6804213"/>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60CCCFC-3DD0-4A0E-949F-2248C0258EE8}"/>
              </a:ext>
            </a:extLst>
          </p:cNvPr>
          <p:cNvCxnSpPr>
            <a:cxnSpLocks/>
          </p:cNvCxnSpPr>
          <p:nvPr userDrawn="1"/>
        </p:nvCxnSpPr>
        <p:spPr>
          <a:xfrm>
            <a:off x="0" y="6771340"/>
            <a:ext cx="12192000" cy="0"/>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cxnSp>
        <p:nvCxnSpPr>
          <p:cNvPr id="9" name="Gerader Verbinder 8">
            <a:extLst>
              <a:ext uri="{FF2B5EF4-FFF2-40B4-BE49-F238E27FC236}">
                <a16:creationId xmlns:a16="http://schemas.microsoft.com/office/drawing/2014/main" id="{2C6285ED-C440-4237-AE5F-5682CF38E5B0}"/>
              </a:ext>
            </a:extLst>
          </p:cNvPr>
          <p:cNvCxnSpPr>
            <a:cxnSpLocks/>
          </p:cNvCxnSpPr>
          <p:nvPr userDrawn="1"/>
        </p:nvCxnSpPr>
        <p:spPr>
          <a:xfrm>
            <a:off x="0" y="6843058"/>
            <a:ext cx="12192000" cy="0"/>
          </a:xfrm>
          <a:prstGeom prst="line">
            <a:avLst/>
          </a:prstGeom>
          <a:ln w="38100">
            <a:solidFill>
              <a:schemeClr val="tx1"/>
            </a:solidFill>
          </a:ln>
        </p:spPr>
        <p:style>
          <a:lnRef idx="1">
            <a:schemeClr val="accent3"/>
          </a:lnRef>
          <a:fillRef idx="0">
            <a:schemeClr val="accent3"/>
          </a:fillRef>
          <a:effectRef idx="0">
            <a:schemeClr val="accent3"/>
          </a:effectRef>
          <a:fontRef idx="minor">
            <a:schemeClr val="tx1"/>
          </a:fontRef>
        </p:style>
      </p:cxnSp>
      <p:sp>
        <p:nvSpPr>
          <p:cNvPr id="5" name="Footer Placeholder 4">
            <a:extLst>
              <a:ext uri="{FF2B5EF4-FFF2-40B4-BE49-F238E27FC236}">
                <a16:creationId xmlns:a16="http://schemas.microsoft.com/office/drawing/2014/main" id="{F74F2548-BB6E-4842-8467-664A88D82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Low risk</a:t>
            </a:r>
          </a:p>
        </p:txBody>
      </p:sp>
    </p:spTree>
    <p:extLst>
      <p:ext uri="{BB962C8B-B14F-4D97-AF65-F5344CB8AC3E}">
        <p14:creationId xmlns:p14="http://schemas.microsoft.com/office/powerpoint/2010/main" val="75424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8" r:id="rId5"/>
    <p:sldLayoutId id="2147483659" r:id="rId6"/>
    <p:sldLayoutId id="2147483652" r:id="rId7"/>
    <p:sldLayoutId id="2147483664" r:id="rId8"/>
    <p:sldLayoutId id="2147483660" r:id="rId9"/>
    <p:sldLayoutId id="2147483661" r:id="rId10"/>
    <p:sldLayoutId id="2147483662" r:id="rId11"/>
    <p:sldLayoutId id="2147483654" r:id="rId12"/>
    <p:sldLayoutId id="2147483655" r:id="rId13"/>
  </p:sldLayoutIdLs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hyperlink" Target="https://daphne-eu.eu/" TargetMode="Externa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2.sv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daphne-eu.e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7.emf"/><Relationship Id="rId7" Type="http://schemas.openxmlformats.org/officeDocument/2006/relationships/image" Target="../media/image6.jpeg"/><Relationship Id="rId2" Type="http://schemas.openxmlformats.org/officeDocument/2006/relationships/hyperlink" Target="https://mediatum.ub.tum.de/1454690"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9.emf"/><Relationship Id="rId4" Type="http://schemas.openxmlformats.org/officeDocument/2006/relationships/image" Target="../media/image28.emf"/><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C270D-5E64-4142-A91E-022611B20E37}"/>
              </a:ext>
            </a:extLst>
          </p:cNvPr>
          <p:cNvSpPr>
            <a:spLocks noGrp="1"/>
          </p:cNvSpPr>
          <p:nvPr>
            <p:ph type="ctrTitle"/>
          </p:nvPr>
        </p:nvSpPr>
        <p:spPr>
          <a:xfrm>
            <a:off x="10668" y="1507689"/>
            <a:ext cx="12170664" cy="1824038"/>
          </a:xfrm>
        </p:spPr>
        <p:txBody>
          <a:bodyPr>
            <a:normAutofit/>
          </a:bodyPr>
          <a:lstStyle/>
          <a:p>
            <a:r>
              <a:rPr lang="en-US" b="1" dirty="0">
                <a:solidFill>
                  <a:srgbClr val="7889FB"/>
                </a:solidFill>
              </a:rPr>
              <a:t>DAPHNE:</a:t>
            </a:r>
            <a:r>
              <a:rPr lang="en-US" dirty="0"/>
              <a:t> An Open and Extensible </a:t>
            </a:r>
            <a:br>
              <a:rPr lang="en-US" dirty="0"/>
            </a:br>
            <a:r>
              <a:rPr lang="en-US" dirty="0"/>
              <a:t>System Infrastructure for</a:t>
            </a:r>
            <a:br>
              <a:rPr lang="en-US" dirty="0"/>
            </a:br>
            <a:r>
              <a:rPr lang="en-US" dirty="0"/>
              <a:t>Integrated Data Analysis Pipelines</a:t>
            </a:r>
            <a:endParaRPr lang="de-AT" dirty="0"/>
          </a:p>
        </p:txBody>
      </p:sp>
      <p:sp>
        <p:nvSpPr>
          <p:cNvPr id="3" name="Untertitel 2">
            <a:extLst>
              <a:ext uri="{FF2B5EF4-FFF2-40B4-BE49-F238E27FC236}">
                <a16:creationId xmlns:a16="http://schemas.microsoft.com/office/drawing/2014/main" id="{BEE31CF1-BD19-44CE-8E99-4644EBCBBF54}"/>
              </a:ext>
            </a:extLst>
          </p:cNvPr>
          <p:cNvSpPr>
            <a:spLocks noGrp="1"/>
          </p:cNvSpPr>
          <p:nvPr>
            <p:ph type="subTitle" idx="1"/>
          </p:nvPr>
        </p:nvSpPr>
        <p:spPr>
          <a:xfrm>
            <a:off x="1066800" y="3604954"/>
            <a:ext cx="10058400" cy="979487"/>
          </a:xfrm>
        </p:spPr>
        <p:txBody>
          <a:bodyPr>
            <a:noAutofit/>
          </a:bodyPr>
          <a:lstStyle/>
          <a:p>
            <a:r>
              <a:rPr lang="de-AT" sz="1600" dirty="0"/>
              <a:t>Patrick Damme, Marius Birkenbach, Constantinos Bitsakos, </a:t>
            </a:r>
            <a:r>
              <a:rPr lang="de-AT" sz="1600" b="1" dirty="0">
                <a:solidFill>
                  <a:schemeClr val="accent1"/>
                </a:solidFill>
              </a:rPr>
              <a:t>Matthias Boehm</a:t>
            </a:r>
            <a:r>
              <a:rPr lang="de-AT" sz="1600" dirty="0"/>
              <a:t>, Philippe Bonnet, Florina Ciorba, Mark Dokter, Pawel Dowgiallo, Ahmed Eleliemy, Christian Faerber, Georgios Goumas, Dirk Habich, Niclas Hedam, Marlies Hofer, Wenjun Huang, Kevin Innerebner, Vasileios Karakostas, Roman Kern, Tomaž Kosar, Alexander Krause, Daniel Krems, Andreas Laber, Wolfgang Lehner, Eric Mier, Marcus Paradies, Bernhard Peischl, Gabrielle Poerwawinata, Stratos Psomadakis, Tilmann Rabl, Piotr Ratuszniak, Pedro Silva, Nikolai Skuppin, Andreas Starzacher, Benjamin Steinwender, Ilin Tolovski, Pınar Tözün, Wojciech Ulatowski, Yuanyuan Wang, Izajasz Wrosz, Aleš Zamuda, Ce Zhang, Xiao Xiang Zhu</a:t>
            </a:r>
          </a:p>
        </p:txBody>
      </p:sp>
      <p:pic>
        <p:nvPicPr>
          <p:cNvPr id="8" name="Picture 7" descr="https://daphne-eu.github.io/resources/Intel.jpg"/>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34597" y="5622092"/>
            <a:ext cx="685800" cy="685800"/>
          </a:xfrm>
          <a:prstGeom prst="rect">
            <a:avLst/>
          </a:prstGeom>
          <a:noFill/>
          <a:ln>
            <a:noFill/>
          </a:ln>
        </p:spPr>
      </p:pic>
      <p:pic>
        <p:nvPicPr>
          <p:cNvPr id="9" name="Picture 8" descr="https://daphne-eu.github.io/resources/KNOW.jpg"/>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66080" y="5417174"/>
            <a:ext cx="685800" cy="297180"/>
          </a:xfrm>
          <a:prstGeom prst="rect">
            <a:avLst/>
          </a:prstGeom>
          <a:noFill/>
          <a:ln>
            <a:noFill/>
          </a:ln>
        </p:spPr>
      </p:pic>
      <p:pic>
        <p:nvPicPr>
          <p:cNvPr id="10" name="Picture 9" descr="https://daphne-eu.github.io/resources/AVL.jpg"/>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781630" y="5419497"/>
            <a:ext cx="685800" cy="281940"/>
          </a:xfrm>
          <a:prstGeom prst="rect">
            <a:avLst/>
          </a:prstGeom>
          <a:noFill/>
          <a:ln>
            <a:noFill/>
          </a:ln>
        </p:spPr>
      </p:pic>
      <p:pic>
        <p:nvPicPr>
          <p:cNvPr id="11" name="Picture 10" descr="https://daphne-eu.github.io/resources/DLR.jp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62675" y="5274717"/>
            <a:ext cx="685800" cy="571500"/>
          </a:xfrm>
          <a:prstGeom prst="rect">
            <a:avLst/>
          </a:prstGeom>
          <a:noFill/>
          <a:ln>
            <a:noFill/>
          </a:ln>
        </p:spPr>
      </p:pic>
      <p:pic>
        <p:nvPicPr>
          <p:cNvPr id="12" name="Picture 11" descr="https://daphne-eu.github.io/resources/ETH.jpg"/>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768844" y="5495018"/>
            <a:ext cx="685800" cy="114300"/>
          </a:xfrm>
          <a:prstGeom prst="rect">
            <a:avLst/>
          </a:prstGeom>
          <a:noFill/>
          <a:ln>
            <a:noFill/>
          </a:ln>
        </p:spPr>
      </p:pic>
      <p:pic>
        <p:nvPicPr>
          <p:cNvPr id="13" name="Picture 12" descr="https://daphne-eu.github.io/resources/HPI.jp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257349" y="5361668"/>
            <a:ext cx="685800" cy="381000"/>
          </a:xfrm>
          <a:prstGeom prst="rect">
            <a:avLst/>
          </a:prstGeom>
          <a:noFill/>
          <a:ln>
            <a:noFill/>
          </a:ln>
        </p:spPr>
      </p:pic>
      <p:pic>
        <p:nvPicPr>
          <p:cNvPr id="14" name="Picture 13" descr="https://daphne-eu.github.io/resources/ICCS.jpg"/>
          <p:cNvPicPr/>
          <p:nvPr/>
        </p:nvPicPr>
        <p:blipFill>
          <a:blip r:embed="rId9">
            <a:extLst>
              <a:ext uri="{28A0092B-C50C-407E-A947-70E740481C1C}">
                <a14:useLocalDpi xmlns:a14="http://schemas.microsoft.com/office/drawing/2010/main" val="0"/>
              </a:ext>
            </a:extLst>
          </a:blip>
          <a:srcRect/>
          <a:stretch>
            <a:fillRect/>
          </a:stretch>
        </p:blipFill>
        <p:spPr bwMode="auto">
          <a:xfrm>
            <a:off x="8767348" y="5237219"/>
            <a:ext cx="685800" cy="685800"/>
          </a:xfrm>
          <a:prstGeom prst="rect">
            <a:avLst/>
          </a:prstGeom>
          <a:noFill/>
          <a:ln>
            <a:noFill/>
          </a:ln>
        </p:spPr>
      </p:pic>
      <p:pic>
        <p:nvPicPr>
          <p:cNvPr id="15" name="Picture 14" descr="https://daphne-eu.github.io/resources/Infineon.jpg"/>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257399" y="5390934"/>
            <a:ext cx="685800" cy="373380"/>
          </a:xfrm>
          <a:prstGeom prst="rect">
            <a:avLst/>
          </a:prstGeom>
          <a:noFill/>
          <a:ln>
            <a:noFill/>
          </a:ln>
        </p:spPr>
      </p:pic>
      <p:pic>
        <p:nvPicPr>
          <p:cNvPr id="16" name="Picture 15" descr="https://daphne-eu.github.io/resources/ITU_small.png"/>
          <p:cNvPicPr/>
          <p:nvPr/>
        </p:nvPicPr>
        <p:blipFill>
          <a:blip r:embed="rId11">
            <a:extLst>
              <a:ext uri="{28A0092B-C50C-407E-A947-70E740481C1C}">
                <a14:useLocalDpi xmlns:a14="http://schemas.microsoft.com/office/drawing/2010/main" val="0"/>
              </a:ext>
            </a:extLst>
          </a:blip>
          <a:srcRect/>
          <a:stretch>
            <a:fillRect/>
          </a:stretch>
        </p:blipFill>
        <p:spPr bwMode="auto">
          <a:xfrm>
            <a:off x="8009331" y="5813384"/>
            <a:ext cx="685800" cy="335280"/>
          </a:xfrm>
          <a:prstGeom prst="rect">
            <a:avLst/>
          </a:prstGeom>
          <a:noFill/>
          <a:ln>
            <a:noFill/>
          </a:ln>
        </p:spPr>
      </p:pic>
      <p:pic>
        <p:nvPicPr>
          <p:cNvPr id="17" name="Picture 16" descr="https://daphne-eu.github.io/resources/KAI.jpg"/>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3537682" y="5804973"/>
            <a:ext cx="685800" cy="320040"/>
          </a:xfrm>
          <a:prstGeom prst="rect">
            <a:avLst/>
          </a:prstGeom>
          <a:noFill/>
          <a:ln>
            <a:noFill/>
          </a:ln>
        </p:spPr>
      </p:pic>
      <p:pic>
        <p:nvPicPr>
          <p:cNvPr id="18" name="Picture 17" descr="https://daphne-eu.github.io/resources/TUD.jpg"/>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054683" y="5865388"/>
            <a:ext cx="685800" cy="198120"/>
          </a:xfrm>
          <a:prstGeom prst="rect">
            <a:avLst/>
          </a:prstGeom>
          <a:noFill/>
          <a:ln>
            <a:noFill/>
          </a:ln>
        </p:spPr>
      </p:pic>
      <p:pic>
        <p:nvPicPr>
          <p:cNvPr id="19" name="Picture 18" descr="https://daphne-eu.github.io/resources/UM.jpg"/>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6522821" y="5761838"/>
            <a:ext cx="685800" cy="403860"/>
          </a:xfrm>
          <a:prstGeom prst="rect">
            <a:avLst/>
          </a:prstGeom>
          <a:noFill/>
          <a:ln>
            <a:noFill/>
          </a:ln>
        </p:spPr>
      </p:pic>
      <p:pic>
        <p:nvPicPr>
          <p:cNvPr id="20" name="Picture 19" descr="https://daphne-eu.github.io/resources/UBAS.jpg"/>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9538971" y="5881934"/>
            <a:ext cx="685800" cy="220980"/>
          </a:xfrm>
          <a:prstGeom prst="rect">
            <a:avLst/>
          </a:prstGeom>
          <a:noFill/>
          <a:ln>
            <a:noFill/>
          </a:ln>
        </p:spPr>
      </p:pic>
      <p:sp>
        <p:nvSpPr>
          <p:cNvPr id="21" name="Rectangle 20"/>
          <p:cNvSpPr/>
          <p:nvPr/>
        </p:nvSpPr>
        <p:spPr>
          <a:xfrm>
            <a:off x="388190" y="319255"/>
            <a:ext cx="2629576" cy="861774"/>
          </a:xfrm>
          <a:prstGeom prst="rect">
            <a:avLst/>
          </a:prstGeom>
        </p:spPr>
        <p:txBody>
          <a:bodyPr wrap="square">
            <a:spAutoFit/>
          </a:bodyPr>
          <a:lstStyle/>
          <a:p>
            <a:pPr algn="r"/>
            <a:r>
              <a:rPr lang="en-US" sz="1000" dirty="0">
                <a:solidFill>
                  <a:schemeClr val="tx2"/>
                </a:solidFill>
                <a:latin typeface="+mj-lt"/>
                <a:cs typeface="Calibri" panose="020F0502020204030204" pitchFamily="34" charset="0"/>
              </a:rPr>
              <a:t>Integrated </a:t>
            </a:r>
            <a:r>
              <a:rPr lang="en-US" sz="1000" b="1" dirty="0">
                <a:latin typeface="+mj-lt"/>
                <a:cs typeface="Calibri" panose="020F0502020204030204" pitchFamily="34" charset="0"/>
              </a:rPr>
              <a:t>D</a:t>
            </a:r>
            <a:r>
              <a:rPr lang="en-US" sz="1000" dirty="0">
                <a:solidFill>
                  <a:schemeClr val="tx2"/>
                </a:solidFill>
                <a:latin typeface="+mj-lt"/>
                <a:cs typeface="Calibri" panose="020F0502020204030204" pitchFamily="34" charset="0"/>
              </a:rPr>
              <a:t>ata </a:t>
            </a:r>
            <a:r>
              <a:rPr lang="en-US" sz="1000" b="1" dirty="0">
                <a:latin typeface="+mj-lt"/>
                <a:cs typeface="Calibri" panose="020F0502020204030204" pitchFamily="34" charset="0"/>
              </a:rPr>
              <a:t>A</a:t>
            </a:r>
            <a:r>
              <a:rPr lang="en-US" sz="1000" dirty="0">
                <a:solidFill>
                  <a:schemeClr val="tx2"/>
                </a:solidFill>
                <a:latin typeface="+mj-lt"/>
                <a:cs typeface="Calibri" panose="020F0502020204030204" pitchFamily="34" charset="0"/>
              </a:rPr>
              <a:t>nalysis </a:t>
            </a:r>
            <a:r>
              <a:rPr lang="en-US" sz="1000" b="1" dirty="0">
                <a:latin typeface="+mj-lt"/>
                <a:cs typeface="Calibri" panose="020F0502020204030204" pitchFamily="34" charset="0"/>
              </a:rPr>
              <a:t>P</a:t>
            </a:r>
            <a:r>
              <a:rPr lang="en-US" sz="1000" dirty="0">
                <a:solidFill>
                  <a:schemeClr val="tx2"/>
                </a:solidFill>
                <a:latin typeface="+mj-lt"/>
                <a:cs typeface="Calibri" panose="020F0502020204030204" pitchFamily="34" charset="0"/>
              </a:rPr>
              <a:t>ipelines</a:t>
            </a:r>
          </a:p>
          <a:p>
            <a:pPr algn="r"/>
            <a:r>
              <a:rPr lang="en-US" sz="1000" dirty="0">
                <a:solidFill>
                  <a:schemeClr val="tx2"/>
                </a:solidFill>
                <a:latin typeface="+mj-lt"/>
                <a:cs typeface="Calibri" panose="020F0502020204030204" pitchFamily="34" charset="0"/>
              </a:rPr>
              <a:t> for Large-scale Data Management,</a:t>
            </a:r>
          </a:p>
          <a:p>
            <a:pPr algn="r"/>
            <a:r>
              <a:rPr lang="en-US" sz="1000" dirty="0">
                <a:solidFill>
                  <a:schemeClr val="tx2"/>
                </a:solidFill>
                <a:latin typeface="+mj-lt"/>
                <a:cs typeface="Calibri" panose="020F0502020204030204" pitchFamily="34" charset="0"/>
              </a:rPr>
              <a:t> </a:t>
            </a:r>
            <a:r>
              <a:rPr lang="en-US" sz="1000" b="1" dirty="0">
                <a:latin typeface="+mj-lt"/>
                <a:cs typeface="Calibri" panose="020F0502020204030204" pitchFamily="34" charset="0"/>
              </a:rPr>
              <a:t>H</a:t>
            </a:r>
            <a:r>
              <a:rPr lang="en-US" sz="1000" dirty="0">
                <a:solidFill>
                  <a:schemeClr val="tx2"/>
                </a:solidFill>
                <a:latin typeface="+mj-lt"/>
                <a:cs typeface="Calibri" panose="020F0502020204030204" pitchFamily="34" charset="0"/>
              </a:rPr>
              <a:t>PC, and Machi</a:t>
            </a:r>
            <a:r>
              <a:rPr lang="en-US" sz="1000" b="1" dirty="0">
                <a:latin typeface="+mj-lt"/>
                <a:cs typeface="Calibri" panose="020F0502020204030204" pitchFamily="34" charset="0"/>
              </a:rPr>
              <a:t>ne</a:t>
            </a:r>
            <a:r>
              <a:rPr lang="en-US" sz="1000" dirty="0">
                <a:solidFill>
                  <a:schemeClr val="tx2"/>
                </a:solidFill>
                <a:latin typeface="+mj-lt"/>
                <a:cs typeface="Calibri" panose="020F0502020204030204" pitchFamily="34" charset="0"/>
              </a:rPr>
              <a:t> Learning;</a:t>
            </a:r>
            <a:endParaRPr lang="en-US" sz="700" dirty="0">
              <a:solidFill>
                <a:schemeClr val="tx2"/>
              </a:solidFill>
              <a:latin typeface="+mj-lt"/>
              <a:cs typeface="Calibri" panose="020F0502020204030204" pitchFamily="34" charset="0"/>
            </a:endParaRPr>
          </a:p>
          <a:p>
            <a:pPr algn="r"/>
            <a:r>
              <a:rPr lang="en-US" sz="1000" dirty="0">
                <a:solidFill>
                  <a:schemeClr val="tx2"/>
                </a:solidFill>
                <a:latin typeface="+mj-lt"/>
                <a:cs typeface="Calibri" panose="020F0502020204030204" pitchFamily="34" charset="0"/>
              </a:rPr>
              <a:t>DAPHNE daughter of river god </a:t>
            </a:r>
            <a:r>
              <a:rPr lang="en-US" sz="1000" dirty="0" err="1">
                <a:solidFill>
                  <a:schemeClr val="tx2"/>
                </a:solidFill>
                <a:latin typeface="+mj-lt"/>
                <a:cs typeface="Calibri" panose="020F0502020204030204" pitchFamily="34" charset="0"/>
              </a:rPr>
              <a:t>Peneus</a:t>
            </a:r>
            <a:r>
              <a:rPr lang="en-US" sz="1000" dirty="0">
                <a:solidFill>
                  <a:schemeClr val="tx2"/>
                </a:solidFill>
                <a:latin typeface="+mj-lt"/>
                <a:cs typeface="Calibri" panose="020F0502020204030204" pitchFamily="34" charset="0"/>
              </a:rPr>
              <a:t> (fountains, streams), chased by Apollo</a:t>
            </a:r>
          </a:p>
        </p:txBody>
      </p:sp>
      <p:grpSp>
        <p:nvGrpSpPr>
          <p:cNvPr id="22" name="Gruppieren 8">
            <a:extLst>
              <a:ext uri="{FF2B5EF4-FFF2-40B4-BE49-F238E27FC236}">
                <a16:creationId xmlns:a16="http://schemas.microsoft.com/office/drawing/2014/main" id="{67B1ABAE-377D-46D5-BAB0-ABF4ABED07F4}"/>
              </a:ext>
            </a:extLst>
          </p:cNvPr>
          <p:cNvGrpSpPr/>
          <p:nvPr/>
        </p:nvGrpSpPr>
        <p:grpSpPr>
          <a:xfrm>
            <a:off x="8607794" y="315927"/>
            <a:ext cx="3512316" cy="861774"/>
            <a:chOff x="3913974" y="5565458"/>
            <a:chExt cx="3512316" cy="861774"/>
          </a:xfrm>
        </p:grpSpPr>
        <p:sp>
          <p:nvSpPr>
            <p:cNvPr id="23" name="Textfeld 4">
              <a:extLst>
                <a:ext uri="{FF2B5EF4-FFF2-40B4-BE49-F238E27FC236}">
                  <a16:creationId xmlns:a16="http://schemas.microsoft.com/office/drawing/2014/main" id="{A3B57625-EC10-4F4D-89E1-7727DF400757}"/>
                </a:ext>
              </a:extLst>
            </p:cNvPr>
            <p:cNvSpPr txBox="1"/>
            <p:nvPr userDrawn="1"/>
          </p:nvSpPr>
          <p:spPr>
            <a:xfrm>
              <a:off x="4733287" y="5565458"/>
              <a:ext cx="269300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The DAPHNE project is funded by the European Union's Horizon 2020 research and innovation program under grant agreement number 957407 for the time period from Dec/2020 through Nov/2024. </a:t>
              </a:r>
            </a:p>
          </p:txBody>
        </p:sp>
        <p:pic>
          <p:nvPicPr>
            <p:cNvPr id="24" name="Picture 2" descr="Grant from EU Horizon 2020 — BiotaTec">
              <a:extLst>
                <a:ext uri="{FF2B5EF4-FFF2-40B4-BE49-F238E27FC236}">
                  <a16:creationId xmlns:a16="http://schemas.microsoft.com/office/drawing/2014/main" id="{DB9544AB-EAD9-4EEA-95E4-C79ACA60901C}"/>
                </a:ext>
              </a:extLst>
            </p:cNvPr>
            <p:cNvPicPr>
              <a:picLocks noChangeAspect="1" noChangeArrowheads="1"/>
            </p:cNvPicPr>
            <p:nvPr userDrawn="1"/>
          </p:nvPicPr>
          <p:blipFill>
            <a:blip r:embed="rId16" cstate="hqprint">
              <a:extLst>
                <a:ext uri="{28A0092B-C50C-407E-A947-70E740481C1C}">
                  <a14:useLocalDpi xmlns:a14="http://schemas.microsoft.com/office/drawing/2010/main" val="0"/>
                </a:ext>
              </a:extLst>
            </a:blip>
            <a:srcRect/>
            <a:stretch>
              <a:fillRect/>
            </a:stretch>
          </p:blipFill>
          <p:spPr bwMode="auto">
            <a:xfrm>
              <a:off x="3913974" y="5727217"/>
              <a:ext cx="784809" cy="523206"/>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rotWithShape="1">
          <a:blip r:embed="rId17" cstate="hqprint">
            <a:extLst>
              <a:ext uri="{28A0092B-C50C-407E-A947-70E740481C1C}">
                <a14:useLocalDpi xmlns:a14="http://schemas.microsoft.com/office/drawing/2010/main" val="0"/>
              </a:ext>
            </a:extLst>
          </a:blip>
          <a:srcRect t="8889" r="49595" b="11407"/>
          <a:stretch/>
        </p:blipFill>
        <p:spPr>
          <a:xfrm>
            <a:off x="3051533" y="413862"/>
            <a:ext cx="593956" cy="642606"/>
          </a:xfrm>
          <a:prstGeom prst="rect">
            <a:avLst/>
          </a:prstGeom>
        </p:spPr>
      </p:pic>
      <p:sp>
        <p:nvSpPr>
          <p:cNvPr id="26" name="TextBox 25"/>
          <p:cNvSpPr txBox="1"/>
          <p:nvPr/>
        </p:nvSpPr>
        <p:spPr>
          <a:xfrm>
            <a:off x="2846082" y="1052958"/>
            <a:ext cx="1059839" cy="246221"/>
          </a:xfrm>
          <a:prstGeom prst="rect">
            <a:avLst/>
          </a:prstGeom>
          <a:noFill/>
        </p:spPr>
        <p:txBody>
          <a:bodyPr wrap="square" rtlCol="0">
            <a:spAutoFit/>
          </a:bodyPr>
          <a:lstStyle/>
          <a:p>
            <a:pPr algn="ctr"/>
            <a:r>
              <a:rPr lang="en-US" sz="1000" dirty="0"/>
              <a:t>[Louvre, Paris]</a:t>
            </a:r>
          </a:p>
        </p:txBody>
      </p:sp>
      <p:sp>
        <p:nvSpPr>
          <p:cNvPr id="5" name="TextBox 4"/>
          <p:cNvSpPr txBox="1"/>
          <p:nvPr/>
        </p:nvSpPr>
        <p:spPr>
          <a:xfrm>
            <a:off x="3057672" y="6408645"/>
            <a:ext cx="5866356" cy="338554"/>
          </a:xfrm>
          <a:prstGeom prst="rect">
            <a:avLst/>
          </a:prstGeom>
          <a:noFill/>
        </p:spPr>
        <p:txBody>
          <a:bodyPr wrap="square" rtlCol="0">
            <a:spAutoFit/>
          </a:bodyPr>
          <a:lstStyle/>
          <a:p>
            <a:pPr algn="ctr"/>
            <a:r>
              <a:rPr lang="en-US" sz="1600" dirty="0"/>
              <a:t>CIDR 2022, January 9-12, 2022, </a:t>
            </a:r>
            <a:r>
              <a:rPr lang="en-US" sz="1600" dirty="0" err="1"/>
              <a:t>Chaminade</a:t>
            </a:r>
            <a:r>
              <a:rPr lang="en-US" sz="1600" dirty="0"/>
              <a:t>, CA, USA</a:t>
            </a:r>
          </a:p>
        </p:txBody>
      </p:sp>
      <p:pic>
        <p:nvPicPr>
          <p:cNvPr id="27" name="Grafik 7">
            <a:extLst>
              <a:ext uri="{FF2B5EF4-FFF2-40B4-BE49-F238E27FC236}">
                <a16:creationId xmlns:a16="http://schemas.microsoft.com/office/drawing/2014/main" id="{E14BBE48-F85B-4629-B57C-1A07E2FEB8A6}"/>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98783" y="414490"/>
            <a:ext cx="2803958" cy="648626"/>
          </a:xfrm>
          <a:prstGeom prst="rect">
            <a:avLst/>
          </a:prstGeom>
        </p:spPr>
      </p:pic>
      <p:sp>
        <p:nvSpPr>
          <p:cNvPr id="50" name="Rectangle 49"/>
          <p:cNvSpPr/>
          <p:nvPr/>
        </p:nvSpPr>
        <p:spPr>
          <a:xfrm>
            <a:off x="5216897" y="975866"/>
            <a:ext cx="2562355" cy="338554"/>
          </a:xfrm>
          <a:prstGeom prst="rect">
            <a:avLst/>
          </a:prstGeom>
        </p:spPr>
        <p:txBody>
          <a:bodyPr wrap="square">
            <a:spAutoFit/>
          </a:bodyPr>
          <a:lstStyle/>
          <a:p>
            <a:pPr algn="ctr"/>
            <a:r>
              <a:rPr lang="en-US" sz="1600" dirty="0">
                <a:hlinkClick r:id="rId20"/>
              </a:rPr>
              <a:t>https://daphne-eu.eu/</a:t>
            </a:r>
            <a:r>
              <a:rPr lang="en-US" sz="1600" dirty="0"/>
              <a:t> </a:t>
            </a:r>
          </a:p>
        </p:txBody>
      </p:sp>
    </p:spTree>
    <p:extLst>
      <p:ext uri="{BB962C8B-B14F-4D97-AF65-F5344CB8AC3E}">
        <p14:creationId xmlns:p14="http://schemas.microsoft.com/office/powerpoint/2010/main" val="65740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Simple IDA Pipelines</a:t>
            </a:r>
          </a:p>
        </p:txBody>
      </p:sp>
      <p:sp>
        <p:nvSpPr>
          <p:cNvPr id="3" name="Content Placeholder 2"/>
          <p:cNvSpPr>
            <a:spLocks noGrp="1"/>
          </p:cNvSpPr>
          <p:nvPr>
            <p:ph idx="1"/>
          </p:nvPr>
        </p:nvSpPr>
        <p:spPr>
          <a:xfrm>
            <a:off x="838199" y="1272988"/>
            <a:ext cx="11198469" cy="4903975"/>
          </a:xfrm>
        </p:spPr>
        <p:txBody>
          <a:bodyPr>
            <a:noAutofit/>
          </a:bodyPr>
          <a:lstStyle/>
          <a:p>
            <a:pPr marL="0" indent="0">
              <a:buNone/>
            </a:pPr>
            <a:r>
              <a:rPr lang="en-US" sz="2400" b="1" dirty="0"/>
              <a:t>Setup:</a:t>
            </a:r>
            <a:r>
              <a:rPr lang="en-US" sz="2400" dirty="0"/>
              <a:t> Single node w/ 2x Intel Xeon Gold 6238 (112 </a:t>
            </a:r>
            <a:r>
              <a:rPr lang="en-US" sz="2400" dirty="0" err="1"/>
              <a:t>vcores</a:t>
            </a:r>
            <a:r>
              <a:rPr lang="en-US" sz="2400" dirty="0"/>
              <a:t>, 7.7 TFLOP/s), </a:t>
            </a:r>
            <a:br>
              <a:rPr lang="en-US" sz="2400" dirty="0"/>
            </a:br>
            <a:r>
              <a:rPr lang="en-US" sz="2400" dirty="0"/>
              <a:t>768 GB DDR4 RAM, 12x 2TB SSDs (data), NVIDIA </a:t>
            </a:r>
            <a:r>
              <a:rPr lang="en-US" sz="2400" b="1" dirty="0">
                <a:solidFill>
                  <a:srgbClr val="7889FB"/>
                </a:solidFill>
              </a:rPr>
              <a:t>T4 GPU</a:t>
            </a:r>
            <a:r>
              <a:rPr lang="en-US" sz="2400" dirty="0"/>
              <a:t> (8.1 TFLOP/s, 16 GB), </a:t>
            </a:r>
            <a:br>
              <a:rPr lang="en-US" sz="2400" dirty="0"/>
            </a:br>
            <a:r>
              <a:rPr lang="en-US" sz="2400" dirty="0"/>
              <a:t>and Intel FPGA PAC D5005 (w/ Stratix </a:t>
            </a:r>
            <a:r>
              <a:rPr lang="en-US" sz="2400" b="1" dirty="0">
                <a:solidFill>
                  <a:srgbClr val="7889FB"/>
                </a:solidFill>
              </a:rPr>
              <a:t>10SX FPGA</a:t>
            </a:r>
            <a:r>
              <a:rPr lang="en-US" sz="2400" dirty="0"/>
              <a:t>, 32 GB) since Dec 29</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2299" y="3296694"/>
            <a:ext cx="4949204" cy="3212188"/>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71508" y="3353499"/>
            <a:ext cx="5070905" cy="3151337"/>
          </a:xfrm>
          <a:prstGeom prst="rect">
            <a:avLst/>
          </a:prstGeom>
        </p:spPr>
      </p:pic>
      <p:sp>
        <p:nvSpPr>
          <p:cNvPr id="7" name="TextBox 6"/>
          <p:cNvSpPr txBox="1"/>
          <p:nvPr/>
        </p:nvSpPr>
        <p:spPr>
          <a:xfrm>
            <a:off x="1274885" y="2567354"/>
            <a:ext cx="4721470" cy="646331"/>
          </a:xfrm>
          <a:prstGeom prst="rect">
            <a:avLst/>
          </a:prstGeom>
          <a:noFill/>
        </p:spPr>
        <p:txBody>
          <a:bodyPr wrap="square" rtlCol="0">
            <a:spAutoFit/>
          </a:bodyPr>
          <a:lstStyle/>
          <a:p>
            <a:pPr algn="ctr"/>
            <a:r>
              <a:rPr lang="en-US" b="1" dirty="0"/>
              <a:t>P1:</a:t>
            </a:r>
            <a:r>
              <a:rPr lang="en-US" dirty="0"/>
              <a:t> TPC-H SF10 csv, query processing </a:t>
            </a:r>
            <a:br>
              <a:rPr lang="en-US" dirty="0"/>
            </a:br>
            <a:r>
              <a:rPr lang="en-US" dirty="0"/>
              <a:t>+ linear regression training on CPUs</a:t>
            </a:r>
          </a:p>
        </p:txBody>
      </p:sp>
      <p:sp>
        <p:nvSpPr>
          <p:cNvPr id="8" name="TextBox 7"/>
          <p:cNvSpPr txBox="1"/>
          <p:nvPr/>
        </p:nvSpPr>
        <p:spPr>
          <a:xfrm>
            <a:off x="7335711" y="2561494"/>
            <a:ext cx="4402021" cy="646331"/>
          </a:xfrm>
          <a:prstGeom prst="rect">
            <a:avLst/>
          </a:prstGeom>
          <a:noFill/>
        </p:spPr>
        <p:txBody>
          <a:bodyPr wrap="square" rtlCol="0">
            <a:spAutoFit/>
          </a:bodyPr>
          <a:lstStyle/>
          <a:p>
            <a:pPr algn="ctr"/>
            <a:r>
              <a:rPr lang="en-US" b="1" dirty="0"/>
              <a:t>P2:</a:t>
            </a:r>
            <a:r>
              <a:rPr lang="en-US" dirty="0"/>
              <a:t> So2Sat LCZ42 csv (</a:t>
            </a:r>
            <a:r>
              <a:rPr lang="en-US" dirty="0" err="1"/>
              <a:t>testset</a:t>
            </a:r>
            <a:r>
              <a:rPr lang="en-US" dirty="0"/>
              <a:t>), </a:t>
            </a:r>
            <a:br>
              <a:rPr lang="en-US" dirty="0"/>
            </a:br>
            <a:r>
              <a:rPr lang="en-US" dirty="0"/>
              <a:t>ResNet-20 scoring on GPU </a:t>
            </a:r>
          </a:p>
        </p:txBody>
      </p:sp>
    </p:spTree>
    <p:extLst>
      <p:ext uri="{BB962C8B-B14F-4D97-AF65-F5344CB8AC3E}">
        <p14:creationId xmlns:p14="http://schemas.microsoft.com/office/powerpoint/2010/main" val="4640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a:t>
            </a:r>
            <a:r>
              <a:rPr lang="en-US" dirty="0" err="1"/>
              <a:t>Vectorized</a:t>
            </a:r>
            <a:r>
              <a:rPr lang="en-US" dirty="0"/>
              <a:t> Execution</a:t>
            </a:r>
          </a:p>
        </p:txBody>
      </p:sp>
      <p:sp>
        <p:nvSpPr>
          <p:cNvPr id="3" name="Content Placeholder 2"/>
          <p:cNvSpPr>
            <a:spLocks noGrp="1"/>
          </p:cNvSpPr>
          <p:nvPr>
            <p:ph idx="1"/>
          </p:nvPr>
        </p:nvSpPr>
        <p:spPr/>
        <p:txBody>
          <a:bodyPr>
            <a:noAutofit/>
          </a:bodyPr>
          <a:lstStyle/>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err="1"/>
          </a:p>
          <a:p>
            <a:r>
              <a:rPr lang="en-US" sz="2400" b="1" dirty="0"/>
              <a:t>Ongoing Experiments</a:t>
            </a:r>
          </a:p>
          <a:p>
            <a:pPr lvl="1"/>
            <a:r>
              <a:rPr lang="en-US" sz="2000" dirty="0"/>
              <a:t>FPGA kernels on D5005, CPU+GPU </a:t>
            </a:r>
            <a:r>
              <a:rPr lang="en-US" sz="2000" dirty="0" err="1"/>
              <a:t>vectorized</a:t>
            </a:r>
            <a:r>
              <a:rPr lang="en-US" sz="2000" dirty="0"/>
              <a:t> pipelines</a:t>
            </a:r>
          </a:p>
          <a:p>
            <a:pPr lvl="1"/>
            <a:r>
              <a:rPr lang="en-US" sz="2000" dirty="0"/>
              <a:t>Distributed sparse runtime operations on Vega supercomputer</a:t>
            </a:r>
          </a:p>
          <a:p>
            <a:pPr lvl="1"/>
            <a:r>
              <a:rPr lang="en-US" sz="2000" dirty="0"/>
              <a:t>Sparse </a:t>
            </a:r>
            <a:r>
              <a:rPr lang="en-US" sz="2000" dirty="0" err="1"/>
              <a:t>vectorized</a:t>
            </a:r>
            <a:r>
              <a:rPr lang="en-US" sz="2000" dirty="0"/>
              <a:t> pipelines and scheduling algorithms</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2499" y="1940427"/>
            <a:ext cx="5041402" cy="3151337"/>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20875" y="1939392"/>
            <a:ext cx="5056154" cy="3151337"/>
          </a:xfrm>
          <a:prstGeom prst="rect">
            <a:avLst/>
          </a:prstGeom>
        </p:spPr>
      </p:pic>
      <p:sp>
        <p:nvSpPr>
          <p:cNvPr id="7" name="TextBox 6"/>
          <p:cNvSpPr txBox="1"/>
          <p:nvPr/>
        </p:nvSpPr>
        <p:spPr>
          <a:xfrm>
            <a:off x="1274885" y="1201132"/>
            <a:ext cx="4721470" cy="646331"/>
          </a:xfrm>
          <a:prstGeom prst="rect">
            <a:avLst/>
          </a:prstGeom>
          <a:noFill/>
        </p:spPr>
        <p:txBody>
          <a:bodyPr wrap="square" rtlCol="0">
            <a:spAutoFit/>
          </a:bodyPr>
          <a:lstStyle/>
          <a:p>
            <a:pPr algn="ctr"/>
            <a:r>
              <a:rPr lang="en-US" dirty="0"/>
              <a:t>Linear Regression w/ </a:t>
            </a:r>
            <a:br>
              <a:rPr lang="en-US" dirty="0"/>
            </a:br>
            <a:r>
              <a:rPr lang="en-US" dirty="0"/>
              <a:t>varying Data Size and Vectorization</a:t>
            </a:r>
          </a:p>
        </p:txBody>
      </p:sp>
      <p:sp>
        <p:nvSpPr>
          <p:cNvPr id="8" name="TextBox 7"/>
          <p:cNvSpPr txBox="1"/>
          <p:nvPr/>
        </p:nvSpPr>
        <p:spPr>
          <a:xfrm>
            <a:off x="7139583" y="1202923"/>
            <a:ext cx="4721470" cy="646331"/>
          </a:xfrm>
          <a:prstGeom prst="rect">
            <a:avLst/>
          </a:prstGeom>
          <a:noFill/>
        </p:spPr>
        <p:txBody>
          <a:bodyPr wrap="square" rtlCol="0">
            <a:spAutoFit/>
          </a:bodyPr>
          <a:lstStyle/>
          <a:p>
            <a:pPr algn="ctr"/>
            <a:r>
              <a:rPr lang="en-US" dirty="0"/>
              <a:t>K-means Clustering w/ </a:t>
            </a:r>
            <a:br>
              <a:rPr lang="en-US" dirty="0"/>
            </a:br>
            <a:r>
              <a:rPr lang="en-US" dirty="0"/>
              <a:t>varying Data Size and Vectorization</a:t>
            </a:r>
          </a:p>
        </p:txBody>
      </p:sp>
    </p:spTree>
    <p:extLst>
      <p:ext uri="{BB962C8B-B14F-4D97-AF65-F5344CB8AC3E}">
        <p14:creationId xmlns:p14="http://schemas.microsoft.com/office/powerpoint/2010/main" val="393789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and Next Steps</a:t>
            </a:r>
          </a:p>
        </p:txBody>
      </p:sp>
      <p:sp>
        <p:nvSpPr>
          <p:cNvPr id="3" name="Content Placeholder 2"/>
          <p:cNvSpPr>
            <a:spLocks noGrp="1"/>
          </p:cNvSpPr>
          <p:nvPr>
            <p:ph idx="1"/>
          </p:nvPr>
        </p:nvSpPr>
        <p:spPr/>
        <p:txBody>
          <a:bodyPr>
            <a:noAutofit/>
          </a:bodyPr>
          <a:lstStyle/>
          <a:p>
            <a:r>
              <a:rPr lang="en-US" sz="2400" b="1" dirty="0"/>
              <a:t>Current Status</a:t>
            </a:r>
          </a:p>
          <a:p>
            <a:pPr lvl="1"/>
            <a:r>
              <a:rPr lang="en-US" sz="2000" dirty="0"/>
              <a:t>System Architecture and Design</a:t>
            </a:r>
          </a:p>
          <a:p>
            <a:pPr lvl="1"/>
            <a:r>
              <a:rPr lang="en-US" sz="2000" dirty="0"/>
              <a:t>Initial DSL and Python API</a:t>
            </a:r>
          </a:p>
          <a:p>
            <a:pPr lvl="1"/>
            <a:r>
              <a:rPr lang="en-US" sz="2000" dirty="0"/>
              <a:t>MLIR-based Compiler and Runtime Prototype</a:t>
            </a:r>
          </a:p>
          <a:p>
            <a:pPr lvl="1"/>
            <a:r>
              <a:rPr lang="en-US" sz="2000" dirty="0"/>
              <a:t>Vectorized Execution (fused pipelines, scheduling)</a:t>
            </a:r>
          </a:p>
          <a:p>
            <a:pPr lvl="1"/>
            <a:r>
              <a:rPr lang="en-US" sz="2000" dirty="0"/>
              <a:t>GPU (and FPGA) Integration, BLAS/DNN Libraries</a:t>
            </a:r>
          </a:p>
          <a:p>
            <a:pPr lvl="1"/>
            <a:r>
              <a:rPr lang="en-US" sz="2000" dirty="0"/>
              <a:t>Standalone Distributed Runtime</a:t>
            </a:r>
          </a:p>
          <a:p>
            <a:pPr lvl="1"/>
            <a:endParaRPr lang="en-US" sz="2000" dirty="0"/>
          </a:p>
          <a:p>
            <a:r>
              <a:rPr lang="en-US" sz="2400" b="1" dirty="0"/>
              <a:t>Promising Progress and Preliminary Experiments</a:t>
            </a:r>
          </a:p>
          <a:p>
            <a:pPr lvl="1"/>
            <a:endParaRPr lang="en-US" sz="2000" dirty="0"/>
          </a:p>
          <a:p>
            <a:r>
              <a:rPr lang="en-US" sz="2400" b="1" dirty="0"/>
              <a:t>DAPHNE OSS Announcement</a:t>
            </a:r>
          </a:p>
          <a:p>
            <a:pPr lvl="1"/>
            <a:r>
              <a:rPr lang="en-US" sz="2000" dirty="0"/>
              <a:t>Public </a:t>
            </a:r>
            <a:r>
              <a:rPr lang="en-US" sz="2000" b="1" dirty="0">
                <a:solidFill>
                  <a:srgbClr val="F70146"/>
                </a:solidFill>
              </a:rPr>
              <a:t>release by 03/2022</a:t>
            </a:r>
          </a:p>
          <a:p>
            <a:pPr lvl="1"/>
            <a:r>
              <a:rPr lang="en-US" sz="2000" b="1" dirty="0">
                <a:solidFill>
                  <a:srgbClr val="7889FB"/>
                </a:solidFill>
              </a:rPr>
              <a:t>Apache v2</a:t>
            </a:r>
            <a:r>
              <a:rPr lang="en-US" sz="2000" dirty="0"/>
              <a:t> license</a:t>
            </a:r>
          </a:p>
          <a:p>
            <a:pPr lvl="1"/>
            <a:r>
              <a:rPr lang="en-US" sz="2000" dirty="0"/>
              <a:t>Towards an inclusive dev community</a:t>
            </a:r>
          </a:p>
        </p:txBody>
      </p:sp>
      <p:sp>
        <p:nvSpPr>
          <p:cNvPr id="4" name="Rectangle 3"/>
          <p:cNvSpPr/>
          <p:nvPr/>
        </p:nvSpPr>
        <p:spPr>
          <a:xfrm>
            <a:off x="7282943" y="1326778"/>
            <a:ext cx="4070857" cy="1082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ym typeface="Wingdings" panose="05000000000000000000" pitchFamily="2" charset="2"/>
              </a:rPr>
              <a:t> </a:t>
            </a:r>
            <a:r>
              <a:rPr lang="en-US" sz="2000" b="1" dirty="0"/>
              <a:t>DAPHNE Overall Objective:</a:t>
            </a:r>
          </a:p>
          <a:p>
            <a:pPr algn="ctr"/>
            <a:r>
              <a:rPr lang="en-US" sz="2000" b="1" dirty="0"/>
              <a:t>Open and extensible system infrastructure</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13548" t="4883" r="15699" b="5690"/>
          <a:stretch/>
        </p:blipFill>
        <p:spPr>
          <a:xfrm>
            <a:off x="6895666" y="5031386"/>
            <a:ext cx="865239" cy="656162"/>
          </a:xfrm>
          <a:prstGeom prst="rect">
            <a:avLst/>
          </a:prstGeom>
        </p:spPr>
      </p:pic>
      <p:pic>
        <p:nvPicPr>
          <p:cNvPr id="7" name="Picture 6"/>
          <p:cNvPicPr>
            <a:picLocks noChangeAspect="1"/>
          </p:cNvPicPr>
          <p:nvPr/>
        </p:nvPicPr>
        <p:blipFill>
          <a:blip r:embed="rId3"/>
          <a:stretch>
            <a:fillRect/>
          </a:stretch>
        </p:blipFill>
        <p:spPr>
          <a:xfrm>
            <a:off x="7364272" y="5688536"/>
            <a:ext cx="639415" cy="423882"/>
          </a:xfrm>
          <a:prstGeom prst="rect">
            <a:avLst/>
          </a:prstGeom>
        </p:spPr>
      </p:pic>
      <p:sp>
        <p:nvSpPr>
          <p:cNvPr id="9" name="Rectangle 8"/>
          <p:cNvSpPr/>
          <p:nvPr/>
        </p:nvSpPr>
        <p:spPr>
          <a:xfrm>
            <a:off x="8180093" y="5095933"/>
            <a:ext cx="3392245" cy="923330"/>
          </a:xfrm>
          <a:prstGeom prst="rect">
            <a:avLst/>
          </a:prstGeom>
        </p:spPr>
        <p:txBody>
          <a:bodyPr wrap="square">
            <a:spAutoFit/>
          </a:bodyPr>
          <a:lstStyle/>
          <a:p>
            <a:pPr algn="ctr"/>
            <a:r>
              <a:rPr lang="en-US" b="1" dirty="0">
                <a:solidFill>
                  <a:srgbClr val="7889FB"/>
                </a:solidFill>
              </a:rPr>
              <a:t>Enable researchers to experiment with new prototypes and extensions</a:t>
            </a:r>
          </a:p>
        </p:txBody>
      </p:sp>
      <p:sp>
        <p:nvSpPr>
          <p:cNvPr id="8" name="Rectangle 7">
            <a:extLst>
              <a:ext uri="{FF2B5EF4-FFF2-40B4-BE49-F238E27FC236}">
                <a16:creationId xmlns:a16="http://schemas.microsoft.com/office/drawing/2014/main" id="{BD1C998B-B809-4244-98EF-59DE90A90BE9}"/>
              </a:ext>
            </a:extLst>
          </p:cNvPr>
          <p:cNvSpPr/>
          <p:nvPr/>
        </p:nvSpPr>
        <p:spPr>
          <a:xfrm>
            <a:off x="7209053" y="542204"/>
            <a:ext cx="2562355" cy="338554"/>
          </a:xfrm>
          <a:prstGeom prst="rect">
            <a:avLst/>
          </a:prstGeom>
        </p:spPr>
        <p:txBody>
          <a:bodyPr wrap="square">
            <a:spAutoFit/>
          </a:bodyPr>
          <a:lstStyle/>
          <a:p>
            <a:r>
              <a:rPr lang="en-US" sz="1600" dirty="0">
                <a:hlinkClick r:id="rId4"/>
              </a:rPr>
              <a:t>https://daphne-eu.eu/</a:t>
            </a:r>
            <a:r>
              <a:rPr lang="en-US" sz="1600" dirty="0"/>
              <a:t> </a:t>
            </a:r>
          </a:p>
        </p:txBody>
      </p:sp>
      <p:sp>
        <p:nvSpPr>
          <p:cNvPr id="6" name="TextBox 5">
            <a:extLst>
              <a:ext uri="{FF2B5EF4-FFF2-40B4-BE49-F238E27FC236}">
                <a16:creationId xmlns:a16="http://schemas.microsoft.com/office/drawing/2014/main" id="{1BAC15C8-C546-4765-B178-90DF231AF57E}"/>
              </a:ext>
            </a:extLst>
          </p:cNvPr>
          <p:cNvSpPr txBox="1"/>
          <p:nvPr/>
        </p:nvSpPr>
        <p:spPr>
          <a:xfrm>
            <a:off x="7282942" y="2409714"/>
            <a:ext cx="4070857" cy="461665"/>
          </a:xfrm>
          <a:prstGeom prst="rect">
            <a:avLst/>
          </a:prstGeom>
          <a:noFill/>
        </p:spPr>
        <p:txBody>
          <a:bodyPr wrap="square" rtlCol="0">
            <a:spAutoFit/>
          </a:bodyPr>
          <a:lstStyle/>
          <a:p>
            <a:pPr algn="ctr"/>
            <a:r>
              <a:rPr lang="en-US" sz="2400" b="1" dirty="0">
                <a:solidFill>
                  <a:srgbClr val="F70146"/>
                </a:solidFill>
              </a:rPr>
              <a:t>DM + HPC + ML</a:t>
            </a:r>
          </a:p>
        </p:txBody>
      </p:sp>
    </p:spTree>
    <p:extLst>
      <p:ext uri="{BB962C8B-B14F-4D97-AF65-F5344CB8AC3E}">
        <p14:creationId xmlns:p14="http://schemas.microsoft.com/office/powerpoint/2010/main" val="40220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noAutofit/>
          </a:bodyPr>
          <a:lstStyle/>
          <a:p>
            <a:r>
              <a:rPr lang="en-US" sz="2400" dirty="0"/>
              <a:t>Integrated Data Analysis Pipelines</a:t>
            </a:r>
          </a:p>
          <a:p>
            <a:pPr lvl="1"/>
            <a:r>
              <a:rPr lang="en-US" sz="2000" dirty="0"/>
              <a:t>Open data formats, query processing</a:t>
            </a:r>
          </a:p>
          <a:p>
            <a:pPr lvl="1"/>
            <a:r>
              <a:rPr lang="en-US" sz="2000" dirty="0"/>
              <a:t>Data preprocessing and cleaning</a:t>
            </a:r>
          </a:p>
          <a:p>
            <a:pPr lvl="1"/>
            <a:r>
              <a:rPr lang="en-US" sz="2000" dirty="0"/>
              <a:t>ML model training and scoring</a:t>
            </a:r>
          </a:p>
          <a:p>
            <a:pPr lvl="1"/>
            <a:r>
              <a:rPr lang="en-US" sz="2000" dirty="0"/>
              <a:t>HPC, custom codes, and simulations</a:t>
            </a:r>
          </a:p>
          <a:p>
            <a:pPr lvl="1"/>
            <a:endParaRPr lang="en-US" sz="2000" dirty="0"/>
          </a:p>
          <a:p>
            <a:r>
              <a:rPr lang="en-US" sz="2400" b="1" dirty="0"/>
              <a:t>Hardware Challenges</a:t>
            </a:r>
          </a:p>
          <a:p>
            <a:pPr lvl="1"/>
            <a:r>
              <a:rPr lang="en-US" sz="2000" dirty="0"/>
              <a:t>DM+ML+HPC share compilation</a:t>
            </a:r>
            <a:br>
              <a:rPr lang="en-US" sz="2000" dirty="0"/>
            </a:br>
            <a:r>
              <a:rPr lang="en-US" sz="2000" dirty="0"/>
              <a:t>and runtime techniques / </a:t>
            </a:r>
            <a:br>
              <a:rPr lang="en-US" sz="2000" dirty="0"/>
            </a:br>
            <a:r>
              <a:rPr lang="en-US" sz="2000" dirty="0"/>
              <a:t>converging cluster hardware</a:t>
            </a:r>
          </a:p>
          <a:p>
            <a:pPr lvl="1"/>
            <a:r>
              <a:rPr lang="en-US" sz="2000" b="1" dirty="0">
                <a:solidFill>
                  <a:schemeClr val="accent1"/>
                </a:solidFill>
              </a:rPr>
              <a:t>End of Dennard scaling:</a:t>
            </a:r>
            <a:br>
              <a:rPr lang="en-US" sz="2000" dirty="0"/>
            </a:br>
            <a:r>
              <a:rPr lang="en-US" sz="2000" dirty="0"/>
              <a:t>P = α CFV</a:t>
            </a:r>
            <a:r>
              <a:rPr lang="en-US" sz="2000" baseline="30000" dirty="0"/>
              <a:t>2</a:t>
            </a:r>
            <a:r>
              <a:rPr lang="en-US" sz="2000" dirty="0"/>
              <a:t>  (power density 1)</a:t>
            </a:r>
          </a:p>
          <a:p>
            <a:pPr lvl="1"/>
            <a:r>
              <a:rPr lang="en-US" sz="2000" b="1" dirty="0">
                <a:solidFill>
                  <a:schemeClr val="accent1"/>
                </a:solidFill>
              </a:rPr>
              <a:t>End of Moore’s law</a:t>
            </a:r>
          </a:p>
          <a:p>
            <a:pPr lvl="1"/>
            <a:r>
              <a:rPr lang="en-US" sz="2000" b="1" dirty="0">
                <a:solidFill>
                  <a:schemeClr val="accent1"/>
                </a:solidFill>
              </a:rPr>
              <a:t>Amdahl’s law:</a:t>
            </a:r>
            <a:r>
              <a:rPr lang="en-US" sz="2000" dirty="0"/>
              <a:t> </a:t>
            </a:r>
            <a:r>
              <a:rPr lang="en-US" sz="2000" dirty="0" err="1"/>
              <a:t>sp</a:t>
            </a:r>
            <a:r>
              <a:rPr lang="en-US" sz="2000" dirty="0"/>
              <a:t> = 1/s</a:t>
            </a:r>
          </a:p>
          <a:p>
            <a:pPr marL="457200" lvl="1" indent="0">
              <a:buNone/>
            </a:pPr>
            <a:r>
              <a:rPr lang="en-US" sz="2000" dirty="0">
                <a:sym typeface="Wingdings" panose="05000000000000000000" pitchFamily="2" charset="2"/>
              </a:rPr>
              <a:t> </a:t>
            </a:r>
            <a:r>
              <a:rPr lang="en-US" sz="2000" b="1" dirty="0">
                <a:sym typeface="Wingdings" panose="05000000000000000000" pitchFamily="2" charset="2"/>
              </a:rPr>
              <a:t>Increasing Specialization</a:t>
            </a:r>
            <a:endParaRPr lang="en-US" sz="2000" b="1" dirty="0"/>
          </a:p>
        </p:txBody>
      </p:sp>
      <p:grpSp>
        <p:nvGrpSpPr>
          <p:cNvPr id="73" name="Group 72"/>
          <p:cNvGrpSpPr/>
          <p:nvPr/>
        </p:nvGrpSpPr>
        <p:grpSpPr>
          <a:xfrm>
            <a:off x="5614932" y="3696847"/>
            <a:ext cx="2290698" cy="2778291"/>
            <a:chOff x="5468287" y="3696847"/>
            <a:chExt cx="2290698" cy="2778291"/>
          </a:xfrm>
        </p:grpSpPr>
        <p:sp>
          <p:nvSpPr>
            <p:cNvPr id="5" name="Rectangle 4"/>
            <p:cNvSpPr/>
            <p:nvPr/>
          </p:nvSpPr>
          <p:spPr>
            <a:xfrm>
              <a:off x="5660055" y="3696847"/>
              <a:ext cx="1814920" cy="584775"/>
            </a:xfrm>
            <a:prstGeom prst="rect">
              <a:avLst/>
            </a:prstGeom>
          </p:spPr>
          <p:txBody>
            <a:bodyPr wrap="none">
              <a:spAutoFit/>
            </a:bodyPr>
            <a:lstStyle/>
            <a:p>
              <a:pPr algn="ctr"/>
              <a:r>
                <a:rPr lang="en-US" sz="1600" b="1" dirty="0">
                  <a:latin typeface="+mj-lt"/>
                  <a:cs typeface="Calibri" panose="020F0502020204030204" pitchFamily="34" charset="0"/>
                </a:rPr>
                <a:t>#1 Data </a:t>
              </a:r>
              <a:br>
                <a:rPr lang="en-US" sz="1600" b="1" dirty="0">
                  <a:latin typeface="+mj-lt"/>
                  <a:cs typeface="Calibri" panose="020F0502020204030204" pitchFamily="34" charset="0"/>
                </a:rPr>
              </a:br>
              <a:r>
                <a:rPr lang="en-US" sz="1600" b="1" dirty="0">
                  <a:latin typeface="+mj-lt"/>
                  <a:cs typeface="Calibri" panose="020F0502020204030204" pitchFamily="34" charset="0"/>
                </a:rPr>
                <a:t>Representations</a:t>
              </a:r>
            </a:p>
          </p:txBody>
        </p:sp>
        <p:sp>
          <p:nvSpPr>
            <p:cNvPr id="6" name="TextBox 5"/>
            <p:cNvSpPr txBox="1"/>
            <p:nvPr/>
          </p:nvSpPr>
          <p:spPr>
            <a:xfrm>
              <a:off x="5468287" y="5890363"/>
              <a:ext cx="2198451" cy="584775"/>
            </a:xfrm>
            <a:prstGeom prst="rect">
              <a:avLst/>
            </a:prstGeom>
            <a:noFill/>
          </p:spPr>
          <p:txBody>
            <a:bodyPr wrap="square" lIns="0" rIns="0" rtlCol="0">
              <a:spAutoFit/>
            </a:bodyPr>
            <a:lstStyle/>
            <a:p>
              <a:pPr algn="ctr"/>
              <a:r>
                <a:rPr lang="en-US" sz="1600" b="1" dirty="0">
                  <a:solidFill>
                    <a:srgbClr val="7889FB"/>
                  </a:solidFill>
                  <a:latin typeface="+mj-lt"/>
                  <a:cs typeface="Calibri" panose="020F0502020204030204" pitchFamily="34" charset="0"/>
                </a:rPr>
                <a:t>Sparsity Exploitation</a:t>
              </a:r>
              <a:r>
                <a:rPr lang="en-US" sz="1600" dirty="0">
                  <a:latin typeface="+mj-lt"/>
                  <a:cs typeface="Calibri" panose="020F0502020204030204" pitchFamily="34" charset="0"/>
                </a:rPr>
                <a:t> from Algorithms to HW</a:t>
              </a:r>
            </a:p>
          </p:txBody>
        </p:sp>
        <p:pic>
          <p:nvPicPr>
            <p:cNvPr id="7" name="Picture 6">
              <a:extLst>
                <a:ext uri="{FF2B5EF4-FFF2-40B4-BE49-F238E27FC236}">
                  <a16:creationId xmlns:a16="http://schemas.microsoft.com/office/drawing/2014/main" id="{B00B4DCB-D90E-4ACA-AE9A-9750B8162353}"/>
                </a:ext>
              </a:extLst>
            </p:cNvPr>
            <p:cNvPicPr>
              <a:picLocks noChangeAspect="1"/>
            </p:cNvPicPr>
            <p:nvPr/>
          </p:nvPicPr>
          <p:blipFill rotWithShape="1">
            <a:blip r:embed="rId2">
              <a:extLst>
                <a:ext uri="{28A0092B-C50C-407E-A947-70E740481C1C}">
                  <a14:useLocalDpi xmlns:a14="http://schemas.microsoft.com/office/drawing/2010/main" val="0"/>
                </a:ext>
              </a:extLst>
            </a:blip>
            <a:srcRect l="8265" t="9698" r="6904" b="11693"/>
            <a:stretch/>
          </p:blipFill>
          <p:spPr>
            <a:xfrm>
              <a:off x="6184360" y="4737868"/>
              <a:ext cx="813223" cy="753568"/>
            </a:xfrm>
            <a:prstGeom prst="rect">
              <a:avLst/>
            </a:prstGeom>
          </p:spPr>
        </p:pic>
        <p:grpSp>
          <p:nvGrpSpPr>
            <p:cNvPr id="8" name="Group 7"/>
            <p:cNvGrpSpPr>
              <a:grpSpLocks noChangeAspect="1"/>
            </p:cNvGrpSpPr>
            <p:nvPr/>
          </p:nvGrpSpPr>
          <p:grpSpPr>
            <a:xfrm>
              <a:off x="5561034" y="4498848"/>
              <a:ext cx="496527" cy="480535"/>
              <a:chOff x="6358929" y="3848272"/>
              <a:chExt cx="2418304" cy="2340419"/>
            </a:xfrm>
          </p:grpSpPr>
          <p:grpSp>
            <p:nvGrpSpPr>
              <p:cNvPr id="14" name="Group 13"/>
              <p:cNvGrpSpPr/>
              <p:nvPr/>
            </p:nvGrpSpPr>
            <p:grpSpPr>
              <a:xfrm>
                <a:off x="6857057" y="3848272"/>
                <a:ext cx="1920176" cy="1860868"/>
                <a:chOff x="5257697" y="1796729"/>
                <a:chExt cx="1920176" cy="1860868"/>
              </a:xfrm>
            </p:grpSpPr>
            <p:grpSp>
              <p:nvGrpSpPr>
                <p:cNvPr id="41" name="Group 40"/>
                <p:cNvGrpSpPr/>
                <p:nvPr/>
              </p:nvGrpSpPr>
              <p:grpSpPr>
                <a:xfrm>
                  <a:off x="5266067" y="2960861"/>
                  <a:ext cx="1911806" cy="696736"/>
                  <a:chOff x="5266067" y="2167044"/>
                  <a:chExt cx="1911806" cy="696736"/>
                </a:xfrm>
              </p:grpSpPr>
              <p:sp>
                <p:nvSpPr>
                  <p:cNvPr id="50" name="Cube 49"/>
                  <p:cNvSpPr/>
                  <p:nvPr/>
                </p:nvSpPr>
                <p:spPr>
                  <a:xfrm>
                    <a:off x="5266067"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51" name="Cube 50"/>
                  <p:cNvSpPr/>
                  <p:nvPr/>
                </p:nvSpPr>
                <p:spPr>
                  <a:xfrm>
                    <a:off x="5870643"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52" name="Cube 51"/>
                  <p:cNvSpPr/>
                  <p:nvPr/>
                </p:nvSpPr>
                <p:spPr>
                  <a:xfrm>
                    <a:off x="6475219"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nvGrpSpPr>
                <p:cNvPr id="42" name="Group 41"/>
                <p:cNvGrpSpPr/>
                <p:nvPr/>
              </p:nvGrpSpPr>
              <p:grpSpPr>
                <a:xfrm>
                  <a:off x="5257697" y="2379734"/>
                  <a:ext cx="1911806" cy="696736"/>
                  <a:chOff x="5266067" y="2167044"/>
                  <a:chExt cx="1911806" cy="696736"/>
                </a:xfrm>
              </p:grpSpPr>
              <p:sp>
                <p:nvSpPr>
                  <p:cNvPr id="47" name="Cube 46"/>
                  <p:cNvSpPr/>
                  <p:nvPr/>
                </p:nvSpPr>
                <p:spPr>
                  <a:xfrm>
                    <a:off x="5266067"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48" name="Cube 47"/>
                  <p:cNvSpPr/>
                  <p:nvPr/>
                </p:nvSpPr>
                <p:spPr>
                  <a:xfrm>
                    <a:off x="5870643"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49" name="Cube 48"/>
                  <p:cNvSpPr/>
                  <p:nvPr/>
                </p:nvSpPr>
                <p:spPr>
                  <a:xfrm>
                    <a:off x="6475219"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nvGrpSpPr>
                <p:cNvPr id="43" name="Group 42"/>
                <p:cNvGrpSpPr/>
                <p:nvPr/>
              </p:nvGrpSpPr>
              <p:grpSpPr>
                <a:xfrm>
                  <a:off x="5258424" y="1796729"/>
                  <a:ext cx="1911806" cy="696736"/>
                  <a:chOff x="5266067" y="2167044"/>
                  <a:chExt cx="1911806" cy="696736"/>
                </a:xfrm>
              </p:grpSpPr>
              <p:sp>
                <p:nvSpPr>
                  <p:cNvPr id="44" name="Cube 43"/>
                  <p:cNvSpPr/>
                  <p:nvPr/>
                </p:nvSpPr>
                <p:spPr>
                  <a:xfrm>
                    <a:off x="5266067"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45" name="Cube 44"/>
                  <p:cNvSpPr/>
                  <p:nvPr/>
                </p:nvSpPr>
                <p:spPr>
                  <a:xfrm>
                    <a:off x="5870643"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46" name="Cube 45"/>
                  <p:cNvSpPr/>
                  <p:nvPr/>
                </p:nvSpPr>
                <p:spPr>
                  <a:xfrm>
                    <a:off x="6475219"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grpSp>
            <p:nvGrpSpPr>
              <p:cNvPr id="15" name="Group 14"/>
              <p:cNvGrpSpPr/>
              <p:nvPr/>
            </p:nvGrpSpPr>
            <p:grpSpPr>
              <a:xfrm>
                <a:off x="6607993" y="4081970"/>
                <a:ext cx="1920176" cy="1860868"/>
                <a:chOff x="5257697" y="1796729"/>
                <a:chExt cx="1920176" cy="1860868"/>
              </a:xfrm>
            </p:grpSpPr>
            <p:grpSp>
              <p:nvGrpSpPr>
                <p:cNvPr id="29" name="Group 28"/>
                <p:cNvGrpSpPr/>
                <p:nvPr/>
              </p:nvGrpSpPr>
              <p:grpSpPr>
                <a:xfrm>
                  <a:off x="5266067" y="2960861"/>
                  <a:ext cx="1911806" cy="696736"/>
                  <a:chOff x="5266067" y="2167044"/>
                  <a:chExt cx="1911806" cy="696736"/>
                </a:xfrm>
              </p:grpSpPr>
              <p:sp>
                <p:nvSpPr>
                  <p:cNvPr id="38" name="Cube 37"/>
                  <p:cNvSpPr/>
                  <p:nvPr/>
                </p:nvSpPr>
                <p:spPr>
                  <a:xfrm>
                    <a:off x="5266067"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39" name="Cube 38"/>
                  <p:cNvSpPr/>
                  <p:nvPr/>
                </p:nvSpPr>
                <p:spPr>
                  <a:xfrm>
                    <a:off x="5870643"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40" name="Cube 39"/>
                  <p:cNvSpPr/>
                  <p:nvPr/>
                </p:nvSpPr>
                <p:spPr>
                  <a:xfrm>
                    <a:off x="6475219"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nvGrpSpPr>
                <p:cNvPr id="30" name="Group 29"/>
                <p:cNvGrpSpPr/>
                <p:nvPr/>
              </p:nvGrpSpPr>
              <p:grpSpPr>
                <a:xfrm>
                  <a:off x="5257697" y="2379734"/>
                  <a:ext cx="1911806" cy="696736"/>
                  <a:chOff x="5266067" y="2167044"/>
                  <a:chExt cx="1911806" cy="696736"/>
                </a:xfrm>
              </p:grpSpPr>
              <p:sp>
                <p:nvSpPr>
                  <p:cNvPr id="35" name="Cube 34"/>
                  <p:cNvSpPr/>
                  <p:nvPr/>
                </p:nvSpPr>
                <p:spPr>
                  <a:xfrm>
                    <a:off x="5266067"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36" name="Cube 35"/>
                  <p:cNvSpPr/>
                  <p:nvPr/>
                </p:nvSpPr>
                <p:spPr>
                  <a:xfrm>
                    <a:off x="5870643"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37" name="Cube 36"/>
                  <p:cNvSpPr/>
                  <p:nvPr/>
                </p:nvSpPr>
                <p:spPr>
                  <a:xfrm>
                    <a:off x="6475219" y="2167044"/>
                    <a:ext cx="702654" cy="696736"/>
                  </a:xfrm>
                  <a:prstGeom prst="cube">
                    <a:avLst/>
                  </a:prstGeom>
                  <a:solidFill>
                    <a:srgbClr val="7889F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nvGrpSpPr>
                <p:cNvPr id="31" name="Group 30"/>
                <p:cNvGrpSpPr/>
                <p:nvPr/>
              </p:nvGrpSpPr>
              <p:grpSpPr>
                <a:xfrm>
                  <a:off x="5258424" y="1796729"/>
                  <a:ext cx="1911806" cy="696736"/>
                  <a:chOff x="5266067" y="2167044"/>
                  <a:chExt cx="1911806" cy="696736"/>
                </a:xfrm>
              </p:grpSpPr>
              <p:sp>
                <p:nvSpPr>
                  <p:cNvPr id="32" name="Cube 31"/>
                  <p:cNvSpPr/>
                  <p:nvPr/>
                </p:nvSpPr>
                <p:spPr>
                  <a:xfrm>
                    <a:off x="5266067" y="2167044"/>
                    <a:ext cx="702654" cy="696736"/>
                  </a:xfrm>
                  <a:prstGeom prst="cube">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33" name="Cube 32"/>
                  <p:cNvSpPr/>
                  <p:nvPr/>
                </p:nvSpPr>
                <p:spPr>
                  <a:xfrm>
                    <a:off x="5870643" y="2167044"/>
                    <a:ext cx="702654" cy="696736"/>
                  </a:xfrm>
                  <a:prstGeom prst="cube">
                    <a:avLst/>
                  </a:prstGeom>
                  <a:solidFill>
                    <a:srgbClr val="7889F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34" name="Cube 33"/>
                  <p:cNvSpPr/>
                  <p:nvPr/>
                </p:nvSpPr>
                <p:spPr>
                  <a:xfrm>
                    <a:off x="6475219" y="2167044"/>
                    <a:ext cx="702654" cy="696736"/>
                  </a:xfrm>
                  <a:prstGeom prst="cube">
                    <a:avLst/>
                  </a:prstGeom>
                  <a:solidFill>
                    <a:srgbClr val="7889F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grpSp>
            <p:nvGrpSpPr>
              <p:cNvPr id="16" name="Group 15"/>
              <p:cNvGrpSpPr/>
              <p:nvPr/>
            </p:nvGrpSpPr>
            <p:grpSpPr>
              <a:xfrm>
                <a:off x="6358929" y="4327823"/>
                <a:ext cx="1920176" cy="1860868"/>
                <a:chOff x="5257697" y="1796729"/>
                <a:chExt cx="1920176" cy="1860868"/>
              </a:xfrm>
              <a:solidFill>
                <a:schemeClr val="accent1"/>
              </a:solidFill>
            </p:grpSpPr>
            <p:grpSp>
              <p:nvGrpSpPr>
                <p:cNvPr id="17" name="Group 16"/>
                <p:cNvGrpSpPr/>
                <p:nvPr/>
              </p:nvGrpSpPr>
              <p:grpSpPr>
                <a:xfrm>
                  <a:off x="5266067" y="2960861"/>
                  <a:ext cx="1911806" cy="696736"/>
                  <a:chOff x="5266067" y="2167044"/>
                  <a:chExt cx="1911806" cy="696736"/>
                </a:xfrm>
                <a:grpFill/>
              </p:grpSpPr>
              <p:sp>
                <p:nvSpPr>
                  <p:cNvPr id="26" name="Cube 25"/>
                  <p:cNvSpPr/>
                  <p:nvPr/>
                </p:nvSpPr>
                <p:spPr>
                  <a:xfrm>
                    <a:off x="5266067" y="2167044"/>
                    <a:ext cx="702654" cy="696736"/>
                  </a:xfrm>
                  <a:prstGeom prst="cube">
                    <a:avLst/>
                  </a:prstGeom>
                  <a:gr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27" name="Cube 26"/>
                  <p:cNvSpPr/>
                  <p:nvPr/>
                </p:nvSpPr>
                <p:spPr>
                  <a:xfrm>
                    <a:off x="5870643" y="2167044"/>
                    <a:ext cx="702654" cy="696736"/>
                  </a:xfrm>
                  <a:prstGeom prst="cube">
                    <a:avLst/>
                  </a:prstGeom>
                  <a:gr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28" name="Cube 27"/>
                  <p:cNvSpPr/>
                  <p:nvPr/>
                </p:nvSpPr>
                <p:spPr>
                  <a:xfrm>
                    <a:off x="6475219" y="2167044"/>
                    <a:ext cx="702654" cy="696736"/>
                  </a:xfrm>
                  <a:prstGeom prst="cube">
                    <a:avLst/>
                  </a:prstGeom>
                  <a:gr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nvGrpSpPr>
                <p:cNvPr id="18" name="Group 17"/>
                <p:cNvGrpSpPr/>
                <p:nvPr/>
              </p:nvGrpSpPr>
              <p:grpSpPr>
                <a:xfrm>
                  <a:off x="5257697" y="2379734"/>
                  <a:ext cx="1911806" cy="696736"/>
                  <a:chOff x="5266067" y="2167044"/>
                  <a:chExt cx="1911806" cy="696736"/>
                </a:xfrm>
                <a:grpFill/>
              </p:grpSpPr>
              <p:sp>
                <p:nvSpPr>
                  <p:cNvPr id="23" name="Cube 22"/>
                  <p:cNvSpPr/>
                  <p:nvPr/>
                </p:nvSpPr>
                <p:spPr>
                  <a:xfrm>
                    <a:off x="5266067" y="2167044"/>
                    <a:ext cx="702654" cy="696736"/>
                  </a:xfrm>
                  <a:prstGeom prst="cube">
                    <a:avLst/>
                  </a:prstGeom>
                  <a:gr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24" name="Cube 23"/>
                  <p:cNvSpPr/>
                  <p:nvPr/>
                </p:nvSpPr>
                <p:spPr>
                  <a:xfrm>
                    <a:off x="5870643" y="2167044"/>
                    <a:ext cx="702654" cy="696736"/>
                  </a:xfrm>
                  <a:prstGeom prst="cube">
                    <a:avLst/>
                  </a:prstGeom>
                  <a:solidFill>
                    <a:srgbClr val="7889F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25" name="Cube 24"/>
                  <p:cNvSpPr/>
                  <p:nvPr/>
                </p:nvSpPr>
                <p:spPr>
                  <a:xfrm>
                    <a:off x="6475219" y="2167044"/>
                    <a:ext cx="702654" cy="696736"/>
                  </a:xfrm>
                  <a:prstGeom prst="cube">
                    <a:avLst/>
                  </a:prstGeom>
                  <a:solidFill>
                    <a:srgbClr val="7889F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nvGrpSpPr>
                <p:cNvPr id="19" name="Group 18"/>
                <p:cNvGrpSpPr/>
                <p:nvPr/>
              </p:nvGrpSpPr>
              <p:grpSpPr>
                <a:xfrm>
                  <a:off x="5258424" y="1796729"/>
                  <a:ext cx="1911806" cy="696736"/>
                  <a:chOff x="5266067" y="2167044"/>
                  <a:chExt cx="1911806" cy="696736"/>
                </a:xfrm>
                <a:grpFill/>
              </p:grpSpPr>
              <p:sp>
                <p:nvSpPr>
                  <p:cNvPr id="20" name="Cube 19"/>
                  <p:cNvSpPr/>
                  <p:nvPr/>
                </p:nvSpPr>
                <p:spPr>
                  <a:xfrm>
                    <a:off x="5266067" y="2167044"/>
                    <a:ext cx="702654" cy="696736"/>
                  </a:xfrm>
                  <a:prstGeom prst="cube">
                    <a:avLst/>
                  </a:prstGeom>
                  <a:gr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21" name="Cube 20"/>
                  <p:cNvSpPr/>
                  <p:nvPr/>
                </p:nvSpPr>
                <p:spPr>
                  <a:xfrm>
                    <a:off x="5870643" y="2167044"/>
                    <a:ext cx="702654" cy="696736"/>
                  </a:xfrm>
                  <a:prstGeom prst="cube">
                    <a:avLst/>
                  </a:prstGeom>
                  <a:solidFill>
                    <a:srgbClr val="7889F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sp>
                <p:nvSpPr>
                  <p:cNvPr id="22" name="Cube 21"/>
                  <p:cNvSpPr/>
                  <p:nvPr/>
                </p:nvSpPr>
                <p:spPr>
                  <a:xfrm>
                    <a:off x="6475219" y="2167044"/>
                    <a:ext cx="702654" cy="696736"/>
                  </a:xfrm>
                  <a:prstGeom prst="cube">
                    <a:avLst/>
                  </a:prstGeom>
                  <a:solidFill>
                    <a:srgbClr val="7889F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latin typeface="+mj-lt"/>
                      <a:cs typeface="Calibri" panose="020F0502020204030204" pitchFamily="34" charset="0"/>
                    </a:endParaRPr>
                  </a:p>
                </p:txBody>
              </p:sp>
            </p:grpSp>
          </p:grpSp>
        </p:grpSp>
        <p:pic>
          <p:nvPicPr>
            <p:cNvPr id="9" name="Picture 8"/>
            <p:cNvPicPr>
              <a:picLocks noChangeAspect="1"/>
            </p:cNvPicPr>
            <p:nvPr/>
          </p:nvPicPr>
          <p:blipFill>
            <a:blip r:embed="rId3"/>
            <a:stretch>
              <a:fillRect/>
            </a:stretch>
          </p:blipFill>
          <p:spPr>
            <a:xfrm>
              <a:off x="7083031" y="4466077"/>
              <a:ext cx="496962" cy="667561"/>
            </a:xfrm>
            <a:prstGeom prst="rect">
              <a:avLst/>
            </a:prstGeom>
          </p:spPr>
        </p:pic>
        <p:sp>
          <p:nvSpPr>
            <p:cNvPr id="10" name="TextBox 9"/>
            <p:cNvSpPr txBox="1"/>
            <p:nvPr/>
          </p:nvSpPr>
          <p:spPr>
            <a:xfrm>
              <a:off x="5496041" y="5077935"/>
              <a:ext cx="579562" cy="338554"/>
            </a:xfrm>
            <a:prstGeom prst="rect">
              <a:avLst/>
            </a:prstGeom>
            <a:noFill/>
          </p:spPr>
          <p:txBody>
            <a:bodyPr wrap="square" lIns="0" rIns="0" rtlCol="0">
              <a:spAutoFit/>
            </a:bodyPr>
            <a:lstStyle/>
            <a:p>
              <a:pPr algn="ctr"/>
              <a:r>
                <a:rPr lang="en-US" sz="1600" dirty="0">
                  <a:latin typeface="+mj-lt"/>
                  <a:cs typeface="Calibri" panose="020F0502020204030204" pitchFamily="34" charset="0"/>
                </a:rPr>
                <a:t>dense</a:t>
              </a:r>
            </a:p>
          </p:txBody>
        </p:sp>
        <p:sp>
          <p:nvSpPr>
            <p:cNvPr id="11" name="TextBox 10"/>
            <p:cNvSpPr txBox="1"/>
            <p:nvPr/>
          </p:nvSpPr>
          <p:spPr>
            <a:xfrm>
              <a:off x="6247336" y="4422936"/>
              <a:ext cx="579562" cy="338554"/>
            </a:xfrm>
            <a:prstGeom prst="rect">
              <a:avLst/>
            </a:prstGeom>
            <a:noFill/>
          </p:spPr>
          <p:txBody>
            <a:bodyPr wrap="square" lIns="0" rIns="0" rtlCol="0">
              <a:spAutoFit/>
            </a:bodyPr>
            <a:lstStyle/>
            <a:p>
              <a:pPr algn="ctr"/>
              <a:r>
                <a:rPr lang="en-US" sz="1600" dirty="0">
                  <a:latin typeface="+mj-lt"/>
                  <a:cs typeface="Calibri" panose="020F0502020204030204" pitchFamily="34" charset="0"/>
                </a:rPr>
                <a:t>graph</a:t>
              </a:r>
            </a:p>
          </p:txBody>
        </p:sp>
        <p:sp>
          <p:nvSpPr>
            <p:cNvPr id="12" name="TextBox 11"/>
            <p:cNvSpPr txBox="1"/>
            <p:nvPr/>
          </p:nvSpPr>
          <p:spPr>
            <a:xfrm>
              <a:off x="6941364" y="5061721"/>
              <a:ext cx="817621" cy="338554"/>
            </a:xfrm>
            <a:prstGeom prst="rect">
              <a:avLst/>
            </a:prstGeom>
            <a:noFill/>
          </p:spPr>
          <p:txBody>
            <a:bodyPr wrap="square" lIns="0" rIns="0" rtlCol="0">
              <a:spAutoFit/>
            </a:bodyPr>
            <a:lstStyle/>
            <a:p>
              <a:pPr algn="ctr"/>
              <a:r>
                <a:rPr lang="en-US" sz="1600" dirty="0">
                  <a:latin typeface="+mj-lt"/>
                  <a:cs typeface="Calibri" panose="020F0502020204030204" pitchFamily="34" charset="0"/>
                </a:rPr>
                <a:t>sparse</a:t>
              </a:r>
            </a:p>
          </p:txBody>
        </p:sp>
        <p:sp>
          <p:nvSpPr>
            <p:cNvPr id="13" name="TextBox 12"/>
            <p:cNvSpPr txBox="1"/>
            <p:nvPr/>
          </p:nvSpPr>
          <p:spPr>
            <a:xfrm>
              <a:off x="5952261" y="5421645"/>
              <a:ext cx="1187432" cy="338554"/>
            </a:xfrm>
            <a:prstGeom prst="rect">
              <a:avLst/>
            </a:prstGeom>
            <a:noFill/>
          </p:spPr>
          <p:txBody>
            <a:bodyPr wrap="square" lIns="0" rIns="0" rtlCol="0">
              <a:spAutoFit/>
            </a:bodyPr>
            <a:lstStyle/>
            <a:p>
              <a:pPr algn="ctr"/>
              <a:r>
                <a:rPr lang="en-US" sz="1600" dirty="0">
                  <a:latin typeface="+mj-lt"/>
                  <a:cs typeface="Calibri" panose="020F0502020204030204" pitchFamily="34" charset="0"/>
                </a:rPr>
                <a:t>compressed</a:t>
              </a:r>
            </a:p>
          </p:txBody>
        </p:sp>
      </p:grpSp>
      <p:grpSp>
        <p:nvGrpSpPr>
          <p:cNvPr id="53" name="Group 52"/>
          <p:cNvGrpSpPr/>
          <p:nvPr/>
        </p:nvGrpSpPr>
        <p:grpSpPr>
          <a:xfrm>
            <a:off x="7977298" y="3696848"/>
            <a:ext cx="1991308" cy="2878289"/>
            <a:chOff x="3162489" y="3228647"/>
            <a:chExt cx="1991308" cy="2878289"/>
          </a:xfrm>
        </p:grpSpPr>
        <p:grpSp>
          <p:nvGrpSpPr>
            <p:cNvPr id="54" name="Group 53"/>
            <p:cNvGrpSpPr/>
            <p:nvPr/>
          </p:nvGrpSpPr>
          <p:grpSpPr>
            <a:xfrm>
              <a:off x="3162489" y="3228647"/>
              <a:ext cx="1991308" cy="2744939"/>
              <a:chOff x="3123577" y="3228647"/>
              <a:chExt cx="1991308" cy="2744939"/>
            </a:xfrm>
          </p:grpSpPr>
          <p:sp>
            <p:nvSpPr>
              <p:cNvPr id="56" name="Rectangle 55"/>
              <p:cNvSpPr/>
              <p:nvPr/>
            </p:nvSpPr>
            <p:spPr>
              <a:xfrm>
                <a:off x="3477944" y="3228647"/>
                <a:ext cx="1236236" cy="584775"/>
              </a:xfrm>
              <a:prstGeom prst="rect">
                <a:avLst/>
              </a:prstGeom>
            </p:spPr>
            <p:txBody>
              <a:bodyPr wrap="none">
                <a:spAutoFit/>
              </a:bodyPr>
              <a:lstStyle/>
              <a:p>
                <a:pPr algn="ctr"/>
                <a:r>
                  <a:rPr lang="en-US" sz="1600" b="1" dirty="0">
                    <a:latin typeface="+mj-lt"/>
                    <a:cs typeface="Calibri" panose="020F0502020204030204" pitchFamily="34" charset="0"/>
                  </a:rPr>
                  <a:t>#2 Data </a:t>
                </a:r>
                <a:br>
                  <a:rPr lang="en-US" sz="1600" b="1" dirty="0">
                    <a:latin typeface="+mj-lt"/>
                    <a:cs typeface="Calibri" panose="020F0502020204030204" pitchFamily="34" charset="0"/>
                  </a:rPr>
                </a:br>
                <a:r>
                  <a:rPr lang="en-US" sz="1600" b="1" dirty="0">
                    <a:latin typeface="+mj-lt"/>
                    <a:cs typeface="Calibri" panose="020F0502020204030204" pitchFamily="34" charset="0"/>
                  </a:rPr>
                  <a:t>Placement</a:t>
                </a:r>
              </a:p>
            </p:txBody>
          </p:sp>
          <p:pic>
            <p:nvPicPr>
              <p:cNvPr id="57" name="Picture 56"/>
              <p:cNvPicPr>
                <a:picLocks noChangeAspect="1"/>
              </p:cNvPicPr>
              <p:nvPr/>
            </p:nvPicPr>
            <p:blipFill>
              <a:blip r:embed="rId4"/>
              <a:stretch>
                <a:fillRect/>
              </a:stretch>
            </p:blipFill>
            <p:spPr>
              <a:xfrm>
                <a:off x="3188827" y="5456745"/>
                <a:ext cx="960257" cy="471045"/>
              </a:xfrm>
              <a:prstGeom prst="rect">
                <a:avLst/>
              </a:prstGeom>
            </p:spPr>
          </p:pic>
          <p:pic>
            <p:nvPicPr>
              <p:cNvPr id="58" name="Picture 57">
                <a:extLst>
                  <a:ext uri="{FF2B5EF4-FFF2-40B4-BE49-F238E27FC236}">
                    <a16:creationId xmlns:a16="http://schemas.microsoft.com/office/drawing/2014/main" id="{1FF41F32-C583-48DB-9957-69C7C0D1FF5E}"/>
                  </a:ext>
                </a:extLst>
              </p:cNvPr>
              <p:cNvPicPr>
                <a:picLocks noChangeAspect="1"/>
              </p:cNvPicPr>
              <p:nvPr/>
            </p:nvPicPr>
            <p:blipFill>
              <a:blip r:embed="rId5"/>
              <a:stretch>
                <a:fillRect/>
              </a:stretch>
            </p:blipFill>
            <p:spPr>
              <a:xfrm>
                <a:off x="4082274" y="4760638"/>
                <a:ext cx="1032611" cy="641017"/>
              </a:xfrm>
              <a:prstGeom prst="rect">
                <a:avLst/>
              </a:prstGeom>
            </p:spPr>
          </p:pic>
          <p:pic>
            <p:nvPicPr>
              <p:cNvPr id="59" name="Picture 5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40310" y="4412721"/>
                <a:ext cx="370590" cy="495343"/>
              </a:xfrm>
              <a:prstGeom prst="rect">
                <a:avLst/>
              </a:prstGeom>
            </p:spPr>
          </p:pic>
          <p:pic>
            <p:nvPicPr>
              <p:cNvPr id="60" name="Picture 5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24616" y="4497027"/>
                <a:ext cx="370590" cy="495343"/>
              </a:xfrm>
              <a:prstGeom prst="rect">
                <a:avLst/>
              </a:prstGeom>
            </p:spPr>
          </p:pic>
          <p:sp>
            <p:nvSpPr>
              <p:cNvPr id="61" name="TextBox 60"/>
              <p:cNvSpPr txBox="1"/>
              <p:nvPr/>
            </p:nvSpPr>
            <p:spPr>
              <a:xfrm>
                <a:off x="3123577" y="3944127"/>
                <a:ext cx="1954260" cy="338554"/>
              </a:xfrm>
              <a:prstGeom prst="rect">
                <a:avLst/>
              </a:prstGeom>
              <a:noFill/>
            </p:spPr>
            <p:txBody>
              <a:bodyPr wrap="square" lIns="0" rIns="0" rtlCol="0">
                <a:spAutoFit/>
              </a:bodyPr>
              <a:lstStyle/>
              <a:p>
                <a:pPr algn="ctr"/>
                <a:r>
                  <a:rPr lang="en-US" sz="1600" dirty="0">
                    <a:latin typeface="+mj-lt"/>
                    <a:cs typeface="Calibri" panose="020F0502020204030204" pitchFamily="34" charset="0"/>
                  </a:rPr>
                  <a:t>Local vs </a:t>
                </a:r>
                <a:r>
                  <a:rPr lang="en-US" sz="1600" b="1" dirty="0">
                    <a:solidFill>
                      <a:schemeClr val="accent1"/>
                    </a:solidFill>
                    <a:latin typeface="+mj-lt"/>
                    <a:cs typeface="Calibri" panose="020F0502020204030204" pitchFamily="34" charset="0"/>
                  </a:rPr>
                  <a:t>distributed</a:t>
                </a:r>
              </a:p>
            </p:txBody>
          </p:sp>
          <p:sp>
            <p:nvSpPr>
              <p:cNvPr id="62" name="TextBox 61"/>
              <p:cNvSpPr txBox="1"/>
              <p:nvPr/>
            </p:nvSpPr>
            <p:spPr>
              <a:xfrm>
                <a:off x="3429030" y="4261504"/>
                <a:ext cx="1292452" cy="584775"/>
              </a:xfrm>
              <a:prstGeom prst="rect">
                <a:avLst/>
              </a:prstGeom>
              <a:noFill/>
            </p:spPr>
            <p:txBody>
              <a:bodyPr wrap="square" lIns="0" rIns="0" rtlCol="0">
                <a:spAutoFit/>
              </a:bodyPr>
              <a:lstStyle/>
              <a:p>
                <a:pPr algn="ctr"/>
                <a:r>
                  <a:rPr lang="en-US" sz="1600" dirty="0">
                    <a:latin typeface="+mj-lt"/>
                    <a:cs typeface="Calibri" panose="020F0502020204030204" pitchFamily="34" charset="0"/>
                  </a:rPr>
                  <a:t>CPUs/</a:t>
                </a:r>
                <a:br>
                  <a:rPr lang="en-US" sz="1600" dirty="0">
                    <a:latin typeface="+mj-lt"/>
                    <a:cs typeface="Calibri" panose="020F0502020204030204" pitchFamily="34" charset="0"/>
                  </a:rPr>
                </a:br>
                <a:r>
                  <a:rPr lang="en-US" sz="1600" dirty="0">
                    <a:latin typeface="+mj-lt"/>
                    <a:cs typeface="Calibri" panose="020F0502020204030204" pitchFamily="34" charset="0"/>
                  </a:rPr>
                  <a:t>NUMA</a:t>
                </a:r>
              </a:p>
            </p:txBody>
          </p:sp>
          <p:sp>
            <p:nvSpPr>
              <p:cNvPr id="63" name="TextBox 62"/>
              <p:cNvSpPr txBox="1"/>
              <p:nvPr/>
            </p:nvSpPr>
            <p:spPr>
              <a:xfrm>
                <a:off x="3435801" y="5026747"/>
                <a:ext cx="864147" cy="338554"/>
              </a:xfrm>
              <a:prstGeom prst="rect">
                <a:avLst/>
              </a:prstGeom>
              <a:noFill/>
            </p:spPr>
            <p:txBody>
              <a:bodyPr wrap="square" lIns="0" rIns="0" rtlCol="0">
                <a:spAutoFit/>
              </a:bodyPr>
              <a:lstStyle/>
              <a:p>
                <a:pPr algn="ctr"/>
                <a:r>
                  <a:rPr lang="en-US" sz="1600" dirty="0">
                    <a:latin typeface="+mj-lt"/>
                    <a:cs typeface="Calibri" panose="020F0502020204030204" pitchFamily="34" charset="0"/>
                  </a:rPr>
                  <a:t>GPUs</a:t>
                </a:r>
              </a:p>
            </p:txBody>
          </p:sp>
          <p:sp>
            <p:nvSpPr>
              <p:cNvPr id="64" name="TextBox 63"/>
              <p:cNvSpPr txBox="1"/>
              <p:nvPr/>
            </p:nvSpPr>
            <p:spPr>
              <a:xfrm>
                <a:off x="4218658" y="5388811"/>
                <a:ext cx="864147" cy="584775"/>
              </a:xfrm>
              <a:prstGeom prst="rect">
                <a:avLst/>
              </a:prstGeom>
              <a:noFill/>
            </p:spPr>
            <p:txBody>
              <a:bodyPr wrap="square" lIns="0" rIns="0" rtlCol="0">
                <a:spAutoFit/>
              </a:bodyPr>
              <a:lstStyle/>
              <a:p>
                <a:pPr algn="ctr"/>
                <a:r>
                  <a:rPr lang="en-US" sz="1600" dirty="0">
                    <a:latin typeface="+mj-lt"/>
                    <a:cs typeface="Calibri" panose="020F0502020204030204" pitchFamily="34" charset="0"/>
                  </a:rPr>
                  <a:t>FPGAs/</a:t>
                </a:r>
                <a:br>
                  <a:rPr lang="en-US" sz="1600" dirty="0">
                    <a:latin typeface="+mj-lt"/>
                    <a:cs typeface="Calibri" panose="020F0502020204030204" pitchFamily="34" charset="0"/>
                  </a:rPr>
                </a:br>
                <a:r>
                  <a:rPr lang="en-US" sz="1600" dirty="0">
                    <a:latin typeface="+mj-lt"/>
                    <a:cs typeface="Calibri" panose="020F0502020204030204" pitchFamily="34" charset="0"/>
                  </a:rPr>
                  <a:t>ASICs</a:t>
                </a:r>
              </a:p>
            </p:txBody>
          </p:sp>
        </p:grpSp>
        <p:pic>
          <p:nvPicPr>
            <p:cNvPr id="55" name="Picture 54"/>
            <p:cNvPicPr>
              <a:picLocks noChangeAspect="1"/>
            </p:cNvPicPr>
            <p:nvPr/>
          </p:nvPicPr>
          <p:blipFill>
            <a:blip r:embed="rId7"/>
            <a:stretch>
              <a:fillRect/>
            </a:stretch>
          </p:blipFill>
          <p:spPr>
            <a:xfrm>
              <a:off x="3964909" y="5734477"/>
              <a:ext cx="361816" cy="372459"/>
            </a:xfrm>
            <a:prstGeom prst="rect">
              <a:avLst/>
            </a:prstGeom>
          </p:spPr>
        </p:pic>
      </p:grpSp>
      <p:grpSp>
        <p:nvGrpSpPr>
          <p:cNvPr id="65" name="Group 64"/>
          <p:cNvGrpSpPr/>
          <p:nvPr/>
        </p:nvGrpSpPr>
        <p:grpSpPr>
          <a:xfrm>
            <a:off x="10013161" y="3695915"/>
            <a:ext cx="2007114" cy="2879222"/>
            <a:chOff x="5228083" y="3227714"/>
            <a:chExt cx="2007114" cy="2879222"/>
          </a:xfrm>
        </p:grpSpPr>
        <p:grpSp>
          <p:nvGrpSpPr>
            <p:cNvPr id="66" name="Group 65"/>
            <p:cNvGrpSpPr/>
            <p:nvPr/>
          </p:nvGrpSpPr>
          <p:grpSpPr>
            <a:xfrm>
              <a:off x="5228083" y="3227714"/>
              <a:ext cx="2007114" cy="2801403"/>
              <a:chOff x="5228083" y="3227714"/>
              <a:chExt cx="2007114" cy="2801403"/>
            </a:xfrm>
          </p:grpSpPr>
          <p:sp>
            <p:nvSpPr>
              <p:cNvPr id="68" name="Rectangle 67"/>
              <p:cNvSpPr/>
              <p:nvPr/>
            </p:nvSpPr>
            <p:spPr>
              <a:xfrm>
                <a:off x="5489349" y="3227714"/>
                <a:ext cx="1494320" cy="584775"/>
              </a:xfrm>
              <a:prstGeom prst="rect">
                <a:avLst/>
              </a:prstGeom>
            </p:spPr>
            <p:txBody>
              <a:bodyPr wrap="none">
                <a:spAutoFit/>
              </a:bodyPr>
              <a:lstStyle/>
              <a:p>
                <a:pPr algn="ctr"/>
                <a:r>
                  <a:rPr lang="en-US" sz="1600" b="1" dirty="0">
                    <a:latin typeface="+mj-lt"/>
                    <a:cs typeface="Calibri" panose="020F0502020204030204" pitchFamily="34" charset="0"/>
                  </a:rPr>
                  <a:t>#3 Data </a:t>
                </a:r>
                <a:br>
                  <a:rPr lang="en-US" sz="1600" b="1" dirty="0">
                    <a:latin typeface="+mj-lt"/>
                    <a:cs typeface="Calibri" panose="020F0502020204030204" pitchFamily="34" charset="0"/>
                  </a:rPr>
                </a:br>
                <a:r>
                  <a:rPr lang="en-US" sz="1600" b="1" dirty="0">
                    <a:latin typeface="+mj-lt"/>
                    <a:cs typeface="Calibri" panose="020F0502020204030204" pitchFamily="34" charset="0"/>
                  </a:rPr>
                  <a:t>(Value) Types</a:t>
                </a:r>
              </a:p>
            </p:txBody>
          </p:sp>
          <p:pic>
            <p:nvPicPr>
              <p:cNvPr id="69" name="Picture 68"/>
              <p:cNvPicPr>
                <a:picLocks noChangeAspect="1"/>
              </p:cNvPicPr>
              <p:nvPr/>
            </p:nvPicPr>
            <p:blipFill>
              <a:blip r:embed="rId8"/>
              <a:stretch>
                <a:fillRect/>
              </a:stretch>
            </p:blipFill>
            <p:spPr>
              <a:xfrm>
                <a:off x="5440027" y="4885033"/>
                <a:ext cx="1584411" cy="1144084"/>
              </a:xfrm>
              <a:prstGeom prst="rect">
                <a:avLst/>
              </a:prstGeom>
            </p:spPr>
          </p:pic>
          <p:sp>
            <p:nvSpPr>
              <p:cNvPr id="70" name="TextBox 69"/>
              <p:cNvSpPr txBox="1"/>
              <p:nvPr/>
            </p:nvSpPr>
            <p:spPr>
              <a:xfrm>
                <a:off x="5228083" y="3946968"/>
                <a:ext cx="2007114" cy="830997"/>
              </a:xfrm>
              <a:prstGeom prst="rect">
                <a:avLst/>
              </a:prstGeom>
              <a:noFill/>
            </p:spPr>
            <p:txBody>
              <a:bodyPr wrap="square" lIns="0" rIns="0" rtlCol="0">
                <a:spAutoFit/>
              </a:bodyPr>
              <a:lstStyle/>
              <a:p>
                <a:pPr algn="ctr"/>
                <a:r>
                  <a:rPr lang="en-US" sz="1600" dirty="0">
                    <a:latin typeface="+mj-lt"/>
                    <a:cs typeface="Calibri" panose="020F0502020204030204" pitchFamily="34" charset="0"/>
                  </a:rPr>
                  <a:t>FP32, FP64, INT8,</a:t>
                </a:r>
              </a:p>
              <a:p>
                <a:pPr algn="ctr"/>
                <a:r>
                  <a:rPr lang="en-US" sz="1600" dirty="0">
                    <a:latin typeface="+mj-lt"/>
                    <a:cs typeface="Calibri" panose="020F0502020204030204" pitchFamily="34" charset="0"/>
                  </a:rPr>
                  <a:t>INT32, INT64, UINT8, BF16, TF32, </a:t>
                </a:r>
                <a:r>
                  <a:rPr lang="en-US" sz="1600" dirty="0" err="1">
                    <a:latin typeface="+mj-lt"/>
                    <a:cs typeface="Calibri" panose="020F0502020204030204" pitchFamily="34" charset="0"/>
                  </a:rPr>
                  <a:t>FlexPoint</a:t>
                </a:r>
                <a:r>
                  <a:rPr lang="en-US" sz="1600" dirty="0">
                    <a:latin typeface="+mj-lt"/>
                    <a:cs typeface="Calibri" panose="020F0502020204030204" pitchFamily="34" charset="0"/>
                  </a:rPr>
                  <a:t> </a:t>
                </a:r>
              </a:p>
            </p:txBody>
          </p:sp>
        </p:grpSp>
        <p:sp>
          <p:nvSpPr>
            <p:cNvPr id="67" name="TextBox 66"/>
            <p:cNvSpPr txBox="1"/>
            <p:nvPr/>
          </p:nvSpPr>
          <p:spPr>
            <a:xfrm>
              <a:off x="6589651" y="5629882"/>
              <a:ext cx="642635" cy="477054"/>
            </a:xfrm>
            <a:prstGeom prst="rect">
              <a:avLst/>
            </a:prstGeom>
            <a:noFill/>
          </p:spPr>
          <p:txBody>
            <a:bodyPr wrap="square" lIns="0" rIns="0" rtlCol="0">
              <a:spAutoFit/>
            </a:bodyPr>
            <a:lstStyle/>
            <a:p>
              <a:pPr algn="ctr">
                <a:lnSpc>
                  <a:spcPts val="1480"/>
                </a:lnSpc>
              </a:pPr>
              <a:r>
                <a:rPr lang="en-US" sz="1200" dirty="0">
                  <a:latin typeface="+mj-lt"/>
                  <a:cs typeface="Calibri" panose="020F0502020204030204" pitchFamily="34" charset="0"/>
                </a:rPr>
                <a:t>[NVIDIA </a:t>
              </a:r>
              <a:br>
                <a:rPr lang="en-US" sz="1200" dirty="0">
                  <a:latin typeface="+mj-lt"/>
                  <a:cs typeface="Calibri" panose="020F0502020204030204" pitchFamily="34" charset="0"/>
                </a:rPr>
              </a:br>
              <a:r>
                <a:rPr lang="en-US" sz="1200" dirty="0">
                  <a:latin typeface="+mj-lt"/>
                  <a:cs typeface="Calibri" panose="020F0502020204030204" pitchFamily="34" charset="0"/>
                </a:rPr>
                <a:t>A100]</a:t>
              </a:r>
            </a:p>
          </p:txBody>
        </p:sp>
      </p:grpSp>
      <p:sp>
        <p:nvSpPr>
          <p:cNvPr id="71" name="Rectangle 70"/>
          <p:cNvSpPr/>
          <p:nvPr/>
        </p:nvSpPr>
        <p:spPr>
          <a:xfrm>
            <a:off x="3588589" y="593"/>
            <a:ext cx="5624423" cy="825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ym typeface="Wingdings" panose="05000000000000000000" pitchFamily="2" charset="2"/>
              </a:rPr>
              <a:t> </a:t>
            </a:r>
            <a:r>
              <a:rPr lang="en-US" sz="2000" b="1" dirty="0"/>
              <a:t>DAPHNE Overall Objective:</a:t>
            </a:r>
          </a:p>
          <a:p>
            <a:pPr algn="ctr"/>
            <a:r>
              <a:rPr lang="en-US" sz="2000" b="1" dirty="0"/>
              <a:t>Open and extensible system infrastructure</a:t>
            </a:r>
          </a:p>
        </p:txBody>
      </p:sp>
      <p:sp>
        <p:nvSpPr>
          <p:cNvPr id="72" name="Rectangle 71"/>
          <p:cNvSpPr/>
          <p:nvPr/>
        </p:nvSpPr>
        <p:spPr>
          <a:xfrm>
            <a:off x="6619717" y="1001146"/>
            <a:ext cx="3704860" cy="461665"/>
          </a:xfrm>
          <a:prstGeom prst="rect">
            <a:avLst/>
          </a:prstGeom>
        </p:spPr>
        <p:txBody>
          <a:bodyPr wrap="none">
            <a:spAutoFit/>
          </a:bodyPr>
          <a:lstStyle/>
          <a:p>
            <a:r>
              <a:rPr lang="en-US" sz="2400" b="1" dirty="0"/>
              <a:t>Deployment Challenges</a:t>
            </a:r>
          </a:p>
        </p:txBody>
      </p:sp>
      <p:sp>
        <p:nvSpPr>
          <p:cNvPr id="74" name="Right Arrow 73"/>
          <p:cNvSpPr/>
          <p:nvPr/>
        </p:nvSpPr>
        <p:spPr>
          <a:xfrm>
            <a:off x="5120854" y="561030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8" name="TextBox 77"/>
          <p:cNvSpPr txBox="1"/>
          <p:nvPr/>
        </p:nvSpPr>
        <p:spPr>
          <a:xfrm>
            <a:off x="6540984" y="1842887"/>
            <a:ext cx="1177660" cy="830997"/>
          </a:xfrm>
          <a:prstGeom prst="rect">
            <a:avLst/>
          </a:prstGeom>
          <a:noFill/>
        </p:spPr>
        <p:txBody>
          <a:bodyPr wrap="square" rtlCol="0">
            <a:spAutoFit/>
          </a:bodyPr>
          <a:lstStyle/>
          <a:p>
            <a:pPr algn="ctr"/>
            <a:r>
              <a:rPr lang="en-US" sz="1600" dirty="0"/>
              <a:t>Different Systems/</a:t>
            </a:r>
            <a:br>
              <a:rPr lang="en-US" sz="1600" dirty="0"/>
            </a:br>
            <a:r>
              <a:rPr lang="en-US" sz="1600" dirty="0"/>
              <a:t>Libraries</a:t>
            </a:r>
          </a:p>
        </p:txBody>
      </p:sp>
      <p:pic>
        <p:nvPicPr>
          <p:cNvPr id="80" name="Picture 79"/>
          <p:cNvPicPr>
            <a:picLocks noChangeAspect="1"/>
          </p:cNvPicPr>
          <p:nvPr/>
        </p:nvPicPr>
        <p:blipFill>
          <a:blip r:embed="rId9"/>
          <a:stretch>
            <a:fillRect/>
          </a:stretch>
        </p:blipFill>
        <p:spPr>
          <a:xfrm>
            <a:off x="7823414" y="1938883"/>
            <a:ext cx="3042103" cy="1083052"/>
          </a:xfrm>
          <a:prstGeom prst="rect">
            <a:avLst/>
          </a:prstGeom>
        </p:spPr>
      </p:pic>
      <p:sp>
        <p:nvSpPr>
          <p:cNvPr id="81" name="TextBox 80"/>
          <p:cNvSpPr txBox="1"/>
          <p:nvPr/>
        </p:nvSpPr>
        <p:spPr>
          <a:xfrm>
            <a:off x="7527308" y="1499527"/>
            <a:ext cx="1277091" cy="338554"/>
          </a:xfrm>
          <a:prstGeom prst="rect">
            <a:avLst/>
          </a:prstGeom>
          <a:noFill/>
        </p:spPr>
        <p:txBody>
          <a:bodyPr wrap="square" rtlCol="0">
            <a:spAutoFit/>
          </a:bodyPr>
          <a:lstStyle/>
          <a:p>
            <a:pPr algn="ctr"/>
            <a:r>
              <a:rPr lang="en-US" sz="1600" dirty="0"/>
              <a:t>Dev Teams</a:t>
            </a:r>
          </a:p>
        </p:txBody>
      </p:sp>
      <p:sp>
        <p:nvSpPr>
          <p:cNvPr id="82" name="TextBox 81"/>
          <p:cNvSpPr txBox="1"/>
          <p:nvPr/>
        </p:nvSpPr>
        <p:spPr>
          <a:xfrm>
            <a:off x="8830841" y="1494947"/>
            <a:ext cx="2345481" cy="338554"/>
          </a:xfrm>
          <a:prstGeom prst="rect">
            <a:avLst/>
          </a:prstGeom>
          <a:noFill/>
        </p:spPr>
        <p:txBody>
          <a:bodyPr wrap="square" rtlCol="0">
            <a:spAutoFit/>
          </a:bodyPr>
          <a:lstStyle/>
          <a:p>
            <a:pPr algn="ctr"/>
            <a:r>
              <a:rPr lang="en-US" sz="1600" dirty="0"/>
              <a:t>Programming Models</a:t>
            </a:r>
          </a:p>
        </p:txBody>
      </p:sp>
      <p:sp>
        <p:nvSpPr>
          <p:cNvPr id="83" name="TextBox 82"/>
          <p:cNvSpPr txBox="1"/>
          <p:nvPr/>
        </p:nvSpPr>
        <p:spPr>
          <a:xfrm>
            <a:off x="10555712" y="2734359"/>
            <a:ext cx="1155606" cy="584775"/>
          </a:xfrm>
          <a:prstGeom prst="rect">
            <a:avLst/>
          </a:prstGeom>
          <a:noFill/>
        </p:spPr>
        <p:txBody>
          <a:bodyPr wrap="square" rtlCol="0">
            <a:spAutoFit/>
          </a:bodyPr>
          <a:lstStyle/>
          <a:p>
            <a:pPr algn="ctr"/>
            <a:r>
              <a:rPr lang="en-US" sz="1600" dirty="0"/>
              <a:t>Resource Managers</a:t>
            </a:r>
          </a:p>
        </p:txBody>
      </p:sp>
      <p:sp>
        <p:nvSpPr>
          <p:cNvPr id="84" name="TextBox 83"/>
          <p:cNvSpPr txBox="1"/>
          <p:nvPr/>
        </p:nvSpPr>
        <p:spPr>
          <a:xfrm>
            <a:off x="10955874" y="1834579"/>
            <a:ext cx="1201920" cy="830997"/>
          </a:xfrm>
          <a:prstGeom prst="rect">
            <a:avLst/>
          </a:prstGeom>
          <a:noFill/>
        </p:spPr>
        <p:txBody>
          <a:bodyPr wrap="square" rtlCol="0">
            <a:spAutoFit/>
          </a:bodyPr>
          <a:lstStyle/>
          <a:p>
            <a:pPr algn="ctr"/>
            <a:r>
              <a:rPr lang="en-US" sz="1600" dirty="0"/>
              <a:t>Cluster</a:t>
            </a:r>
            <a:br>
              <a:rPr lang="en-US" sz="1600" dirty="0"/>
            </a:br>
            <a:r>
              <a:rPr lang="en-US" sz="1600" b="1" dirty="0">
                <a:solidFill>
                  <a:schemeClr val="accent1"/>
                </a:solidFill>
              </a:rPr>
              <a:t>Under-utilization</a:t>
            </a:r>
          </a:p>
        </p:txBody>
      </p:sp>
      <p:sp>
        <p:nvSpPr>
          <p:cNvPr id="85" name="TextBox 84"/>
          <p:cNvSpPr txBox="1"/>
          <p:nvPr/>
        </p:nvSpPr>
        <p:spPr>
          <a:xfrm>
            <a:off x="6831086" y="2734359"/>
            <a:ext cx="1177660" cy="584775"/>
          </a:xfrm>
          <a:prstGeom prst="rect">
            <a:avLst/>
          </a:prstGeom>
          <a:noFill/>
        </p:spPr>
        <p:txBody>
          <a:bodyPr wrap="square" rtlCol="0">
            <a:spAutoFit/>
          </a:bodyPr>
          <a:lstStyle/>
          <a:p>
            <a:pPr algn="ctr"/>
            <a:r>
              <a:rPr lang="en-US" sz="1600" dirty="0"/>
              <a:t>Data/File Exchange</a:t>
            </a:r>
          </a:p>
        </p:txBody>
      </p:sp>
      <p:sp>
        <p:nvSpPr>
          <p:cNvPr id="86" name="Right Arrow 85"/>
          <p:cNvSpPr/>
          <p:nvPr/>
        </p:nvSpPr>
        <p:spPr>
          <a:xfrm rot="16200000">
            <a:off x="9805491" y="334616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754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4" grpId="0" animBg="1"/>
      <p:bldP spid="78" grpId="0"/>
      <p:bldP spid="81" grpId="0"/>
      <p:bldP spid="82" grpId="0"/>
      <p:bldP spid="83" grpId="0"/>
      <p:bldP spid="84" grpId="0"/>
      <p:bldP spid="85" grpId="0"/>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0185" y="365126"/>
            <a:ext cx="2431747" cy="61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2" name="Title 1"/>
          <p:cNvSpPr>
            <a:spLocks noGrp="1"/>
          </p:cNvSpPr>
          <p:nvPr>
            <p:ph type="title"/>
          </p:nvPr>
        </p:nvSpPr>
        <p:spPr/>
        <p:txBody>
          <a:bodyPr/>
          <a:lstStyle/>
          <a:p>
            <a:r>
              <a:rPr lang="en-US" dirty="0"/>
              <a:t>Example Use Cases</a:t>
            </a:r>
          </a:p>
        </p:txBody>
      </p:sp>
      <p:sp>
        <p:nvSpPr>
          <p:cNvPr id="3" name="Content Placeholder 2"/>
          <p:cNvSpPr>
            <a:spLocks noGrp="1"/>
          </p:cNvSpPr>
          <p:nvPr>
            <p:ph idx="1"/>
          </p:nvPr>
        </p:nvSpPr>
        <p:spPr/>
        <p:txBody>
          <a:bodyPr>
            <a:noAutofit/>
          </a:bodyPr>
          <a:lstStyle/>
          <a:p>
            <a:r>
              <a:rPr lang="en-US" sz="2400" b="1" dirty="0"/>
              <a:t>DLR Earth Observation</a:t>
            </a:r>
          </a:p>
          <a:p>
            <a:pPr lvl="1"/>
            <a:r>
              <a:rPr lang="en-US" sz="2000" b="1" dirty="0">
                <a:solidFill>
                  <a:srgbClr val="7889FB"/>
                </a:solidFill>
              </a:rPr>
              <a:t>ESA Sentinel-1/2</a:t>
            </a:r>
            <a:r>
              <a:rPr lang="en-US" sz="2000" dirty="0"/>
              <a:t> datasets </a:t>
            </a:r>
            <a:r>
              <a:rPr lang="en-US" sz="2000" dirty="0">
                <a:sym typeface="Wingdings" panose="05000000000000000000" pitchFamily="2" charset="2"/>
              </a:rPr>
              <a:t> 4PB/year</a:t>
            </a:r>
            <a:endParaRPr lang="en-US" sz="2000" dirty="0"/>
          </a:p>
          <a:p>
            <a:pPr lvl="1"/>
            <a:r>
              <a:rPr lang="en-US" sz="2000" dirty="0"/>
              <a:t>Training of local climate zone classifiers on </a:t>
            </a:r>
            <a:r>
              <a:rPr lang="en-US" sz="2000" b="1" dirty="0">
                <a:solidFill>
                  <a:srgbClr val="7889FB"/>
                </a:solidFill>
              </a:rPr>
              <a:t>So2Sat LCZ42</a:t>
            </a:r>
            <a:r>
              <a:rPr lang="en-US" sz="2000" dirty="0"/>
              <a:t> </a:t>
            </a:r>
            <a:br>
              <a:rPr lang="en-US" sz="2000" dirty="0"/>
            </a:br>
            <a:r>
              <a:rPr lang="en-US" sz="2000" dirty="0"/>
              <a:t>(15 experts, 400K instances, 10 labels each, ~55GB HDF5)</a:t>
            </a:r>
          </a:p>
          <a:p>
            <a:pPr lvl="1"/>
            <a:r>
              <a:rPr lang="en-US" sz="2000" b="1" dirty="0">
                <a:solidFill>
                  <a:schemeClr val="accent1"/>
                </a:solidFill>
              </a:rPr>
              <a:t>ML pipeline:</a:t>
            </a:r>
            <a:r>
              <a:rPr lang="en-US" sz="2000" dirty="0"/>
              <a:t> preprocessing, </a:t>
            </a:r>
            <a:br>
              <a:rPr lang="en-US" sz="2000" dirty="0"/>
            </a:br>
            <a:r>
              <a:rPr lang="en-US" sz="2000" dirty="0">
                <a:sym typeface="Wingdings" panose="05000000000000000000" pitchFamily="2" charset="2"/>
              </a:rPr>
              <a:t>ResNet-20, climate models</a:t>
            </a:r>
            <a:endParaRPr lang="en-US" sz="2000" dirty="0"/>
          </a:p>
          <a:p>
            <a:pPr lvl="1"/>
            <a:endParaRPr lang="en-US" sz="2000" dirty="0"/>
          </a:p>
          <a:p>
            <a:pPr marL="457200" lvl="1" indent="0">
              <a:buNone/>
            </a:pPr>
            <a:endParaRPr lang="en-US" sz="2000" dirty="0"/>
          </a:p>
          <a:p>
            <a:endParaRPr lang="en-US" sz="2400" dirty="0"/>
          </a:p>
          <a:p>
            <a:r>
              <a:rPr lang="en-US" sz="2400" b="1" dirty="0"/>
              <a:t>IFAT Semiconductor Ion Beam Tuning</a:t>
            </a:r>
          </a:p>
          <a:p>
            <a:r>
              <a:rPr lang="en-US" sz="2400" b="1" dirty="0"/>
              <a:t>KAI Semiconductor Material Degradation</a:t>
            </a:r>
          </a:p>
          <a:p>
            <a:r>
              <a:rPr lang="en-US" sz="2400" b="1" dirty="0"/>
              <a:t>AVL Vehicle Development Process </a:t>
            </a:r>
            <a:r>
              <a:rPr lang="en-US" sz="2400" dirty="0"/>
              <a:t>(ejector geometries, KPIs)</a:t>
            </a:r>
          </a:p>
          <a:p>
            <a:endParaRPr lang="en-US" sz="1000" b="1" dirty="0"/>
          </a:p>
          <a:p>
            <a:pPr>
              <a:lnSpc>
                <a:spcPct val="50000"/>
              </a:lnSpc>
            </a:pPr>
            <a:r>
              <a:rPr lang="en-US" sz="2400" b="1" dirty="0"/>
              <a:t>ML-assisted simulations, data cleaning, augmentation</a:t>
            </a:r>
          </a:p>
          <a:p>
            <a:pPr>
              <a:lnSpc>
                <a:spcPct val="50000"/>
              </a:lnSpc>
            </a:pPr>
            <a:r>
              <a:rPr lang="en-US" sz="2400" b="1" dirty="0"/>
              <a:t>Cleaning during exploratory query processing</a:t>
            </a:r>
          </a:p>
        </p:txBody>
      </p:sp>
      <p:sp>
        <p:nvSpPr>
          <p:cNvPr id="4" name="Rectangle 3"/>
          <p:cNvSpPr/>
          <p:nvPr/>
        </p:nvSpPr>
        <p:spPr>
          <a:xfrm>
            <a:off x="6682156" y="1221596"/>
            <a:ext cx="4677510" cy="292388"/>
          </a:xfrm>
          <a:prstGeom prst="rect">
            <a:avLst/>
          </a:prstGeom>
        </p:spPr>
        <p:txBody>
          <a:bodyPr wrap="square">
            <a:spAutoFit/>
          </a:bodyPr>
          <a:lstStyle/>
          <a:p>
            <a:pPr algn="r"/>
            <a:r>
              <a:rPr lang="en-US" sz="1300" dirty="0">
                <a:cs typeface="Calibri" panose="020F0502020204030204" pitchFamily="34" charset="0"/>
              </a:rPr>
              <a:t>[So2Sat LC42: </a:t>
            </a:r>
            <a:r>
              <a:rPr lang="en-US" sz="1300" dirty="0">
                <a:cs typeface="Calibri" panose="020F0502020204030204" pitchFamily="34" charset="0"/>
                <a:hlinkClick r:id="rId2"/>
              </a:rPr>
              <a:t>https://mediatum.ub.tum.de/1454690</a:t>
            </a:r>
            <a:r>
              <a:rPr lang="en-US" sz="1300" dirty="0">
                <a:cs typeface="Calibri" panose="020F0502020204030204" pitchFamily="34" charset="0"/>
              </a:rPr>
              <a:t>] </a:t>
            </a:r>
          </a:p>
        </p:txBody>
      </p:sp>
      <p:pic>
        <p:nvPicPr>
          <p:cNvPr id="5" name="Picture 4"/>
          <p:cNvPicPr>
            <a:picLocks noChangeAspect="1"/>
          </p:cNvPicPr>
          <p:nvPr/>
        </p:nvPicPr>
        <p:blipFill>
          <a:blip r:embed="rId3"/>
          <a:stretch>
            <a:fillRect/>
          </a:stretch>
        </p:blipFill>
        <p:spPr>
          <a:xfrm>
            <a:off x="11351092" y="600280"/>
            <a:ext cx="470840" cy="640080"/>
          </a:xfrm>
          <a:prstGeom prst="rect">
            <a:avLst/>
          </a:prstGeom>
          <a:ln w="25400">
            <a:solidFill>
              <a:srgbClr val="7889FB"/>
            </a:solidFill>
          </a:ln>
        </p:spPr>
      </p:pic>
      <p:sp>
        <p:nvSpPr>
          <p:cNvPr id="6" name="TextBox 5"/>
          <p:cNvSpPr txBox="1"/>
          <p:nvPr/>
        </p:nvSpPr>
        <p:spPr>
          <a:xfrm>
            <a:off x="7652959" y="576732"/>
            <a:ext cx="3609642" cy="692497"/>
          </a:xfrm>
          <a:prstGeom prst="rect">
            <a:avLst/>
          </a:prstGeom>
          <a:noFill/>
        </p:spPr>
        <p:txBody>
          <a:bodyPr wrap="square" lIns="0" rIns="0" rtlCol="0">
            <a:spAutoFit/>
          </a:bodyPr>
          <a:lstStyle/>
          <a:p>
            <a:pPr algn="r"/>
            <a:r>
              <a:rPr lang="en-US" sz="1300" dirty="0">
                <a:cs typeface="Calibri" panose="020F0502020204030204" pitchFamily="34" charset="0"/>
              </a:rPr>
              <a:t>[Xiao Xiang Zhu et al: So2Sat LCZ42: A Benchmark Dataset for the Classification of Global Local Climate Zones. </a:t>
            </a:r>
            <a:r>
              <a:rPr lang="en-US" sz="1300" b="1" dirty="0">
                <a:cs typeface="Calibri" panose="020F0502020204030204" pitchFamily="34" charset="0"/>
              </a:rPr>
              <a:t>GRSM 8(3) 2020</a:t>
            </a:r>
            <a:r>
              <a:rPr lang="en-US" sz="1300" dirty="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9076899" y="1733728"/>
            <a:ext cx="2823622" cy="2492262"/>
          </a:xfrm>
          <a:prstGeom prst="rect">
            <a:avLst/>
          </a:prstGeom>
        </p:spPr>
      </p:pic>
      <p:pic>
        <p:nvPicPr>
          <p:cNvPr id="8" name="Picture 7"/>
          <p:cNvPicPr>
            <a:picLocks noChangeAspect="1"/>
          </p:cNvPicPr>
          <p:nvPr/>
        </p:nvPicPr>
        <p:blipFill>
          <a:blip r:embed="rId5"/>
          <a:stretch>
            <a:fillRect/>
          </a:stretch>
        </p:blipFill>
        <p:spPr>
          <a:xfrm>
            <a:off x="5697416" y="2765332"/>
            <a:ext cx="3202384" cy="1397422"/>
          </a:xfrm>
          <a:prstGeom prst="rect">
            <a:avLst/>
          </a:prstGeom>
        </p:spPr>
      </p:pic>
      <p:cxnSp>
        <p:nvCxnSpPr>
          <p:cNvPr id="9" name="Straight Connector 8"/>
          <p:cNvCxnSpPr/>
          <p:nvPr/>
        </p:nvCxnSpPr>
        <p:spPr>
          <a:xfrm>
            <a:off x="902653" y="5845718"/>
            <a:ext cx="6190293" cy="0"/>
          </a:xfrm>
          <a:prstGeom prst="line">
            <a:avLst/>
          </a:prstGeom>
          <a:ln w="1905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pic>
        <p:nvPicPr>
          <p:cNvPr id="12" name="Picture 11" descr="https://daphne-eu.github.io/resources/AVL.jp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165891" y="5377000"/>
            <a:ext cx="685800" cy="281940"/>
          </a:xfrm>
          <a:prstGeom prst="rect">
            <a:avLst/>
          </a:prstGeom>
          <a:noFill/>
          <a:ln>
            <a:noFill/>
          </a:ln>
        </p:spPr>
      </p:pic>
      <p:pic>
        <p:nvPicPr>
          <p:cNvPr id="13" name="Picture 12" descr="https://daphne-eu.github.io/resources/DLR.jpg"/>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013371" y="1171205"/>
            <a:ext cx="685800" cy="571500"/>
          </a:xfrm>
          <a:prstGeom prst="rect">
            <a:avLst/>
          </a:prstGeom>
          <a:noFill/>
          <a:ln>
            <a:noFill/>
          </a:ln>
        </p:spPr>
      </p:pic>
      <p:pic>
        <p:nvPicPr>
          <p:cNvPr id="14" name="Picture 13" descr="https://daphne-eu.github.io/resources/Infineon.jp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1146902" y="4416314"/>
            <a:ext cx="685800" cy="373380"/>
          </a:xfrm>
          <a:prstGeom prst="rect">
            <a:avLst/>
          </a:prstGeom>
          <a:noFill/>
          <a:ln>
            <a:noFill/>
          </a:ln>
        </p:spPr>
      </p:pic>
      <p:pic>
        <p:nvPicPr>
          <p:cNvPr id="15" name="Picture 14" descr="https://daphne-eu.github.io/resources/KAI.jpg"/>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1165891" y="4913378"/>
            <a:ext cx="685800" cy="320040"/>
          </a:xfrm>
          <a:prstGeom prst="rect">
            <a:avLst/>
          </a:prstGeom>
          <a:noFill/>
          <a:ln>
            <a:noFill/>
          </a:ln>
        </p:spPr>
      </p:pic>
    </p:spTree>
    <p:extLst>
      <p:ext uri="{BB962C8B-B14F-4D97-AF65-F5344CB8AC3E}">
        <p14:creationId xmlns:p14="http://schemas.microsoft.com/office/powerpoint/2010/main" val="283559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a:t>
            </a:r>
          </a:p>
        </p:txBody>
      </p:sp>
      <p:pic>
        <p:nvPicPr>
          <p:cNvPr id="6" name="Content Placeholder 5"/>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919190" y="1265316"/>
            <a:ext cx="9082042" cy="5133591"/>
          </a:xfrm>
        </p:spPr>
      </p:pic>
      <p:sp>
        <p:nvSpPr>
          <p:cNvPr id="8" name="Rectangle 7"/>
          <p:cNvSpPr/>
          <p:nvPr/>
        </p:nvSpPr>
        <p:spPr>
          <a:xfrm>
            <a:off x="850177" y="4494362"/>
            <a:ext cx="6944264" cy="1837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94441" y="1481532"/>
            <a:ext cx="2062709" cy="48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81697" y="4828302"/>
            <a:ext cx="1112808" cy="369332"/>
          </a:xfrm>
          <a:prstGeom prst="rect">
            <a:avLst/>
          </a:prstGeom>
          <a:noFill/>
        </p:spPr>
        <p:txBody>
          <a:bodyPr wrap="square" rtlCol="0">
            <a:spAutoFit/>
          </a:bodyPr>
          <a:lstStyle/>
          <a:p>
            <a:pPr algn="ctr"/>
            <a:r>
              <a:rPr lang="en-US" dirty="0"/>
              <a:t>LLVM</a:t>
            </a:r>
          </a:p>
        </p:txBody>
      </p:sp>
      <p:cxnSp>
        <p:nvCxnSpPr>
          <p:cNvPr id="12" name="Straight Arrow Connector 11"/>
          <p:cNvCxnSpPr>
            <a:endCxn id="10" idx="0"/>
          </p:cNvCxnSpPr>
          <p:nvPr/>
        </p:nvCxnSpPr>
        <p:spPr>
          <a:xfrm>
            <a:off x="1938101" y="4494362"/>
            <a:ext cx="0" cy="33394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6" name="Content Placeholder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3328" y="1268249"/>
            <a:ext cx="9082042" cy="5133591"/>
          </a:xfrm>
          <a:prstGeom prst="rect">
            <a:avLst/>
          </a:prstGeom>
        </p:spPr>
      </p:pic>
      <p:sp>
        <p:nvSpPr>
          <p:cNvPr id="17" name="TextBox 16"/>
          <p:cNvSpPr txBox="1"/>
          <p:nvPr/>
        </p:nvSpPr>
        <p:spPr>
          <a:xfrm>
            <a:off x="4391363" y="1288074"/>
            <a:ext cx="3447038" cy="369332"/>
          </a:xfrm>
          <a:prstGeom prst="rect">
            <a:avLst/>
          </a:prstGeom>
          <a:noFill/>
        </p:spPr>
        <p:txBody>
          <a:bodyPr wrap="square" rtlCol="0">
            <a:spAutoFit/>
          </a:bodyPr>
          <a:lstStyle/>
          <a:p>
            <a:r>
              <a:rPr lang="en-US" dirty="0"/>
              <a:t>Python API w/ lazy evaluation</a:t>
            </a:r>
          </a:p>
        </p:txBody>
      </p:sp>
      <p:sp>
        <p:nvSpPr>
          <p:cNvPr id="3" name="Speech Bubble: Rectangle with Corners Rounded 2">
            <a:extLst>
              <a:ext uri="{FF2B5EF4-FFF2-40B4-BE49-F238E27FC236}">
                <a16:creationId xmlns:a16="http://schemas.microsoft.com/office/drawing/2014/main" id="{B61EC585-122B-47DE-AC55-511E5D44C929}"/>
              </a:ext>
            </a:extLst>
          </p:cNvPr>
          <p:cNvSpPr/>
          <p:nvPr/>
        </p:nvSpPr>
        <p:spPr>
          <a:xfrm rot="10800000" flipV="1">
            <a:off x="9857145" y="1312274"/>
            <a:ext cx="2159363" cy="1569473"/>
          </a:xfrm>
          <a:prstGeom prst="wedgeRoundRectCallout">
            <a:avLst>
              <a:gd name="adj1" fmla="val 64685"/>
              <a:gd name="adj2" fmla="val -2160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rPr>
              <a:t>MLIR Dialects,</a:t>
            </a:r>
            <a:r>
              <a:rPr lang="en-US" dirty="0">
                <a:solidFill>
                  <a:schemeClr val="tx1"/>
                </a:solidFill>
              </a:rPr>
              <a:t> </a:t>
            </a:r>
            <a:r>
              <a:rPr lang="en-US" b="1" dirty="0">
                <a:solidFill>
                  <a:schemeClr val="tx1"/>
                </a:solidFill>
              </a:rPr>
              <a:t>Extension Catalog</a:t>
            </a:r>
            <a:r>
              <a:rPr lang="en-US" dirty="0">
                <a:solidFill>
                  <a:schemeClr val="tx1"/>
                </a:solidFill>
              </a:rPr>
              <a:t> (new data types, kernels, </a:t>
            </a:r>
            <a:br>
              <a:rPr lang="en-US" dirty="0">
                <a:solidFill>
                  <a:schemeClr val="tx1"/>
                </a:solidFill>
              </a:rPr>
            </a:br>
            <a:r>
              <a:rPr lang="en-US" dirty="0">
                <a:solidFill>
                  <a:schemeClr val="tx1"/>
                </a:solidFill>
              </a:rPr>
              <a:t>scheduling </a:t>
            </a:r>
            <a:r>
              <a:rPr lang="en-US" dirty="0" err="1">
                <a:solidFill>
                  <a:schemeClr val="tx1"/>
                </a:solidFill>
              </a:rPr>
              <a:t>algs</a:t>
            </a:r>
            <a:r>
              <a:rPr lang="en-US" dirty="0">
                <a:solidFill>
                  <a:schemeClr val="tx1"/>
                </a:solidFill>
              </a:rPr>
              <a:t>)</a:t>
            </a:r>
          </a:p>
        </p:txBody>
      </p:sp>
      <p:sp>
        <p:nvSpPr>
          <p:cNvPr id="13" name="Speech Bubble: Rectangle with Corners Rounded 12">
            <a:extLst>
              <a:ext uri="{FF2B5EF4-FFF2-40B4-BE49-F238E27FC236}">
                <a16:creationId xmlns:a16="http://schemas.microsoft.com/office/drawing/2014/main" id="{F8C0C9E7-E71A-444B-BA69-CD90FC659168}"/>
              </a:ext>
            </a:extLst>
          </p:cNvPr>
          <p:cNvSpPr/>
          <p:nvPr/>
        </p:nvSpPr>
        <p:spPr>
          <a:xfrm rot="10800000" flipV="1">
            <a:off x="9861765" y="3071799"/>
            <a:ext cx="2159363" cy="1569473"/>
          </a:xfrm>
          <a:prstGeom prst="wedgeRoundRectCallout">
            <a:avLst>
              <a:gd name="adj1" fmla="val 64685"/>
              <a:gd name="adj2" fmla="val -2160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rPr>
              <a:t>Sideways Entry, DSL-level constraints</a:t>
            </a:r>
            <a:r>
              <a:rPr lang="en-US" dirty="0">
                <a:solidFill>
                  <a:schemeClr val="tx1"/>
                </a:solidFill>
              </a:rPr>
              <a:t> (data formats &amp; data/op placement)</a:t>
            </a:r>
          </a:p>
        </p:txBody>
      </p:sp>
    </p:spTree>
    <p:extLst>
      <p:ext uri="{BB962C8B-B14F-4D97-AF65-F5344CB8AC3E}">
        <p14:creationId xmlns:p14="http://schemas.microsoft.com/office/powerpoint/2010/main" val="19879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3"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Abstractions</a:t>
            </a:r>
          </a:p>
        </p:txBody>
      </p:sp>
      <p:sp>
        <p:nvSpPr>
          <p:cNvPr id="3" name="Content Placeholder 2"/>
          <p:cNvSpPr>
            <a:spLocks noGrp="1"/>
          </p:cNvSpPr>
          <p:nvPr>
            <p:ph idx="1"/>
          </p:nvPr>
        </p:nvSpPr>
        <p:spPr/>
        <p:txBody>
          <a:bodyPr>
            <a:noAutofit/>
          </a:bodyPr>
          <a:lstStyle/>
          <a:p>
            <a:r>
              <a:rPr lang="en-US" sz="2400" b="1" dirty="0"/>
              <a:t>Design Principles </a:t>
            </a:r>
          </a:p>
          <a:p>
            <a:pPr lvl="1"/>
            <a:r>
              <a:rPr lang="en-US" sz="2000" b="1" dirty="0">
                <a:solidFill>
                  <a:srgbClr val="7889FB"/>
                </a:solidFill>
              </a:rPr>
              <a:t>Frame and Matrix Operations</a:t>
            </a:r>
            <a:r>
              <a:rPr lang="en-US" sz="2000" dirty="0"/>
              <a:t> </a:t>
            </a:r>
            <a:br>
              <a:rPr lang="en-US" sz="2000" dirty="0"/>
            </a:br>
            <a:r>
              <a:rPr lang="en-US" sz="2000" dirty="0"/>
              <a:t>(coarse-grained)</a:t>
            </a:r>
          </a:p>
          <a:p>
            <a:pPr lvl="1"/>
            <a:r>
              <a:rPr lang="en-US" sz="2000" b="1" dirty="0">
                <a:solidFill>
                  <a:srgbClr val="7889FB"/>
                </a:solidFill>
              </a:rPr>
              <a:t>Data Independence</a:t>
            </a:r>
            <a:r>
              <a:rPr lang="en-US" sz="2000" dirty="0"/>
              <a:t> </a:t>
            </a:r>
            <a:br>
              <a:rPr lang="en-US" sz="2000" dirty="0"/>
            </a:br>
            <a:r>
              <a:rPr lang="en-US" sz="2000" dirty="0"/>
              <a:t>(abstract data types)</a:t>
            </a:r>
          </a:p>
          <a:p>
            <a:pPr lvl="1"/>
            <a:r>
              <a:rPr lang="en-US" sz="2000" b="1" dirty="0">
                <a:solidFill>
                  <a:srgbClr val="7889FB"/>
                </a:solidFill>
              </a:rPr>
              <a:t>Extensibility</a:t>
            </a:r>
            <a:r>
              <a:rPr lang="en-US" sz="2000" dirty="0"/>
              <a:t> </a:t>
            </a:r>
            <a:br>
              <a:rPr lang="en-US" sz="2000" dirty="0"/>
            </a:br>
            <a:r>
              <a:rPr lang="en-US" sz="2000" dirty="0"/>
              <a:t>(data types, operations, HW)</a:t>
            </a:r>
            <a:endParaRPr lang="en-US" sz="2400" dirty="0"/>
          </a:p>
          <a:p>
            <a:pPr lvl="1"/>
            <a:endParaRPr lang="en-US" sz="2000" dirty="0"/>
          </a:p>
          <a:p>
            <a:r>
              <a:rPr lang="en-US" sz="2400" b="1" dirty="0"/>
              <a:t>DSL Operations</a:t>
            </a:r>
          </a:p>
          <a:p>
            <a:pPr lvl="1"/>
            <a:r>
              <a:rPr lang="en-US" sz="2000" b="1" dirty="0">
                <a:solidFill>
                  <a:schemeClr val="accent2"/>
                </a:solidFill>
              </a:rPr>
              <a:t>Basic built-in</a:t>
            </a:r>
            <a:r>
              <a:rPr lang="en-US" sz="2000" dirty="0"/>
              <a:t> operations (RA, LA)</a:t>
            </a:r>
          </a:p>
          <a:p>
            <a:pPr lvl="1"/>
            <a:r>
              <a:rPr lang="en-US" sz="2000" b="1" dirty="0">
                <a:solidFill>
                  <a:schemeClr val="accent2"/>
                </a:solidFill>
              </a:rPr>
              <a:t>High-level built-in</a:t>
            </a:r>
            <a:r>
              <a:rPr lang="en-US" sz="2000" dirty="0"/>
              <a:t> operations </a:t>
            </a:r>
            <a:br>
              <a:rPr lang="en-US" sz="2000" dirty="0"/>
            </a:br>
            <a:r>
              <a:rPr lang="en-US" sz="2000" dirty="0"/>
              <a:t>(e.g., SQL, PS, map on frames/matrices)</a:t>
            </a:r>
          </a:p>
          <a:p>
            <a:pPr lvl="1"/>
            <a:r>
              <a:rPr lang="en-US" sz="2000" dirty="0"/>
              <a:t>MLIR SCF (loops, branches)</a:t>
            </a:r>
          </a:p>
          <a:p>
            <a:pPr lvl="1"/>
            <a:r>
              <a:rPr lang="en-US" sz="2000" b="1" dirty="0">
                <a:solidFill>
                  <a:schemeClr val="accent2"/>
                </a:solidFill>
              </a:rPr>
              <a:t>Typed and untyped functions</a:t>
            </a:r>
            <a:br>
              <a:rPr lang="en-US" sz="2000" dirty="0"/>
            </a:br>
            <a:r>
              <a:rPr lang="en-US" sz="2000" dirty="0"/>
              <a:t>(hierarchy of composite primitives)</a:t>
            </a:r>
          </a:p>
          <a:p>
            <a:pPr lvl="1"/>
            <a:r>
              <a:rPr lang="en-US" sz="2000" dirty="0"/>
              <a:t>UDFs and external libraries</a:t>
            </a:r>
          </a:p>
        </p:txBody>
      </p:sp>
      <p:sp>
        <p:nvSpPr>
          <p:cNvPr id="9" name="Rectangle 8"/>
          <p:cNvSpPr/>
          <p:nvPr/>
        </p:nvSpPr>
        <p:spPr>
          <a:xfrm>
            <a:off x="6147816" y="1496152"/>
            <a:ext cx="4547616" cy="1077218"/>
          </a:xfrm>
          <a:prstGeom prst="rect">
            <a:avLst/>
          </a:prstGeom>
        </p:spPr>
        <p:txBody>
          <a:bodyPr wrap="square">
            <a:spAutoFit/>
          </a:bodyPr>
          <a:lstStyle/>
          <a:p>
            <a:r>
              <a:rPr lang="en-US" sz="1600" dirty="0">
                <a:latin typeface="Consolas" panose="020B0609020204030204" pitchFamily="49" charset="0"/>
              </a:rPr>
              <a:t>dc = </a:t>
            </a:r>
            <a:r>
              <a:rPr lang="en-US" sz="1600" dirty="0" err="1">
                <a:latin typeface="Consolas" panose="020B0609020204030204" pitchFamily="49" charset="0"/>
              </a:rPr>
              <a:t>DaphneContext</a:t>
            </a:r>
            <a:r>
              <a:rPr lang="en-US" sz="1600" dirty="0">
                <a:latin typeface="Consolas" panose="020B0609020204030204" pitchFamily="49" charset="0"/>
              </a:rPr>
              <a:t>()</a:t>
            </a:r>
          </a:p>
          <a:p>
            <a:r>
              <a:rPr lang="en-US" sz="1600" dirty="0">
                <a:latin typeface="Consolas" panose="020B0609020204030204" pitchFamily="49" charset="0"/>
              </a:rPr>
              <a:t>G = </a:t>
            </a:r>
            <a:r>
              <a:rPr lang="en-US" sz="1600" dirty="0" err="1">
                <a:latin typeface="Consolas" panose="020B0609020204030204" pitchFamily="49" charset="0"/>
              </a:rPr>
              <a:t>dc.from_numpy</a:t>
            </a:r>
            <a:r>
              <a:rPr lang="en-US" sz="1600" dirty="0">
                <a:latin typeface="Consolas" panose="020B0609020204030204" pitchFamily="49" charset="0"/>
              </a:rPr>
              <a:t>(</a:t>
            </a:r>
            <a:r>
              <a:rPr lang="en-US" sz="1600" dirty="0" err="1">
                <a:latin typeface="Consolas" panose="020B0609020204030204" pitchFamily="49" charset="0"/>
              </a:rPr>
              <a:t>npG</a:t>
            </a:r>
            <a:r>
              <a:rPr lang="en-US" sz="1600" dirty="0">
                <a:latin typeface="Consolas" panose="020B0609020204030204" pitchFamily="49" charset="0"/>
              </a:rPr>
              <a:t>)</a:t>
            </a:r>
          </a:p>
          <a:p>
            <a:r>
              <a:rPr lang="en-US" sz="1600" dirty="0">
                <a:latin typeface="Consolas" panose="020B0609020204030204" pitchFamily="49" charset="0"/>
              </a:rPr>
              <a:t>G = (G != 0)</a:t>
            </a:r>
          </a:p>
          <a:p>
            <a:r>
              <a:rPr lang="en-US" sz="1600" dirty="0">
                <a:latin typeface="Consolas" panose="020B0609020204030204" pitchFamily="49" charset="0"/>
              </a:rPr>
              <a:t>c = components(G, 100, True).</a:t>
            </a:r>
            <a:r>
              <a:rPr lang="en-US" sz="1600" b="1" dirty="0">
                <a:solidFill>
                  <a:schemeClr val="accent1"/>
                </a:solidFill>
                <a:latin typeface="Consolas" panose="020B0609020204030204" pitchFamily="49" charset="0"/>
              </a:rPr>
              <a:t>compute</a:t>
            </a:r>
            <a:r>
              <a:rPr lang="en-US" sz="1600" dirty="0">
                <a:latin typeface="Consolas" panose="020B0609020204030204" pitchFamily="49" charset="0"/>
              </a:rPr>
              <a:t>()</a:t>
            </a:r>
          </a:p>
        </p:txBody>
      </p:sp>
      <p:sp>
        <p:nvSpPr>
          <p:cNvPr id="10" name="Rectangle 9"/>
          <p:cNvSpPr/>
          <p:nvPr/>
        </p:nvSpPr>
        <p:spPr>
          <a:xfrm>
            <a:off x="6138672" y="1166807"/>
            <a:ext cx="2661306" cy="369332"/>
          </a:xfrm>
          <a:prstGeom prst="rect">
            <a:avLst/>
          </a:prstGeom>
        </p:spPr>
        <p:txBody>
          <a:bodyPr wrap="none">
            <a:spAutoFit/>
          </a:bodyPr>
          <a:lstStyle/>
          <a:p>
            <a:r>
              <a:rPr lang="en-US" b="1" dirty="0"/>
              <a:t>Python API </a:t>
            </a:r>
            <a:r>
              <a:rPr lang="en-US" b="1" dirty="0" err="1"/>
              <a:t>DaphneLib</a:t>
            </a:r>
            <a:endParaRPr lang="en-US" b="1" dirty="0"/>
          </a:p>
        </p:txBody>
      </p:sp>
      <p:sp>
        <p:nvSpPr>
          <p:cNvPr id="11" name="Rectangle 10"/>
          <p:cNvSpPr/>
          <p:nvPr/>
        </p:nvSpPr>
        <p:spPr>
          <a:xfrm>
            <a:off x="6117336" y="3079820"/>
            <a:ext cx="6001512" cy="3539430"/>
          </a:xfrm>
          <a:prstGeom prst="rect">
            <a:avLst/>
          </a:prstGeom>
        </p:spPr>
        <p:txBody>
          <a:bodyPr wrap="square">
            <a:spAutoFit/>
          </a:bodyPr>
          <a:lstStyle/>
          <a:p>
            <a:r>
              <a:rPr lang="en-US" sz="1600" b="1" dirty="0" err="1">
                <a:latin typeface="Consolas" panose="020B0609020204030204" pitchFamily="49" charset="0"/>
              </a:rPr>
              <a:t>def</a:t>
            </a:r>
            <a:r>
              <a:rPr lang="en-US" sz="1600" b="1" dirty="0">
                <a:latin typeface="Consolas" panose="020B0609020204030204" pitchFamily="49" charset="0"/>
              </a:rPr>
              <a:t> </a:t>
            </a:r>
            <a:r>
              <a:rPr lang="en-US" sz="1600" dirty="0">
                <a:latin typeface="Consolas" panose="020B0609020204030204" pitchFamily="49" charset="0"/>
              </a:rPr>
              <a:t>components(G, maxi, verbose) {</a:t>
            </a:r>
          </a:p>
          <a:p>
            <a:r>
              <a:rPr lang="en-US" sz="1600" dirty="0">
                <a:latin typeface="Consolas" panose="020B0609020204030204" pitchFamily="49" charset="0"/>
              </a:rPr>
              <a:t>  n = </a:t>
            </a:r>
            <a:r>
              <a:rPr lang="en-US" sz="1600" b="1" dirty="0" err="1">
                <a:latin typeface="Consolas" panose="020B0609020204030204" pitchFamily="49" charset="0"/>
              </a:rPr>
              <a:t>nrow</a:t>
            </a:r>
            <a:r>
              <a:rPr lang="en-US" sz="1600" dirty="0">
                <a:latin typeface="Consolas" panose="020B0609020204030204" pitchFamily="49" charset="0"/>
              </a:rPr>
              <a:t>(G);   </a:t>
            </a:r>
            <a:r>
              <a:rPr lang="en-US" sz="1600" b="1" dirty="0">
                <a:solidFill>
                  <a:srgbClr val="00B050"/>
                </a:solidFill>
                <a:latin typeface="Consolas" panose="020B0609020204030204" pitchFamily="49" charset="0"/>
              </a:rPr>
              <a:t>// get the number of vertexes</a:t>
            </a:r>
          </a:p>
          <a:p>
            <a:r>
              <a:rPr lang="en-US" sz="1600" dirty="0">
                <a:latin typeface="Consolas" panose="020B0609020204030204" pitchFamily="49" charset="0"/>
              </a:rPr>
              <a:t>  maxi = 100;</a:t>
            </a:r>
          </a:p>
          <a:p>
            <a:r>
              <a:rPr lang="en-US" sz="1600" dirty="0">
                <a:latin typeface="Consolas" panose="020B0609020204030204" pitchFamily="49" charset="0"/>
              </a:rPr>
              <a:t>  c = </a:t>
            </a:r>
            <a:r>
              <a:rPr lang="en-US" sz="1600" b="1" dirty="0" err="1">
                <a:latin typeface="Consolas" panose="020B0609020204030204" pitchFamily="49" charset="0"/>
              </a:rPr>
              <a:t>seq</a:t>
            </a:r>
            <a:r>
              <a:rPr lang="en-US" sz="1600" dirty="0">
                <a:latin typeface="Consolas" panose="020B0609020204030204" pitchFamily="49" charset="0"/>
              </a:rPr>
              <a:t>(1, n); </a:t>
            </a:r>
            <a:r>
              <a:rPr lang="en-US" sz="1600" b="1" dirty="0">
                <a:solidFill>
                  <a:srgbClr val="00B050"/>
                </a:solidFill>
                <a:latin typeface="Consolas" panose="020B0609020204030204" pitchFamily="49" charset="0"/>
              </a:rPr>
              <a:t>// </a:t>
            </a:r>
            <a:r>
              <a:rPr lang="en-US" sz="1600" b="1" dirty="0" err="1">
                <a:solidFill>
                  <a:srgbClr val="00B050"/>
                </a:solidFill>
                <a:latin typeface="Consolas" panose="020B0609020204030204" pitchFamily="49" charset="0"/>
              </a:rPr>
              <a:t>init</a:t>
            </a:r>
            <a:r>
              <a:rPr lang="en-US" sz="1600" b="1" dirty="0">
                <a:solidFill>
                  <a:srgbClr val="00B050"/>
                </a:solidFill>
                <a:latin typeface="Consolas" panose="020B0609020204030204" pitchFamily="49" charset="0"/>
              </a:rPr>
              <a:t> vertex IDs</a:t>
            </a:r>
          </a:p>
          <a:p>
            <a:r>
              <a:rPr lang="en-US" sz="1600" dirty="0">
                <a:latin typeface="Consolas" panose="020B0609020204030204" pitchFamily="49" charset="0"/>
              </a:rPr>
              <a:t>  diff = </a:t>
            </a:r>
            <a:r>
              <a:rPr lang="en-US" sz="1600" dirty="0" err="1">
                <a:latin typeface="Consolas" panose="020B0609020204030204" pitchFamily="49" charset="0"/>
              </a:rPr>
              <a:t>inf</a:t>
            </a:r>
            <a:r>
              <a:rPr lang="en-US" sz="1600" dirty="0">
                <a:latin typeface="Consolas" panose="020B0609020204030204" pitchFamily="49" charset="0"/>
              </a:rPr>
              <a:t>;    </a:t>
            </a:r>
            <a:r>
              <a:rPr lang="en-US" sz="1600" b="1" dirty="0">
                <a:solidFill>
                  <a:srgbClr val="00B050"/>
                </a:solidFill>
                <a:latin typeface="Consolas" panose="020B0609020204030204" pitchFamily="49" charset="0"/>
              </a:rPr>
              <a:t>// </a:t>
            </a:r>
            <a:r>
              <a:rPr lang="en-US" sz="1600" b="1" dirty="0" err="1">
                <a:solidFill>
                  <a:srgbClr val="00B050"/>
                </a:solidFill>
                <a:latin typeface="Consolas" panose="020B0609020204030204" pitchFamily="49" charset="0"/>
              </a:rPr>
              <a:t>init</a:t>
            </a:r>
            <a:r>
              <a:rPr lang="en-US" sz="1600" b="1" dirty="0">
                <a:solidFill>
                  <a:srgbClr val="00B050"/>
                </a:solidFill>
                <a:latin typeface="Consolas" panose="020B0609020204030204" pitchFamily="49" charset="0"/>
              </a:rPr>
              <a:t> diff to +Infinity</a:t>
            </a:r>
          </a:p>
          <a:p>
            <a:r>
              <a:rPr lang="en-US" sz="1600" dirty="0">
                <a:latin typeface="Consolas" panose="020B0609020204030204" pitchFamily="49" charset="0"/>
              </a:rPr>
              <a:t>  </a:t>
            </a:r>
            <a:r>
              <a:rPr lang="en-US" sz="1600" dirty="0" err="1">
                <a:latin typeface="Consolas" panose="020B0609020204030204" pitchFamily="49" charset="0"/>
              </a:rPr>
              <a:t>iter</a:t>
            </a:r>
            <a:r>
              <a:rPr lang="en-US" sz="1600" dirty="0">
                <a:latin typeface="Consolas" panose="020B0609020204030204" pitchFamily="49" charset="0"/>
              </a:rPr>
              <a:t> = 1;</a:t>
            </a:r>
          </a:p>
          <a:p>
            <a:r>
              <a:rPr lang="en-US" sz="1600" dirty="0">
                <a:latin typeface="Consolas" panose="020B0609020204030204" pitchFamily="49" charset="0"/>
              </a:rPr>
              <a:t>  </a:t>
            </a:r>
            <a:r>
              <a:rPr lang="en-US" sz="1600" b="1" dirty="0">
                <a:solidFill>
                  <a:srgbClr val="00B050"/>
                </a:solidFill>
                <a:latin typeface="Consolas" panose="020B0609020204030204" pitchFamily="49" charset="0"/>
              </a:rPr>
              <a:t>// iterative computation of connected components</a:t>
            </a:r>
          </a:p>
          <a:p>
            <a:r>
              <a:rPr lang="en-US" sz="1600" b="1" dirty="0">
                <a:solidFill>
                  <a:srgbClr val="00B050"/>
                </a:solidFill>
                <a:latin typeface="Consolas" panose="020B0609020204030204" pitchFamily="49" charset="0"/>
              </a:rPr>
              <a:t>  </a:t>
            </a:r>
            <a:r>
              <a:rPr lang="en-US" sz="1600" b="1" dirty="0">
                <a:latin typeface="Consolas" panose="020B0609020204030204" pitchFamily="49" charset="0"/>
              </a:rPr>
              <a:t>while</a:t>
            </a:r>
            <a:r>
              <a:rPr lang="en-US" sz="1600" dirty="0">
                <a:latin typeface="Consolas" panose="020B0609020204030204" pitchFamily="49" charset="0"/>
              </a:rPr>
              <a:t>(diff&gt;0 &amp; </a:t>
            </a:r>
            <a:r>
              <a:rPr lang="en-US" sz="1600" dirty="0" err="1">
                <a:latin typeface="Consolas" panose="020B0609020204030204" pitchFamily="49" charset="0"/>
              </a:rPr>
              <a:t>iter</a:t>
            </a:r>
            <a:r>
              <a:rPr lang="en-US" sz="1600" dirty="0">
                <a:latin typeface="Consolas" panose="020B0609020204030204" pitchFamily="49" charset="0"/>
              </a:rPr>
              <a:t>&lt;=maxi) {</a:t>
            </a:r>
          </a:p>
          <a:p>
            <a:r>
              <a:rPr lang="en-US" sz="1600" dirty="0">
                <a:latin typeface="Consolas" panose="020B0609020204030204" pitchFamily="49" charset="0"/>
              </a:rPr>
              <a:t>    u = </a:t>
            </a:r>
            <a:r>
              <a:rPr lang="en-US" sz="1600" b="1" dirty="0">
                <a:latin typeface="Consolas" panose="020B0609020204030204" pitchFamily="49" charset="0"/>
              </a:rPr>
              <a:t>max</a:t>
            </a:r>
            <a:r>
              <a:rPr lang="en-US" sz="1600" dirty="0">
                <a:latin typeface="Consolas" panose="020B0609020204030204" pitchFamily="49" charset="0"/>
              </a:rPr>
              <a:t>(</a:t>
            </a:r>
            <a:r>
              <a:rPr lang="en-US" sz="1600" b="1" dirty="0" err="1">
                <a:latin typeface="Consolas" panose="020B0609020204030204" pitchFamily="49" charset="0"/>
              </a:rPr>
              <a:t>rowMaxs</a:t>
            </a:r>
            <a:r>
              <a:rPr lang="en-US" sz="1600" dirty="0">
                <a:latin typeface="Consolas" panose="020B0609020204030204" pitchFamily="49" charset="0"/>
              </a:rPr>
              <a:t>(G * </a:t>
            </a:r>
            <a:r>
              <a:rPr lang="en-US" sz="1600" b="1" dirty="0">
                <a:latin typeface="Consolas" panose="020B0609020204030204" pitchFamily="49" charset="0"/>
              </a:rPr>
              <a:t>t</a:t>
            </a:r>
            <a:r>
              <a:rPr lang="en-US" sz="1600" dirty="0">
                <a:latin typeface="Consolas" panose="020B0609020204030204" pitchFamily="49" charset="0"/>
              </a:rPr>
              <a:t>(c)), c); </a:t>
            </a:r>
            <a:r>
              <a:rPr lang="en-US" sz="1600" b="1" dirty="0">
                <a:solidFill>
                  <a:srgbClr val="00B050"/>
                </a:solidFill>
                <a:latin typeface="Consolas" panose="020B0609020204030204" pitchFamily="49" charset="0"/>
              </a:rPr>
              <a:t>// neighbor prop</a:t>
            </a:r>
          </a:p>
          <a:p>
            <a:r>
              <a:rPr lang="en-US" sz="1600" dirty="0">
                <a:latin typeface="Consolas" panose="020B0609020204030204" pitchFamily="49" charset="0"/>
              </a:rPr>
              <a:t>    diff = </a:t>
            </a:r>
            <a:r>
              <a:rPr lang="en-US" sz="1600" b="1" dirty="0">
                <a:latin typeface="Consolas" panose="020B0609020204030204" pitchFamily="49" charset="0"/>
              </a:rPr>
              <a:t>sum</a:t>
            </a:r>
            <a:r>
              <a:rPr lang="en-US" sz="1600" dirty="0">
                <a:latin typeface="Consolas" panose="020B0609020204030204" pitchFamily="49" charset="0"/>
              </a:rPr>
              <a:t>(u != c);    </a:t>
            </a:r>
            <a:r>
              <a:rPr lang="en-US" sz="1600" b="1" dirty="0">
                <a:solidFill>
                  <a:srgbClr val="00B050"/>
                </a:solidFill>
                <a:latin typeface="Consolas" panose="020B0609020204030204" pitchFamily="49" charset="0"/>
              </a:rPr>
              <a:t>// # of changed vertexes</a:t>
            </a:r>
          </a:p>
          <a:p>
            <a:r>
              <a:rPr lang="en-US" sz="1600" dirty="0">
                <a:latin typeface="Consolas" panose="020B0609020204030204" pitchFamily="49" charset="0"/>
              </a:rPr>
              <a:t>    c = u;                 </a:t>
            </a:r>
            <a:r>
              <a:rPr lang="en-US" sz="1600" b="1" dirty="0">
                <a:solidFill>
                  <a:srgbClr val="00B050"/>
                </a:solidFill>
                <a:latin typeface="Consolas" panose="020B0609020204030204" pitchFamily="49" charset="0"/>
              </a:rPr>
              <a:t>// update assignment</a:t>
            </a:r>
          </a:p>
          <a:p>
            <a:r>
              <a:rPr lang="en-US" sz="1600" dirty="0">
                <a:latin typeface="Consolas" panose="020B0609020204030204" pitchFamily="49" charset="0"/>
              </a:rPr>
              <a:t>    </a:t>
            </a:r>
            <a:r>
              <a:rPr lang="en-US" sz="1600" dirty="0" err="1">
                <a:latin typeface="Consolas" panose="020B0609020204030204" pitchFamily="49" charset="0"/>
              </a:rPr>
              <a:t>iter</a:t>
            </a:r>
            <a:r>
              <a:rPr lang="en-US" sz="1600" dirty="0">
                <a:latin typeface="Consolas" panose="020B0609020204030204" pitchFamily="49" charset="0"/>
              </a:rPr>
              <a:t> = </a:t>
            </a:r>
            <a:r>
              <a:rPr lang="en-US" sz="1600" dirty="0" err="1">
                <a:latin typeface="Consolas" panose="020B0609020204030204" pitchFamily="49" charset="0"/>
              </a:rPr>
              <a:t>iter</a:t>
            </a:r>
            <a:r>
              <a:rPr lang="en-US" sz="1600" dirty="0">
                <a:latin typeface="Consolas" panose="020B0609020204030204" pitchFamily="49" charset="0"/>
              </a:rPr>
              <a:t> + 1;</a:t>
            </a:r>
          </a:p>
          <a:p>
            <a:r>
              <a:rPr lang="en-US" sz="1600" dirty="0">
                <a:latin typeface="Consolas" panose="020B0609020204030204" pitchFamily="49" charset="0"/>
              </a:rPr>
              <a:t>  } </a:t>
            </a:r>
          </a:p>
          <a:p>
            <a:r>
              <a:rPr lang="en-US" sz="1600" dirty="0">
                <a:latin typeface="Consolas" panose="020B0609020204030204" pitchFamily="49" charset="0"/>
              </a:rPr>
              <a:t>}</a:t>
            </a:r>
          </a:p>
        </p:txBody>
      </p:sp>
      <p:sp>
        <p:nvSpPr>
          <p:cNvPr id="12" name="Rectangle 11"/>
          <p:cNvSpPr/>
          <p:nvPr/>
        </p:nvSpPr>
        <p:spPr>
          <a:xfrm>
            <a:off x="6111240" y="2742224"/>
            <a:ext cx="4421403" cy="369332"/>
          </a:xfrm>
          <a:prstGeom prst="rect">
            <a:avLst/>
          </a:prstGeom>
        </p:spPr>
        <p:txBody>
          <a:bodyPr wrap="none">
            <a:spAutoFit/>
          </a:bodyPr>
          <a:lstStyle/>
          <a:p>
            <a:r>
              <a:rPr lang="en-US" b="1" dirty="0"/>
              <a:t>Domain-specific Language </a:t>
            </a:r>
            <a:r>
              <a:rPr lang="en-US" b="1" dirty="0" err="1"/>
              <a:t>DaphneDSL</a:t>
            </a:r>
            <a:endParaRPr lang="en-US" b="1" dirty="0"/>
          </a:p>
        </p:txBody>
      </p:sp>
      <p:sp>
        <p:nvSpPr>
          <p:cNvPr id="13" name="TextBox 12"/>
          <p:cNvSpPr txBox="1"/>
          <p:nvPr/>
        </p:nvSpPr>
        <p:spPr>
          <a:xfrm>
            <a:off x="7627172" y="6271709"/>
            <a:ext cx="4468006" cy="369332"/>
          </a:xfrm>
          <a:prstGeom prst="rect">
            <a:avLst/>
          </a:prstGeom>
          <a:noFill/>
        </p:spPr>
        <p:txBody>
          <a:bodyPr wrap="square" rtlCol="0">
            <a:spAutoFit/>
          </a:bodyPr>
          <a:lstStyle/>
          <a:p>
            <a:r>
              <a:rPr lang="en-US" b="1" dirty="0">
                <a:solidFill>
                  <a:schemeClr val="accent1"/>
                </a:solidFill>
              </a:rPr>
              <a:t>Multiple dispatch of functions/kernels</a:t>
            </a:r>
          </a:p>
        </p:txBody>
      </p:sp>
    </p:spTree>
    <p:extLst>
      <p:ext uri="{BB962C8B-B14F-4D97-AF65-F5344CB8AC3E}">
        <p14:creationId xmlns:p14="http://schemas.microsoft.com/office/powerpoint/2010/main" val="3950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Representations</a:t>
            </a:r>
          </a:p>
        </p:txBody>
      </p:sp>
      <p:sp>
        <p:nvSpPr>
          <p:cNvPr id="3" name="Content Placeholder 2"/>
          <p:cNvSpPr>
            <a:spLocks noGrp="1"/>
          </p:cNvSpPr>
          <p:nvPr>
            <p:ph idx="1"/>
          </p:nvPr>
        </p:nvSpPr>
        <p:spPr/>
        <p:txBody>
          <a:bodyPr>
            <a:noAutofit/>
          </a:bodyPr>
          <a:lstStyle/>
          <a:p>
            <a:r>
              <a:rPr lang="en-US" sz="2400" b="1" dirty="0">
                <a:solidFill>
                  <a:schemeClr val="accent1"/>
                </a:solidFill>
              </a:rPr>
              <a:t>Data Types:</a:t>
            </a:r>
            <a:r>
              <a:rPr lang="en-US" sz="2400" dirty="0">
                <a:solidFill>
                  <a:schemeClr val="accent1"/>
                </a:solidFill>
              </a:rPr>
              <a:t> </a:t>
            </a:r>
            <a:r>
              <a:rPr lang="en-US" sz="2400" dirty="0"/>
              <a:t>Matrix, Frame, LLVM scalars, (Tensor, List)</a:t>
            </a:r>
          </a:p>
          <a:p>
            <a:r>
              <a:rPr lang="en-US" sz="2400" b="1" dirty="0">
                <a:solidFill>
                  <a:schemeClr val="accent1"/>
                </a:solidFill>
              </a:rPr>
              <a:t>Value Types:</a:t>
            </a:r>
            <a:r>
              <a:rPr lang="en-US" sz="2400" dirty="0">
                <a:solidFill>
                  <a:schemeClr val="accent1"/>
                </a:solidFill>
              </a:rPr>
              <a:t> </a:t>
            </a:r>
            <a:r>
              <a:rPr lang="en-US" sz="2400" dirty="0"/>
              <a:t>e.g., I8, I32, I64, UI8, UI32, UI64, FP32, FP64</a:t>
            </a:r>
          </a:p>
          <a:p>
            <a:r>
              <a:rPr lang="en-US" sz="2400" dirty="0"/>
              <a:t>Distributed/Multi-device Data: </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9746" y="3488934"/>
            <a:ext cx="4229762" cy="281897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50125" y="3528624"/>
            <a:ext cx="4510614" cy="2918248"/>
          </a:xfrm>
          <a:prstGeom prst="rect">
            <a:avLst/>
          </a:prstGeom>
        </p:spPr>
      </p:pic>
      <p:sp>
        <p:nvSpPr>
          <p:cNvPr id="6" name="TextBox 5"/>
          <p:cNvSpPr txBox="1"/>
          <p:nvPr/>
        </p:nvSpPr>
        <p:spPr>
          <a:xfrm>
            <a:off x="1462066" y="2960546"/>
            <a:ext cx="4292245" cy="369332"/>
          </a:xfrm>
          <a:prstGeom prst="rect">
            <a:avLst/>
          </a:prstGeom>
          <a:noFill/>
        </p:spPr>
        <p:txBody>
          <a:bodyPr wrap="square" rtlCol="0">
            <a:spAutoFit/>
          </a:bodyPr>
          <a:lstStyle/>
          <a:p>
            <a:pPr algn="ctr"/>
            <a:r>
              <a:rPr lang="en-US" b="1" dirty="0"/>
              <a:t>a) Distributed Collection of Tiles</a:t>
            </a:r>
            <a:endParaRPr lang="en-US" dirty="0"/>
          </a:p>
        </p:txBody>
      </p:sp>
      <p:sp>
        <p:nvSpPr>
          <p:cNvPr id="7" name="TextBox 6"/>
          <p:cNvSpPr txBox="1"/>
          <p:nvPr/>
        </p:nvSpPr>
        <p:spPr>
          <a:xfrm>
            <a:off x="7027714" y="2966642"/>
            <a:ext cx="4292245" cy="369332"/>
          </a:xfrm>
          <a:prstGeom prst="rect">
            <a:avLst/>
          </a:prstGeom>
          <a:noFill/>
        </p:spPr>
        <p:txBody>
          <a:bodyPr wrap="square" rtlCol="0">
            <a:spAutoFit/>
          </a:bodyPr>
          <a:lstStyle/>
          <a:p>
            <a:pPr algn="ctr"/>
            <a:r>
              <a:rPr lang="en-US" b="1" dirty="0"/>
              <a:t>b) Federated Matrix/Frame</a:t>
            </a:r>
            <a:endParaRPr lang="en-US" dirty="0"/>
          </a:p>
        </p:txBody>
      </p:sp>
      <p:sp>
        <p:nvSpPr>
          <p:cNvPr id="8" name="Rectangle 7"/>
          <p:cNvSpPr/>
          <p:nvPr/>
        </p:nvSpPr>
        <p:spPr>
          <a:xfrm>
            <a:off x="9609513" y="1272988"/>
            <a:ext cx="860367" cy="482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Matrix</a:t>
            </a:r>
          </a:p>
        </p:txBody>
      </p:sp>
      <p:sp>
        <p:nvSpPr>
          <p:cNvPr id="9" name="Rectangle 8"/>
          <p:cNvSpPr/>
          <p:nvPr/>
        </p:nvSpPr>
        <p:spPr>
          <a:xfrm>
            <a:off x="10725231" y="1728216"/>
            <a:ext cx="1271016" cy="39319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 Array</a:t>
            </a:r>
          </a:p>
        </p:txBody>
      </p:sp>
      <p:sp>
        <p:nvSpPr>
          <p:cNvPr id="10" name="Rectangle 9"/>
          <p:cNvSpPr/>
          <p:nvPr/>
        </p:nvSpPr>
        <p:spPr>
          <a:xfrm>
            <a:off x="10725231" y="1261711"/>
            <a:ext cx="1271016" cy="39319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Array</a:t>
            </a:r>
          </a:p>
        </p:txBody>
      </p:sp>
      <p:cxnSp>
        <p:nvCxnSpPr>
          <p:cNvPr id="11" name="Straight Arrow Connector 10"/>
          <p:cNvCxnSpPr>
            <a:stCxn id="8" idx="3"/>
            <a:endCxn id="10" idx="1"/>
          </p:cNvCxnSpPr>
          <p:nvPr/>
        </p:nvCxnSpPr>
        <p:spPr>
          <a:xfrm flipV="1">
            <a:off x="10469880" y="1458307"/>
            <a:ext cx="255351" cy="5601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9" idx="1"/>
          </p:cNvCxnSpPr>
          <p:nvPr/>
        </p:nvCxnSpPr>
        <p:spPr>
          <a:xfrm>
            <a:off x="10469880" y="1514318"/>
            <a:ext cx="255351" cy="4104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2D08DB-2488-4C05-8761-63078178E8DD}"/>
              </a:ext>
            </a:extLst>
          </p:cNvPr>
          <p:cNvSpPr txBox="1"/>
          <p:nvPr/>
        </p:nvSpPr>
        <p:spPr>
          <a:xfrm>
            <a:off x="9522691" y="1718704"/>
            <a:ext cx="1029348" cy="646331"/>
          </a:xfrm>
          <a:prstGeom prst="rect">
            <a:avLst/>
          </a:prstGeom>
          <a:noFill/>
        </p:spPr>
        <p:txBody>
          <a:bodyPr wrap="square" rtlCol="0">
            <a:spAutoFit/>
          </a:bodyPr>
          <a:lstStyle/>
          <a:p>
            <a:pPr algn="ctr"/>
            <a:r>
              <a:rPr lang="en-US" dirty="0"/>
              <a:t>Dense/CSR</a:t>
            </a:r>
          </a:p>
        </p:txBody>
      </p:sp>
    </p:spTree>
    <p:extLst>
      <p:ext uri="{BB962C8B-B14F-4D97-AF65-F5344CB8AC3E}">
        <p14:creationId xmlns:p14="http://schemas.microsoft.com/office/powerpoint/2010/main" val="127895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9799" y="1467902"/>
            <a:ext cx="10435497" cy="4098045"/>
          </a:xfrm>
          <a:prstGeom prst="rect">
            <a:avLst/>
          </a:prstGeom>
        </p:spPr>
      </p:pic>
      <p:sp>
        <p:nvSpPr>
          <p:cNvPr id="2" name="Title 1"/>
          <p:cNvSpPr>
            <a:spLocks noGrp="1"/>
          </p:cNvSpPr>
          <p:nvPr>
            <p:ph type="title"/>
          </p:nvPr>
        </p:nvSpPr>
        <p:spPr/>
        <p:txBody>
          <a:bodyPr/>
          <a:lstStyle/>
          <a:p>
            <a:r>
              <a:rPr lang="en-US" dirty="0" err="1"/>
              <a:t>Vectorized</a:t>
            </a:r>
            <a:r>
              <a:rPr lang="en-US" dirty="0"/>
              <a:t> (Tiled) Execution</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9799" y="1467902"/>
            <a:ext cx="10435497" cy="4098045"/>
          </a:xfrm>
          <a:prstGeom prst="rect">
            <a:avLst/>
          </a:prstGeom>
        </p:spPr>
      </p:pic>
      <p:sp>
        <p:nvSpPr>
          <p:cNvPr id="3" name="TextBox 2"/>
          <p:cNvSpPr txBox="1"/>
          <p:nvPr/>
        </p:nvSpPr>
        <p:spPr>
          <a:xfrm>
            <a:off x="1043024" y="5852160"/>
            <a:ext cx="2758238" cy="646331"/>
          </a:xfrm>
          <a:prstGeom prst="rect">
            <a:avLst/>
          </a:prstGeom>
          <a:noFill/>
        </p:spPr>
        <p:txBody>
          <a:bodyPr wrap="square" rtlCol="0">
            <a:spAutoFit/>
          </a:bodyPr>
          <a:lstStyle/>
          <a:p>
            <a:pPr algn="ctr"/>
            <a:r>
              <a:rPr lang="en-US" b="1" dirty="0">
                <a:solidFill>
                  <a:schemeClr val="accent1"/>
                </a:solidFill>
              </a:rPr>
              <a:t>Default Parallelization</a:t>
            </a:r>
          </a:p>
          <a:p>
            <a:pPr algn="ctr"/>
            <a:r>
              <a:rPr lang="en-US" b="1" dirty="0">
                <a:solidFill>
                  <a:schemeClr val="accent1"/>
                </a:solidFill>
              </a:rPr>
              <a:t>Frame &amp; Matrix Ops</a:t>
            </a:r>
          </a:p>
        </p:txBody>
      </p:sp>
      <p:sp>
        <p:nvSpPr>
          <p:cNvPr id="6" name="TextBox 5"/>
          <p:cNvSpPr txBox="1"/>
          <p:nvPr/>
        </p:nvSpPr>
        <p:spPr>
          <a:xfrm>
            <a:off x="8050986" y="5849112"/>
            <a:ext cx="3415387" cy="646331"/>
          </a:xfrm>
          <a:prstGeom prst="rect">
            <a:avLst/>
          </a:prstGeom>
          <a:noFill/>
        </p:spPr>
        <p:txBody>
          <a:bodyPr wrap="square" rtlCol="0">
            <a:spAutoFit/>
          </a:bodyPr>
          <a:lstStyle/>
          <a:p>
            <a:pPr algn="ctr"/>
            <a:r>
              <a:rPr lang="en-US" b="1" dirty="0">
                <a:solidFill>
                  <a:schemeClr val="accent1"/>
                </a:solidFill>
              </a:rPr>
              <a:t>Fused Operator Pipelines </a:t>
            </a:r>
            <a:br>
              <a:rPr lang="en-US" b="1" dirty="0">
                <a:solidFill>
                  <a:schemeClr val="accent1"/>
                </a:solidFill>
              </a:rPr>
            </a:br>
            <a:r>
              <a:rPr lang="en-US" b="1" dirty="0">
                <a:solidFill>
                  <a:schemeClr val="accent1"/>
                </a:solidFill>
              </a:rPr>
              <a:t>on Tiles/Scalars + </a:t>
            </a:r>
            <a:r>
              <a:rPr lang="en-US" b="1" dirty="0" err="1">
                <a:solidFill>
                  <a:schemeClr val="accent1"/>
                </a:solidFill>
              </a:rPr>
              <a:t>Codegen</a:t>
            </a:r>
            <a:endParaRPr lang="en-US" b="1" dirty="0">
              <a:solidFill>
                <a:schemeClr val="accent1"/>
              </a:solidFill>
            </a:endParaRPr>
          </a:p>
        </p:txBody>
      </p:sp>
      <p:sp>
        <p:nvSpPr>
          <p:cNvPr id="7" name="TextBox 6"/>
          <p:cNvSpPr txBox="1"/>
          <p:nvPr/>
        </p:nvSpPr>
        <p:spPr>
          <a:xfrm>
            <a:off x="4575351" y="5846064"/>
            <a:ext cx="2966112" cy="646331"/>
          </a:xfrm>
          <a:prstGeom prst="rect">
            <a:avLst/>
          </a:prstGeom>
          <a:noFill/>
        </p:spPr>
        <p:txBody>
          <a:bodyPr wrap="square" rtlCol="0">
            <a:spAutoFit/>
          </a:bodyPr>
          <a:lstStyle/>
          <a:p>
            <a:pPr algn="ctr"/>
            <a:r>
              <a:rPr lang="en-US" b="1" dirty="0">
                <a:solidFill>
                  <a:schemeClr val="accent1"/>
                </a:solidFill>
              </a:rPr>
              <a:t>Locality-aware, </a:t>
            </a:r>
            <a:br>
              <a:rPr lang="en-US" b="1" dirty="0">
                <a:solidFill>
                  <a:schemeClr val="accent1"/>
                </a:solidFill>
              </a:rPr>
            </a:br>
            <a:r>
              <a:rPr lang="en-US" b="1" dirty="0">
                <a:solidFill>
                  <a:schemeClr val="accent1"/>
                </a:solidFill>
              </a:rPr>
              <a:t>Multi-device Scheduling</a:t>
            </a:r>
          </a:p>
        </p:txBody>
      </p:sp>
    </p:spTree>
    <p:extLst>
      <p:ext uri="{BB962C8B-B14F-4D97-AF65-F5344CB8AC3E}">
        <p14:creationId xmlns:p14="http://schemas.microsoft.com/office/powerpoint/2010/main" val="27657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875E-6 -1.48148E-6 L 0.26966 -0.17708 " pathEditMode="relative" rAng="0" ptsTypes="AA">
                                      <p:cBhvr>
                                        <p:cTn id="16" dur="2000" fill="hold"/>
                                        <p:tgtEl>
                                          <p:spTgt spid="4"/>
                                        </p:tgtEl>
                                        <p:attrNameLst>
                                          <p:attrName>ppt_x</p:attrName>
                                          <p:attrName>ppt_y</p:attrName>
                                        </p:attrNameLst>
                                      </p:cBhvr>
                                      <p:rCtr x="13477" y="-8866"/>
                                    </p:animMotion>
                                  </p:childTnLst>
                                </p:cTn>
                              </p:par>
                              <p:par>
                                <p:cTn id="17" presetID="6" presetClass="emph" presetSubtype="0" fill="hold" nodeType="withEffect">
                                  <p:stCondLst>
                                    <p:cond delay="0"/>
                                  </p:stCondLst>
                                  <p:childTnLst>
                                    <p:animScale>
                                      <p:cBhvr>
                                        <p:cTn id="18" dur="2000" fill="hold"/>
                                        <p:tgtEl>
                                          <p:spTgt spid="4"/>
                                        </p:tgtEl>
                                      </p:cBhvr>
                                      <p:by x="46600" y="46600"/>
                                    </p:animScale>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Vectorized</a:t>
            </a:r>
            <a:r>
              <a:rPr lang="en-US" dirty="0"/>
              <a:t> (Tiled) Execution, cont.</a:t>
            </a:r>
          </a:p>
        </p:txBody>
      </p:sp>
      <p:sp>
        <p:nvSpPr>
          <p:cNvPr id="3" name="Content Placeholder 2"/>
          <p:cNvSpPr>
            <a:spLocks noGrp="1"/>
          </p:cNvSpPr>
          <p:nvPr>
            <p:ph idx="1"/>
          </p:nvPr>
        </p:nvSpPr>
        <p:spPr/>
        <p:txBody>
          <a:bodyPr>
            <a:noAutofit/>
          </a:bodyPr>
          <a:lstStyle/>
          <a:p>
            <a:r>
              <a:rPr lang="en-US" sz="2400" b="1" dirty="0"/>
              <a:t>#1 Zero-copy Input Slicing</a:t>
            </a:r>
          </a:p>
          <a:p>
            <a:pPr lvl="1"/>
            <a:r>
              <a:rPr lang="en-US" sz="2000" dirty="0"/>
              <a:t>Create view on sliced input (no-op)</a:t>
            </a:r>
          </a:p>
          <a:p>
            <a:pPr lvl="1"/>
            <a:r>
              <a:rPr lang="en-US" sz="2000" dirty="0"/>
              <a:t>All kernels work on views</a:t>
            </a:r>
          </a:p>
          <a:p>
            <a:pPr lvl="1"/>
            <a:endParaRPr lang="en-US" sz="1400" dirty="0"/>
          </a:p>
          <a:p>
            <a:r>
              <a:rPr lang="en-US" sz="2400" b="1" dirty="0"/>
              <a:t>#2 Sparse Intermediates</a:t>
            </a:r>
          </a:p>
          <a:p>
            <a:pPr lvl="1"/>
            <a:r>
              <a:rPr lang="en-US" sz="2000" dirty="0"/>
              <a:t>Reuse dense/sparse kernels</a:t>
            </a:r>
          </a:p>
          <a:p>
            <a:pPr lvl="1"/>
            <a:r>
              <a:rPr lang="en-US" sz="2000" dirty="0"/>
              <a:t>Sparse pipeline intermediates for free</a:t>
            </a:r>
          </a:p>
          <a:p>
            <a:pPr lvl="1"/>
            <a:endParaRPr lang="en-US" sz="1400" dirty="0"/>
          </a:p>
          <a:p>
            <a:r>
              <a:rPr lang="en-US" sz="2400" b="1" dirty="0"/>
              <a:t>#3 Fine-grained Control</a:t>
            </a:r>
          </a:p>
          <a:p>
            <a:pPr lvl="1"/>
            <a:r>
              <a:rPr lang="en-US" sz="2000" dirty="0"/>
              <a:t>Task sizes (</a:t>
            </a:r>
            <a:r>
              <a:rPr lang="en-US" sz="2000" dirty="0" err="1"/>
              <a:t>dequeue</a:t>
            </a:r>
            <a:r>
              <a:rPr lang="en-US" sz="2000" dirty="0"/>
              <a:t>, data access) vs data binding (cache-conscious ops)</a:t>
            </a:r>
          </a:p>
          <a:p>
            <a:pPr lvl="1"/>
            <a:r>
              <a:rPr lang="en-US" sz="2000" dirty="0"/>
              <a:t>Scheduling for load balance (e.g., sparse operations)</a:t>
            </a:r>
          </a:p>
          <a:p>
            <a:pPr lvl="1"/>
            <a:endParaRPr lang="en-US" sz="1400" dirty="0"/>
          </a:p>
          <a:p>
            <a:r>
              <a:rPr lang="en-US" sz="2400" b="1" dirty="0"/>
              <a:t>#4 Computational Storage</a:t>
            </a:r>
          </a:p>
          <a:p>
            <a:pPr lvl="1"/>
            <a:r>
              <a:rPr lang="en-US" sz="2000" dirty="0"/>
              <a:t>Task queues connect </a:t>
            </a:r>
            <a:r>
              <a:rPr lang="en-US" sz="2000" dirty="0" err="1"/>
              <a:t>eBPF</a:t>
            </a:r>
            <a:r>
              <a:rPr lang="en-US" sz="2000" dirty="0"/>
              <a:t> programs, </a:t>
            </a:r>
            <a:r>
              <a:rPr lang="en-US" sz="2000" dirty="0" err="1"/>
              <a:t>async</a:t>
            </a:r>
            <a:r>
              <a:rPr lang="en-US" sz="2000" dirty="0"/>
              <a:t> I/O </a:t>
            </a:r>
            <a:br>
              <a:rPr lang="en-US" sz="2000" dirty="0"/>
            </a:br>
            <a:r>
              <a:rPr lang="en-US" sz="2000" dirty="0"/>
              <a:t>into buffers, and subsequent operator pipelines</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94872" y="1344729"/>
            <a:ext cx="4877428" cy="1915378"/>
          </a:xfrm>
          <a:prstGeom prst="rect">
            <a:avLst/>
          </a:prstGeom>
        </p:spPr>
      </p:pic>
      <p:grpSp>
        <p:nvGrpSpPr>
          <p:cNvPr id="22" name="Group 21"/>
          <p:cNvGrpSpPr/>
          <p:nvPr/>
        </p:nvGrpSpPr>
        <p:grpSpPr>
          <a:xfrm>
            <a:off x="7544611" y="5303522"/>
            <a:ext cx="1889845" cy="1172581"/>
            <a:chOff x="7544611" y="5368068"/>
            <a:chExt cx="1889845" cy="1172581"/>
          </a:xfrm>
        </p:grpSpPr>
        <p:sp>
          <p:nvSpPr>
            <p:cNvPr id="5" name="Rounded Rectangle 4"/>
            <p:cNvSpPr/>
            <p:nvPr/>
          </p:nvSpPr>
          <p:spPr>
            <a:xfrm>
              <a:off x="7605656" y="5744583"/>
              <a:ext cx="1828800" cy="79606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23987" y="5841401"/>
              <a:ext cx="484095" cy="28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FP32</a:t>
              </a:r>
            </a:p>
          </p:txBody>
        </p:sp>
        <p:sp>
          <p:nvSpPr>
            <p:cNvPr id="7" name="Rectangle 6"/>
            <p:cNvSpPr/>
            <p:nvPr/>
          </p:nvSpPr>
          <p:spPr>
            <a:xfrm>
              <a:off x="7725780" y="6165924"/>
              <a:ext cx="484095" cy="28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FP32</a:t>
              </a:r>
            </a:p>
          </p:txBody>
        </p:sp>
        <p:sp>
          <p:nvSpPr>
            <p:cNvPr id="8" name="Rectangle 7"/>
            <p:cNvSpPr/>
            <p:nvPr/>
          </p:nvSpPr>
          <p:spPr>
            <a:xfrm>
              <a:off x="8265459" y="5844986"/>
              <a:ext cx="484095" cy="28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FP32</a:t>
              </a:r>
            </a:p>
          </p:txBody>
        </p:sp>
        <p:sp>
          <p:nvSpPr>
            <p:cNvPr id="9" name="Rectangle 8"/>
            <p:cNvSpPr/>
            <p:nvPr/>
          </p:nvSpPr>
          <p:spPr>
            <a:xfrm>
              <a:off x="8256494" y="6169509"/>
              <a:ext cx="484095" cy="28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FP32</a:t>
              </a:r>
            </a:p>
          </p:txBody>
        </p:sp>
        <p:sp>
          <p:nvSpPr>
            <p:cNvPr id="10" name="Rectangle 9"/>
            <p:cNvSpPr/>
            <p:nvPr/>
          </p:nvSpPr>
          <p:spPr>
            <a:xfrm>
              <a:off x="8799755" y="6013525"/>
              <a:ext cx="559397" cy="441368"/>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FPGA</a:t>
              </a:r>
            </a:p>
          </p:txBody>
        </p:sp>
        <p:sp>
          <p:nvSpPr>
            <p:cNvPr id="15" name="TextBox 14"/>
            <p:cNvSpPr txBox="1"/>
            <p:nvPr/>
          </p:nvSpPr>
          <p:spPr>
            <a:xfrm>
              <a:off x="7544611" y="5368068"/>
              <a:ext cx="1363442" cy="369332"/>
            </a:xfrm>
            <a:prstGeom prst="rect">
              <a:avLst/>
            </a:prstGeom>
            <a:noFill/>
          </p:spPr>
          <p:txBody>
            <a:bodyPr wrap="square" rtlCol="0">
              <a:spAutoFit/>
            </a:bodyPr>
            <a:lstStyle/>
            <a:p>
              <a:pPr algn="ctr"/>
              <a:r>
                <a:rPr lang="en-US" b="1" dirty="0"/>
                <a:t>SSD</a:t>
              </a:r>
              <a:endParaRPr lang="en-US" dirty="0"/>
            </a:p>
          </p:txBody>
        </p:sp>
      </p:grpSp>
      <p:grpSp>
        <p:nvGrpSpPr>
          <p:cNvPr id="23" name="Group 22"/>
          <p:cNvGrpSpPr/>
          <p:nvPr/>
        </p:nvGrpSpPr>
        <p:grpSpPr>
          <a:xfrm>
            <a:off x="9040078" y="5314280"/>
            <a:ext cx="2832221" cy="688487"/>
            <a:chOff x="9040078" y="5378826"/>
            <a:chExt cx="2832221" cy="688487"/>
          </a:xfrm>
        </p:grpSpPr>
        <p:cxnSp>
          <p:nvCxnSpPr>
            <p:cNvPr id="11" name="Straight Arrow Connector 10"/>
            <p:cNvCxnSpPr>
              <a:endCxn id="13" idx="3"/>
            </p:cNvCxnSpPr>
            <p:nvPr/>
          </p:nvCxnSpPr>
          <p:spPr>
            <a:xfrm flipV="1">
              <a:off x="9040078" y="5733805"/>
              <a:ext cx="664733" cy="30809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Can 12"/>
            <p:cNvSpPr/>
            <p:nvPr/>
          </p:nvSpPr>
          <p:spPr>
            <a:xfrm rot="5400000">
              <a:off x="9700218" y="5427211"/>
              <a:ext cx="622372" cy="6131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627684" y="5391372"/>
              <a:ext cx="1244615" cy="67594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ResNet-20 Scoring</a:t>
              </a:r>
            </a:p>
          </p:txBody>
        </p:sp>
        <p:cxnSp>
          <p:nvCxnSpPr>
            <p:cNvPr id="18" name="Straight Arrow Connector 17"/>
            <p:cNvCxnSpPr>
              <a:stCxn id="13" idx="1"/>
              <a:endCxn id="16" idx="1"/>
            </p:cNvCxnSpPr>
            <p:nvPr/>
          </p:nvCxnSpPr>
          <p:spPr>
            <a:xfrm flipV="1">
              <a:off x="10317998" y="5729343"/>
              <a:ext cx="309686" cy="446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35376" y="5378826"/>
              <a:ext cx="569435" cy="369332"/>
            </a:xfrm>
            <a:prstGeom prst="rect">
              <a:avLst/>
            </a:prstGeom>
            <a:noFill/>
          </p:spPr>
          <p:txBody>
            <a:bodyPr wrap="square" rtlCol="0">
              <a:spAutoFit/>
            </a:bodyPr>
            <a:lstStyle/>
            <a:p>
              <a:r>
                <a:rPr lang="en-US" dirty="0"/>
                <a:t>UI8</a:t>
              </a:r>
            </a:p>
          </p:txBody>
        </p:sp>
      </p:grpSp>
    </p:spTree>
    <p:extLst>
      <p:ext uri="{BB962C8B-B14F-4D97-AF65-F5344CB8AC3E}">
        <p14:creationId xmlns:p14="http://schemas.microsoft.com/office/powerpoint/2010/main" val="4217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Extensibility</a:t>
            </a:r>
          </a:p>
        </p:txBody>
      </p:sp>
      <p:sp>
        <p:nvSpPr>
          <p:cNvPr id="3" name="Content Placeholder 2"/>
          <p:cNvSpPr>
            <a:spLocks noGrp="1"/>
          </p:cNvSpPr>
          <p:nvPr>
            <p:ph idx="1"/>
          </p:nvPr>
        </p:nvSpPr>
        <p:spPr/>
        <p:txBody>
          <a:bodyPr>
            <a:noAutofit/>
          </a:bodyPr>
          <a:lstStyle/>
          <a:p>
            <a:r>
              <a:rPr lang="en-US" sz="2400" b="1" dirty="0"/>
              <a:t>Goals for Extensibility</a:t>
            </a:r>
          </a:p>
          <a:p>
            <a:pPr lvl="1"/>
            <a:r>
              <a:rPr lang="en-US" sz="2000" dirty="0"/>
              <a:t>New </a:t>
            </a:r>
            <a:r>
              <a:rPr lang="en-US" sz="2000" b="1" dirty="0">
                <a:solidFill>
                  <a:srgbClr val="7889FB"/>
                </a:solidFill>
              </a:rPr>
              <a:t>data types</a:t>
            </a:r>
            <a:r>
              <a:rPr lang="en-US" sz="2000" dirty="0"/>
              <a:t> and </a:t>
            </a:r>
            <a:r>
              <a:rPr lang="en-US" sz="2000" b="1" dirty="0">
                <a:solidFill>
                  <a:srgbClr val="7889FB"/>
                </a:solidFill>
              </a:rPr>
              <a:t>kernels</a:t>
            </a:r>
            <a:r>
              <a:rPr lang="en-US" sz="2000" dirty="0"/>
              <a:t> (e.g., compressed, HW devices)</a:t>
            </a:r>
          </a:p>
          <a:p>
            <a:pPr lvl="1"/>
            <a:r>
              <a:rPr lang="en-US" sz="2000" dirty="0"/>
              <a:t>New </a:t>
            </a:r>
            <a:r>
              <a:rPr lang="en-US" sz="2000" b="1" dirty="0">
                <a:solidFill>
                  <a:srgbClr val="7889FB"/>
                </a:solidFill>
              </a:rPr>
              <a:t>optimization passes</a:t>
            </a:r>
            <a:r>
              <a:rPr lang="en-US" sz="2000" dirty="0"/>
              <a:t> and scheduling algorithms</a:t>
            </a:r>
          </a:p>
          <a:p>
            <a:pPr lvl="1"/>
            <a:r>
              <a:rPr lang="en-US" sz="2000" dirty="0"/>
              <a:t>Integration with other </a:t>
            </a:r>
            <a:r>
              <a:rPr lang="en-US" sz="2000" b="1" dirty="0">
                <a:solidFill>
                  <a:schemeClr val="accent1"/>
                </a:solidFill>
              </a:rPr>
              <a:t>MLIR dialects</a:t>
            </a:r>
          </a:p>
          <a:p>
            <a:pPr lvl="1"/>
            <a:endParaRPr lang="en-US" sz="1400" dirty="0"/>
          </a:p>
          <a:p>
            <a:r>
              <a:rPr lang="en-US" sz="2400" b="1" dirty="0"/>
              <a:t>#1 Extension Catalog</a:t>
            </a:r>
          </a:p>
          <a:p>
            <a:pPr lvl="1"/>
            <a:r>
              <a:rPr lang="en-US" sz="2000" dirty="0"/>
              <a:t>Register kernels/data types as shared libraries</a:t>
            </a:r>
          </a:p>
          <a:p>
            <a:pPr lvl="1"/>
            <a:r>
              <a:rPr lang="en-US" sz="2000" dirty="0"/>
              <a:t>Type hierarchy, cost functions, constraints</a:t>
            </a:r>
          </a:p>
          <a:p>
            <a:pPr lvl="1"/>
            <a:endParaRPr lang="en-US" sz="1400" dirty="0"/>
          </a:p>
          <a:p>
            <a:r>
              <a:rPr lang="en-US" sz="2400" b="1" dirty="0"/>
              <a:t>#2 DSL-level Extensibility/Configuration</a:t>
            </a:r>
          </a:p>
          <a:p>
            <a:pPr lvl="1"/>
            <a:r>
              <a:rPr lang="en-US" sz="2000" dirty="0"/>
              <a:t>Data representations, data/ops placement (</a:t>
            </a:r>
            <a:r>
              <a:rPr lang="en-US" sz="2000" b="1" dirty="0">
                <a:solidFill>
                  <a:schemeClr val="accent1"/>
                </a:solidFill>
              </a:rPr>
              <a:t>constraints</a:t>
            </a:r>
            <a:r>
              <a:rPr lang="en-US" sz="2000" dirty="0"/>
              <a:t>)</a:t>
            </a:r>
          </a:p>
          <a:p>
            <a:pPr lvl="1"/>
            <a:r>
              <a:rPr lang="en-US" sz="2000" b="1" dirty="0">
                <a:solidFill>
                  <a:srgbClr val="7889FB"/>
                </a:solidFill>
              </a:rPr>
              <a:t>Sideways Entry:</a:t>
            </a:r>
            <a:r>
              <a:rPr lang="en-US" sz="2000" dirty="0"/>
              <a:t> </a:t>
            </a:r>
            <a:r>
              <a:rPr lang="en-US" sz="2000" dirty="0" err="1"/>
              <a:t>daphnec</a:t>
            </a:r>
            <a:r>
              <a:rPr lang="en-US" sz="2000" dirty="0"/>
              <a:t> takes </a:t>
            </a:r>
            <a:r>
              <a:rPr lang="en-US" sz="2000" dirty="0" err="1"/>
              <a:t>DaphneDSL</a:t>
            </a:r>
            <a:r>
              <a:rPr lang="en-US" sz="2000" dirty="0"/>
              <a:t> and </a:t>
            </a:r>
            <a:r>
              <a:rPr lang="en-US" sz="2000" dirty="0" err="1"/>
              <a:t>DaphneIR</a:t>
            </a:r>
            <a:endParaRPr lang="en-US" sz="2000" dirty="0"/>
          </a:p>
          <a:p>
            <a:pPr lvl="1"/>
            <a:endParaRPr lang="en-US" sz="1400" dirty="0"/>
          </a:p>
          <a:p>
            <a:r>
              <a:rPr lang="en-US" sz="2400" b="1" dirty="0"/>
              <a:t>#3 System Internals</a:t>
            </a:r>
          </a:p>
          <a:p>
            <a:pPr lvl="1"/>
            <a:r>
              <a:rPr lang="en-US" sz="2000" dirty="0"/>
              <a:t>Extended </a:t>
            </a:r>
            <a:r>
              <a:rPr lang="en-US" sz="2000" dirty="0" err="1"/>
              <a:t>DaphneIR</a:t>
            </a:r>
            <a:r>
              <a:rPr lang="en-US" sz="2000" dirty="0"/>
              <a:t>, new optimization passes, custom compilation chains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6045" y="1659535"/>
            <a:ext cx="857755" cy="857755"/>
          </a:xfrm>
          <a:prstGeom prst="rect">
            <a:avLst/>
          </a:prstGeom>
        </p:spPr>
      </p:pic>
      <p:sp>
        <p:nvSpPr>
          <p:cNvPr id="5" name="Rectangle 4"/>
          <p:cNvSpPr/>
          <p:nvPr/>
        </p:nvSpPr>
        <p:spPr>
          <a:xfrm>
            <a:off x="9022878" y="4419620"/>
            <a:ext cx="2903301" cy="1077218"/>
          </a:xfrm>
          <a:prstGeom prst="rect">
            <a:avLst/>
          </a:prstGeom>
        </p:spPr>
        <p:txBody>
          <a:bodyPr wrap="square">
            <a:spAutoFit/>
          </a:bodyPr>
          <a:lstStyle/>
          <a:p>
            <a:r>
              <a:rPr lang="en-US" sz="1600" dirty="0">
                <a:latin typeface="Consolas" panose="020B0609020204030204" pitchFamily="49" charset="0"/>
              </a:rPr>
              <a:t>X = </a:t>
            </a:r>
            <a:r>
              <a:rPr lang="en-US" sz="1600" b="1" dirty="0">
                <a:latin typeface="Consolas" panose="020B0609020204030204" pitchFamily="49" charset="0"/>
              </a:rPr>
              <a:t>sparse</a:t>
            </a:r>
            <a:r>
              <a:rPr lang="en-US" sz="1600" dirty="0">
                <a:latin typeface="Consolas" panose="020B0609020204030204" pitchFamily="49" charset="0"/>
              </a:rPr>
              <a:t>(Y); </a:t>
            </a:r>
            <a:br>
              <a:rPr lang="en-US" sz="1600" dirty="0">
                <a:latin typeface="Consolas" panose="020B0609020204030204" pitchFamily="49" charset="0"/>
              </a:rPr>
            </a:br>
            <a:r>
              <a:rPr lang="en-US" sz="1600" dirty="0">
                <a:latin typeface="Consolas" panose="020B0609020204030204" pitchFamily="49" charset="0"/>
              </a:rPr>
              <a:t>X = </a:t>
            </a:r>
            <a:r>
              <a:rPr lang="en-US" sz="1600" b="1" dirty="0">
                <a:latin typeface="Consolas" panose="020B0609020204030204" pitchFamily="49" charset="0"/>
              </a:rPr>
              <a:t>compress</a:t>
            </a:r>
            <a:r>
              <a:rPr lang="en-US" sz="1600" dirty="0">
                <a:latin typeface="Consolas" panose="020B0609020204030204" pitchFamily="49" charset="0"/>
              </a:rPr>
              <a:t>(Y);</a:t>
            </a:r>
          </a:p>
          <a:p>
            <a:r>
              <a:rPr lang="en-US" sz="1600" dirty="0">
                <a:latin typeface="Consolas" panose="020B0609020204030204" pitchFamily="49" charset="0"/>
              </a:rPr>
              <a:t>X = </a:t>
            </a:r>
            <a:r>
              <a:rPr lang="en-US" sz="1600" b="1" dirty="0">
                <a:latin typeface="Consolas" panose="020B0609020204030204" pitchFamily="49" charset="0"/>
              </a:rPr>
              <a:t>device</a:t>
            </a:r>
            <a:r>
              <a:rPr lang="en-US" sz="1600" dirty="0">
                <a:latin typeface="Consolas" panose="020B0609020204030204" pitchFamily="49" charset="0"/>
              </a:rPr>
              <a:t>(Y, “/GPU:0”);</a:t>
            </a:r>
          </a:p>
          <a:p>
            <a:r>
              <a:rPr lang="en-US" sz="1600" dirty="0">
                <a:latin typeface="Consolas" panose="020B0609020204030204" pitchFamily="49" charset="0"/>
              </a:rPr>
              <a:t>X = Y @_</a:t>
            </a:r>
            <a:r>
              <a:rPr lang="en-US" sz="1600" dirty="0" err="1">
                <a:latin typeface="Consolas" panose="020B0609020204030204" pitchFamily="49" charset="0"/>
              </a:rPr>
              <a:t>gpu</a:t>
            </a:r>
            <a:r>
              <a:rPr lang="en-US" sz="1600" dirty="0">
                <a:latin typeface="Consolas" panose="020B0609020204030204" pitchFamily="49" charset="0"/>
              </a:rPr>
              <a:t> Z;</a:t>
            </a:r>
          </a:p>
        </p:txBody>
      </p:sp>
      <p:graphicFrame>
        <p:nvGraphicFramePr>
          <p:cNvPr id="7" name="Table 6"/>
          <p:cNvGraphicFramePr>
            <a:graphicFrameLocks noGrp="1"/>
          </p:cNvGraphicFramePr>
          <p:nvPr>
            <p:extLst>
              <p:ext uri="{D42A27DB-BD31-4B8C-83A1-F6EECF244321}">
                <p14:modId xmlns:p14="http://schemas.microsoft.com/office/powerpoint/2010/main" val="465984640"/>
              </p:ext>
            </p:extLst>
          </p:nvPr>
        </p:nvGraphicFramePr>
        <p:xfrm>
          <a:off x="7423225" y="2884861"/>
          <a:ext cx="4372576" cy="1341120"/>
        </p:xfrm>
        <a:graphic>
          <a:graphicData uri="http://schemas.openxmlformats.org/drawingml/2006/table">
            <a:tbl>
              <a:tblPr firstRow="1" bandRow="1">
                <a:tableStyleId>{21E4AEA4-8DFA-4A89-87EB-49C32662AFE0}</a:tableStyleId>
              </a:tblPr>
              <a:tblGrid>
                <a:gridCol w="1400922">
                  <a:extLst>
                    <a:ext uri="{9D8B030D-6E8A-4147-A177-3AD203B41FA5}">
                      <a16:colId xmlns:a16="http://schemas.microsoft.com/office/drawing/2014/main" val="939989194"/>
                    </a:ext>
                  </a:extLst>
                </a:gridCol>
                <a:gridCol w="1155659">
                  <a:extLst>
                    <a:ext uri="{9D8B030D-6E8A-4147-A177-3AD203B41FA5}">
                      <a16:colId xmlns:a16="http://schemas.microsoft.com/office/drawing/2014/main" val="3299974875"/>
                    </a:ext>
                  </a:extLst>
                </a:gridCol>
                <a:gridCol w="695107">
                  <a:extLst>
                    <a:ext uri="{9D8B030D-6E8A-4147-A177-3AD203B41FA5}">
                      <a16:colId xmlns:a16="http://schemas.microsoft.com/office/drawing/2014/main" val="2128709917"/>
                    </a:ext>
                  </a:extLst>
                </a:gridCol>
                <a:gridCol w="1120888">
                  <a:extLst>
                    <a:ext uri="{9D8B030D-6E8A-4147-A177-3AD203B41FA5}">
                      <a16:colId xmlns:a16="http://schemas.microsoft.com/office/drawing/2014/main" val="2989661043"/>
                    </a:ext>
                  </a:extLst>
                </a:gridCol>
              </a:tblGrid>
              <a:tr h="257260">
                <a:tc>
                  <a:txBody>
                    <a:bodyPr/>
                    <a:lstStyle/>
                    <a:p>
                      <a:pPr algn="ctr"/>
                      <a:r>
                        <a:rPr lang="en-US" sz="1600" dirty="0"/>
                        <a:t>Artifact</a:t>
                      </a:r>
                    </a:p>
                  </a:txBody>
                  <a:tcPr/>
                </a:tc>
                <a:tc>
                  <a:txBody>
                    <a:bodyPr/>
                    <a:lstStyle/>
                    <a:p>
                      <a:pPr algn="ctr"/>
                      <a:r>
                        <a:rPr lang="en-US" sz="1600" dirty="0"/>
                        <a:t>Type</a:t>
                      </a:r>
                    </a:p>
                  </a:txBody>
                  <a:tcPr/>
                </a:tc>
                <a:tc>
                  <a:txBody>
                    <a:bodyPr/>
                    <a:lstStyle/>
                    <a:p>
                      <a:pPr algn="ctr"/>
                      <a:r>
                        <a:rPr lang="en-US" sz="1600" dirty="0"/>
                        <a:t>Cost</a:t>
                      </a:r>
                    </a:p>
                  </a:txBody>
                  <a:tcPr/>
                </a:tc>
                <a:tc>
                  <a:txBody>
                    <a:bodyPr/>
                    <a:lstStyle/>
                    <a:p>
                      <a:pPr algn="ctr"/>
                      <a:r>
                        <a:rPr lang="en-US" sz="1600" dirty="0"/>
                        <a:t>Lib</a:t>
                      </a:r>
                    </a:p>
                  </a:txBody>
                  <a:tcPr/>
                </a:tc>
                <a:extLst>
                  <a:ext uri="{0D108BD9-81ED-4DB2-BD59-A6C34878D82A}">
                    <a16:rowId xmlns:a16="http://schemas.microsoft.com/office/drawing/2014/main" val="1332835637"/>
                  </a:ext>
                </a:extLst>
              </a:tr>
              <a:tr h="257260">
                <a:tc>
                  <a:txBody>
                    <a:bodyPr/>
                    <a:lstStyle/>
                    <a:p>
                      <a:pPr algn="ctr"/>
                      <a:r>
                        <a:rPr lang="en-US" sz="1600" dirty="0"/>
                        <a:t>compress</a:t>
                      </a:r>
                    </a:p>
                  </a:txBody>
                  <a:tcPr/>
                </a:tc>
                <a:tc>
                  <a:txBody>
                    <a:bodyPr/>
                    <a:lstStyle/>
                    <a:p>
                      <a:pPr algn="ctr"/>
                      <a:r>
                        <a:rPr lang="en-US" sz="1600" dirty="0"/>
                        <a:t>K-Reorg</a:t>
                      </a:r>
                    </a:p>
                  </a:txBody>
                  <a:tcPr/>
                </a:tc>
                <a:tc>
                  <a:txBody>
                    <a:bodyPr/>
                    <a:lstStyle/>
                    <a:p>
                      <a:pPr algn="ctr"/>
                      <a:endParaRPr lang="en-US" sz="1600"/>
                    </a:p>
                  </a:txBody>
                  <a:tcPr/>
                </a:tc>
                <a:tc>
                  <a:txBody>
                    <a:bodyPr/>
                    <a:lstStyle/>
                    <a:p>
                      <a:pPr algn="ctr"/>
                      <a:r>
                        <a:rPr lang="en-US" sz="1600" dirty="0"/>
                        <a:t>./clib.so</a:t>
                      </a:r>
                    </a:p>
                  </a:txBody>
                  <a:tcPr/>
                </a:tc>
                <a:extLst>
                  <a:ext uri="{0D108BD9-81ED-4DB2-BD59-A6C34878D82A}">
                    <a16:rowId xmlns:a16="http://schemas.microsoft.com/office/drawing/2014/main" val="287313121"/>
                  </a:ext>
                </a:extLst>
              </a:tr>
              <a:tr h="257260">
                <a:tc>
                  <a:txBody>
                    <a:bodyPr/>
                    <a:lstStyle/>
                    <a:p>
                      <a:pPr algn="ctr"/>
                      <a:r>
                        <a:rPr lang="en-US" sz="1600" dirty="0" err="1"/>
                        <a:t>mm_asic</a:t>
                      </a:r>
                      <a:endParaRPr lang="en-US" sz="1600" dirty="0"/>
                    </a:p>
                  </a:txBody>
                  <a:tcPr/>
                </a:tc>
                <a:tc>
                  <a:txBody>
                    <a:bodyPr/>
                    <a:lstStyle/>
                    <a:p>
                      <a:pPr algn="ctr"/>
                      <a:r>
                        <a:rPr lang="en-US" sz="1600" dirty="0"/>
                        <a:t>K-</a:t>
                      </a:r>
                      <a:r>
                        <a:rPr lang="en-US" sz="1600" dirty="0" err="1"/>
                        <a:t>Matmult</a:t>
                      </a:r>
                      <a:endParaRPr lang="en-US" sz="1600" dirty="0"/>
                    </a:p>
                  </a:txBody>
                  <a:tcPr/>
                </a:tc>
                <a:tc>
                  <a:txBody>
                    <a:bodyPr/>
                    <a:lstStyle/>
                    <a:p>
                      <a:pPr algn="ctr"/>
                      <a:endParaRPr lang="en-US" sz="1600"/>
                    </a:p>
                  </a:txBody>
                  <a:tcPr/>
                </a:tc>
                <a:tc>
                  <a:txBody>
                    <a:bodyPr/>
                    <a:lstStyle/>
                    <a:p>
                      <a:pPr algn="ctr"/>
                      <a:r>
                        <a:rPr lang="en-US" sz="1600" dirty="0"/>
                        <a:t>./mma.so</a:t>
                      </a:r>
                    </a:p>
                  </a:txBody>
                  <a:tcPr/>
                </a:tc>
                <a:extLst>
                  <a:ext uri="{0D108BD9-81ED-4DB2-BD59-A6C34878D82A}">
                    <a16:rowId xmlns:a16="http://schemas.microsoft.com/office/drawing/2014/main" val="3099838516"/>
                  </a:ext>
                </a:extLst>
              </a:tr>
              <a:tr h="257260">
                <a:tc>
                  <a:txBody>
                    <a:bodyPr/>
                    <a:lstStyle/>
                    <a:p>
                      <a:pPr algn="ctr"/>
                      <a:r>
                        <a:rPr lang="en-US" sz="1600" dirty="0" err="1"/>
                        <a:t>CompMatrix</a:t>
                      </a:r>
                      <a:endParaRPr lang="en-US" sz="1600" dirty="0"/>
                    </a:p>
                  </a:txBody>
                  <a:tcPr/>
                </a:tc>
                <a:tc>
                  <a:txBody>
                    <a:bodyPr/>
                    <a:lstStyle/>
                    <a:p>
                      <a:pPr algn="ctr"/>
                      <a:r>
                        <a:rPr lang="en-US" sz="1600" dirty="0"/>
                        <a:t>D-Matrix</a:t>
                      </a:r>
                    </a:p>
                  </a:txBody>
                  <a:tcPr/>
                </a:tc>
                <a:tc>
                  <a:txBody>
                    <a:bodyPr/>
                    <a:lstStyle/>
                    <a:p>
                      <a:pPr algn="ctr"/>
                      <a:endParaRPr lang="en-US" sz="1600" dirty="0"/>
                    </a:p>
                  </a:txBody>
                  <a:tcPr/>
                </a:tc>
                <a:tc>
                  <a:txBody>
                    <a:bodyPr/>
                    <a:lstStyle/>
                    <a:p>
                      <a:pPr algn="ctr"/>
                      <a:r>
                        <a:rPr lang="en-US" sz="1600" dirty="0"/>
                        <a:t>./clib.so</a:t>
                      </a:r>
                    </a:p>
                  </a:txBody>
                  <a:tcPr/>
                </a:tc>
                <a:extLst>
                  <a:ext uri="{0D108BD9-81ED-4DB2-BD59-A6C34878D82A}">
                    <a16:rowId xmlns:a16="http://schemas.microsoft.com/office/drawing/2014/main" val="1074141323"/>
                  </a:ext>
                </a:extLst>
              </a:tr>
            </a:tbl>
          </a:graphicData>
        </a:graphic>
      </p:graphicFrame>
    </p:spTree>
    <p:extLst>
      <p:ext uri="{BB962C8B-B14F-4D97-AF65-F5344CB8AC3E}">
        <p14:creationId xmlns:p14="http://schemas.microsoft.com/office/powerpoint/2010/main" val="25326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a:themeElements>
    <a:clrScheme name="Daphne">
      <a:dk1>
        <a:sysClr val="windowText" lastClr="000000"/>
      </a:dk1>
      <a:lt1>
        <a:sysClr val="window" lastClr="FFFFFF"/>
      </a:lt1>
      <a:dk2>
        <a:srgbClr val="7F7F7F"/>
      </a:dk2>
      <a:lt2>
        <a:srgbClr val="FFFFFF"/>
      </a:lt2>
      <a:accent1>
        <a:srgbClr val="F70146"/>
      </a:accent1>
      <a:accent2>
        <a:srgbClr val="7889FB"/>
      </a:accent2>
      <a:accent3>
        <a:srgbClr val="F45385"/>
      </a:accent3>
      <a:accent4>
        <a:srgbClr val="BAC8F7"/>
      </a:accent4>
      <a:accent5>
        <a:srgbClr val="F2F2F2"/>
      </a:accent5>
      <a:accent6>
        <a:srgbClr val="DFE4F7"/>
      </a:accent6>
      <a:hlink>
        <a:srgbClr val="7889FB"/>
      </a:hlink>
      <a:folHlink>
        <a:srgbClr val="3858F9"/>
      </a:folHlink>
    </a:clrScheme>
    <a:fontScheme name="Droid Sans">
      <a:majorFont>
        <a:latin typeface="Droid Sans"/>
        <a:ea typeface=""/>
        <a:cs typeface=""/>
      </a:majorFont>
      <a:minorFont>
        <a:latin typeface="Droid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HNE_Template_Presentation" id="{3DF1B059-56D0-44B0-92FD-95C69D1975B4}" vid="{5C7660AB-8361-4BB4-9B1F-14C0E69C3E4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DAPHNE_Template_Presentation</Template>
  <TotalTime>5903</TotalTime>
  <Words>1381</Words>
  <Application>Microsoft Office PowerPoint</Application>
  <PresentationFormat>Widescreen</PresentationFormat>
  <Paragraphs>211</Paragraphs>
  <Slides>12</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Droid Sans</vt:lpstr>
      <vt:lpstr>Consolas</vt:lpstr>
      <vt:lpstr>Office</vt:lpstr>
      <vt:lpstr>DAPHNE: An Open and Extensible  System Infrastructure for Integrated Data Analysis Pipelines</vt:lpstr>
      <vt:lpstr>Motivation</vt:lpstr>
      <vt:lpstr>Example Use Cases</vt:lpstr>
      <vt:lpstr>System Architecture</vt:lpstr>
      <vt:lpstr>Language Abstractions</vt:lpstr>
      <vt:lpstr>Data Representations</vt:lpstr>
      <vt:lpstr>Vectorized (Tiled) Execution</vt:lpstr>
      <vt:lpstr>Vectorized (Tiled) Execution, cont.</vt:lpstr>
      <vt:lpstr>Extensibility</vt:lpstr>
      <vt:lpstr>Experiments: Simple IDA Pipelines</vt:lpstr>
      <vt:lpstr>Experiments: Vectorized Execution</vt:lpstr>
      <vt:lpstr>Status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Mempör</dc:creator>
  <cp:lastModifiedBy>Böhm, Matthias</cp:lastModifiedBy>
  <cp:revision>441</cp:revision>
  <dcterms:created xsi:type="dcterms:W3CDTF">2021-01-18T13:32:20Z</dcterms:created>
  <dcterms:modified xsi:type="dcterms:W3CDTF">2022-01-04T21:32:31Z</dcterms:modified>
</cp:coreProperties>
</file>