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821528"/>
          <c:y val="0.165239"/>
          <c:w val="0.912847"/>
          <c:h val="0.715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Best Performing Prior TLB Prefetcher (per benchmark suite)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2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Qualcomm</c:v>
                </c:pt>
                <c:pt idx="1">
                  <c:v>SPEC</c:v>
                </c:pt>
                <c:pt idx="2">
                  <c:v>Big Data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7.500000</c:v>
                </c:pt>
                <c:pt idx="1">
                  <c:v>7.700000</c:v>
                </c:pt>
                <c:pt idx="2">
                  <c:v>7.600000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ATP+SBFP</c:v>
                </c:pt>
              </c:strCache>
            </c:strRef>
          </c:tx>
          <c:spPr>
            <a:blipFill rotWithShape="1">
              <a:blip r:embed="rId3"/>
              <a:srcRect l="0" t="0" r="0" b="0"/>
              <a:stretch>
                <a:fillRect/>
              </a:stretch>
            </a:blip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2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Qualcomm</c:v>
                </c:pt>
                <c:pt idx="1">
                  <c:v>SPEC</c:v>
                </c:pt>
                <c:pt idx="2">
                  <c:v>Big Data</c:v>
                </c:pt>
              </c:strCache>
            </c:strRef>
          </c:cat>
          <c:val>
            <c:numRef>
              <c:f>Sheet1!$B$3:$D$3</c:f>
              <c:numCache>
                <c:ptCount val="3"/>
                <c:pt idx="0">
                  <c:v>16.200000</c:v>
                </c:pt>
                <c:pt idx="1">
                  <c:v>11.100000</c:v>
                </c:pt>
                <c:pt idx="2">
                  <c:v>11.800000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0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20"/>
        </c:scaling>
        <c:delete val="0"/>
        <c:axPos val="l"/>
        <c:majorGridlines>
          <c:spPr>
            <a:ln w="3175" cap="flat">
              <a:solidFill>
                <a:srgbClr val="FFFFFF"/>
              </a:solidFill>
              <a:custDash>
                <a:ds d="1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b="0" i="0" strike="noStrike" sz="2000" u="none">
                    <a:solidFill>
                      <a:srgbClr val="000000"/>
                    </a:solidFill>
                    <a:latin typeface="Calibri"/>
                  </a:defRPr>
                </a:pPr>
                <a:r>
                  <a:rPr b="0" i="0" strike="noStrike" sz="2000" u="none">
                    <a:solidFill>
                      <a:srgbClr val="000000"/>
                    </a:solidFill>
                    <a:latin typeface="Calibri"/>
                  </a:rPr>
                  <a:t>speedup (%)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0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5"/>
        <c:minorUnit val="2.5"/>
      </c:valAx>
      <c:spPr>
        <a:solidFill>
          <a:srgbClr val="F3F1F2"/>
        </a:solidFill>
        <a:ln w="12700" cap="flat">
          <a:solidFill>
            <a:srgbClr val="000000"/>
          </a:solidFill>
          <a:prstDash val="solid"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957692"/>
          <c:y val="0"/>
          <c:w val="0.855783"/>
          <c:h val="0.0991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0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" name="Shape 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Portad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963888" y="1631730"/>
            <a:ext cx="6702595" cy="2998827"/>
          </a:xfrm>
          <a:prstGeom prst="rect">
            <a:avLst/>
          </a:prstGeom>
        </p:spPr>
        <p:txBody>
          <a:bodyPr anchor="ctr"/>
          <a:lstStyle>
            <a:lvl1pPr algn="l">
              <a:defRPr sz="5200">
                <a:solidFill>
                  <a:srgbClr val="00489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963888" y="4762500"/>
            <a:ext cx="6702595" cy="108585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Marcador de texto 14"/>
          <p:cNvSpPr/>
          <p:nvPr>
            <p:ph type="body" sz="quarter" idx="13"/>
          </p:nvPr>
        </p:nvSpPr>
        <p:spPr>
          <a:xfrm>
            <a:off x="325967" y="6095686"/>
            <a:ext cx="3255435" cy="487533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Marcador de texto 16"/>
          <p:cNvSpPr/>
          <p:nvPr>
            <p:ph type="body" sz="quarter" idx="14"/>
          </p:nvPr>
        </p:nvSpPr>
        <p:spPr>
          <a:xfrm>
            <a:off x="4963888" y="6095684"/>
            <a:ext cx="6702595" cy="487533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>
                <a:solidFill>
                  <a:srgbClr val="004890"/>
                </a:solidFill>
              </a:defRPr>
            </a:pP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objeto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xfrm>
            <a:off x="0" y="256067"/>
            <a:ext cx="12192000" cy="80094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xfrm>
            <a:off x="603657" y="1514475"/>
            <a:ext cx="10984686" cy="46624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11200" indent="-254000">
              <a:defRPr sz="2000"/>
            </a:lvl2pPr>
            <a:lvl3pPr marL="1200150" indent="-285750">
              <a:defRPr sz="2000"/>
            </a:lvl3pPr>
            <a:lvl4pPr marL="1657350" indent="-285750">
              <a:defRPr sz="2000"/>
            </a:lvl4pPr>
            <a:lvl5pPr marL="2114550" indent="-28575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subtítulo y objeto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0" y="256067"/>
            <a:ext cx="12192000" cy="80094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xfrm>
            <a:off x="595618" y="1569410"/>
            <a:ext cx="10996917" cy="456627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11200" indent="-254000">
              <a:defRPr sz="2000"/>
            </a:lvl2pPr>
            <a:lvl3pPr marL="1200150" indent="-285750">
              <a:defRPr sz="2000"/>
            </a:lvl3pPr>
            <a:lvl4pPr marL="1657350" indent="-285750">
              <a:defRPr sz="2000"/>
            </a:lvl4pPr>
            <a:lvl5pPr marL="2114550" indent="-28575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Marcador de texto 3"/>
          <p:cNvSpPr/>
          <p:nvPr>
            <p:ph type="body" sz="quarter" idx="13"/>
          </p:nvPr>
        </p:nvSpPr>
        <p:spPr>
          <a:xfrm>
            <a:off x="0" y="1057275"/>
            <a:ext cx="12192000" cy="51276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b="1"/>
            </a:pP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raportad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9"/>
          <p:cNvSpPr/>
          <p:nvPr/>
        </p:nvSpPr>
        <p:spPr>
          <a:xfrm>
            <a:off x="4064000" y="6095686"/>
            <a:ext cx="8128000" cy="487533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50" name="Title Text"/>
          <p:cNvSpPr txBox="1"/>
          <p:nvPr>
            <p:ph type="title"/>
          </p:nvPr>
        </p:nvSpPr>
        <p:spPr>
          <a:xfrm>
            <a:off x="4963888" y="1631730"/>
            <a:ext cx="6702595" cy="2998827"/>
          </a:xfrm>
          <a:prstGeom prst="rect">
            <a:avLst/>
          </a:prstGeom>
        </p:spPr>
        <p:txBody>
          <a:bodyPr anchor="ctr"/>
          <a:lstStyle>
            <a:lvl1pPr algn="l">
              <a:defRPr sz="8000">
                <a:solidFill>
                  <a:srgbClr val="00489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4963888" y="4900140"/>
            <a:ext cx="6702595" cy="822743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Rectángulo 12"/>
          <p:cNvSpPr/>
          <p:nvPr/>
        </p:nvSpPr>
        <p:spPr>
          <a:xfrm>
            <a:off x="1" y="6095686"/>
            <a:ext cx="4064001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53" name="Marcador de texto 16"/>
          <p:cNvSpPr/>
          <p:nvPr>
            <p:ph type="body" sz="quarter" idx="13"/>
          </p:nvPr>
        </p:nvSpPr>
        <p:spPr>
          <a:xfrm>
            <a:off x="4963888" y="6095684"/>
            <a:ext cx="6702595" cy="487533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>
                <a:solidFill>
                  <a:srgbClr val="004890"/>
                </a:solidFill>
              </a:defRPr>
            </a:pP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3658" y="3028527"/>
            <a:ext cx="10984684" cy="800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315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336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hyperlink" Target="mailto:georgios.vavouliotis@bsc.es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chart" Target="../charts/char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ítulo 3"/>
          <p:cNvSpPr txBox="1"/>
          <p:nvPr>
            <p:ph type="ctrTitle"/>
          </p:nvPr>
        </p:nvSpPr>
        <p:spPr>
          <a:xfrm>
            <a:off x="4133273" y="2219136"/>
            <a:ext cx="7957854" cy="1950402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Exploiting Page Table Locality for Agile TLB Prefetching</a:t>
            </a:r>
          </a:p>
        </p:txBody>
      </p:sp>
      <p:sp>
        <p:nvSpPr>
          <p:cNvPr id="64" name="Marcador de texto 5"/>
          <p:cNvSpPr/>
          <p:nvPr>
            <p:ph type="body" idx="13"/>
          </p:nvPr>
        </p:nvSpPr>
        <p:spPr>
          <a:xfrm>
            <a:off x="209704" y="-67089"/>
            <a:ext cx="3604106" cy="4875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 defTabSz="859536">
              <a:spcBef>
                <a:spcPts val="900"/>
              </a:spcBef>
              <a:buSzTx/>
              <a:buFontTx/>
              <a:buNone/>
              <a:defRPr b="1" i="1" sz="1692">
                <a:solidFill>
                  <a:srgbClr val="FFFFFF"/>
                </a:solidFill>
                <a:uFill>
                  <a:solidFill>
                    <a:srgbClr val="0563C1"/>
                  </a:solidFill>
                </a:uFill>
                <a:latin typeface="Courier New"/>
                <a:ea typeface="Courier New"/>
                <a:cs typeface="Courier New"/>
                <a:sym typeface="Courier New"/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georgios.vavouliotis@bsc.es</a:t>
            </a:r>
          </a:p>
        </p:txBody>
      </p:sp>
      <p:pic>
        <p:nvPicPr>
          <p:cNvPr id="65" name="ac.png" descr="a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16291" y="1128820"/>
            <a:ext cx="3805055" cy="1013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300px-Logotipo_del_Ministerio_de_Ciencia,_Innovación_y_Universidades.svg.png" descr="300px-Logotipo_del_Ministerio_de_Ciencia,_Innovación_y_Universidades.sv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56632" y="414214"/>
            <a:ext cx="2454585" cy="63819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 txBox="1"/>
          <p:nvPr>
            <p:ph type="sldNum" sz="quarter" idx="4294967295"/>
          </p:nvPr>
        </p:nvSpPr>
        <p:spPr>
          <a:xfrm>
            <a:off x="9314197" y="6542349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" name="Subtítulo 4"/>
          <p:cNvSpPr txBox="1"/>
          <p:nvPr/>
        </p:nvSpPr>
        <p:spPr>
          <a:xfrm>
            <a:off x="4311651" y="4043272"/>
            <a:ext cx="7601098" cy="2374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384047">
              <a:lnSpc>
                <a:spcPct val="140000"/>
              </a:lnSpc>
              <a:spcBef>
                <a:spcPts val="400"/>
              </a:spcBef>
              <a:defRPr i="1" sz="1848">
                <a:solidFill>
                  <a:srgbClr val="000000"/>
                </a:solidFill>
              </a:defRPr>
            </a:pPr>
            <a:r>
              <a:t>Georgios Vavouliotis</a:t>
            </a:r>
            <a:r>
              <a:rPr baseline="31999"/>
              <a:t>1,2 </a:t>
            </a:r>
            <a:r>
              <a:t> Lluc Alvarez</a:t>
            </a:r>
            <a:r>
              <a:rPr baseline="31999"/>
              <a:t>1,2</a:t>
            </a:r>
            <a:r>
              <a:t>  Vasileios Karakostas</a:t>
            </a:r>
            <a:r>
              <a:rPr baseline="31999"/>
              <a:t>3</a:t>
            </a:r>
            <a:r>
              <a:t> </a:t>
            </a:r>
            <a:br/>
            <a:r>
              <a:t>Konstantinos Nikas</a:t>
            </a:r>
            <a:r>
              <a:rPr baseline="31999"/>
              <a:t>3</a:t>
            </a:r>
            <a:r>
              <a:t> Nectarios Koziris</a:t>
            </a:r>
            <a:r>
              <a:rPr baseline="31999"/>
              <a:t>3</a:t>
            </a:r>
            <a:r>
              <a:t> Daniel A. Jiménez</a:t>
            </a:r>
            <a:r>
              <a:rPr baseline="31999"/>
              <a:t>4</a:t>
            </a:r>
            <a:r>
              <a:t> Marc Casas</a:t>
            </a:r>
            <a:r>
              <a:rPr baseline="31999"/>
              <a:t>1,2</a:t>
            </a:r>
          </a:p>
          <a:p>
            <a:pPr algn="ctr" defTabSz="384047">
              <a:lnSpc>
                <a:spcPct val="90000"/>
              </a:lnSpc>
              <a:spcBef>
                <a:spcPts val="400"/>
              </a:spcBef>
              <a:defRPr i="1" sz="1848">
                <a:solidFill>
                  <a:srgbClr val="000000"/>
                </a:solidFill>
              </a:defRPr>
            </a:pPr>
          </a:p>
          <a:p>
            <a:pPr algn="ctr" defTabSz="384047">
              <a:lnSpc>
                <a:spcPct val="90000"/>
              </a:lnSpc>
              <a:spcBef>
                <a:spcPts val="400"/>
              </a:spcBef>
              <a:defRPr i="1" sz="1848">
                <a:solidFill>
                  <a:srgbClr val="000000"/>
                </a:solidFill>
              </a:defRPr>
            </a:pPr>
            <a:r>
              <a:rPr baseline="31999"/>
              <a:t>1</a:t>
            </a:r>
            <a:r>
              <a:t>Barcelona Supercomputing Center  </a:t>
            </a:r>
          </a:p>
          <a:p>
            <a:pPr algn="ctr" defTabSz="384047">
              <a:lnSpc>
                <a:spcPct val="90000"/>
              </a:lnSpc>
              <a:spcBef>
                <a:spcPts val="400"/>
              </a:spcBef>
              <a:defRPr i="1" sz="1848">
                <a:solidFill>
                  <a:srgbClr val="000000"/>
                </a:solidFill>
              </a:defRPr>
            </a:pPr>
            <a:r>
              <a:rPr baseline="31999"/>
              <a:t>2</a:t>
            </a:r>
            <a:r>
              <a:t>Universitat Politecnica de Catalunya</a:t>
            </a:r>
          </a:p>
          <a:p>
            <a:pPr algn="ctr" defTabSz="384047">
              <a:lnSpc>
                <a:spcPct val="90000"/>
              </a:lnSpc>
              <a:spcBef>
                <a:spcPts val="400"/>
              </a:spcBef>
              <a:defRPr i="1" sz="1848">
                <a:solidFill>
                  <a:srgbClr val="000000"/>
                </a:solidFill>
              </a:defRPr>
            </a:pPr>
            <a:r>
              <a:rPr baseline="31999"/>
              <a:t>3</a:t>
            </a:r>
            <a:r>
              <a:t>National Technical University of Athens </a:t>
            </a:r>
          </a:p>
          <a:p>
            <a:pPr algn="ctr" defTabSz="384047">
              <a:lnSpc>
                <a:spcPct val="90000"/>
              </a:lnSpc>
              <a:spcBef>
                <a:spcPts val="400"/>
              </a:spcBef>
              <a:defRPr i="1" sz="1848">
                <a:solidFill>
                  <a:srgbClr val="000000"/>
                </a:solidFill>
              </a:defRPr>
            </a:pPr>
            <a:r>
              <a:rPr baseline="31999"/>
              <a:t>4</a:t>
            </a:r>
            <a:r>
              <a:t>Texas A&amp;M University </a:t>
            </a:r>
          </a:p>
        </p:txBody>
      </p:sp>
      <p:pic>
        <p:nvPicPr>
          <p:cNvPr id="69" name="texas.png" descr="texas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26635" y="414214"/>
            <a:ext cx="776530" cy="63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National_Technical_University_of_Athens-NTUA-logo.png" descr="National_Technical_University_of_Athens-NTUA-logo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34458" y="1214418"/>
            <a:ext cx="722839" cy="727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Logotipo_de_la_Generalitat_de_Catalunya.svg.png" descr="Logotipo_de_la_Generalitat_de_Catalunya.svg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694453" y="1277039"/>
            <a:ext cx="2084288" cy="602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ítulo 3"/>
          <p:cNvSpPr txBox="1"/>
          <p:nvPr>
            <p:ph type="title"/>
          </p:nvPr>
        </p:nvSpPr>
        <p:spPr>
          <a:xfrm>
            <a:off x="4866578" y="2219136"/>
            <a:ext cx="5910881" cy="2998827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pPr/>
            <a:r>
              <a:t>Thank you!</a:t>
            </a:r>
          </a:p>
        </p:txBody>
      </p:sp>
      <p:sp>
        <p:nvSpPr>
          <p:cNvPr id="334" name="Subtítulo 1"/>
          <p:cNvSpPr txBox="1"/>
          <p:nvPr>
            <p:ph type="body" sz="quarter" idx="1"/>
          </p:nvPr>
        </p:nvSpPr>
        <p:spPr>
          <a:xfrm>
            <a:off x="5537043" y="6107244"/>
            <a:ext cx="4569951" cy="464416"/>
          </a:xfrm>
          <a:prstGeom prst="rect">
            <a:avLst/>
          </a:prstGeom>
        </p:spPr>
        <p:txBody>
          <a:bodyPr/>
          <a:lstStyle>
            <a:lvl1pPr algn="ctr" defTabSz="850391">
              <a:spcBef>
                <a:spcPts val="900"/>
              </a:spcBef>
              <a:defRPr sz="2604">
                <a:solidFill>
                  <a:srgbClr val="004890"/>
                </a:solidFill>
              </a:defRPr>
            </a:lvl1pPr>
          </a:lstStyle>
          <a:p>
            <a:pPr/>
            <a:r>
              <a:t>georgios.vavouliotis@bsc.es</a:t>
            </a:r>
          </a:p>
        </p:txBody>
      </p:sp>
      <p:sp>
        <p:nvSpPr>
          <p:cNvPr id="335" name="Slide Number"/>
          <p:cNvSpPr txBox="1"/>
          <p:nvPr>
            <p:ph type="sldNum" sz="quarter" idx="4294967295"/>
          </p:nvPr>
        </p:nvSpPr>
        <p:spPr>
          <a:xfrm>
            <a:off x="9329071" y="6531601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6" name="ac.png" descr="a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6291" y="1128820"/>
            <a:ext cx="3805055" cy="1013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texas.png" descr="texa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6635" y="414214"/>
            <a:ext cx="776530" cy="63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300px-Logotipo_del_Ministerio_de_Ciencia,_Innovación_y_Universidades.svg.png" descr="300px-Logotipo_del_Ministerio_de_Ciencia,_Innovación_y_Universidades.sv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6632" y="414214"/>
            <a:ext cx="2454585" cy="63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Logotipo_de_la_Generalitat_de_Catalunya.svg.png" descr="Logotipo_de_la_Generalitat_de_Catalunya.sv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94453" y="1277039"/>
            <a:ext cx="2084288" cy="602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pyr.png" descr="pyr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38333" y="1201718"/>
            <a:ext cx="753134" cy="753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Address Translation Performance Bottleneck</a:t>
            </a:r>
          </a:p>
        </p:txBody>
      </p:sp>
      <p:sp>
        <p:nvSpPr>
          <p:cNvPr id="75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6" name="Core"/>
          <p:cNvSpPr/>
          <p:nvPr/>
        </p:nvSpPr>
        <p:spPr>
          <a:xfrm>
            <a:off x="387269" y="2609763"/>
            <a:ext cx="1379639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77" name="Cache Hierarchy"/>
          <p:cNvSpPr/>
          <p:nvPr/>
        </p:nvSpPr>
        <p:spPr>
          <a:xfrm>
            <a:off x="2269960" y="2609763"/>
            <a:ext cx="5574094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78" name="Rectangle"/>
          <p:cNvSpPr/>
          <p:nvPr/>
        </p:nvSpPr>
        <p:spPr>
          <a:xfrm>
            <a:off x="8347106" y="1561174"/>
            <a:ext cx="3582508" cy="418370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79" name="Page Table"/>
          <p:cNvSpPr txBox="1"/>
          <p:nvPr/>
        </p:nvSpPr>
        <p:spPr>
          <a:xfrm>
            <a:off x="9149509" y="2859025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80" name="Rounded Rectangle"/>
          <p:cNvSpPr/>
          <p:nvPr/>
        </p:nvSpPr>
        <p:spPr>
          <a:xfrm>
            <a:off x="8571400" y="3573546"/>
            <a:ext cx="623108" cy="1122946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81" name="Rounded Rectangle"/>
          <p:cNvSpPr/>
          <p:nvPr/>
        </p:nvSpPr>
        <p:spPr>
          <a:xfrm>
            <a:off x="9410991" y="3796338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82" name="Rounded Rectangle"/>
          <p:cNvSpPr/>
          <p:nvPr/>
        </p:nvSpPr>
        <p:spPr>
          <a:xfrm>
            <a:off x="10261293" y="4095763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83" name="Rounded Rectangle"/>
          <p:cNvSpPr/>
          <p:nvPr/>
        </p:nvSpPr>
        <p:spPr>
          <a:xfrm>
            <a:off x="11083019" y="4440613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84" name="Line"/>
          <p:cNvSpPr/>
          <p:nvPr/>
        </p:nvSpPr>
        <p:spPr>
          <a:xfrm>
            <a:off x="9174234" y="3909897"/>
            <a:ext cx="208176" cy="9005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5" name="Rounded Rectangle"/>
          <p:cNvSpPr/>
          <p:nvPr/>
        </p:nvSpPr>
        <p:spPr>
          <a:xfrm>
            <a:off x="8571400" y="3758021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86" name="Line"/>
          <p:cNvSpPr/>
          <p:nvPr/>
        </p:nvSpPr>
        <p:spPr>
          <a:xfrm>
            <a:off x="9998152" y="4214686"/>
            <a:ext cx="233576" cy="8878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7" name="Rounded Rectangle"/>
          <p:cNvSpPr/>
          <p:nvPr/>
        </p:nvSpPr>
        <p:spPr>
          <a:xfrm>
            <a:off x="9407816" y="4134207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88" name="Line"/>
          <p:cNvSpPr/>
          <p:nvPr/>
        </p:nvSpPr>
        <p:spPr>
          <a:xfrm>
            <a:off x="10848912" y="4572099"/>
            <a:ext cx="208176" cy="8624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9" name="Rounded Rectangle"/>
          <p:cNvSpPr/>
          <p:nvPr/>
        </p:nvSpPr>
        <p:spPr>
          <a:xfrm>
            <a:off x="10256530" y="4479057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0" name="Rounded Rectangle"/>
          <p:cNvSpPr/>
          <p:nvPr/>
        </p:nvSpPr>
        <p:spPr>
          <a:xfrm>
            <a:off x="11076669" y="502754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1" name="Rounded Rectangle"/>
          <p:cNvSpPr/>
          <p:nvPr/>
        </p:nvSpPr>
        <p:spPr>
          <a:xfrm>
            <a:off x="8485386" y="3367999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2" name="TLB"/>
          <p:cNvSpPr/>
          <p:nvPr/>
        </p:nvSpPr>
        <p:spPr>
          <a:xfrm>
            <a:off x="2274430" y="4307054"/>
            <a:ext cx="1915175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93" name="Line"/>
          <p:cNvSpPr/>
          <p:nvPr/>
        </p:nvSpPr>
        <p:spPr>
          <a:xfrm>
            <a:off x="1754868" y="33047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4" name="Line"/>
          <p:cNvSpPr/>
          <p:nvPr/>
        </p:nvSpPr>
        <p:spPr>
          <a:xfrm>
            <a:off x="7829753" y="33047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5" name="Main Memory"/>
          <p:cNvSpPr txBox="1"/>
          <p:nvPr/>
        </p:nvSpPr>
        <p:spPr>
          <a:xfrm>
            <a:off x="8916263" y="1548474"/>
            <a:ext cx="245637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96" name="Line"/>
          <p:cNvSpPr/>
          <p:nvPr/>
        </p:nvSpPr>
        <p:spPr>
          <a:xfrm flipV="1">
            <a:off x="2017894" y="3303269"/>
            <a:ext cx="1" cy="166350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7" name="Line"/>
          <p:cNvSpPr/>
          <p:nvPr/>
        </p:nvSpPr>
        <p:spPr>
          <a:xfrm>
            <a:off x="2008921" y="4976685"/>
            <a:ext cx="2719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8" name="Line"/>
          <p:cNvSpPr/>
          <p:nvPr/>
        </p:nvSpPr>
        <p:spPr>
          <a:xfrm flipV="1">
            <a:off x="6605990" y="4009510"/>
            <a:ext cx="1" cy="10078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9" name="Line"/>
          <p:cNvSpPr/>
          <p:nvPr/>
        </p:nvSpPr>
        <p:spPr>
          <a:xfrm>
            <a:off x="4204067" y="500208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0" name="Line"/>
          <p:cNvSpPr/>
          <p:nvPr/>
        </p:nvSpPr>
        <p:spPr>
          <a:xfrm>
            <a:off x="4334842" y="5002085"/>
            <a:ext cx="226595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1" name="load VA"/>
          <p:cNvSpPr txBox="1"/>
          <p:nvPr/>
        </p:nvSpPr>
        <p:spPr>
          <a:xfrm>
            <a:off x="583873" y="4140640"/>
            <a:ext cx="856356" cy="358141"/>
          </a:xfrm>
          <a:prstGeom prst="rect">
            <a:avLst/>
          </a:prstGeom>
          <a:solidFill>
            <a:schemeClr val="accent5">
              <a:lumOff val="2411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load VA</a:t>
            </a:r>
          </a:p>
        </p:txBody>
      </p:sp>
      <p:sp>
        <p:nvSpPr>
          <p:cNvPr id="102" name="Line"/>
          <p:cNvSpPr/>
          <p:nvPr/>
        </p:nvSpPr>
        <p:spPr>
          <a:xfrm>
            <a:off x="1772428" y="3304795"/>
            <a:ext cx="246547" cy="1"/>
          </a:xfrm>
          <a:prstGeom prst="line">
            <a:avLst/>
          </a:prstGeom>
          <a:ln w="38100">
            <a:solidFill>
              <a:schemeClr val="accent5">
                <a:lumOff val="24117"/>
              </a:schemeClr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3" name="Line"/>
          <p:cNvSpPr/>
          <p:nvPr/>
        </p:nvSpPr>
        <p:spPr>
          <a:xfrm flipV="1">
            <a:off x="2017894" y="3290569"/>
            <a:ext cx="1" cy="1676200"/>
          </a:xfrm>
          <a:prstGeom prst="line">
            <a:avLst/>
          </a:prstGeom>
          <a:ln w="38100">
            <a:solidFill>
              <a:schemeClr val="accent5">
                <a:lumOff val="24117"/>
              </a:schemeClr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4" name="Line"/>
          <p:cNvSpPr/>
          <p:nvPr/>
        </p:nvSpPr>
        <p:spPr>
          <a:xfrm flipV="1">
            <a:off x="1996221" y="4976685"/>
            <a:ext cx="297346" cy="1"/>
          </a:xfrm>
          <a:prstGeom prst="line">
            <a:avLst/>
          </a:prstGeom>
          <a:ln w="38100">
            <a:solidFill>
              <a:schemeClr val="accent5">
                <a:lumOff val="24117"/>
              </a:schemeClr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5" name="TLB miss"/>
          <p:cNvSpPr txBox="1"/>
          <p:nvPr/>
        </p:nvSpPr>
        <p:spPr>
          <a:xfrm>
            <a:off x="4233878" y="4468262"/>
            <a:ext cx="990859" cy="35814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TLB miss</a:t>
            </a:r>
          </a:p>
        </p:txBody>
      </p:sp>
      <p:sp>
        <p:nvSpPr>
          <p:cNvPr id="106" name="Line"/>
          <p:cNvSpPr/>
          <p:nvPr/>
        </p:nvSpPr>
        <p:spPr>
          <a:xfrm>
            <a:off x="4200618" y="5003915"/>
            <a:ext cx="2384067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8" name="Connection Line"/>
          <p:cNvSpPr/>
          <p:nvPr/>
        </p:nvSpPr>
        <p:spPr>
          <a:xfrm>
            <a:off x="2909631" y="2885796"/>
            <a:ext cx="6239879" cy="2115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417" h="18594" fill="norm" stroke="1" extrusionOk="0">
                <a:moveTo>
                  <a:pt x="9734" y="18594"/>
                </a:moveTo>
                <a:cubicBezTo>
                  <a:pt x="-5183" y="2698"/>
                  <a:pt x="-2955" y="-3006"/>
                  <a:pt x="16417" y="1483"/>
                </a:cubicBezTo>
              </a:path>
            </a:pathLst>
          </a:custGeom>
          <a:ln w="38100">
            <a:solidFill>
              <a:schemeClr val="accent4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cxnSp>
        <p:nvCxnSpPr>
          <p:cNvPr id="108" name="Connection Line"/>
          <p:cNvCxnSpPr>
            <a:stCxn id="92" idx="0"/>
            <a:endCxn id="91" idx="0"/>
          </p:cNvCxnSpPr>
          <p:nvPr/>
        </p:nvCxnSpPr>
        <p:spPr>
          <a:xfrm flipV="1">
            <a:off x="3232017" y="4513422"/>
            <a:ext cx="6912431" cy="488665"/>
          </a:xfrm>
          <a:prstGeom prst="straightConnector1">
            <a:avLst/>
          </a:prstGeom>
          <a:ln w="38100">
            <a:solidFill>
              <a:schemeClr val="accent4"/>
            </a:solidFill>
            <a:miter/>
            <a:headEnd type="triangle"/>
          </a:ln>
        </p:spPr>
      </p:cxnSp>
      <p:sp>
        <p:nvSpPr>
          <p:cNvPr id="109" name="VA —&gt; PA"/>
          <p:cNvSpPr txBox="1"/>
          <p:nvPr/>
        </p:nvSpPr>
        <p:spPr>
          <a:xfrm>
            <a:off x="5991108" y="5786349"/>
            <a:ext cx="1719224" cy="3962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VA —&gt; PA</a:t>
            </a:r>
          </a:p>
        </p:txBody>
      </p:sp>
      <p:sp>
        <p:nvSpPr>
          <p:cNvPr id="110" name="PA"/>
          <p:cNvSpPr txBox="1"/>
          <p:nvPr/>
        </p:nvSpPr>
        <p:spPr>
          <a:xfrm>
            <a:off x="8661488" y="2287340"/>
            <a:ext cx="2965920" cy="4724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PA</a:t>
            </a:r>
          </a:p>
        </p:txBody>
      </p:sp>
      <p:sp>
        <p:nvSpPr>
          <p:cNvPr id="111" name="Marcador de contenido 2"/>
          <p:cNvSpPr txBox="1"/>
          <p:nvPr/>
        </p:nvSpPr>
        <p:spPr>
          <a:xfrm>
            <a:off x="5366463" y="2464757"/>
            <a:ext cx="2479054" cy="6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>
            <a:lvl1pPr algn="ctr">
              <a:defRPr b="1" sz="1800">
                <a:solidFill>
                  <a:schemeClr val="accent4"/>
                </a:solidFill>
              </a:defRPr>
            </a:lvl1pPr>
          </a:lstStyle>
          <a:p>
            <a:pPr/>
            <a:r>
              <a:t>Demand Page Walk</a:t>
            </a:r>
          </a:p>
        </p:txBody>
      </p:sp>
      <p:sp>
        <p:nvSpPr>
          <p:cNvPr id="112" name="TLB hit"/>
          <p:cNvSpPr txBox="1"/>
          <p:nvPr/>
        </p:nvSpPr>
        <p:spPr>
          <a:xfrm>
            <a:off x="1200859" y="5470949"/>
            <a:ext cx="831575" cy="3581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TLB hit</a:t>
            </a:r>
          </a:p>
        </p:txBody>
      </p:sp>
      <p:sp>
        <p:nvSpPr>
          <p:cNvPr id="119" name="Connection Line"/>
          <p:cNvSpPr/>
          <p:nvPr/>
        </p:nvSpPr>
        <p:spPr>
          <a:xfrm>
            <a:off x="91801" y="3736448"/>
            <a:ext cx="2182393" cy="1705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049" h="21600" fill="norm" stroke="1" extrusionOk="0">
                <a:moveTo>
                  <a:pt x="18049" y="21600"/>
                </a:moveTo>
                <a:cubicBezTo>
                  <a:pt x="1686" y="15006"/>
                  <a:pt x="-3551" y="7806"/>
                  <a:pt x="2339" y="0"/>
                </a:cubicBezTo>
              </a:path>
            </a:pathLst>
          </a:custGeom>
          <a:ln w="38100">
            <a:solidFill>
              <a:schemeClr val="accent6">
                <a:satOff val="-3457"/>
                <a:lumOff val="13039"/>
              </a:schemeClr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114" name="PML4E"/>
          <p:cNvSpPr/>
          <p:nvPr/>
        </p:nvSpPr>
        <p:spPr>
          <a:xfrm>
            <a:off x="3057952" y="2774950"/>
            <a:ext cx="623108" cy="2487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/>
            <a:r>
              <a:t>PML4E</a:t>
            </a:r>
          </a:p>
        </p:txBody>
      </p:sp>
      <p:sp>
        <p:nvSpPr>
          <p:cNvPr id="115" name="PDPE"/>
          <p:cNvSpPr/>
          <p:nvPr/>
        </p:nvSpPr>
        <p:spPr>
          <a:xfrm>
            <a:off x="4443428" y="3566766"/>
            <a:ext cx="623108" cy="2487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/>
            <a:r>
              <a:t>PDPE</a:t>
            </a:r>
          </a:p>
        </p:txBody>
      </p:sp>
      <p:sp>
        <p:nvSpPr>
          <p:cNvPr id="116" name="PDE"/>
          <p:cNvSpPr/>
          <p:nvPr/>
        </p:nvSpPr>
        <p:spPr>
          <a:xfrm>
            <a:off x="6695845" y="3002633"/>
            <a:ext cx="623108" cy="2487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/>
            <a:r>
              <a:t>PDE</a:t>
            </a:r>
          </a:p>
        </p:txBody>
      </p:sp>
      <p:sp>
        <p:nvSpPr>
          <p:cNvPr id="117" name="PTE"/>
          <p:cNvSpPr/>
          <p:nvPr/>
        </p:nvSpPr>
        <p:spPr>
          <a:xfrm>
            <a:off x="7150579" y="3528666"/>
            <a:ext cx="623108" cy="2487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/>
            <a:r>
              <a:t>PTE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" grpId="7"/>
      <p:bldP build="whole" bldLvl="1" animBg="1" rev="0" advAuto="0" spid="104" grpId="3"/>
      <p:bldP build="whole" bldLvl="1" animBg="1" rev="0" advAuto="0" spid="101" grpId="4"/>
      <p:bldP build="whole" bldLvl="1" animBg="1" rev="0" advAuto="0" spid="119" grpId="5"/>
      <p:bldP build="whole" bldLvl="1" animBg="1" rev="0" advAuto="0" spid="119" grpId="8"/>
      <p:bldP build="whole" bldLvl="1" animBg="1" rev="0" advAuto="0" spid="108" grpId="13"/>
      <p:bldP build="whole" bldLvl="1" animBg="1" rev="0" advAuto="0" spid="118" grpId="10"/>
      <p:bldP build="whole" bldLvl="1" animBg="1" rev="0" advAuto="0" spid="109" grpId="14"/>
      <p:bldP build="whole" bldLvl="1" animBg="1" rev="0" advAuto="0" spid="111" grpId="11"/>
      <p:bldP build="whole" bldLvl="1" animBg="1" rev="0" advAuto="0" spid="102" grpId="1"/>
      <p:bldP build="whole" bldLvl="1" animBg="1" rev="0" advAuto="0" spid="112" grpId="6"/>
      <p:bldP build="whole" bldLvl="1" animBg="1" rev="0" advAuto="0" spid="112" grpId="9"/>
      <p:bldP build="whole" bldLvl="1" animBg="1" rev="0" advAuto="0" spid="106" grpId="12"/>
      <p:bldP build="whole" bldLvl="1" animBg="1" rev="0" advAuto="0" spid="10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Address Translation Performance Bottleneck</a:t>
            </a:r>
          </a:p>
        </p:txBody>
      </p:sp>
      <p:sp>
        <p:nvSpPr>
          <p:cNvPr id="123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4" name="Core"/>
          <p:cNvSpPr/>
          <p:nvPr/>
        </p:nvSpPr>
        <p:spPr>
          <a:xfrm>
            <a:off x="387269" y="2609763"/>
            <a:ext cx="1379639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125" name="Cache Hierarchy"/>
          <p:cNvSpPr/>
          <p:nvPr/>
        </p:nvSpPr>
        <p:spPr>
          <a:xfrm>
            <a:off x="2269960" y="2609763"/>
            <a:ext cx="5574094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126" name="Rectangle"/>
          <p:cNvSpPr/>
          <p:nvPr/>
        </p:nvSpPr>
        <p:spPr>
          <a:xfrm>
            <a:off x="8347106" y="1561174"/>
            <a:ext cx="3582508" cy="418370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27" name="Page Table"/>
          <p:cNvSpPr txBox="1"/>
          <p:nvPr/>
        </p:nvSpPr>
        <p:spPr>
          <a:xfrm>
            <a:off x="9149509" y="2859025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128" name="Rounded Rectangle"/>
          <p:cNvSpPr/>
          <p:nvPr/>
        </p:nvSpPr>
        <p:spPr>
          <a:xfrm>
            <a:off x="8571400" y="3573546"/>
            <a:ext cx="623108" cy="1122946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9" name="Rounded Rectangle"/>
          <p:cNvSpPr/>
          <p:nvPr/>
        </p:nvSpPr>
        <p:spPr>
          <a:xfrm>
            <a:off x="9410991" y="3796338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30" name="Rounded Rectangle"/>
          <p:cNvSpPr/>
          <p:nvPr/>
        </p:nvSpPr>
        <p:spPr>
          <a:xfrm>
            <a:off x="10261293" y="4095763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31" name="Rounded Rectangle"/>
          <p:cNvSpPr/>
          <p:nvPr/>
        </p:nvSpPr>
        <p:spPr>
          <a:xfrm>
            <a:off x="11083019" y="4440613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32" name="Line"/>
          <p:cNvSpPr/>
          <p:nvPr/>
        </p:nvSpPr>
        <p:spPr>
          <a:xfrm>
            <a:off x="9174234" y="3909897"/>
            <a:ext cx="208176" cy="9005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3" name="Rounded Rectangle"/>
          <p:cNvSpPr/>
          <p:nvPr/>
        </p:nvSpPr>
        <p:spPr>
          <a:xfrm>
            <a:off x="8571400" y="3758021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34" name="Line"/>
          <p:cNvSpPr/>
          <p:nvPr/>
        </p:nvSpPr>
        <p:spPr>
          <a:xfrm>
            <a:off x="9998152" y="4214686"/>
            <a:ext cx="233576" cy="8878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5" name="Rounded Rectangle"/>
          <p:cNvSpPr/>
          <p:nvPr/>
        </p:nvSpPr>
        <p:spPr>
          <a:xfrm>
            <a:off x="9407816" y="4134207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36" name="Line"/>
          <p:cNvSpPr/>
          <p:nvPr/>
        </p:nvSpPr>
        <p:spPr>
          <a:xfrm>
            <a:off x="10848912" y="4572099"/>
            <a:ext cx="208176" cy="8624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7" name="Rounded Rectangle"/>
          <p:cNvSpPr/>
          <p:nvPr/>
        </p:nvSpPr>
        <p:spPr>
          <a:xfrm>
            <a:off x="10256530" y="4479057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38" name="Rounded Rectangle"/>
          <p:cNvSpPr/>
          <p:nvPr/>
        </p:nvSpPr>
        <p:spPr>
          <a:xfrm>
            <a:off x="11076669" y="502754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39" name="Rounded Rectangle"/>
          <p:cNvSpPr/>
          <p:nvPr/>
        </p:nvSpPr>
        <p:spPr>
          <a:xfrm>
            <a:off x="8485386" y="3367999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0" name="TLB"/>
          <p:cNvSpPr/>
          <p:nvPr/>
        </p:nvSpPr>
        <p:spPr>
          <a:xfrm>
            <a:off x="2274430" y="4307054"/>
            <a:ext cx="1915175" cy="244960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141" name="Line"/>
          <p:cNvSpPr/>
          <p:nvPr/>
        </p:nvSpPr>
        <p:spPr>
          <a:xfrm>
            <a:off x="1754868" y="33047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42" name="Line"/>
          <p:cNvSpPr/>
          <p:nvPr/>
        </p:nvSpPr>
        <p:spPr>
          <a:xfrm>
            <a:off x="7829753" y="33047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43" name="Main Memory"/>
          <p:cNvSpPr txBox="1"/>
          <p:nvPr/>
        </p:nvSpPr>
        <p:spPr>
          <a:xfrm>
            <a:off x="8916263" y="1548474"/>
            <a:ext cx="245637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144" name="Line"/>
          <p:cNvSpPr/>
          <p:nvPr/>
        </p:nvSpPr>
        <p:spPr>
          <a:xfrm flipV="1">
            <a:off x="2017894" y="3303269"/>
            <a:ext cx="1" cy="166350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45" name="Line"/>
          <p:cNvSpPr/>
          <p:nvPr/>
        </p:nvSpPr>
        <p:spPr>
          <a:xfrm>
            <a:off x="2008921" y="4976685"/>
            <a:ext cx="2719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46" name="Line"/>
          <p:cNvSpPr/>
          <p:nvPr/>
        </p:nvSpPr>
        <p:spPr>
          <a:xfrm flipV="1">
            <a:off x="6605990" y="4009510"/>
            <a:ext cx="1" cy="10078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47" name="Line"/>
          <p:cNvSpPr/>
          <p:nvPr/>
        </p:nvSpPr>
        <p:spPr>
          <a:xfrm>
            <a:off x="4204067" y="500208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48" name="PSC"/>
          <p:cNvSpPr/>
          <p:nvPr/>
        </p:nvSpPr>
        <p:spPr>
          <a:xfrm>
            <a:off x="4439830" y="4588913"/>
            <a:ext cx="191517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PSC</a:t>
            </a:r>
          </a:p>
        </p:txBody>
      </p:sp>
      <p:sp>
        <p:nvSpPr>
          <p:cNvPr id="149" name="Line"/>
          <p:cNvSpPr/>
          <p:nvPr/>
        </p:nvSpPr>
        <p:spPr>
          <a:xfrm>
            <a:off x="6354252" y="500208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50" name="PA"/>
          <p:cNvSpPr txBox="1"/>
          <p:nvPr/>
        </p:nvSpPr>
        <p:spPr>
          <a:xfrm>
            <a:off x="8661488" y="2287340"/>
            <a:ext cx="2965920" cy="4724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PA</a:t>
            </a:r>
          </a:p>
        </p:txBody>
      </p:sp>
      <p:sp>
        <p:nvSpPr>
          <p:cNvPr id="151" name="PML4E"/>
          <p:cNvSpPr/>
          <p:nvPr/>
        </p:nvSpPr>
        <p:spPr>
          <a:xfrm>
            <a:off x="3057952" y="2774950"/>
            <a:ext cx="623108" cy="2487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/>
            <a:r>
              <a:t>PML4E</a:t>
            </a:r>
          </a:p>
        </p:txBody>
      </p:sp>
      <p:sp>
        <p:nvSpPr>
          <p:cNvPr id="152" name="PDPE"/>
          <p:cNvSpPr/>
          <p:nvPr/>
        </p:nvSpPr>
        <p:spPr>
          <a:xfrm>
            <a:off x="4443428" y="3566766"/>
            <a:ext cx="623108" cy="2487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/>
            <a:r>
              <a:t>PDPE</a:t>
            </a:r>
          </a:p>
        </p:txBody>
      </p:sp>
      <p:sp>
        <p:nvSpPr>
          <p:cNvPr id="153" name="PDE"/>
          <p:cNvSpPr/>
          <p:nvPr/>
        </p:nvSpPr>
        <p:spPr>
          <a:xfrm>
            <a:off x="6695845" y="3002633"/>
            <a:ext cx="623108" cy="2487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/>
            <a:r>
              <a:t>PDE</a:t>
            </a:r>
          </a:p>
        </p:txBody>
      </p:sp>
      <p:sp>
        <p:nvSpPr>
          <p:cNvPr id="154" name="PTE"/>
          <p:cNvSpPr/>
          <p:nvPr/>
        </p:nvSpPr>
        <p:spPr>
          <a:xfrm>
            <a:off x="7150579" y="3528666"/>
            <a:ext cx="623108" cy="2487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/>
            <a:r>
              <a:t>PTE</a:t>
            </a:r>
          </a:p>
        </p:txBody>
      </p:sp>
      <p:sp>
        <p:nvSpPr>
          <p:cNvPr id="155" name="L1 iTLB"/>
          <p:cNvSpPr/>
          <p:nvPr/>
        </p:nvSpPr>
        <p:spPr>
          <a:xfrm>
            <a:off x="2373097" y="4894549"/>
            <a:ext cx="762001" cy="608885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FFFFFF"/>
                </a:solidFill>
              </a:defRPr>
            </a:lvl1pPr>
          </a:lstStyle>
          <a:p>
            <a:pPr/>
            <a:r>
              <a:t>L1 iTLB</a:t>
            </a:r>
          </a:p>
        </p:txBody>
      </p:sp>
      <p:sp>
        <p:nvSpPr>
          <p:cNvPr id="156" name="L2 TLB"/>
          <p:cNvSpPr/>
          <p:nvPr/>
        </p:nvSpPr>
        <p:spPr>
          <a:xfrm>
            <a:off x="2516798" y="5892669"/>
            <a:ext cx="1430439" cy="775546"/>
          </a:xfrm>
          <a:prstGeom prst="rect">
            <a:avLst/>
          </a:prstGeom>
          <a:solidFill>
            <a:schemeClr val="accent2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FFFFFF"/>
                </a:solidFill>
              </a:defRPr>
            </a:lvl1pPr>
          </a:lstStyle>
          <a:p>
            <a:pPr/>
            <a:r>
              <a:t>L2 TLB</a:t>
            </a:r>
          </a:p>
        </p:txBody>
      </p:sp>
      <p:sp>
        <p:nvSpPr>
          <p:cNvPr id="157" name="L1 dTLB"/>
          <p:cNvSpPr/>
          <p:nvPr/>
        </p:nvSpPr>
        <p:spPr>
          <a:xfrm>
            <a:off x="3342548" y="4894191"/>
            <a:ext cx="762001" cy="609601"/>
          </a:xfrm>
          <a:prstGeom prst="rect">
            <a:avLst/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FFFFFF"/>
                </a:solidFill>
              </a:defRPr>
            </a:lvl1pPr>
          </a:lstStyle>
          <a:p>
            <a:pPr/>
            <a:r>
              <a:t>L1 dTLB</a:t>
            </a:r>
          </a:p>
        </p:txBody>
      </p:sp>
      <p:sp>
        <p:nvSpPr>
          <p:cNvPr id="158" name="Line"/>
          <p:cNvSpPr/>
          <p:nvPr/>
        </p:nvSpPr>
        <p:spPr>
          <a:xfrm flipV="1">
            <a:off x="2754097" y="5500618"/>
            <a:ext cx="1" cy="394546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59" name="Line"/>
          <p:cNvSpPr/>
          <p:nvPr/>
        </p:nvSpPr>
        <p:spPr>
          <a:xfrm flipV="1">
            <a:off x="3723548" y="5501778"/>
            <a:ext cx="1" cy="393385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Executive Summary</a:t>
            </a:r>
          </a:p>
        </p:txBody>
      </p:sp>
      <p:sp>
        <p:nvSpPr>
          <p:cNvPr id="163" name="Marcador de contenido 2"/>
          <p:cNvSpPr txBox="1"/>
          <p:nvPr/>
        </p:nvSpPr>
        <p:spPr>
          <a:xfrm>
            <a:off x="660191" y="1640615"/>
            <a:ext cx="10871618" cy="5035037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201168" indent="-201168" defTabSz="804672">
              <a:lnSpc>
                <a:spcPct val="110000"/>
              </a:lnSpc>
              <a:spcBef>
                <a:spcPts val="800"/>
              </a:spcBef>
              <a:buSzPct val="100000"/>
              <a:buFont typeface="Arial"/>
              <a:buChar char="•"/>
              <a:defRPr sz="2024"/>
            </a:pPr>
            <a:r>
              <a:t>Problem</a:t>
            </a:r>
          </a:p>
          <a:p>
            <a:pPr lvl="1" marL="603504" indent="-201168" defTabSz="804672">
              <a:lnSpc>
                <a:spcPct val="110000"/>
              </a:lnSpc>
              <a:spcBef>
                <a:spcPts val="800"/>
              </a:spcBef>
              <a:buSzPct val="100000"/>
              <a:buFont typeface="Arial"/>
              <a:buChar char="•"/>
              <a:defRPr sz="2024"/>
            </a:pPr>
            <a:r>
              <a:t>Address translation overheads due to data accesses</a:t>
            </a:r>
          </a:p>
          <a:p>
            <a:pPr marL="201168" indent="-201168" defTabSz="804672">
              <a:lnSpc>
                <a:spcPct val="110000"/>
              </a:lnSpc>
              <a:spcBef>
                <a:spcPts val="800"/>
              </a:spcBef>
              <a:buSzPct val="100000"/>
              <a:buFont typeface="Arial"/>
              <a:buChar char="•"/>
              <a:defRPr sz="2024"/>
            </a:pPr>
            <a:r>
              <a:t>Our approach —&gt; </a:t>
            </a:r>
            <a:r>
              <a:rPr b="1">
                <a:solidFill>
                  <a:srgbClr val="AA0003"/>
                </a:solidFill>
              </a:rPr>
              <a:t>TLB Prefetching</a:t>
            </a:r>
          </a:p>
          <a:p>
            <a:pPr lvl="1" marL="603504" indent="-201168" defTabSz="804672">
              <a:lnSpc>
                <a:spcPct val="110000"/>
              </a:lnSpc>
              <a:spcBef>
                <a:spcPts val="800"/>
              </a:spcBef>
              <a:buSzPct val="100000"/>
              <a:buFont typeface="Arial"/>
              <a:buChar char="•"/>
              <a:defRPr sz="2024"/>
            </a:pPr>
            <a:r>
              <a:t>Operates on the microarchitectural level</a:t>
            </a:r>
          </a:p>
          <a:p>
            <a:pPr lvl="1" marL="603504" indent="-201168" defTabSz="804672">
              <a:lnSpc>
                <a:spcPct val="110000"/>
              </a:lnSpc>
              <a:spcBef>
                <a:spcPts val="800"/>
              </a:spcBef>
              <a:buSzPct val="100000"/>
              <a:buFont typeface="Arial"/>
              <a:buChar char="•"/>
              <a:defRPr sz="2024"/>
            </a:pPr>
            <a:r>
              <a:t>Relies on the memory access patterns of the application</a:t>
            </a:r>
          </a:p>
          <a:p>
            <a:pPr lvl="1" marL="603504" indent="-201168" defTabSz="804672">
              <a:lnSpc>
                <a:spcPct val="110000"/>
              </a:lnSpc>
              <a:spcBef>
                <a:spcPts val="800"/>
              </a:spcBef>
              <a:buSzPct val="100000"/>
              <a:buFont typeface="Arial"/>
              <a:buChar char="•"/>
              <a:defRPr sz="2024"/>
            </a:pPr>
            <a:r>
              <a:t>Does not disrupt the virtual memory subsystem</a:t>
            </a:r>
          </a:p>
          <a:p>
            <a:pPr marL="201168" indent="-201168" defTabSz="804672">
              <a:lnSpc>
                <a:spcPct val="110000"/>
              </a:lnSpc>
              <a:spcBef>
                <a:spcPts val="800"/>
              </a:spcBef>
              <a:buSzPct val="100000"/>
              <a:buFont typeface="Arial"/>
              <a:buChar char="•"/>
              <a:defRPr sz="2024"/>
            </a:pPr>
            <a:r>
              <a:t>Contributions</a:t>
            </a:r>
          </a:p>
          <a:p>
            <a:pPr lvl="1" marL="603504" indent="-201168" defTabSz="804672">
              <a:lnSpc>
                <a:spcPct val="110000"/>
              </a:lnSpc>
              <a:spcBef>
                <a:spcPts val="800"/>
              </a:spcBef>
              <a:buSzPct val="100000"/>
              <a:buFont typeface="Arial"/>
              <a:buChar char="•"/>
              <a:defRPr b="1" sz="2024">
                <a:solidFill>
                  <a:srgbClr val="AA0003"/>
                </a:solidFill>
              </a:defRPr>
            </a:pPr>
            <a:r>
              <a:t>Sampling-based Free TLB Prefetching (SBFP)</a:t>
            </a:r>
          </a:p>
          <a:p>
            <a:pPr lvl="2" marL="1005839" indent="-201168" defTabSz="804672">
              <a:lnSpc>
                <a:spcPct val="110000"/>
              </a:lnSpc>
              <a:spcBef>
                <a:spcPts val="800"/>
              </a:spcBef>
              <a:buSzPct val="100000"/>
              <a:buFont typeface="Arial"/>
              <a:buChar char="•"/>
              <a:defRPr sz="2024"/>
            </a:pPr>
            <a:r>
              <a:t>Exploit page table locality to enhance TLB prefetching</a:t>
            </a:r>
          </a:p>
          <a:p>
            <a:pPr lvl="1" marL="603504" indent="-201168" defTabSz="804672">
              <a:lnSpc>
                <a:spcPct val="110000"/>
              </a:lnSpc>
              <a:spcBef>
                <a:spcPts val="800"/>
              </a:spcBef>
              <a:buSzPct val="100000"/>
              <a:buFont typeface="Arial"/>
              <a:buChar char="•"/>
              <a:defRPr b="1" sz="2024">
                <a:solidFill>
                  <a:srgbClr val="AA0003"/>
                </a:solidFill>
              </a:defRPr>
            </a:pPr>
            <a:r>
              <a:t>Agile TLB Prefetcher (ATP)</a:t>
            </a:r>
          </a:p>
          <a:p>
            <a:pPr lvl="2" marL="1005839" indent="-201168" defTabSz="804672">
              <a:lnSpc>
                <a:spcPct val="110000"/>
              </a:lnSpc>
              <a:spcBef>
                <a:spcPts val="800"/>
              </a:spcBef>
              <a:buSzPct val="100000"/>
              <a:buFont typeface="Arial"/>
              <a:buChar char="•"/>
              <a:defRPr sz="2024"/>
            </a:pPr>
            <a:r>
              <a:t>Novel composite TLB prefetching scheme</a:t>
            </a:r>
          </a:p>
        </p:txBody>
      </p:sp>
      <p:sp>
        <p:nvSpPr>
          <p:cNvPr id="164" name="Slide Number"/>
          <p:cNvSpPr txBox="1"/>
          <p:nvPr>
            <p:ph type="sldNum" sz="quarter" idx="4294967295"/>
          </p:nvPr>
        </p:nvSpPr>
        <p:spPr>
          <a:xfrm>
            <a:off x="9323182" y="6518901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Sampling-based Free TLB Prefetching (SBFP)</a:t>
            </a:r>
          </a:p>
        </p:txBody>
      </p:sp>
      <p:graphicFrame>
        <p:nvGraphicFramePr>
          <p:cNvPr id="168" name="Table"/>
          <p:cNvGraphicFramePr/>
          <p:nvPr/>
        </p:nvGraphicFramePr>
        <p:xfrm>
          <a:off x="5836659" y="1663401"/>
          <a:ext cx="5922937" cy="3683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738779"/>
                <a:gridCol w="738779"/>
                <a:gridCol w="738779"/>
                <a:gridCol w="738779"/>
                <a:gridCol w="738779"/>
                <a:gridCol w="738779"/>
                <a:gridCol w="738779"/>
                <a:gridCol w="738779"/>
              </a:tblGrid>
              <a:tr h="3566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chemeClr val="accent2">
                            <a:hueOff val="-368864"/>
                            <a:lumOff val="24249"/>
                          </a:schemeClr>
                        </a:gs>
                        <a:gs pos="50000">
                          <a:srgbClr val="F5B093"/>
                        </a:gs>
                        <a:gs pos="100000">
                          <a:schemeClr val="accent2">
                            <a:hueOff val="-353522"/>
                            <a:satOff val="5390"/>
                            <a:lumOff val="17469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chemeClr val="accent3">
                            <a:lumOff val="17344"/>
                          </a:schemeClr>
                        </a:gs>
                        <a:gs pos="50000">
                          <a:srgbClr val="C7C7C7"/>
                        </a:gs>
                        <a:gs pos="100000">
                          <a:schemeClr val="accent3">
                            <a:lumOff val="10616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chemeClr val="accent4">
                            <a:hueOff val="-406799"/>
                            <a:lumOff val="30382"/>
                          </a:schemeClr>
                        </a:gs>
                        <a:gs pos="50000">
                          <a:srgbClr val="FFD58D"/>
                        </a:gs>
                        <a:gs pos="100000">
                          <a:schemeClr val="accent4">
                            <a:hueOff val="-362075"/>
                            <a:lumOff val="2356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chemeClr val="accent6">
                            <a:hueOff val="286552"/>
                            <a:satOff val="-5983"/>
                            <a:lumOff val="26183"/>
                          </a:schemeClr>
                        </a:gs>
                        <a:gs pos="50000">
                          <a:srgbClr val="A9CD97"/>
                        </a:gs>
                        <a:gs pos="100000">
                          <a:schemeClr val="accent6">
                            <a:hueOff val="266558"/>
                            <a:satOff val="-2836"/>
                            <a:lumOff val="17637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69" name="Table"/>
          <p:cNvGraphicFramePr/>
          <p:nvPr/>
        </p:nvGraphicFramePr>
        <p:xfrm>
          <a:off x="5568233" y="2780597"/>
          <a:ext cx="6459789" cy="39538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60506"/>
                <a:gridCol w="460506"/>
                <a:gridCol w="460506"/>
                <a:gridCol w="460506"/>
                <a:gridCol w="460506"/>
                <a:gridCol w="460506"/>
                <a:gridCol w="460506"/>
                <a:gridCol w="460506"/>
                <a:gridCol w="460506"/>
                <a:gridCol w="460506"/>
                <a:gridCol w="460506"/>
                <a:gridCol w="460506"/>
                <a:gridCol w="460506"/>
                <a:gridCol w="460506"/>
              </a:tblGrid>
              <a:tr h="382684">
                <a:tc>
                  <a:txBody>
                    <a:bodyPr/>
                    <a:lstStyle/>
                    <a:p>
                      <a:pPr algn="ctr">
                        <a:defRPr b="1" sz="1900"/>
                      </a:pPr>
                      <a:r>
                        <a:t>C</a:t>
                      </a:r>
                      <a:r>
                        <a:rPr baseline="-5999"/>
                        <a:t>-7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900"/>
                      </a:pPr>
                      <a:r>
                        <a:t>C</a:t>
                      </a:r>
                      <a:r>
                        <a:rPr baseline="-5999"/>
                        <a:t>-6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900"/>
                      </a:pPr>
                      <a:r>
                        <a:t>C</a:t>
                      </a:r>
                      <a:r>
                        <a:rPr baseline="-5999"/>
                        <a:t>-5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900"/>
                      </a:pPr>
                      <a:r>
                        <a:t>C</a:t>
                      </a:r>
                      <a:r>
                        <a:rPr baseline="-5999"/>
                        <a:t>-4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900"/>
                      </a:pPr>
                      <a:r>
                        <a:t>C</a:t>
                      </a:r>
                      <a:r>
                        <a:rPr baseline="-5999"/>
                        <a:t>-3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chemeClr val="accent2">
                            <a:hueOff val="-368864"/>
                            <a:lumOff val="24249"/>
                          </a:schemeClr>
                        </a:gs>
                        <a:gs pos="50000">
                          <a:srgbClr val="F5B093"/>
                        </a:gs>
                        <a:gs pos="100000">
                          <a:schemeClr val="accent2">
                            <a:hueOff val="-353522"/>
                            <a:satOff val="5390"/>
                            <a:lumOff val="17469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900"/>
                      </a:pPr>
                      <a:r>
                        <a:t>C</a:t>
                      </a:r>
                      <a:r>
                        <a:rPr baseline="-5999"/>
                        <a:t>-2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chemeClr val="accent3">
                            <a:lumOff val="17344"/>
                          </a:schemeClr>
                        </a:gs>
                        <a:gs pos="50000">
                          <a:srgbClr val="C7C7C7"/>
                        </a:gs>
                        <a:gs pos="100000">
                          <a:schemeClr val="accent3">
                            <a:lumOff val="10616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900"/>
                      </a:pPr>
                      <a:r>
                        <a:t>C</a:t>
                      </a:r>
                      <a:r>
                        <a:rPr baseline="-5999"/>
                        <a:t>-1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chemeClr val="accent4">
                            <a:hueOff val="-406799"/>
                            <a:lumOff val="30382"/>
                          </a:schemeClr>
                        </a:gs>
                        <a:gs pos="50000">
                          <a:srgbClr val="FFD58D"/>
                        </a:gs>
                        <a:gs pos="100000">
                          <a:schemeClr val="accent4">
                            <a:hueOff val="-362075"/>
                            <a:lumOff val="2356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900"/>
                      </a:pPr>
                      <a:r>
                        <a:t>C</a:t>
                      </a:r>
                      <a:r>
                        <a:rPr baseline="-5999"/>
                        <a:t>+1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chemeClr val="accent6">
                            <a:hueOff val="286552"/>
                            <a:satOff val="-5983"/>
                            <a:lumOff val="26183"/>
                          </a:schemeClr>
                        </a:gs>
                        <a:gs pos="50000">
                          <a:srgbClr val="A9CD97"/>
                        </a:gs>
                        <a:gs pos="100000">
                          <a:schemeClr val="accent6">
                            <a:hueOff val="266558"/>
                            <a:satOff val="-2836"/>
                            <a:lumOff val="17637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900"/>
                      </a:pPr>
                      <a:r>
                        <a:t>C</a:t>
                      </a:r>
                      <a:r>
                        <a:rPr baseline="-5999"/>
                        <a:t>+2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900"/>
                      </a:pPr>
                      <a:r>
                        <a:t>C</a:t>
                      </a:r>
                      <a:r>
                        <a:rPr baseline="-5999"/>
                        <a:t>+3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900"/>
                      </a:pPr>
                      <a:r>
                        <a:t>C</a:t>
                      </a:r>
                      <a:r>
                        <a:rPr baseline="-5999"/>
                        <a:t>+4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900"/>
                      </a:pPr>
                      <a:r>
                        <a:t>C</a:t>
                      </a:r>
                      <a:r>
                        <a:rPr baseline="-5999"/>
                        <a:t>+5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900"/>
                      </a:pPr>
                      <a:r>
                        <a:t>C</a:t>
                      </a:r>
                      <a:r>
                        <a:rPr baseline="-5999"/>
                        <a:t>+6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900"/>
                      </a:pPr>
                      <a:r>
                        <a:t>C</a:t>
                      </a:r>
                      <a:r>
                        <a:rPr baseline="-5999"/>
                        <a:t>+7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70" name="Rectangle"/>
          <p:cNvSpPr/>
          <p:nvPr/>
        </p:nvSpPr>
        <p:spPr>
          <a:xfrm>
            <a:off x="8013521" y="1600409"/>
            <a:ext cx="785731" cy="457201"/>
          </a:xfrm>
          <a:prstGeom prst="rect">
            <a:avLst/>
          </a:prstGeom>
          <a:ln w="38100">
            <a:solidFill>
              <a:schemeClr val="accent2"/>
            </a:solidFill>
            <a:prstDash val="sysDot"/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graphicFrame>
        <p:nvGraphicFramePr>
          <p:cNvPr id="171" name="Table"/>
          <p:cNvGraphicFramePr/>
          <p:nvPr/>
        </p:nvGraphicFramePr>
        <p:xfrm>
          <a:off x="5635769" y="4744118"/>
          <a:ext cx="3272972" cy="18923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{EEE7283C-3CF3-47DC-8721-378D4A62B228}</a:tableStyleId>
              </a:tblPr>
              <a:tblGrid>
                <a:gridCol w="1086756"/>
                <a:gridCol w="1086756"/>
                <a:gridCol w="1086756"/>
              </a:tblGrid>
              <a:tr h="5207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virtual page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physical page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free distance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71478"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7147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0xF1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-2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7147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0xG2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-1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71478"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7147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0xF6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172" name="Table"/>
          <p:cNvGraphicFramePr/>
          <p:nvPr/>
        </p:nvGraphicFramePr>
        <p:xfrm>
          <a:off x="9898679" y="4762500"/>
          <a:ext cx="2186215" cy="19812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{EEE7283C-3CF3-47DC-8721-378D4A62B228}</a:tableStyleId>
              </a:tblPr>
              <a:tblGrid>
                <a:gridCol w="1086756"/>
                <a:gridCol w="1086756"/>
              </a:tblGrid>
              <a:tr h="5214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virtual page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free distance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714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714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-3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714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714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71412"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73" name="Prefetch Queue"/>
          <p:cNvSpPr txBox="1"/>
          <p:nvPr/>
        </p:nvSpPr>
        <p:spPr>
          <a:xfrm>
            <a:off x="6370816" y="4356100"/>
            <a:ext cx="179017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/>
            </a:lvl1pPr>
          </a:lstStyle>
          <a:p>
            <a:pPr/>
            <a:r>
              <a:t>Prefetch Queue</a:t>
            </a:r>
          </a:p>
        </p:txBody>
      </p:sp>
      <p:sp>
        <p:nvSpPr>
          <p:cNvPr id="174" name="Slide Number"/>
          <p:cNvSpPr txBox="1"/>
          <p:nvPr>
            <p:ph type="sldNum" sz="quarter" idx="4294967295"/>
          </p:nvPr>
        </p:nvSpPr>
        <p:spPr>
          <a:xfrm>
            <a:off x="9335882" y="65304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5" name="Sampler"/>
          <p:cNvSpPr txBox="1"/>
          <p:nvPr/>
        </p:nvSpPr>
        <p:spPr>
          <a:xfrm>
            <a:off x="10501002" y="4379224"/>
            <a:ext cx="96887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/>
            </a:lvl1pPr>
          </a:lstStyle>
          <a:p>
            <a:pPr/>
            <a:r>
              <a:t>Sampler</a:t>
            </a:r>
          </a:p>
        </p:txBody>
      </p:sp>
      <p:sp>
        <p:nvSpPr>
          <p:cNvPr id="176" name="Threshold…"/>
          <p:cNvSpPr/>
          <p:nvPr/>
        </p:nvSpPr>
        <p:spPr>
          <a:xfrm>
            <a:off x="8735143" y="3555160"/>
            <a:ext cx="1324434" cy="663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1100">
                <a:solidFill>
                  <a:srgbClr val="000000"/>
                </a:solidFill>
              </a:defRPr>
            </a:pPr>
            <a:r>
              <a:t>Threshold</a:t>
            </a:r>
          </a:p>
          <a:p>
            <a:pPr algn="ctr">
              <a:defRPr sz="1200">
                <a:solidFill>
                  <a:srgbClr val="000000"/>
                </a:solidFill>
              </a:defRPr>
            </a:pPr>
            <a:r>
              <a:t>T</a:t>
            </a:r>
            <a:r>
              <a:rPr baseline="-5999"/>
              <a:t>h</a:t>
            </a:r>
          </a:p>
        </p:txBody>
      </p:sp>
      <p:sp>
        <p:nvSpPr>
          <p:cNvPr id="177" name="Free Distance Table…"/>
          <p:cNvSpPr txBox="1"/>
          <p:nvPr/>
        </p:nvSpPr>
        <p:spPr>
          <a:xfrm>
            <a:off x="5478645" y="3143584"/>
            <a:ext cx="227773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1800"/>
            </a:pPr>
            <a:r>
              <a:t>Free Distance Table</a:t>
            </a:r>
          </a:p>
          <a:p>
            <a:pPr algn="ctr">
              <a:defRPr b="1" sz="1800"/>
            </a:pPr>
            <a:r>
              <a:t>(FDT)</a:t>
            </a:r>
          </a:p>
        </p:txBody>
      </p:sp>
      <p:sp>
        <p:nvSpPr>
          <p:cNvPr id="178" name="Line"/>
          <p:cNvSpPr/>
          <p:nvPr/>
        </p:nvSpPr>
        <p:spPr>
          <a:xfrm>
            <a:off x="6208917" y="2022656"/>
            <a:ext cx="1387898" cy="743678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79" name="Line"/>
          <p:cNvSpPr/>
          <p:nvPr/>
        </p:nvSpPr>
        <p:spPr>
          <a:xfrm>
            <a:off x="6944037" y="2022656"/>
            <a:ext cx="1184697" cy="743678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80" name="Line"/>
          <p:cNvSpPr/>
          <p:nvPr/>
        </p:nvSpPr>
        <p:spPr>
          <a:xfrm>
            <a:off x="7633239" y="2022656"/>
            <a:ext cx="956097" cy="743678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81" name="Line"/>
          <p:cNvSpPr/>
          <p:nvPr/>
        </p:nvSpPr>
        <p:spPr>
          <a:xfrm flipH="1">
            <a:off x="9029526" y="2022656"/>
            <a:ext cx="123405" cy="756378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82" name="Line"/>
          <p:cNvSpPr/>
          <p:nvPr/>
        </p:nvSpPr>
        <p:spPr>
          <a:xfrm flipH="1">
            <a:off x="9459844" y="2020397"/>
            <a:ext cx="428205" cy="756379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83" name="Line"/>
          <p:cNvSpPr/>
          <p:nvPr/>
        </p:nvSpPr>
        <p:spPr>
          <a:xfrm flipH="1">
            <a:off x="9908628" y="2021450"/>
            <a:ext cx="720305" cy="756379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84" name="Line"/>
          <p:cNvSpPr/>
          <p:nvPr/>
        </p:nvSpPr>
        <p:spPr>
          <a:xfrm flipH="1">
            <a:off x="10416707" y="2021450"/>
            <a:ext cx="936205" cy="756379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85" name="Line"/>
          <p:cNvSpPr/>
          <p:nvPr/>
        </p:nvSpPr>
        <p:spPr>
          <a:xfrm>
            <a:off x="7635698" y="3167801"/>
            <a:ext cx="1192453" cy="672547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86" name="Line"/>
          <p:cNvSpPr/>
          <p:nvPr/>
        </p:nvSpPr>
        <p:spPr>
          <a:xfrm>
            <a:off x="8102383" y="3167801"/>
            <a:ext cx="948311" cy="568936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87" name="Line"/>
          <p:cNvSpPr/>
          <p:nvPr/>
        </p:nvSpPr>
        <p:spPr>
          <a:xfrm>
            <a:off x="8589641" y="3167802"/>
            <a:ext cx="716549" cy="441707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88" name="Line"/>
          <p:cNvSpPr/>
          <p:nvPr/>
        </p:nvSpPr>
        <p:spPr>
          <a:xfrm>
            <a:off x="8986964" y="3167801"/>
            <a:ext cx="429851" cy="39175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89" name="Line"/>
          <p:cNvSpPr/>
          <p:nvPr/>
        </p:nvSpPr>
        <p:spPr>
          <a:xfrm flipH="1">
            <a:off x="9465676" y="3167801"/>
            <a:ext cx="127001" cy="41910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90" name="Line"/>
          <p:cNvSpPr/>
          <p:nvPr/>
        </p:nvSpPr>
        <p:spPr>
          <a:xfrm flipH="1">
            <a:off x="9632703" y="3167801"/>
            <a:ext cx="342815" cy="491995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91" name="Line"/>
          <p:cNvSpPr/>
          <p:nvPr/>
        </p:nvSpPr>
        <p:spPr>
          <a:xfrm flipH="1">
            <a:off x="9783576" y="3167801"/>
            <a:ext cx="671505" cy="569906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92" name="Line"/>
          <p:cNvSpPr/>
          <p:nvPr/>
        </p:nvSpPr>
        <p:spPr>
          <a:xfrm flipV="1">
            <a:off x="9397360" y="4217756"/>
            <a:ext cx="1" cy="1582063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93" name="Line"/>
          <p:cNvSpPr/>
          <p:nvPr/>
        </p:nvSpPr>
        <p:spPr>
          <a:xfrm>
            <a:off x="8898262" y="5804749"/>
            <a:ext cx="998196" cy="1"/>
          </a:xfrm>
          <a:prstGeom prst="line">
            <a:avLst/>
          </a:prstGeom>
          <a:ln w="12700">
            <a:solidFill>
              <a:srgbClr val="000000"/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94" name="&gt;Th"/>
          <p:cNvSpPr txBox="1"/>
          <p:nvPr/>
        </p:nvSpPr>
        <p:spPr>
          <a:xfrm>
            <a:off x="8985699" y="5561243"/>
            <a:ext cx="34690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200">
                <a:solidFill>
                  <a:srgbClr val="000000"/>
                </a:solidFill>
              </a:defRPr>
            </a:pPr>
            <a:r>
              <a:t>&gt;T</a:t>
            </a:r>
            <a:r>
              <a:rPr baseline="-5999"/>
              <a:t>h</a:t>
            </a:r>
          </a:p>
        </p:txBody>
      </p:sp>
      <p:sp>
        <p:nvSpPr>
          <p:cNvPr id="195" name="&lt;Th"/>
          <p:cNvSpPr txBox="1"/>
          <p:nvPr/>
        </p:nvSpPr>
        <p:spPr>
          <a:xfrm>
            <a:off x="9459845" y="5573943"/>
            <a:ext cx="34690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200">
                <a:solidFill>
                  <a:srgbClr val="000000"/>
                </a:solidFill>
              </a:defRPr>
            </a:pPr>
            <a:r>
              <a:t>&lt;T</a:t>
            </a:r>
            <a:r>
              <a:rPr baseline="-5999"/>
              <a:t>h</a:t>
            </a:r>
          </a:p>
        </p:txBody>
      </p:sp>
      <p:sp>
        <p:nvSpPr>
          <p:cNvPr id="196" name="Rectangle"/>
          <p:cNvSpPr/>
          <p:nvPr/>
        </p:nvSpPr>
        <p:spPr>
          <a:xfrm>
            <a:off x="5591285" y="1488972"/>
            <a:ext cx="6400984" cy="680074"/>
          </a:xfrm>
          <a:prstGeom prst="rect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97" name="cache line"/>
          <p:cNvSpPr txBox="1"/>
          <p:nvPr/>
        </p:nvSpPr>
        <p:spPr>
          <a:xfrm>
            <a:off x="5572235" y="1173198"/>
            <a:ext cx="113683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/>
            </a:lvl1pPr>
          </a:lstStyle>
          <a:p>
            <a:pPr/>
            <a:r>
              <a:t>cache line</a:t>
            </a:r>
          </a:p>
        </p:txBody>
      </p:sp>
      <p:sp>
        <p:nvSpPr>
          <p:cNvPr id="198" name="Marcador de contenido 2"/>
          <p:cNvSpPr txBox="1"/>
          <p:nvPr/>
        </p:nvSpPr>
        <p:spPr>
          <a:xfrm>
            <a:off x="228995" y="1127363"/>
            <a:ext cx="4918758" cy="4454083"/>
          </a:xfrm>
          <a:prstGeom prst="rect">
            <a:avLst/>
          </a:prstGeom>
          <a:gradFill>
            <a:gsLst>
              <a:gs pos="0">
                <a:schemeClr val="accent3">
                  <a:lumOff val="17344"/>
                </a:schemeClr>
              </a:gs>
              <a:gs pos="50000">
                <a:srgbClr val="C7C7C7"/>
              </a:gs>
              <a:gs pos="100000">
                <a:schemeClr val="accent3">
                  <a:lumOff val="1061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</p:spPr>
        <p:txBody>
          <a:bodyPr lIns="144000" tIns="144000" rIns="144000" bIns="144000" anchor="ctr">
            <a:normAutofit fontScale="100000" lnSpcReduction="0"/>
          </a:bodyPr>
          <a:lstStyle/>
          <a:p>
            <a:pPr algn="just">
              <a:lnSpc>
                <a:spcPct val="130000"/>
              </a:lnSpc>
              <a:spcBef>
                <a:spcPts val="1000"/>
              </a:spcBef>
              <a:defRPr sz="1900"/>
            </a:pPr>
          </a:p>
        </p:txBody>
      </p:sp>
      <p:sp>
        <p:nvSpPr>
          <p:cNvPr id="199" name="Marcador de contenido 2"/>
          <p:cNvSpPr txBox="1"/>
          <p:nvPr/>
        </p:nvSpPr>
        <p:spPr>
          <a:xfrm>
            <a:off x="348665" y="1166775"/>
            <a:ext cx="4799088" cy="134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 anchor="ctr">
            <a:normAutofit fontScale="100000" lnSpcReduction="0"/>
          </a:bodyPr>
          <a:lstStyle/>
          <a:p>
            <a:pPr marL="210552" indent="-210552" algn="just">
              <a:lnSpc>
                <a:spcPct val="130000"/>
              </a:lnSpc>
              <a:buSzPct val="100000"/>
              <a:buChar char="•"/>
              <a:defRPr sz="1500"/>
            </a:pPr>
            <a:r>
              <a:t>x86-64 architectures</a:t>
            </a:r>
          </a:p>
          <a:p>
            <a:pPr lvl="1" marL="591552" indent="-210552" algn="just">
              <a:lnSpc>
                <a:spcPct val="130000"/>
              </a:lnSpc>
              <a:buSzPct val="100000"/>
              <a:buChar char="•"/>
              <a:defRPr sz="1500"/>
            </a:pPr>
            <a:r>
              <a:t>PTE size = 8 bytes</a:t>
            </a:r>
          </a:p>
          <a:p>
            <a:pPr lvl="1" marL="591552" indent="-210552" algn="just">
              <a:lnSpc>
                <a:spcPct val="130000"/>
              </a:lnSpc>
              <a:buSzPct val="100000"/>
              <a:buChar char="•"/>
              <a:defRPr sz="1500"/>
            </a:pPr>
            <a:r>
              <a:t>Cache line size = 64 bytes</a:t>
            </a:r>
          </a:p>
          <a:p>
            <a:pPr lvl="1" marL="591552" indent="-210552" algn="just">
              <a:lnSpc>
                <a:spcPct val="130000"/>
              </a:lnSpc>
              <a:buSzPct val="100000"/>
              <a:buChar char="•"/>
              <a:defRPr sz="1500"/>
            </a:pPr>
            <a:r>
              <a:t>7 PTEs can prefetched for free</a:t>
            </a:r>
          </a:p>
        </p:txBody>
      </p:sp>
      <p:sp>
        <p:nvSpPr>
          <p:cNvPr id="200" name="Rounded Rectangle"/>
          <p:cNvSpPr/>
          <p:nvPr/>
        </p:nvSpPr>
        <p:spPr>
          <a:xfrm>
            <a:off x="341957" y="2688881"/>
            <a:ext cx="305608" cy="112294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01" name="Rounded Rectangle"/>
          <p:cNvSpPr/>
          <p:nvPr/>
        </p:nvSpPr>
        <p:spPr>
          <a:xfrm>
            <a:off x="933760" y="2877496"/>
            <a:ext cx="305608" cy="112294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02" name="Rounded Rectangle"/>
          <p:cNvSpPr/>
          <p:nvPr/>
        </p:nvSpPr>
        <p:spPr>
          <a:xfrm>
            <a:off x="1524055" y="3122414"/>
            <a:ext cx="305608" cy="112294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03" name="Rounded Rectangle"/>
          <p:cNvSpPr/>
          <p:nvPr/>
        </p:nvSpPr>
        <p:spPr>
          <a:xfrm>
            <a:off x="2297254" y="3309840"/>
            <a:ext cx="998196" cy="2166709"/>
          </a:xfrm>
          <a:prstGeom prst="roundRect">
            <a:avLst>
              <a:gd name="adj" fmla="val 16875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04" name="Line"/>
          <p:cNvSpPr/>
          <p:nvPr/>
        </p:nvSpPr>
        <p:spPr>
          <a:xfrm>
            <a:off x="634486" y="2975363"/>
            <a:ext cx="309776" cy="9513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05" name="Rounded Rectangle"/>
          <p:cNvSpPr/>
          <p:nvPr/>
        </p:nvSpPr>
        <p:spPr>
          <a:xfrm>
            <a:off x="341957" y="2873356"/>
            <a:ext cx="292908" cy="2286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06" name="Line"/>
          <p:cNvSpPr/>
          <p:nvPr/>
        </p:nvSpPr>
        <p:spPr>
          <a:xfrm>
            <a:off x="1203549" y="3267172"/>
            <a:ext cx="335176" cy="9005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07" name="Rounded Rectangle"/>
          <p:cNvSpPr/>
          <p:nvPr/>
        </p:nvSpPr>
        <p:spPr>
          <a:xfrm>
            <a:off x="943285" y="3215365"/>
            <a:ext cx="292908" cy="2286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08" name="Line"/>
          <p:cNvSpPr/>
          <p:nvPr/>
        </p:nvSpPr>
        <p:spPr>
          <a:xfrm>
            <a:off x="1789459" y="3590785"/>
            <a:ext cx="518958" cy="180659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09" name="Rounded Rectangle"/>
          <p:cNvSpPr/>
          <p:nvPr/>
        </p:nvSpPr>
        <p:spPr>
          <a:xfrm>
            <a:off x="1531992" y="3505708"/>
            <a:ext cx="292908" cy="2286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10" name="p"/>
          <p:cNvSpPr/>
          <p:nvPr/>
        </p:nvSpPr>
        <p:spPr>
          <a:xfrm>
            <a:off x="2303604" y="4296674"/>
            <a:ext cx="985496" cy="19304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hueOff val="286552"/>
                  <a:satOff val="-5983"/>
                  <a:lumOff val="26183"/>
                </a:schemeClr>
              </a:gs>
              <a:gs pos="50000">
                <a:srgbClr val="A9CD97"/>
              </a:gs>
              <a:gs pos="100000">
                <a:schemeClr val="accent6">
                  <a:hueOff val="266558"/>
                  <a:satOff val="-2836"/>
                  <a:lumOff val="17637"/>
                </a:schemeClr>
              </a:gs>
            </a:gsLst>
            <a:lin ang="5400000"/>
          </a:gra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211" name="p"/>
          <p:cNvSpPr/>
          <p:nvPr/>
        </p:nvSpPr>
        <p:spPr>
          <a:xfrm>
            <a:off x="2303604" y="4096787"/>
            <a:ext cx="985496" cy="193041"/>
          </a:xfrm>
          <a:prstGeom prst="roundRect">
            <a:avLst>
              <a:gd name="adj" fmla="val 50000"/>
            </a:avLst>
          </a:prstGeom>
          <a:solidFill>
            <a:schemeClr val="accent1">
              <a:lumOff val="20196"/>
            </a:schemeClr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212" name="p"/>
          <p:cNvSpPr/>
          <p:nvPr/>
        </p:nvSpPr>
        <p:spPr>
          <a:xfrm>
            <a:off x="2303604" y="3894944"/>
            <a:ext cx="985496" cy="19304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213" name="p"/>
          <p:cNvSpPr/>
          <p:nvPr/>
        </p:nvSpPr>
        <p:spPr>
          <a:xfrm>
            <a:off x="2299319" y="4491112"/>
            <a:ext cx="985497" cy="19304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214" name="p"/>
          <p:cNvSpPr/>
          <p:nvPr/>
        </p:nvSpPr>
        <p:spPr>
          <a:xfrm>
            <a:off x="2305029" y="4690700"/>
            <a:ext cx="985496" cy="193041"/>
          </a:xfrm>
          <a:prstGeom prst="roundRect">
            <a:avLst>
              <a:gd name="adj" fmla="val 50000"/>
            </a:avLst>
          </a:prstGeom>
          <a:blipFill>
            <a:blip r:embed="rId3"/>
          </a:blip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215" name="p"/>
          <p:cNvSpPr/>
          <p:nvPr/>
        </p:nvSpPr>
        <p:spPr>
          <a:xfrm>
            <a:off x="2303604" y="3693970"/>
            <a:ext cx="985496" cy="19304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Off val="17344"/>
                </a:schemeClr>
              </a:gs>
              <a:gs pos="50000">
                <a:srgbClr val="C7C7C7"/>
              </a:gs>
              <a:gs pos="100000">
                <a:schemeClr val="accent3">
                  <a:lumOff val="10616"/>
                </a:schemeClr>
              </a:gs>
            </a:gsLst>
            <a:lin ang="5400000"/>
          </a:gra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216" name="p"/>
          <p:cNvSpPr/>
          <p:nvPr/>
        </p:nvSpPr>
        <p:spPr>
          <a:xfrm>
            <a:off x="2303604" y="3496381"/>
            <a:ext cx="985496" cy="19304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hueOff val="-368864"/>
                  <a:lumOff val="24249"/>
                </a:schemeClr>
              </a:gs>
              <a:gs pos="50000">
                <a:srgbClr val="F5B093"/>
              </a:gs>
              <a:gs pos="100000">
                <a:schemeClr val="accent2">
                  <a:hueOff val="-353522"/>
                  <a:satOff val="5390"/>
                  <a:lumOff val="17469"/>
                </a:schemeClr>
              </a:gs>
            </a:gsLst>
            <a:lin ang="5400000"/>
          </a:gra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217" name="Rectangle"/>
          <p:cNvSpPr/>
          <p:nvPr/>
        </p:nvSpPr>
        <p:spPr>
          <a:xfrm>
            <a:off x="2047060" y="4061810"/>
            <a:ext cx="1538836" cy="243841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18" name="8 bytes"/>
          <p:cNvSpPr txBox="1"/>
          <p:nvPr/>
        </p:nvSpPr>
        <p:spPr>
          <a:xfrm>
            <a:off x="3437411" y="3836282"/>
            <a:ext cx="57972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000000"/>
                </a:solidFill>
              </a:defRPr>
            </a:lvl1pPr>
          </a:lstStyle>
          <a:p>
            <a:pPr/>
            <a:r>
              <a:t>8 bytes</a:t>
            </a:r>
          </a:p>
        </p:txBody>
      </p:sp>
      <p:sp>
        <p:nvSpPr>
          <p:cNvPr id="219" name="Rectangle"/>
          <p:cNvSpPr/>
          <p:nvPr/>
        </p:nvSpPr>
        <p:spPr>
          <a:xfrm>
            <a:off x="2198428" y="3316107"/>
            <a:ext cx="1170448" cy="1820904"/>
          </a:xfrm>
          <a:prstGeom prst="rect">
            <a:avLst/>
          </a:prstGeom>
          <a:ln w="38100">
            <a:solidFill>
              <a:srgbClr val="FFFFFF"/>
            </a:solidFill>
            <a:prstDash val="sysDot"/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20" name="64 bytes"/>
          <p:cNvSpPr txBox="1"/>
          <p:nvPr/>
        </p:nvSpPr>
        <p:spPr>
          <a:xfrm>
            <a:off x="3387821" y="5054771"/>
            <a:ext cx="66157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FFFFFF"/>
                </a:solidFill>
              </a:defRPr>
            </a:lvl1pPr>
          </a:lstStyle>
          <a:p>
            <a:pPr/>
            <a:r>
              <a:t>64 bytes</a:t>
            </a:r>
          </a:p>
        </p:txBody>
      </p:sp>
      <p:sp>
        <p:nvSpPr>
          <p:cNvPr id="221" name="Rectangle"/>
          <p:cNvSpPr/>
          <p:nvPr/>
        </p:nvSpPr>
        <p:spPr>
          <a:xfrm>
            <a:off x="4064756" y="2921531"/>
            <a:ext cx="960182" cy="2537871"/>
          </a:xfrm>
          <a:prstGeom prst="rect">
            <a:avLst/>
          </a:prstGeom>
          <a:solidFill>
            <a:srgbClr val="962F1B"/>
          </a:soli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22" name="Cache Hierarchy"/>
          <p:cNvSpPr/>
          <p:nvPr/>
        </p:nvSpPr>
        <p:spPr>
          <a:xfrm rot="16200000">
            <a:off x="3209694" y="3955049"/>
            <a:ext cx="2771907" cy="403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200">
                <a:solidFill>
                  <a:srgbClr val="DDDDD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223" name="Arrow"/>
          <p:cNvSpPr/>
          <p:nvPr/>
        </p:nvSpPr>
        <p:spPr>
          <a:xfrm>
            <a:off x="3437411" y="4161871"/>
            <a:ext cx="961236" cy="660912"/>
          </a:xfrm>
          <a:prstGeom prst="rightArrow">
            <a:avLst>
              <a:gd name="adj1" fmla="val 30000"/>
              <a:gd name="adj2" fmla="val 7686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24" name="p"/>
          <p:cNvSpPr/>
          <p:nvPr/>
        </p:nvSpPr>
        <p:spPr>
          <a:xfrm>
            <a:off x="2303604" y="4893217"/>
            <a:ext cx="985496" cy="193041"/>
          </a:xfrm>
          <a:prstGeom prst="roundRect">
            <a:avLst>
              <a:gd name="adj" fmla="val 50000"/>
            </a:avLst>
          </a:prstGeom>
          <a:blipFill>
            <a:blip r:embed="rId4"/>
          </a:blip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225" name="PTE of virtual page 0xA3"/>
          <p:cNvSpPr txBox="1"/>
          <p:nvPr/>
        </p:nvSpPr>
        <p:spPr>
          <a:xfrm>
            <a:off x="9130327" y="1061978"/>
            <a:ext cx="186537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200">
                <a:solidFill>
                  <a:srgbClr val="000000"/>
                </a:solidFill>
              </a:defRPr>
            </a:lvl1pPr>
          </a:lstStyle>
          <a:p>
            <a:pPr/>
            <a:r>
              <a:t>PTE of virtual page 0xA3</a:t>
            </a:r>
          </a:p>
        </p:txBody>
      </p:sp>
      <p:sp>
        <p:nvSpPr>
          <p:cNvPr id="238" name="Connection Line"/>
          <p:cNvSpPr/>
          <p:nvPr/>
        </p:nvSpPr>
        <p:spPr>
          <a:xfrm>
            <a:off x="8322703" y="1044744"/>
            <a:ext cx="810474" cy="536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43" h="17140" fill="norm" stroke="1" extrusionOk="0">
                <a:moveTo>
                  <a:pt x="521" y="17140"/>
                </a:moveTo>
                <a:cubicBezTo>
                  <a:pt x="-1957" y="-361"/>
                  <a:pt x="4417" y="-4460"/>
                  <a:pt x="19643" y="4844"/>
                </a:cubicBezTo>
              </a:path>
            </a:pathLst>
          </a:custGeom>
          <a:ln w="8890">
            <a:solidFill>
              <a:srgbClr val="000000"/>
            </a:solidFill>
            <a:miter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227" name="Marcador de contenido 2"/>
          <p:cNvSpPr txBox="1"/>
          <p:nvPr/>
        </p:nvSpPr>
        <p:spPr>
          <a:xfrm>
            <a:off x="2241037" y="3387630"/>
            <a:ext cx="11289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>
            <a:lvl1pPr algn="ctr">
              <a:defRPr b="1" sz="1000">
                <a:solidFill>
                  <a:srgbClr val="000000"/>
                </a:solidFill>
              </a:defRPr>
            </a:lvl1pPr>
          </a:lstStyle>
          <a:p>
            <a:pPr/>
            <a:r>
              <a:t>PTE of 0xA0</a:t>
            </a:r>
          </a:p>
        </p:txBody>
      </p:sp>
      <p:sp>
        <p:nvSpPr>
          <p:cNvPr id="228" name="Marcador de contenido 2"/>
          <p:cNvSpPr txBox="1"/>
          <p:nvPr/>
        </p:nvSpPr>
        <p:spPr>
          <a:xfrm>
            <a:off x="2228337" y="3586471"/>
            <a:ext cx="11289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>
            <a:lvl1pPr algn="ctr">
              <a:defRPr b="1" sz="1000">
                <a:solidFill>
                  <a:srgbClr val="000000"/>
                </a:solidFill>
              </a:defRPr>
            </a:lvl1pPr>
          </a:lstStyle>
          <a:p>
            <a:pPr/>
            <a:r>
              <a:t>PTE of 0xA1</a:t>
            </a:r>
          </a:p>
        </p:txBody>
      </p:sp>
      <p:sp>
        <p:nvSpPr>
          <p:cNvPr id="229" name="Marcador de contenido 2"/>
          <p:cNvSpPr txBox="1"/>
          <p:nvPr/>
        </p:nvSpPr>
        <p:spPr>
          <a:xfrm>
            <a:off x="2228337" y="3784207"/>
            <a:ext cx="11289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>
            <a:lvl1pPr algn="ctr">
              <a:defRPr b="1" sz="1000">
                <a:solidFill>
                  <a:srgbClr val="000000"/>
                </a:solidFill>
              </a:defRPr>
            </a:lvl1pPr>
          </a:lstStyle>
          <a:p>
            <a:pPr/>
            <a:r>
              <a:t>PTE of 0xA2</a:t>
            </a:r>
          </a:p>
        </p:txBody>
      </p:sp>
      <p:sp>
        <p:nvSpPr>
          <p:cNvPr id="230" name="Marcador de contenido 2"/>
          <p:cNvSpPr txBox="1"/>
          <p:nvPr/>
        </p:nvSpPr>
        <p:spPr>
          <a:xfrm>
            <a:off x="2226470" y="3981537"/>
            <a:ext cx="11289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>
            <a:lvl1pPr algn="ctr">
              <a:defRPr b="1" sz="1000">
                <a:solidFill>
                  <a:srgbClr val="000000"/>
                </a:solidFill>
              </a:defRPr>
            </a:lvl1pPr>
          </a:lstStyle>
          <a:p>
            <a:pPr/>
            <a:r>
              <a:t>PTE of 0xA3</a:t>
            </a:r>
          </a:p>
        </p:txBody>
      </p:sp>
      <p:sp>
        <p:nvSpPr>
          <p:cNvPr id="231" name="Marcador de contenido 2"/>
          <p:cNvSpPr txBox="1"/>
          <p:nvPr/>
        </p:nvSpPr>
        <p:spPr>
          <a:xfrm>
            <a:off x="2213770" y="4183551"/>
            <a:ext cx="11289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>
            <a:lvl1pPr algn="ctr">
              <a:defRPr b="1" sz="1000">
                <a:solidFill>
                  <a:srgbClr val="000000"/>
                </a:solidFill>
              </a:defRPr>
            </a:lvl1pPr>
          </a:lstStyle>
          <a:p>
            <a:pPr/>
            <a:r>
              <a:t>PTE of 0xA4</a:t>
            </a:r>
          </a:p>
        </p:txBody>
      </p:sp>
      <p:sp>
        <p:nvSpPr>
          <p:cNvPr id="232" name="Marcador de contenido 2"/>
          <p:cNvSpPr txBox="1"/>
          <p:nvPr/>
        </p:nvSpPr>
        <p:spPr>
          <a:xfrm>
            <a:off x="2213770" y="4384183"/>
            <a:ext cx="11289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>
            <a:lvl1pPr algn="ctr">
              <a:defRPr b="1" sz="1000">
                <a:solidFill>
                  <a:srgbClr val="000000"/>
                </a:solidFill>
              </a:defRPr>
            </a:lvl1pPr>
          </a:lstStyle>
          <a:p>
            <a:pPr/>
            <a:r>
              <a:t>PTE of 0xA5</a:t>
            </a:r>
          </a:p>
        </p:txBody>
      </p:sp>
      <p:sp>
        <p:nvSpPr>
          <p:cNvPr id="233" name="Marcador de contenido 2"/>
          <p:cNvSpPr txBox="1"/>
          <p:nvPr/>
        </p:nvSpPr>
        <p:spPr>
          <a:xfrm>
            <a:off x="2201070" y="4578808"/>
            <a:ext cx="11289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>
            <a:lvl1pPr algn="ctr">
              <a:defRPr b="1" sz="1000">
                <a:solidFill>
                  <a:srgbClr val="000000"/>
                </a:solidFill>
              </a:defRPr>
            </a:lvl1pPr>
          </a:lstStyle>
          <a:p>
            <a:pPr/>
            <a:r>
              <a:t>PTE of 0xA6</a:t>
            </a:r>
          </a:p>
        </p:txBody>
      </p:sp>
      <p:sp>
        <p:nvSpPr>
          <p:cNvPr id="234" name="Marcador de contenido 2"/>
          <p:cNvSpPr txBox="1"/>
          <p:nvPr/>
        </p:nvSpPr>
        <p:spPr>
          <a:xfrm>
            <a:off x="2203545" y="4787906"/>
            <a:ext cx="11289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>
            <a:lvl1pPr algn="ctr">
              <a:defRPr b="1" sz="1000">
                <a:solidFill>
                  <a:srgbClr val="000000"/>
                </a:solidFill>
              </a:defRPr>
            </a:lvl1pPr>
          </a:lstStyle>
          <a:p>
            <a:pPr/>
            <a:r>
              <a:t>PTE of 0xA7</a:t>
            </a:r>
          </a:p>
        </p:txBody>
      </p:sp>
      <p:sp>
        <p:nvSpPr>
          <p:cNvPr id="235" name="saturating counters"/>
          <p:cNvSpPr txBox="1"/>
          <p:nvPr/>
        </p:nvSpPr>
        <p:spPr>
          <a:xfrm>
            <a:off x="5488960" y="3887369"/>
            <a:ext cx="148422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200">
                <a:solidFill>
                  <a:srgbClr val="000000"/>
                </a:solidFill>
              </a:defRPr>
            </a:lvl1pPr>
          </a:lstStyle>
          <a:p>
            <a:pPr/>
            <a:r>
              <a:t>saturating counters</a:t>
            </a:r>
          </a:p>
        </p:txBody>
      </p:sp>
      <p:sp>
        <p:nvSpPr>
          <p:cNvPr id="239" name="Connection Line"/>
          <p:cNvSpPr/>
          <p:nvPr/>
        </p:nvSpPr>
        <p:spPr>
          <a:xfrm>
            <a:off x="5320590" y="2461267"/>
            <a:ext cx="1430487" cy="1577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214" h="17570" fill="norm" stroke="1" extrusionOk="0">
                <a:moveTo>
                  <a:pt x="2043" y="17570"/>
                </a:moveTo>
                <a:cubicBezTo>
                  <a:pt x="-3386" y="685"/>
                  <a:pt x="2004" y="-4030"/>
                  <a:pt x="18214" y="3425"/>
                </a:cubicBezTo>
              </a:path>
            </a:pathLst>
          </a:custGeom>
          <a:ln w="8890">
            <a:solidFill>
              <a:srgbClr val="000000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37" name="Marcador de contenido 2"/>
          <p:cNvSpPr txBox="1"/>
          <p:nvPr/>
        </p:nvSpPr>
        <p:spPr>
          <a:xfrm>
            <a:off x="221810" y="5696799"/>
            <a:ext cx="11837685" cy="991009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 anchor="ctr">
            <a:normAutofit fontScale="100000" lnSpcReduction="0"/>
          </a:bodyPr>
          <a:lstStyle/>
          <a:p>
            <a:pPr algn="ctr" defTabSz="841247">
              <a:lnSpc>
                <a:spcPct val="130000"/>
              </a:lnSpc>
              <a:spcBef>
                <a:spcPts val="900"/>
              </a:spcBef>
              <a:defRPr b="1" sz="2024"/>
            </a:pPr>
            <a:r>
              <a:t>SBFP can be combined with </a:t>
            </a:r>
            <a:r>
              <a:rPr u="sng"/>
              <a:t>any TLB prefetching scheme</a:t>
            </a:r>
            <a:r>
              <a:t> to exploit page table locality for both demand and prefetch page walks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5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"/>
                            </p:stCondLst>
                            <p:childTnLst>
                              <p:par>
                                <p:cTn id="32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Class="entr" nodeType="afterEffect" presetSubtype="0" presetID="1" grpId="8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Class="entr" nodeType="afterEffect" presetSubtype="0" presetID="1" grpId="11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"/>
                            </p:stCondLst>
                            <p:childTnLst>
                              <p:par>
                                <p:cTn id="47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Class="entr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ntr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ntr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Class="entr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Class="entr" nodeType="afterEffect" presetSubtype="0" presetID="1" grpId="31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"/>
                            </p:stCondLst>
                            <p:childTnLst>
                              <p:par>
                                <p:cTn id="109" presetClass="entr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Class="entr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Class="entr" nodeType="click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Class="entr" nodeType="after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Class="entr" nodeType="afterEffect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Class="entr" nodeType="afterEffect" presetSubtype="0" presetID="1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Class="entr" nodeType="afterEffect" presetSubtype="0" presetID="1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Class="entr" nodeType="afterEffect" presetSubtype="0" presetID="1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Class="entr" nodeType="afterEffect" presetSubtype="0" presetID="1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Class="entr" nodeType="afterEffect" presetSubtype="0" presetID="1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Class="entr" nodeType="afterEffect" presetSubtype="0" presetID="1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Class="entr" nodeType="afterEffect" presetSubtype="0" presetID="1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Class="entr" nodeType="afterEffect" presetSubtype="0" presetID="1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Class="entr" nodeType="afterEffect" presetSubtype="0" presetID="1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Class="entr" nodeType="afterEffect" presetSubtype="0" presetID="1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Class="entr" nodeType="afterEffect" presetSubtype="0" presetID="1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Class="entr" nodeType="afterEffect" presetSubtype="0" presetID="1" grpId="5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Class="entr" nodeType="afterEffect" presetSubtype="0" presetID="1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Class="entr" nodeType="afterEffect" presetSubtype="0" presetID="1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Class="entr" nodeType="afterEffect" presetSubtype="0" presetID="1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Class="entr" nodeType="afterEffect" presetSubtype="0" presetID="1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Class="entr" nodeType="afterEffect" presetSubtype="0" presetID="1" grpId="5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Class="entr" nodeType="afterEffect" presetSubtype="0" presetID="1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8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Class="entr" nodeType="afterEffect" presetSubtype="0" presetID="1" grpId="5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Class="entr" nodeType="afterEffect" presetSubtype="0" presetID="1" grpId="5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Class="entr" nodeType="afterEffect" presetSubtype="0" presetID="1" grpId="5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7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Class="entr" nodeType="afterEffect" presetSubtype="0" presetID="1" grpId="6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Class="entr" nodeType="afterEffect" presetSubtype="0" presetID="1" grpId="6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3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Class="entr" nodeType="afterEffect" presetSubtype="0" presetID="1" grpId="6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Class="entr" nodeType="afterEffect" presetSubtype="0" presetID="1" grpId="6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Class="entr" nodeType="afterEffect" presetSubtype="0" presetID="1" grpId="6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Class="entr" nodeType="afterEffect" presetSubtype="0" presetID="1" grpId="6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Class="entr" nodeType="afterEffect" presetSubtype="0" presetID="1" grpId="6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8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Class="entr" nodeType="afterEffect" presetSubtype="0" presetID="1" grpId="6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Class="entr" nodeType="afterEffect" presetSubtype="0" presetID="1" grpId="6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Class="entr" nodeType="clickEffect" presetSubtype="0" presetID="1" grpId="6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8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46"/>
      <p:bldP build="whole" bldLvl="1" animBg="1" rev="0" advAuto="0" spid="215" grpId="20"/>
      <p:bldP build="whole" bldLvl="1" animBg="1" rev="0" advAuto="0" spid="227" grpId="17"/>
      <p:bldP build="whole" bldLvl="1" animBg="1" rev="0" advAuto="0" spid="196" grpId="43"/>
      <p:bldP build="whole" bldLvl="1" animBg="1" rev="0" advAuto="0" spid="181" grpId="51"/>
      <p:bldP build="whole" bldLvl="1" animBg="1" rev="0" advAuto="0" spid="229" grpId="21"/>
      <p:bldP build="whole" bldLvl="1" animBg="1" rev="0" advAuto="0" spid="207" grpId="7"/>
      <p:bldP build="whole" bldLvl="1" animBg="1" rev="0" advAuto="0" spid="203" grpId="11"/>
      <p:bldP build="whole" bldLvl="1" animBg="1" rev="0" advAuto="0" spid="188" grpId="53"/>
      <p:bldP build="whole" bldLvl="1" animBg="1" rev="0" advAuto="0" spid="239" grpId="38"/>
      <p:bldP build="whole" bldLvl="1" animBg="1" rev="0" advAuto="0" spid="200" grpId="3"/>
      <p:bldP build="whole" bldLvl="1" animBg="1" rev="0" advAuto="0" spid="231" grpId="23"/>
      <p:bldP build="whole" bldLvl="1" animBg="1" rev="0" advAuto="0" spid="224" grpId="30"/>
      <p:bldP build="whole" bldLvl="1" animBg="1" rev="0" advAuto="0" spid="194" grpId="64"/>
      <p:bldP build="whole" bldLvl="1" animBg="1" rev="0" advAuto="0" spid="193" grpId="65"/>
      <p:bldP build="whole" bldLvl="1" animBg="1" rev="0" advAuto="0" spid="168" grpId="44"/>
      <p:bldP build="whole" bldLvl="1" animBg="1" rev="0" advAuto="0" spid="171" grpId="62"/>
      <p:bldP build="whole" bldLvl="1" animBg="1" rev="0" advAuto="0" spid="176" grpId="60"/>
      <p:bldP build="whole" bldLvl="1" animBg="1" rev="0" advAuto="0" spid="206" grpId="9"/>
      <p:bldP build="p" bldLvl="5" animBg="1" rev="0" advAuto="0" spid="199" grpId="2"/>
      <p:bldP build="whole" bldLvl="1" animBg="1" rev="0" advAuto="0" spid="182" grpId="48"/>
      <p:bldP build="whole" bldLvl="1" animBg="1" rev="0" advAuto="0" spid="197" grpId="42"/>
      <p:bldP build="whole" bldLvl="1" animBg="1" rev="0" advAuto="0" spid="177" grpId="37"/>
      <p:bldP build="whole" bldLvl="1" animBg="1" rev="0" advAuto="0" spid="178" grpId="45"/>
      <p:bldP build="whole" bldLvl="1" animBg="1" rev="0" advAuto="0" spid="218" grpId="15"/>
      <p:bldP build="whole" bldLvl="1" animBg="1" rev="0" advAuto="0" spid="169" grpId="36"/>
      <p:bldP build="whole" bldLvl="1" animBg="1" rev="0" advAuto="0" spid="219" grpId="31"/>
      <p:bldP build="whole" bldLvl="1" animBg="1" rev="0" advAuto="0" spid="238" grpId="40"/>
      <p:bldP build="whole" bldLvl="1" animBg="1" rev="0" advAuto="0" spid="180" grpId="47"/>
      <p:bldP build="whole" bldLvl="1" animBg="1" rev="0" advAuto="0" spid="223" grpId="34"/>
      <p:bldP build="whole" bldLvl="1" animBg="1" rev="0" advAuto="0" spid="202" grpId="8"/>
      <p:bldP build="whole" bldLvl="1" animBg="1" rev="0" advAuto="0" spid="192" grpId="63"/>
      <p:bldP build="whole" bldLvl="1" animBg="1" rev="0" advAuto="0" spid="237" grpId="69"/>
      <p:bldP build="whole" bldLvl="1" animBg="1" rev="0" advAuto="0" spid="216" grpId="18"/>
      <p:bldP build="whole" bldLvl="1" animBg="1" rev="0" advAuto="0" spid="175" grpId="66"/>
      <p:bldP build="whole" bldLvl="1" animBg="1" rev="0" advAuto="0" spid="186" grpId="57"/>
      <p:bldP build="whole" bldLvl="1" animBg="1" rev="0" advAuto="0" spid="201" grpId="5"/>
      <p:bldP build="whole" bldLvl="1" animBg="1" rev="0" advAuto="0" spid="228" grpId="19"/>
      <p:bldP build="whole" bldLvl="1" animBg="1" rev="0" advAuto="0" spid="209" grpId="10"/>
      <p:bldP build="whole" bldLvl="1" animBg="1" rev="0" advAuto="0" spid="210" grpId="24"/>
      <p:bldP build="whole" bldLvl="1" animBg="1" rev="0" advAuto="0" spid="232" grpId="25"/>
      <p:bldP build="whole" bldLvl="1" animBg="1" rev="0" advAuto="0" spid="195" grpId="68"/>
      <p:bldP build="whole" bldLvl="1" animBg="1" rev="0" advAuto="0" spid="220" grpId="32"/>
      <p:bldP build="whole" bldLvl="1" animBg="1" rev="0" advAuto="0" spid="189" grpId="54"/>
      <p:bldP build="whole" bldLvl="1" animBg="1" rev="0" advAuto="0" spid="222" grpId="35"/>
      <p:bldP build="whole" bldLvl="1" animBg="1" rev="0" advAuto="0" spid="204" grpId="6"/>
      <p:bldP build="whole" bldLvl="1" animBg="1" rev="0" advAuto="0" spid="187" grpId="55"/>
      <p:bldP build="whole" bldLvl="1" animBg="1" rev="0" advAuto="0" spid="198" grpId="1"/>
      <p:bldP build="whole" bldLvl="1" animBg="1" rev="0" advAuto="0" spid="221" grpId="33"/>
      <p:bldP build="whole" bldLvl="1" animBg="1" rev="0" advAuto="0" spid="173" grpId="61"/>
      <p:bldP build="whole" bldLvl="1" animBg="1" rev="0" advAuto="0" spid="233" grpId="27"/>
      <p:bldP build="whole" bldLvl="1" animBg="1" rev="0" advAuto="0" spid="230" grpId="13"/>
      <p:bldP build="whole" bldLvl="1" animBg="1" rev="0" advAuto="0" spid="208" grpId="12"/>
      <p:bldP build="whole" bldLvl="1" animBg="1" rev="0" advAuto="0" spid="190" grpId="56"/>
      <p:bldP build="whole" bldLvl="1" animBg="1" rev="0" advAuto="0" spid="185" grpId="59"/>
      <p:bldP build="whole" bldLvl="1" animBg="1" rev="0" advAuto="0" spid="170" grpId="52"/>
      <p:bldP build="whole" bldLvl="1" animBg="1" rev="0" advAuto="0" spid="205" grpId="4"/>
      <p:bldP build="whole" bldLvl="1" animBg="1" rev="0" advAuto="0" spid="183" grpId="49"/>
      <p:bldP build="whole" bldLvl="1" animBg="1" rev="0" advAuto="0" spid="191" grpId="58"/>
      <p:bldP build="whole" bldLvl="1" animBg="1" rev="0" advAuto="0" spid="235" grpId="39"/>
      <p:bldP build="whole" bldLvl="1" animBg="1" rev="0" advAuto="0" spid="184" grpId="50"/>
      <p:bldP build="whole" bldLvl="1" animBg="1" rev="0" advAuto="0" spid="213" grpId="26"/>
      <p:bldP build="whole" bldLvl="1" animBg="1" rev="0" advAuto="0" spid="225" grpId="41"/>
      <p:bldP build="whole" bldLvl="1" animBg="1" rev="0" advAuto="0" spid="217" grpId="16"/>
      <p:bldP build="whole" bldLvl="1" animBg="1" rev="0" advAuto="0" spid="172" grpId="67"/>
      <p:bldP build="whole" bldLvl="1" animBg="1" rev="0" advAuto="0" spid="211" grpId="14"/>
      <p:bldP build="whole" bldLvl="1" animBg="1" rev="0" advAuto="0" spid="234" grpId="29"/>
      <p:bldP build="whole" bldLvl="1" animBg="1" rev="0" advAuto="0" spid="214" grpId="28"/>
      <p:bldP build="whole" bldLvl="1" animBg="1" rev="0" advAuto="0" spid="212" grpId="2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Agile TLB Prefetcher (ATP)</a:t>
            </a:r>
          </a:p>
        </p:txBody>
      </p:sp>
      <p:sp>
        <p:nvSpPr>
          <p:cNvPr id="243" name="Slide Number"/>
          <p:cNvSpPr txBox="1"/>
          <p:nvPr>
            <p:ph type="sldNum" sz="quarter" idx="4294967295"/>
          </p:nvPr>
        </p:nvSpPr>
        <p:spPr>
          <a:xfrm>
            <a:off x="9315891" y="6525580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4" name="FPQ = Fake Prefetch Queue"/>
          <p:cNvSpPr txBox="1"/>
          <p:nvPr/>
        </p:nvSpPr>
        <p:spPr>
          <a:xfrm>
            <a:off x="9390942" y="6445186"/>
            <a:ext cx="2252661" cy="294641"/>
          </a:xfrm>
          <a:prstGeom prst="rect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FPQ = Fake Prefetch Queue</a:t>
            </a:r>
          </a:p>
        </p:txBody>
      </p:sp>
      <p:sp>
        <p:nvSpPr>
          <p:cNvPr id="245" name="C0"/>
          <p:cNvSpPr/>
          <p:nvPr/>
        </p:nvSpPr>
        <p:spPr>
          <a:xfrm>
            <a:off x="9949376" y="1361565"/>
            <a:ext cx="605469" cy="630633"/>
          </a:xfrm>
          <a:prstGeom prst="ellipse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C0</a:t>
            </a:r>
          </a:p>
        </p:txBody>
      </p:sp>
      <p:sp>
        <p:nvSpPr>
          <p:cNvPr id="246" name="Line"/>
          <p:cNvSpPr/>
          <p:nvPr/>
        </p:nvSpPr>
        <p:spPr>
          <a:xfrm flipV="1">
            <a:off x="9615062" y="1990045"/>
            <a:ext cx="609092" cy="659892"/>
          </a:xfrm>
          <a:prstGeom prst="line">
            <a:avLst/>
          </a:prstGeom>
          <a:ln w="25400">
            <a:solidFill>
              <a:srgbClr val="000000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47" name="Line"/>
          <p:cNvSpPr/>
          <p:nvPr/>
        </p:nvSpPr>
        <p:spPr>
          <a:xfrm flipH="1" flipV="1">
            <a:off x="10290828" y="1990045"/>
            <a:ext cx="609092" cy="609092"/>
          </a:xfrm>
          <a:prstGeom prst="line">
            <a:avLst/>
          </a:prstGeom>
          <a:ln w="25400">
            <a:solidFill>
              <a:srgbClr val="000000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48" name="C1"/>
          <p:cNvSpPr/>
          <p:nvPr/>
        </p:nvSpPr>
        <p:spPr>
          <a:xfrm>
            <a:off x="10618090" y="2611677"/>
            <a:ext cx="605469" cy="630633"/>
          </a:xfrm>
          <a:prstGeom prst="ellipse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C1</a:t>
            </a:r>
          </a:p>
        </p:txBody>
      </p:sp>
      <p:sp>
        <p:nvSpPr>
          <p:cNvPr id="249" name="Disable…"/>
          <p:cNvSpPr/>
          <p:nvPr/>
        </p:nvSpPr>
        <p:spPr>
          <a:xfrm>
            <a:off x="9139635" y="2665373"/>
            <a:ext cx="968827" cy="630633"/>
          </a:xfrm>
          <a:prstGeom prst="rect">
            <a:avLst/>
          </a:prstGeom>
          <a:solidFill>
            <a:schemeClr val="accent6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Disable</a:t>
            </a:r>
          </a:p>
          <a:p>
            <a:pPr algn="ctr">
              <a:defRPr b="1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Pref.</a:t>
            </a:r>
          </a:p>
        </p:txBody>
      </p:sp>
      <p:sp>
        <p:nvSpPr>
          <p:cNvPr id="250" name="Line"/>
          <p:cNvSpPr/>
          <p:nvPr/>
        </p:nvSpPr>
        <p:spPr>
          <a:xfrm flipV="1">
            <a:off x="10278395" y="3236972"/>
            <a:ext cx="609092" cy="659892"/>
          </a:xfrm>
          <a:prstGeom prst="line">
            <a:avLst/>
          </a:prstGeom>
          <a:ln w="25400">
            <a:solidFill>
              <a:srgbClr val="000000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51" name="Line"/>
          <p:cNvSpPr/>
          <p:nvPr/>
        </p:nvSpPr>
        <p:spPr>
          <a:xfrm flipH="1" flipV="1">
            <a:off x="10954161" y="3236972"/>
            <a:ext cx="609093" cy="659892"/>
          </a:xfrm>
          <a:prstGeom prst="line">
            <a:avLst/>
          </a:prstGeom>
          <a:ln w="25400">
            <a:solidFill>
              <a:srgbClr val="000000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52" name="STP"/>
          <p:cNvSpPr/>
          <p:nvPr/>
        </p:nvSpPr>
        <p:spPr>
          <a:xfrm>
            <a:off x="11080835" y="3914293"/>
            <a:ext cx="968826" cy="630633"/>
          </a:xfrm>
          <a:prstGeom prst="rect">
            <a:avLst/>
          </a:prstGeom>
          <a:solidFill>
            <a:schemeClr val="accent6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STP</a:t>
            </a:r>
          </a:p>
        </p:txBody>
      </p:sp>
      <p:sp>
        <p:nvSpPr>
          <p:cNvPr id="253" name="C2"/>
          <p:cNvSpPr/>
          <p:nvPr/>
        </p:nvSpPr>
        <p:spPr>
          <a:xfrm>
            <a:off x="9949375" y="3911097"/>
            <a:ext cx="605469" cy="630633"/>
          </a:xfrm>
          <a:prstGeom prst="ellipse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C2</a:t>
            </a:r>
          </a:p>
        </p:txBody>
      </p:sp>
      <p:sp>
        <p:nvSpPr>
          <p:cNvPr id="254" name="Line"/>
          <p:cNvSpPr/>
          <p:nvPr/>
        </p:nvSpPr>
        <p:spPr>
          <a:xfrm flipV="1">
            <a:off x="9609681" y="4536391"/>
            <a:ext cx="609092" cy="647193"/>
          </a:xfrm>
          <a:prstGeom prst="line">
            <a:avLst/>
          </a:prstGeom>
          <a:ln w="25400">
            <a:solidFill>
              <a:srgbClr val="000000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55" name="Line"/>
          <p:cNvSpPr/>
          <p:nvPr/>
        </p:nvSpPr>
        <p:spPr>
          <a:xfrm flipH="1" flipV="1">
            <a:off x="10285447" y="4536391"/>
            <a:ext cx="609093" cy="647193"/>
          </a:xfrm>
          <a:prstGeom prst="line">
            <a:avLst/>
          </a:prstGeom>
          <a:ln w="25400">
            <a:solidFill>
              <a:srgbClr val="000000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56" name="H2P"/>
          <p:cNvSpPr/>
          <p:nvPr/>
        </p:nvSpPr>
        <p:spPr>
          <a:xfrm>
            <a:off x="9139635" y="5196970"/>
            <a:ext cx="968827" cy="630633"/>
          </a:xfrm>
          <a:prstGeom prst="rect">
            <a:avLst/>
          </a:prstGeom>
          <a:solidFill>
            <a:schemeClr val="accent6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H2P</a:t>
            </a:r>
          </a:p>
        </p:txBody>
      </p:sp>
      <p:sp>
        <p:nvSpPr>
          <p:cNvPr id="257" name="MASP"/>
          <p:cNvSpPr/>
          <p:nvPr/>
        </p:nvSpPr>
        <p:spPr>
          <a:xfrm>
            <a:off x="10436411" y="5194300"/>
            <a:ext cx="968827" cy="630632"/>
          </a:xfrm>
          <a:prstGeom prst="rect">
            <a:avLst/>
          </a:prstGeom>
          <a:solidFill>
            <a:schemeClr val="accent6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MASP</a:t>
            </a:r>
          </a:p>
        </p:txBody>
      </p:sp>
      <p:sp>
        <p:nvSpPr>
          <p:cNvPr id="258" name="MSBC0=0"/>
          <p:cNvSpPr txBox="1"/>
          <p:nvPr/>
        </p:nvSpPr>
        <p:spPr>
          <a:xfrm rot="18762001">
            <a:off x="9494425" y="2075819"/>
            <a:ext cx="73514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chemeClr val="accent2"/>
                </a:solidFill>
              </a:defRPr>
            </a:pPr>
            <a:r>
              <a:t>MSB</a:t>
            </a:r>
            <a:r>
              <a:rPr baseline="-5999"/>
              <a:t>C0</a:t>
            </a:r>
            <a:r>
              <a:t>=0</a:t>
            </a:r>
          </a:p>
        </p:txBody>
      </p:sp>
      <p:sp>
        <p:nvSpPr>
          <p:cNvPr id="259" name="MSBC0=1"/>
          <p:cNvSpPr txBox="1"/>
          <p:nvPr/>
        </p:nvSpPr>
        <p:spPr>
          <a:xfrm rot="2700000">
            <a:off x="10294809" y="2063119"/>
            <a:ext cx="73514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chemeClr val="accent2"/>
                </a:solidFill>
              </a:defRPr>
            </a:pPr>
            <a:r>
              <a:t>MSB</a:t>
            </a:r>
            <a:r>
              <a:rPr baseline="-5999"/>
              <a:t>C0</a:t>
            </a:r>
            <a:r>
              <a:t>=1</a:t>
            </a:r>
          </a:p>
        </p:txBody>
      </p:sp>
      <p:sp>
        <p:nvSpPr>
          <p:cNvPr id="260" name="MSBC1=0"/>
          <p:cNvSpPr txBox="1"/>
          <p:nvPr/>
        </p:nvSpPr>
        <p:spPr>
          <a:xfrm rot="18762001">
            <a:off x="10149701" y="3342109"/>
            <a:ext cx="735143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chemeClr val="accent2"/>
                </a:solidFill>
              </a:defRPr>
            </a:pPr>
            <a:r>
              <a:t>MSB</a:t>
            </a:r>
            <a:r>
              <a:rPr baseline="-5999"/>
              <a:t>C1</a:t>
            </a:r>
            <a:r>
              <a:t>=0</a:t>
            </a:r>
          </a:p>
        </p:txBody>
      </p:sp>
      <p:sp>
        <p:nvSpPr>
          <p:cNvPr id="261" name="MSBC2=1"/>
          <p:cNvSpPr txBox="1"/>
          <p:nvPr/>
        </p:nvSpPr>
        <p:spPr>
          <a:xfrm rot="2700000">
            <a:off x="10950085" y="3329409"/>
            <a:ext cx="735143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chemeClr val="accent2"/>
                </a:solidFill>
              </a:defRPr>
            </a:pPr>
            <a:r>
              <a:t>MSB</a:t>
            </a:r>
            <a:r>
              <a:rPr baseline="-5999"/>
              <a:t>C2</a:t>
            </a:r>
            <a:r>
              <a:t>=1</a:t>
            </a:r>
          </a:p>
        </p:txBody>
      </p:sp>
      <p:sp>
        <p:nvSpPr>
          <p:cNvPr id="262" name="MSBC2=0"/>
          <p:cNvSpPr txBox="1"/>
          <p:nvPr/>
        </p:nvSpPr>
        <p:spPr>
          <a:xfrm rot="18762001">
            <a:off x="9480987" y="4642377"/>
            <a:ext cx="735143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chemeClr val="accent2"/>
                </a:solidFill>
              </a:defRPr>
            </a:pPr>
            <a:r>
              <a:t>MSB</a:t>
            </a:r>
            <a:r>
              <a:rPr baseline="-5999"/>
              <a:t>C2</a:t>
            </a:r>
            <a:r>
              <a:t>=0</a:t>
            </a:r>
          </a:p>
        </p:txBody>
      </p:sp>
      <p:sp>
        <p:nvSpPr>
          <p:cNvPr id="263" name="MSBC2=1"/>
          <p:cNvSpPr txBox="1"/>
          <p:nvPr/>
        </p:nvSpPr>
        <p:spPr>
          <a:xfrm rot="2700000">
            <a:off x="10281371" y="4629677"/>
            <a:ext cx="735143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chemeClr val="accent2"/>
                </a:solidFill>
              </a:defRPr>
            </a:pPr>
            <a:r>
              <a:t>MSB</a:t>
            </a:r>
            <a:r>
              <a:rPr baseline="-5999"/>
              <a:t>C2</a:t>
            </a:r>
            <a:r>
              <a:t>=1</a:t>
            </a:r>
          </a:p>
        </p:txBody>
      </p:sp>
      <p:sp>
        <p:nvSpPr>
          <p:cNvPr id="264" name="Analysis Findings"/>
          <p:cNvSpPr/>
          <p:nvPr/>
        </p:nvSpPr>
        <p:spPr>
          <a:xfrm>
            <a:off x="88900" y="1137809"/>
            <a:ext cx="8547104" cy="1448469"/>
          </a:xfrm>
          <a:prstGeom prst="rect">
            <a:avLst/>
          </a:prstGeom>
          <a:gradFill>
            <a:gsLst>
              <a:gs pos="0">
                <a:schemeClr val="accent3">
                  <a:lumOff val="17344"/>
                </a:schemeClr>
              </a:gs>
              <a:gs pos="50000">
                <a:srgbClr val="C7C7C7"/>
              </a:gs>
              <a:gs pos="100000">
                <a:schemeClr val="accent3">
                  <a:lumOff val="10616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19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Analysis Findings</a:t>
            </a:r>
          </a:p>
        </p:txBody>
      </p:sp>
      <p:sp>
        <p:nvSpPr>
          <p:cNvPr id="265" name="Marcador de contenido 2"/>
          <p:cNvSpPr txBox="1"/>
          <p:nvPr/>
        </p:nvSpPr>
        <p:spPr>
          <a:xfrm>
            <a:off x="70202" y="1340860"/>
            <a:ext cx="8572505" cy="134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 anchor="ctr">
            <a:normAutofit fontScale="100000" lnSpcReduction="0"/>
          </a:bodyPr>
          <a:lstStyle/>
          <a:p>
            <a:pPr marL="121819" indent="-121819" algn="just" defTabSz="370331">
              <a:lnSpc>
                <a:spcPct val="130000"/>
              </a:lnSpc>
              <a:buSzPct val="100000"/>
              <a:buChar char="•"/>
              <a:defRPr sz="162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There is no state-of-the-art TLB prefetcher that performs best across all workloads</a:t>
            </a:r>
          </a:p>
          <a:p>
            <a:pPr marL="121819" indent="-121819" algn="just" defTabSz="370331">
              <a:lnSpc>
                <a:spcPct val="130000"/>
              </a:lnSpc>
              <a:buSzPct val="100000"/>
              <a:buChar char="•"/>
              <a:defRPr sz="1620"/>
            </a:pPr>
            <a:r>
              <a:t>Different workloads correlate well with different features</a:t>
            </a:r>
          </a:p>
          <a:p>
            <a:pPr marL="121819" indent="-121819" algn="just" defTabSz="370331">
              <a:lnSpc>
                <a:spcPct val="130000"/>
              </a:lnSpc>
              <a:buSzPct val="100000"/>
              <a:buChar char="•"/>
              <a:defRPr sz="1620"/>
            </a:pPr>
            <a:r>
              <a:t>When the TLB miss behaviour is irregular, prior TLB prefetchers issue useless prefetches</a:t>
            </a:r>
          </a:p>
        </p:txBody>
      </p:sp>
      <p:sp>
        <p:nvSpPr>
          <p:cNvPr id="266" name="Rectangle"/>
          <p:cNvSpPr/>
          <p:nvPr/>
        </p:nvSpPr>
        <p:spPr>
          <a:xfrm>
            <a:off x="921262" y="3872684"/>
            <a:ext cx="6882380" cy="2878589"/>
          </a:xfrm>
          <a:prstGeom prst="rect">
            <a:avLst/>
          </a:prstGeom>
          <a:gradFill>
            <a:gsLst>
              <a:gs pos="0">
                <a:schemeClr val="accent5">
                  <a:lumOff val="12058"/>
                </a:schemeClr>
              </a:gs>
              <a:gs pos="100000">
                <a:srgbClr val="FFFFFF"/>
              </a:gs>
            </a:gsLst>
            <a:lin ang="5400000"/>
          </a:gradFill>
          <a:ln w="190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67" name="FPQ"/>
          <p:cNvSpPr/>
          <p:nvPr/>
        </p:nvSpPr>
        <p:spPr>
          <a:xfrm>
            <a:off x="11174968" y="4425225"/>
            <a:ext cx="805960" cy="294134"/>
          </a:xfrm>
          <a:prstGeom prst="rect">
            <a:avLst/>
          </a:prstGeom>
          <a:solidFill>
            <a:schemeClr val="accent1">
              <a:lumOff val="2019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FPQ</a:t>
            </a:r>
          </a:p>
        </p:txBody>
      </p:sp>
      <p:sp>
        <p:nvSpPr>
          <p:cNvPr id="268" name="FPQ"/>
          <p:cNvSpPr/>
          <p:nvPr/>
        </p:nvSpPr>
        <p:spPr>
          <a:xfrm>
            <a:off x="9221068" y="5707305"/>
            <a:ext cx="805961" cy="294135"/>
          </a:xfrm>
          <a:prstGeom prst="rect">
            <a:avLst/>
          </a:prstGeom>
          <a:solidFill>
            <a:schemeClr val="accent1">
              <a:lumOff val="2019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FPQ</a:t>
            </a:r>
          </a:p>
        </p:txBody>
      </p:sp>
      <p:sp>
        <p:nvSpPr>
          <p:cNvPr id="269" name="FPQ"/>
          <p:cNvSpPr/>
          <p:nvPr/>
        </p:nvSpPr>
        <p:spPr>
          <a:xfrm>
            <a:off x="10517844" y="5707305"/>
            <a:ext cx="805961" cy="294135"/>
          </a:xfrm>
          <a:prstGeom prst="rect">
            <a:avLst/>
          </a:prstGeom>
          <a:solidFill>
            <a:schemeClr val="accent1">
              <a:lumOff val="2019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FPQ</a:t>
            </a:r>
          </a:p>
        </p:txBody>
      </p:sp>
      <p:sp>
        <p:nvSpPr>
          <p:cNvPr id="270" name="Core"/>
          <p:cNvSpPr/>
          <p:nvPr/>
        </p:nvSpPr>
        <p:spPr>
          <a:xfrm>
            <a:off x="1665330" y="3984030"/>
            <a:ext cx="968826" cy="51022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271" name="Cache Hierarchy"/>
          <p:cNvSpPr/>
          <p:nvPr/>
        </p:nvSpPr>
        <p:spPr>
          <a:xfrm>
            <a:off x="3353070" y="3991287"/>
            <a:ext cx="2160714" cy="51022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272" name="Rectangle"/>
          <p:cNvSpPr/>
          <p:nvPr/>
        </p:nvSpPr>
        <p:spPr>
          <a:xfrm>
            <a:off x="6046052" y="3975225"/>
            <a:ext cx="968826" cy="51022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273" name="TLB"/>
          <p:cNvSpPr/>
          <p:nvPr/>
        </p:nvSpPr>
        <p:spPr>
          <a:xfrm>
            <a:off x="3348995" y="4715631"/>
            <a:ext cx="758983" cy="36351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274" name="Line"/>
          <p:cNvSpPr/>
          <p:nvPr/>
        </p:nvSpPr>
        <p:spPr>
          <a:xfrm>
            <a:off x="2639142" y="4239930"/>
            <a:ext cx="711830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75" name="Line"/>
          <p:cNvSpPr/>
          <p:nvPr/>
        </p:nvSpPr>
        <p:spPr>
          <a:xfrm flipV="1">
            <a:off x="2922846" y="4245774"/>
            <a:ext cx="1" cy="664299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76" name="Line"/>
          <p:cNvSpPr/>
          <p:nvPr/>
        </p:nvSpPr>
        <p:spPr>
          <a:xfrm>
            <a:off x="2918365" y="4904710"/>
            <a:ext cx="42434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77" name="Line"/>
          <p:cNvSpPr/>
          <p:nvPr/>
        </p:nvSpPr>
        <p:spPr>
          <a:xfrm flipV="1">
            <a:off x="4349872" y="4494855"/>
            <a:ext cx="1" cy="4236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78" name="Line"/>
          <p:cNvSpPr/>
          <p:nvPr/>
        </p:nvSpPr>
        <p:spPr>
          <a:xfrm>
            <a:off x="4096319" y="4904710"/>
            <a:ext cx="2592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79" name="Prefetch Queue"/>
          <p:cNvSpPr/>
          <p:nvPr/>
        </p:nvSpPr>
        <p:spPr>
          <a:xfrm>
            <a:off x="2762655" y="5237218"/>
            <a:ext cx="1906261" cy="342901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Prefetch Queue</a:t>
            </a:r>
          </a:p>
        </p:txBody>
      </p:sp>
      <p:sp>
        <p:nvSpPr>
          <p:cNvPr id="280" name="Line"/>
          <p:cNvSpPr/>
          <p:nvPr/>
        </p:nvSpPr>
        <p:spPr>
          <a:xfrm flipV="1">
            <a:off x="3715785" y="5077582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81" name="Line"/>
          <p:cNvSpPr/>
          <p:nvPr/>
        </p:nvSpPr>
        <p:spPr>
          <a:xfrm flipV="1">
            <a:off x="3718793" y="5570975"/>
            <a:ext cx="1" cy="23087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82" name="Rectangle"/>
          <p:cNvSpPr/>
          <p:nvPr/>
        </p:nvSpPr>
        <p:spPr>
          <a:xfrm>
            <a:off x="1677252" y="5761852"/>
            <a:ext cx="5370399" cy="898928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283" name="STP"/>
          <p:cNvSpPr/>
          <p:nvPr/>
        </p:nvSpPr>
        <p:spPr>
          <a:xfrm>
            <a:off x="1786280" y="5936715"/>
            <a:ext cx="771682" cy="432992"/>
          </a:xfrm>
          <a:prstGeom prst="rect">
            <a:avLst/>
          </a:prstGeom>
          <a:solidFill>
            <a:schemeClr val="accent6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STP</a:t>
            </a:r>
          </a:p>
        </p:txBody>
      </p:sp>
      <p:sp>
        <p:nvSpPr>
          <p:cNvPr id="284" name="H2P"/>
          <p:cNvSpPr/>
          <p:nvPr/>
        </p:nvSpPr>
        <p:spPr>
          <a:xfrm>
            <a:off x="2761149" y="5936715"/>
            <a:ext cx="771683" cy="432992"/>
          </a:xfrm>
          <a:prstGeom prst="rect">
            <a:avLst/>
          </a:prstGeom>
          <a:solidFill>
            <a:schemeClr val="accent6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H2P</a:t>
            </a:r>
          </a:p>
        </p:txBody>
      </p:sp>
      <p:sp>
        <p:nvSpPr>
          <p:cNvPr id="285" name="MASP"/>
          <p:cNvSpPr/>
          <p:nvPr/>
        </p:nvSpPr>
        <p:spPr>
          <a:xfrm>
            <a:off x="3736020" y="5936715"/>
            <a:ext cx="771682" cy="432992"/>
          </a:xfrm>
          <a:prstGeom prst="rect">
            <a:avLst/>
          </a:prstGeom>
          <a:solidFill>
            <a:schemeClr val="accent6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MASP</a:t>
            </a:r>
          </a:p>
        </p:txBody>
      </p:sp>
      <p:sp>
        <p:nvSpPr>
          <p:cNvPr id="286" name="FPQ"/>
          <p:cNvSpPr/>
          <p:nvPr/>
        </p:nvSpPr>
        <p:spPr>
          <a:xfrm>
            <a:off x="1877230" y="6295547"/>
            <a:ext cx="602306" cy="307341"/>
          </a:xfrm>
          <a:prstGeom prst="rect">
            <a:avLst/>
          </a:prstGeom>
          <a:solidFill>
            <a:schemeClr val="accent1">
              <a:lumOff val="2019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FPQ</a:t>
            </a:r>
          </a:p>
        </p:txBody>
      </p:sp>
      <p:sp>
        <p:nvSpPr>
          <p:cNvPr id="287" name="FPQ"/>
          <p:cNvSpPr/>
          <p:nvPr/>
        </p:nvSpPr>
        <p:spPr>
          <a:xfrm>
            <a:off x="2845838" y="6308032"/>
            <a:ext cx="602306" cy="307556"/>
          </a:xfrm>
          <a:prstGeom prst="rect">
            <a:avLst/>
          </a:prstGeom>
          <a:solidFill>
            <a:schemeClr val="accent1">
              <a:lumOff val="2019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FPQ</a:t>
            </a:r>
          </a:p>
        </p:txBody>
      </p:sp>
      <p:sp>
        <p:nvSpPr>
          <p:cNvPr id="288" name="FPQ"/>
          <p:cNvSpPr/>
          <p:nvPr/>
        </p:nvSpPr>
        <p:spPr>
          <a:xfrm>
            <a:off x="3820708" y="6308032"/>
            <a:ext cx="602306" cy="307556"/>
          </a:xfrm>
          <a:prstGeom prst="rect">
            <a:avLst/>
          </a:prstGeom>
          <a:solidFill>
            <a:schemeClr val="accent1">
              <a:lumOff val="2019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FPQ</a:t>
            </a:r>
          </a:p>
        </p:txBody>
      </p:sp>
      <p:sp>
        <p:nvSpPr>
          <p:cNvPr id="289" name="C0"/>
          <p:cNvSpPr/>
          <p:nvPr/>
        </p:nvSpPr>
        <p:spPr>
          <a:xfrm>
            <a:off x="4796113" y="5985294"/>
            <a:ext cx="513352" cy="458392"/>
          </a:xfrm>
          <a:prstGeom prst="ellipse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1500">
                <a:solidFill>
                  <a:srgbClr val="FFFFFF"/>
                </a:solidFill>
              </a:defRPr>
            </a:lvl1pPr>
          </a:lstStyle>
          <a:p>
            <a:pPr/>
            <a:r>
              <a:t>C0</a:t>
            </a:r>
          </a:p>
        </p:txBody>
      </p:sp>
      <p:sp>
        <p:nvSpPr>
          <p:cNvPr id="290" name="C1"/>
          <p:cNvSpPr/>
          <p:nvPr/>
        </p:nvSpPr>
        <p:spPr>
          <a:xfrm>
            <a:off x="5597341" y="5978944"/>
            <a:ext cx="513352" cy="458392"/>
          </a:xfrm>
          <a:prstGeom prst="ellipse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1500">
                <a:solidFill>
                  <a:srgbClr val="FFFFFF"/>
                </a:solidFill>
              </a:defRPr>
            </a:lvl1pPr>
          </a:lstStyle>
          <a:p>
            <a:pPr/>
            <a:r>
              <a:t>C1</a:t>
            </a:r>
          </a:p>
        </p:txBody>
      </p:sp>
      <p:sp>
        <p:nvSpPr>
          <p:cNvPr id="291" name="C2"/>
          <p:cNvSpPr/>
          <p:nvPr/>
        </p:nvSpPr>
        <p:spPr>
          <a:xfrm>
            <a:off x="6398569" y="5978944"/>
            <a:ext cx="513352" cy="458392"/>
          </a:xfrm>
          <a:prstGeom prst="ellipse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1500">
                <a:solidFill>
                  <a:srgbClr val="FFFFFF"/>
                </a:solidFill>
              </a:defRPr>
            </a:lvl1pPr>
          </a:lstStyle>
          <a:p>
            <a:pPr/>
            <a:r>
              <a:t>C2</a:t>
            </a:r>
          </a:p>
        </p:txBody>
      </p:sp>
      <p:sp>
        <p:nvSpPr>
          <p:cNvPr id="292" name="ATP"/>
          <p:cNvSpPr txBox="1"/>
          <p:nvPr/>
        </p:nvSpPr>
        <p:spPr>
          <a:xfrm rot="16200000">
            <a:off x="1200828" y="5957985"/>
            <a:ext cx="611607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ATP</a:t>
            </a:r>
          </a:p>
        </p:txBody>
      </p:sp>
      <p:sp>
        <p:nvSpPr>
          <p:cNvPr id="293" name="Main…"/>
          <p:cNvSpPr txBox="1"/>
          <p:nvPr/>
        </p:nvSpPr>
        <p:spPr>
          <a:xfrm>
            <a:off x="6125394" y="3963610"/>
            <a:ext cx="81014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1500">
                <a:solidFill>
                  <a:srgbClr val="000000"/>
                </a:solidFill>
              </a:defRPr>
            </a:pPr>
            <a:r>
              <a:t>Main </a:t>
            </a:r>
          </a:p>
          <a:p>
            <a:pPr algn="ctr">
              <a:defRPr b="1" sz="1500">
                <a:solidFill>
                  <a:srgbClr val="000000"/>
                </a:solidFill>
              </a:defRPr>
            </a:pPr>
            <a:r>
              <a:t>Memory</a:t>
            </a:r>
          </a:p>
        </p:txBody>
      </p:sp>
      <p:sp>
        <p:nvSpPr>
          <p:cNvPr id="294" name="ATP — Overview"/>
          <p:cNvSpPr/>
          <p:nvPr/>
        </p:nvSpPr>
        <p:spPr>
          <a:xfrm>
            <a:off x="88900" y="2681400"/>
            <a:ext cx="8547104" cy="1096634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b="1" sz="19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ATP — Overview</a:t>
            </a:r>
          </a:p>
          <a:p>
            <a:pPr algn="ctr">
              <a:defRPr b="1" sz="19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295" name="Marcador de contenido 2"/>
          <p:cNvSpPr txBox="1"/>
          <p:nvPr/>
        </p:nvSpPr>
        <p:spPr>
          <a:xfrm>
            <a:off x="76200" y="2846234"/>
            <a:ext cx="8572504" cy="1080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 anchor="ctr">
            <a:normAutofit fontScale="100000" lnSpcReduction="0"/>
          </a:bodyPr>
          <a:lstStyle/>
          <a:p>
            <a:pPr marL="150394" indent="-150394" algn="just" defTabSz="457200">
              <a:lnSpc>
                <a:spcPct val="130000"/>
              </a:lnSpc>
              <a:buSzPct val="100000"/>
              <a:buChar char="•"/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Combine three low-cost TLB prefetchers</a:t>
            </a:r>
          </a:p>
          <a:p>
            <a:pPr marL="150394" indent="-150394" algn="just" defTabSz="457200">
              <a:lnSpc>
                <a:spcPct val="130000"/>
              </a:lnSpc>
              <a:buSzPct val="100000"/>
              <a:buChar char="•"/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Adaptive selection and throttling mechanisms</a:t>
            </a:r>
          </a:p>
        </p:txBody>
      </p:sp>
      <p:sp>
        <p:nvSpPr>
          <p:cNvPr id="296" name="Line"/>
          <p:cNvSpPr/>
          <p:nvPr/>
        </p:nvSpPr>
        <p:spPr>
          <a:xfrm>
            <a:off x="5524599" y="4239140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97" name="Shape"/>
          <p:cNvSpPr/>
          <p:nvPr/>
        </p:nvSpPr>
        <p:spPr>
          <a:xfrm>
            <a:off x="9487274" y="1932448"/>
            <a:ext cx="752672" cy="582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3" h="21314" fill="norm" stroke="1" extrusionOk="0">
                <a:moveTo>
                  <a:pt x="9954" y="1887"/>
                </a:moveTo>
                <a:lnTo>
                  <a:pt x="955" y="14440"/>
                </a:lnTo>
                <a:cubicBezTo>
                  <a:pt x="400" y="15160"/>
                  <a:pt x="62" y="16131"/>
                  <a:pt x="8" y="17167"/>
                </a:cubicBezTo>
                <a:cubicBezTo>
                  <a:pt x="-55" y="18358"/>
                  <a:pt x="259" y="19530"/>
                  <a:pt x="872" y="20391"/>
                </a:cubicBezTo>
                <a:cubicBezTo>
                  <a:pt x="2458" y="20967"/>
                  <a:pt x="4130" y="21277"/>
                  <a:pt x="5822" y="21311"/>
                </a:cubicBezTo>
                <a:cubicBezTo>
                  <a:pt x="8942" y="21373"/>
                  <a:pt x="12021" y="20509"/>
                  <a:pt x="14650" y="18816"/>
                </a:cubicBezTo>
                <a:lnTo>
                  <a:pt x="18328" y="14059"/>
                </a:lnTo>
                <a:lnTo>
                  <a:pt x="20017" y="11308"/>
                </a:lnTo>
                <a:cubicBezTo>
                  <a:pt x="20790" y="10005"/>
                  <a:pt x="21273" y="8435"/>
                  <a:pt x="21412" y="6777"/>
                </a:cubicBezTo>
                <a:cubicBezTo>
                  <a:pt x="21545" y="5179"/>
                  <a:pt x="21352" y="3562"/>
                  <a:pt x="20854" y="2101"/>
                </a:cubicBezTo>
                <a:cubicBezTo>
                  <a:pt x="19686" y="1013"/>
                  <a:pt x="18134" y="288"/>
                  <a:pt x="16442" y="69"/>
                </a:cubicBezTo>
                <a:cubicBezTo>
                  <a:pt x="14158" y="-227"/>
                  <a:pt x="11833" y="443"/>
                  <a:pt x="9954" y="1887"/>
                </a:cubicBezTo>
                <a:close/>
              </a:path>
            </a:pathLst>
          </a:custGeom>
          <a:ln w="38100">
            <a:solidFill>
              <a:srgbClr val="FF0000"/>
            </a:solidFill>
            <a:miter lim="400000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98" name="Shape"/>
          <p:cNvSpPr/>
          <p:nvPr/>
        </p:nvSpPr>
        <p:spPr>
          <a:xfrm>
            <a:off x="8752107" y="2179388"/>
            <a:ext cx="3409451" cy="4089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8" h="21595" fill="norm" stroke="1" extrusionOk="0">
                <a:moveTo>
                  <a:pt x="10751" y="2055"/>
                </a:moveTo>
                <a:cubicBezTo>
                  <a:pt x="12282" y="1844"/>
                  <a:pt x="13771" y="1464"/>
                  <a:pt x="15176" y="925"/>
                </a:cubicBezTo>
                <a:cubicBezTo>
                  <a:pt x="15429" y="829"/>
                  <a:pt x="15679" y="727"/>
                  <a:pt x="15925" y="620"/>
                </a:cubicBezTo>
                <a:lnTo>
                  <a:pt x="17091" y="0"/>
                </a:lnTo>
                <a:lnTo>
                  <a:pt x="18621" y="1878"/>
                </a:lnTo>
                <a:cubicBezTo>
                  <a:pt x="19077" y="2531"/>
                  <a:pt x="19479" y="3208"/>
                  <a:pt x="19822" y="3908"/>
                </a:cubicBezTo>
                <a:cubicBezTo>
                  <a:pt x="20589" y="5470"/>
                  <a:pt x="21059" y="7119"/>
                  <a:pt x="21213" y="8796"/>
                </a:cubicBezTo>
                <a:cubicBezTo>
                  <a:pt x="21357" y="10812"/>
                  <a:pt x="21425" y="12831"/>
                  <a:pt x="21418" y="14850"/>
                </a:cubicBezTo>
                <a:cubicBezTo>
                  <a:pt x="21411" y="16824"/>
                  <a:pt x="21332" y="18796"/>
                  <a:pt x="21181" y="20766"/>
                </a:cubicBezTo>
                <a:cubicBezTo>
                  <a:pt x="17874" y="21322"/>
                  <a:pt x="14505" y="21600"/>
                  <a:pt x="11127" y="21595"/>
                </a:cubicBezTo>
                <a:cubicBezTo>
                  <a:pt x="7715" y="21590"/>
                  <a:pt x="4313" y="21296"/>
                  <a:pt x="976" y="20718"/>
                </a:cubicBezTo>
                <a:cubicBezTo>
                  <a:pt x="131" y="19317"/>
                  <a:pt x="-175" y="17732"/>
                  <a:pt x="97" y="16182"/>
                </a:cubicBezTo>
                <a:cubicBezTo>
                  <a:pt x="150" y="15877"/>
                  <a:pt x="226" y="15576"/>
                  <a:pt x="314" y="15278"/>
                </a:cubicBezTo>
                <a:cubicBezTo>
                  <a:pt x="832" y="13530"/>
                  <a:pt x="1783" y="11888"/>
                  <a:pt x="3106" y="10449"/>
                </a:cubicBezTo>
                <a:cubicBezTo>
                  <a:pt x="4641" y="9584"/>
                  <a:pt x="6153" y="8688"/>
                  <a:pt x="7639" y="7758"/>
                </a:cubicBezTo>
                <a:cubicBezTo>
                  <a:pt x="8493" y="7224"/>
                  <a:pt x="9341" y="6677"/>
                  <a:pt x="10065" y="6020"/>
                </a:cubicBezTo>
                <a:cubicBezTo>
                  <a:pt x="10343" y="5768"/>
                  <a:pt x="10601" y="5501"/>
                  <a:pt x="10837" y="5221"/>
                </a:cubicBezTo>
                <a:cubicBezTo>
                  <a:pt x="10404" y="4751"/>
                  <a:pt x="10169" y="4175"/>
                  <a:pt x="10171" y="3581"/>
                </a:cubicBezTo>
                <a:cubicBezTo>
                  <a:pt x="10172" y="3035"/>
                  <a:pt x="10375" y="2501"/>
                  <a:pt x="10751" y="2055"/>
                </a:cubicBezTo>
                <a:close/>
              </a:path>
            </a:pathLst>
          </a:custGeom>
          <a:ln w="38100">
            <a:solidFill>
              <a:srgbClr val="FF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Class="entr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Class="entr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Class="entr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Class="entr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Class="entr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Class="entr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ntr" nodeType="click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Class="entr" nodeType="after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Class="entr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Class="entr" nodeType="after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Class="entr" nodeType="after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Class="entr" nodeType="afterEffect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Class="entr" nodeType="afterEffect" presetSubtype="0" presetID="1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Class="entr" nodeType="afterEffect" presetSubtype="0" presetID="1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Class="entr" nodeType="afterEffect" presetSubtype="0" presetID="1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Class="entr" nodeType="afterEffect" presetSubtype="0" presetID="1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Class="entr" nodeType="afterEffect" presetSubtype="0" presetID="1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Class="entr" nodeType="afterEffect" presetSubtype="0" presetID="1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Class="entr" nodeType="afterEffect" presetSubtype="0" presetID="1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Class="entr" nodeType="afterEffect" presetSubtype="0" presetID="1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Class="entr" nodeType="afterEffect" presetSubtype="0" presetID="1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Class="entr" nodeType="afterEffect" presetSubtype="0" presetID="1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Class="entr" nodeType="afterEffect" presetSubtype="0" presetID="1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Class="entr" nodeType="afterEffect" presetSubtype="0" presetID="1" grpId="5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Class="entr" nodeType="afterEffect" presetSubtype="0" presetID="1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Class="entr" nodeType="afterEffect" presetSubtype="0" presetID="1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Class="entr" nodeType="afterEffect" presetSubtype="0" presetID="1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Class="entr" nodeType="clickEffect" presetSubtype="0" presetID="1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Class="exit" nodeType="clickEffect" presetSubtype="0" presetID="1" grpId="5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Class="entr" nodeType="afterEffect" presetSubtype="0" presetID="1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22"/>
      <p:bldP build="whole" bldLvl="1" animBg="1" rev="0" advAuto="0" spid="264" grpId="1"/>
      <p:bldP build="whole" bldLvl="1" animBg="1" rev="0" advAuto="0" spid="278" grpId="16"/>
      <p:bldP build="whole" bldLvl="1" animBg="1" rev="0" advAuto="0" spid="274" grpId="11"/>
      <p:bldP build="whole" bldLvl="1" animBg="1" rev="0" advAuto="0" spid="249" grpId="38"/>
      <p:bldP build="whole" bldLvl="1" animBg="1" rev="0" advAuto="0" spid="267" grpId="46"/>
      <p:bldP build="whole" bldLvl="1" animBg="1" rev="0" advAuto="0" spid="285" grpId="23"/>
      <p:bldP build="whole" bldLvl="1" animBg="1" rev="0" advAuto="0" spid="268" grpId="52"/>
      <p:bldP build="whole" bldLvl="1" animBg="1" rev="0" advAuto="0" spid="251" grpId="41"/>
      <p:bldP build="whole" bldLvl="1" animBg="1" rev="0" advAuto="0" spid="291" grpId="25"/>
      <p:bldP build="whole" bldLvl="1" animBg="1" rev="0" advAuto="0" spid="265" grpId="2"/>
      <p:bldP build="whole" bldLvl="1" animBg="1" rev="0" advAuto="0" spid="276" grpId="15"/>
      <p:bldP build="whole" bldLvl="1" animBg="1" rev="0" advAuto="0" spid="289" grpId="26"/>
      <p:bldP build="whole" bldLvl="1" animBg="1" rev="0" advAuto="0" spid="262" grpId="49"/>
      <p:bldP build="whole" bldLvl="1" animBg="1" rev="0" advAuto="0" spid="271" grpId="9"/>
      <p:bldP build="whole" bldLvl="1" animBg="1" rev="0" advAuto="0" spid="254" grpId="47"/>
      <p:bldP build="whole" bldLvl="1" animBg="1" rev="0" advAuto="0" spid="260" grpId="42"/>
      <p:bldP build="whole" bldLvl="1" animBg="1" rev="0" advAuto="0" spid="252" grpId="44"/>
      <p:bldP build="whole" bldLvl="1" animBg="1" rev="0" advAuto="0" spid="280" grpId="17"/>
      <p:bldP build="whole" bldLvl="1" animBg="1" rev="0" advAuto="0" spid="259" grpId="33"/>
      <p:bldP build="whole" bldLvl="1" animBg="1" rev="0" advAuto="0" spid="253" grpId="43"/>
      <p:bldP build="whole" bldLvl="1" animBg="1" rev="0" advAuto="0" spid="298" grpId="56"/>
      <p:bldP build="whole" bldLvl="1" animBg="1" rev="0" advAuto="0" spid="275" grpId="12"/>
      <p:bldP build="whole" bldLvl="1" animBg="1" rev="0" advAuto="0" spid="258" grpId="36"/>
      <p:bldP build="whole" bldLvl="1" animBg="1" rev="0" advAuto="0" spid="250" grpId="40"/>
      <p:bldP build="whole" bldLvl="1" animBg="1" rev="0" advAuto="0" spid="263" grpId="45"/>
      <p:bldP build="whole" bldLvl="1" animBg="1" rev="0" advAuto="0" spid="297" grpId="54"/>
      <p:bldP build="whole" bldLvl="1" animBg="1" rev="0" advAuto="0" spid="296" grpId="10"/>
      <p:bldP build="whole" bldLvl="1" animBg="1" rev="0" advAuto="0" spid="261" grpId="39"/>
      <p:bldP build="whole" bldLvl="1" animBg="1" rev="0" advAuto="0" spid="297" grpId="55"/>
      <p:bldP build="whole" bldLvl="1" animBg="1" rev="0" advAuto="0" spid="279" grpId="18"/>
      <p:bldP build="whole" bldLvl="1" animBg="1" rev="0" advAuto="0" spid="245" grpId="32"/>
      <p:bldP build="whole" bldLvl="1" animBg="1" rev="0" advAuto="0" spid="288" grpId="29"/>
      <p:bldP build="whole" bldLvl="1" animBg="1" rev="0" advAuto="0" spid="248" grpId="37"/>
      <p:bldP build="whole" bldLvl="1" animBg="1" rev="0" advAuto="0" spid="281" grpId="19"/>
      <p:bldP build="whole" bldLvl="1" animBg="1" rev="0" advAuto="0" spid="256" grpId="51"/>
      <p:bldP build="whole" bldLvl="1" animBg="1" rev="0" advAuto="0" spid="286" grpId="27"/>
      <p:bldP build="whole" bldLvl="1" animBg="1" rev="0" advAuto="0" spid="290" grpId="24"/>
      <p:bldP build="whole" bldLvl="1" animBg="1" rev="0" advAuto="0" spid="247" grpId="34"/>
      <p:bldP build="whole" bldLvl="1" animBg="1" rev="0" advAuto="0" spid="273" grpId="14"/>
      <p:bldP build="whole" bldLvl="1" animBg="1" rev="0" advAuto="0" spid="295" grpId="4"/>
      <p:bldP build="whole" bldLvl="1" animBg="1" rev="0" advAuto="0" spid="287" grpId="28"/>
      <p:bldP build="whole" bldLvl="1" animBg="1" rev="0" advAuto="0" spid="277" grpId="13"/>
      <p:bldP build="whole" bldLvl="1" animBg="1" rev="0" advAuto="0" spid="294" grpId="3"/>
      <p:bldP build="whole" bldLvl="1" animBg="1" rev="0" advAuto="0" spid="270" grpId="8"/>
      <p:bldP build="whole" bldLvl="1" animBg="1" rev="0" advAuto="0" spid="292" grpId="30"/>
      <p:bldP build="whole" bldLvl="1" animBg="1" rev="0" advAuto="0" spid="269" grpId="53"/>
      <p:bldP build="whole" bldLvl="1" animBg="1" rev="0" advAuto="0" spid="246" grpId="35"/>
      <p:bldP build="whole" bldLvl="1" animBg="1" rev="0" advAuto="0" spid="282" grpId="20"/>
      <p:bldP build="whole" bldLvl="1" animBg="1" rev="0" advAuto="0" spid="244" grpId="31"/>
      <p:bldP build="whole" bldLvl="1" animBg="1" rev="0" advAuto="0" spid="255" grpId="48"/>
      <p:bldP build="whole" bldLvl="1" animBg="1" rev="0" advAuto="0" spid="293" grpId="6"/>
      <p:bldP build="whole" bldLvl="1" animBg="1" rev="0" advAuto="0" spid="266" grpId="5"/>
      <p:bldP build="whole" bldLvl="1" animBg="1" rev="0" advAuto="0" spid="272" grpId="7"/>
      <p:bldP build="whole" bldLvl="1" animBg="1" rev="0" advAuto="0" spid="283" grpId="21"/>
      <p:bldP build="whole" bldLvl="1" animBg="1" rev="0" advAuto="0" spid="257" grpId="5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540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04672">
              <a:defRPr sz="3520"/>
            </a:pPr>
            <a:r>
              <a:t>Simulation Infrastructure </a:t>
            </a:r>
            <a:r>
              <a:rPr b="0">
                <a:latin typeface="Apple Chancery"/>
                <a:ea typeface="Apple Chancery"/>
                <a:cs typeface="Apple Chancery"/>
                <a:sym typeface="Apple Chancery"/>
              </a:rPr>
              <a:t>&amp;</a:t>
            </a:r>
            <a:r>
              <a:t> Workloads</a:t>
            </a:r>
          </a:p>
        </p:txBody>
      </p:sp>
      <p:sp>
        <p:nvSpPr>
          <p:cNvPr id="302" name="Marcador de contenido 2"/>
          <p:cNvSpPr txBox="1"/>
          <p:nvPr/>
        </p:nvSpPr>
        <p:spPr>
          <a:xfrm>
            <a:off x="413776" y="1606952"/>
            <a:ext cx="4979342" cy="1626533"/>
          </a:xfrm>
          <a:prstGeom prst="rect">
            <a:avLst/>
          </a:prstGeom>
          <a:solidFill>
            <a:srgbClr val="F1F1F1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230605" indent="-230605">
              <a:spcBef>
                <a:spcPts val="1000"/>
              </a:spcBef>
              <a:buSzPct val="100000"/>
              <a:buChar char="•"/>
              <a:defRPr sz="1700"/>
            </a:pPr>
            <a:r>
              <a:t>ChampSim</a:t>
            </a:r>
            <a:r>
              <a:rPr baseline="31999"/>
              <a:t>1</a:t>
            </a:r>
          </a:p>
          <a:p>
            <a:pPr lvl="1" marL="611605" indent="-230605">
              <a:spcBef>
                <a:spcPts val="1000"/>
              </a:spcBef>
              <a:buSzPct val="100000"/>
              <a:buChar char="•"/>
              <a:defRPr sz="1700"/>
            </a:pPr>
            <a:r>
              <a:t>Trace-driven multi-core out-of-order simulator</a:t>
            </a:r>
          </a:p>
          <a:p>
            <a:pPr lvl="1" marL="611605" indent="-230605">
              <a:spcBef>
                <a:spcPts val="1000"/>
              </a:spcBef>
              <a:buSzPct val="100000"/>
              <a:buChar char="•"/>
              <a:defRPr sz="1700"/>
            </a:pPr>
            <a:r>
              <a:t>x86 page table walker</a:t>
            </a:r>
          </a:p>
        </p:txBody>
      </p:sp>
      <p:sp>
        <p:nvSpPr>
          <p:cNvPr id="303" name="Slide Number"/>
          <p:cNvSpPr txBox="1"/>
          <p:nvPr>
            <p:ph type="sldNum" sz="quarter" idx="4294967295"/>
          </p:nvPr>
        </p:nvSpPr>
        <p:spPr>
          <a:xfrm>
            <a:off x="9307113" y="6526862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304" name="Table"/>
          <p:cNvGraphicFramePr/>
          <p:nvPr/>
        </p:nvGraphicFramePr>
        <p:xfrm>
          <a:off x="5788908" y="2280419"/>
          <a:ext cx="6062514" cy="382805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011637"/>
                <a:gridCol w="4038176"/>
              </a:tblGrid>
              <a:tr h="305759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FFFFFF"/>
                          </a:solidFill>
                        </a:rPr>
                        <a:t>Component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FFFFFF"/>
                          </a:solidFill>
                        </a:rPr>
                        <a:t>Parameters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0575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L1 I-TLB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64-entry, 8-way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9246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L1 D-TLB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64-entry, 8-way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9246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L2 TLB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1536-entry, 12-way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5716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Page Structure 
Caches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3-level Split PSC, PML4: 2-entry, PDP: 4-entry, PD: 32-entry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9246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Prefetch Queue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64-entry, fully assoc.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9246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Sampler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64-entry, fully assoc.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9246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L1 iCache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32KB, 8-way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9246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L1 dCache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32KB, 8-way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9246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L2 Cache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256KB, 8-way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9246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LLC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2MB/core, 16-way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9246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DRAM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4GB, tRP=tRCD=tCAS=11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305" name="Marcador de contenido 2"/>
          <p:cNvSpPr txBox="1"/>
          <p:nvPr/>
        </p:nvSpPr>
        <p:spPr>
          <a:xfrm>
            <a:off x="418986" y="3356473"/>
            <a:ext cx="4968922" cy="3157662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163729" indent="-163729" defTabSz="649223">
              <a:spcBef>
                <a:spcPts val="700"/>
              </a:spcBef>
              <a:buSzPct val="100000"/>
              <a:buChar char="•"/>
              <a:defRPr sz="1633"/>
            </a:pPr>
            <a:r>
              <a:t>SPEC CPU 2006 benchmark suite</a:t>
            </a:r>
          </a:p>
          <a:p>
            <a:pPr marL="163729" indent="-163729" defTabSz="649223">
              <a:spcBef>
                <a:spcPts val="700"/>
              </a:spcBef>
              <a:buSzPct val="100000"/>
              <a:buChar char="•"/>
              <a:defRPr sz="1633"/>
            </a:pPr>
            <a:r>
              <a:t>SPEC CPU 2017 benchmark suite</a:t>
            </a:r>
          </a:p>
          <a:p>
            <a:pPr marL="163729" indent="-163729" defTabSz="649223">
              <a:spcBef>
                <a:spcPts val="700"/>
              </a:spcBef>
              <a:buSzPct val="100000"/>
              <a:buChar char="•"/>
              <a:defRPr sz="1633"/>
            </a:pPr>
            <a:r>
              <a:t>Industrial workloads provided by Qualcomm for Championship Value Prediction (CVP-1)</a:t>
            </a:r>
          </a:p>
          <a:p>
            <a:pPr marL="163729" indent="-163729" defTabSz="649223">
              <a:spcBef>
                <a:spcPts val="700"/>
              </a:spcBef>
              <a:buSzPct val="100000"/>
              <a:buChar char="•"/>
              <a:defRPr sz="1633"/>
            </a:pPr>
            <a:r>
              <a:t>Big Data workloads</a:t>
            </a:r>
          </a:p>
          <a:p>
            <a:pPr lvl="1" marL="434239" indent="-163729" defTabSz="649223">
              <a:spcBef>
                <a:spcPts val="700"/>
              </a:spcBef>
              <a:buSzPct val="100000"/>
              <a:buChar char="•"/>
              <a:defRPr sz="1633"/>
            </a:pPr>
            <a:r>
              <a:t>GAP benchmark suite</a:t>
            </a:r>
          </a:p>
          <a:p>
            <a:pPr lvl="1" marL="434239" indent="-163729" defTabSz="649223">
              <a:spcBef>
                <a:spcPts val="700"/>
              </a:spcBef>
              <a:buSzPct val="100000"/>
              <a:buChar char="•"/>
              <a:defRPr sz="1633"/>
            </a:pPr>
            <a:r>
              <a:t>XSBench</a:t>
            </a:r>
          </a:p>
          <a:p>
            <a:pPr marL="163729" indent="-163729" defTabSz="649223">
              <a:spcBef>
                <a:spcPts val="700"/>
              </a:spcBef>
              <a:buSzPct val="100000"/>
              <a:buChar char="•"/>
              <a:defRPr sz="1633"/>
            </a:pPr>
            <a:r>
              <a:t>SimPoint methodology</a:t>
            </a:r>
          </a:p>
          <a:p>
            <a:pPr marL="163729" indent="-163729" defTabSz="649223">
              <a:spcBef>
                <a:spcPts val="700"/>
              </a:spcBef>
              <a:buSzPct val="100000"/>
              <a:buChar char="•"/>
              <a:defRPr sz="1633"/>
            </a:pPr>
            <a:r>
              <a:t>L2-TLB MPKI &gt; 1</a:t>
            </a:r>
          </a:p>
        </p:txBody>
      </p:sp>
      <p:sp>
        <p:nvSpPr>
          <p:cNvPr id="306" name="1https://github.com/ChampSim/ChampSim"/>
          <p:cNvSpPr txBox="1"/>
          <p:nvPr/>
        </p:nvSpPr>
        <p:spPr>
          <a:xfrm>
            <a:off x="401437" y="6582742"/>
            <a:ext cx="2826177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/>
            </a:pPr>
            <a:r>
              <a:rPr baseline="31999"/>
              <a:t>1</a:t>
            </a:r>
            <a:r>
              <a:t>https://github.com/ChampSim/ChampSim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Performance Comparison</a:t>
            </a:r>
          </a:p>
        </p:txBody>
      </p:sp>
      <p:sp>
        <p:nvSpPr>
          <p:cNvPr id="310" name="Slide Number"/>
          <p:cNvSpPr txBox="1"/>
          <p:nvPr>
            <p:ph type="sldNum" sz="quarter" idx="4294967295"/>
          </p:nvPr>
        </p:nvSpPr>
        <p:spPr>
          <a:xfrm>
            <a:off x="9324305" y="651665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311" name="2D Column Chart"/>
          <p:cNvGraphicFramePr/>
          <p:nvPr/>
        </p:nvGraphicFramePr>
        <p:xfrm>
          <a:off x="230007" y="1295793"/>
          <a:ext cx="11375957" cy="394037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12" name="16.2%"/>
          <p:cNvSpPr txBox="1"/>
          <p:nvPr/>
        </p:nvSpPr>
        <p:spPr>
          <a:xfrm>
            <a:off x="3047258" y="2148532"/>
            <a:ext cx="71062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/>
            </a:lvl1pPr>
          </a:lstStyle>
          <a:p>
            <a:pPr/>
            <a:r>
              <a:t>16.2%</a:t>
            </a:r>
          </a:p>
        </p:txBody>
      </p:sp>
      <p:sp>
        <p:nvSpPr>
          <p:cNvPr id="313" name="11.1%"/>
          <p:cNvSpPr txBox="1"/>
          <p:nvPr/>
        </p:nvSpPr>
        <p:spPr>
          <a:xfrm>
            <a:off x="6537566" y="2890634"/>
            <a:ext cx="710622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/>
            </a:lvl1pPr>
          </a:lstStyle>
          <a:p>
            <a:pPr/>
            <a:r>
              <a:t>11.1%</a:t>
            </a:r>
          </a:p>
        </p:txBody>
      </p:sp>
      <p:sp>
        <p:nvSpPr>
          <p:cNvPr id="314" name="11.8%"/>
          <p:cNvSpPr txBox="1"/>
          <p:nvPr/>
        </p:nvSpPr>
        <p:spPr>
          <a:xfrm>
            <a:off x="9963759" y="2784769"/>
            <a:ext cx="710622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/>
            </a:lvl1pPr>
          </a:lstStyle>
          <a:p>
            <a:pPr/>
            <a:r>
              <a:t>11.8%</a:t>
            </a:r>
          </a:p>
        </p:txBody>
      </p:sp>
      <p:sp>
        <p:nvSpPr>
          <p:cNvPr id="315" name="Line"/>
          <p:cNvSpPr/>
          <p:nvPr/>
        </p:nvSpPr>
        <p:spPr>
          <a:xfrm flipV="1">
            <a:off x="2773002" y="2531995"/>
            <a:ext cx="1" cy="1219201"/>
          </a:xfrm>
          <a:prstGeom prst="line">
            <a:avLst/>
          </a:prstGeom>
          <a:ln w="25400">
            <a:solidFill>
              <a:schemeClr val="accent5">
                <a:satOff val="-3547"/>
                <a:lumOff val="-10352"/>
              </a:schemeClr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16" name="8.7%"/>
          <p:cNvSpPr txBox="1"/>
          <p:nvPr/>
        </p:nvSpPr>
        <p:spPr>
          <a:xfrm>
            <a:off x="2182535" y="2961108"/>
            <a:ext cx="58411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/>
            </a:lvl1pPr>
          </a:lstStyle>
          <a:p>
            <a:pPr/>
            <a:r>
              <a:t>8.7%</a:t>
            </a:r>
          </a:p>
        </p:txBody>
      </p:sp>
      <p:sp>
        <p:nvSpPr>
          <p:cNvPr id="317" name="3.4%"/>
          <p:cNvSpPr txBox="1"/>
          <p:nvPr/>
        </p:nvSpPr>
        <p:spPr>
          <a:xfrm>
            <a:off x="5642119" y="3289134"/>
            <a:ext cx="58411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/>
            </a:lvl1pPr>
          </a:lstStyle>
          <a:p>
            <a:pPr/>
            <a:r>
              <a:t>3.4%</a:t>
            </a:r>
          </a:p>
        </p:txBody>
      </p:sp>
      <p:sp>
        <p:nvSpPr>
          <p:cNvPr id="318" name="4.2%"/>
          <p:cNvSpPr txBox="1"/>
          <p:nvPr/>
        </p:nvSpPr>
        <p:spPr>
          <a:xfrm>
            <a:off x="9127104" y="3275017"/>
            <a:ext cx="58411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/>
            </a:lvl1pPr>
          </a:lstStyle>
          <a:p>
            <a:pPr/>
            <a:r>
              <a:t>4.2%</a:t>
            </a:r>
          </a:p>
        </p:txBody>
      </p:sp>
      <p:sp>
        <p:nvSpPr>
          <p:cNvPr id="319" name="State-of-the-art TLB prefetchers1"/>
          <p:cNvSpPr/>
          <p:nvPr/>
        </p:nvSpPr>
        <p:spPr>
          <a:xfrm>
            <a:off x="1182121" y="5556546"/>
            <a:ext cx="10399946" cy="775546"/>
          </a:xfrm>
          <a:prstGeom prst="rect">
            <a:avLst/>
          </a:prstGeom>
          <a:solidFill>
            <a:srgbClr val="DDDDDD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>
              <a:lnSpc>
                <a:spcPct val="140000"/>
              </a:lnSpc>
              <a:defRPr b="1" sz="1700" u="sng">
                <a:solidFill>
                  <a:srgbClr val="000000"/>
                </a:solidFill>
              </a:defRPr>
            </a:pPr>
            <a:r>
              <a:t>State-of-the-art TLB prefetchers</a:t>
            </a:r>
            <a:r>
              <a:rPr baseline="31999" u="none"/>
              <a:t>1</a:t>
            </a:r>
          </a:p>
        </p:txBody>
      </p:sp>
      <p:sp>
        <p:nvSpPr>
          <p:cNvPr id="320" name="1G. B. Kandiraju and A. Sivasubramaniam, &quot;Going the Distance for TLB Prefetching: An Application-driven Study&quot;, ISCA'02"/>
          <p:cNvSpPr txBox="1"/>
          <p:nvPr/>
        </p:nvSpPr>
        <p:spPr>
          <a:xfrm>
            <a:off x="2017639" y="6572535"/>
            <a:ext cx="872891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100">
                <a:solidFill>
                  <a:schemeClr val="accent5">
                    <a:satOff val="-3547"/>
                    <a:lumOff val="-1035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aseline="31999"/>
              <a:t>1</a:t>
            </a:r>
            <a:r>
              <a:t>G. B. Kandiraju and A. Sivasubramaniam, "Going the Distance for TLB Prefetching: An Application-driven Study", ISCA'02</a:t>
            </a:r>
          </a:p>
        </p:txBody>
      </p:sp>
      <p:sp>
        <p:nvSpPr>
          <p:cNvPr id="321" name="Line"/>
          <p:cNvSpPr/>
          <p:nvPr/>
        </p:nvSpPr>
        <p:spPr>
          <a:xfrm flipV="1">
            <a:off x="6243340" y="3210671"/>
            <a:ext cx="1" cy="502425"/>
          </a:xfrm>
          <a:prstGeom prst="line">
            <a:avLst/>
          </a:prstGeom>
          <a:ln w="25400">
            <a:solidFill>
              <a:schemeClr val="accent5">
                <a:satOff val="-3547"/>
                <a:lumOff val="-10352"/>
              </a:schemeClr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22" name="Line"/>
          <p:cNvSpPr/>
          <p:nvPr/>
        </p:nvSpPr>
        <p:spPr>
          <a:xfrm flipV="1">
            <a:off x="9724385" y="3154378"/>
            <a:ext cx="1" cy="584117"/>
          </a:xfrm>
          <a:prstGeom prst="line">
            <a:avLst/>
          </a:prstGeom>
          <a:ln w="25400">
            <a:solidFill>
              <a:schemeClr val="accent5">
                <a:satOff val="-3547"/>
                <a:lumOff val="-10352"/>
              </a:schemeClr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23" name="Sequential Prefetcher (SP)"/>
          <p:cNvSpPr/>
          <p:nvPr/>
        </p:nvSpPr>
        <p:spPr>
          <a:xfrm>
            <a:off x="1398535" y="5769714"/>
            <a:ext cx="11481306" cy="634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numCol="3" spcCol="574065" anchor="ctr"/>
          <a:lstStyle>
            <a:lvl1pPr marL="170447" indent="-170447">
              <a:lnSpc>
                <a:spcPct val="120000"/>
              </a:lnSpc>
              <a:buSzPct val="100000"/>
              <a:buChar char="•"/>
              <a:defRPr sz="1500">
                <a:solidFill>
                  <a:srgbClr val="000000"/>
                </a:solidFill>
              </a:defRPr>
            </a:lvl1pPr>
          </a:lstStyle>
          <a:p>
            <a:pPr/>
            <a:r>
              <a:t>Sequential Prefetcher (SP)  </a:t>
            </a:r>
          </a:p>
        </p:txBody>
      </p:sp>
      <p:sp>
        <p:nvSpPr>
          <p:cNvPr id="324" name="Arbitrary Stride Prefetcher (ASP)"/>
          <p:cNvSpPr/>
          <p:nvPr/>
        </p:nvSpPr>
        <p:spPr>
          <a:xfrm>
            <a:off x="5006052" y="5769714"/>
            <a:ext cx="11481306" cy="634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numCol="3" spcCol="574065" anchor="ctr"/>
          <a:lstStyle>
            <a:lvl1pPr marL="170447" indent="-170447">
              <a:lnSpc>
                <a:spcPct val="120000"/>
              </a:lnSpc>
              <a:buSzPct val="100000"/>
              <a:buChar char="•"/>
              <a:defRPr sz="1500">
                <a:solidFill>
                  <a:srgbClr val="000000"/>
                </a:solidFill>
              </a:defRPr>
            </a:lvl1pPr>
          </a:lstStyle>
          <a:p>
            <a:pPr/>
            <a:r>
              <a:t>Arbitrary Stride Prefetcher (ASP)  </a:t>
            </a:r>
          </a:p>
        </p:txBody>
      </p:sp>
      <p:sp>
        <p:nvSpPr>
          <p:cNvPr id="325" name="Distance Prefetcher (DP)"/>
          <p:cNvSpPr/>
          <p:nvPr/>
        </p:nvSpPr>
        <p:spPr>
          <a:xfrm>
            <a:off x="9068007" y="5769714"/>
            <a:ext cx="11481307" cy="634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numCol="3" spcCol="574065" anchor="ctr"/>
          <a:lstStyle>
            <a:lvl1pPr marL="170447" indent="-170447">
              <a:lnSpc>
                <a:spcPct val="120000"/>
              </a:lnSpc>
              <a:buSzPct val="100000"/>
              <a:buChar char="•"/>
              <a:defRPr sz="1500">
                <a:solidFill>
                  <a:srgbClr val="000000"/>
                </a:solidFill>
              </a:defRPr>
            </a:lvl1pPr>
          </a:lstStyle>
          <a:p>
            <a:pPr/>
            <a:r>
              <a:t>Distance Prefetcher (DP)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7"/>
      <p:bldP build="whole" bldLvl="1" animBg="1" rev="0" advAuto="0" spid="319" grpId="1"/>
      <p:bldP build="whole" bldLvl="1" animBg="1" rev="0" advAuto="0" spid="324" grpId="3"/>
      <p:bldP build="whole" bldLvl="1" animBg="1" rev="0" advAuto="0" spid="311" grpId="6"/>
      <p:bldP build="whole" bldLvl="1" animBg="1" rev="0" advAuto="0" spid="323" grpId="2"/>
      <p:bldP build="whole" bldLvl="1" animBg="1" rev="0" advAuto="0" spid="320" grpId="5"/>
      <p:bldP build="whole" bldLvl="1" animBg="1" rev="0" advAuto="0" spid="316" grpId="10"/>
      <p:bldP build="whole" bldLvl="1" animBg="1" rev="0" advAuto="0" spid="317" grpId="13"/>
      <p:bldP build="whole" bldLvl="1" animBg="1" rev="0" advAuto="0" spid="313" grpId="9"/>
      <p:bldP build="whole" bldLvl="1" animBg="1" rev="0" advAuto="0" spid="322" grpId="14"/>
      <p:bldP build="whole" bldLvl="1" animBg="1" rev="0" advAuto="0" spid="321" grpId="15"/>
      <p:bldP build="whole" bldLvl="1" animBg="1" rev="0" advAuto="0" spid="314" grpId="8"/>
      <p:bldP build="whole" bldLvl="1" animBg="1" rev="0" advAuto="0" spid="325" grpId="4"/>
      <p:bldP build="whole" bldLvl="1" animBg="1" rev="0" advAuto="0" spid="318" grpId="12"/>
      <p:bldP build="whole" bldLvl="1" animBg="1" rev="0" advAuto="0" spid="315" grpId="1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Conclusions</a:t>
            </a:r>
          </a:p>
        </p:txBody>
      </p:sp>
      <p:sp>
        <p:nvSpPr>
          <p:cNvPr id="329" name="Marcador de contenido 2"/>
          <p:cNvSpPr txBox="1"/>
          <p:nvPr/>
        </p:nvSpPr>
        <p:spPr>
          <a:xfrm>
            <a:off x="627460" y="1454552"/>
            <a:ext cx="11038411" cy="4585652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150875" indent="-150875" defTabSz="603504">
              <a:lnSpc>
                <a:spcPct val="150000"/>
              </a:lnSpc>
              <a:spcBef>
                <a:spcPts val="600"/>
              </a:spcBef>
              <a:buSzPct val="100000"/>
              <a:buFont typeface="Arial"/>
              <a:buChar char="•"/>
              <a:defRPr sz="1980"/>
            </a:pPr>
            <a:r>
              <a:t>This work reduces the address translation overheads via </a:t>
            </a:r>
            <a:r>
              <a:rPr b="1">
                <a:solidFill>
                  <a:srgbClr val="AA0003"/>
                </a:solidFill>
              </a:rPr>
              <a:t>TLB prefetching</a:t>
            </a:r>
            <a:endParaRPr b="1">
              <a:solidFill>
                <a:srgbClr val="AA0003"/>
              </a:solidFill>
            </a:endParaRPr>
          </a:p>
          <a:p>
            <a:pPr lvl="1" marL="452628" indent="-150876" defTabSz="603504">
              <a:lnSpc>
                <a:spcPct val="150000"/>
              </a:lnSpc>
              <a:spcBef>
                <a:spcPts val="600"/>
              </a:spcBef>
              <a:buSzPct val="100000"/>
              <a:buFont typeface="Arial"/>
              <a:buChar char="•"/>
              <a:defRPr sz="1980"/>
            </a:pPr>
            <a:r>
              <a:t>microarchitectural technique | relies on the memory access patterns | non disruptive</a:t>
            </a:r>
          </a:p>
          <a:p>
            <a:pPr marL="150875" indent="-150875" defTabSz="603504">
              <a:lnSpc>
                <a:spcPct val="150000"/>
              </a:lnSpc>
              <a:spcBef>
                <a:spcPts val="600"/>
              </a:spcBef>
              <a:buSzPct val="100000"/>
              <a:buFont typeface="Arial"/>
              <a:buChar char="•"/>
              <a:defRPr sz="1980"/>
            </a:pPr>
            <a:r>
              <a:t>Our proposal</a:t>
            </a:r>
          </a:p>
          <a:p>
            <a:pPr lvl="1" marL="452628" indent="-150876" defTabSz="603504">
              <a:lnSpc>
                <a:spcPct val="150000"/>
              </a:lnSpc>
              <a:spcBef>
                <a:spcPts val="600"/>
              </a:spcBef>
              <a:buSzPct val="100000"/>
              <a:buFont typeface="Arial"/>
              <a:buChar char="•"/>
              <a:defRPr b="1" sz="1980">
                <a:solidFill>
                  <a:srgbClr val="AA0003"/>
                </a:solidFill>
              </a:defRPr>
            </a:pPr>
            <a:r>
              <a:t>Sampling-based Free TLB Prefetching (SBFP)</a:t>
            </a:r>
          </a:p>
          <a:p>
            <a:pPr lvl="2" marL="754380" indent="-150876" defTabSz="603504">
              <a:lnSpc>
                <a:spcPct val="150000"/>
              </a:lnSpc>
              <a:spcBef>
                <a:spcPts val="600"/>
              </a:spcBef>
              <a:buSzPct val="100000"/>
              <a:buFont typeface="Arial"/>
              <a:buChar char="•"/>
              <a:defRPr sz="1980"/>
            </a:pPr>
            <a:r>
              <a:t>Exploit page table locality to enhance the performance of prior and novel TLB prefetchers</a:t>
            </a:r>
          </a:p>
          <a:p>
            <a:pPr lvl="1" marL="452628" indent="-150876" defTabSz="603504">
              <a:lnSpc>
                <a:spcPct val="150000"/>
              </a:lnSpc>
              <a:spcBef>
                <a:spcPts val="600"/>
              </a:spcBef>
              <a:buSzPct val="100000"/>
              <a:buFont typeface="Arial"/>
              <a:buChar char="•"/>
              <a:defRPr b="1" sz="1980">
                <a:solidFill>
                  <a:srgbClr val="AA0003"/>
                </a:solidFill>
              </a:defRPr>
            </a:pPr>
            <a:r>
              <a:t>Agile TLB Prefetcher (ATP)</a:t>
            </a:r>
          </a:p>
          <a:p>
            <a:pPr lvl="2" marL="754380" indent="-150876" defTabSz="603504">
              <a:lnSpc>
                <a:spcPct val="150000"/>
              </a:lnSpc>
              <a:spcBef>
                <a:spcPts val="600"/>
              </a:spcBef>
              <a:buSzPct val="100000"/>
              <a:buFont typeface="Arial"/>
              <a:buChar char="•"/>
              <a:defRPr sz="1980"/>
            </a:pPr>
            <a:r>
              <a:t>Composite TLB prefetcher that combines three low-cost TLB prefetchers and disables prefetching when the TLB miss stream is irregular</a:t>
            </a:r>
          </a:p>
        </p:txBody>
      </p:sp>
      <p:sp>
        <p:nvSpPr>
          <p:cNvPr id="330" name="Slide Number"/>
          <p:cNvSpPr txBox="1"/>
          <p:nvPr>
            <p:ph type="sldNum" sz="quarter" idx="4294967295"/>
          </p:nvPr>
        </p:nvSpPr>
        <p:spPr>
          <a:xfrm>
            <a:off x="9338666" y="6526862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1" name="Combining ATP with SBFP improves geomean performance by more than 10% across different benchmark suites and reduces most of the page walk references to the memory hierarchy"/>
          <p:cNvSpPr txBox="1"/>
          <p:nvPr/>
        </p:nvSpPr>
        <p:spPr>
          <a:xfrm>
            <a:off x="10758" y="6100569"/>
            <a:ext cx="12170484" cy="726441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2100">
                <a:solidFill>
                  <a:srgbClr val="FFFFFF"/>
                </a:solidFill>
              </a:defRPr>
            </a:lvl1pPr>
          </a:lstStyle>
          <a:p>
            <a:pPr/>
            <a:r>
              <a:t>Combining ATP with SBFP improves geomean performance by more than 10% across different benchmark suites and reduces most of the page walk references to the memory hierarchy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1" grpId="2"/>
      <p:bldP build="p" bldLvl="5" animBg="1" rev="0" advAuto="0" spid="32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iseño personalizado">
  <a:themeElements>
    <a:clrScheme name="Diseño personalizado">
      <a:dk1>
        <a:srgbClr val="002060"/>
      </a:dk1>
      <a:lt1>
        <a:srgbClr val="606060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iseño personalizad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iseño personaliz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206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iseño personalizado">
  <a:themeElements>
    <a:clrScheme name="Diseño personalizad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iseño personalizad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iseño personaliz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206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