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charts/chart1.xml" ContentType="application/vnd.openxmlformats-officedocument.drawingml.chart+xml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206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352943"/>
          <c:y val="0.133041"/>
          <c:w val="0.618172"/>
          <c:h val="0.667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Skylake 2015</c:v>
                </c:pt>
                <c:pt idx="1">
                  <c:v>BroadwellXeon 2016</c:v>
                </c:pt>
                <c:pt idx="2">
                  <c:v>Coffeelake 2017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212.000000</c:v>
                </c:pt>
                <c:pt idx="1">
                  <c:v>272.400000</c:v>
                </c:pt>
                <c:pt idx="2">
                  <c:v>230.300000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70"/>
        <c:minorUnit val="3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Porta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963888" y="1631730"/>
            <a:ext cx="6702595" cy="2998827"/>
          </a:xfrm>
          <a:prstGeom prst="rect">
            <a:avLst/>
          </a:prstGeom>
        </p:spPr>
        <p:txBody>
          <a:bodyPr anchor="ctr"/>
          <a:lstStyle>
            <a:lvl1pPr algn="l">
              <a:defRPr sz="5200">
                <a:solidFill>
                  <a:srgbClr val="00489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963888" y="4762500"/>
            <a:ext cx="6702595" cy="108585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Marcador de texto 14"/>
          <p:cNvSpPr/>
          <p:nvPr>
            <p:ph type="body" sz="quarter" idx="13"/>
          </p:nvPr>
        </p:nvSpPr>
        <p:spPr>
          <a:xfrm>
            <a:off x="325967" y="6095686"/>
            <a:ext cx="3255435" cy="48753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Marcador de texto 16"/>
          <p:cNvSpPr/>
          <p:nvPr>
            <p:ph type="body" sz="quarter" idx="14"/>
          </p:nvPr>
        </p:nvSpPr>
        <p:spPr>
          <a:xfrm>
            <a:off x="4963888" y="6095684"/>
            <a:ext cx="6702595" cy="487533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>
                <a:solidFill>
                  <a:srgbClr val="004890"/>
                </a:solidFill>
              </a:defRPr>
            </a:pP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0" y="256067"/>
            <a:ext cx="12192000" cy="80094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603657" y="1514475"/>
            <a:ext cx="10984686" cy="46624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57350" indent="-285750">
              <a:defRPr sz="2000"/>
            </a:lvl4pPr>
            <a:lvl5pPr marL="2114550" indent="-28575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subtítulo y objeto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0" y="256067"/>
            <a:ext cx="12192000" cy="80094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xfrm>
            <a:off x="595618" y="1569410"/>
            <a:ext cx="10996917" cy="456627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57350" indent="-285750">
              <a:defRPr sz="2000"/>
            </a:lvl4pPr>
            <a:lvl5pPr marL="2114550" indent="-28575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Marcador de texto 3"/>
          <p:cNvSpPr/>
          <p:nvPr>
            <p:ph type="body" sz="quarter" idx="13"/>
          </p:nvPr>
        </p:nvSpPr>
        <p:spPr>
          <a:xfrm>
            <a:off x="0" y="1057275"/>
            <a:ext cx="12192000" cy="5127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b="1"/>
            </a:pP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raporta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9"/>
          <p:cNvSpPr/>
          <p:nvPr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0" name="Title Text"/>
          <p:cNvSpPr txBox="1"/>
          <p:nvPr>
            <p:ph type="title"/>
          </p:nvPr>
        </p:nvSpPr>
        <p:spPr>
          <a:xfrm>
            <a:off x="4963888" y="1631730"/>
            <a:ext cx="6702595" cy="2998827"/>
          </a:xfrm>
          <a:prstGeom prst="rect">
            <a:avLst/>
          </a:prstGeom>
        </p:spPr>
        <p:txBody>
          <a:bodyPr anchor="ctr"/>
          <a:lstStyle>
            <a:lvl1pPr algn="l">
              <a:defRPr sz="8000">
                <a:solidFill>
                  <a:srgbClr val="00489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4963888" y="4900140"/>
            <a:ext cx="6702595" cy="82274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Rectángulo 12"/>
          <p:cNvSpPr/>
          <p:nvPr/>
        </p:nvSpPr>
        <p:spPr>
          <a:xfrm>
            <a:off x="1" y="6095686"/>
            <a:ext cx="4064001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53" name="Marcador de texto 16"/>
          <p:cNvSpPr/>
          <p:nvPr>
            <p:ph type="body" sz="quarter" idx="13"/>
          </p:nvPr>
        </p:nvSpPr>
        <p:spPr>
          <a:xfrm>
            <a:off x="4963888" y="6095684"/>
            <a:ext cx="6702595" cy="487533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>
                <a:solidFill>
                  <a:srgbClr val="004890"/>
                </a:solidFill>
              </a:defRPr>
            </a:pP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3658" y="3028527"/>
            <a:ext cx="10984684" cy="80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124484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hyperlink" Target="mailto:georgios.vavouliotis@bsc.es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chart" Target="../charts/chart1.xml"/><Relationship Id="rId4" Type="http://schemas.openxmlformats.org/officeDocument/2006/relationships/hyperlink" Target="https://github.com/ANL-CESAR/XSBench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9.jpeg"/><Relationship Id="rId4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9.jpeg"/><Relationship Id="rId4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s://github.com/ChampSim/ChampSim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6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6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8.png"/><Relationship Id="rId11" Type="http://schemas.openxmlformats.org/officeDocument/2006/relationships/image" Target="../media/image15.jpeg"/><Relationship Id="rId12" Type="http://schemas.openxmlformats.org/officeDocument/2006/relationships/image" Target="../media/image4.png"/><Relationship Id="rId1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s://software.intel.com/content/www/us/en/develop/download/5-level-paging-and-5-level-ept-white-paper.html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ítulo 3"/>
          <p:cNvSpPr txBox="1"/>
          <p:nvPr>
            <p:ph type="ctrTitle"/>
          </p:nvPr>
        </p:nvSpPr>
        <p:spPr>
          <a:xfrm>
            <a:off x="4133273" y="2219136"/>
            <a:ext cx="7957854" cy="1950402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Exploiting Page Table Locality for Agile TLB Prefetching</a:t>
            </a:r>
          </a:p>
        </p:txBody>
      </p:sp>
      <p:sp>
        <p:nvSpPr>
          <p:cNvPr id="64" name="Marcador de texto 5"/>
          <p:cNvSpPr/>
          <p:nvPr>
            <p:ph type="body" idx="13"/>
          </p:nvPr>
        </p:nvSpPr>
        <p:spPr>
          <a:xfrm>
            <a:off x="209704" y="-67089"/>
            <a:ext cx="3604106" cy="4875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 defTabSz="859536">
              <a:spcBef>
                <a:spcPts val="900"/>
              </a:spcBef>
              <a:buSzTx/>
              <a:buFontTx/>
              <a:buNone/>
              <a:defRPr b="1" i="1" sz="1692">
                <a:solidFill>
                  <a:srgbClr val="FFFFFF"/>
                </a:solidFill>
                <a:uFill>
                  <a:solidFill>
                    <a:srgbClr val="0563C1"/>
                  </a:solidFill>
                </a:uFill>
                <a:latin typeface="Courier New"/>
                <a:ea typeface="Courier New"/>
                <a:cs typeface="Courier New"/>
                <a:sym typeface="Courier New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georgios.vavouliotis@bsc.es</a:t>
            </a:r>
          </a:p>
        </p:txBody>
      </p:sp>
      <p:pic>
        <p:nvPicPr>
          <p:cNvPr id="65" name="ac.png" descr="a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6291" y="1128820"/>
            <a:ext cx="3805055" cy="1013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300px-Logotipo_del_Ministerio_de_Ciencia,_Innovación_y_Universidades.svg.png" descr="300px-Logotipo_del_Ministerio_de_Ciencia,_Innovación_y_Universidades.sv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56632" y="414214"/>
            <a:ext cx="2454585" cy="63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/>
          <p:nvPr>
            <p:ph type="sldNum" sz="quarter" idx="4294967295"/>
          </p:nvPr>
        </p:nvSpPr>
        <p:spPr>
          <a:xfrm>
            <a:off x="9314197" y="6542349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Subtítulo 4"/>
          <p:cNvSpPr txBox="1"/>
          <p:nvPr/>
        </p:nvSpPr>
        <p:spPr>
          <a:xfrm>
            <a:off x="4311651" y="4043272"/>
            <a:ext cx="7601098" cy="2374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384047">
              <a:lnSpc>
                <a:spcPct val="14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t>Georgios Vavouliotis</a:t>
            </a:r>
            <a:r>
              <a:rPr baseline="31999"/>
              <a:t>1,2 </a:t>
            </a:r>
            <a:r>
              <a:t> Lluc Alvarez</a:t>
            </a:r>
            <a:r>
              <a:rPr baseline="31999"/>
              <a:t>1,2</a:t>
            </a:r>
            <a:r>
              <a:t>  Vasileios Karakostas</a:t>
            </a:r>
            <a:r>
              <a:rPr baseline="31999"/>
              <a:t>3</a:t>
            </a:r>
            <a:r>
              <a:t> </a:t>
            </a:r>
            <a:br/>
            <a:r>
              <a:t>Konstantinos Nikas</a:t>
            </a:r>
            <a:r>
              <a:rPr baseline="31999"/>
              <a:t>3</a:t>
            </a:r>
            <a:r>
              <a:t> Nectarios Koziris</a:t>
            </a:r>
            <a:r>
              <a:rPr baseline="31999"/>
              <a:t>3</a:t>
            </a:r>
            <a:r>
              <a:t> Daniel A. Jiménez</a:t>
            </a:r>
            <a:r>
              <a:rPr baseline="31999"/>
              <a:t>4</a:t>
            </a:r>
            <a:r>
              <a:t> Marc Casas</a:t>
            </a:r>
            <a:r>
              <a:rPr baseline="31999"/>
              <a:t>1,2</a:t>
            </a: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rPr baseline="31999"/>
              <a:t>1</a:t>
            </a:r>
            <a:r>
              <a:t>Barcelona Supercomputing Center  </a:t>
            </a: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rPr baseline="31999"/>
              <a:t>2</a:t>
            </a:r>
            <a:r>
              <a:t>Universitat Politecnica de Catalunya</a:t>
            </a: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rPr baseline="31999"/>
              <a:t>3</a:t>
            </a:r>
            <a:r>
              <a:t>National Technical University of Athens </a:t>
            </a:r>
          </a:p>
          <a:p>
            <a:pPr algn="ctr" defTabSz="384047">
              <a:lnSpc>
                <a:spcPct val="90000"/>
              </a:lnSpc>
              <a:spcBef>
                <a:spcPts val="400"/>
              </a:spcBef>
              <a:defRPr i="1" sz="1848">
                <a:solidFill>
                  <a:srgbClr val="000000"/>
                </a:solidFill>
              </a:defRPr>
            </a:pPr>
            <a:r>
              <a:rPr baseline="31999"/>
              <a:t>4</a:t>
            </a:r>
            <a:r>
              <a:t>Texas A&amp;M University </a:t>
            </a:r>
          </a:p>
        </p:txBody>
      </p:sp>
      <p:pic>
        <p:nvPicPr>
          <p:cNvPr id="69" name="texas.png" descr="texa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26635" y="414214"/>
            <a:ext cx="776530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Logotipo_de_la_Generalitat_de_Catalunya.svg.png" descr="Logotipo_de_la_Generalitat_de_Catalunya.sv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694453" y="1277039"/>
            <a:ext cx="2084288" cy="602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yr.png" descr="pyr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38333" y="1201718"/>
            <a:ext cx="753134" cy="753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Translation Lookaside Buffer (TLB)</a:t>
            </a: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Core"/>
          <p:cNvSpPr/>
          <p:nvPr/>
        </p:nvSpPr>
        <p:spPr>
          <a:xfrm>
            <a:off x="387269" y="3092363"/>
            <a:ext cx="1379639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244" name="Cache Hierarchy"/>
          <p:cNvSpPr/>
          <p:nvPr/>
        </p:nvSpPr>
        <p:spPr>
          <a:xfrm>
            <a:off x="2269960" y="3092363"/>
            <a:ext cx="5574094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245" name="Rectangle"/>
          <p:cNvSpPr/>
          <p:nvPr/>
        </p:nvSpPr>
        <p:spPr>
          <a:xfrm>
            <a:off x="8347106" y="1495037"/>
            <a:ext cx="3582508" cy="47324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46" name="Page Table"/>
          <p:cNvSpPr txBox="1"/>
          <p:nvPr/>
        </p:nvSpPr>
        <p:spPr>
          <a:xfrm>
            <a:off x="9149509" y="3341625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247" name="Rounded Rectangle"/>
          <p:cNvSpPr/>
          <p:nvPr/>
        </p:nvSpPr>
        <p:spPr>
          <a:xfrm>
            <a:off x="8571400" y="4056146"/>
            <a:ext cx="623108" cy="1122946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48" name="Rounded Rectangle"/>
          <p:cNvSpPr/>
          <p:nvPr/>
        </p:nvSpPr>
        <p:spPr>
          <a:xfrm>
            <a:off x="9410991" y="4278938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49" name="Rounded Rectangle"/>
          <p:cNvSpPr/>
          <p:nvPr/>
        </p:nvSpPr>
        <p:spPr>
          <a:xfrm>
            <a:off x="10261293" y="457836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50" name="Rounded Rectangle"/>
          <p:cNvSpPr/>
          <p:nvPr/>
        </p:nvSpPr>
        <p:spPr>
          <a:xfrm>
            <a:off x="11083019" y="492321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51" name="Line"/>
          <p:cNvSpPr/>
          <p:nvPr/>
        </p:nvSpPr>
        <p:spPr>
          <a:xfrm>
            <a:off x="9174234" y="4392497"/>
            <a:ext cx="208176" cy="9005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52" name="Rounded Rectangle"/>
          <p:cNvSpPr/>
          <p:nvPr/>
        </p:nvSpPr>
        <p:spPr>
          <a:xfrm>
            <a:off x="8571400" y="4240621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53" name="Line"/>
          <p:cNvSpPr/>
          <p:nvPr/>
        </p:nvSpPr>
        <p:spPr>
          <a:xfrm>
            <a:off x="9998152" y="4697286"/>
            <a:ext cx="233576" cy="8878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54" name="Rounded Rectangle"/>
          <p:cNvSpPr/>
          <p:nvPr/>
        </p:nvSpPr>
        <p:spPr>
          <a:xfrm>
            <a:off x="9407816" y="461680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55" name="Line"/>
          <p:cNvSpPr/>
          <p:nvPr/>
        </p:nvSpPr>
        <p:spPr>
          <a:xfrm>
            <a:off x="10848912" y="5054699"/>
            <a:ext cx="208176" cy="8624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56" name="Rounded Rectangle"/>
          <p:cNvSpPr/>
          <p:nvPr/>
        </p:nvSpPr>
        <p:spPr>
          <a:xfrm>
            <a:off x="10256530" y="496165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57" name="Rounded Rectangle"/>
          <p:cNvSpPr/>
          <p:nvPr/>
        </p:nvSpPr>
        <p:spPr>
          <a:xfrm>
            <a:off x="11076669" y="551014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58" name="Rounded Rectangle"/>
          <p:cNvSpPr/>
          <p:nvPr/>
        </p:nvSpPr>
        <p:spPr>
          <a:xfrm>
            <a:off x="8485386" y="3850599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59" name="TLB"/>
          <p:cNvSpPr/>
          <p:nvPr/>
        </p:nvSpPr>
        <p:spPr>
          <a:xfrm>
            <a:off x="2274430" y="4789654"/>
            <a:ext cx="1915175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260" name="Line"/>
          <p:cNvSpPr/>
          <p:nvPr/>
        </p:nvSpPr>
        <p:spPr>
          <a:xfrm>
            <a:off x="1754868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61" name="Line"/>
          <p:cNvSpPr/>
          <p:nvPr/>
        </p:nvSpPr>
        <p:spPr>
          <a:xfrm>
            <a:off x="7829753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62" name="Main Memory"/>
          <p:cNvSpPr txBox="1"/>
          <p:nvPr/>
        </p:nvSpPr>
        <p:spPr>
          <a:xfrm>
            <a:off x="8910175" y="1492798"/>
            <a:ext cx="24563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263" name="Line"/>
          <p:cNvSpPr/>
          <p:nvPr/>
        </p:nvSpPr>
        <p:spPr>
          <a:xfrm flipV="1">
            <a:off x="2017894" y="3785869"/>
            <a:ext cx="1" cy="166350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64" name="Line"/>
          <p:cNvSpPr/>
          <p:nvPr/>
        </p:nvSpPr>
        <p:spPr>
          <a:xfrm>
            <a:off x="2008921" y="5459285"/>
            <a:ext cx="2719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65" name="Line"/>
          <p:cNvSpPr/>
          <p:nvPr/>
        </p:nvSpPr>
        <p:spPr>
          <a:xfrm flipV="1">
            <a:off x="6605990" y="4492110"/>
            <a:ext cx="1" cy="10078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66" name="Line"/>
          <p:cNvSpPr/>
          <p:nvPr/>
        </p:nvSpPr>
        <p:spPr>
          <a:xfrm>
            <a:off x="4204067" y="54846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67" name="VA1 —&gt; PA17…"/>
          <p:cNvSpPr txBox="1"/>
          <p:nvPr/>
        </p:nvSpPr>
        <p:spPr>
          <a:xfrm>
            <a:off x="2372405" y="5337421"/>
            <a:ext cx="1719224" cy="6883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VA1 —&gt; PA17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VA5 —&gt; PA25</a:t>
            </a:r>
          </a:p>
        </p:txBody>
      </p:sp>
      <p:sp>
        <p:nvSpPr>
          <p:cNvPr id="268" name="PSC"/>
          <p:cNvSpPr/>
          <p:nvPr/>
        </p:nvSpPr>
        <p:spPr>
          <a:xfrm>
            <a:off x="4439830" y="5071513"/>
            <a:ext cx="191517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PSC</a:t>
            </a:r>
          </a:p>
        </p:txBody>
      </p:sp>
      <p:sp>
        <p:nvSpPr>
          <p:cNvPr id="269" name="Line"/>
          <p:cNvSpPr/>
          <p:nvPr/>
        </p:nvSpPr>
        <p:spPr>
          <a:xfrm>
            <a:off x="6354252" y="54846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0" name="load VA1"/>
          <p:cNvSpPr txBox="1"/>
          <p:nvPr/>
        </p:nvSpPr>
        <p:spPr>
          <a:xfrm>
            <a:off x="583873" y="4623240"/>
            <a:ext cx="982587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VA1</a:t>
            </a:r>
          </a:p>
        </p:txBody>
      </p:sp>
      <p:sp>
        <p:nvSpPr>
          <p:cNvPr id="271" name="Line"/>
          <p:cNvSpPr/>
          <p:nvPr/>
        </p:nvSpPr>
        <p:spPr>
          <a:xfrm>
            <a:off x="1772428" y="3787395"/>
            <a:ext cx="246547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2" name="Line"/>
          <p:cNvSpPr/>
          <p:nvPr/>
        </p:nvSpPr>
        <p:spPr>
          <a:xfrm flipV="1">
            <a:off x="2017894" y="3773169"/>
            <a:ext cx="1" cy="1676200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3" name="Line"/>
          <p:cNvSpPr/>
          <p:nvPr/>
        </p:nvSpPr>
        <p:spPr>
          <a:xfrm flipV="1">
            <a:off x="1996221" y="5459285"/>
            <a:ext cx="297346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74" name="TLB hit"/>
          <p:cNvSpPr txBox="1"/>
          <p:nvPr/>
        </p:nvSpPr>
        <p:spPr>
          <a:xfrm>
            <a:off x="2740724" y="6265774"/>
            <a:ext cx="837926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hit</a:t>
            </a:r>
          </a:p>
        </p:txBody>
      </p:sp>
      <p:sp>
        <p:nvSpPr>
          <p:cNvPr id="275" name="Rounded Rectangle"/>
          <p:cNvSpPr/>
          <p:nvPr/>
        </p:nvSpPr>
        <p:spPr>
          <a:xfrm>
            <a:off x="2299830" y="5268063"/>
            <a:ext cx="1864374" cy="433246"/>
          </a:xfrm>
          <a:prstGeom prst="roundRect">
            <a:avLst>
              <a:gd name="adj" fmla="val 38879"/>
            </a:avLst>
          </a:prstGeom>
          <a:ln w="38100">
            <a:solidFill>
              <a:schemeClr val="accent4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79" name="Connection Line"/>
          <p:cNvSpPr/>
          <p:nvPr/>
        </p:nvSpPr>
        <p:spPr>
          <a:xfrm>
            <a:off x="158536" y="4450221"/>
            <a:ext cx="2134457" cy="1150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31" h="21600" fill="norm" stroke="1" extrusionOk="0">
                <a:moveTo>
                  <a:pt x="1856" y="0"/>
                </a:moveTo>
                <a:cubicBezTo>
                  <a:pt x="-3269" y="14347"/>
                  <a:pt x="2223" y="21547"/>
                  <a:pt x="18331" y="21600"/>
                </a:cubicBezTo>
              </a:path>
            </a:pathLst>
          </a:custGeom>
          <a:ln w="38100">
            <a:solidFill>
              <a:schemeClr val="accent4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277" name="PA17"/>
          <p:cNvSpPr txBox="1"/>
          <p:nvPr/>
        </p:nvSpPr>
        <p:spPr>
          <a:xfrm>
            <a:off x="8655400" y="216473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PA17</a:t>
            </a:r>
          </a:p>
        </p:txBody>
      </p:sp>
      <p:sp>
        <p:nvSpPr>
          <p:cNvPr id="278" name="PA25"/>
          <p:cNvSpPr txBox="1"/>
          <p:nvPr/>
        </p:nvSpPr>
        <p:spPr>
          <a:xfrm>
            <a:off x="8655400" y="280431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PA25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3"/>
      <p:bldP build="whole" bldLvl="1" animBg="1" rev="0" advAuto="0" spid="275" grpId="1"/>
      <p:bldP build="whole" bldLvl="1" animBg="1" rev="0" advAuto="0" spid="27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Translation Lookaside Buffer (TLB)</a:t>
            </a:r>
          </a:p>
        </p:txBody>
      </p:sp>
      <p:sp>
        <p:nvSpPr>
          <p:cNvPr id="283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4" name="Core"/>
          <p:cNvSpPr/>
          <p:nvPr/>
        </p:nvSpPr>
        <p:spPr>
          <a:xfrm>
            <a:off x="387269" y="3092363"/>
            <a:ext cx="1379639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285" name="Cache Hierarchy"/>
          <p:cNvSpPr/>
          <p:nvPr/>
        </p:nvSpPr>
        <p:spPr>
          <a:xfrm>
            <a:off x="2269960" y="3092363"/>
            <a:ext cx="5574094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286" name="Rectangle"/>
          <p:cNvSpPr/>
          <p:nvPr/>
        </p:nvSpPr>
        <p:spPr>
          <a:xfrm>
            <a:off x="8347106" y="1495037"/>
            <a:ext cx="3582508" cy="47324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87" name="Page Table"/>
          <p:cNvSpPr txBox="1"/>
          <p:nvPr/>
        </p:nvSpPr>
        <p:spPr>
          <a:xfrm>
            <a:off x="9149509" y="3341625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288" name="Rounded Rectangle"/>
          <p:cNvSpPr/>
          <p:nvPr/>
        </p:nvSpPr>
        <p:spPr>
          <a:xfrm>
            <a:off x="8571400" y="4056146"/>
            <a:ext cx="623108" cy="1122946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89" name="Rounded Rectangle"/>
          <p:cNvSpPr/>
          <p:nvPr/>
        </p:nvSpPr>
        <p:spPr>
          <a:xfrm>
            <a:off x="9410991" y="4278938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90" name="Rounded Rectangle"/>
          <p:cNvSpPr/>
          <p:nvPr/>
        </p:nvSpPr>
        <p:spPr>
          <a:xfrm>
            <a:off x="10261293" y="457836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91" name="Rounded Rectangle"/>
          <p:cNvSpPr/>
          <p:nvPr/>
        </p:nvSpPr>
        <p:spPr>
          <a:xfrm>
            <a:off x="11083019" y="492321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92" name="Line"/>
          <p:cNvSpPr/>
          <p:nvPr/>
        </p:nvSpPr>
        <p:spPr>
          <a:xfrm>
            <a:off x="9174234" y="4392497"/>
            <a:ext cx="208176" cy="9005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93" name="Rounded Rectangle"/>
          <p:cNvSpPr/>
          <p:nvPr/>
        </p:nvSpPr>
        <p:spPr>
          <a:xfrm>
            <a:off x="8571400" y="4240621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94" name="Line"/>
          <p:cNvSpPr/>
          <p:nvPr/>
        </p:nvSpPr>
        <p:spPr>
          <a:xfrm>
            <a:off x="9998152" y="4697286"/>
            <a:ext cx="233576" cy="8878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95" name="Rounded Rectangle"/>
          <p:cNvSpPr/>
          <p:nvPr/>
        </p:nvSpPr>
        <p:spPr>
          <a:xfrm>
            <a:off x="9407816" y="461680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96" name="Line"/>
          <p:cNvSpPr/>
          <p:nvPr/>
        </p:nvSpPr>
        <p:spPr>
          <a:xfrm>
            <a:off x="10848912" y="5054699"/>
            <a:ext cx="208176" cy="8624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97" name="Rounded Rectangle"/>
          <p:cNvSpPr/>
          <p:nvPr/>
        </p:nvSpPr>
        <p:spPr>
          <a:xfrm>
            <a:off x="10256530" y="496165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98" name="Rounded Rectangle"/>
          <p:cNvSpPr/>
          <p:nvPr/>
        </p:nvSpPr>
        <p:spPr>
          <a:xfrm>
            <a:off x="11076669" y="551014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99" name="Rounded Rectangle"/>
          <p:cNvSpPr/>
          <p:nvPr/>
        </p:nvSpPr>
        <p:spPr>
          <a:xfrm>
            <a:off x="8485386" y="3850599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00" name="TLB"/>
          <p:cNvSpPr/>
          <p:nvPr/>
        </p:nvSpPr>
        <p:spPr>
          <a:xfrm>
            <a:off x="2274430" y="4789654"/>
            <a:ext cx="1915175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301" name="Line"/>
          <p:cNvSpPr/>
          <p:nvPr/>
        </p:nvSpPr>
        <p:spPr>
          <a:xfrm>
            <a:off x="1754868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02" name="Line"/>
          <p:cNvSpPr/>
          <p:nvPr/>
        </p:nvSpPr>
        <p:spPr>
          <a:xfrm>
            <a:off x="7829753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03" name="Main Memory"/>
          <p:cNvSpPr txBox="1"/>
          <p:nvPr/>
        </p:nvSpPr>
        <p:spPr>
          <a:xfrm>
            <a:off x="8910175" y="1492798"/>
            <a:ext cx="24563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304" name="Line"/>
          <p:cNvSpPr/>
          <p:nvPr/>
        </p:nvSpPr>
        <p:spPr>
          <a:xfrm flipV="1">
            <a:off x="2017894" y="3785869"/>
            <a:ext cx="1" cy="166350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05" name="Line"/>
          <p:cNvSpPr/>
          <p:nvPr/>
        </p:nvSpPr>
        <p:spPr>
          <a:xfrm>
            <a:off x="2008921" y="5459285"/>
            <a:ext cx="2719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06" name="Line"/>
          <p:cNvSpPr/>
          <p:nvPr/>
        </p:nvSpPr>
        <p:spPr>
          <a:xfrm flipV="1">
            <a:off x="6605990" y="4492110"/>
            <a:ext cx="1" cy="10078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07" name="Line"/>
          <p:cNvSpPr/>
          <p:nvPr/>
        </p:nvSpPr>
        <p:spPr>
          <a:xfrm>
            <a:off x="4204067" y="54846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08" name="PSC"/>
          <p:cNvSpPr/>
          <p:nvPr/>
        </p:nvSpPr>
        <p:spPr>
          <a:xfrm>
            <a:off x="4439830" y="5071513"/>
            <a:ext cx="191517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PSC</a:t>
            </a:r>
          </a:p>
        </p:txBody>
      </p:sp>
      <p:sp>
        <p:nvSpPr>
          <p:cNvPr id="309" name="Line"/>
          <p:cNvSpPr/>
          <p:nvPr/>
        </p:nvSpPr>
        <p:spPr>
          <a:xfrm>
            <a:off x="6354252" y="54846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10" name="load VA1"/>
          <p:cNvSpPr txBox="1"/>
          <p:nvPr/>
        </p:nvSpPr>
        <p:spPr>
          <a:xfrm>
            <a:off x="583873" y="4623240"/>
            <a:ext cx="982587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VA1</a:t>
            </a:r>
          </a:p>
        </p:txBody>
      </p:sp>
      <p:sp>
        <p:nvSpPr>
          <p:cNvPr id="311" name="Line"/>
          <p:cNvSpPr/>
          <p:nvPr/>
        </p:nvSpPr>
        <p:spPr>
          <a:xfrm>
            <a:off x="1772428" y="3787395"/>
            <a:ext cx="246547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12" name="Line"/>
          <p:cNvSpPr/>
          <p:nvPr/>
        </p:nvSpPr>
        <p:spPr>
          <a:xfrm flipV="1">
            <a:off x="2017894" y="3773169"/>
            <a:ext cx="1" cy="1676200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13" name="Line"/>
          <p:cNvSpPr/>
          <p:nvPr/>
        </p:nvSpPr>
        <p:spPr>
          <a:xfrm flipV="1">
            <a:off x="1996221" y="5459285"/>
            <a:ext cx="297346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14" name="TLB miss"/>
          <p:cNvSpPr txBox="1"/>
          <p:nvPr/>
        </p:nvSpPr>
        <p:spPr>
          <a:xfrm>
            <a:off x="2740724" y="6265774"/>
            <a:ext cx="997209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miss</a:t>
            </a:r>
          </a:p>
        </p:txBody>
      </p:sp>
      <p:sp>
        <p:nvSpPr>
          <p:cNvPr id="315" name="Line"/>
          <p:cNvSpPr/>
          <p:nvPr/>
        </p:nvSpPr>
        <p:spPr>
          <a:xfrm>
            <a:off x="4205384" y="5484685"/>
            <a:ext cx="2384067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21" name="Connection Line"/>
          <p:cNvSpPr/>
          <p:nvPr/>
        </p:nvSpPr>
        <p:spPr>
          <a:xfrm>
            <a:off x="2909631" y="3368396"/>
            <a:ext cx="6239879" cy="211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17" h="18594" fill="norm" stroke="1" extrusionOk="0">
                <a:moveTo>
                  <a:pt x="9734" y="18594"/>
                </a:moveTo>
                <a:cubicBezTo>
                  <a:pt x="-5183" y="2698"/>
                  <a:pt x="-2955" y="-3006"/>
                  <a:pt x="16417" y="1483"/>
                </a:cubicBezTo>
              </a:path>
            </a:pathLst>
          </a:custGeom>
          <a:ln w="38100">
            <a:solidFill>
              <a:schemeClr val="accent4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cxnSp>
        <p:nvCxnSpPr>
          <p:cNvPr id="317" name="Connection Line"/>
          <p:cNvCxnSpPr>
            <a:stCxn id="300" idx="0"/>
            <a:endCxn id="299" idx="0"/>
          </p:cNvCxnSpPr>
          <p:nvPr/>
        </p:nvCxnSpPr>
        <p:spPr>
          <a:xfrm flipV="1">
            <a:off x="3232017" y="4996022"/>
            <a:ext cx="6912431" cy="488665"/>
          </a:xfrm>
          <a:prstGeom prst="straightConnector1">
            <a:avLst/>
          </a:prstGeom>
          <a:ln w="38100">
            <a:solidFill>
              <a:schemeClr val="accent4"/>
            </a:solidFill>
            <a:miter/>
            <a:headEnd type="triangle"/>
          </a:ln>
        </p:spPr>
      </p:cxnSp>
      <p:sp>
        <p:nvSpPr>
          <p:cNvPr id="318" name="VA1 —&gt; PA17"/>
          <p:cNvSpPr txBox="1"/>
          <p:nvPr/>
        </p:nvSpPr>
        <p:spPr>
          <a:xfrm>
            <a:off x="2372405" y="5337421"/>
            <a:ext cx="1719224" cy="3962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VA1 —&gt; PA17</a:t>
            </a:r>
          </a:p>
        </p:txBody>
      </p:sp>
      <p:sp>
        <p:nvSpPr>
          <p:cNvPr id="319" name="PA17"/>
          <p:cNvSpPr txBox="1"/>
          <p:nvPr/>
        </p:nvSpPr>
        <p:spPr>
          <a:xfrm>
            <a:off x="8655400" y="216473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PA17</a:t>
            </a:r>
          </a:p>
        </p:txBody>
      </p:sp>
      <p:sp>
        <p:nvSpPr>
          <p:cNvPr id="320" name="PA25"/>
          <p:cNvSpPr txBox="1"/>
          <p:nvPr/>
        </p:nvSpPr>
        <p:spPr>
          <a:xfrm>
            <a:off x="8655400" y="280431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PA25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3"/>
      <p:bldP build="whole" bldLvl="1" animBg="1" rev="0" advAuto="0" spid="321" grpId="2"/>
      <p:bldP build="whole" bldLvl="1" animBg="1" rev="0" advAuto="0" spid="314" grpId="4"/>
      <p:bldP build="whole" bldLvl="1" animBg="1" rev="0" advAuto="0" spid="318" grpId="6"/>
      <p:bldP build="whole" bldLvl="1" animBg="1" rev="0" advAuto="0" spid="317" grpId="5"/>
      <p:bldP build="whole" bldLvl="1" animBg="1" rev="0" advAuto="0" spid="3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Translation Lookaside Buffer (TLB)</a:t>
            </a:r>
          </a:p>
        </p:txBody>
      </p:sp>
      <p:sp>
        <p:nvSpPr>
          <p:cNvPr id="325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6" name="Address translation overhead is an emerging problem"/>
          <p:cNvSpPr/>
          <p:nvPr/>
        </p:nvSpPr>
        <p:spPr>
          <a:xfrm>
            <a:off x="345620" y="5613032"/>
            <a:ext cx="11500760" cy="630526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Address translation overhead is an emerging problem</a:t>
            </a:r>
          </a:p>
        </p:txBody>
      </p:sp>
      <p:sp>
        <p:nvSpPr>
          <p:cNvPr id="327" name="**Gras et. al, “Translation Leak-aside Buffer: Defeating Cache Side-channel Protections with TLB Attacks”, SEC’18"/>
          <p:cNvSpPr txBox="1"/>
          <p:nvPr/>
        </p:nvSpPr>
        <p:spPr>
          <a:xfrm>
            <a:off x="321529" y="6288099"/>
            <a:ext cx="662231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**</a:t>
            </a:r>
            <a:r>
              <a:t>Gras et. al, “Translation Leak-aside Buffer: Defeating Cache Side-channel Protections with TLB Attacks”, SEC’18</a:t>
            </a:r>
          </a:p>
        </p:txBody>
      </p:sp>
      <p:sp>
        <p:nvSpPr>
          <p:cNvPr id="328" name="**"/>
          <p:cNvSpPr txBox="1"/>
          <p:nvPr/>
        </p:nvSpPr>
        <p:spPr>
          <a:xfrm>
            <a:off x="376595" y="2647544"/>
            <a:ext cx="31865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/>
            </a:lvl1pPr>
          </a:lstStyle>
          <a:p>
            <a:pPr/>
            <a:r>
              <a:t>**</a:t>
            </a:r>
          </a:p>
        </p:txBody>
      </p:sp>
      <p:graphicFrame>
        <p:nvGraphicFramePr>
          <p:cNvPr id="329" name="2D Bar Chart"/>
          <p:cNvGraphicFramePr/>
          <p:nvPr/>
        </p:nvGraphicFramePr>
        <p:xfrm>
          <a:off x="565982" y="2838731"/>
          <a:ext cx="6445241" cy="200464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30" name="L2-TLB Miss Penalty (Cycles)"/>
          <p:cNvSpPr txBox="1"/>
          <p:nvPr/>
        </p:nvSpPr>
        <p:spPr>
          <a:xfrm>
            <a:off x="3336414" y="4862125"/>
            <a:ext cx="299300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L2-TLB Miss Penalty (Cycles)</a:t>
            </a:r>
          </a:p>
        </p:txBody>
      </p:sp>
      <p:sp>
        <p:nvSpPr>
          <p:cNvPr id="331" name="Rectangle"/>
          <p:cNvSpPr/>
          <p:nvPr/>
        </p:nvSpPr>
        <p:spPr>
          <a:xfrm>
            <a:off x="395673" y="2972594"/>
            <a:ext cx="6754143" cy="2359868"/>
          </a:xfrm>
          <a:prstGeom prst="rect">
            <a:avLst/>
          </a:prstGeom>
          <a:ln w="254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32" name="Our analysis indicates that a Perfect TLB3 improves geometric mean performance by up to 70% across different contemporary benchmark suites"/>
          <p:cNvSpPr/>
          <p:nvPr/>
        </p:nvSpPr>
        <p:spPr>
          <a:xfrm>
            <a:off x="7360049" y="3157098"/>
            <a:ext cx="4542812" cy="199086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just">
              <a:lnSpc>
                <a:spcPct val="110000"/>
              </a:lnSpc>
              <a:spcBef>
                <a:spcPts val="1000"/>
              </a:spcBef>
              <a:defRPr b="1" sz="2100"/>
            </a:pPr>
            <a:r>
              <a:t>Our analysis indicates that a Perfect TLB</a:t>
            </a:r>
            <a:r>
              <a:rPr baseline="31999"/>
              <a:t>3</a:t>
            </a:r>
            <a:r>
              <a:t> improves geometric mean performance by up to 70% across different contemporary benchmark suites</a:t>
            </a:r>
          </a:p>
        </p:txBody>
      </p:sp>
      <p:sp>
        <p:nvSpPr>
          <p:cNvPr id="333" name="3Perfect TLB = ideal TLB where all accesses are hits"/>
          <p:cNvSpPr txBox="1"/>
          <p:nvPr/>
        </p:nvSpPr>
        <p:spPr>
          <a:xfrm>
            <a:off x="8092592" y="6439626"/>
            <a:ext cx="307772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3</a:t>
            </a:r>
            <a:r>
              <a:t>Perfect TLB = ideal TLB where all accesses are hits</a:t>
            </a:r>
          </a:p>
        </p:txBody>
      </p:sp>
      <p:sp>
        <p:nvSpPr>
          <p:cNvPr id="334" name="2Beamer et. al, “The GAP benchmark suite”, CoRR’15"/>
          <p:cNvSpPr txBox="1"/>
          <p:nvPr/>
        </p:nvSpPr>
        <p:spPr>
          <a:xfrm>
            <a:off x="3522291" y="6541226"/>
            <a:ext cx="315100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2</a:t>
            </a:r>
            <a:r>
              <a:t>Beamer et. al, “The GAP benchmark suite”, CoRR’15</a:t>
            </a:r>
          </a:p>
        </p:txBody>
      </p:sp>
      <p:sp>
        <p:nvSpPr>
          <p:cNvPr id="335" name="1XSBench, https://github.com/ANL-CESAR/XSBench"/>
          <p:cNvSpPr txBox="1"/>
          <p:nvPr/>
        </p:nvSpPr>
        <p:spPr>
          <a:xfrm>
            <a:off x="338071" y="6549528"/>
            <a:ext cx="310222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1</a:t>
            </a:r>
            <a:r>
              <a:t>XSBench, </a:t>
            </a: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https://github.com/ANL-CESAR/XSBench</a:t>
            </a:r>
          </a:p>
        </p:txBody>
      </p:sp>
      <p:sp>
        <p:nvSpPr>
          <p:cNvPr id="336" name="Address translation poses severe performance penalties, especially for big data applications1,2"/>
          <p:cNvSpPr/>
          <p:nvPr/>
        </p:nvSpPr>
        <p:spPr>
          <a:xfrm>
            <a:off x="402343" y="1588634"/>
            <a:ext cx="6740802" cy="83964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just">
              <a:lnSpc>
                <a:spcPct val="110000"/>
              </a:lnSpc>
              <a:spcBef>
                <a:spcPts val="1000"/>
              </a:spcBef>
              <a:defRPr b="1" sz="2100"/>
            </a:pPr>
            <a:r>
              <a:t>Address translation poses severe performance penalties, especially for big data applications</a:t>
            </a:r>
            <a:r>
              <a:rPr baseline="31999"/>
              <a:t>1,2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5"/>
      <p:bldP build="whole" bldLvl="1" animBg="1" rev="0" advAuto="0" spid="332" grpId="9"/>
      <p:bldP build="whole" bldLvl="1" animBg="1" rev="0" advAuto="0" spid="334" grpId="2"/>
      <p:bldP build="whole" bldLvl="1" animBg="1" rev="0" advAuto="0" spid="333" grpId="10"/>
      <p:bldP build="whole" bldLvl="1" animBg="1" rev="0" advAuto="0" spid="331" grpId="6"/>
      <p:bldP build="whole" bldLvl="1" animBg="1" rev="0" advAuto="0" spid="327" grpId="8"/>
      <p:bldP build="whole" bldLvl="1" animBg="1" rev="0" advAuto="0" spid="326" grpId="11"/>
      <p:bldP build="whole" bldLvl="1" animBg="1" rev="0" advAuto="0" spid="336" grpId="1"/>
      <p:bldP build="whole" bldLvl="1" animBg="1" rev="0" advAuto="0" spid="335" grpId="3"/>
      <p:bldP build="whole" bldLvl="1" animBg="1" rev="0" advAuto="0" spid="328" grpId="7"/>
      <p:bldP build="whole" bldLvl="1" animBg="1" rev="0" advAuto="0" spid="329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TLB Prefetching</a:t>
            </a:r>
          </a:p>
        </p:txBody>
      </p:sp>
      <p:sp>
        <p:nvSpPr>
          <p:cNvPr id="340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1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342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343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44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345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6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7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8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49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50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51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52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53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54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55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56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57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358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59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60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361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62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63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64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65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366" name="TLB Prefetcher…"/>
          <p:cNvSpPr/>
          <p:nvPr/>
        </p:nvSpPr>
        <p:spPr>
          <a:xfrm>
            <a:off x="2043207" y="6217771"/>
            <a:ext cx="2246427" cy="510541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TLB Prefetcher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367" name="VA1 —&gt; PA17"/>
          <p:cNvSpPr txBox="1"/>
          <p:nvPr/>
        </p:nvSpPr>
        <p:spPr>
          <a:xfrm>
            <a:off x="2306809" y="4505539"/>
            <a:ext cx="1719224" cy="3962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VA1 —&gt; PA17</a:t>
            </a:r>
          </a:p>
        </p:txBody>
      </p:sp>
      <p:sp>
        <p:nvSpPr>
          <p:cNvPr id="368" name="load VA1"/>
          <p:cNvSpPr txBox="1"/>
          <p:nvPr/>
        </p:nvSpPr>
        <p:spPr>
          <a:xfrm>
            <a:off x="527503" y="4184751"/>
            <a:ext cx="982587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VA1</a:t>
            </a:r>
          </a:p>
        </p:txBody>
      </p:sp>
      <p:sp>
        <p:nvSpPr>
          <p:cNvPr id="369" name="Line"/>
          <p:cNvSpPr/>
          <p:nvPr/>
        </p:nvSpPr>
        <p:spPr>
          <a:xfrm>
            <a:off x="1716059" y="3348906"/>
            <a:ext cx="246546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70" name="Line"/>
          <p:cNvSpPr/>
          <p:nvPr/>
        </p:nvSpPr>
        <p:spPr>
          <a:xfrm flipV="1">
            <a:off x="1949102" y="3344363"/>
            <a:ext cx="1" cy="1224965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71" name="Line"/>
          <p:cNvSpPr/>
          <p:nvPr/>
        </p:nvSpPr>
        <p:spPr>
          <a:xfrm flipV="1">
            <a:off x="1933779" y="4559845"/>
            <a:ext cx="297347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72" name="Rounded Rectangle"/>
          <p:cNvSpPr/>
          <p:nvPr/>
        </p:nvSpPr>
        <p:spPr>
          <a:xfrm>
            <a:off x="2217048" y="4487036"/>
            <a:ext cx="1864374" cy="433247"/>
          </a:xfrm>
          <a:prstGeom prst="roundRect">
            <a:avLst>
              <a:gd name="adj" fmla="val 38879"/>
            </a:avLst>
          </a:prstGeom>
          <a:ln w="38100">
            <a:solidFill>
              <a:schemeClr val="accent4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cxnSp>
        <p:nvCxnSpPr>
          <p:cNvPr id="373" name="Connection Line"/>
          <p:cNvCxnSpPr>
            <a:stCxn id="372" idx="0"/>
            <a:endCxn id="341" idx="0"/>
          </p:cNvCxnSpPr>
          <p:nvPr/>
        </p:nvCxnSpPr>
        <p:spPr>
          <a:xfrm flipH="1" flipV="1">
            <a:off x="1014647" y="3351219"/>
            <a:ext cx="2134588" cy="1352441"/>
          </a:xfrm>
          <a:prstGeom prst="straightConnector1">
            <a:avLst/>
          </a:prstGeom>
          <a:ln w="38100">
            <a:solidFill>
              <a:schemeClr val="accent4"/>
            </a:solidFill>
            <a:miter/>
            <a:tailEnd type="triangle"/>
          </a:ln>
        </p:spPr>
      </p:cxnSp>
      <p:sp>
        <p:nvSpPr>
          <p:cNvPr id="374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75" name="TLB prefetchers use a Prefetch Queue (PQ) to store the prefetches1"/>
          <p:cNvSpPr/>
          <p:nvPr/>
        </p:nvSpPr>
        <p:spPr>
          <a:xfrm>
            <a:off x="4372336" y="6015519"/>
            <a:ext cx="7637724" cy="45864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lnSpc>
                <a:spcPct val="110000"/>
              </a:lnSpc>
              <a:defRPr b="1" sz="1800"/>
            </a:pPr>
            <a:r>
              <a:t>TLB prefetchers use a Prefetch Queue (PQ) to store the prefetches</a:t>
            </a:r>
            <a:r>
              <a:rPr baseline="31999"/>
              <a:t>1</a:t>
            </a:r>
          </a:p>
        </p:txBody>
      </p:sp>
      <p:sp>
        <p:nvSpPr>
          <p:cNvPr id="376" name="1G. B. Kandiraju and A. Sivasubramaniam, &quot;Going the Distance for TLB Prefetching: An Application-driven Study&quot;, ISCA'02"/>
          <p:cNvSpPr txBox="1"/>
          <p:nvPr/>
        </p:nvSpPr>
        <p:spPr>
          <a:xfrm>
            <a:off x="4471822" y="6520301"/>
            <a:ext cx="716077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1</a:t>
            </a:r>
            <a:r>
              <a:t>G. B. Kandiraju and A. Sivasubramaniam, "Going the Distance for TLB Prefetching: An Application-driven Study", ISCA'02</a:t>
            </a:r>
          </a:p>
        </p:txBody>
      </p:sp>
      <p:sp>
        <p:nvSpPr>
          <p:cNvPr id="377" name="Line"/>
          <p:cNvSpPr/>
          <p:nvPr/>
        </p:nvSpPr>
        <p:spPr>
          <a:xfrm flipV="1">
            <a:off x="3149234" y="6056099"/>
            <a:ext cx="1" cy="1549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78" name="TLB Hit!"/>
          <p:cNvSpPr txBox="1"/>
          <p:nvPr/>
        </p:nvSpPr>
        <p:spPr>
          <a:xfrm>
            <a:off x="1118747" y="4866264"/>
            <a:ext cx="946533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Hit!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13"/>
      <p:bldP build="whole" bldLvl="1" animBg="1" rev="0" advAuto="0" spid="372" grpId="14"/>
      <p:bldP build="whole" bldLvl="1" animBg="1" rev="0" advAuto="0" spid="373" grpId="15"/>
      <p:bldP build="whole" bldLvl="1" animBg="1" rev="0" advAuto="0" spid="366" grpId="2"/>
      <p:bldP build="whole" bldLvl="1" animBg="1" rev="0" advAuto="0" spid="365" grpId="1"/>
      <p:bldP build="whole" bldLvl="1" animBg="1" rev="0" advAuto="0" spid="377" grpId="5"/>
      <p:bldP build="whole" bldLvl="1" animBg="1" rev="0" advAuto="0" spid="369" grpId="10"/>
      <p:bldP build="whole" bldLvl="1" animBg="1" rev="0" advAuto="0" spid="375" grpId="4"/>
      <p:bldP build="whole" bldLvl="1" animBg="1" rev="0" advAuto="0" spid="370" grpId="11"/>
      <p:bldP build="whole" bldLvl="1" animBg="1" rev="0" advAuto="0" spid="376" grpId="8"/>
      <p:bldP build="whole" bldLvl="1" animBg="1" rev="0" advAuto="0" spid="375" grpId="7"/>
      <p:bldP build="whole" bldLvl="1" animBg="1" rev="0" advAuto="0" spid="376" grpId="6"/>
      <p:bldP build="whole" bldLvl="1" animBg="1" rev="0" advAuto="0" spid="368" grpId="9"/>
      <p:bldP build="whole" bldLvl="1" animBg="1" rev="0" advAuto="0" spid="374" grpId="3"/>
      <p:bldP build="whole" bldLvl="1" animBg="1" rev="0" advAuto="0" spid="371" grpId="1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TLB Prefetching</a:t>
            </a:r>
          </a:p>
        </p:txBody>
      </p:sp>
      <p:sp>
        <p:nvSpPr>
          <p:cNvPr id="382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3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384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385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386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387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88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89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90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91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92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93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94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95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96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97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98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399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400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01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02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403" name="Line"/>
          <p:cNvSpPr/>
          <p:nvPr/>
        </p:nvSpPr>
        <p:spPr>
          <a:xfrm flipV="1">
            <a:off x="1955452" y="3357063"/>
            <a:ext cx="1" cy="12122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04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05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06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07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408" name="TLB Prefetcher…"/>
          <p:cNvSpPr/>
          <p:nvPr/>
        </p:nvSpPr>
        <p:spPr>
          <a:xfrm>
            <a:off x="2043207" y="6217771"/>
            <a:ext cx="2246427" cy="510541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TLB Prefetcher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409" name="load VA1"/>
          <p:cNvSpPr txBox="1"/>
          <p:nvPr/>
        </p:nvSpPr>
        <p:spPr>
          <a:xfrm>
            <a:off x="527503" y="4184751"/>
            <a:ext cx="982587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VA1</a:t>
            </a:r>
          </a:p>
        </p:txBody>
      </p:sp>
      <p:sp>
        <p:nvSpPr>
          <p:cNvPr id="410" name="Line"/>
          <p:cNvSpPr/>
          <p:nvPr/>
        </p:nvSpPr>
        <p:spPr>
          <a:xfrm>
            <a:off x="1716059" y="3348906"/>
            <a:ext cx="246546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11" name="Line"/>
          <p:cNvSpPr/>
          <p:nvPr/>
        </p:nvSpPr>
        <p:spPr>
          <a:xfrm flipV="1">
            <a:off x="1948824" y="3334680"/>
            <a:ext cx="1" cy="1224965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12" name="Line"/>
          <p:cNvSpPr/>
          <p:nvPr/>
        </p:nvSpPr>
        <p:spPr>
          <a:xfrm flipV="1">
            <a:off x="1933779" y="4559845"/>
            <a:ext cx="297347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13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30" name="Connection Line"/>
          <p:cNvSpPr/>
          <p:nvPr/>
        </p:nvSpPr>
        <p:spPr>
          <a:xfrm>
            <a:off x="54338" y="3830801"/>
            <a:ext cx="2493476" cy="186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07" h="21600" fill="norm" stroke="1" extrusionOk="0">
                <a:moveTo>
                  <a:pt x="18307" y="21600"/>
                </a:moveTo>
                <a:cubicBezTo>
                  <a:pt x="2179" y="15215"/>
                  <a:pt x="-3293" y="8015"/>
                  <a:pt x="1892" y="0"/>
                </a:cubicBezTo>
              </a:path>
            </a:pathLst>
          </a:custGeom>
          <a:ln w="38100">
            <a:solidFill>
              <a:schemeClr val="accent4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31" name="Connection Line"/>
          <p:cNvSpPr/>
          <p:nvPr/>
        </p:nvSpPr>
        <p:spPr>
          <a:xfrm>
            <a:off x="1843460" y="4836785"/>
            <a:ext cx="696141" cy="854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44" h="21600" fill="norm" stroke="1" extrusionOk="0">
                <a:moveTo>
                  <a:pt x="16544" y="21600"/>
                </a:moveTo>
                <a:cubicBezTo>
                  <a:pt x="-2335" y="14463"/>
                  <a:pt x="-5056" y="7263"/>
                  <a:pt x="8382" y="0"/>
                </a:cubicBezTo>
              </a:path>
            </a:pathLst>
          </a:custGeom>
          <a:ln w="38100">
            <a:solidFill>
              <a:schemeClr val="accent4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16" name="Line"/>
          <p:cNvSpPr/>
          <p:nvPr/>
        </p:nvSpPr>
        <p:spPr>
          <a:xfrm>
            <a:off x="3759648" y="5616457"/>
            <a:ext cx="1767097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32" name="Connection Line"/>
          <p:cNvSpPr/>
          <p:nvPr/>
        </p:nvSpPr>
        <p:spPr>
          <a:xfrm>
            <a:off x="4136852" y="4923176"/>
            <a:ext cx="5875784" cy="776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4244" y="9433"/>
                  <a:pt x="11444" y="16633"/>
                  <a:pt x="21600" y="21600"/>
                </a:cubicBezTo>
              </a:path>
            </a:pathLst>
          </a:custGeom>
          <a:ln w="38100">
            <a:solidFill>
              <a:schemeClr val="accent4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418" name="Marcador de contenido 2"/>
          <p:cNvSpPr txBox="1"/>
          <p:nvPr/>
        </p:nvSpPr>
        <p:spPr>
          <a:xfrm>
            <a:off x="5315259" y="2502302"/>
            <a:ext cx="2479053" cy="6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800">
                <a:solidFill>
                  <a:schemeClr val="accent4"/>
                </a:solidFill>
              </a:defRPr>
            </a:lvl1pPr>
          </a:lstStyle>
          <a:p>
            <a:pPr/>
            <a:r>
              <a:t>Demand Page Walk</a:t>
            </a:r>
          </a:p>
        </p:txBody>
      </p:sp>
      <p:sp>
        <p:nvSpPr>
          <p:cNvPr id="433" name="Connection Line"/>
          <p:cNvSpPr/>
          <p:nvPr/>
        </p:nvSpPr>
        <p:spPr>
          <a:xfrm>
            <a:off x="4278812" y="3038974"/>
            <a:ext cx="4808257" cy="260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193" h="19740" fill="norm" stroke="1" extrusionOk="0">
                <a:moveTo>
                  <a:pt x="4640" y="19740"/>
                </a:moveTo>
                <a:cubicBezTo>
                  <a:pt x="-4407" y="4566"/>
                  <a:pt x="-223" y="-1860"/>
                  <a:pt x="17193" y="462"/>
                </a:cubicBezTo>
              </a:path>
            </a:pathLst>
          </a:custGeom>
          <a:ln w="38100">
            <a:solidFill>
              <a:schemeClr val="accent4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20" name="Miss!"/>
          <p:cNvSpPr txBox="1"/>
          <p:nvPr/>
        </p:nvSpPr>
        <p:spPr>
          <a:xfrm>
            <a:off x="3835153" y="5738044"/>
            <a:ext cx="606870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Miss!</a:t>
            </a:r>
          </a:p>
        </p:txBody>
      </p:sp>
      <p:sp>
        <p:nvSpPr>
          <p:cNvPr id="421" name="Hit!"/>
          <p:cNvSpPr txBox="1"/>
          <p:nvPr/>
        </p:nvSpPr>
        <p:spPr>
          <a:xfrm>
            <a:off x="1608434" y="5704630"/>
            <a:ext cx="499825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Hit!</a:t>
            </a:r>
          </a:p>
        </p:txBody>
      </p:sp>
      <p:sp>
        <p:nvSpPr>
          <p:cNvPr id="434" name="Connection Line"/>
          <p:cNvSpPr/>
          <p:nvPr/>
        </p:nvSpPr>
        <p:spPr>
          <a:xfrm>
            <a:off x="230276" y="4590342"/>
            <a:ext cx="1800226" cy="1855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70" h="21600" fill="norm" stroke="1" extrusionOk="0">
                <a:moveTo>
                  <a:pt x="6685" y="0"/>
                </a:moveTo>
                <a:cubicBezTo>
                  <a:pt x="-4830" y="12823"/>
                  <a:pt x="-1468" y="20023"/>
                  <a:pt x="16770" y="21600"/>
                </a:cubicBezTo>
              </a:path>
            </a:pathLst>
          </a:custGeom>
          <a:ln w="38100">
            <a:solidFill>
              <a:schemeClr val="accent6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23" name="Line"/>
          <p:cNvSpPr/>
          <p:nvPr/>
        </p:nvSpPr>
        <p:spPr>
          <a:xfrm>
            <a:off x="4282152" y="6511141"/>
            <a:ext cx="1767098" cy="1"/>
          </a:xfrm>
          <a:prstGeom prst="line">
            <a:avLst/>
          </a:prstGeom>
          <a:ln w="3810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35" name="Connection Line"/>
          <p:cNvSpPr/>
          <p:nvPr/>
        </p:nvSpPr>
        <p:spPr>
          <a:xfrm>
            <a:off x="4152879" y="2977894"/>
            <a:ext cx="4934190" cy="3552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800" h="19611" fill="norm" stroke="1" extrusionOk="0">
                <a:moveTo>
                  <a:pt x="6501" y="19611"/>
                </a:moveTo>
                <a:cubicBezTo>
                  <a:pt x="-4800" y="4368"/>
                  <a:pt x="-1367" y="-1989"/>
                  <a:pt x="16800" y="539"/>
                </a:cubicBezTo>
              </a:path>
            </a:pathLst>
          </a:custGeom>
          <a:ln w="38100">
            <a:solidFill>
              <a:schemeClr val="accent6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36" name="Connection Line"/>
          <p:cNvSpPr/>
          <p:nvPr/>
        </p:nvSpPr>
        <p:spPr>
          <a:xfrm>
            <a:off x="3762029" y="5715262"/>
            <a:ext cx="6328949" cy="27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1" fill="norm" stroke="1" extrusionOk="0">
                <a:moveTo>
                  <a:pt x="0" y="378"/>
                </a:moveTo>
                <a:cubicBezTo>
                  <a:pt x="7564" y="21600"/>
                  <a:pt x="14764" y="21474"/>
                  <a:pt x="21600" y="0"/>
                </a:cubicBezTo>
              </a:path>
            </a:pathLst>
          </a:custGeom>
          <a:ln w="38100">
            <a:solidFill>
              <a:schemeClr val="accent6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426" name="Marcador de contenido 2"/>
          <p:cNvSpPr txBox="1"/>
          <p:nvPr/>
        </p:nvSpPr>
        <p:spPr>
          <a:xfrm>
            <a:off x="5315259" y="2502302"/>
            <a:ext cx="2479053" cy="6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ctr">
              <a:defRPr b="1" sz="1800">
                <a:solidFill>
                  <a:schemeClr val="accent6"/>
                </a:solidFill>
              </a:defRPr>
            </a:lvl1pPr>
          </a:lstStyle>
          <a:p>
            <a:pPr/>
            <a:r>
              <a:t>Prefetch Page Walk</a:t>
            </a:r>
          </a:p>
        </p:txBody>
      </p:sp>
      <p:sp>
        <p:nvSpPr>
          <p:cNvPr id="427" name="Line"/>
          <p:cNvSpPr/>
          <p:nvPr/>
        </p:nvSpPr>
        <p:spPr>
          <a:xfrm flipV="1">
            <a:off x="3166420" y="4988662"/>
            <a:ext cx="1" cy="204986"/>
          </a:xfrm>
          <a:prstGeom prst="line">
            <a:avLst/>
          </a:prstGeom>
          <a:ln w="25400">
            <a:solidFill>
              <a:schemeClr val="accent4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28" name="Line"/>
          <p:cNvSpPr/>
          <p:nvPr/>
        </p:nvSpPr>
        <p:spPr>
          <a:xfrm flipV="1">
            <a:off x="3149234" y="6056099"/>
            <a:ext cx="1" cy="1549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29" name="TLB Miss!"/>
          <p:cNvSpPr txBox="1"/>
          <p:nvPr/>
        </p:nvSpPr>
        <p:spPr>
          <a:xfrm>
            <a:off x="3351689" y="4710979"/>
            <a:ext cx="1053578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Miss!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1" grpId="19"/>
      <p:bldP build="whole" bldLvl="1" animBg="1" rev="0" advAuto="0" spid="432" grpId="13"/>
      <p:bldP build="whole" bldLvl="1" animBg="1" rev="0" advAuto="0" spid="433" grpId="5"/>
      <p:bldP build="whole" bldLvl="1" animBg="1" rev="0" advAuto="0" spid="433" grpId="12"/>
      <p:bldP build="whole" bldLvl="1" animBg="1" rev="0" advAuto="0" spid="434" grpId="20"/>
      <p:bldP build="whole" bldLvl="1" animBg="1" rev="0" advAuto="0" spid="426" grpId="23"/>
      <p:bldP build="whole" bldLvl="1" animBg="1" rev="0" advAuto="0" spid="420" grpId="4"/>
      <p:bldP build="whole" bldLvl="1" animBg="1" rev="0" advAuto="0" spid="421" grpId="9"/>
      <p:bldP build="whole" bldLvl="1" animBg="1" rev="0" advAuto="0" spid="435" grpId="22"/>
      <p:bldP build="whole" bldLvl="1" animBg="1" rev="0" advAuto="0" spid="429" grpId="1"/>
      <p:bldP build="whole" bldLvl="1" animBg="1" rev="0" advAuto="0" spid="420" grpId="11"/>
      <p:bldP build="whole" bldLvl="1" animBg="1" rev="0" advAuto="0" spid="429" grpId="3"/>
      <p:bldP build="whole" bldLvl="1" animBg="1" rev="0" advAuto="0" spid="418" grpId="7"/>
      <p:bldP build="whole" bldLvl="1" animBg="1" rev="0" advAuto="0" spid="421" grpId="17"/>
      <p:bldP build="whole" bldLvl="1" animBg="1" rev="0" advAuto="0" spid="423" grpId="21"/>
      <p:bldP build="whole" bldLvl="1" animBg="1" rev="0" advAuto="0" spid="418" grpId="10"/>
      <p:bldP build="whole" bldLvl="1" animBg="1" rev="0" advAuto="0" spid="436" grpId="24"/>
      <p:bldP build="whole" bldLvl="1" animBg="1" rev="0" advAuto="0" spid="416" grpId="6"/>
      <p:bldP build="whole" bldLvl="1" animBg="1" rev="0" advAuto="0" spid="427" grpId="2"/>
      <p:bldP build="whole" bldLvl="1" animBg="1" rev="0" advAuto="0" spid="430" grpId="15"/>
      <p:bldP build="whole" bldLvl="1" animBg="1" rev="0" advAuto="0" spid="430" grpId="18"/>
      <p:bldP build="whole" bldLvl="1" animBg="1" rev="0" advAuto="0" spid="416" grpId="14"/>
      <p:bldP build="whole" bldLvl="1" animBg="1" rev="0" advAuto="0" spid="432" grpId="8"/>
      <p:bldP build="whole" bldLvl="1" animBg="1" rev="0" advAuto="0" spid="431" grpId="1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Page Table Walking</a:t>
            </a:r>
          </a:p>
        </p:txBody>
      </p:sp>
      <p:sp>
        <p:nvSpPr>
          <p:cNvPr id="440" name="Text"/>
          <p:cNvSpPr txBox="1"/>
          <p:nvPr/>
        </p:nvSpPr>
        <p:spPr>
          <a:xfrm>
            <a:off x="9307113" y="6517778"/>
            <a:ext cx="28448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1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442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443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444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445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46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47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48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49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50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51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52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53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54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55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56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57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458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59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60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461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62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63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64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65" name="load VA1"/>
          <p:cNvSpPr txBox="1"/>
          <p:nvPr/>
        </p:nvSpPr>
        <p:spPr>
          <a:xfrm>
            <a:off x="527503" y="4184751"/>
            <a:ext cx="982587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VA1</a:t>
            </a:r>
          </a:p>
        </p:txBody>
      </p:sp>
      <p:sp>
        <p:nvSpPr>
          <p:cNvPr id="466" name="Line"/>
          <p:cNvSpPr/>
          <p:nvPr/>
        </p:nvSpPr>
        <p:spPr>
          <a:xfrm>
            <a:off x="1716059" y="3348906"/>
            <a:ext cx="246546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67" name="Line"/>
          <p:cNvSpPr/>
          <p:nvPr/>
        </p:nvSpPr>
        <p:spPr>
          <a:xfrm flipV="1">
            <a:off x="1949102" y="3344363"/>
            <a:ext cx="1" cy="1224965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68" name="Line"/>
          <p:cNvSpPr/>
          <p:nvPr/>
        </p:nvSpPr>
        <p:spPr>
          <a:xfrm flipV="1">
            <a:off x="1933779" y="4559845"/>
            <a:ext cx="297347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69" name="TLB miss!"/>
          <p:cNvSpPr txBox="1"/>
          <p:nvPr/>
        </p:nvSpPr>
        <p:spPr>
          <a:xfrm>
            <a:off x="2690285" y="5003475"/>
            <a:ext cx="1081148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miss!</a:t>
            </a:r>
          </a:p>
        </p:txBody>
      </p:sp>
      <p:sp>
        <p:nvSpPr>
          <p:cNvPr id="470" name="Line"/>
          <p:cNvSpPr/>
          <p:nvPr/>
        </p:nvSpPr>
        <p:spPr>
          <a:xfrm>
            <a:off x="4130843" y="4566195"/>
            <a:ext cx="246546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71" name="Line"/>
          <p:cNvSpPr/>
          <p:nvPr/>
        </p:nvSpPr>
        <p:spPr>
          <a:xfrm flipV="1">
            <a:off x="4383738" y="3204663"/>
            <a:ext cx="1" cy="1390065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72" name="Line"/>
          <p:cNvSpPr/>
          <p:nvPr/>
        </p:nvSpPr>
        <p:spPr>
          <a:xfrm>
            <a:off x="4362031" y="3212499"/>
            <a:ext cx="4677096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73" name="Line"/>
          <p:cNvSpPr/>
          <p:nvPr/>
        </p:nvSpPr>
        <p:spPr>
          <a:xfrm>
            <a:off x="8820512" y="3326160"/>
            <a:ext cx="1" cy="1270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74" name="Slide Number"/>
          <p:cNvSpPr txBox="1"/>
          <p:nvPr>
            <p:ph type="sldNum" sz="quarter" idx="4294967295"/>
          </p:nvPr>
        </p:nvSpPr>
        <p:spPr>
          <a:xfrm>
            <a:off x="14522133" y="6102478"/>
            <a:ext cx="16907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/>
          <a:lstStyle/>
          <a:p>
            <a:pPr/>
            <a:fld id="{86CB4B4D-7CA3-9044-876B-883B54F8677D}" type="slidenum"/>
          </a:p>
        </p:txBody>
      </p:sp>
      <p:graphicFrame>
        <p:nvGraphicFramePr>
          <p:cNvPr id="475" name="Table"/>
          <p:cNvGraphicFramePr/>
          <p:nvPr/>
        </p:nvGraphicFramePr>
        <p:xfrm>
          <a:off x="3508494" y="1784266"/>
          <a:ext cx="5095824" cy="3175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635390"/>
                <a:gridCol w="635390"/>
                <a:gridCol w="635390"/>
                <a:gridCol w="635390"/>
                <a:gridCol w="635390"/>
                <a:gridCol w="635390"/>
                <a:gridCol w="635390"/>
                <a:gridCol w="635390"/>
              </a:tblGrid>
              <a:tr h="3048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6" name="Table"/>
          <p:cNvGraphicFramePr/>
          <p:nvPr/>
        </p:nvGraphicFramePr>
        <p:xfrm>
          <a:off x="3540032" y="2451048"/>
          <a:ext cx="5105156" cy="61586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8742"/>
                <a:gridCol w="848742"/>
                <a:gridCol w="848742"/>
                <a:gridCol w="848742"/>
                <a:gridCol w="848742"/>
                <a:gridCol w="848742"/>
              </a:tblGrid>
              <a:tr h="6031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SE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PML4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PDP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PD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PT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Page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77" name="Line"/>
          <p:cNvSpPr/>
          <p:nvPr/>
        </p:nvSpPr>
        <p:spPr>
          <a:xfrm flipV="1">
            <a:off x="3556304" y="2094990"/>
            <a:ext cx="1869539" cy="359230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78" name="Line"/>
          <p:cNvSpPr/>
          <p:nvPr/>
        </p:nvSpPr>
        <p:spPr>
          <a:xfrm flipH="1" flipV="1">
            <a:off x="6068127" y="2094709"/>
            <a:ext cx="2551998" cy="359792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graphicFrame>
        <p:nvGraphicFramePr>
          <p:cNvPr id="479" name="Table"/>
          <p:cNvGraphicFramePr/>
          <p:nvPr/>
        </p:nvGraphicFramePr>
        <p:xfrm>
          <a:off x="4823914" y="3733242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PML4E</a:t>
                      </a: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0" name="Table"/>
          <p:cNvGraphicFramePr/>
          <p:nvPr/>
        </p:nvGraphicFramePr>
        <p:xfrm>
          <a:off x="7225678" y="3733242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PDE</a:t>
                      </a: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1" name="Table"/>
          <p:cNvGraphicFramePr/>
          <p:nvPr/>
        </p:nvGraphicFramePr>
        <p:xfrm>
          <a:off x="5920260" y="3733242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PDPE</a:t>
                      </a: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482" name="CR3"/>
          <p:cNvSpPr/>
          <p:nvPr/>
        </p:nvSpPr>
        <p:spPr>
          <a:xfrm>
            <a:off x="3580872" y="4013701"/>
            <a:ext cx="568565" cy="486923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CR3</a:t>
            </a:r>
          </a:p>
        </p:txBody>
      </p:sp>
      <p:sp>
        <p:nvSpPr>
          <p:cNvPr id="483" name="Line"/>
          <p:cNvSpPr/>
          <p:nvPr/>
        </p:nvSpPr>
        <p:spPr>
          <a:xfrm>
            <a:off x="4654619" y="3063916"/>
            <a:ext cx="1" cy="1193629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84" name="Line"/>
          <p:cNvSpPr/>
          <p:nvPr/>
        </p:nvSpPr>
        <p:spPr>
          <a:xfrm>
            <a:off x="4645849" y="4257162"/>
            <a:ext cx="16907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85" name="Line"/>
          <p:cNvSpPr/>
          <p:nvPr/>
        </p:nvSpPr>
        <p:spPr>
          <a:xfrm>
            <a:off x="5748614" y="3056448"/>
            <a:ext cx="1" cy="1539086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86" name="Line"/>
          <p:cNvSpPr/>
          <p:nvPr/>
        </p:nvSpPr>
        <p:spPr>
          <a:xfrm>
            <a:off x="5743019" y="4589419"/>
            <a:ext cx="16907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87" name="Line"/>
          <p:cNvSpPr/>
          <p:nvPr/>
        </p:nvSpPr>
        <p:spPr>
          <a:xfrm>
            <a:off x="6691071" y="3056448"/>
            <a:ext cx="1" cy="1206328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88" name="Line"/>
          <p:cNvSpPr/>
          <p:nvPr/>
        </p:nvSpPr>
        <p:spPr>
          <a:xfrm>
            <a:off x="6691071" y="4257162"/>
            <a:ext cx="52500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89" name="Line"/>
          <p:cNvSpPr/>
          <p:nvPr/>
        </p:nvSpPr>
        <p:spPr>
          <a:xfrm>
            <a:off x="3865154" y="4504965"/>
            <a:ext cx="1" cy="583795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0" name="Line"/>
          <p:cNvSpPr/>
          <p:nvPr/>
        </p:nvSpPr>
        <p:spPr>
          <a:xfrm>
            <a:off x="3853182" y="5086182"/>
            <a:ext cx="961746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1" name="Line"/>
          <p:cNvSpPr/>
          <p:nvPr/>
        </p:nvSpPr>
        <p:spPr>
          <a:xfrm>
            <a:off x="5627866" y="4235473"/>
            <a:ext cx="1" cy="853287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2" name="Line"/>
          <p:cNvSpPr/>
          <p:nvPr/>
        </p:nvSpPr>
        <p:spPr>
          <a:xfrm>
            <a:off x="5617622" y="5081216"/>
            <a:ext cx="284232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3" name="Line"/>
          <p:cNvSpPr/>
          <p:nvPr/>
        </p:nvSpPr>
        <p:spPr>
          <a:xfrm>
            <a:off x="6895858" y="4566915"/>
            <a:ext cx="1" cy="520528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4" name="Line"/>
          <p:cNvSpPr/>
          <p:nvPr/>
        </p:nvSpPr>
        <p:spPr>
          <a:xfrm>
            <a:off x="6886305" y="5086182"/>
            <a:ext cx="322332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5" name="Line"/>
          <p:cNvSpPr/>
          <p:nvPr/>
        </p:nvSpPr>
        <p:spPr>
          <a:xfrm>
            <a:off x="6601196" y="4576719"/>
            <a:ext cx="296932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6" name="Line"/>
          <p:cNvSpPr/>
          <p:nvPr/>
        </p:nvSpPr>
        <p:spPr>
          <a:xfrm>
            <a:off x="5508996" y="4236326"/>
            <a:ext cx="118279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7" name="Line"/>
          <p:cNvSpPr/>
          <p:nvPr/>
        </p:nvSpPr>
        <p:spPr>
          <a:xfrm>
            <a:off x="7907167" y="4223626"/>
            <a:ext cx="296932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8" name="Line"/>
          <p:cNvSpPr/>
          <p:nvPr/>
        </p:nvSpPr>
        <p:spPr>
          <a:xfrm>
            <a:off x="8199193" y="4216429"/>
            <a:ext cx="1" cy="878675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499" name="Line"/>
          <p:cNvSpPr/>
          <p:nvPr/>
        </p:nvSpPr>
        <p:spPr>
          <a:xfrm>
            <a:off x="8307241" y="3295681"/>
            <a:ext cx="1" cy="965215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00" name="Line"/>
          <p:cNvSpPr/>
          <p:nvPr/>
        </p:nvSpPr>
        <p:spPr>
          <a:xfrm>
            <a:off x="7397519" y="3301001"/>
            <a:ext cx="91094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01" name="Line"/>
          <p:cNvSpPr/>
          <p:nvPr/>
        </p:nvSpPr>
        <p:spPr>
          <a:xfrm>
            <a:off x="7407157" y="3056332"/>
            <a:ext cx="1" cy="24436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graphicFrame>
        <p:nvGraphicFramePr>
          <p:cNvPr id="502" name="Table"/>
          <p:cNvGraphicFramePr/>
          <p:nvPr/>
        </p:nvGraphicFramePr>
        <p:xfrm>
          <a:off x="8436867" y="3751967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PTE</a:t>
                      </a: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03" name="Line"/>
          <p:cNvSpPr/>
          <p:nvPr/>
        </p:nvSpPr>
        <p:spPr>
          <a:xfrm>
            <a:off x="8307241" y="4257162"/>
            <a:ext cx="11827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04" name="Line"/>
          <p:cNvSpPr/>
          <p:nvPr/>
        </p:nvSpPr>
        <p:spPr>
          <a:xfrm>
            <a:off x="8199193" y="5086182"/>
            <a:ext cx="23300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05" name="Rectangle"/>
          <p:cNvSpPr/>
          <p:nvPr/>
        </p:nvSpPr>
        <p:spPr>
          <a:xfrm>
            <a:off x="3578874" y="5407526"/>
            <a:ext cx="5861547" cy="1111386"/>
          </a:xfrm>
          <a:prstGeom prst="rect">
            <a:avLst/>
          </a:prstGeom>
          <a:solidFill>
            <a:srgbClr val="ECECEC"/>
          </a:solidFill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06" name="Arrow"/>
          <p:cNvSpPr/>
          <p:nvPr/>
        </p:nvSpPr>
        <p:spPr>
          <a:xfrm rot="5400000">
            <a:off x="5905402" y="4668775"/>
            <a:ext cx="712921" cy="677265"/>
          </a:xfrm>
          <a:prstGeom prst="rightArrow">
            <a:avLst>
              <a:gd name="adj1" fmla="val 20000"/>
              <a:gd name="adj2" fmla="val 31878"/>
            </a:avLst>
          </a:prstGeom>
          <a:blipFill>
            <a:blip r:embed="rId3"/>
          </a:blip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07" name="Arrow"/>
          <p:cNvSpPr/>
          <p:nvPr/>
        </p:nvSpPr>
        <p:spPr>
          <a:xfrm rot="5400000">
            <a:off x="7038268" y="4502647"/>
            <a:ext cx="1045178" cy="677265"/>
          </a:xfrm>
          <a:prstGeom prst="rightArrow">
            <a:avLst>
              <a:gd name="adj1" fmla="val 20000"/>
              <a:gd name="adj2" fmla="val 31878"/>
            </a:avLst>
          </a:prstGeom>
          <a:blipFill>
            <a:blip r:embed="rId3"/>
          </a:blip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08" name="Arrow"/>
          <p:cNvSpPr/>
          <p:nvPr/>
        </p:nvSpPr>
        <p:spPr>
          <a:xfrm rot="5400000">
            <a:off x="8248016" y="4502647"/>
            <a:ext cx="1045178" cy="677265"/>
          </a:xfrm>
          <a:prstGeom prst="rightArrow">
            <a:avLst>
              <a:gd name="adj1" fmla="val 20000"/>
              <a:gd name="adj2" fmla="val 31878"/>
            </a:avLst>
          </a:prstGeom>
          <a:blipFill>
            <a:blip r:embed="rId3"/>
          </a:blip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09" name="Arrow"/>
          <p:cNvSpPr/>
          <p:nvPr/>
        </p:nvSpPr>
        <p:spPr>
          <a:xfrm rot="5400000">
            <a:off x="4626004" y="4502647"/>
            <a:ext cx="1045178" cy="677265"/>
          </a:xfrm>
          <a:prstGeom prst="rightArrow">
            <a:avLst>
              <a:gd name="adj1" fmla="val 20000"/>
              <a:gd name="adj2" fmla="val 31878"/>
            </a:avLst>
          </a:prstGeom>
          <a:blipFill>
            <a:blip r:embed="rId3"/>
          </a:blip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10" name="virtual address space"/>
          <p:cNvSpPr txBox="1"/>
          <p:nvPr/>
        </p:nvSpPr>
        <p:spPr>
          <a:xfrm>
            <a:off x="4741814" y="1394828"/>
            <a:ext cx="261648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virtual address space</a:t>
            </a:r>
          </a:p>
        </p:txBody>
      </p:sp>
      <p:sp>
        <p:nvSpPr>
          <p:cNvPr id="511" name="…"/>
          <p:cNvSpPr txBox="1"/>
          <p:nvPr/>
        </p:nvSpPr>
        <p:spPr>
          <a:xfrm>
            <a:off x="3174858" y="1655996"/>
            <a:ext cx="29067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…</a:t>
            </a:r>
          </a:p>
        </p:txBody>
      </p:sp>
      <p:sp>
        <p:nvSpPr>
          <p:cNvPr id="512" name="…"/>
          <p:cNvSpPr txBox="1"/>
          <p:nvPr/>
        </p:nvSpPr>
        <p:spPr>
          <a:xfrm>
            <a:off x="8642443" y="1655996"/>
            <a:ext cx="29067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…</a:t>
            </a:r>
          </a:p>
        </p:txBody>
      </p:sp>
      <p:sp>
        <p:nvSpPr>
          <p:cNvPr id="513" name="Memory Hierarchy"/>
          <p:cNvSpPr/>
          <p:nvPr/>
        </p:nvSpPr>
        <p:spPr>
          <a:xfrm>
            <a:off x="3582048" y="5401746"/>
            <a:ext cx="5855200" cy="112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2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Memory Hierarchy</a:t>
            </a:r>
          </a:p>
        </p:txBody>
      </p:sp>
      <p:sp>
        <p:nvSpPr>
          <p:cNvPr id="514" name="Rounded Rectangle"/>
          <p:cNvSpPr/>
          <p:nvPr/>
        </p:nvSpPr>
        <p:spPr>
          <a:xfrm>
            <a:off x="5042985" y="5876672"/>
            <a:ext cx="821509" cy="459100"/>
          </a:xfrm>
          <a:prstGeom prst="roundRect">
            <a:avLst>
              <a:gd name="adj" fmla="val 41494"/>
            </a:avLst>
          </a:prstGeom>
          <a:solidFill>
            <a:schemeClr val="accent6"/>
          </a:solid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15" name="L2"/>
          <p:cNvSpPr txBox="1"/>
          <p:nvPr/>
        </p:nvSpPr>
        <p:spPr>
          <a:xfrm>
            <a:off x="5282458" y="5952921"/>
            <a:ext cx="33551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L2</a:t>
            </a:r>
          </a:p>
        </p:txBody>
      </p:sp>
      <p:sp>
        <p:nvSpPr>
          <p:cNvPr id="516" name="Rounded Rectangle"/>
          <p:cNvSpPr/>
          <p:nvPr/>
        </p:nvSpPr>
        <p:spPr>
          <a:xfrm>
            <a:off x="3684554" y="5876672"/>
            <a:ext cx="716749" cy="459100"/>
          </a:xfrm>
          <a:prstGeom prst="roundRect">
            <a:avLst>
              <a:gd name="adj" fmla="val 41494"/>
            </a:avLst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17" name="L1"/>
          <p:cNvSpPr txBox="1"/>
          <p:nvPr/>
        </p:nvSpPr>
        <p:spPr>
          <a:xfrm>
            <a:off x="3871647" y="5952921"/>
            <a:ext cx="33551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L1</a:t>
            </a:r>
          </a:p>
        </p:txBody>
      </p:sp>
      <p:sp>
        <p:nvSpPr>
          <p:cNvPr id="518" name="Rounded Rectangle"/>
          <p:cNvSpPr/>
          <p:nvPr/>
        </p:nvSpPr>
        <p:spPr>
          <a:xfrm>
            <a:off x="6499827" y="5876672"/>
            <a:ext cx="1093649" cy="459100"/>
          </a:xfrm>
          <a:prstGeom prst="roundRect">
            <a:avLst>
              <a:gd name="adj" fmla="val 41494"/>
            </a:avLst>
          </a:prstGeom>
          <a:blipFill>
            <a:blip r:embed="rId4"/>
          </a:blip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19" name="LLC"/>
          <p:cNvSpPr txBox="1"/>
          <p:nvPr/>
        </p:nvSpPr>
        <p:spPr>
          <a:xfrm>
            <a:off x="6814586" y="5952921"/>
            <a:ext cx="45309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LLC</a:t>
            </a:r>
          </a:p>
        </p:txBody>
      </p:sp>
      <p:sp>
        <p:nvSpPr>
          <p:cNvPr id="520" name="Rounded Rectangle"/>
          <p:cNvSpPr/>
          <p:nvPr/>
        </p:nvSpPr>
        <p:spPr>
          <a:xfrm>
            <a:off x="8241093" y="5844601"/>
            <a:ext cx="1093649" cy="459101"/>
          </a:xfrm>
          <a:prstGeom prst="roundRect">
            <a:avLst>
              <a:gd name="adj" fmla="val 41494"/>
            </a:avLst>
          </a:prstGeom>
          <a:blipFill>
            <a:blip r:embed="rId5"/>
          </a:blip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21" name="DRAM"/>
          <p:cNvSpPr txBox="1"/>
          <p:nvPr/>
        </p:nvSpPr>
        <p:spPr>
          <a:xfrm>
            <a:off x="8465918" y="5927521"/>
            <a:ext cx="63893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DRAM</a:t>
            </a:r>
          </a:p>
        </p:txBody>
      </p:sp>
      <p:sp>
        <p:nvSpPr>
          <p:cNvPr id="522" name="Line"/>
          <p:cNvSpPr/>
          <p:nvPr/>
        </p:nvSpPr>
        <p:spPr>
          <a:xfrm>
            <a:off x="4402562" y="6144691"/>
            <a:ext cx="64850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23" name="Line"/>
          <p:cNvSpPr/>
          <p:nvPr/>
        </p:nvSpPr>
        <p:spPr>
          <a:xfrm>
            <a:off x="5867015" y="6144691"/>
            <a:ext cx="64850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24" name="Line"/>
          <p:cNvSpPr/>
          <p:nvPr/>
        </p:nvSpPr>
        <p:spPr>
          <a:xfrm>
            <a:off x="7598284" y="6144691"/>
            <a:ext cx="64850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xit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xit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xit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xit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xit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xit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Class="exit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xit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xit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Class="exit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Class="exit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mph" nodeType="afterEffect" presetSubtype="0" presetID="6" grpId="4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000" fill="hold"/>
                                        <p:tgtEl>
                                          <p:spTgt spid="456"/>
                                        </p:tgtEl>
                                      </p:cBhvr>
                                      <p:by x="239376" y="23937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Class="path" nodeType="withEffect" presetSubtype="0" presetID="-1" grpId="4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12917 -0.085149" origin="layout" pathEditMode="relative">
                                      <p:cBhvr>
                                        <p:cTn id="133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Class="entr" nodeType="click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afterEffect" presetSubtype="0" presetID="1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ntr" nodeType="afterEffect" presetSubtype="0" presetID="1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Class="entr" nodeType="afterEffect" presetSubtype="0" presetID="1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Class="entr" nodeType="afterEffect" presetSubtype="0" presetID="1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Class="entr" nodeType="afterEffect" presetSubtype="0" presetID="1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Class="entr" nodeType="afterEffect" presetSubtype="0" presetID="1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Class="entr" nodeType="clickEffect" presetSubtype="0" presetID="1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Class="entr" nodeType="withEffect" presetSubtype="0" presetID="1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Class="entr" nodeType="afterEffect" presetSubtype="0" presetID="1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Class="entr" nodeType="afterEffect" presetSubtype="0" presetID="1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Class="entr" nodeType="afterEffect" presetSubtype="0" presetID="1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Class="entr" nodeType="afterEffect" presetSubtype="0" presetID="1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Class="entr" nodeType="afterEffect" presetSubtype="0" presetID="1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Class="entr" nodeType="clickEffect" presetSubtype="0" presetID="1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Class="entr" nodeType="afterEffect" presetSubtype="0" presetID="1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Class="entr" nodeType="afterEffect" presetSubtype="0" presetID="1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Class="entr" nodeType="afterEffect" presetSubtype="0" presetID="1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Class="entr" nodeType="afterEffect" presetSubtype="0" presetID="1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Class="entr" nodeType="afterEffect" presetSubtype="0" presetID="1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Class="entr" nodeType="afterEffect" presetSubtype="0" presetID="1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Class="entr" nodeType="afterEffect" presetSubtype="0" presetID="1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Class="entr" nodeType="afterEffect" presetSubtype="0" presetID="1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Class="entr" nodeType="afterEffect" presetSubtype="0" presetID="1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Class="entr" nodeType="afterEffect" presetSubtype="0" presetID="1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Class="entr" nodeType="afterEffect" presetSubtype="0" presetID="1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Class="entr" nodeType="afterEffect" presetSubtype="0" presetID="1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Class="entr" nodeType="afterEffect" presetSubtype="0" presetID="1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Class="entr" nodeType="afterEffect" presetSubtype="0" presetID="1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Class="entr" nodeType="afterEffect" presetSubtype="0" presetID="1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Class="entr" nodeType="afterEffect" presetSubtype="0" presetID="1" grpId="7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Class="entr" nodeType="afterEffect" presetSubtype="0" presetID="1" grpId="7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Class="entr" nodeType="afterEffect" presetSubtype="0" presetID="1" grpId="74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4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Class="entr" nodeType="afterEffect" presetSubtype="0" presetID="1" grpId="7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Class="entr" nodeType="afterEffect" presetSubtype="0" presetID="1" grpId="7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Class="entr" nodeType="afterEffect" presetSubtype="0" presetID="1" grpId="7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3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00"/>
                            </p:stCondLst>
                            <p:childTnLst>
                              <p:par>
                                <p:cTn id="245" presetClass="entr" nodeType="afterEffect" presetSubtype="0" presetID="1" grpId="7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Class="entr" nodeType="afterEffect" presetSubtype="0" presetID="1" grpId="7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Class="entr" nodeType="afterEffect" presetSubtype="0" presetID="1" grpId="80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"/>
                            </p:stCondLst>
                            <p:childTnLst>
                              <p:par>
                                <p:cTn id="254" presetClass="entr" nodeType="afterEffect" presetSubtype="0" presetID="1" grpId="8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5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000"/>
                            </p:stCondLst>
                            <p:childTnLst>
                              <p:par>
                                <p:cTn id="257" presetClass="entr" nodeType="afterEffect" presetSubtype="0" presetID="1" grpId="8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8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Class="entr" nodeType="afterEffect" presetSubtype="0" presetID="1" grpId="8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Class="entr" nodeType="afterEffect" presetSubtype="0" presetID="1" grpId="8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Class="entr" nodeType="afterEffect" presetSubtype="0" presetID="1" grpId="8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7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000"/>
                            </p:stCondLst>
                            <p:childTnLst>
                              <p:par>
                                <p:cTn id="269" presetClass="entr" nodeType="afterEffect" presetSubtype="0" presetID="1" grpId="86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Class="entr" nodeType="afterEffect" presetSubtype="0" presetID="1" grpId="8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3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"/>
                            </p:stCondLst>
                            <p:childTnLst>
                              <p:par>
                                <p:cTn id="275" presetClass="entr" nodeType="afterEffect" presetSubtype="0" presetID="1" grpId="8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"/>
                            </p:stCondLst>
                            <p:childTnLst>
                              <p:par>
                                <p:cTn id="278" presetClass="entr" nodeType="afterEffect" presetSubtype="0" presetID="1" grpId="8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9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500"/>
                            </p:stCondLst>
                            <p:childTnLst>
                              <p:par>
                                <p:cTn id="281" presetClass="entr" nodeType="afterEffect" presetSubtype="0" presetID="1" grpId="9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500"/>
                            </p:stCondLst>
                            <p:childTnLst>
                              <p:par>
                                <p:cTn id="284" presetClass="entr" nodeType="afterEffect" presetSubtype="0" presetID="1" grpId="9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5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500"/>
                            </p:stCondLst>
                            <p:childTnLst>
                              <p:par>
                                <p:cTn id="287" presetClass="entr" nodeType="afterEffect" presetSubtype="0" presetID="1" grpId="9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8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500"/>
                            </p:stCondLst>
                            <p:childTnLst>
                              <p:par>
                                <p:cTn id="290" presetClass="entr" nodeType="afterEffect" presetSubtype="0" presetID="1" grpId="9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52"/>
      <p:bldP build="whole" bldLvl="1" animBg="1" rev="0" advAuto="0" spid="486" grpId="75"/>
      <p:bldP build="whole" bldLvl="1" animBg="1" rev="0" advAuto="0" spid="446" grpId="22"/>
      <p:bldP build="whole" bldLvl="1" animBg="1" rev="0" advAuto="0" spid="505" grpId="56"/>
      <p:bldP build="whole" bldLvl="1" animBg="1" rev="0" advAuto="0" spid="443" grpId="11"/>
      <p:bldP build="whole" bldLvl="1" animBg="1" rev="0" advAuto="0" spid="492" grpId="78"/>
      <p:bldP build="whole" bldLvl="1" animBg="1" rev="0" advAuto="0" spid="480" grpId="54"/>
      <p:bldP build="whole" bldLvl="1" animBg="1" rev="0" advAuto="0" spid="462" grpId="35"/>
      <p:bldP build="whole" bldLvl="1" animBg="1" rev="0" advAuto="0" spid="456" grpId="42"/>
      <p:bldP build="whole" bldLvl="1" animBg="1" rev="0" advAuto="0" spid="515" grpId="59"/>
      <p:bldP build="whole" bldLvl="1" animBg="1" rev="0" advAuto="0" spid="467" grpId="3"/>
      <p:bldP build="whole" bldLvl="1" animBg="1" rev="0" advAuto="0" spid="468" grpId="34"/>
      <p:bldP build="whole" bldLvl="1" animBg="1" rev="0" advAuto="0" spid="477" grpId="49"/>
      <p:bldP build="whole" bldLvl="1" animBg="1" rev="0" advAuto="0" spid="498" grpId="90"/>
      <p:bldP build="whole" bldLvl="1" animBg="1" rev="0" advAuto="0" spid="473" grpId="9"/>
      <p:bldP build="whole" bldLvl="1" animBg="1" rev="0" advAuto="0" spid="445" grpId="20"/>
      <p:bldP build="whole" bldLvl="1" animBg="1" rev="0" advAuto="0" spid="485" grpId="74"/>
      <p:bldP build="whole" bldLvl="1" animBg="1" rev="0" advAuto="0" spid="461" grpId="25"/>
      <p:bldP build="whole" bldLvl="1" animBg="1" rev="0" advAuto="0" spid="473" grpId="16"/>
      <p:bldP build="whole" bldLvl="1" animBg="1" rev="0" advAuto="0" spid="467" grpId="24"/>
      <p:bldP build="whole" bldLvl="1" animBg="1" rev="0" advAuto="0" spid="491" grpId="76"/>
      <p:bldP build="whole" bldLvl="1" animBg="1" rev="0" advAuto="0" spid="442" grpId="14"/>
      <p:bldP build="whole" bldLvl="1" animBg="1" rev="0" advAuto="0" spid="455" grpId="41"/>
      <p:bldP build="whole" bldLvl="1" animBg="1" rev="0" advAuto="0" spid="466" grpId="2"/>
      <p:bldP build="whole" bldLvl="1" animBg="1" rev="0" advAuto="0" spid="514" grpId="61"/>
      <p:bldP build="whole" bldLvl="1" animBg="1" rev="0" advAuto="0" spid="460" grpId="10"/>
      <p:bldP build="whole" bldLvl="1" animBg="1" rev="0" advAuto="0" spid="497" grpId="89"/>
      <p:bldP build="whole" bldLvl="1" animBg="1" rev="0" advAuto="0" spid="472" grpId="8"/>
      <p:bldP build="whole" bldLvl="1" animBg="1" rev="0" advAuto="0" spid="484" grpId="72"/>
      <p:bldP build="whole" bldLvl="1" animBg="1" rev="0" advAuto="0" spid="466" grpId="17"/>
      <p:bldP build="whole" bldLvl="1" animBg="1" rev="0" advAuto="0" spid="490" grpId="69"/>
      <p:bldP build="whole" bldLvl="1" animBg="1" rev="0" advAuto="0" spid="472" grpId="15"/>
      <p:bldP build="whole" bldLvl="1" animBg="1" rev="0" advAuto="0" spid="502" grpId="55"/>
      <p:bldP build="whole" bldLvl="1" animBg="1" rev="0" advAuto="0" spid="454" grpId="33"/>
      <p:bldP build="whole" bldLvl="1" animBg="1" rev="0" advAuto="0" spid="476" grpId="50"/>
      <p:bldP build="whole" bldLvl="1" animBg="1" rev="0" advAuto="0" spid="441" grpId="12"/>
      <p:bldP build="whole" bldLvl="1" animBg="1" rev="0" advAuto="0" spid="504" grpId="92"/>
      <p:bldP build="whole" bldLvl="1" animBg="1" rev="0" advAuto="0" spid="496" grpId="77"/>
      <p:bldP build="whole" bldLvl="1" animBg="1" rev="0" advAuto="0" spid="513" grpId="57"/>
      <p:bldP build="whole" bldLvl="1" animBg="1" rev="0" advAuto="0" spid="465" grpId="1"/>
      <p:bldP build="whole" bldLvl="1" animBg="1" rev="0" advAuto="0" spid="524" grpId="68"/>
      <p:bldP build="p" bldLvl="1" animBg="1" rev="0" advAuto="0" spid="482" grpId="51"/>
      <p:bldP build="whole" bldLvl="1" animBg="1" rev="0" advAuto="0" spid="471" grpId="7"/>
      <p:bldP build="whole" bldLvl="1" animBg="1" rev="0" advAuto="0" spid="459" grpId="19"/>
      <p:bldP build="whole" bldLvl="1" animBg="1" rev="0" advAuto="0" spid="483" grpId="71"/>
      <p:bldP build="whole" bldLvl="1" animBg="1" rev="0" advAuto="0" spid="489" grpId="70"/>
      <p:bldP build="whole" bldLvl="1" animBg="1" rev="0" advAuto="0" spid="503" grpId="91"/>
      <p:bldP build="whole" bldLvl="1" animBg="1" rev="0" advAuto="0" spid="512" grpId="47"/>
      <p:bldP build="whole" bldLvl="1" animBg="1" rev="0" advAuto="0" spid="471" grpId="23"/>
      <p:bldP build="whole" bldLvl="1" animBg="1" rev="0" advAuto="0" spid="453" grpId="39"/>
      <p:bldP build="whole" bldLvl="1" animBg="1" rev="0" advAuto="0" spid="465" grpId="30"/>
      <p:bldP build="whole" bldLvl="1" animBg="1" rev="0" advAuto="0" spid="520" grpId="65"/>
      <p:bldP build="whole" bldLvl="1" animBg="1" rev="0" advAuto="0" spid="508" grpId="93"/>
      <p:bldP build="whole" bldLvl="1" animBg="1" rev="0" advAuto="0" spid="523" grpId="67"/>
      <p:bldP build="whole" bldLvl="1" animBg="1" rev="0" advAuto="0" spid="495" grpId="84"/>
      <p:bldP build="whole" bldLvl="1" animBg="1" rev="0" advAuto="0" spid="478" grpId="48"/>
      <p:bldP build="whole" bldLvl="1" animBg="1" rev="0" advAuto="0" spid="518" grpId="62"/>
      <p:bldP build="whole" bldLvl="1" animBg="1" rev="0" advAuto="0" spid="470" grpId="6"/>
      <p:bldP build="whole" bldLvl="1" animBg="1" rev="0" advAuto="0" spid="458" grpId="18"/>
      <p:bldP build="whole" bldLvl="1" animBg="1" rev="0" advAuto="0" spid="501" grpId="87"/>
      <p:bldP build="whole" bldLvl="1" animBg="1" rev="0" advAuto="0" spid="475" grpId="44"/>
      <p:bldP build="whole" bldLvl="1" animBg="1" rev="0" advAuto="0" spid="452" grpId="29"/>
      <p:bldP build="whole" bldLvl="1" animBg="1" rev="0" advAuto="0" spid="511" grpId="46"/>
      <p:bldP build="whole" bldLvl="1" animBg="1" rev="0" advAuto="0" spid="507" grpId="85"/>
      <p:bldP build="whole" bldLvl="1" animBg="1" rev="0" advAuto="0" spid="519" grpId="60"/>
      <p:bldP build="whole" bldLvl="1" animBg="1" rev="0" advAuto="0" spid="509" grpId="73"/>
      <p:bldP build="whole" bldLvl="1" animBg="1" rev="0" advAuto="0" spid="488" grpId="81"/>
      <p:bldP build="whole" bldLvl="1" animBg="1" rev="0" advAuto="0" spid="522" grpId="66"/>
      <p:bldP build="whole" bldLvl="1" animBg="1" rev="0" advAuto="0" spid="448" grpId="32"/>
      <p:bldP build="whole" bldLvl="1" animBg="1" rev="0" advAuto="0" spid="464" grpId="36"/>
      <p:bldP build="whole" bldLvl="1" animBg="1" rev="0" advAuto="0" spid="517" grpId="58"/>
      <p:bldP build="whole" bldLvl="1" animBg="1" rev="0" advAuto="0" spid="494" grpId="83"/>
      <p:bldP build="whole" bldLvl="1" animBg="1" rev="0" advAuto="0" spid="469" grpId="5"/>
      <p:bldP build="whole" bldLvl="1" animBg="1" rev="0" advAuto="0" spid="470" grpId="37"/>
      <p:bldP build="whole" bldLvl="1" animBg="1" rev="0" advAuto="0" spid="449" grpId="31"/>
      <p:bldP build="whole" bldLvl="1" animBg="1" rev="0" advAuto="0" spid="500" grpId="88"/>
      <p:bldP build="whole" bldLvl="1" animBg="1" rev="0" advAuto="0" spid="510" grpId="45"/>
      <p:bldP build="whole" bldLvl="1" animBg="1" rev="0" advAuto="0" spid="481" grpId="53"/>
      <p:bldP build="whole" bldLvl="1" animBg="1" rev="0" advAuto="0" spid="457" grpId="26"/>
      <p:bldP build="whole" bldLvl="1" animBg="1" rev="0" advAuto="0" spid="451" grpId="38"/>
      <p:bldP build="whole" bldLvl="1" animBg="1" rev="0" advAuto="0" spid="487" grpId="80"/>
      <p:bldP build="whole" bldLvl="1" animBg="1" rev="0" advAuto="0" spid="444" grpId="13"/>
      <p:bldP build="whole" bldLvl="1" animBg="1" rev="0" advAuto="0" spid="463" grpId="28"/>
      <p:bldP build="whole" bldLvl="1" animBg="1" rev="0" advAuto="0" spid="521" grpId="64"/>
      <p:bldP build="whole" bldLvl="1" animBg="1" rev="0" advAuto="0" spid="447" grpId="27"/>
      <p:bldP build="whole" bldLvl="1" animBg="1" rev="0" advAuto="0" spid="493" grpId="82"/>
      <p:bldP build="whole" bldLvl="1" animBg="1" rev="0" advAuto="0" spid="468" grpId="4"/>
      <p:bldP build="whole" bldLvl="1" animBg="1" rev="0" advAuto="0" spid="516" grpId="63"/>
      <p:bldP build="whole" bldLvl="1" animBg="1" rev="0" advAuto="0" spid="450" grpId="21"/>
      <p:bldP build="whole" bldLvl="1" animBg="1" rev="0" advAuto="0" spid="499" grpId="86"/>
      <p:bldP build="whole" bldLvl="1" animBg="1" rev="0" advAuto="0" spid="469" grpId="40"/>
      <p:bldP build="whole" bldLvl="1" animBg="1" rev="0" advAuto="0" spid="506" grpId="79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74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 for Exploiting Page Table Locality</a:t>
            </a:r>
          </a:p>
        </p:txBody>
      </p:sp>
      <p:graphicFrame>
        <p:nvGraphicFramePr>
          <p:cNvPr id="528" name="Table"/>
          <p:cNvGraphicFramePr/>
          <p:nvPr/>
        </p:nvGraphicFramePr>
        <p:xfrm>
          <a:off x="901802" y="1551091"/>
          <a:ext cx="3407670" cy="3175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8742"/>
                <a:gridCol w="848742"/>
                <a:gridCol w="848742"/>
                <a:gridCol w="848742"/>
                <a:gridCol w="848742"/>
                <a:gridCol w="848742"/>
                <a:gridCol w="848742"/>
                <a:gridCol w="848742"/>
              </a:tblGrid>
              <a:tr h="3048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9" name="Table"/>
          <p:cNvGraphicFramePr/>
          <p:nvPr/>
        </p:nvGraphicFramePr>
        <p:xfrm>
          <a:off x="864178" y="2236146"/>
          <a:ext cx="5105156" cy="61586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8742"/>
                <a:gridCol w="848742"/>
                <a:gridCol w="848742"/>
                <a:gridCol w="848742"/>
                <a:gridCol w="848742"/>
                <a:gridCol w="848742"/>
              </a:tblGrid>
              <a:tr h="6031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SE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PML4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PDP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PD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PT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Page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30" name="Line"/>
          <p:cNvSpPr/>
          <p:nvPr/>
        </p:nvSpPr>
        <p:spPr>
          <a:xfrm flipV="1">
            <a:off x="880450" y="1849929"/>
            <a:ext cx="2583362" cy="389389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31" name="Line"/>
          <p:cNvSpPr/>
          <p:nvPr/>
        </p:nvSpPr>
        <p:spPr>
          <a:xfrm flipH="1" flipV="1">
            <a:off x="4263877" y="1849929"/>
            <a:ext cx="1648581" cy="389389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graphicFrame>
        <p:nvGraphicFramePr>
          <p:cNvPr id="532" name="Table"/>
          <p:cNvGraphicFramePr/>
          <p:nvPr/>
        </p:nvGraphicFramePr>
        <p:xfrm>
          <a:off x="2148060" y="3518340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PML4E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3" name="Table"/>
          <p:cNvGraphicFramePr/>
          <p:nvPr/>
        </p:nvGraphicFramePr>
        <p:xfrm>
          <a:off x="4549824" y="3518340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PDE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4" name="Table"/>
          <p:cNvGraphicFramePr/>
          <p:nvPr/>
        </p:nvGraphicFramePr>
        <p:xfrm>
          <a:off x="3244406" y="3518340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PDPE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5" name="Table"/>
          <p:cNvGraphicFramePr/>
          <p:nvPr/>
        </p:nvGraphicFramePr>
        <p:xfrm>
          <a:off x="6415245" y="2300408"/>
          <a:ext cx="1626120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613418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0xA0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0xA1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0xA2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0xA3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0xA4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0xA5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0xA6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0xA7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36" name="CR3"/>
          <p:cNvSpPr/>
          <p:nvPr/>
        </p:nvSpPr>
        <p:spPr>
          <a:xfrm>
            <a:off x="871282" y="4299868"/>
            <a:ext cx="568564" cy="486924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CR3</a:t>
            </a:r>
          </a:p>
        </p:txBody>
      </p:sp>
      <p:sp>
        <p:nvSpPr>
          <p:cNvPr id="537" name="Line"/>
          <p:cNvSpPr/>
          <p:nvPr/>
        </p:nvSpPr>
        <p:spPr>
          <a:xfrm flipH="1">
            <a:off x="1978765" y="2849014"/>
            <a:ext cx="1" cy="1193629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38" name="Line"/>
          <p:cNvSpPr/>
          <p:nvPr/>
        </p:nvSpPr>
        <p:spPr>
          <a:xfrm>
            <a:off x="1969995" y="4042260"/>
            <a:ext cx="16907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39" name="Line"/>
          <p:cNvSpPr/>
          <p:nvPr/>
        </p:nvSpPr>
        <p:spPr>
          <a:xfrm flipH="1">
            <a:off x="3072760" y="2841546"/>
            <a:ext cx="1" cy="1539086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0" name="Line"/>
          <p:cNvSpPr/>
          <p:nvPr/>
        </p:nvSpPr>
        <p:spPr>
          <a:xfrm>
            <a:off x="3067165" y="4374517"/>
            <a:ext cx="16907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1" name="Line"/>
          <p:cNvSpPr/>
          <p:nvPr/>
        </p:nvSpPr>
        <p:spPr>
          <a:xfrm>
            <a:off x="4015217" y="2841546"/>
            <a:ext cx="1" cy="1206328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2" name="Line"/>
          <p:cNvSpPr/>
          <p:nvPr/>
        </p:nvSpPr>
        <p:spPr>
          <a:xfrm>
            <a:off x="4015217" y="4042260"/>
            <a:ext cx="52500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3" name="Line"/>
          <p:cNvSpPr/>
          <p:nvPr/>
        </p:nvSpPr>
        <p:spPr>
          <a:xfrm flipH="1">
            <a:off x="1162865" y="4785363"/>
            <a:ext cx="1" cy="774295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4" name="Line"/>
          <p:cNvSpPr/>
          <p:nvPr/>
        </p:nvSpPr>
        <p:spPr>
          <a:xfrm>
            <a:off x="1164628" y="5549590"/>
            <a:ext cx="974446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5" name="Line"/>
          <p:cNvSpPr/>
          <p:nvPr/>
        </p:nvSpPr>
        <p:spPr>
          <a:xfrm flipH="1">
            <a:off x="2952012" y="4020571"/>
            <a:ext cx="1" cy="1539087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6" name="Line"/>
          <p:cNvSpPr/>
          <p:nvPr/>
        </p:nvSpPr>
        <p:spPr>
          <a:xfrm>
            <a:off x="2952012" y="5549590"/>
            <a:ext cx="284232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7" name="Line"/>
          <p:cNvSpPr/>
          <p:nvPr/>
        </p:nvSpPr>
        <p:spPr>
          <a:xfrm>
            <a:off x="4220004" y="4364713"/>
            <a:ext cx="1" cy="1206328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8" name="Line"/>
          <p:cNvSpPr/>
          <p:nvPr/>
        </p:nvSpPr>
        <p:spPr>
          <a:xfrm>
            <a:off x="4220004" y="5560973"/>
            <a:ext cx="322332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49" name="Line"/>
          <p:cNvSpPr/>
          <p:nvPr/>
        </p:nvSpPr>
        <p:spPr>
          <a:xfrm>
            <a:off x="3925342" y="4361817"/>
            <a:ext cx="296932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50" name="Line"/>
          <p:cNvSpPr/>
          <p:nvPr/>
        </p:nvSpPr>
        <p:spPr>
          <a:xfrm>
            <a:off x="2833142" y="4021424"/>
            <a:ext cx="118279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51" name="Line"/>
          <p:cNvSpPr/>
          <p:nvPr/>
        </p:nvSpPr>
        <p:spPr>
          <a:xfrm>
            <a:off x="5231313" y="4008724"/>
            <a:ext cx="296932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52" name="Line"/>
          <p:cNvSpPr/>
          <p:nvPr/>
        </p:nvSpPr>
        <p:spPr>
          <a:xfrm>
            <a:off x="5523339" y="4014227"/>
            <a:ext cx="1" cy="1685419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53" name="Line"/>
          <p:cNvSpPr/>
          <p:nvPr/>
        </p:nvSpPr>
        <p:spPr>
          <a:xfrm>
            <a:off x="5511007" y="5700790"/>
            <a:ext cx="895387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54" name="Line"/>
          <p:cNvSpPr/>
          <p:nvPr/>
        </p:nvSpPr>
        <p:spPr>
          <a:xfrm>
            <a:off x="5896587" y="3085552"/>
            <a:ext cx="1" cy="800946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55" name="Line"/>
          <p:cNvSpPr/>
          <p:nvPr/>
        </p:nvSpPr>
        <p:spPr>
          <a:xfrm>
            <a:off x="5896586" y="3880884"/>
            <a:ext cx="525010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56" name="Line"/>
          <p:cNvSpPr/>
          <p:nvPr/>
        </p:nvSpPr>
        <p:spPr>
          <a:xfrm>
            <a:off x="4721665" y="3089925"/>
            <a:ext cx="1180545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57" name="Line"/>
          <p:cNvSpPr/>
          <p:nvPr/>
        </p:nvSpPr>
        <p:spPr>
          <a:xfrm>
            <a:off x="4731303" y="2841429"/>
            <a:ext cx="1" cy="24436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58" name="Slide Number"/>
          <p:cNvSpPr txBox="1"/>
          <p:nvPr>
            <p:ph type="sldNum" sz="quarter" idx="4294967295"/>
          </p:nvPr>
        </p:nvSpPr>
        <p:spPr>
          <a:xfrm>
            <a:off x="9320935" y="653620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9" name="8 bytes"/>
          <p:cNvSpPr txBox="1"/>
          <p:nvPr/>
        </p:nvSpPr>
        <p:spPr>
          <a:xfrm>
            <a:off x="8074492" y="3636857"/>
            <a:ext cx="96883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8 bytes</a:t>
            </a:r>
          </a:p>
        </p:txBody>
      </p:sp>
      <p:sp>
        <p:nvSpPr>
          <p:cNvPr id="560" name="Rectangle"/>
          <p:cNvSpPr/>
          <p:nvPr/>
        </p:nvSpPr>
        <p:spPr>
          <a:xfrm>
            <a:off x="6427945" y="3659082"/>
            <a:ext cx="1588020" cy="339091"/>
          </a:xfrm>
          <a:prstGeom prst="rect">
            <a:avLst/>
          </a:prstGeom>
          <a:ln w="38100">
            <a:solidFill>
              <a:schemeClr val="accent2">
                <a:satOff val="-18194"/>
                <a:lumOff val="-11215"/>
              </a:schemeClr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0" grpId="1"/>
      <p:bldP build="whole" bldLvl="1" animBg="1" rev="0" advAuto="0" spid="55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74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 for Exploiting Page Table Locality</a:t>
            </a:r>
          </a:p>
        </p:txBody>
      </p:sp>
      <p:graphicFrame>
        <p:nvGraphicFramePr>
          <p:cNvPr id="564" name="Table"/>
          <p:cNvGraphicFramePr/>
          <p:nvPr/>
        </p:nvGraphicFramePr>
        <p:xfrm>
          <a:off x="901802" y="1551091"/>
          <a:ext cx="3407670" cy="3175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8742"/>
                <a:gridCol w="848742"/>
                <a:gridCol w="848742"/>
                <a:gridCol w="848742"/>
                <a:gridCol w="848742"/>
                <a:gridCol w="848742"/>
                <a:gridCol w="848742"/>
                <a:gridCol w="848742"/>
              </a:tblGrid>
              <a:tr h="3048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5" name="Table"/>
          <p:cNvGraphicFramePr/>
          <p:nvPr/>
        </p:nvGraphicFramePr>
        <p:xfrm>
          <a:off x="864178" y="2236146"/>
          <a:ext cx="5105156" cy="61586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8742"/>
                <a:gridCol w="848742"/>
                <a:gridCol w="848742"/>
                <a:gridCol w="848742"/>
                <a:gridCol w="848742"/>
                <a:gridCol w="848742"/>
              </a:tblGrid>
              <a:tr h="6031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SE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PML4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PDP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PD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PT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Page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66" name="Line"/>
          <p:cNvSpPr/>
          <p:nvPr/>
        </p:nvSpPr>
        <p:spPr>
          <a:xfrm flipV="1">
            <a:off x="880450" y="1849929"/>
            <a:ext cx="2583362" cy="389389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67" name="Line"/>
          <p:cNvSpPr/>
          <p:nvPr/>
        </p:nvSpPr>
        <p:spPr>
          <a:xfrm flipH="1" flipV="1">
            <a:off x="4263877" y="1849929"/>
            <a:ext cx="1648581" cy="389389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graphicFrame>
        <p:nvGraphicFramePr>
          <p:cNvPr id="568" name="Table"/>
          <p:cNvGraphicFramePr/>
          <p:nvPr/>
        </p:nvGraphicFramePr>
        <p:xfrm>
          <a:off x="2148060" y="3518340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PML4E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9" name="Table"/>
          <p:cNvGraphicFramePr/>
          <p:nvPr/>
        </p:nvGraphicFramePr>
        <p:xfrm>
          <a:off x="4549824" y="3518340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PDE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0" name="Table"/>
          <p:cNvGraphicFramePr/>
          <p:nvPr/>
        </p:nvGraphicFramePr>
        <p:xfrm>
          <a:off x="3244406" y="3518340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PDPE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1" name="Table"/>
          <p:cNvGraphicFramePr/>
          <p:nvPr/>
        </p:nvGraphicFramePr>
        <p:xfrm>
          <a:off x="6415245" y="2300408"/>
          <a:ext cx="1626120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613418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0xA0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0xA1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0xA2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0xA3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0xA4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0xA5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0xA6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0xA7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72" name="CR3"/>
          <p:cNvSpPr/>
          <p:nvPr/>
        </p:nvSpPr>
        <p:spPr>
          <a:xfrm>
            <a:off x="871282" y="4299868"/>
            <a:ext cx="568564" cy="486924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CR3</a:t>
            </a:r>
          </a:p>
        </p:txBody>
      </p:sp>
      <p:sp>
        <p:nvSpPr>
          <p:cNvPr id="573" name="Rectangle"/>
          <p:cNvSpPr/>
          <p:nvPr/>
        </p:nvSpPr>
        <p:spPr>
          <a:xfrm>
            <a:off x="6301545" y="2587146"/>
            <a:ext cx="1840820" cy="2843157"/>
          </a:xfrm>
          <a:prstGeom prst="rect">
            <a:avLst/>
          </a:prstGeom>
          <a:ln w="38100">
            <a:solidFill>
              <a:schemeClr val="accent2">
                <a:satOff val="-18194"/>
                <a:lumOff val="-11215"/>
              </a:schemeClr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74" name="64 bytes"/>
          <p:cNvSpPr txBox="1"/>
          <p:nvPr/>
        </p:nvSpPr>
        <p:spPr>
          <a:xfrm>
            <a:off x="8022709" y="2220465"/>
            <a:ext cx="111766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64 bytes</a:t>
            </a:r>
          </a:p>
        </p:txBody>
      </p:sp>
      <p:sp>
        <p:nvSpPr>
          <p:cNvPr id="575" name="Line"/>
          <p:cNvSpPr/>
          <p:nvPr/>
        </p:nvSpPr>
        <p:spPr>
          <a:xfrm flipH="1">
            <a:off x="1978765" y="2849014"/>
            <a:ext cx="1" cy="1193629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76" name="Line"/>
          <p:cNvSpPr/>
          <p:nvPr/>
        </p:nvSpPr>
        <p:spPr>
          <a:xfrm>
            <a:off x="1969995" y="4042260"/>
            <a:ext cx="16907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77" name="Line"/>
          <p:cNvSpPr/>
          <p:nvPr/>
        </p:nvSpPr>
        <p:spPr>
          <a:xfrm flipH="1">
            <a:off x="3072760" y="2841546"/>
            <a:ext cx="1" cy="1539086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78" name="Line"/>
          <p:cNvSpPr/>
          <p:nvPr/>
        </p:nvSpPr>
        <p:spPr>
          <a:xfrm>
            <a:off x="3067165" y="4374517"/>
            <a:ext cx="16907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79" name="Line"/>
          <p:cNvSpPr/>
          <p:nvPr/>
        </p:nvSpPr>
        <p:spPr>
          <a:xfrm>
            <a:off x="4015217" y="2841546"/>
            <a:ext cx="1" cy="1206328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0" name="Line"/>
          <p:cNvSpPr/>
          <p:nvPr/>
        </p:nvSpPr>
        <p:spPr>
          <a:xfrm>
            <a:off x="4015217" y="4042260"/>
            <a:ext cx="52500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1" name="Line"/>
          <p:cNvSpPr/>
          <p:nvPr/>
        </p:nvSpPr>
        <p:spPr>
          <a:xfrm flipH="1">
            <a:off x="1162865" y="4785363"/>
            <a:ext cx="1" cy="774295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2" name="Line"/>
          <p:cNvSpPr/>
          <p:nvPr/>
        </p:nvSpPr>
        <p:spPr>
          <a:xfrm>
            <a:off x="1164628" y="5549590"/>
            <a:ext cx="974446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3" name="Line"/>
          <p:cNvSpPr/>
          <p:nvPr/>
        </p:nvSpPr>
        <p:spPr>
          <a:xfrm flipH="1">
            <a:off x="2952012" y="4020571"/>
            <a:ext cx="1" cy="1539087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4" name="Line"/>
          <p:cNvSpPr/>
          <p:nvPr/>
        </p:nvSpPr>
        <p:spPr>
          <a:xfrm>
            <a:off x="2952012" y="5549590"/>
            <a:ext cx="284232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5" name="Line"/>
          <p:cNvSpPr/>
          <p:nvPr/>
        </p:nvSpPr>
        <p:spPr>
          <a:xfrm>
            <a:off x="4220004" y="4364713"/>
            <a:ext cx="1" cy="1206328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6" name="Line"/>
          <p:cNvSpPr/>
          <p:nvPr/>
        </p:nvSpPr>
        <p:spPr>
          <a:xfrm>
            <a:off x="4220004" y="5560973"/>
            <a:ext cx="322332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7" name="Line"/>
          <p:cNvSpPr/>
          <p:nvPr/>
        </p:nvSpPr>
        <p:spPr>
          <a:xfrm>
            <a:off x="3925342" y="4361817"/>
            <a:ext cx="296932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8" name="Line"/>
          <p:cNvSpPr/>
          <p:nvPr/>
        </p:nvSpPr>
        <p:spPr>
          <a:xfrm>
            <a:off x="2833142" y="4021424"/>
            <a:ext cx="118279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89" name="Line"/>
          <p:cNvSpPr/>
          <p:nvPr/>
        </p:nvSpPr>
        <p:spPr>
          <a:xfrm>
            <a:off x="5231313" y="4008724"/>
            <a:ext cx="296932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90" name="Line"/>
          <p:cNvSpPr/>
          <p:nvPr/>
        </p:nvSpPr>
        <p:spPr>
          <a:xfrm>
            <a:off x="5523339" y="4014227"/>
            <a:ext cx="1" cy="1685419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91" name="Line"/>
          <p:cNvSpPr/>
          <p:nvPr/>
        </p:nvSpPr>
        <p:spPr>
          <a:xfrm>
            <a:off x="5511007" y="5700790"/>
            <a:ext cx="895387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92" name="Line"/>
          <p:cNvSpPr/>
          <p:nvPr/>
        </p:nvSpPr>
        <p:spPr>
          <a:xfrm>
            <a:off x="5896587" y="3085552"/>
            <a:ext cx="1" cy="800946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93" name="Line"/>
          <p:cNvSpPr/>
          <p:nvPr/>
        </p:nvSpPr>
        <p:spPr>
          <a:xfrm>
            <a:off x="5896586" y="3880884"/>
            <a:ext cx="525010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94" name="Line"/>
          <p:cNvSpPr/>
          <p:nvPr/>
        </p:nvSpPr>
        <p:spPr>
          <a:xfrm>
            <a:off x="4721665" y="3089925"/>
            <a:ext cx="1180545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95" name="Line"/>
          <p:cNvSpPr/>
          <p:nvPr/>
        </p:nvSpPr>
        <p:spPr>
          <a:xfrm>
            <a:off x="4731303" y="2841429"/>
            <a:ext cx="1" cy="24436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596" name="Slide Number"/>
          <p:cNvSpPr txBox="1"/>
          <p:nvPr>
            <p:ph type="sldNum" sz="quarter" idx="4294967295"/>
          </p:nvPr>
        </p:nvSpPr>
        <p:spPr>
          <a:xfrm>
            <a:off x="9320935" y="653620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74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 for Exploiting Page Table Locality</a:t>
            </a:r>
          </a:p>
        </p:txBody>
      </p:sp>
      <p:graphicFrame>
        <p:nvGraphicFramePr>
          <p:cNvPr id="600" name="Table"/>
          <p:cNvGraphicFramePr/>
          <p:nvPr/>
        </p:nvGraphicFramePr>
        <p:xfrm>
          <a:off x="901802" y="1551091"/>
          <a:ext cx="3407670" cy="3175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8742"/>
                <a:gridCol w="848742"/>
                <a:gridCol w="848742"/>
                <a:gridCol w="848742"/>
                <a:gridCol w="848742"/>
                <a:gridCol w="848742"/>
                <a:gridCol w="848742"/>
                <a:gridCol w="848742"/>
              </a:tblGrid>
              <a:tr h="3048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0xA7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1" name="Table"/>
          <p:cNvGraphicFramePr/>
          <p:nvPr/>
        </p:nvGraphicFramePr>
        <p:xfrm>
          <a:off x="864178" y="2236146"/>
          <a:ext cx="5105156" cy="61586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48742"/>
                <a:gridCol w="848742"/>
                <a:gridCol w="848742"/>
                <a:gridCol w="848742"/>
                <a:gridCol w="848742"/>
                <a:gridCol w="848742"/>
              </a:tblGrid>
              <a:tr h="6031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SE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PML4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PDP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PD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PT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Page
offset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02" name="Line"/>
          <p:cNvSpPr/>
          <p:nvPr/>
        </p:nvSpPr>
        <p:spPr>
          <a:xfrm flipV="1">
            <a:off x="880450" y="1849929"/>
            <a:ext cx="2583362" cy="389389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03" name="Line"/>
          <p:cNvSpPr/>
          <p:nvPr/>
        </p:nvSpPr>
        <p:spPr>
          <a:xfrm flipH="1" flipV="1">
            <a:off x="4263877" y="1849929"/>
            <a:ext cx="1648581" cy="389389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graphicFrame>
        <p:nvGraphicFramePr>
          <p:cNvPr id="604" name="Table"/>
          <p:cNvGraphicFramePr/>
          <p:nvPr/>
        </p:nvGraphicFramePr>
        <p:xfrm>
          <a:off x="2148060" y="3518340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PML4E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5" name="Table"/>
          <p:cNvGraphicFramePr/>
          <p:nvPr/>
        </p:nvGraphicFramePr>
        <p:xfrm>
          <a:off x="4549824" y="3518340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PDE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6" name="Table"/>
          <p:cNvGraphicFramePr/>
          <p:nvPr/>
        </p:nvGraphicFramePr>
        <p:xfrm>
          <a:off x="3244406" y="3518340"/>
          <a:ext cx="695905" cy="20626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683203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/>
                        <a:t>PDPE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7" name="Table"/>
          <p:cNvGraphicFramePr/>
          <p:nvPr/>
        </p:nvGraphicFramePr>
        <p:xfrm>
          <a:off x="6417912" y="2642071"/>
          <a:ext cx="1638819" cy="27587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613418"/>
              </a:tblGrid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0xA0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0xA1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0xA2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0xA3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0xA4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0xA5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0xA6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416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PTE of 0xA7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08" name="CR3"/>
          <p:cNvSpPr/>
          <p:nvPr/>
        </p:nvSpPr>
        <p:spPr>
          <a:xfrm>
            <a:off x="871282" y="4299868"/>
            <a:ext cx="568564" cy="486924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CR3</a:t>
            </a:r>
          </a:p>
        </p:txBody>
      </p:sp>
      <p:sp>
        <p:nvSpPr>
          <p:cNvPr id="609" name="Line"/>
          <p:cNvSpPr/>
          <p:nvPr/>
        </p:nvSpPr>
        <p:spPr>
          <a:xfrm flipH="1">
            <a:off x="1978765" y="2849014"/>
            <a:ext cx="1" cy="1193629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0" name="Line"/>
          <p:cNvSpPr/>
          <p:nvPr/>
        </p:nvSpPr>
        <p:spPr>
          <a:xfrm>
            <a:off x="1969995" y="4042260"/>
            <a:ext cx="16907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1" name="Line"/>
          <p:cNvSpPr/>
          <p:nvPr/>
        </p:nvSpPr>
        <p:spPr>
          <a:xfrm flipH="1">
            <a:off x="3072760" y="2841546"/>
            <a:ext cx="1" cy="1539086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2" name="Line"/>
          <p:cNvSpPr/>
          <p:nvPr/>
        </p:nvSpPr>
        <p:spPr>
          <a:xfrm>
            <a:off x="3067165" y="4374517"/>
            <a:ext cx="16907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3" name="Line"/>
          <p:cNvSpPr/>
          <p:nvPr/>
        </p:nvSpPr>
        <p:spPr>
          <a:xfrm>
            <a:off x="4015217" y="2841546"/>
            <a:ext cx="1" cy="1206328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4" name="Line"/>
          <p:cNvSpPr/>
          <p:nvPr/>
        </p:nvSpPr>
        <p:spPr>
          <a:xfrm>
            <a:off x="4015217" y="4042260"/>
            <a:ext cx="525009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5" name="Line"/>
          <p:cNvSpPr/>
          <p:nvPr/>
        </p:nvSpPr>
        <p:spPr>
          <a:xfrm flipH="1">
            <a:off x="1162865" y="4785363"/>
            <a:ext cx="1" cy="774295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6" name="Line"/>
          <p:cNvSpPr/>
          <p:nvPr/>
        </p:nvSpPr>
        <p:spPr>
          <a:xfrm>
            <a:off x="1164628" y="5549590"/>
            <a:ext cx="974446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7" name="Line"/>
          <p:cNvSpPr/>
          <p:nvPr/>
        </p:nvSpPr>
        <p:spPr>
          <a:xfrm flipH="1">
            <a:off x="2952012" y="4020571"/>
            <a:ext cx="1" cy="1539087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8" name="Line"/>
          <p:cNvSpPr/>
          <p:nvPr/>
        </p:nvSpPr>
        <p:spPr>
          <a:xfrm>
            <a:off x="2952012" y="5549590"/>
            <a:ext cx="284232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19" name="Line"/>
          <p:cNvSpPr/>
          <p:nvPr/>
        </p:nvSpPr>
        <p:spPr>
          <a:xfrm>
            <a:off x="4220004" y="4364713"/>
            <a:ext cx="1" cy="1206328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0" name="Line"/>
          <p:cNvSpPr/>
          <p:nvPr/>
        </p:nvSpPr>
        <p:spPr>
          <a:xfrm>
            <a:off x="4220004" y="5560973"/>
            <a:ext cx="322332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1" name="Line"/>
          <p:cNvSpPr/>
          <p:nvPr/>
        </p:nvSpPr>
        <p:spPr>
          <a:xfrm>
            <a:off x="3925342" y="4361817"/>
            <a:ext cx="296932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2" name="Line"/>
          <p:cNvSpPr/>
          <p:nvPr/>
        </p:nvSpPr>
        <p:spPr>
          <a:xfrm>
            <a:off x="2833142" y="4021424"/>
            <a:ext cx="118279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3" name="Line"/>
          <p:cNvSpPr/>
          <p:nvPr/>
        </p:nvSpPr>
        <p:spPr>
          <a:xfrm>
            <a:off x="5231313" y="4008724"/>
            <a:ext cx="296932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4" name="Line"/>
          <p:cNvSpPr/>
          <p:nvPr/>
        </p:nvSpPr>
        <p:spPr>
          <a:xfrm>
            <a:off x="5523339" y="4014227"/>
            <a:ext cx="1" cy="1685419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5" name="Line"/>
          <p:cNvSpPr/>
          <p:nvPr/>
        </p:nvSpPr>
        <p:spPr>
          <a:xfrm>
            <a:off x="5511007" y="5700790"/>
            <a:ext cx="895387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6" name="Line"/>
          <p:cNvSpPr/>
          <p:nvPr/>
        </p:nvSpPr>
        <p:spPr>
          <a:xfrm>
            <a:off x="5896587" y="3085552"/>
            <a:ext cx="1" cy="800946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7" name="Line"/>
          <p:cNvSpPr/>
          <p:nvPr/>
        </p:nvSpPr>
        <p:spPr>
          <a:xfrm>
            <a:off x="5896586" y="3880884"/>
            <a:ext cx="525010" cy="1"/>
          </a:xfrm>
          <a:prstGeom prst="line">
            <a:avLst/>
          </a:prstGeom>
          <a:ln w="127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8" name="Line"/>
          <p:cNvSpPr/>
          <p:nvPr/>
        </p:nvSpPr>
        <p:spPr>
          <a:xfrm>
            <a:off x="4721665" y="3089925"/>
            <a:ext cx="1180545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29" name="Line"/>
          <p:cNvSpPr/>
          <p:nvPr/>
        </p:nvSpPr>
        <p:spPr>
          <a:xfrm>
            <a:off x="4731303" y="2841429"/>
            <a:ext cx="1" cy="244360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30" name="Slide Number"/>
          <p:cNvSpPr txBox="1"/>
          <p:nvPr>
            <p:ph type="sldNum" sz="quarter" idx="4294967295"/>
          </p:nvPr>
        </p:nvSpPr>
        <p:spPr>
          <a:xfrm>
            <a:off x="9320935" y="653620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1" name="Rectangle"/>
          <p:cNvSpPr/>
          <p:nvPr/>
        </p:nvSpPr>
        <p:spPr>
          <a:xfrm>
            <a:off x="9080612" y="2825848"/>
            <a:ext cx="2328224" cy="2365753"/>
          </a:xfrm>
          <a:prstGeom prst="rect">
            <a:avLst/>
          </a:prstGeom>
          <a:ln w="38100">
            <a:solidFill>
              <a:schemeClr val="accent2">
                <a:satOff val="-18194"/>
                <a:lumOff val="-11215"/>
              </a:schemeClr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32" name="Cache Hierarchy"/>
          <p:cNvSpPr/>
          <p:nvPr/>
        </p:nvSpPr>
        <p:spPr>
          <a:xfrm>
            <a:off x="9048956" y="2863675"/>
            <a:ext cx="2391536" cy="4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19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633" name="At the end of each page walk there are 7 PTEs that are prefetched for free"/>
          <p:cNvSpPr/>
          <p:nvPr/>
        </p:nvSpPr>
        <p:spPr>
          <a:xfrm>
            <a:off x="923133" y="5825361"/>
            <a:ext cx="9946908" cy="986623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3100">
                <a:solidFill>
                  <a:srgbClr val="FFFFFF"/>
                </a:solidFill>
              </a:defRPr>
            </a:lvl1pPr>
          </a:lstStyle>
          <a:p>
            <a:pPr/>
            <a:r>
              <a:t>At the end of each page walk there are 7 PTEs that are prefetched for free</a:t>
            </a:r>
          </a:p>
        </p:txBody>
      </p:sp>
      <p:sp>
        <p:nvSpPr>
          <p:cNvPr id="634" name="Prefetching all the free PTEs per page walk results in sub-optimal performance gains"/>
          <p:cNvSpPr/>
          <p:nvPr/>
        </p:nvSpPr>
        <p:spPr>
          <a:xfrm>
            <a:off x="923133" y="5825361"/>
            <a:ext cx="9946908" cy="986623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3100">
                <a:solidFill>
                  <a:srgbClr val="FFFFFF"/>
                </a:solidFill>
              </a:defRPr>
            </a:lvl1pPr>
          </a:lstStyle>
          <a:p>
            <a:pPr/>
            <a:r>
              <a:t>Prefetching all the free PTEs per page walk results in sub-optimal performance gains</a:t>
            </a:r>
          </a:p>
        </p:txBody>
      </p:sp>
      <p:sp>
        <p:nvSpPr>
          <p:cNvPr id="635" name="TLB Prefetch…"/>
          <p:cNvSpPr/>
          <p:nvPr/>
        </p:nvSpPr>
        <p:spPr>
          <a:xfrm>
            <a:off x="7494949" y="3057603"/>
            <a:ext cx="1871586" cy="1572397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b="1" sz="20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TLB Prefetch</a:t>
            </a:r>
          </a:p>
          <a:p>
            <a:pPr algn="ctr">
              <a:defRPr b="1" sz="20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mph" nodeType="afterEffect" presetSubtype="0" presetID="6" grpId="3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607"/>
                                        </p:tgtEl>
                                      </p:cBhvr>
                                      <p:by x="40949" y="4094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path" nodeType="afterEffect" presetSubtype="0" presetID="-1" grpId="3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47212 0.024562" origin="layout" pathEditMode="relative">
                                      <p:cBhvr>
                                        <p:cTn id="96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mph" nodeType="afterEffect" presetSubtype="0" presetID="6" grpId="3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607"/>
                                        </p:tgtEl>
                                      </p:cBhvr>
                                      <p:by x="149311" y="149311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mph" nodeType="clickEffect" presetSubtype="0" presetID="6" grpId="3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607"/>
                                        </p:tgtEl>
                                      </p:cBhvr>
                                      <p:by x="129010" y="12901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path" nodeType="withEffect" presetSubtype="0" presetID="-1" grpId="3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247212 0.024562 L -0.280370 -0.055624" origin="layout" pathEditMode="relative">
                                      <p:cBhvr>
                                        <p:cTn id="106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mph" nodeType="withEffect" presetSubtype="0" presetID="6" grpId="3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0" fill="hold"/>
                                        <p:tgtEl>
                                          <p:spTgt spid="631"/>
                                        </p:tgtEl>
                                      </p:cBhvr>
                                      <p:by x="128796" y="12879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mph" nodeType="withEffect" presetSubtype="0" presetID="6" grpId="3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0" fill="hold"/>
                                        <p:tgtEl>
                                          <p:spTgt spid="632"/>
                                        </p:tgtEl>
                                      </p:cBhvr>
                                      <p:by x="118952" y="11895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Class="emph" nodeType="afterEffect" presetSubtype="0" presetID="6" grpId="3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631"/>
                                        </p:tgtEl>
                                      </p:cBhvr>
                                      <p:by x="108587" y="108587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path" nodeType="withEffect" presetSubtype="0" presetID="-1" grpId="3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525419 -0.146588" origin="layout" pathEditMode="relative">
                                      <p:cBhvr>
                                        <p:cTn id="118" dur="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path" nodeType="withEffect" presetSubtype="0" presetID="-1" grpId="3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529420 -0.084533" origin="layout" pathEditMode="relative">
                                      <p:cBhvr>
                                        <p:cTn id="121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Class="entr" nodeType="afterEffect" presetSubtype="2" presetID="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click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Class="emph" nodeType="afterEffect" presetSubtype="0" presetID="6" grpId="4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607"/>
                                        </p:tgtEl>
                                      </p:cBhvr>
                                      <p:by x="24375" y="24375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path" nodeType="afterEffect" presetSubtype="0" presetID="-1" grpId="4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280370 -0.055624 L 0.100645 0.014174" origin="layout" pathEditMode="relative">
                                      <p:cBhvr>
                                        <p:cTn id="136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Class="entr" nodeType="after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3" grpId="40"/>
      <p:bldP build="whole" bldLvl="1" animBg="1" rev="0" advAuto="0" spid="618" grpId="27"/>
      <p:bldP build="whole" bldLvl="1" animBg="1" rev="0" advAuto="0" spid="601" grpId="4"/>
      <p:bldP build="whole" bldLvl="1" animBg="1" rev="0" advAuto="0" spid="611" grpId="13"/>
      <p:bldP build="whole" bldLvl="1" animBg="1" rev="0" advAuto="0" spid="627" grpId="14"/>
      <p:bldP build="whole" bldLvl="1" animBg="1" rev="0" advAuto="0" spid="623" grpId="15"/>
      <p:bldP build="whole" bldLvl="1" animBg="1" rev="0" advAuto="0" spid="607" grpId="30"/>
      <p:bldP build="whole" bldLvl="1" animBg="1" rev="0" advAuto="0" spid="619" grpId="24"/>
      <p:bldP build="whole" bldLvl="1" animBg="1" rev="0" advAuto="0" spid="607" grpId="32"/>
      <p:bldP build="whole" bldLvl="1" animBg="1" rev="0" advAuto="0" spid="628" grpId="6"/>
      <p:bldP build="whole" bldLvl="1" animBg="1" rev="0" advAuto="0" spid="607" grpId="33"/>
      <p:bldP build="whole" bldLvl="1" animBg="1" rev="0" advAuto="0" spid="615" grpId="25"/>
      <p:bldP build="whole" bldLvl="1" animBg="1" rev="0" advAuto="0" spid="605" grpId="12"/>
      <p:bldP build="whole" bldLvl="1" animBg="1" rev="0" advAuto="0" spid="634" grpId="44"/>
      <p:bldP build="whole" bldLvl="1" animBg="1" rev="0" advAuto="0" spid="608" grpId="19"/>
      <p:bldP build="whole" bldLvl="1" animBg="1" rev="0" advAuto="0" spid="607" grpId="42"/>
      <p:bldP build="whole" bldLvl="1" animBg="1" rev="0" advAuto="0" spid="612" grpId="21"/>
      <p:bldP build="whole" bldLvl="1" animBg="1" rev="0" advAuto="0" spid="631" grpId="35"/>
      <p:bldP build="whole" bldLvl="1" animBg="1" rev="0" advAuto="0" spid="606" grpId="11"/>
      <p:bldP build="whole" bldLvl="1" animBg="1" rev="0" advAuto="0" spid="631" grpId="37"/>
      <p:bldP build="whole" bldLvl="1" animBg="1" rev="0" advAuto="0" spid="613" grpId="7"/>
      <p:bldP build="whole" bldLvl="1" animBg="1" rev="0" advAuto="0" spid="624" grpId="23"/>
      <p:bldP build="whole" bldLvl="1" animBg="1" rev="0" advAuto="0" spid="616" grpId="26"/>
      <p:bldP build="whole" bldLvl="1" animBg="1" rev="0" advAuto="0" spid="629" grpId="5"/>
      <p:bldP build="whole" bldLvl="1" animBg="1" rev="0" advAuto="0" spid="604" grpId="10"/>
      <p:bldP build="whole" bldLvl="1" animBg="1" rev="0" advAuto="0" spid="620" grpId="28"/>
      <p:bldP build="whole" bldLvl="1" animBg="1" rev="0" advAuto="0" spid="609" grpId="8"/>
      <p:bldP build="whole" bldLvl="1" animBg="1" rev="0" advAuto="0" spid="635" grpId="41"/>
      <p:bldP build="whole" bldLvl="1" animBg="1" rev="0" advAuto="0" spid="602" grpId="2"/>
      <p:bldP build="whole" bldLvl="1" animBg="1" rev="0" advAuto="0" spid="621" grpId="20"/>
      <p:bldP build="whole" bldLvl="1" animBg="1" rev="0" advAuto="0" spid="617" grpId="22"/>
      <p:bldP build="whole" bldLvl="1" animBg="1" rev="0" advAuto="0" spid="632" grpId="36"/>
      <p:bldP build="whole" bldLvl="1" animBg="1" rev="0" advAuto="0" spid="626" grpId="9"/>
      <p:bldP build="whole" bldLvl="1" animBg="1" rev="0" advAuto="0" spid="625" grpId="29"/>
      <p:bldP build="whole" bldLvl="1" animBg="1" rev="0" advAuto="0" spid="610" grpId="17"/>
      <p:bldP build="whole" bldLvl="1" animBg="1" rev="0" advAuto="0" spid="614" grpId="18"/>
      <p:bldP build="whole" bldLvl="1" animBg="1" rev="0" advAuto="0" spid="622" grpId="16"/>
      <p:bldP build="whole" bldLvl="1" animBg="1" rev="0" advAuto="0" spid="603" grpId="3"/>
      <p:bldP build="whole" bldLvl="1" animBg="1" rev="0" advAuto="0" spid="60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Sampling-based Free TLB Prefetching (SBFP)</a:t>
            </a:r>
          </a:p>
        </p:txBody>
      </p:sp>
      <p:sp>
        <p:nvSpPr>
          <p:cNvPr id="639" name="Slide Number"/>
          <p:cNvSpPr txBox="1"/>
          <p:nvPr>
            <p:ph type="sldNum" sz="quarter" idx="4294967295"/>
          </p:nvPr>
        </p:nvSpPr>
        <p:spPr>
          <a:xfrm>
            <a:off x="9334758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0" name="Marcador de contenido 2"/>
          <p:cNvSpPr txBox="1"/>
          <p:nvPr/>
        </p:nvSpPr>
        <p:spPr>
          <a:xfrm>
            <a:off x="660191" y="1658940"/>
            <a:ext cx="10871618" cy="446551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28600" indent="-228600">
              <a:lnSpc>
                <a:spcPct val="190000"/>
              </a:lnSpc>
              <a:spcBef>
                <a:spcPts val="1000"/>
              </a:spcBef>
              <a:buSzPct val="100000"/>
              <a:buFont typeface="Arial"/>
              <a:buChar char="•"/>
              <a:defRPr b="1" sz="2300"/>
            </a:pPr>
            <a:r>
              <a:t>Prefetch only the useful free PTEs per page walk</a:t>
            </a:r>
          </a:p>
          <a:p>
            <a:pPr marL="228600" indent="-228600">
              <a:lnSpc>
                <a:spcPct val="190000"/>
              </a:lnSpc>
              <a:spcBef>
                <a:spcPts val="1000"/>
              </a:spcBef>
              <a:buSzPct val="100000"/>
              <a:buFont typeface="Arial"/>
              <a:buChar char="•"/>
              <a:defRPr b="1" sz="2300"/>
            </a:pPr>
            <a:r>
              <a:t>Adapt to phase-based behaviors </a:t>
            </a:r>
          </a:p>
          <a:p>
            <a:pPr marL="228600" indent="-228600">
              <a:lnSpc>
                <a:spcPct val="190000"/>
              </a:lnSpc>
              <a:spcBef>
                <a:spcPts val="1000"/>
              </a:spcBef>
              <a:buSzPct val="100000"/>
              <a:buFont typeface="Arial"/>
              <a:buChar char="•"/>
              <a:defRPr b="1" sz="2300"/>
            </a:pPr>
            <a:r>
              <a:t>Can be combined with any TLB prefetcher </a:t>
            </a:r>
          </a:p>
          <a:p>
            <a:pPr marL="228600" indent="-228600">
              <a:lnSpc>
                <a:spcPct val="190000"/>
              </a:lnSpc>
              <a:spcBef>
                <a:spcPts val="1000"/>
              </a:spcBef>
              <a:buSzPct val="100000"/>
              <a:buFont typeface="Arial"/>
              <a:buChar char="•"/>
              <a:defRPr b="1" sz="2300"/>
            </a:pPr>
            <a:r>
              <a:t>Exploit page table locality for both demand and prefetch page walks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40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Executive Summary</a:t>
            </a:r>
          </a:p>
        </p:txBody>
      </p:sp>
      <p:sp>
        <p:nvSpPr>
          <p:cNvPr id="75" name="Marcador de contenido 2"/>
          <p:cNvSpPr txBox="1"/>
          <p:nvPr/>
        </p:nvSpPr>
        <p:spPr>
          <a:xfrm>
            <a:off x="660191" y="1658940"/>
            <a:ext cx="10871618" cy="446551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176021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Problem Statement</a:t>
            </a:r>
          </a:p>
          <a:p>
            <a:pPr lvl="1" marL="528065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Address translation overheads due to data accesses</a:t>
            </a:r>
          </a:p>
          <a:p>
            <a:pPr marL="176021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Our approach —&gt; TLB Prefetching</a:t>
            </a:r>
          </a:p>
          <a:p>
            <a:pPr lvl="1" marL="528065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Operates on the microarchitectural level</a:t>
            </a:r>
          </a:p>
          <a:p>
            <a:pPr lvl="1" marL="528065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Relies on the memory access patterns of the application</a:t>
            </a:r>
          </a:p>
          <a:p>
            <a:pPr lvl="1" marL="528065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Does not disrupt the virtual memory subsystem</a:t>
            </a:r>
          </a:p>
          <a:p>
            <a:pPr marL="176021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Contributions</a:t>
            </a:r>
          </a:p>
          <a:p>
            <a:pPr lvl="1" marL="528065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Sampling-based Free TLB Prefetching (SBFP)</a:t>
            </a:r>
          </a:p>
          <a:p>
            <a:pPr lvl="2" marL="880109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Exploit page table locality to enhance TLB prefetching</a:t>
            </a:r>
          </a:p>
          <a:p>
            <a:pPr lvl="1" marL="528065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Agile TLB Prefetcher (ATP)</a:t>
            </a:r>
          </a:p>
          <a:p>
            <a:pPr lvl="2" marL="880109" indent="-176021" defTabSz="704087">
              <a:lnSpc>
                <a:spcPct val="110000"/>
              </a:lnSpc>
              <a:spcBef>
                <a:spcPts val="700"/>
              </a:spcBef>
              <a:buSzPct val="100000"/>
              <a:buFont typeface="Arial"/>
              <a:buChar char="•"/>
              <a:defRPr b="1" sz="1770"/>
            </a:pPr>
            <a:r>
              <a:t>Novel composite TLB prefetching scheme</a:t>
            </a:r>
          </a:p>
        </p:txBody>
      </p:sp>
      <p:sp>
        <p:nvSpPr>
          <p:cNvPr id="76" name="Slide Number"/>
          <p:cNvSpPr txBox="1"/>
          <p:nvPr>
            <p:ph type="sldNum" sz="quarter" idx="4294967295"/>
          </p:nvPr>
        </p:nvSpPr>
        <p:spPr>
          <a:xfrm>
            <a:off x="9348582" y="6531601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7" name="Combining ATP with SBFP improves geomean performance by more than 10% across different benchmark suites and reduces most of the page walk references to the memory hierarchy"/>
          <p:cNvSpPr txBox="1"/>
          <p:nvPr/>
        </p:nvSpPr>
        <p:spPr>
          <a:xfrm>
            <a:off x="10758" y="6092350"/>
            <a:ext cx="12170484" cy="751841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200">
                <a:solidFill>
                  <a:srgbClr val="FFFFFF"/>
                </a:solidFill>
              </a:defRPr>
            </a:lvl1pPr>
          </a:lstStyle>
          <a:p>
            <a:pPr/>
            <a:r>
              <a:t>Combining ATP with SBFP improves geomean performance by more than 10% across different benchmark suites and reduces most of the page walk references to the memory hierarchy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2"/>
      <p:bldP build="p" bldLvl="5" animBg="1" rev="0" advAuto="0" spid="7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Terminology</a:t>
            </a:r>
          </a:p>
        </p:txBody>
      </p:sp>
      <p:sp>
        <p:nvSpPr>
          <p:cNvPr id="644" name="Marcador de contenido 2"/>
          <p:cNvSpPr txBox="1"/>
          <p:nvPr/>
        </p:nvSpPr>
        <p:spPr>
          <a:xfrm>
            <a:off x="647491" y="1631036"/>
            <a:ext cx="10871618" cy="494138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16768" indent="-216768" defTabSz="859536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162"/>
            </a:pPr>
            <a:r>
              <a:t>After a page table walk, 8 PTEs are stored into a cache line</a:t>
            </a:r>
          </a:p>
          <a:p>
            <a:pPr marL="216768" indent="-216768" defTabSz="859536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162"/>
            </a:pPr>
            <a:r>
              <a:rPr u="sng"/>
              <a:t>Free Distance</a:t>
            </a:r>
            <a:r>
              <a:t> = signed distance between the PTE that holds the demand translation and another free PTE</a:t>
            </a:r>
          </a:p>
          <a:p>
            <a:pPr lvl="1" marL="574908" indent="-216768" defTabSz="859536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162"/>
            </a:pPr>
            <a:r>
              <a:t>14 possible free distances, from -7 to +7 (excluding zero)</a:t>
            </a:r>
          </a:p>
          <a:p>
            <a:pPr marL="216768" indent="-216768" defTabSz="859536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162"/>
            </a:pPr>
            <a:r>
              <a:t>Assume a TLB miss for virtual page 0xA3</a:t>
            </a:r>
          </a:p>
          <a:p>
            <a:pPr defTabSz="859536">
              <a:lnSpc>
                <a:spcPct val="190000"/>
              </a:lnSpc>
              <a:spcBef>
                <a:spcPts val="900"/>
              </a:spcBef>
              <a:defRPr b="1" sz="2162"/>
            </a:pPr>
          </a:p>
        </p:txBody>
      </p:sp>
      <p:graphicFrame>
        <p:nvGraphicFramePr>
          <p:cNvPr id="645" name="Table"/>
          <p:cNvGraphicFramePr/>
          <p:nvPr/>
        </p:nvGraphicFramePr>
        <p:xfrm>
          <a:off x="990730" y="5101251"/>
          <a:ext cx="10223240" cy="32934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6317"/>
                <a:gridCol w="1276317"/>
                <a:gridCol w="1276317"/>
                <a:gridCol w="1276317"/>
                <a:gridCol w="1276317"/>
                <a:gridCol w="1276317"/>
                <a:gridCol w="1276317"/>
                <a:gridCol w="1276317"/>
              </a:tblGrid>
              <a:tr h="31664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0xA0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2">
                            <a:hueOff val="-368864"/>
                            <a:lumOff val="24249"/>
                          </a:schemeClr>
                        </a:gs>
                        <a:gs pos="50000">
                          <a:srgbClr val="F5B093"/>
                        </a:gs>
                        <a:gs pos="100000">
                          <a:schemeClr val="accent2">
                            <a:hueOff val="-353522"/>
                            <a:satOff val="5390"/>
                            <a:lumOff val="17469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0xA1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3">
                            <a:lumOff val="17344"/>
                          </a:schemeClr>
                        </a:gs>
                        <a:gs pos="50000">
                          <a:srgbClr val="C7C7C7"/>
                        </a:gs>
                        <a:gs pos="100000">
                          <a:schemeClr val="accent3">
                            <a:lumOff val="10616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0xA2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4">
                            <a:hueOff val="-406799"/>
                            <a:lumOff val="30382"/>
                          </a:schemeClr>
                        </a:gs>
                        <a:gs pos="50000">
                          <a:srgbClr val="FFD58D"/>
                        </a:gs>
                        <a:gs pos="100000">
                          <a:schemeClr val="accent4">
                            <a:hueOff val="-362075"/>
                            <a:lumOff val="2356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0xA3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0xA4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6">
                            <a:hueOff val="286552"/>
                            <a:satOff val="-5983"/>
                            <a:lumOff val="26183"/>
                          </a:schemeClr>
                        </a:gs>
                        <a:gs pos="50000">
                          <a:srgbClr val="A9CD97"/>
                        </a:gs>
                        <a:gs pos="100000">
                          <a:schemeClr val="accent6">
                            <a:hueOff val="266558"/>
                            <a:satOff val="-2836"/>
                            <a:lumOff val="17637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0xA5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0xA6</a:t>
                      </a:r>
                    </a:p>
                  </a:txBody>
                  <a:tcPr marL="0" marR="0" marT="0" marB="0" anchor="t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0xA7</a:t>
                      </a:r>
                    </a:p>
                  </a:txBody>
                  <a:tcPr marL="0" marR="0" marT="0" marB="0" anchor="t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46" name="Rectangle"/>
          <p:cNvSpPr/>
          <p:nvPr/>
        </p:nvSpPr>
        <p:spPr>
          <a:xfrm>
            <a:off x="4788067" y="4998797"/>
            <a:ext cx="1328721" cy="535108"/>
          </a:xfrm>
          <a:prstGeom prst="rect">
            <a:avLst/>
          </a:prstGeom>
          <a:ln w="38100">
            <a:solidFill>
              <a:schemeClr val="accent2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47" name="cache_position(0xA3) = 3"/>
          <p:cNvSpPr txBox="1"/>
          <p:nvPr/>
        </p:nvSpPr>
        <p:spPr>
          <a:xfrm>
            <a:off x="3995371" y="5479020"/>
            <a:ext cx="297664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900"/>
            </a:lvl1pPr>
          </a:lstStyle>
          <a:p>
            <a:pPr/>
            <a:r>
              <a:t>cache_position(0xA3) = 3</a:t>
            </a:r>
          </a:p>
        </p:txBody>
      </p:sp>
      <p:sp>
        <p:nvSpPr>
          <p:cNvPr id="648" name="e.g., Free Distance(0xA0) = -3"/>
          <p:cNvSpPr txBox="1"/>
          <p:nvPr/>
        </p:nvSpPr>
        <p:spPr>
          <a:xfrm>
            <a:off x="878250" y="5922694"/>
            <a:ext cx="38784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100"/>
            </a:lvl1pPr>
          </a:lstStyle>
          <a:p>
            <a:pPr/>
            <a:r>
              <a:t>e.g., Free Distance(0xA0) = -3</a:t>
            </a:r>
          </a:p>
        </p:txBody>
      </p:sp>
      <p:sp>
        <p:nvSpPr>
          <p:cNvPr id="649" name="Slide Number"/>
          <p:cNvSpPr txBox="1"/>
          <p:nvPr>
            <p:ph type="sldNum" sz="quarter" idx="4294967295"/>
          </p:nvPr>
        </p:nvSpPr>
        <p:spPr>
          <a:xfrm>
            <a:off x="9334758" y="654542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650" name="Table"/>
          <p:cNvGraphicFramePr/>
          <p:nvPr/>
        </p:nvGraphicFramePr>
        <p:xfrm>
          <a:off x="1225724" y="4410094"/>
          <a:ext cx="10223239" cy="32934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6317"/>
                <a:gridCol w="1276317"/>
                <a:gridCol w="1276317"/>
                <a:gridCol w="1276317"/>
                <a:gridCol w="1276317"/>
                <a:gridCol w="1276317"/>
                <a:gridCol w="1276317"/>
                <a:gridCol w="1276317"/>
              </a:tblGrid>
              <a:tr h="31664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0xA0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2">
                            <a:hueOff val="-368864"/>
                            <a:lumOff val="24249"/>
                          </a:schemeClr>
                        </a:gs>
                        <a:gs pos="50000">
                          <a:srgbClr val="F5B093"/>
                        </a:gs>
                        <a:gs pos="100000">
                          <a:schemeClr val="accent2">
                            <a:hueOff val="-353522"/>
                            <a:satOff val="5390"/>
                            <a:lumOff val="17469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0xA1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3">
                            <a:lumOff val="17344"/>
                          </a:schemeClr>
                        </a:gs>
                        <a:gs pos="50000">
                          <a:srgbClr val="C7C7C7"/>
                        </a:gs>
                        <a:gs pos="100000">
                          <a:schemeClr val="accent3">
                            <a:lumOff val="10616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0xA2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4">
                            <a:hueOff val="-406799"/>
                            <a:lumOff val="30382"/>
                          </a:schemeClr>
                        </a:gs>
                        <a:gs pos="50000">
                          <a:srgbClr val="FFD58D"/>
                        </a:gs>
                        <a:gs pos="100000">
                          <a:schemeClr val="accent4">
                            <a:hueOff val="-362075"/>
                            <a:lumOff val="2356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0xA3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0xA4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6">
                            <a:hueOff val="286552"/>
                            <a:satOff val="-5983"/>
                            <a:lumOff val="26183"/>
                          </a:schemeClr>
                        </a:gs>
                        <a:gs pos="50000">
                          <a:srgbClr val="A9CD97"/>
                        </a:gs>
                        <a:gs pos="100000">
                          <a:schemeClr val="accent6">
                            <a:hueOff val="266558"/>
                            <a:satOff val="-2836"/>
                            <a:lumOff val="17637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0xA5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0xA6</a:t>
                      </a:r>
                    </a:p>
                  </a:txBody>
                  <a:tcPr marL="0" marR="0" marT="0" marB="0" anchor="t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0xA7</a:t>
                      </a:r>
                    </a:p>
                  </a:txBody>
                  <a:tcPr marL="0" marR="0" marT="0" marB="0" anchor="t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51" name="Rectangle"/>
          <p:cNvSpPr/>
          <p:nvPr/>
        </p:nvSpPr>
        <p:spPr>
          <a:xfrm>
            <a:off x="1194054" y="4307641"/>
            <a:ext cx="1328720" cy="535107"/>
          </a:xfrm>
          <a:prstGeom prst="rect">
            <a:avLst/>
          </a:prstGeom>
          <a:ln w="38100">
            <a:solidFill>
              <a:schemeClr val="accent2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afterEffect" presetSubtype="0" presetID="-1" grpId="4" accel="50000" fill="hold">
                                  <p:stCondLst>
                                    <p:cond delay="500"/>
                                  </p:stCondLst>
                                  <p:childTnLst>
                                    <p:animMotion path="M 0.000000 0.000000 L 0.732941 0.000000" origin="layout" pathEditMode="relative">
                                      <p:cBhvr>
                                        <p:cTn id="25" dur="3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0" grpId="6"/>
      <p:bldP build="whole" bldLvl="1" animBg="1" rev="0" advAuto="0" spid="647" grpId="9"/>
      <p:bldP build="whole" bldLvl="1" animBg="1" rev="0" advAuto="0" spid="645" grpId="7"/>
      <p:bldP build="p" bldLvl="5" animBg="1" rev="0" advAuto="0" spid="644" grpId="1"/>
      <p:bldP build="whole" bldLvl="1" animBg="1" rev="0" advAuto="0" spid="648" grpId="10"/>
      <p:bldP build="whole" bldLvl="1" animBg="1" rev="0" advAuto="0" spid="650" grpId="2"/>
      <p:bldP build="whole" bldLvl="1" animBg="1" rev="0" advAuto="0" spid="651" grpId="3"/>
      <p:bldP build="whole" bldLvl="1" animBg="1" rev="0" advAuto="0" spid="646" grpId="8"/>
      <p:bldP build="whole" bldLvl="1" animBg="1" rev="0" advAuto="0" spid="651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Sampling-based Free TLB Prefetching — Overview</a:t>
            </a:r>
          </a:p>
        </p:txBody>
      </p:sp>
      <p:graphicFrame>
        <p:nvGraphicFramePr>
          <p:cNvPr id="655" name="Table"/>
          <p:cNvGraphicFramePr/>
          <p:nvPr/>
        </p:nvGraphicFramePr>
        <p:xfrm>
          <a:off x="669773" y="2391419"/>
          <a:ext cx="10839754" cy="4953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</a:tblGrid>
              <a:tr h="482600"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656" name="Table"/>
          <p:cNvGraphicFramePr/>
          <p:nvPr/>
        </p:nvGraphicFramePr>
        <p:xfrm>
          <a:off x="3001830" y="3830319"/>
          <a:ext cx="3272972" cy="194548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  <a:gridCol w="1086756"/>
              </a:tblGrid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virtual page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physical page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free distance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657" name="Table"/>
          <p:cNvGraphicFramePr/>
          <p:nvPr/>
        </p:nvGraphicFramePr>
        <p:xfrm>
          <a:off x="6723743" y="3823969"/>
          <a:ext cx="3272971" cy="194548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</a:tblGrid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virtual page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free distance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658" name="Prefetch Queue"/>
          <p:cNvSpPr txBox="1"/>
          <p:nvPr/>
        </p:nvSpPr>
        <p:spPr>
          <a:xfrm>
            <a:off x="3604305" y="3370888"/>
            <a:ext cx="225852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Prefetch Queue</a:t>
            </a:r>
          </a:p>
        </p:txBody>
      </p:sp>
      <p:sp>
        <p:nvSpPr>
          <p:cNvPr id="659" name="Sampler"/>
          <p:cNvSpPr txBox="1"/>
          <p:nvPr/>
        </p:nvSpPr>
        <p:spPr>
          <a:xfrm>
            <a:off x="7205964" y="3370888"/>
            <a:ext cx="120907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Sampler</a:t>
            </a:r>
          </a:p>
        </p:txBody>
      </p:sp>
      <p:sp>
        <p:nvSpPr>
          <p:cNvPr id="660" name="Free Distance Table (FDT)"/>
          <p:cNvSpPr txBox="1"/>
          <p:nvPr/>
        </p:nvSpPr>
        <p:spPr>
          <a:xfrm>
            <a:off x="4686543" y="1946521"/>
            <a:ext cx="3632874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Free Distance Table (FDT)</a:t>
            </a:r>
          </a:p>
        </p:txBody>
      </p:sp>
      <p:sp>
        <p:nvSpPr>
          <p:cNvPr id="661" name="Slide Number"/>
          <p:cNvSpPr txBox="1"/>
          <p:nvPr>
            <p:ph type="sldNum" sz="quarter" idx="4294967295"/>
          </p:nvPr>
        </p:nvSpPr>
        <p:spPr>
          <a:xfrm>
            <a:off x="9337140" y="653874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62" name="Marcador de contenido 2"/>
          <p:cNvSpPr txBox="1"/>
          <p:nvPr/>
        </p:nvSpPr>
        <p:spPr>
          <a:xfrm>
            <a:off x="635754" y="1260266"/>
            <a:ext cx="2844801" cy="63428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just" defTabSz="859536">
              <a:spcBef>
                <a:spcPts val="400"/>
              </a:spcBef>
              <a:defRPr b="1" sz="2162"/>
            </a:lvl1pPr>
          </a:lstStyle>
          <a:p>
            <a:pPr/>
            <a:r>
              <a:t>saturating counters</a:t>
            </a:r>
          </a:p>
        </p:txBody>
      </p:sp>
      <p:sp>
        <p:nvSpPr>
          <p:cNvPr id="664" name="Connection Line"/>
          <p:cNvSpPr/>
          <p:nvPr/>
        </p:nvSpPr>
        <p:spPr>
          <a:xfrm>
            <a:off x="109721" y="1551183"/>
            <a:ext cx="541323" cy="1027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fill="norm" stroke="1" extrusionOk="0">
                <a:moveTo>
                  <a:pt x="15554" y="0"/>
                </a:moveTo>
                <a:cubicBezTo>
                  <a:pt x="-5398" y="2009"/>
                  <a:pt x="-5182" y="9209"/>
                  <a:pt x="16202" y="21600"/>
                </a:cubicBezTo>
              </a:path>
            </a:pathLst>
          </a:custGeom>
          <a:ln w="12700">
            <a:solidFill>
              <a:srgbClr val="000000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8" grpId="1"/>
      <p:bldP build="whole" bldLvl="1" animBg="1" rev="0" advAuto="0" spid="660" grpId="6"/>
      <p:bldP build="whole" bldLvl="1" animBg="1" rev="0" advAuto="0" spid="664" grpId="8"/>
      <p:bldP build="whole" bldLvl="1" animBg="1" rev="0" advAuto="0" spid="659" grpId="3"/>
      <p:bldP build="whole" bldLvl="1" animBg="1" rev="0" advAuto="0" spid="656" grpId="2"/>
      <p:bldP build="whole" bldLvl="1" animBg="1" rev="0" advAuto="0" spid="657" grpId="4"/>
      <p:bldP build="whole" bldLvl="1" animBg="1" rev="0" advAuto="0" spid="655" grpId="5"/>
      <p:bldP build="whole" bldLvl="1" animBg="1" rev="0" advAuto="0" spid="662" grpId="7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Sampling-based Free TLB Prefetching — Operation</a:t>
            </a:r>
          </a:p>
        </p:txBody>
      </p:sp>
      <p:graphicFrame>
        <p:nvGraphicFramePr>
          <p:cNvPr id="668" name="Table"/>
          <p:cNvGraphicFramePr/>
          <p:nvPr/>
        </p:nvGraphicFramePr>
        <p:xfrm>
          <a:off x="901802" y="2313091"/>
          <a:ext cx="10223239" cy="3293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6317"/>
                <a:gridCol w="1276317"/>
                <a:gridCol w="1276317"/>
                <a:gridCol w="1276317"/>
                <a:gridCol w="1276317"/>
                <a:gridCol w="1276317"/>
                <a:gridCol w="1276317"/>
                <a:gridCol w="1276317"/>
              </a:tblGrid>
              <a:tr h="31664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0xA0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2">
                            <a:hueOff val="-368864"/>
                            <a:lumOff val="24249"/>
                          </a:schemeClr>
                        </a:gs>
                        <a:gs pos="50000">
                          <a:srgbClr val="F5B093"/>
                        </a:gs>
                        <a:gs pos="100000">
                          <a:schemeClr val="accent2">
                            <a:hueOff val="-353522"/>
                            <a:satOff val="5390"/>
                            <a:lumOff val="17469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0xA1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3">
                            <a:lumOff val="17344"/>
                          </a:schemeClr>
                        </a:gs>
                        <a:gs pos="50000">
                          <a:srgbClr val="C7C7C7"/>
                        </a:gs>
                        <a:gs pos="100000">
                          <a:schemeClr val="accent3">
                            <a:lumOff val="10616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0xA2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4">
                            <a:hueOff val="-406799"/>
                            <a:lumOff val="30382"/>
                          </a:schemeClr>
                        </a:gs>
                        <a:gs pos="50000">
                          <a:srgbClr val="FFD58D"/>
                        </a:gs>
                        <a:gs pos="100000">
                          <a:schemeClr val="accent4">
                            <a:hueOff val="-362075"/>
                            <a:lumOff val="2356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0xA3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0xA4</a:t>
                      </a:r>
                    </a:p>
                  </a:txBody>
                  <a:tcPr marL="0" marR="0" marT="0" marB="0" anchor="t" anchorCtr="0" horzOverflow="overflow">
                    <a:gradFill flip="none" rotWithShape="1">
                      <a:gsLst>
                        <a:gs pos="0">
                          <a:schemeClr val="accent6">
                            <a:hueOff val="286552"/>
                            <a:satOff val="-5983"/>
                            <a:lumOff val="26183"/>
                          </a:schemeClr>
                        </a:gs>
                        <a:gs pos="50000">
                          <a:srgbClr val="A9CD97"/>
                        </a:gs>
                        <a:gs pos="100000">
                          <a:schemeClr val="accent6">
                            <a:hueOff val="266558"/>
                            <a:satOff val="-2836"/>
                            <a:lumOff val="17637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0xA5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0xA6</a:t>
                      </a:r>
                    </a:p>
                  </a:txBody>
                  <a:tcPr marL="0" marR="0" marT="0" marB="0" anchor="t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100"/>
                        <a:t>0xA7</a:t>
                      </a:r>
                    </a:p>
                  </a:txBody>
                  <a:tcPr marL="0" marR="0" marT="0" marB="0" anchor="t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69" name="Table"/>
          <p:cNvGraphicFramePr/>
          <p:nvPr/>
        </p:nvGraphicFramePr>
        <p:xfrm>
          <a:off x="669773" y="3332686"/>
          <a:ext cx="10839754" cy="4953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</a:tblGrid>
              <a:tr h="482600"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2">
                            <a:hueOff val="-368864"/>
                            <a:lumOff val="24249"/>
                          </a:schemeClr>
                        </a:gs>
                        <a:gs pos="50000">
                          <a:srgbClr val="F5B093"/>
                        </a:gs>
                        <a:gs pos="100000">
                          <a:schemeClr val="accent2">
                            <a:hueOff val="-353522"/>
                            <a:satOff val="5390"/>
                            <a:lumOff val="17469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3">
                            <a:lumOff val="17344"/>
                          </a:schemeClr>
                        </a:gs>
                        <a:gs pos="50000">
                          <a:srgbClr val="C7C7C7"/>
                        </a:gs>
                        <a:gs pos="100000">
                          <a:schemeClr val="accent3">
                            <a:lumOff val="10616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4">
                            <a:hueOff val="-406799"/>
                            <a:lumOff val="30382"/>
                          </a:schemeClr>
                        </a:gs>
                        <a:gs pos="50000">
                          <a:srgbClr val="FFD58D"/>
                        </a:gs>
                        <a:gs pos="100000">
                          <a:schemeClr val="accent4">
                            <a:hueOff val="-362075"/>
                            <a:lumOff val="23565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chemeClr val="accent6">
                            <a:hueOff val="286552"/>
                            <a:satOff val="-5983"/>
                            <a:lumOff val="26183"/>
                          </a:schemeClr>
                        </a:gs>
                        <a:gs pos="50000">
                          <a:srgbClr val="A9CD97"/>
                        </a:gs>
                        <a:gs pos="100000">
                          <a:schemeClr val="accent6">
                            <a:hueOff val="266558"/>
                            <a:satOff val="-2836"/>
                            <a:lumOff val="17637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670" name="Line"/>
          <p:cNvSpPr/>
          <p:nvPr/>
        </p:nvSpPr>
        <p:spPr>
          <a:xfrm flipH="1" flipV="1">
            <a:off x="1502845" y="2636094"/>
            <a:ext cx="2401494" cy="691294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71" name="Line"/>
          <p:cNvSpPr/>
          <p:nvPr/>
        </p:nvSpPr>
        <p:spPr>
          <a:xfrm flipV="1">
            <a:off x="8834745" y="2652193"/>
            <a:ext cx="1693320" cy="659095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72" name="Rectangle"/>
          <p:cNvSpPr/>
          <p:nvPr/>
        </p:nvSpPr>
        <p:spPr>
          <a:xfrm>
            <a:off x="4699139" y="2210638"/>
            <a:ext cx="1328720" cy="535107"/>
          </a:xfrm>
          <a:prstGeom prst="rect">
            <a:avLst/>
          </a:prstGeom>
          <a:ln w="38100">
            <a:solidFill>
              <a:schemeClr val="accent2"/>
            </a:solidFill>
            <a:prstDash val="sysDot"/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73" name="cache_position(0xA3) = 3"/>
          <p:cNvSpPr txBox="1"/>
          <p:nvPr/>
        </p:nvSpPr>
        <p:spPr>
          <a:xfrm>
            <a:off x="3875175" y="1764776"/>
            <a:ext cx="297664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900"/>
            </a:lvl1pPr>
          </a:lstStyle>
          <a:p>
            <a:pPr/>
            <a:r>
              <a:t>cache_position(0xA3) = 3</a:t>
            </a:r>
          </a:p>
        </p:txBody>
      </p:sp>
      <p:graphicFrame>
        <p:nvGraphicFramePr>
          <p:cNvPr id="674" name="Table"/>
          <p:cNvGraphicFramePr/>
          <p:nvPr/>
        </p:nvGraphicFramePr>
        <p:xfrm>
          <a:off x="1395270" y="4675868"/>
          <a:ext cx="3272972" cy="1945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  <a:gridCol w="1086756"/>
              </a:tblGrid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virtual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physical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free distance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0xF1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-2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0xG2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-1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0xF6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675" name="Table"/>
          <p:cNvGraphicFramePr/>
          <p:nvPr/>
        </p:nvGraphicFramePr>
        <p:xfrm>
          <a:off x="9017201" y="4637768"/>
          <a:ext cx="3272972" cy="1945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</a:tblGrid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virtual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free distance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-3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676" name="Threshold"/>
          <p:cNvSpPr/>
          <p:nvPr/>
        </p:nvSpPr>
        <p:spPr>
          <a:xfrm>
            <a:off x="6024654" y="4485368"/>
            <a:ext cx="1739398" cy="1069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1700">
                <a:solidFill>
                  <a:srgbClr val="FFFFFF"/>
                </a:solidFill>
              </a:defRPr>
            </a:lvl1pPr>
          </a:lstStyle>
          <a:p>
            <a:pPr/>
            <a:r>
              <a:t>Threshold</a:t>
            </a:r>
          </a:p>
        </p:txBody>
      </p:sp>
      <p:sp>
        <p:nvSpPr>
          <p:cNvPr id="677" name="Prefetch Queue"/>
          <p:cNvSpPr txBox="1"/>
          <p:nvPr/>
        </p:nvSpPr>
        <p:spPr>
          <a:xfrm>
            <a:off x="1939316" y="4227798"/>
            <a:ext cx="2258521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Prefetch Queue</a:t>
            </a:r>
          </a:p>
        </p:txBody>
      </p:sp>
      <p:sp>
        <p:nvSpPr>
          <p:cNvPr id="678" name="FDT"/>
          <p:cNvSpPr txBox="1"/>
          <p:nvPr/>
        </p:nvSpPr>
        <p:spPr>
          <a:xfrm rot="16200000">
            <a:off x="93910" y="3356816"/>
            <a:ext cx="640989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FDT</a:t>
            </a:r>
          </a:p>
        </p:txBody>
      </p:sp>
      <p:sp>
        <p:nvSpPr>
          <p:cNvPr id="679" name="Line"/>
          <p:cNvSpPr/>
          <p:nvPr/>
        </p:nvSpPr>
        <p:spPr>
          <a:xfrm flipH="1" flipV="1">
            <a:off x="4186227" y="3815293"/>
            <a:ext cx="2140907" cy="1022464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80" name="Line"/>
          <p:cNvSpPr/>
          <p:nvPr/>
        </p:nvSpPr>
        <p:spPr>
          <a:xfrm flipH="1" flipV="1">
            <a:off x="4873505" y="3814704"/>
            <a:ext cx="1601190" cy="925713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81" name="Line"/>
          <p:cNvSpPr/>
          <p:nvPr/>
        </p:nvSpPr>
        <p:spPr>
          <a:xfrm flipH="1" flipV="1">
            <a:off x="5628946" y="3814624"/>
            <a:ext cx="1064971" cy="790693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82" name="Line"/>
          <p:cNvSpPr/>
          <p:nvPr/>
        </p:nvSpPr>
        <p:spPr>
          <a:xfrm flipV="1">
            <a:off x="7325465" y="3812534"/>
            <a:ext cx="1587382" cy="929692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83" name="Line"/>
          <p:cNvSpPr/>
          <p:nvPr/>
        </p:nvSpPr>
        <p:spPr>
          <a:xfrm flipV="1">
            <a:off x="7155059" y="3815771"/>
            <a:ext cx="883677" cy="832878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84" name="Line"/>
          <p:cNvSpPr/>
          <p:nvPr/>
        </p:nvSpPr>
        <p:spPr>
          <a:xfrm flipV="1">
            <a:off x="6993676" y="3814417"/>
            <a:ext cx="454356" cy="733826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85" name="Line"/>
          <p:cNvSpPr/>
          <p:nvPr/>
        </p:nvSpPr>
        <p:spPr>
          <a:xfrm flipH="1" flipV="1">
            <a:off x="6504086" y="3822156"/>
            <a:ext cx="315873" cy="717537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95" name="Connection Line"/>
          <p:cNvSpPr/>
          <p:nvPr/>
        </p:nvSpPr>
        <p:spPr>
          <a:xfrm>
            <a:off x="4684572" y="5545570"/>
            <a:ext cx="2208353" cy="625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27" fill="norm" stroke="1" extrusionOk="0">
                <a:moveTo>
                  <a:pt x="0" y="17188"/>
                </a:moveTo>
                <a:cubicBezTo>
                  <a:pt x="11182" y="21600"/>
                  <a:pt x="18382" y="15871"/>
                  <a:pt x="21600" y="0"/>
                </a:cubicBezTo>
              </a:path>
            </a:pathLst>
          </a:custGeom>
          <a:ln w="76200">
            <a:solidFill>
              <a:schemeClr val="accent1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696" name="Connection Line"/>
          <p:cNvSpPr/>
          <p:nvPr/>
        </p:nvSpPr>
        <p:spPr>
          <a:xfrm>
            <a:off x="6871182" y="5550399"/>
            <a:ext cx="2120620" cy="575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08" fill="norm" stroke="1" extrusionOk="0">
                <a:moveTo>
                  <a:pt x="0" y="0"/>
                </a:moveTo>
                <a:cubicBezTo>
                  <a:pt x="5210" y="16215"/>
                  <a:pt x="12410" y="21600"/>
                  <a:pt x="21600" y="16155"/>
                </a:cubicBezTo>
              </a:path>
            </a:pathLst>
          </a:custGeom>
          <a:ln w="762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88" name="Slide Number"/>
          <p:cNvSpPr txBox="1"/>
          <p:nvPr>
            <p:ph type="sldNum" sz="quarter" idx="4294967295"/>
          </p:nvPr>
        </p:nvSpPr>
        <p:spPr>
          <a:xfrm>
            <a:off x="9348582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9" name="Line"/>
          <p:cNvSpPr/>
          <p:nvPr/>
        </p:nvSpPr>
        <p:spPr>
          <a:xfrm flipH="1" flipV="1">
            <a:off x="2803868" y="2636094"/>
            <a:ext cx="2108083" cy="691293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90" name="Line"/>
          <p:cNvSpPr/>
          <p:nvPr/>
        </p:nvSpPr>
        <p:spPr>
          <a:xfrm flipH="1" flipV="1">
            <a:off x="4063074" y="2636094"/>
            <a:ext cx="1547023" cy="678707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91" name="Line"/>
          <p:cNvSpPr/>
          <p:nvPr/>
        </p:nvSpPr>
        <p:spPr>
          <a:xfrm flipV="1">
            <a:off x="6585124" y="2636094"/>
            <a:ext cx="1" cy="702752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92" name="Line"/>
          <p:cNvSpPr/>
          <p:nvPr/>
        </p:nvSpPr>
        <p:spPr>
          <a:xfrm flipV="1">
            <a:off x="7271564" y="2643122"/>
            <a:ext cx="681887" cy="677238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93" name="Line"/>
          <p:cNvSpPr/>
          <p:nvPr/>
        </p:nvSpPr>
        <p:spPr>
          <a:xfrm flipV="1">
            <a:off x="8083280" y="2649529"/>
            <a:ext cx="1130646" cy="677238"/>
          </a:xfrm>
          <a:prstGeom prst="line">
            <a:avLst/>
          </a:prstGeom>
          <a:ln w="12700">
            <a:solidFill>
              <a:schemeClr val="accent1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694" name="Sampler"/>
          <p:cNvSpPr txBox="1"/>
          <p:nvPr/>
        </p:nvSpPr>
        <p:spPr>
          <a:xfrm>
            <a:off x="9479093" y="4227798"/>
            <a:ext cx="120907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Sampler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ntr" nodeType="with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2" grpId="2"/>
      <p:bldP build="whole" bldLvl="1" animBg="1" rev="0" advAuto="0" spid="691" grpId="9"/>
      <p:bldP build="whole" bldLvl="1" animBg="1" rev="0" advAuto="0" spid="684" grpId="23"/>
      <p:bldP build="whole" bldLvl="1" animBg="1" rev="0" advAuto="0" spid="678" grpId="5"/>
      <p:bldP build="whole" bldLvl="1" animBg="1" rev="0" advAuto="0" spid="690" grpId="8"/>
      <p:bldP build="whole" bldLvl="1" animBg="1" rev="0" advAuto="0" spid="683" grpId="25"/>
      <p:bldP build="whole" bldLvl="1" animBg="1" rev="0" advAuto="0" spid="689" grpId="7"/>
      <p:bldP build="whole" bldLvl="1" animBg="1" rev="0" advAuto="0" spid="671" grpId="6"/>
      <p:bldP build="whole" bldLvl="1" animBg="1" rev="0" advAuto="0" spid="679" grpId="13"/>
      <p:bldP build="whole" bldLvl="1" animBg="1" rev="0" advAuto="0" spid="677" grpId="16"/>
      <p:bldP build="whole" bldLvl="1" animBg="1" rev="0" advAuto="0" spid="681" grpId="22"/>
      <p:bldP build="whole" bldLvl="1" animBg="1" rev="0" advAuto="0" spid="682" grpId="26"/>
      <p:bldP build="whole" bldLvl="1" animBg="1" rev="0" advAuto="0" spid="675" grpId="20"/>
      <p:bldP build="whole" bldLvl="1" animBg="1" rev="0" advAuto="0" spid="680" grpId="24"/>
      <p:bldP build="whole" bldLvl="1" animBg="1" rev="0" advAuto="0" spid="670" grpId="12"/>
      <p:bldP build="whole" bldLvl="1" animBg="1" rev="0" advAuto="0" spid="669" grpId="4"/>
      <p:bldP build="whole" bldLvl="1" animBg="1" rev="0" advAuto="0" spid="668" grpId="1"/>
      <p:bldP build="whole" bldLvl="1" animBg="1" rev="0" advAuto="0" spid="674" grpId="17"/>
      <p:bldP build="p" bldLvl="1" animBg="1" rev="0" advAuto="0" spid="676" grpId="14"/>
      <p:bldP build="whole" bldLvl="1" animBg="1" rev="0" advAuto="0" spid="696" grpId="19"/>
      <p:bldP build="whole" bldLvl="1" animBg="1" rev="0" advAuto="0" spid="695" grpId="15"/>
      <p:bldP build="whole" bldLvl="1" animBg="1" rev="0" advAuto="0" spid="685" grpId="21"/>
      <p:bldP build="whole" bldLvl="1" animBg="1" rev="0" advAuto="0" spid="673" grpId="3"/>
      <p:bldP build="whole" bldLvl="1" animBg="1" rev="0" advAuto="0" spid="693" grpId="11"/>
      <p:bldP build="whole" bldLvl="1" animBg="1" rev="0" advAuto="0" spid="694" grpId="18"/>
      <p:bldP build="whole" bldLvl="1" animBg="1" rev="0" advAuto="0" spid="692" grpId="1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3759"/>
            </a:lvl1pPr>
          </a:lstStyle>
          <a:p>
            <a:pPr/>
            <a:r>
              <a:t>Sampling-based Free TLB Prefetching — Updating FDT</a:t>
            </a:r>
          </a:p>
        </p:txBody>
      </p:sp>
      <p:graphicFrame>
        <p:nvGraphicFramePr>
          <p:cNvPr id="700" name="Table"/>
          <p:cNvGraphicFramePr/>
          <p:nvPr/>
        </p:nvGraphicFramePr>
        <p:xfrm>
          <a:off x="669773" y="2378719"/>
          <a:ext cx="10839754" cy="4953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</a:tblGrid>
              <a:tr h="482600"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701" name="Prefetch Queue"/>
          <p:cNvSpPr txBox="1"/>
          <p:nvPr/>
        </p:nvSpPr>
        <p:spPr>
          <a:xfrm>
            <a:off x="2726622" y="3363438"/>
            <a:ext cx="2258521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Prefetch Queue</a:t>
            </a:r>
          </a:p>
        </p:txBody>
      </p:sp>
      <p:sp>
        <p:nvSpPr>
          <p:cNvPr id="702" name="Sampler"/>
          <p:cNvSpPr txBox="1"/>
          <p:nvPr/>
        </p:nvSpPr>
        <p:spPr>
          <a:xfrm>
            <a:off x="8376208" y="3363438"/>
            <a:ext cx="120907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Sampler</a:t>
            </a:r>
          </a:p>
        </p:txBody>
      </p:sp>
      <p:sp>
        <p:nvSpPr>
          <p:cNvPr id="703" name="Free Distance Table (FDT)"/>
          <p:cNvSpPr txBox="1"/>
          <p:nvPr/>
        </p:nvSpPr>
        <p:spPr>
          <a:xfrm>
            <a:off x="4686543" y="1933821"/>
            <a:ext cx="3632874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Free Distance Table (FDT)</a:t>
            </a:r>
          </a:p>
        </p:txBody>
      </p:sp>
      <p:sp>
        <p:nvSpPr>
          <p:cNvPr id="704" name="Slide Number"/>
          <p:cNvSpPr txBox="1"/>
          <p:nvPr>
            <p:ph type="sldNum" sz="quarter" idx="4294967295"/>
          </p:nvPr>
        </p:nvSpPr>
        <p:spPr>
          <a:xfrm>
            <a:off x="9337140" y="6553631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705" name="Table"/>
          <p:cNvGraphicFramePr/>
          <p:nvPr/>
        </p:nvGraphicFramePr>
        <p:xfrm>
          <a:off x="2094094" y="3816518"/>
          <a:ext cx="3272972" cy="1945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  <a:gridCol w="1086756"/>
              </a:tblGrid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virtual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physical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free distance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0xF1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-2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0xG2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-1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0xF6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706" name="Table"/>
          <p:cNvGraphicFramePr/>
          <p:nvPr/>
        </p:nvGraphicFramePr>
        <p:xfrm>
          <a:off x="7893987" y="3816518"/>
          <a:ext cx="3272972" cy="1945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</a:tblGrid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virtual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free distance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-3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707" name="Arrow"/>
          <p:cNvSpPr/>
          <p:nvPr/>
        </p:nvSpPr>
        <p:spPr>
          <a:xfrm>
            <a:off x="6461030" y="5309742"/>
            <a:ext cx="1421639" cy="417820"/>
          </a:xfrm>
          <a:prstGeom prst="rightArrow">
            <a:avLst>
              <a:gd name="adj1" fmla="val 32000"/>
              <a:gd name="adj2" fmla="val 194534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08" name="Arrow"/>
          <p:cNvSpPr/>
          <p:nvPr/>
        </p:nvSpPr>
        <p:spPr>
          <a:xfrm>
            <a:off x="663668" y="4685985"/>
            <a:ext cx="1421639" cy="417820"/>
          </a:xfrm>
          <a:prstGeom prst="rightArrow">
            <a:avLst>
              <a:gd name="adj1" fmla="val 32000"/>
              <a:gd name="adj2" fmla="val 194534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09" name="Oval"/>
          <p:cNvSpPr/>
          <p:nvPr/>
        </p:nvSpPr>
        <p:spPr>
          <a:xfrm>
            <a:off x="4512380" y="4612338"/>
            <a:ext cx="557226" cy="421641"/>
          </a:xfrm>
          <a:prstGeom prst="ellipse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10" name="Oval"/>
          <p:cNvSpPr/>
          <p:nvPr/>
        </p:nvSpPr>
        <p:spPr>
          <a:xfrm>
            <a:off x="9247218" y="5269731"/>
            <a:ext cx="557226" cy="421641"/>
          </a:xfrm>
          <a:prstGeom prst="ellipse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2" grpId="2"/>
      <p:bldP build="whole" bldLvl="1" animBg="1" rev="0" advAuto="0" spid="700" grpId="3"/>
      <p:bldP build="whole" bldLvl="1" animBg="1" rev="0" advAuto="0" spid="705" grpId="5"/>
      <p:bldP build="whole" bldLvl="1" animBg="1" rev="0" advAuto="0" spid="709" grpId="7"/>
      <p:bldP build="whole" bldLvl="1" animBg="1" rev="0" advAuto="0" spid="703" grpId="4"/>
      <p:bldP build="whole" bldLvl="1" animBg="1" rev="0" advAuto="0" spid="706" grpId="6"/>
      <p:bldP build="whole" bldLvl="1" animBg="1" rev="0" advAuto="0" spid="701" grpId="1"/>
      <p:bldP build="whole" bldLvl="1" animBg="1" rev="0" advAuto="0" spid="708" grpId="8"/>
      <p:bldP build="whole" bldLvl="1" animBg="1" rev="0" advAuto="0" spid="710" grpId="9"/>
      <p:bldP build="whole" bldLvl="1" animBg="1" rev="0" advAuto="0" spid="707" grpId="1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3759"/>
            </a:lvl1pPr>
          </a:lstStyle>
          <a:p>
            <a:pPr/>
            <a:r>
              <a:t>Sampling-based Free TLB Prefetching — Updating FDT</a:t>
            </a:r>
          </a:p>
        </p:txBody>
      </p:sp>
      <p:graphicFrame>
        <p:nvGraphicFramePr>
          <p:cNvPr id="714" name="Table"/>
          <p:cNvGraphicFramePr/>
          <p:nvPr/>
        </p:nvGraphicFramePr>
        <p:xfrm>
          <a:off x="669773" y="2378719"/>
          <a:ext cx="10839754" cy="49541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  <a:gridCol w="773361"/>
              </a:tblGrid>
              <a:tr h="482717"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-1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3000"/>
                      </a:pPr>
                      <a:r>
                        <a:t>C</a:t>
                      </a:r>
                      <a:r>
                        <a:rPr baseline="-5999"/>
                        <a:t>+7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715" name="Prefetch Queue"/>
          <p:cNvSpPr txBox="1"/>
          <p:nvPr/>
        </p:nvSpPr>
        <p:spPr>
          <a:xfrm>
            <a:off x="2726622" y="3363438"/>
            <a:ext cx="2258521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Prefetch Queue</a:t>
            </a:r>
          </a:p>
        </p:txBody>
      </p:sp>
      <p:sp>
        <p:nvSpPr>
          <p:cNvPr id="716" name="Sampler"/>
          <p:cNvSpPr txBox="1"/>
          <p:nvPr/>
        </p:nvSpPr>
        <p:spPr>
          <a:xfrm>
            <a:off x="8376208" y="3363438"/>
            <a:ext cx="120907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Sampler</a:t>
            </a:r>
          </a:p>
        </p:txBody>
      </p:sp>
      <p:sp>
        <p:nvSpPr>
          <p:cNvPr id="717" name="Free Distance Table (FDT)"/>
          <p:cNvSpPr txBox="1"/>
          <p:nvPr/>
        </p:nvSpPr>
        <p:spPr>
          <a:xfrm>
            <a:off x="4686543" y="1933821"/>
            <a:ext cx="3632874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Free Distance Table (FDT)</a:t>
            </a:r>
          </a:p>
        </p:txBody>
      </p:sp>
      <p:sp>
        <p:nvSpPr>
          <p:cNvPr id="718" name="Slide Number"/>
          <p:cNvSpPr txBox="1"/>
          <p:nvPr>
            <p:ph type="sldNum" sz="quarter" idx="4294967295"/>
          </p:nvPr>
        </p:nvSpPr>
        <p:spPr>
          <a:xfrm>
            <a:off x="9320935" y="6519640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719" name="Table"/>
          <p:cNvGraphicFramePr/>
          <p:nvPr/>
        </p:nvGraphicFramePr>
        <p:xfrm>
          <a:off x="2094094" y="3816518"/>
          <a:ext cx="3272972" cy="1945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  <a:gridCol w="1086756"/>
              </a:tblGrid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virtual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physical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free distance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0xF1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-2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0xG2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-1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0xF6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720" name="Table"/>
          <p:cNvGraphicFramePr/>
          <p:nvPr/>
        </p:nvGraphicFramePr>
        <p:xfrm>
          <a:off x="7893987" y="3816518"/>
          <a:ext cx="3272972" cy="19454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{EEE7283C-3CF3-47DC-8721-378D4A62B228}</a:tableStyleId>
              </a:tblPr>
              <a:tblGrid>
                <a:gridCol w="1086756"/>
                <a:gridCol w="1086756"/>
              </a:tblGrid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virtual page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free distance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-3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0xA7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32213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721" name="Arrow"/>
          <p:cNvSpPr/>
          <p:nvPr/>
        </p:nvSpPr>
        <p:spPr>
          <a:xfrm>
            <a:off x="6461030" y="5309742"/>
            <a:ext cx="1421639" cy="417820"/>
          </a:xfrm>
          <a:prstGeom prst="rightArrow">
            <a:avLst>
              <a:gd name="adj1" fmla="val 32000"/>
              <a:gd name="adj2" fmla="val 194534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22" name="Arrow"/>
          <p:cNvSpPr/>
          <p:nvPr/>
        </p:nvSpPr>
        <p:spPr>
          <a:xfrm>
            <a:off x="663668" y="4685985"/>
            <a:ext cx="1421639" cy="417820"/>
          </a:xfrm>
          <a:prstGeom prst="rightArrow">
            <a:avLst>
              <a:gd name="adj1" fmla="val 32000"/>
              <a:gd name="adj2" fmla="val 194534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23" name="Oval"/>
          <p:cNvSpPr/>
          <p:nvPr/>
        </p:nvSpPr>
        <p:spPr>
          <a:xfrm>
            <a:off x="4512380" y="4612338"/>
            <a:ext cx="557226" cy="421641"/>
          </a:xfrm>
          <a:prstGeom prst="ellipse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24" name="Oval"/>
          <p:cNvSpPr/>
          <p:nvPr/>
        </p:nvSpPr>
        <p:spPr>
          <a:xfrm>
            <a:off x="9247218" y="5269731"/>
            <a:ext cx="557226" cy="421641"/>
          </a:xfrm>
          <a:prstGeom prst="ellipse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25" name="++"/>
          <p:cNvSpPr txBox="1"/>
          <p:nvPr/>
        </p:nvSpPr>
        <p:spPr>
          <a:xfrm>
            <a:off x="4681890" y="2770395"/>
            <a:ext cx="44644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>
                <a:solidFill>
                  <a:schemeClr val="accent2"/>
                </a:solidFill>
              </a:defRPr>
            </a:lvl1pPr>
          </a:lstStyle>
          <a:p>
            <a:pPr/>
            <a:r>
              <a:t>++</a:t>
            </a:r>
          </a:p>
        </p:txBody>
      </p:sp>
      <p:sp>
        <p:nvSpPr>
          <p:cNvPr id="726" name="++"/>
          <p:cNvSpPr txBox="1"/>
          <p:nvPr/>
        </p:nvSpPr>
        <p:spPr>
          <a:xfrm>
            <a:off x="7061610" y="2764199"/>
            <a:ext cx="44644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>
                <a:solidFill>
                  <a:schemeClr val="accent2"/>
                </a:solidFill>
              </a:defRPr>
            </a:lvl1pPr>
          </a:lstStyle>
          <a:p>
            <a:pPr/>
            <a:r>
              <a:t>++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Combining SBFP with a TLB Prefetcher</a:t>
            </a:r>
          </a:p>
        </p:txBody>
      </p:sp>
      <p:sp>
        <p:nvSpPr>
          <p:cNvPr id="730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1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732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733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734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735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36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37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38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39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40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41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42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43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44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45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46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47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748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49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50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751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52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53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54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55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756" name="TLB Prefetcher…"/>
          <p:cNvSpPr/>
          <p:nvPr/>
        </p:nvSpPr>
        <p:spPr>
          <a:xfrm>
            <a:off x="2043207" y="6217771"/>
            <a:ext cx="2246427" cy="510541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TLB Prefetcher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757" name="VA1 —&gt; PA17"/>
          <p:cNvSpPr txBox="1"/>
          <p:nvPr/>
        </p:nvSpPr>
        <p:spPr>
          <a:xfrm>
            <a:off x="2306809" y="4505539"/>
            <a:ext cx="1719224" cy="3962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VA1 —&gt; PA17</a:t>
            </a:r>
          </a:p>
        </p:txBody>
      </p:sp>
      <p:sp>
        <p:nvSpPr>
          <p:cNvPr id="758" name="load VA1"/>
          <p:cNvSpPr txBox="1"/>
          <p:nvPr/>
        </p:nvSpPr>
        <p:spPr>
          <a:xfrm>
            <a:off x="527503" y="4184751"/>
            <a:ext cx="982587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VA1</a:t>
            </a:r>
          </a:p>
        </p:txBody>
      </p:sp>
      <p:sp>
        <p:nvSpPr>
          <p:cNvPr id="759" name="Line"/>
          <p:cNvSpPr/>
          <p:nvPr/>
        </p:nvSpPr>
        <p:spPr>
          <a:xfrm>
            <a:off x="1716059" y="3348906"/>
            <a:ext cx="246546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60" name="Line"/>
          <p:cNvSpPr/>
          <p:nvPr/>
        </p:nvSpPr>
        <p:spPr>
          <a:xfrm flipV="1">
            <a:off x="1949102" y="3344363"/>
            <a:ext cx="1" cy="1224965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61" name="Line"/>
          <p:cNvSpPr/>
          <p:nvPr/>
        </p:nvSpPr>
        <p:spPr>
          <a:xfrm flipV="1">
            <a:off x="1933779" y="4559845"/>
            <a:ext cx="297347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62" name="Rounded Rectangle"/>
          <p:cNvSpPr/>
          <p:nvPr/>
        </p:nvSpPr>
        <p:spPr>
          <a:xfrm>
            <a:off x="2217048" y="4487036"/>
            <a:ext cx="1864374" cy="433247"/>
          </a:xfrm>
          <a:prstGeom prst="roundRect">
            <a:avLst>
              <a:gd name="adj" fmla="val 38879"/>
            </a:avLst>
          </a:prstGeom>
          <a:ln w="38100">
            <a:solidFill>
              <a:schemeClr val="accent4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cxnSp>
        <p:nvCxnSpPr>
          <p:cNvPr id="763" name="Connection Line"/>
          <p:cNvCxnSpPr>
            <a:stCxn id="762" idx="0"/>
            <a:endCxn id="731" idx="0"/>
          </p:cNvCxnSpPr>
          <p:nvPr/>
        </p:nvCxnSpPr>
        <p:spPr>
          <a:xfrm flipH="1" flipV="1">
            <a:off x="1014647" y="3351219"/>
            <a:ext cx="2134588" cy="1352441"/>
          </a:xfrm>
          <a:prstGeom prst="straightConnector1">
            <a:avLst/>
          </a:prstGeom>
          <a:ln w="38100">
            <a:solidFill>
              <a:schemeClr val="accent4"/>
            </a:solidFill>
            <a:miter/>
            <a:tailEnd type="triangle"/>
          </a:ln>
        </p:spPr>
      </p:cxnSp>
      <p:sp>
        <p:nvSpPr>
          <p:cNvPr id="764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65" name="SBFP"/>
          <p:cNvSpPr/>
          <p:nvPr/>
        </p:nvSpPr>
        <p:spPr>
          <a:xfrm>
            <a:off x="5434186" y="4447179"/>
            <a:ext cx="1580606" cy="1596472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SBFP</a:t>
            </a:r>
          </a:p>
        </p:txBody>
      </p:sp>
      <p:sp>
        <p:nvSpPr>
          <p:cNvPr id="766" name="Line"/>
          <p:cNvSpPr/>
          <p:nvPr/>
        </p:nvSpPr>
        <p:spPr>
          <a:xfrm>
            <a:off x="4279516" y="6473041"/>
            <a:ext cx="1731924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67" name="Line"/>
          <p:cNvSpPr/>
          <p:nvPr/>
        </p:nvSpPr>
        <p:spPr>
          <a:xfrm flipV="1">
            <a:off x="6016899" y="6044382"/>
            <a:ext cx="1" cy="445946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68" name="FDT"/>
          <p:cNvSpPr/>
          <p:nvPr/>
        </p:nvSpPr>
        <p:spPr>
          <a:xfrm>
            <a:off x="5529458" y="4870344"/>
            <a:ext cx="771683" cy="445946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FDT</a:t>
            </a:r>
          </a:p>
        </p:txBody>
      </p:sp>
      <p:sp>
        <p:nvSpPr>
          <p:cNvPr id="769" name="Sampler"/>
          <p:cNvSpPr/>
          <p:nvPr/>
        </p:nvSpPr>
        <p:spPr>
          <a:xfrm>
            <a:off x="5927999" y="5462561"/>
            <a:ext cx="997893" cy="445946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Sampler</a:t>
            </a:r>
          </a:p>
        </p:txBody>
      </p:sp>
      <p:sp>
        <p:nvSpPr>
          <p:cNvPr id="770" name="Line"/>
          <p:cNvSpPr/>
          <p:nvPr/>
        </p:nvSpPr>
        <p:spPr>
          <a:xfrm flipV="1">
            <a:off x="3149234" y="6056099"/>
            <a:ext cx="1" cy="1549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71" name="Line"/>
          <p:cNvSpPr/>
          <p:nvPr/>
        </p:nvSpPr>
        <p:spPr>
          <a:xfrm>
            <a:off x="3760635" y="5258114"/>
            <a:ext cx="168112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0" grpId="7"/>
      <p:bldP build="whole" bldLvl="1" animBg="1" rev="0" advAuto="0" spid="766" grpId="6"/>
      <p:bldP build="whole" bldLvl="1" animBg="1" rev="0" advAuto="0" spid="758" grpId="11"/>
      <p:bldP build="whole" bldLvl="1" animBg="1" rev="0" advAuto="0" spid="755" grpId="9"/>
      <p:bldP build="whole" bldLvl="1" animBg="1" rev="0" advAuto="0" spid="756" grpId="10"/>
      <p:bldP build="whole" bldLvl="1" animBg="1" rev="0" advAuto="0" spid="764" grpId="8"/>
      <p:bldP build="whole" bldLvl="1" animBg="1" rev="0" advAuto="0" spid="765" grpId="5"/>
      <p:bldP build="whole" bldLvl="1" animBg="1" rev="0" advAuto="0" spid="759" grpId="12"/>
      <p:bldP build="whole" bldLvl="1" animBg="1" rev="0" advAuto="0" spid="760" grpId="13"/>
      <p:bldP build="whole" bldLvl="1" animBg="1" rev="0" advAuto="0" spid="761" grpId="14"/>
      <p:bldP build="whole" bldLvl="1" animBg="1" rev="0" advAuto="0" spid="762" grpId="15"/>
      <p:bldP build="whole" bldLvl="1" animBg="1" rev="0" advAuto="0" spid="763" grpId="16"/>
      <p:bldP build="whole" bldLvl="1" animBg="1" rev="0" advAuto="0" spid="768" grpId="1"/>
      <p:bldP build="whole" bldLvl="1" animBg="1" rev="0" advAuto="0" spid="771" grpId="4"/>
      <p:bldP build="whole" bldLvl="1" animBg="1" rev="0" advAuto="0" spid="769" grpId="2"/>
      <p:bldP build="whole" bldLvl="1" animBg="1" rev="0" advAuto="0" spid="767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Combining SBFP with a TLB Prefetcher</a:t>
            </a:r>
          </a:p>
        </p:txBody>
      </p:sp>
      <p:sp>
        <p:nvSpPr>
          <p:cNvPr id="775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76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777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778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779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780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81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82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83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84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85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86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87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88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89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90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91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792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793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94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95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796" name="Line"/>
          <p:cNvSpPr/>
          <p:nvPr/>
        </p:nvSpPr>
        <p:spPr>
          <a:xfrm flipV="1">
            <a:off x="1955452" y="3357063"/>
            <a:ext cx="1" cy="12122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97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98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799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00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801" name="TLB Prefetcher…"/>
          <p:cNvSpPr/>
          <p:nvPr/>
        </p:nvSpPr>
        <p:spPr>
          <a:xfrm>
            <a:off x="2043207" y="6217771"/>
            <a:ext cx="2246427" cy="510541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TLB Prefetcher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802" name="load VA1"/>
          <p:cNvSpPr txBox="1"/>
          <p:nvPr/>
        </p:nvSpPr>
        <p:spPr>
          <a:xfrm>
            <a:off x="527503" y="4184751"/>
            <a:ext cx="982587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VA1</a:t>
            </a:r>
          </a:p>
        </p:txBody>
      </p:sp>
      <p:sp>
        <p:nvSpPr>
          <p:cNvPr id="803" name="Line"/>
          <p:cNvSpPr/>
          <p:nvPr/>
        </p:nvSpPr>
        <p:spPr>
          <a:xfrm>
            <a:off x="1716059" y="3348906"/>
            <a:ext cx="246546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04" name="Line"/>
          <p:cNvSpPr/>
          <p:nvPr/>
        </p:nvSpPr>
        <p:spPr>
          <a:xfrm flipV="1">
            <a:off x="1948824" y="3334680"/>
            <a:ext cx="1" cy="1224965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05" name="Line"/>
          <p:cNvSpPr/>
          <p:nvPr/>
        </p:nvSpPr>
        <p:spPr>
          <a:xfrm flipV="1">
            <a:off x="1933779" y="4559845"/>
            <a:ext cx="297347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06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36" name="Connection Line"/>
          <p:cNvSpPr/>
          <p:nvPr/>
        </p:nvSpPr>
        <p:spPr>
          <a:xfrm>
            <a:off x="54338" y="3830801"/>
            <a:ext cx="2493476" cy="186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07" h="21600" fill="norm" stroke="1" extrusionOk="0">
                <a:moveTo>
                  <a:pt x="18307" y="21600"/>
                </a:moveTo>
                <a:cubicBezTo>
                  <a:pt x="2179" y="15215"/>
                  <a:pt x="-3293" y="8015"/>
                  <a:pt x="1892" y="0"/>
                </a:cubicBezTo>
              </a:path>
            </a:pathLst>
          </a:custGeom>
          <a:ln w="38100">
            <a:solidFill>
              <a:schemeClr val="accent4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37" name="Connection Line"/>
          <p:cNvSpPr/>
          <p:nvPr/>
        </p:nvSpPr>
        <p:spPr>
          <a:xfrm>
            <a:off x="1843460" y="4836785"/>
            <a:ext cx="696141" cy="854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44" h="21600" fill="norm" stroke="1" extrusionOk="0">
                <a:moveTo>
                  <a:pt x="16544" y="21600"/>
                </a:moveTo>
                <a:cubicBezTo>
                  <a:pt x="-2335" y="14463"/>
                  <a:pt x="-5056" y="7263"/>
                  <a:pt x="8382" y="0"/>
                </a:cubicBezTo>
              </a:path>
            </a:pathLst>
          </a:custGeom>
          <a:ln w="38100">
            <a:solidFill>
              <a:schemeClr val="accent4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09" name="Line"/>
          <p:cNvSpPr/>
          <p:nvPr/>
        </p:nvSpPr>
        <p:spPr>
          <a:xfrm>
            <a:off x="3759648" y="5616457"/>
            <a:ext cx="1664025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38" name="Connection Line"/>
          <p:cNvSpPr/>
          <p:nvPr/>
        </p:nvSpPr>
        <p:spPr>
          <a:xfrm>
            <a:off x="4136852" y="4923176"/>
            <a:ext cx="5875784" cy="776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4244" y="9433"/>
                  <a:pt x="11444" y="16633"/>
                  <a:pt x="21600" y="21600"/>
                </a:cubicBezTo>
              </a:path>
            </a:pathLst>
          </a:custGeom>
          <a:ln w="38100">
            <a:solidFill>
              <a:schemeClr val="accent4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811" name="Marcador de contenido 2"/>
          <p:cNvSpPr txBox="1"/>
          <p:nvPr/>
        </p:nvSpPr>
        <p:spPr>
          <a:xfrm>
            <a:off x="5521216" y="2484937"/>
            <a:ext cx="2479054" cy="6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just">
              <a:spcBef>
                <a:spcPts val="500"/>
              </a:spcBef>
              <a:defRPr b="1" sz="1800">
                <a:solidFill>
                  <a:schemeClr val="accent4"/>
                </a:solidFill>
              </a:defRPr>
            </a:lvl1pPr>
          </a:lstStyle>
          <a:p>
            <a:pPr/>
            <a:r>
              <a:t>Demand Page Walk</a:t>
            </a:r>
          </a:p>
        </p:txBody>
      </p:sp>
      <p:sp>
        <p:nvSpPr>
          <p:cNvPr id="839" name="Connection Line"/>
          <p:cNvSpPr/>
          <p:nvPr/>
        </p:nvSpPr>
        <p:spPr>
          <a:xfrm>
            <a:off x="4278812" y="3038974"/>
            <a:ext cx="4808257" cy="260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193" h="19740" fill="norm" stroke="1" extrusionOk="0">
                <a:moveTo>
                  <a:pt x="4640" y="19740"/>
                </a:moveTo>
                <a:cubicBezTo>
                  <a:pt x="-4407" y="4566"/>
                  <a:pt x="-223" y="-1860"/>
                  <a:pt x="17193" y="462"/>
                </a:cubicBezTo>
              </a:path>
            </a:pathLst>
          </a:custGeom>
          <a:ln w="38100">
            <a:solidFill>
              <a:schemeClr val="accent4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13" name="Miss!"/>
          <p:cNvSpPr txBox="1"/>
          <p:nvPr/>
        </p:nvSpPr>
        <p:spPr>
          <a:xfrm>
            <a:off x="3835153" y="5738044"/>
            <a:ext cx="606870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Miss!</a:t>
            </a:r>
          </a:p>
        </p:txBody>
      </p:sp>
      <p:sp>
        <p:nvSpPr>
          <p:cNvPr id="814" name="Hit!"/>
          <p:cNvSpPr txBox="1"/>
          <p:nvPr/>
        </p:nvSpPr>
        <p:spPr>
          <a:xfrm>
            <a:off x="1608434" y="5704630"/>
            <a:ext cx="499825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Hit!</a:t>
            </a:r>
          </a:p>
        </p:txBody>
      </p:sp>
      <p:sp>
        <p:nvSpPr>
          <p:cNvPr id="840" name="Connection Line"/>
          <p:cNvSpPr/>
          <p:nvPr/>
        </p:nvSpPr>
        <p:spPr>
          <a:xfrm>
            <a:off x="230276" y="4590342"/>
            <a:ext cx="1800226" cy="1855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70" h="21600" fill="norm" stroke="1" extrusionOk="0">
                <a:moveTo>
                  <a:pt x="6685" y="0"/>
                </a:moveTo>
                <a:cubicBezTo>
                  <a:pt x="-4830" y="12823"/>
                  <a:pt x="-1468" y="20023"/>
                  <a:pt x="16770" y="21600"/>
                </a:cubicBezTo>
              </a:path>
            </a:pathLst>
          </a:custGeom>
          <a:ln w="38100">
            <a:solidFill>
              <a:schemeClr val="accent6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16" name="Line"/>
          <p:cNvSpPr/>
          <p:nvPr/>
        </p:nvSpPr>
        <p:spPr>
          <a:xfrm>
            <a:off x="4282152" y="6511141"/>
            <a:ext cx="1767098" cy="1"/>
          </a:xfrm>
          <a:prstGeom prst="line">
            <a:avLst/>
          </a:prstGeom>
          <a:ln w="3810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41" name="Connection Line"/>
          <p:cNvSpPr/>
          <p:nvPr/>
        </p:nvSpPr>
        <p:spPr>
          <a:xfrm>
            <a:off x="4152879" y="2977894"/>
            <a:ext cx="4934190" cy="3552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800" h="19611" fill="norm" stroke="1" extrusionOk="0">
                <a:moveTo>
                  <a:pt x="6501" y="19611"/>
                </a:moveTo>
                <a:cubicBezTo>
                  <a:pt x="-4800" y="4368"/>
                  <a:pt x="-1367" y="-1989"/>
                  <a:pt x="16800" y="539"/>
                </a:cubicBezTo>
              </a:path>
            </a:pathLst>
          </a:custGeom>
          <a:ln w="38100">
            <a:solidFill>
              <a:schemeClr val="accent6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42" name="Connection Line"/>
          <p:cNvSpPr/>
          <p:nvPr/>
        </p:nvSpPr>
        <p:spPr>
          <a:xfrm>
            <a:off x="3762029" y="5715262"/>
            <a:ext cx="6328949" cy="27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1" fill="norm" stroke="1" extrusionOk="0">
                <a:moveTo>
                  <a:pt x="0" y="378"/>
                </a:moveTo>
                <a:cubicBezTo>
                  <a:pt x="7564" y="21600"/>
                  <a:pt x="14764" y="21474"/>
                  <a:pt x="21600" y="0"/>
                </a:cubicBezTo>
              </a:path>
            </a:pathLst>
          </a:custGeom>
          <a:ln w="38100">
            <a:solidFill>
              <a:schemeClr val="accent6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819" name="Marcador de contenido 2"/>
          <p:cNvSpPr txBox="1"/>
          <p:nvPr/>
        </p:nvSpPr>
        <p:spPr>
          <a:xfrm>
            <a:off x="5187419" y="2484937"/>
            <a:ext cx="2479053" cy="6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just">
              <a:spcBef>
                <a:spcPts val="500"/>
              </a:spcBef>
              <a:defRPr b="1" sz="1800">
                <a:solidFill>
                  <a:schemeClr val="accent6"/>
                </a:solidFill>
              </a:defRPr>
            </a:lvl1pPr>
          </a:lstStyle>
          <a:p>
            <a:pPr/>
            <a:r>
              <a:t>Prefetch Page Walk</a:t>
            </a:r>
          </a:p>
        </p:txBody>
      </p:sp>
      <p:sp>
        <p:nvSpPr>
          <p:cNvPr id="820" name="Line"/>
          <p:cNvSpPr/>
          <p:nvPr/>
        </p:nvSpPr>
        <p:spPr>
          <a:xfrm flipV="1">
            <a:off x="3166420" y="4988662"/>
            <a:ext cx="1" cy="204986"/>
          </a:xfrm>
          <a:prstGeom prst="line">
            <a:avLst/>
          </a:prstGeom>
          <a:ln w="25400">
            <a:solidFill>
              <a:schemeClr val="accent4"/>
            </a:solidFill>
            <a:miter/>
            <a:head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21" name="SBFP"/>
          <p:cNvSpPr/>
          <p:nvPr/>
        </p:nvSpPr>
        <p:spPr>
          <a:xfrm>
            <a:off x="5434186" y="4447179"/>
            <a:ext cx="1580606" cy="1596472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SBFP</a:t>
            </a:r>
          </a:p>
        </p:txBody>
      </p:sp>
      <p:sp>
        <p:nvSpPr>
          <p:cNvPr id="822" name="Line"/>
          <p:cNvSpPr/>
          <p:nvPr/>
        </p:nvSpPr>
        <p:spPr>
          <a:xfrm>
            <a:off x="4279516" y="6473041"/>
            <a:ext cx="1731924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23" name="Line"/>
          <p:cNvSpPr/>
          <p:nvPr/>
        </p:nvSpPr>
        <p:spPr>
          <a:xfrm flipV="1">
            <a:off x="6016899" y="6044382"/>
            <a:ext cx="1" cy="445946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24" name="FDT"/>
          <p:cNvSpPr/>
          <p:nvPr/>
        </p:nvSpPr>
        <p:spPr>
          <a:xfrm>
            <a:off x="5529458" y="4870344"/>
            <a:ext cx="771683" cy="445946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FDT</a:t>
            </a:r>
          </a:p>
        </p:txBody>
      </p:sp>
      <p:sp>
        <p:nvSpPr>
          <p:cNvPr id="825" name="Sampler"/>
          <p:cNvSpPr/>
          <p:nvPr/>
        </p:nvSpPr>
        <p:spPr>
          <a:xfrm>
            <a:off x="5927999" y="5462561"/>
            <a:ext cx="997893" cy="445946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Sampler</a:t>
            </a:r>
          </a:p>
        </p:txBody>
      </p:sp>
      <p:sp>
        <p:nvSpPr>
          <p:cNvPr id="843" name="Connection Line"/>
          <p:cNvSpPr/>
          <p:nvPr/>
        </p:nvSpPr>
        <p:spPr>
          <a:xfrm>
            <a:off x="3762029" y="5360923"/>
            <a:ext cx="4486429" cy="194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39" fill="norm" stroke="1" extrusionOk="0">
                <a:moveTo>
                  <a:pt x="0" y="13222"/>
                </a:moveTo>
                <a:cubicBezTo>
                  <a:pt x="7449" y="-5361"/>
                  <a:pt x="14649" y="-4355"/>
                  <a:pt x="21600" y="16239"/>
                </a:cubicBezTo>
              </a:path>
            </a:pathLst>
          </a:custGeom>
          <a:ln w="38100">
            <a:solidFill>
              <a:schemeClr val="accent1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844" name="Connection Line"/>
          <p:cNvSpPr/>
          <p:nvPr/>
        </p:nvSpPr>
        <p:spPr>
          <a:xfrm>
            <a:off x="6938443" y="5555694"/>
            <a:ext cx="1310015" cy="93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chemeClr val="accent1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845" name="Connection Line"/>
          <p:cNvSpPr/>
          <p:nvPr/>
        </p:nvSpPr>
        <p:spPr>
          <a:xfrm>
            <a:off x="6313692" y="4989128"/>
            <a:ext cx="496160" cy="464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4" h="19031" fill="norm" stroke="1" extrusionOk="0">
                <a:moveTo>
                  <a:pt x="7959" y="19031"/>
                </a:moveTo>
                <a:cubicBezTo>
                  <a:pt x="21600" y="3443"/>
                  <a:pt x="18947" y="-2569"/>
                  <a:pt x="0" y="994"/>
                </a:cubicBezTo>
              </a:path>
            </a:pathLst>
          </a:custGeom>
          <a:ln w="381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29" name="Marcador de contenido 2"/>
          <p:cNvSpPr txBox="1"/>
          <p:nvPr/>
        </p:nvSpPr>
        <p:spPr>
          <a:xfrm>
            <a:off x="6412540" y="4559845"/>
            <a:ext cx="526052" cy="6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just" defTabSz="521208">
              <a:spcBef>
                <a:spcPts val="200"/>
              </a:spcBef>
              <a:defRPr b="1" sz="1596">
                <a:solidFill>
                  <a:schemeClr val="accent1"/>
                </a:solidFill>
              </a:defRPr>
            </a:lvl1pPr>
          </a:lstStyle>
          <a:p>
            <a:pPr/>
            <a:r>
              <a:t>++</a:t>
            </a:r>
          </a:p>
        </p:txBody>
      </p:sp>
      <p:sp>
        <p:nvSpPr>
          <p:cNvPr id="846" name="Connection Line"/>
          <p:cNvSpPr/>
          <p:nvPr/>
        </p:nvSpPr>
        <p:spPr>
          <a:xfrm>
            <a:off x="3750568" y="4960423"/>
            <a:ext cx="1766199" cy="426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01" fill="norm" stroke="1" extrusionOk="0">
                <a:moveTo>
                  <a:pt x="0" y="18901"/>
                </a:moveTo>
                <a:cubicBezTo>
                  <a:pt x="7819" y="3226"/>
                  <a:pt x="15019" y="-2699"/>
                  <a:pt x="21600" y="1125"/>
                </a:cubicBezTo>
              </a:path>
            </a:pathLst>
          </a:custGeom>
          <a:ln w="381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47" name="Connection Line"/>
          <p:cNvSpPr/>
          <p:nvPr/>
        </p:nvSpPr>
        <p:spPr>
          <a:xfrm>
            <a:off x="6598641" y="5921349"/>
            <a:ext cx="1662648" cy="43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2" fill="norm" stroke="1" extrusionOk="0">
                <a:moveTo>
                  <a:pt x="21600" y="719"/>
                </a:moveTo>
                <a:cubicBezTo>
                  <a:pt x="13380" y="21600"/>
                  <a:pt x="6180" y="21360"/>
                  <a:pt x="0" y="0"/>
                </a:cubicBezTo>
              </a:path>
            </a:pathLst>
          </a:custGeom>
          <a:ln w="381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48" name="Connection Line"/>
          <p:cNvSpPr/>
          <p:nvPr/>
        </p:nvSpPr>
        <p:spPr>
          <a:xfrm>
            <a:off x="3762029" y="5888030"/>
            <a:ext cx="4460168" cy="481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25" fill="norm" stroke="1" extrusionOk="0">
                <a:moveTo>
                  <a:pt x="0" y="0"/>
                </a:moveTo>
                <a:cubicBezTo>
                  <a:pt x="7350" y="20782"/>
                  <a:pt x="14550" y="21600"/>
                  <a:pt x="21600" y="2453"/>
                </a:cubicBezTo>
              </a:path>
            </a:pathLst>
          </a:custGeom>
          <a:ln w="38100">
            <a:solidFill>
              <a:schemeClr val="accent1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833" name="Line"/>
          <p:cNvSpPr/>
          <p:nvPr/>
        </p:nvSpPr>
        <p:spPr>
          <a:xfrm flipV="1">
            <a:off x="3149234" y="6056099"/>
            <a:ext cx="1" cy="1549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34" name="TLB Miss!"/>
          <p:cNvSpPr txBox="1"/>
          <p:nvPr/>
        </p:nvSpPr>
        <p:spPr>
          <a:xfrm>
            <a:off x="3351689" y="4710979"/>
            <a:ext cx="1053578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Miss!</a:t>
            </a:r>
          </a:p>
        </p:txBody>
      </p:sp>
      <p:sp>
        <p:nvSpPr>
          <p:cNvPr id="835" name="Line"/>
          <p:cNvSpPr/>
          <p:nvPr/>
        </p:nvSpPr>
        <p:spPr>
          <a:xfrm>
            <a:off x="3760635" y="5258114"/>
            <a:ext cx="168112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xit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xit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Class="exit" nodeType="click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Class="exit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ntr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2" grpId="36"/>
      <p:bldP build="whole" bldLvl="1" animBg="1" rev="0" advAuto="0" spid="840" grpId="32"/>
      <p:bldP build="whole" bldLvl="1" animBg="1" rev="0" advAuto="0" spid="848" grpId="40"/>
      <p:bldP build="whole" bldLvl="1" animBg="1" rev="0" advAuto="0" spid="837" grpId="22"/>
      <p:bldP build="whole" bldLvl="1" animBg="1" rev="0" advAuto="0" spid="843" grpId="11"/>
      <p:bldP build="whole" bldLvl="1" animBg="1" rev="0" advAuto="0" spid="803" grpId="28"/>
      <p:bldP build="whole" bldLvl="1" animBg="1" rev="0" advAuto="0" spid="809" grpId="4"/>
      <p:bldP build="whole" bldLvl="1" animBg="1" rev="0" advAuto="0" spid="843" grpId="13"/>
      <p:bldP build="whole" bldLvl="1" animBg="1" rev="0" advAuto="0" spid="837" grpId="27"/>
      <p:bldP build="whole" bldLvl="1" animBg="1" rev="0" advAuto="0" spid="834" grpId="1"/>
      <p:bldP build="whole" bldLvl="1" animBg="1" rev="0" advAuto="0" spid="819" grpId="35"/>
      <p:bldP build="whole" bldLvl="1" animBg="1" rev="0" advAuto="0" spid="819" grpId="37"/>
      <p:bldP build="whole" bldLvl="1" animBg="1" rev="0" advAuto="0" spid="809" grpId="10"/>
      <p:bldP build="whole" bldLvl="1" animBg="1" rev="0" advAuto="0" spid="813" grpId="2"/>
      <p:bldP build="whole" bldLvl="1" animBg="1" rev="0" advAuto="0" spid="845" grpId="16"/>
      <p:bldP build="whole" bldLvl="1" animBg="1" rev="0" advAuto="0" spid="811" grpId="5"/>
      <p:bldP build="whole" bldLvl="1" animBg="1" rev="0" advAuto="0" spid="811" grpId="7"/>
      <p:bldP build="whole" bldLvl="1" animBg="1" rev="0" advAuto="0" spid="845" grpId="19"/>
      <p:bldP build="whole" bldLvl="1" animBg="1" rev="0" advAuto="0" spid="813" grpId="9"/>
      <p:bldP build="whole" bldLvl="1" animBg="1" rev="0" advAuto="0" spid="804" grpId="29"/>
      <p:bldP build="whole" bldLvl="1" animBg="1" rev="0" advAuto="0" spid="838" grpId="6"/>
      <p:bldP build="whole" bldLvl="1" animBg="1" rev="0" advAuto="0" spid="816" grpId="33"/>
      <p:bldP build="whole" bldLvl="1" animBg="1" rev="0" advAuto="0" spid="839" grpId="3"/>
      <p:bldP build="whole" bldLvl="1" animBg="1" rev="0" advAuto="0" spid="820" grpId="31"/>
      <p:bldP build="whole" bldLvl="1" animBg="1" rev="0" advAuto="0" spid="838" grpId="14"/>
      <p:bldP build="whole" bldLvl="1" animBg="1" rev="0" advAuto="0" spid="846" grpId="23"/>
      <p:bldP build="whole" bldLvl="1" animBg="1" rev="0" advAuto="0" spid="846" grpId="25"/>
      <p:bldP build="whole" bldLvl="1" animBg="1" rev="0" advAuto="0" spid="839" grpId="8"/>
      <p:bldP build="whole" bldLvl="1" animBg="1" rev="0" advAuto="0" spid="816" grpId="39"/>
      <p:bldP build="whole" bldLvl="1" animBg="1" rev="0" advAuto="0" spid="805" grpId="30"/>
      <p:bldP build="whole" bldLvl="1" animBg="1" rev="0" advAuto="0" spid="829" grpId="17"/>
      <p:bldP build="whole" bldLvl="1" animBg="1" rev="0" advAuto="0" spid="829" grpId="18"/>
      <p:bldP build="whole" bldLvl="1" animBg="1" rev="0" advAuto="0" spid="841" grpId="34"/>
      <p:bldP build="whole" bldLvl="1" animBg="1" rev="0" advAuto="0" spid="841" grpId="38"/>
      <p:bldP build="whole" bldLvl="1" animBg="1" rev="0" advAuto="0" spid="814" grpId="20"/>
      <p:bldP build="whole" bldLvl="1" animBg="1" rev="0" advAuto="0" spid="814" grpId="24"/>
      <p:bldP build="whole" bldLvl="1" animBg="1" rev="0" advAuto="0" spid="844" grpId="12"/>
      <p:bldP build="whole" bldLvl="1" animBg="1" rev="0" advAuto="0" spid="836" grpId="21"/>
      <p:bldP build="whole" bldLvl="1" animBg="1" rev="0" advAuto="0" spid="847" grpId="41"/>
      <p:bldP build="whole" bldLvl="1" animBg="1" rev="0" advAuto="0" spid="844" grpId="15"/>
      <p:bldP build="whole" bldLvl="1" animBg="1" rev="0" advAuto="0" spid="836" grpId="26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Agile TLB Prefetcher (ATP)</a:t>
            </a:r>
          </a:p>
        </p:txBody>
      </p:sp>
      <p:sp>
        <p:nvSpPr>
          <p:cNvPr id="852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3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854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855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856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857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58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59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60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61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62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63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64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65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66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67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68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869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870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71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72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873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74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75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76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77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878" name="ATP"/>
          <p:cNvSpPr/>
          <p:nvPr/>
        </p:nvSpPr>
        <p:spPr>
          <a:xfrm>
            <a:off x="2667474" y="6217771"/>
            <a:ext cx="997893" cy="510541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ATP</a:t>
            </a:r>
          </a:p>
        </p:txBody>
      </p:sp>
      <p:sp>
        <p:nvSpPr>
          <p:cNvPr id="879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880" name="TLB Prefetcher…"/>
          <p:cNvSpPr/>
          <p:nvPr/>
        </p:nvSpPr>
        <p:spPr>
          <a:xfrm>
            <a:off x="2043207" y="6217771"/>
            <a:ext cx="2246427" cy="510541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TLB Prefetcher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881" name="Line"/>
          <p:cNvSpPr/>
          <p:nvPr/>
        </p:nvSpPr>
        <p:spPr>
          <a:xfrm flipV="1">
            <a:off x="3149234" y="6056099"/>
            <a:ext cx="1" cy="1549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500" fill="hold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0" grpId="1"/>
      <p:bldP build="whole" bldLvl="1" animBg="1" rev="0" advAuto="0" spid="878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Motivation for Agile TLB Prefetcher (ATP)</a:t>
            </a:r>
          </a:p>
        </p:txBody>
      </p:sp>
      <p:sp>
        <p:nvSpPr>
          <p:cNvPr id="885" name="Slide Number"/>
          <p:cNvSpPr txBox="1"/>
          <p:nvPr>
            <p:ph type="sldNum" sz="quarter" idx="4294967295"/>
          </p:nvPr>
        </p:nvSpPr>
        <p:spPr>
          <a:xfrm>
            <a:off x="9315891" y="6523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6" name="Marcador de contenido 2"/>
          <p:cNvSpPr txBox="1"/>
          <p:nvPr/>
        </p:nvSpPr>
        <p:spPr>
          <a:xfrm>
            <a:off x="660191" y="1658940"/>
            <a:ext cx="10871618" cy="446551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30605" indent="-230605" algn="just" defTabSz="457200">
              <a:lnSpc>
                <a:spcPct val="190000"/>
              </a:lnSpc>
              <a:spcBef>
                <a:spcPts val="1000"/>
              </a:spcBef>
              <a:buSzPct val="100000"/>
              <a:buChar char="•"/>
              <a:defRPr b="1" sz="2300"/>
            </a:pPr>
            <a:r>
              <a:t>There is no state-of-the-art TLB prefetcher that performs best across all considered workloads</a:t>
            </a:r>
          </a:p>
          <a:p>
            <a:pPr marL="230605" indent="-230605" algn="just" defTabSz="457200">
              <a:lnSpc>
                <a:spcPct val="190000"/>
              </a:lnSpc>
              <a:spcBef>
                <a:spcPts val="1000"/>
              </a:spcBef>
              <a:buSzPct val="100000"/>
              <a:buChar char="•"/>
              <a:defRPr b="1" sz="2300"/>
            </a:pPr>
            <a:r>
              <a:t>Different workloads correlate well with different features (e.g., strides, distances between virtual pages, PC)</a:t>
            </a:r>
          </a:p>
          <a:p>
            <a:pPr marL="230605" indent="-230605" algn="just" defTabSz="457200">
              <a:lnSpc>
                <a:spcPct val="190000"/>
              </a:lnSpc>
              <a:spcBef>
                <a:spcPts val="1000"/>
              </a:spcBef>
              <a:buSzPct val="100000"/>
              <a:buChar char="•"/>
              <a:defRPr b="1" sz="2300"/>
            </a:pPr>
            <a:r>
              <a:t>When the TLB miss behavior is irregular, state-of-the-art TLB prefetchers issue useless prefetch requests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8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Agile TLB Prefetcher (ATP)</a:t>
            </a:r>
          </a:p>
        </p:txBody>
      </p:sp>
      <p:sp>
        <p:nvSpPr>
          <p:cNvPr id="890" name="Slide Number"/>
          <p:cNvSpPr txBox="1"/>
          <p:nvPr>
            <p:ph type="sldNum" sz="quarter" idx="4294967295"/>
          </p:nvPr>
        </p:nvSpPr>
        <p:spPr>
          <a:xfrm>
            <a:off x="9334758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1" name="Marcador de contenido 2"/>
          <p:cNvSpPr txBox="1"/>
          <p:nvPr/>
        </p:nvSpPr>
        <p:spPr>
          <a:xfrm>
            <a:off x="660191" y="1658940"/>
            <a:ext cx="10871618" cy="446551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28600" indent="-228600">
              <a:lnSpc>
                <a:spcPct val="190000"/>
              </a:lnSpc>
              <a:spcBef>
                <a:spcPts val="1000"/>
              </a:spcBef>
              <a:buSzPct val="100000"/>
              <a:buFont typeface="Arial"/>
              <a:buChar char="•"/>
              <a:defRPr b="1" sz="2300"/>
            </a:pPr>
            <a:r>
              <a:t>Combine three low-cost TLB prefetchers</a:t>
            </a:r>
          </a:p>
          <a:p>
            <a:pPr marL="228600" indent="-228600">
              <a:lnSpc>
                <a:spcPct val="190000"/>
              </a:lnSpc>
              <a:spcBef>
                <a:spcPts val="4400"/>
              </a:spcBef>
              <a:buSzPct val="100000"/>
              <a:buFont typeface="Arial"/>
              <a:buChar char="•"/>
              <a:defRPr b="1" sz="2300"/>
            </a:pPr>
            <a:r>
              <a:t>Adaptive selection logic and throttling  mechanisms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81" name="Marcador de contenido 2"/>
          <p:cNvSpPr txBox="1"/>
          <p:nvPr/>
        </p:nvSpPr>
        <p:spPr>
          <a:xfrm>
            <a:off x="660191" y="1658940"/>
            <a:ext cx="10871618" cy="446551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26314" indent="-226314" defTabSz="905255">
              <a:lnSpc>
                <a:spcPct val="190000"/>
              </a:lnSpc>
              <a:spcBef>
                <a:spcPts val="900"/>
              </a:spcBef>
              <a:buSzPct val="100000"/>
              <a:buFont typeface="Arial"/>
              <a:buChar char="•"/>
              <a:defRPr b="1" sz="2277"/>
            </a:pPr>
            <a:r>
              <a:t>Background</a:t>
            </a:r>
          </a:p>
          <a:p>
            <a:pPr marL="226314" indent="-226314" defTabSz="905255">
              <a:lnSpc>
                <a:spcPct val="190000"/>
              </a:lnSpc>
              <a:spcBef>
                <a:spcPts val="900"/>
              </a:spcBef>
              <a:buSzPct val="100000"/>
              <a:buFont typeface="Arial"/>
              <a:buChar char="•"/>
              <a:defRPr b="1" sz="2277"/>
            </a:pPr>
            <a:r>
              <a:t>Sampling-based Free TLB Prefetching (SBFP)</a:t>
            </a:r>
          </a:p>
          <a:p>
            <a:pPr marL="226314" indent="-226314" defTabSz="905255">
              <a:lnSpc>
                <a:spcPct val="190000"/>
              </a:lnSpc>
              <a:spcBef>
                <a:spcPts val="900"/>
              </a:spcBef>
              <a:buSzPct val="100000"/>
              <a:buFont typeface="Arial"/>
              <a:buChar char="•"/>
              <a:defRPr b="1" sz="2277"/>
            </a:pPr>
            <a:r>
              <a:t>Agile TLB Prefetcher (ATP)</a:t>
            </a:r>
          </a:p>
          <a:p>
            <a:pPr marL="226314" indent="-226314" defTabSz="905255">
              <a:lnSpc>
                <a:spcPct val="190000"/>
              </a:lnSpc>
              <a:spcBef>
                <a:spcPts val="900"/>
              </a:spcBef>
              <a:buSzPct val="100000"/>
              <a:buFont typeface="Arial"/>
              <a:buChar char="•"/>
              <a:defRPr b="1" sz="2277"/>
            </a:pPr>
            <a:r>
              <a:t>Methodology</a:t>
            </a:r>
          </a:p>
          <a:p>
            <a:pPr marL="226314" indent="-226314" defTabSz="905255">
              <a:lnSpc>
                <a:spcPct val="190000"/>
              </a:lnSpc>
              <a:spcBef>
                <a:spcPts val="900"/>
              </a:spcBef>
              <a:buSzPct val="100000"/>
              <a:buFont typeface="Arial"/>
              <a:buChar char="•"/>
              <a:defRPr b="1" sz="2277"/>
            </a:pPr>
            <a:r>
              <a:t>Evaluation</a:t>
            </a:r>
          </a:p>
          <a:p>
            <a:pPr marL="226314" indent="-226314" defTabSz="905255">
              <a:lnSpc>
                <a:spcPct val="190000"/>
              </a:lnSpc>
              <a:spcBef>
                <a:spcPts val="900"/>
              </a:spcBef>
              <a:buSzPct val="100000"/>
              <a:buFont typeface="Arial"/>
              <a:buChar char="•"/>
              <a:defRPr b="1" sz="2277"/>
            </a:pPr>
            <a:r>
              <a:t>Conclusions</a:t>
            </a:r>
          </a:p>
        </p:txBody>
      </p:sp>
      <p:sp>
        <p:nvSpPr>
          <p:cNvPr id="82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Constituent Prefetchers of ATP</a:t>
            </a:r>
          </a:p>
        </p:txBody>
      </p:sp>
      <p:sp>
        <p:nvSpPr>
          <p:cNvPr id="895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6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897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898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899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900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01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02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03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04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05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06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07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08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09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10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11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12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913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14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15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916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17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18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19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20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921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22" name="ATP"/>
          <p:cNvSpPr/>
          <p:nvPr/>
        </p:nvSpPr>
        <p:spPr>
          <a:xfrm>
            <a:off x="4026379" y="5391405"/>
            <a:ext cx="2964635" cy="1174165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ATP</a:t>
            </a:r>
          </a:p>
        </p:txBody>
      </p:sp>
      <p:sp>
        <p:nvSpPr>
          <p:cNvPr id="923" name="STP"/>
          <p:cNvSpPr/>
          <p:nvPr/>
        </p:nvSpPr>
        <p:spPr>
          <a:xfrm>
            <a:off x="4147985" y="579300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924" name="H2P"/>
          <p:cNvSpPr/>
          <p:nvPr/>
        </p:nvSpPr>
        <p:spPr>
          <a:xfrm>
            <a:off x="5122855" y="579300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925" name="MASP"/>
          <p:cNvSpPr/>
          <p:nvPr/>
        </p:nvSpPr>
        <p:spPr>
          <a:xfrm>
            <a:off x="6097725" y="579300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MASP</a:t>
            </a:r>
          </a:p>
        </p:txBody>
      </p:sp>
      <p:sp>
        <p:nvSpPr>
          <p:cNvPr id="926" name="Line"/>
          <p:cNvSpPr/>
          <p:nvPr/>
        </p:nvSpPr>
        <p:spPr>
          <a:xfrm flipV="1">
            <a:off x="3166420" y="6051329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27" name="Line"/>
          <p:cNvSpPr/>
          <p:nvPr/>
        </p:nvSpPr>
        <p:spPr>
          <a:xfrm>
            <a:off x="3157260" y="6216465"/>
            <a:ext cx="8688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Stride TLB Prefetcher (STP)</a:t>
            </a:r>
          </a:p>
        </p:txBody>
      </p:sp>
      <p:sp>
        <p:nvSpPr>
          <p:cNvPr id="931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2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933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934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935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936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37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38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39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40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41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42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43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44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45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46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47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48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949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50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51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952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53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54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55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56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957" name="ATP"/>
          <p:cNvSpPr/>
          <p:nvPr/>
        </p:nvSpPr>
        <p:spPr>
          <a:xfrm>
            <a:off x="4026379" y="5391405"/>
            <a:ext cx="2964635" cy="1174165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ATP</a:t>
            </a:r>
          </a:p>
        </p:txBody>
      </p:sp>
      <p:sp>
        <p:nvSpPr>
          <p:cNvPr id="958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59" name="Rectangle"/>
          <p:cNvSpPr/>
          <p:nvPr/>
        </p:nvSpPr>
        <p:spPr>
          <a:xfrm>
            <a:off x="4147985" y="5793002"/>
            <a:ext cx="771683" cy="523241"/>
          </a:xfrm>
          <a:prstGeom prst="rect">
            <a:avLst/>
          </a:prstGeom>
          <a:solidFill>
            <a:srgbClr val="FFFFFF"/>
          </a:solidFill>
          <a:ln w="381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960" name="H2P"/>
          <p:cNvSpPr/>
          <p:nvPr/>
        </p:nvSpPr>
        <p:spPr>
          <a:xfrm>
            <a:off x="5122855" y="579300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961" name="MASP"/>
          <p:cNvSpPr/>
          <p:nvPr/>
        </p:nvSpPr>
        <p:spPr>
          <a:xfrm>
            <a:off x="6097725" y="579300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MASP</a:t>
            </a:r>
          </a:p>
        </p:txBody>
      </p:sp>
      <p:sp>
        <p:nvSpPr>
          <p:cNvPr id="962" name="STP"/>
          <p:cNvSpPr/>
          <p:nvPr/>
        </p:nvSpPr>
        <p:spPr>
          <a:xfrm>
            <a:off x="6568764" y="2676682"/>
            <a:ext cx="1184478" cy="3472600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4000">
                <a:solidFill>
                  <a:srgbClr val="FFFFFF"/>
                </a:solidFill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963" name="vpn"/>
          <p:cNvSpPr txBox="1"/>
          <p:nvPr/>
        </p:nvSpPr>
        <p:spPr>
          <a:xfrm>
            <a:off x="5628246" y="3977564"/>
            <a:ext cx="64395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/>
            </a:lvl1pPr>
          </a:lstStyle>
          <a:p>
            <a:pPr/>
            <a:r>
              <a:t>vpn</a:t>
            </a:r>
          </a:p>
        </p:txBody>
      </p:sp>
      <p:sp>
        <p:nvSpPr>
          <p:cNvPr id="964" name="vpn-2"/>
          <p:cNvSpPr txBox="1"/>
          <p:nvPr/>
        </p:nvSpPr>
        <p:spPr>
          <a:xfrm>
            <a:off x="7800465" y="2814303"/>
            <a:ext cx="94657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/>
            </a:lvl1pPr>
          </a:lstStyle>
          <a:p>
            <a:pPr/>
            <a:r>
              <a:t>vpn-2</a:t>
            </a:r>
          </a:p>
        </p:txBody>
      </p:sp>
      <p:sp>
        <p:nvSpPr>
          <p:cNvPr id="965" name="vpn-1"/>
          <p:cNvSpPr txBox="1"/>
          <p:nvPr/>
        </p:nvSpPr>
        <p:spPr>
          <a:xfrm>
            <a:off x="7815739" y="3637234"/>
            <a:ext cx="94657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/>
            </a:lvl1pPr>
          </a:lstStyle>
          <a:p>
            <a:pPr/>
            <a:r>
              <a:t>vpn-1</a:t>
            </a:r>
          </a:p>
        </p:txBody>
      </p:sp>
      <p:sp>
        <p:nvSpPr>
          <p:cNvPr id="966" name="vpn+1"/>
          <p:cNvSpPr txBox="1"/>
          <p:nvPr/>
        </p:nvSpPr>
        <p:spPr>
          <a:xfrm>
            <a:off x="7784169" y="4459816"/>
            <a:ext cx="101602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/>
            </a:lvl1pPr>
          </a:lstStyle>
          <a:p>
            <a:pPr/>
            <a:r>
              <a:t>vpn+1</a:t>
            </a:r>
          </a:p>
        </p:txBody>
      </p:sp>
      <p:sp>
        <p:nvSpPr>
          <p:cNvPr id="967" name="vpn+2"/>
          <p:cNvSpPr txBox="1"/>
          <p:nvPr/>
        </p:nvSpPr>
        <p:spPr>
          <a:xfrm>
            <a:off x="7787254" y="5294139"/>
            <a:ext cx="101602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500"/>
            </a:lvl1pPr>
          </a:lstStyle>
          <a:p>
            <a:pPr/>
            <a:r>
              <a:t>vpn+2</a:t>
            </a:r>
          </a:p>
        </p:txBody>
      </p:sp>
      <p:sp>
        <p:nvSpPr>
          <p:cNvPr id="968" name="Marcador de contenido 2"/>
          <p:cNvSpPr txBox="1"/>
          <p:nvPr/>
        </p:nvSpPr>
        <p:spPr>
          <a:xfrm>
            <a:off x="3270758" y="2210428"/>
            <a:ext cx="3228572" cy="119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just">
              <a:spcBef>
                <a:spcPts val="500"/>
              </a:spcBef>
              <a:defRPr b="1" sz="2000"/>
            </a:lvl1pPr>
          </a:lstStyle>
          <a:p>
            <a:pPr/>
            <a:r>
              <a:t>STP targets TLB miss patterns that correlate well with small strides</a:t>
            </a:r>
          </a:p>
        </p:txBody>
      </p:sp>
      <p:sp>
        <p:nvSpPr>
          <p:cNvPr id="969" name="Line"/>
          <p:cNvSpPr/>
          <p:nvPr/>
        </p:nvSpPr>
        <p:spPr>
          <a:xfrm flipV="1">
            <a:off x="3166420" y="6051329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70" name="Line"/>
          <p:cNvSpPr/>
          <p:nvPr/>
        </p:nvSpPr>
        <p:spPr>
          <a:xfrm>
            <a:off x="3157260" y="6216465"/>
            <a:ext cx="8688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71" name="Line"/>
          <p:cNvSpPr/>
          <p:nvPr/>
        </p:nvSpPr>
        <p:spPr>
          <a:xfrm>
            <a:off x="5473549" y="4418254"/>
            <a:ext cx="1084852" cy="1"/>
          </a:xfrm>
          <a:prstGeom prst="line">
            <a:avLst/>
          </a:prstGeom>
          <a:ln w="38100">
            <a:solidFill>
              <a:schemeClr val="accent3">
                <a:lumOff val="-12941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72" name="Line"/>
          <p:cNvSpPr/>
          <p:nvPr/>
        </p:nvSpPr>
        <p:spPr>
          <a:xfrm>
            <a:off x="7760190" y="3287228"/>
            <a:ext cx="1161052" cy="1"/>
          </a:xfrm>
          <a:prstGeom prst="line">
            <a:avLst/>
          </a:prstGeom>
          <a:ln w="38100">
            <a:solidFill>
              <a:schemeClr val="accent3">
                <a:lumOff val="-12941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73" name="Line"/>
          <p:cNvSpPr/>
          <p:nvPr/>
        </p:nvSpPr>
        <p:spPr>
          <a:xfrm>
            <a:off x="7760190" y="4107776"/>
            <a:ext cx="1161052" cy="1"/>
          </a:xfrm>
          <a:prstGeom prst="line">
            <a:avLst/>
          </a:prstGeom>
          <a:ln w="38100">
            <a:solidFill>
              <a:schemeClr val="accent3">
                <a:lumOff val="-12941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74" name="Line"/>
          <p:cNvSpPr/>
          <p:nvPr/>
        </p:nvSpPr>
        <p:spPr>
          <a:xfrm>
            <a:off x="7756453" y="4918078"/>
            <a:ext cx="1161052" cy="1"/>
          </a:xfrm>
          <a:prstGeom prst="line">
            <a:avLst/>
          </a:prstGeom>
          <a:ln w="38100">
            <a:solidFill>
              <a:schemeClr val="accent3">
                <a:lumOff val="-12941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75" name="Line"/>
          <p:cNvSpPr/>
          <p:nvPr/>
        </p:nvSpPr>
        <p:spPr>
          <a:xfrm>
            <a:off x="7756416" y="5736630"/>
            <a:ext cx="1161052" cy="1"/>
          </a:xfrm>
          <a:prstGeom prst="line">
            <a:avLst/>
          </a:prstGeom>
          <a:ln w="38100">
            <a:solidFill>
              <a:schemeClr val="accent3">
                <a:lumOff val="-12941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xit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path" nodeType="afterEffect" presetSubtype="0" presetID="-1" grpId="32" accel="50000" decel="50000" fill="hold">
                                  <p:stCondLst>
                                    <p:cond delay="500"/>
                                  </p:stCondLst>
                                  <p:childTnLst>
                                    <p:animMotion path="M 0.000000 0.000000 L 0.128131 -0.303110" origin="layout" pathEditMode="relative">
                                      <p:cBhvr>
                                        <p:cTn id="99" dur="10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mph" nodeType="afterEffect" presetSubtype="0" presetID="6" grpId="3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959"/>
                                        </p:tgtEl>
                                      </p:cBhvr>
                                      <p:by x="839268" y="83926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path" nodeType="withEffect" presetSubtype="0" presetID="-1" grpId="3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28131 -0.303110 L 0.128268 -0.273138" origin="layout" pathEditMode="relative">
                                      <p:cBhvr>
                                        <p:cTn id="105" dur="10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Class="entr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Class="entr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Class="entr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Class="entr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Class="entr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Class="entr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Class="entr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Class="entr" nodeType="afterEffect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Class="entr" nodeType="after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Class="entr" nodeType="afterEffect" presetSubtype="0" presetID="1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Class="entr" nodeType="afterEffect" presetSubtype="0" presetID="1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4" grpId="2"/>
      <p:bldP build="whole" bldLvl="1" animBg="1" rev="0" advAuto="0" spid="969" grpId="12"/>
      <p:bldP build="whole" bldLvl="1" animBg="1" rev="0" advAuto="0" spid="937" grpId="11"/>
      <p:bldP build="whole" bldLvl="1" animBg="1" rev="0" advAuto="0" spid="960" grpId="31"/>
      <p:bldP build="whole" bldLvl="1" animBg="1" rev="0" advAuto="0" spid="945" grpId="21"/>
      <p:bldP build="whole" bldLvl="1" animBg="1" rev="0" advAuto="0" spid="968" grpId="35"/>
      <p:bldP build="whole" bldLvl="1" animBg="1" rev="0" advAuto="0" spid="953" grpId="22"/>
      <p:bldP build="whole" bldLvl="1" animBg="1" rev="0" advAuto="0" spid="964" grpId="36"/>
      <p:bldP build="whole" bldLvl="1" animBg="1" rev="0" advAuto="0" spid="950" grpId="7"/>
      <p:bldP build="whole" bldLvl="1" animBg="1" rev="0" advAuto="0" spid="957" grpId="24"/>
      <p:bldP build="whole" bldLvl="1" animBg="1" rev="0" advAuto="0" spid="972" grpId="38"/>
      <p:bldP build="whole" bldLvl="1" animBg="1" rev="0" advAuto="0" spid="961" grpId="30"/>
      <p:bldP build="whole" bldLvl="1" animBg="1" rev="0" advAuto="0" spid="970" grpId="13"/>
      <p:bldP build="whole" bldLvl="1" animBg="1" rev="0" advAuto="0" spid="935" grpId="4"/>
      <p:bldP build="whole" bldLvl="1" animBg="1" rev="0" advAuto="0" spid="951" grpId="1"/>
      <p:bldP build="whole" bldLvl="1" animBg="1" rev="0" advAuto="0" spid="954" grpId="17"/>
      <p:bldP build="whole" bldLvl="1" animBg="1" rev="0" advAuto="0" spid="938" grpId="16"/>
      <p:bldP build="whole" bldLvl="1" animBg="1" rev="0" advAuto="0" spid="942" grpId="25"/>
      <p:bldP build="whole" bldLvl="1" animBg="1" rev="0" advAuto="0" spid="947" grpId="8"/>
      <p:bldP build="whole" bldLvl="1" animBg="1" rev="0" advAuto="0" spid="946" grpId="27"/>
      <p:bldP build="whole" bldLvl="1" animBg="1" rev="0" advAuto="0" spid="973" grpId="39"/>
      <p:bldP build="whole" bldLvl="1" animBg="1" rev="0" advAuto="0" spid="965" grpId="43"/>
      <p:bldP build="whole" bldLvl="1" animBg="1" rev="0" advAuto="0" spid="958" grpId="28"/>
      <p:bldP build="whole" bldLvl="1" animBg="1" rev="0" advAuto="0" spid="943" grpId="18"/>
      <p:bldP build="whole" bldLvl="1" animBg="1" rev="0" advAuto="0" spid="932" grpId="3"/>
      <p:bldP build="whole" bldLvl="1" animBg="1" rev="0" advAuto="0" spid="962" grpId="37"/>
      <p:bldP build="whole" bldLvl="1" animBg="1" rev="0" advAuto="0" spid="955" grpId="23"/>
      <p:bldP build="whole" bldLvl="1" animBg="1" rev="0" advAuto="0" spid="939" grpId="20"/>
      <p:bldP build="whole" bldLvl="1" animBg="1" rev="0" advAuto="0" spid="974" grpId="41"/>
      <p:bldP build="whole" bldLvl="1" animBg="1" rev="0" advAuto="0" spid="966" grpId="45"/>
      <p:bldP build="whole" bldLvl="1" animBg="1" rev="0" advAuto="0" spid="952" grpId="14"/>
      <p:bldP build="whole" bldLvl="1" animBg="1" rev="0" advAuto="0" spid="936" grpId="9"/>
      <p:bldP build="whole" bldLvl="1" animBg="1" rev="0" advAuto="0" spid="948" grpId="15"/>
      <p:bldP build="whole" bldLvl="1" animBg="1" rev="0" advAuto="0" spid="940" grpId="19"/>
      <p:bldP build="whole" bldLvl="1" animBg="1" rev="0" advAuto="0" spid="933" grpId="5"/>
      <p:bldP build="whole" bldLvl="1" animBg="1" rev="0" advAuto="0" spid="959" grpId="33"/>
      <p:bldP build="whole" bldLvl="1" animBg="1" rev="0" advAuto="0" spid="949" grpId="6"/>
      <p:bldP build="whole" bldLvl="1" animBg="1" rev="0" advAuto="0" spid="944" grpId="26"/>
      <p:bldP build="whole" bldLvl="1" animBg="1" rev="0" advAuto="0" spid="941" grpId="10"/>
      <p:bldP build="whole" bldLvl="1" animBg="1" rev="0" advAuto="0" spid="971" grpId="40"/>
      <p:bldP build="whole" bldLvl="1" animBg="1" rev="0" advAuto="0" spid="963" grpId="44"/>
      <p:bldP build="whole" bldLvl="1" animBg="1" rev="0" advAuto="0" spid="956" grpId="29"/>
      <p:bldP build="whole" bldLvl="1" animBg="1" rev="0" advAuto="0" spid="975" grpId="42"/>
      <p:bldP build="whole" bldLvl="1" animBg="1" rev="0" advAuto="0" spid="967" grpId="46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H2 Prefetcher (H2P)</a:t>
            </a:r>
          </a:p>
        </p:txBody>
      </p:sp>
      <p:sp>
        <p:nvSpPr>
          <p:cNvPr id="979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0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981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982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983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984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85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86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87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88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89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90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91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92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93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94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95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96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997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98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999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000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01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02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03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04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1005" name="ATP"/>
          <p:cNvSpPr/>
          <p:nvPr/>
        </p:nvSpPr>
        <p:spPr>
          <a:xfrm>
            <a:off x="4026379" y="5391405"/>
            <a:ext cx="2964635" cy="1174165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ATP</a:t>
            </a:r>
          </a:p>
        </p:txBody>
      </p:sp>
      <p:sp>
        <p:nvSpPr>
          <p:cNvPr id="1006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07" name="STP"/>
          <p:cNvSpPr/>
          <p:nvPr/>
        </p:nvSpPr>
        <p:spPr>
          <a:xfrm>
            <a:off x="4147985" y="579300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1008" name="Rectangle"/>
          <p:cNvSpPr/>
          <p:nvPr/>
        </p:nvSpPr>
        <p:spPr>
          <a:xfrm>
            <a:off x="5122855" y="5793002"/>
            <a:ext cx="771683" cy="523241"/>
          </a:xfrm>
          <a:prstGeom prst="rect">
            <a:avLst/>
          </a:prstGeom>
          <a:solidFill>
            <a:srgbClr val="FFFFFF"/>
          </a:solidFill>
          <a:ln w="381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009" name="MASP"/>
          <p:cNvSpPr/>
          <p:nvPr/>
        </p:nvSpPr>
        <p:spPr>
          <a:xfrm>
            <a:off x="6097725" y="579300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MASP</a:t>
            </a:r>
          </a:p>
        </p:txBody>
      </p:sp>
      <p:sp>
        <p:nvSpPr>
          <p:cNvPr id="1010" name="E + distance(E,D)"/>
          <p:cNvSpPr txBox="1"/>
          <p:nvPr/>
        </p:nvSpPr>
        <p:spPr>
          <a:xfrm>
            <a:off x="7114166" y="2881465"/>
            <a:ext cx="21325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E + distance(E,D)</a:t>
            </a:r>
          </a:p>
        </p:txBody>
      </p:sp>
      <p:sp>
        <p:nvSpPr>
          <p:cNvPr id="1011" name="E + distance(D,A)"/>
          <p:cNvSpPr txBox="1"/>
          <p:nvPr/>
        </p:nvSpPr>
        <p:spPr>
          <a:xfrm>
            <a:off x="7114166" y="4950740"/>
            <a:ext cx="214891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E + distance(D,A)</a:t>
            </a:r>
          </a:p>
        </p:txBody>
      </p:sp>
      <p:sp>
        <p:nvSpPr>
          <p:cNvPr id="1012" name="Marcador de contenido 2"/>
          <p:cNvSpPr txBox="1"/>
          <p:nvPr/>
        </p:nvSpPr>
        <p:spPr>
          <a:xfrm>
            <a:off x="2795465" y="2552127"/>
            <a:ext cx="3171303" cy="119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>
            <a:lvl1pPr algn="just" defTabSz="704087">
              <a:spcBef>
                <a:spcPts val="300"/>
              </a:spcBef>
              <a:defRPr b="1" sz="1540"/>
            </a:lvl1pPr>
          </a:lstStyle>
          <a:p>
            <a:pPr/>
            <a:r>
              <a:t>H2P detects miss patterns that correlate well with distances between virtual pages that produce TLB misses</a:t>
            </a:r>
          </a:p>
        </p:txBody>
      </p:sp>
      <p:sp>
        <p:nvSpPr>
          <p:cNvPr id="1013" name="Line"/>
          <p:cNvSpPr/>
          <p:nvPr/>
        </p:nvSpPr>
        <p:spPr>
          <a:xfrm flipV="1">
            <a:off x="3166420" y="6051329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14" name="Line"/>
          <p:cNvSpPr/>
          <p:nvPr/>
        </p:nvSpPr>
        <p:spPr>
          <a:xfrm>
            <a:off x="3157260" y="6216465"/>
            <a:ext cx="8688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15" name="TLB Miss Stream = …, A, D, E, …"/>
          <p:cNvSpPr txBox="1"/>
          <p:nvPr/>
        </p:nvSpPr>
        <p:spPr>
          <a:xfrm>
            <a:off x="2836597" y="4015072"/>
            <a:ext cx="30890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just">
              <a:defRPr b="1" sz="1600"/>
            </a:lvl1pPr>
          </a:lstStyle>
          <a:p>
            <a:pPr/>
            <a:r>
              <a:t>TLB Miss Stream = …, A, D, E, …</a:t>
            </a:r>
          </a:p>
        </p:txBody>
      </p:sp>
      <p:sp>
        <p:nvSpPr>
          <p:cNvPr id="1016" name="Line"/>
          <p:cNvSpPr/>
          <p:nvPr/>
        </p:nvSpPr>
        <p:spPr>
          <a:xfrm>
            <a:off x="2861221" y="4382402"/>
            <a:ext cx="3089038" cy="1"/>
          </a:xfrm>
          <a:prstGeom prst="line">
            <a:avLst/>
          </a:prstGeom>
          <a:ln w="38100">
            <a:solidFill>
              <a:schemeClr val="accent3">
                <a:lumOff val="-12941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17" name="H2P"/>
          <p:cNvSpPr/>
          <p:nvPr/>
        </p:nvSpPr>
        <p:spPr>
          <a:xfrm>
            <a:off x="5938103" y="2647008"/>
            <a:ext cx="1184478" cy="3472600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4000">
                <a:solidFill>
                  <a:srgbClr val="FFFFFF"/>
                </a:solidFill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1018" name="Line"/>
          <p:cNvSpPr/>
          <p:nvPr/>
        </p:nvSpPr>
        <p:spPr>
          <a:xfrm>
            <a:off x="7133513" y="3318199"/>
            <a:ext cx="2110221" cy="1"/>
          </a:xfrm>
          <a:prstGeom prst="line">
            <a:avLst/>
          </a:prstGeom>
          <a:ln w="38100">
            <a:solidFill>
              <a:schemeClr val="accent3">
                <a:lumOff val="-12941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19" name="Line"/>
          <p:cNvSpPr/>
          <p:nvPr/>
        </p:nvSpPr>
        <p:spPr>
          <a:xfrm>
            <a:off x="7133513" y="5399044"/>
            <a:ext cx="2110221" cy="1"/>
          </a:xfrm>
          <a:prstGeom prst="line">
            <a:avLst/>
          </a:prstGeom>
          <a:ln w="38100">
            <a:solidFill>
              <a:schemeClr val="accent3">
                <a:lumOff val="-12941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0" presetID="1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Class="exit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path" nodeType="afterEffect" presetSubtype="0" presetID="-1" grpId="32" accel="50000" decel="50000" fill="hold">
                                  <p:stCondLst>
                                    <p:cond delay="500"/>
                                  </p:stCondLst>
                                  <p:childTnLst>
                                    <p:animMotion path="M 0.000000 0.000000 L 0.051100 -0.330596" origin="layout" pathEditMode="relative">
                                      <p:cBhvr>
                                        <p:cTn id="99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mph" nodeType="afterEffect" presetSubtype="0" presetID="6" grpId="3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1008"/>
                                        </p:tgtEl>
                                      </p:cBhvr>
                                      <p:by x="885653" y="88565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path" nodeType="withEffect" presetSubtype="0" presetID="-1" grpId="3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51100 -0.330596 L 0.046115 -0.253812" origin="layout" pathEditMode="relative">
                                      <p:cBhvr>
                                        <p:cTn id="105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Class="entr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Class="entr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Class="entr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Class="entr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Class="entr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Class="entr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Class="entr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3" grpId="23"/>
      <p:bldP build="whole" bldLvl="1" animBg="1" rev="0" advAuto="0" spid="998" grpId="9"/>
      <p:bldP build="whole" bldLvl="1" animBg="1" rev="0" advAuto="0" spid="1017" grpId="40"/>
      <p:bldP build="whole" bldLvl="1" animBg="1" rev="0" advAuto="0" spid="1007" grpId="30"/>
      <p:bldP build="whole" bldLvl="1" animBg="1" rev="0" advAuto="0" spid="983" grpId="4"/>
      <p:bldP build="whole" bldLvl="1" animBg="1" rev="0" advAuto="0" spid="999" grpId="1"/>
      <p:bldP build="whole" bldLvl="1" animBg="1" rev="0" advAuto="0" spid="986" grpId="16"/>
      <p:bldP build="whole" bldLvl="1" animBg="1" rev="0" advAuto="0" spid="990" grpId="25"/>
      <p:bldP build="whole" bldLvl="1" animBg="1" rev="0" advAuto="0" spid="1011" grpId="37"/>
      <p:bldP build="whole" bldLvl="1" animBg="1" rev="0" advAuto="0" spid="1015" grpId="38"/>
      <p:bldP build="whole" bldLvl="1" animBg="1" rev="0" advAuto="0" spid="994" grpId="27"/>
      <p:bldP build="whole" bldLvl="1" animBg="1" rev="0" advAuto="0" spid="1013" grpId="6"/>
      <p:bldP build="whole" bldLvl="1" animBg="1" rev="0" advAuto="0" spid="995" grpId="10"/>
      <p:bldP build="whole" bldLvl="1" animBg="1" rev="0" advAuto="0" spid="1018" grpId="41"/>
      <p:bldP build="whole" bldLvl="1" animBg="1" rev="0" advAuto="0" spid="1000" grpId="14"/>
      <p:bldP build="whole" bldLvl="1" animBg="1" rev="0" advAuto="0" spid="1004" grpId="29"/>
      <p:bldP build="whole" bldLvl="1" animBg="1" rev="0" advAuto="0" spid="991" grpId="18"/>
      <p:bldP build="whole" bldLvl="1" animBg="1" rev="0" advAuto="0" spid="1008" grpId="33"/>
      <p:bldP build="whole" bldLvl="1" animBg="1" rev="0" advAuto="0" spid="980" grpId="3"/>
      <p:bldP build="whole" bldLvl="1" animBg="1" rev="0" advAuto="0" spid="1012" grpId="35"/>
      <p:bldP build="whole" bldLvl="1" animBg="1" rev="0" advAuto="0" spid="1005" grpId="24"/>
      <p:bldP build="whole" bldLvl="1" animBg="1" rev="0" advAuto="0" spid="987" grpId="20"/>
      <p:bldP build="whole" bldLvl="1" animBg="1" rev="0" advAuto="0" spid="1014" grpId="7"/>
      <p:bldP build="whole" bldLvl="1" animBg="1" rev="0" advAuto="0" spid="1019" grpId="42"/>
      <p:bldP build="whole" bldLvl="1" animBg="1" rev="0" advAuto="0" spid="996" grpId="15"/>
      <p:bldP build="whole" bldLvl="1" animBg="1" rev="0" advAuto="0" spid="1009" grpId="31"/>
      <p:bldP build="whole" bldLvl="1" animBg="1" rev="0" advAuto="0" spid="984" grpId="11"/>
      <p:bldP build="whole" bldLvl="1" animBg="1" rev="0" advAuto="0" spid="1002" grpId="17"/>
      <p:bldP build="whole" bldLvl="1" animBg="1" rev="0" advAuto="0" spid="981" grpId="5"/>
      <p:bldP build="whole" bldLvl="1" animBg="1" rev="0" advAuto="0" spid="988" grpId="19"/>
      <p:bldP build="whole" bldLvl="1" animBg="1" rev="0" advAuto="0" spid="992" grpId="26"/>
      <p:bldP build="whole" bldLvl="1" animBg="1" rev="0" advAuto="0" spid="997" grpId="8"/>
      <p:bldP build="whole" bldLvl="1" animBg="1" rev="0" advAuto="0" spid="1016" grpId="39"/>
      <p:bldP build="whole" bldLvl="1" animBg="1" rev="0" advAuto="0" spid="989" grpId="12"/>
      <p:bldP build="whole" bldLvl="1" animBg="1" rev="0" advAuto="0" spid="1006" grpId="28"/>
      <p:bldP build="whole" bldLvl="1" animBg="1" rev="0" advAuto="0" spid="1001" grpId="22"/>
      <p:bldP build="whole" bldLvl="1" animBg="1" rev="0" advAuto="0" spid="982" grpId="2"/>
      <p:bldP build="whole" bldLvl="1" animBg="1" rev="0" advAuto="0" spid="985" grpId="13"/>
      <p:bldP build="whole" bldLvl="1" animBg="1" rev="0" advAuto="0" spid="993" grpId="21"/>
      <p:bldP build="whole" bldLvl="1" animBg="1" rev="0" advAuto="0" spid="1010" grpId="36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Modified Arbitrary Stride Prefetcher (MASP)</a:t>
            </a:r>
          </a:p>
        </p:txBody>
      </p:sp>
      <p:sp>
        <p:nvSpPr>
          <p:cNvPr id="1023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24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1025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1026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027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028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29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30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31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32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33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34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35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36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37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38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39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40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1041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42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43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044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45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46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47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48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1049" name="ATP"/>
          <p:cNvSpPr/>
          <p:nvPr/>
        </p:nvSpPr>
        <p:spPr>
          <a:xfrm>
            <a:off x="4026379" y="5391405"/>
            <a:ext cx="2964635" cy="1174165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ATP</a:t>
            </a:r>
          </a:p>
        </p:txBody>
      </p:sp>
      <p:sp>
        <p:nvSpPr>
          <p:cNvPr id="1050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51" name="STP"/>
          <p:cNvSpPr/>
          <p:nvPr/>
        </p:nvSpPr>
        <p:spPr>
          <a:xfrm>
            <a:off x="4147985" y="579300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1052" name="Rectangle"/>
          <p:cNvSpPr/>
          <p:nvPr/>
        </p:nvSpPr>
        <p:spPr>
          <a:xfrm>
            <a:off x="6097904" y="5793002"/>
            <a:ext cx="771683" cy="523241"/>
          </a:xfrm>
          <a:prstGeom prst="rect">
            <a:avLst/>
          </a:prstGeom>
          <a:solidFill>
            <a:srgbClr val="FFFFFF"/>
          </a:solidFill>
          <a:ln w="381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053" name="H2P"/>
          <p:cNvSpPr/>
          <p:nvPr/>
        </p:nvSpPr>
        <p:spPr>
          <a:xfrm>
            <a:off x="5122855" y="579300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H2P</a:t>
            </a:r>
          </a:p>
        </p:txBody>
      </p:sp>
      <p:graphicFrame>
        <p:nvGraphicFramePr>
          <p:cNvPr id="1054" name="Table"/>
          <p:cNvGraphicFramePr/>
          <p:nvPr/>
        </p:nvGraphicFramePr>
        <p:xfrm>
          <a:off x="6242485" y="4579802"/>
          <a:ext cx="2987101" cy="2819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91466"/>
                <a:gridCol w="991466"/>
                <a:gridCol w="991466"/>
              </a:tblGrid>
              <a:tr h="5461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PC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Previous VPN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Stride</a:t>
                      </a:r>
                    </a:p>
                  </a:txBody>
                  <a:tcPr marL="0" marR="0" marT="0" marB="0" anchor="ctr" anchorCtr="0" horzOverflow="overflow"/>
                </a:tc>
              </a:tr>
              <a:tr h="282575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</a:tr>
              <a:tr h="282575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</a:tr>
              <a:tr h="282575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</a:tr>
              <a:tr h="282575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055" name="Marcador de contenido 2"/>
          <p:cNvSpPr txBox="1"/>
          <p:nvPr/>
        </p:nvSpPr>
        <p:spPr>
          <a:xfrm>
            <a:off x="2902126" y="2095213"/>
            <a:ext cx="5599494" cy="2740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25993" indent="-225993" defTabSz="896111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1960"/>
            </a:pPr>
            <a:r>
              <a:t>More aggressive version of Arbitrary Stride Prefetcher (ASP)</a:t>
            </a:r>
            <a:r>
              <a:rPr baseline="31999"/>
              <a:t>1</a:t>
            </a:r>
          </a:p>
          <a:p>
            <a:pPr marL="225993" indent="-225993" defTabSz="896111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1960"/>
            </a:pPr>
            <a:r>
              <a:t>Assume a TLB miss for page A</a:t>
            </a:r>
          </a:p>
          <a:p>
            <a:pPr lvl="1" marL="599373" indent="-225993" defTabSz="896111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1960"/>
            </a:pPr>
            <a:r>
              <a:t>MASP prefetches the PTEs of the pages</a:t>
            </a:r>
          </a:p>
          <a:p>
            <a:pPr lvl="2" marL="972753" indent="-225993" defTabSz="896111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1960"/>
            </a:pPr>
            <a:r>
              <a:t>A + 5</a:t>
            </a:r>
          </a:p>
          <a:p>
            <a:pPr lvl="2" marL="972753" indent="-225993" defTabSz="896111">
              <a:lnSpc>
                <a:spcPct val="120000"/>
              </a:lnSpc>
              <a:spcBef>
                <a:spcPts val="800"/>
              </a:spcBef>
              <a:buSzPct val="100000"/>
              <a:buChar char="•"/>
              <a:defRPr b="1" sz="1960"/>
            </a:pPr>
            <a:r>
              <a:t>A + distance(A,E)</a:t>
            </a:r>
          </a:p>
        </p:txBody>
      </p:sp>
      <p:graphicFrame>
        <p:nvGraphicFramePr>
          <p:cNvPr id="1056" name="Table"/>
          <p:cNvGraphicFramePr/>
          <p:nvPr/>
        </p:nvGraphicFramePr>
        <p:xfrm>
          <a:off x="6236135" y="4573452"/>
          <a:ext cx="2987101" cy="1701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91466"/>
                <a:gridCol w="991466"/>
                <a:gridCol w="991466"/>
              </a:tblGrid>
              <a:tr h="5461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PC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Previous VPN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Stride</a:t>
                      </a:r>
                    </a:p>
                  </a:txBody>
                  <a:tcPr marL="0" marR="0" marT="0" marB="0" anchor="ctr" anchorCtr="0" horzOverflow="overflow"/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0xff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125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E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125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+5</a:t>
                      </a:r>
                    </a:p>
                  </a:txBody>
                  <a:tcPr marL="0" marR="0" marT="0" marB="0" anchor="ctr" anchorCtr="0" horzOverflow="overflow">
                    <a:solidFill>
                      <a:schemeClr val="accent4">
                        <a:lumOff val="125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800"/>
                      </a:pP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057" name="Line"/>
          <p:cNvSpPr/>
          <p:nvPr/>
        </p:nvSpPr>
        <p:spPr>
          <a:xfrm flipV="1">
            <a:off x="3166420" y="6051329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58" name="Line"/>
          <p:cNvSpPr/>
          <p:nvPr/>
        </p:nvSpPr>
        <p:spPr>
          <a:xfrm>
            <a:off x="3157260" y="6216465"/>
            <a:ext cx="8688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59" name="1G. B. Kandiraju and A. Sivasubramaniam, &quot;Going the Distance for TLB Prefetching: An Application-driven Study&quot;, ISCA'02"/>
          <p:cNvSpPr txBox="1"/>
          <p:nvPr/>
        </p:nvSpPr>
        <p:spPr>
          <a:xfrm>
            <a:off x="2515615" y="6507072"/>
            <a:ext cx="716077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1</a:t>
            </a:r>
            <a:r>
              <a:t>G. B. Kandiraju and A. Sivasubramaniam, "Going the Distance for TLB Prefetching: An Application-driven Study", ISCA'02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0" presetID="1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Class="exit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path" nodeType="afterEffect" presetSubtype="0" presetID="-1" grpId="32" accel="50000" decel="50000" fill="hold">
                                  <p:stCondLst>
                                    <p:cond delay="500"/>
                                  </p:stCondLst>
                                  <p:childTnLst>
                                    <p:animMotion path="M 0.000000 0.000000 L 0.051100 -0.330596" origin="layout" pathEditMode="relative">
                                      <p:cBhvr>
                                        <p:cTn id="9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mph" nodeType="afterEffect" presetSubtype="0" presetID="6" grpId="3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1052"/>
                                        </p:tgtEl>
                                      </p:cBhvr>
                                      <p:by x="845830" y="84583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path" nodeType="withEffect" presetSubtype="0" presetID="-1" grpId="3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51100 -0.330596 L -0.033876 -0.276757" origin="layout" pathEditMode="relative">
                                      <p:cBhvr>
                                        <p:cTn id="105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Class="entr" nodeType="with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Class="entr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Class="entr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xit" nodeType="click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1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6" grpId="2"/>
      <p:bldP build="whole" bldLvl="1" animBg="1" rev="0" advAuto="0" spid="1052" grpId="33"/>
      <p:bldP build="whole" bldLvl="1" animBg="1" rev="0" advAuto="0" spid="1029" grpId="13"/>
      <p:bldP build="whole" bldLvl="1" animBg="1" rev="0" advAuto="0" spid="1037" grpId="21"/>
      <p:bldP build="whole" bldLvl="1" animBg="1" rev="0" advAuto="0" spid="1054" grpId="37"/>
      <p:bldP build="whole" bldLvl="1" animBg="1" rev="0" advAuto="0" spid="1058" grpId="7"/>
      <p:bldP build="whole" bldLvl="1" animBg="1" rev="0" advAuto="0" spid="1045" grpId="22"/>
      <p:bldP build="whole" bldLvl="1" animBg="1" rev="0" advAuto="0" spid="1054" grpId="38"/>
      <p:bldP build="whole" bldLvl="1" animBg="1" rev="0" advAuto="0" spid="1049" grpId="24"/>
      <p:bldP build="whole" bldLvl="1" animBg="1" rev="0" advAuto="0" spid="1042" grpId="9"/>
      <p:bldP build="whole" bldLvl="1" animBg="1" rev="0" advAuto="0" spid="1053" grpId="31"/>
      <p:bldP build="p" bldLvl="5" animBg="1" rev="0" advAuto="0" spid="1055" grpId="35"/>
      <p:bldP build="whole" bldLvl="1" animBg="1" rev="0" advAuto="0" spid="1027" grpId="4"/>
      <p:bldP build="whole" bldLvl="1" animBg="1" rev="0" advAuto="0" spid="1043" grpId="1"/>
      <p:bldP build="whole" bldLvl="1" animBg="1" rev="0" advAuto="0" spid="1046" grpId="17"/>
      <p:bldP build="whole" bldLvl="1" animBg="1" rev="0" advAuto="0" spid="1030" grpId="16"/>
      <p:bldP build="whole" bldLvl="1" animBg="1" rev="0" advAuto="0" spid="1034" grpId="25"/>
      <p:bldP build="whole" bldLvl="1" animBg="1" rev="0" advAuto="0" spid="1038" grpId="27"/>
      <p:bldP build="whole" bldLvl="1" animBg="1" rev="0" advAuto="0" spid="1039" grpId="10"/>
      <p:bldP build="whole" bldLvl="1" animBg="1" rev="0" advAuto="0" spid="1050" grpId="28"/>
      <p:bldP build="whole" bldLvl="1" animBg="1" rev="0" advAuto="0" spid="1024" grpId="3"/>
      <p:bldP build="whole" bldLvl="1" animBg="1" rev="0" advAuto="0" spid="1035" grpId="18"/>
      <p:bldP build="whole" bldLvl="1" animBg="1" rev="0" advAuto="0" spid="1047" grpId="23"/>
      <p:bldP build="whole" bldLvl="1" animBg="1" rev="0" advAuto="0" spid="1031" grpId="20"/>
      <p:bldP build="whole" bldLvl="1" animBg="1" rev="0" advAuto="0" spid="1040" grpId="15"/>
      <p:bldP build="whole" bldLvl="1" animBg="1" rev="0" advAuto="0" spid="1032" grpId="19"/>
      <p:bldP build="whole" bldLvl="1" animBg="1" rev="0" advAuto="0" spid="1028" grpId="11"/>
      <p:bldP build="whole" bldLvl="1" animBg="1" rev="0" advAuto="0" spid="1051" grpId="30"/>
      <p:bldP build="whole" bldLvl="1" animBg="1" rev="0" advAuto="0" spid="1025" grpId="5"/>
      <p:bldP build="whole" bldLvl="1" animBg="1" rev="0" advAuto="0" spid="1044" grpId="14"/>
      <p:bldP build="whole" bldLvl="1" animBg="1" rev="0" advAuto="0" spid="1057" grpId="6"/>
      <p:bldP build="whole" bldLvl="1" animBg="1" rev="0" advAuto="0" spid="1059" grpId="36"/>
      <p:bldP build="whole" bldLvl="1" animBg="1" rev="0" advAuto="0" spid="1056" grpId="39"/>
      <p:bldP build="whole" bldLvl="1" animBg="1" rev="0" advAuto="0" spid="1036" grpId="26"/>
      <p:bldP build="whole" bldLvl="1" animBg="1" rev="0" advAuto="0" spid="1041" grpId="8"/>
      <p:bldP build="whole" bldLvl="1" animBg="1" rev="0" advAuto="0" spid="1033" grpId="12"/>
      <p:bldP build="whole" bldLvl="1" animBg="1" rev="0" advAuto="0" spid="1048" grpId="29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and Throttling Schemes</a:t>
            </a:r>
          </a:p>
        </p:txBody>
      </p:sp>
      <p:sp>
        <p:nvSpPr>
          <p:cNvPr id="1063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64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1065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1066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067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068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69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70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71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72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73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74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75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76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77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78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79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80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1081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82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83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084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85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86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87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88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1089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90" name="ATP"/>
          <p:cNvSpPr/>
          <p:nvPr/>
        </p:nvSpPr>
        <p:spPr>
          <a:xfrm>
            <a:off x="4243225" y="4732929"/>
            <a:ext cx="2964635" cy="2000741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ATP</a:t>
            </a:r>
          </a:p>
        </p:txBody>
      </p:sp>
      <p:sp>
        <p:nvSpPr>
          <p:cNvPr id="1091" name="STP"/>
          <p:cNvSpPr/>
          <p:nvPr/>
        </p:nvSpPr>
        <p:spPr>
          <a:xfrm>
            <a:off x="4364832" y="5354837"/>
            <a:ext cx="771682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1092" name="H2P"/>
          <p:cNvSpPr/>
          <p:nvPr/>
        </p:nvSpPr>
        <p:spPr>
          <a:xfrm>
            <a:off x="5339701" y="5354837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1093" name="MASP"/>
          <p:cNvSpPr/>
          <p:nvPr/>
        </p:nvSpPr>
        <p:spPr>
          <a:xfrm>
            <a:off x="6314571" y="5354837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MASP</a:t>
            </a:r>
          </a:p>
        </p:txBody>
      </p:sp>
      <p:sp>
        <p:nvSpPr>
          <p:cNvPr id="1094" name="Selection &amp; Throttling Logic"/>
          <p:cNvSpPr/>
          <p:nvPr/>
        </p:nvSpPr>
        <p:spPr>
          <a:xfrm>
            <a:off x="4364832" y="6042178"/>
            <a:ext cx="2721422" cy="523241"/>
          </a:xfrm>
          <a:prstGeom prst="rect">
            <a:avLst/>
          </a:prstGeom>
          <a:solidFill>
            <a:srgbClr val="9597A9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Selection &amp; Throttling Logic </a:t>
            </a:r>
          </a:p>
        </p:txBody>
      </p:sp>
      <p:sp>
        <p:nvSpPr>
          <p:cNvPr id="1095" name="Line"/>
          <p:cNvSpPr/>
          <p:nvPr/>
        </p:nvSpPr>
        <p:spPr>
          <a:xfrm flipV="1">
            <a:off x="3166420" y="6051329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96" name="Line"/>
          <p:cNvSpPr/>
          <p:nvPr/>
        </p:nvSpPr>
        <p:spPr>
          <a:xfrm>
            <a:off x="3157260" y="6216465"/>
            <a:ext cx="10720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and Throttling Schemes</a:t>
            </a:r>
          </a:p>
        </p:txBody>
      </p:sp>
      <p:sp>
        <p:nvSpPr>
          <p:cNvPr id="1100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01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1102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1103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104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105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06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07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08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09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10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11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12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13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14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15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16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17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1118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19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20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121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22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23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24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25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1126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27" name="ATP"/>
          <p:cNvSpPr/>
          <p:nvPr/>
        </p:nvSpPr>
        <p:spPr>
          <a:xfrm>
            <a:off x="4243225" y="4732929"/>
            <a:ext cx="2964635" cy="2000741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ATP</a:t>
            </a:r>
          </a:p>
        </p:txBody>
      </p:sp>
      <p:sp>
        <p:nvSpPr>
          <p:cNvPr id="1128" name="STP"/>
          <p:cNvSpPr/>
          <p:nvPr/>
        </p:nvSpPr>
        <p:spPr>
          <a:xfrm>
            <a:off x="4364832" y="5354837"/>
            <a:ext cx="771682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1129" name="H2P"/>
          <p:cNvSpPr/>
          <p:nvPr/>
        </p:nvSpPr>
        <p:spPr>
          <a:xfrm>
            <a:off x="5339701" y="5354837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1130" name="MASP"/>
          <p:cNvSpPr/>
          <p:nvPr/>
        </p:nvSpPr>
        <p:spPr>
          <a:xfrm>
            <a:off x="6314571" y="5354837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MASP</a:t>
            </a:r>
          </a:p>
        </p:txBody>
      </p:sp>
      <p:sp>
        <p:nvSpPr>
          <p:cNvPr id="1131" name="Rectangle"/>
          <p:cNvSpPr/>
          <p:nvPr/>
        </p:nvSpPr>
        <p:spPr>
          <a:xfrm>
            <a:off x="4364832" y="6042178"/>
            <a:ext cx="2721422" cy="523241"/>
          </a:xfrm>
          <a:prstGeom prst="rect">
            <a:avLst/>
          </a:prstGeom>
          <a:solidFill>
            <a:srgbClr val="9597A9"/>
          </a:solidFill>
          <a:ln w="381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132" name="STP"/>
          <p:cNvSpPr/>
          <p:nvPr/>
        </p:nvSpPr>
        <p:spPr>
          <a:xfrm>
            <a:off x="4071250" y="2708901"/>
            <a:ext cx="932127" cy="788246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6350">
            <a:solidFill>
              <a:srgbClr val="000000"/>
            </a:solidFill>
            <a:miter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1133" name="H2P"/>
          <p:cNvSpPr/>
          <p:nvPr/>
        </p:nvSpPr>
        <p:spPr>
          <a:xfrm>
            <a:off x="5629936" y="2708901"/>
            <a:ext cx="932128" cy="788246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6350">
            <a:solidFill>
              <a:srgbClr val="000000"/>
            </a:solidFill>
            <a:miter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1134" name="MASP"/>
          <p:cNvSpPr/>
          <p:nvPr/>
        </p:nvSpPr>
        <p:spPr>
          <a:xfrm>
            <a:off x="7188623" y="2704695"/>
            <a:ext cx="932127" cy="788246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6350">
            <a:solidFill>
              <a:srgbClr val="000000"/>
            </a:solidFill>
            <a:miter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MASP</a:t>
            </a:r>
          </a:p>
        </p:txBody>
      </p:sp>
      <p:sp>
        <p:nvSpPr>
          <p:cNvPr id="1135" name="FPQ"/>
          <p:cNvSpPr/>
          <p:nvPr/>
        </p:nvSpPr>
        <p:spPr>
          <a:xfrm>
            <a:off x="4134334" y="3503063"/>
            <a:ext cx="805960" cy="450608"/>
          </a:xfrm>
          <a:prstGeom prst="rect">
            <a:avLst/>
          </a:prstGeom>
          <a:solidFill>
            <a:schemeClr val="accent5">
              <a:lumOff val="24117"/>
            </a:schemeClr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1136" name="FPQ"/>
          <p:cNvSpPr/>
          <p:nvPr/>
        </p:nvSpPr>
        <p:spPr>
          <a:xfrm>
            <a:off x="5693020" y="3503063"/>
            <a:ext cx="805960" cy="450608"/>
          </a:xfrm>
          <a:prstGeom prst="rect">
            <a:avLst/>
          </a:prstGeom>
          <a:solidFill>
            <a:schemeClr val="accent5">
              <a:lumOff val="24117"/>
            </a:schemeClr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1137" name="FPQ"/>
          <p:cNvSpPr/>
          <p:nvPr/>
        </p:nvSpPr>
        <p:spPr>
          <a:xfrm>
            <a:off x="7251706" y="3503063"/>
            <a:ext cx="805960" cy="450608"/>
          </a:xfrm>
          <a:prstGeom prst="rect">
            <a:avLst/>
          </a:prstGeom>
          <a:solidFill>
            <a:schemeClr val="accent5">
              <a:lumOff val="24117"/>
            </a:schemeClr>
          </a:solidFill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1138" name="C0"/>
          <p:cNvSpPr/>
          <p:nvPr/>
        </p:nvSpPr>
        <p:spPr>
          <a:xfrm>
            <a:off x="4060158" y="4405264"/>
            <a:ext cx="894014" cy="893557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C0</a:t>
            </a:r>
          </a:p>
        </p:txBody>
      </p:sp>
      <p:sp>
        <p:nvSpPr>
          <p:cNvPr id="1139" name="C1"/>
          <p:cNvSpPr/>
          <p:nvPr/>
        </p:nvSpPr>
        <p:spPr>
          <a:xfrm>
            <a:off x="5648993" y="4405264"/>
            <a:ext cx="894014" cy="893557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C1</a:t>
            </a:r>
          </a:p>
        </p:txBody>
      </p:sp>
      <p:sp>
        <p:nvSpPr>
          <p:cNvPr id="1140" name="C2"/>
          <p:cNvSpPr/>
          <p:nvPr/>
        </p:nvSpPr>
        <p:spPr>
          <a:xfrm>
            <a:off x="7207679" y="4405264"/>
            <a:ext cx="894014" cy="893557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C2</a:t>
            </a:r>
          </a:p>
        </p:txBody>
      </p:sp>
      <p:sp>
        <p:nvSpPr>
          <p:cNvPr id="1141" name="Line"/>
          <p:cNvSpPr/>
          <p:nvPr/>
        </p:nvSpPr>
        <p:spPr>
          <a:xfrm flipV="1">
            <a:off x="3166420" y="6051329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42" name="Line"/>
          <p:cNvSpPr/>
          <p:nvPr/>
        </p:nvSpPr>
        <p:spPr>
          <a:xfrm>
            <a:off x="3157260" y="6216465"/>
            <a:ext cx="10720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xit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xit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mph" nodeType="afterEffect" presetSubtype="0" presetID="6" grpId="3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1131"/>
                                        </p:tgtEl>
                                      </p:cBhvr>
                                      <p:by x="636126" y="63612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path" nodeType="withEffect" presetSubtype="0" presetID="-1" grpId="3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30385 -0.344662" origin="layout" pathEditMode="relative">
                                      <p:cBhvr>
                                        <p:cTn id="105" dur="1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8" presetID="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8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"/>
                            </p:stCondLst>
                            <p:childTnLst>
                              <p:par>
                                <p:cTn id="113" presetClass="entr" nodeType="afterEffect" presetSubtype="8" presetID="2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8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18" presetClass="entr" nodeType="afterEffect" presetSubtype="8" presetID="2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8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Class="entr" nodeType="clickEffect" presetSubtype="8" presetID="2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afterEffect" presetSubtype="8" presetID="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8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"/>
                            </p:stCondLst>
                            <p:childTnLst>
                              <p:par>
                                <p:cTn id="134" presetClass="entr" nodeType="afterEffect" presetSubtype="8" presetID="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"/>
                            </p:stCondLst>
                            <p:childTnLst>
                              <p:par>
                                <p:cTn id="139" presetClass="entr" nodeType="afterEffect" presetSubtype="8" presetID="2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8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4" presetClass="entr" nodeType="afterEffect" presetSubtype="8" presetID="2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00"/>
                            </p:stCondLst>
                            <p:childTnLst>
                              <p:par>
                                <p:cTn id="149" presetClass="entr" nodeType="afterEffect" presetSubtype="8" presetID="2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8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8" grpId="8"/>
      <p:bldP build="whole" bldLvl="1" animBg="1" rev="0" advAuto="0" spid="1140" grpId="37"/>
      <p:bldP build="whole" bldLvl="1" animBg="1" rev="0" advAuto="0" spid="1110" grpId="12"/>
      <p:bldP build="whole" bldLvl="1" animBg="1" rev="0" advAuto="0" spid="1136" grpId="41"/>
      <p:bldP build="whole" bldLvl="1" animBg="1" rev="0" advAuto="0" spid="1142" grpId="6"/>
      <p:bldP build="whole" bldLvl="1" animBg="1" rev="0" advAuto="0" spid="1125" grpId="29"/>
      <p:bldP build="whole" bldLvl="1" animBg="1" rev="0" advAuto="0" spid="1103" grpId="2"/>
      <p:bldP build="whole" bldLvl="1" animBg="1" rev="0" advAuto="0" spid="1129" grpId="31"/>
      <p:bldP build="whole" bldLvl="1" animBg="1" rev="0" advAuto="0" spid="1106" grpId="13"/>
      <p:bldP build="whole" bldLvl="1" animBg="1" rev="0" advAuto="0" spid="1114" grpId="21"/>
      <p:bldP build="whole" bldLvl="1" animBg="1" rev="0" advAuto="0" spid="1122" grpId="22"/>
      <p:bldP build="whole" bldLvl="1" animBg="1" rev="0" advAuto="0" spid="1133" grpId="40"/>
      <p:bldP build="whole" bldLvl="1" animBg="1" rev="0" advAuto="0" spid="1119" grpId="9"/>
      <p:bldP build="whole" bldLvl="1" animBg="1" rev="0" advAuto="0" spid="1126" grpId="28"/>
      <p:bldP build="whole" bldLvl="1" animBg="1" rev="0" advAuto="0" spid="1137" grpId="43"/>
      <p:bldP build="whole" bldLvl="1" animBg="1" rev="0" advAuto="0" spid="1130" grpId="32"/>
      <p:bldP build="whole" bldLvl="1" animBg="1" rev="0" advAuto="0" spid="1104" grpId="4"/>
      <p:bldP build="whole" bldLvl="1" animBg="1" rev="0" advAuto="0" spid="1120" grpId="1"/>
      <p:bldP build="whole" bldLvl="1" animBg="1" rev="0" advAuto="0" spid="1123" grpId="17"/>
      <p:bldP build="whole" bldLvl="1" animBg="1" rev="0" advAuto="0" spid="1111" grpId="24"/>
      <p:bldP build="whole" bldLvl="1" animBg="1" rev="0" advAuto="0" spid="1107" grpId="16"/>
      <p:bldP build="whole" bldLvl="1" animBg="1" rev="0" advAuto="0" spid="1138" grpId="35"/>
      <p:bldP build="whole" bldLvl="1" animBg="1" rev="0" advAuto="0" spid="1115" grpId="27"/>
      <p:bldP build="whole" bldLvl="1" animBg="1" rev="0" advAuto="0" spid="1127" grpId="25"/>
      <p:bldP build="whole" bldLvl="1" animBg="1" rev="0" advAuto="0" spid="1116" grpId="10"/>
      <p:bldP build="whole" bldLvl="1" animBg="1" rev="0" advAuto="0" spid="1134" grpId="42"/>
      <p:bldP build="whole" bldLvl="1" animBg="1" rev="0" advAuto="0" spid="1101" grpId="3"/>
      <p:bldP build="whole" bldLvl="1" animBg="1" rev="0" advAuto="0" spid="1112" grpId="18"/>
      <p:bldP build="whole" bldLvl="1" animBg="1" rev="0" advAuto="0" spid="1131" grpId="33"/>
      <p:bldP build="whole" bldLvl="1" animBg="1" rev="0" advAuto="0" spid="1139" grpId="36"/>
      <p:bldP build="whole" bldLvl="1" animBg="1" rev="0" advAuto="0" spid="1124" grpId="23"/>
      <p:bldP build="whole" bldLvl="1" animBg="1" rev="0" advAuto="0" spid="1135" grpId="39"/>
      <p:bldP build="whole" bldLvl="1" animBg="1" rev="0" advAuto="0" spid="1108" grpId="20"/>
      <p:bldP build="whole" bldLvl="1" animBg="1" rev="0" advAuto="0" spid="1141" grpId="5"/>
      <p:bldP build="whole" bldLvl="1" animBg="1" rev="0" advAuto="0" spid="1117" grpId="15"/>
      <p:bldP build="whole" bldLvl="1" animBg="1" rev="0" advAuto="0" spid="1109" grpId="19"/>
      <p:bldP build="whole" bldLvl="1" animBg="1" rev="0" advAuto="0" spid="1121" grpId="14"/>
      <p:bldP build="whole" bldLvl="1" animBg="1" rev="0" advAuto="0" spid="1128" grpId="30"/>
      <p:bldP build="whole" bldLvl="1" animBg="1" rev="0" advAuto="0" spid="1105" grpId="11"/>
      <p:bldP build="whole" bldLvl="1" animBg="1" rev="0" advAuto="0" spid="1102" grpId="7"/>
      <p:bldP build="whole" bldLvl="1" animBg="1" rev="0" advAuto="0" spid="1132" grpId="38"/>
      <p:bldP build="whole" bldLvl="1" animBg="1" rev="0" advAuto="0" spid="1113" grpId="26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Agile TLB Prefetcher (ATP) — Operation</a:t>
            </a:r>
          </a:p>
        </p:txBody>
      </p:sp>
      <p:sp>
        <p:nvSpPr>
          <p:cNvPr id="1146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7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1148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1149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150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151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52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53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54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55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56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57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58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59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60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61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62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63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1164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65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66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167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68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69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70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71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1172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73" name="ATP"/>
          <p:cNvSpPr/>
          <p:nvPr/>
        </p:nvSpPr>
        <p:spPr>
          <a:xfrm>
            <a:off x="4534582" y="4280405"/>
            <a:ext cx="2964635" cy="2278146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ATP</a:t>
            </a:r>
          </a:p>
        </p:txBody>
      </p:sp>
      <p:sp>
        <p:nvSpPr>
          <p:cNvPr id="1174" name="STP"/>
          <p:cNvSpPr/>
          <p:nvPr/>
        </p:nvSpPr>
        <p:spPr>
          <a:xfrm>
            <a:off x="4656188" y="4823184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1175" name="H2P"/>
          <p:cNvSpPr/>
          <p:nvPr/>
        </p:nvSpPr>
        <p:spPr>
          <a:xfrm>
            <a:off x="5631058" y="4823184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1176" name="MASP"/>
          <p:cNvSpPr/>
          <p:nvPr/>
        </p:nvSpPr>
        <p:spPr>
          <a:xfrm>
            <a:off x="6605928" y="4823184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MASP</a:t>
            </a:r>
          </a:p>
        </p:txBody>
      </p:sp>
      <p:sp>
        <p:nvSpPr>
          <p:cNvPr id="1177" name="FPQ"/>
          <p:cNvSpPr/>
          <p:nvPr/>
        </p:nvSpPr>
        <p:spPr>
          <a:xfrm>
            <a:off x="4656188" y="5354837"/>
            <a:ext cx="771683" cy="320257"/>
          </a:xfrm>
          <a:prstGeom prst="rect">
            <a:avLst/>
          </a:prstGeom>
          <a:solidFill>
            <a:schemeClr val="accent5">
              <a:lumOff val="24117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1178" name="FPQ"/>
          <p:cNvSpPr/>
          <p:nvPr/>
        </p:nvSpPr>
        <p:spPr>
          <a:xfrm>
            <a:off x="5631058" y="5354837"/>
            <a:ext cx="771683" cy="320257"/>
          </a:xfrm>
          <a:prstGeom prst="rect">
            <a:avLst/>
          </a:prstGeom>
          <a:solidFill>
            <a:schemeClr val="accent5">
              <a:lumOff val="24117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1179" name="FPQ"/>
          <p:cNvSpPr/>
          <p:nvPr/>
        </p:nvSpPr>
        <p:spPr>
          <a:xfrm>
            <a:off x="6606824" y="5354837"/>
            <a:ext cx="771683" cy="320257"/>
          </a:xfrm>
          <a:prstGeom prst="rect">
            <a:avLst/>
          </a:prstGeom>
          <a:solidFill>
            <a:schemeClr val="accent5">
              <a:lumOff val="24117"/>
            </a:schemeClr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FPQ</a:t>
            </a:r>
          </a:p>
        </p:txBody>
      </p:sp>
      <p:sp>
        <p:nvSpPr>
          <p:cNvPr id="1180" name="C0"/>
          <p:cNvSpPr/>
          <p:nvPr/>
        </p:nvSpPr>
        <p:spPr>
          <a:xfrm>
            <a:off x="4762664" y="5949951"/>
            <a:ext cx="602306" cy="535941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C0</a:t>
            </a:r>
          </a:p>
        </p:txBody>
      </p:sp>
      <p:sp>
        <p:nvSpPr>
          <p:cNvPr id="1181" name="C1"/>
          <p:cNvSpPr/>
          <p:nvPr/>
        </p:nvSpPr>
        <p:spPr>
          <a:xfrm>
            <a:off x="5690198" y="5949951"/>
            <a:ext cx="602306" cy="535941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C1</a:t>
            </a:r>
          </a:p>
        </p:txBody>
      </p:sp>
      <p:sp>
        <p:nvSpPr>
          <p:cNvPr id="1182" name="C2"/>
          <p:cNvSpPr/>
          <p:nvPr/>
        </p:nvSpPr>
        <p:spPr>
          <a:xfrm>
            <a:off x="6668830" y="5949951"/>
            <a:ext cx="602306" cy="535941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C2</a:t>
            </a:r>
          </a:p>
        </p:txBody>
      </p:sp>
      <p:sp>
        <p:nvSpPr>
          <p:cNvPr id="1183" name="load VA1"/>
          <p:cNvSpPr txBox="1"/>
          <p:nvPr/>
        </p:nvSpPr>
        <p:spPr>
          <a:xfrm>
            <a:off x="697242" y="4221989"/>
            <a:ext cx="982586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VA1</a:t>
            </a:r>
          </a:p>
        </p:txBody>
      </p:sp>
      <p:sp>
        <p:nvSpPr>
          <p:cNvPr id="1184" name="Line"/>
          <p:cNvSpPr/>
          <p:nvPr/>
        </p:nvSpPr>
        <p:spPr>
          <a:xfrm>
            <a:off x="1716059" y="3348906"/>
            <a:ext cx="246546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85" name="Line"/>
          <p:cNvSpPr/>
          <p:nvPr/>
        </p:nvSpPr>
        <p:spPr>
          <a:xfrm flipV="1">
            <a:off x="1948824" y="3334680"/>
            <a:ext cx="1" cy="1224965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86" name="Line"/>
          <p:cNvSpPr/>
          <p:nvPr/>
        </p:nvSpPr>
        <p:spPr>
          <a:xfrm flipV="1">
            <a:off x="1933779" y="4559845"/>
            <a:ext cx="297347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91" name="Connection Line"/>
          <p:cNvSpPr/>
          <p:nvPr/>
        </p:nvSpPr>
        <p:spPr>
          <a:xfrm>
            <a:off x="943612" y="4608010"/>
            <a:ext cx="3578271" cy="174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2" h="17282" fill="norm" stroke="1" extrusionOk="0">
                <a:moveTo>
                  <a:pt x="19022" y="12968"/>
                </a:moveTo>
                <a:cubicBezTo>
                  <a:pt x="3428" y="21600"/>
                  <a:pt x="-2578" y="17277"/>
                  <a:pt x="1004" y="0"/>
                </a:cubicBezTo>
              </a:path>
            </a:pathLst>
          </a:custGeom>
          <a:ln w="38100">
            <a:solidFill>
              <a:schemeClr val="accent4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1188" name="TLB miss"/>
          <p:cNvSpPr txBox="1"/>
          <p:nvPr/>
        </p:nvSpPr>
        <p:spPr>
          <a:xfrm>
            <a:off x="1340727" y="5063169"/>
            <a:ext cx="997209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miss</a:t>
            </a:r>
          </a:p>
        </p:txBody>
      </p:sp>
      <p:sp>
        <p:nvSpPr>
          <p:cNvPr id="1189" name="Line"/>
          <p:cNvSpPr/>
          <p:nvPr/>
        </p:nvSpPr>
        <p:spPr>
          <a:xfrm flipV="1">
            <a:off x="3166420" y="6051329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190" name="Line"/>
          <p:cNvSpPr/>
          <p:nvPr/>
        </p:nvSpPr>
        <p:spPr>
          <a:xfrm>
            <a:off x="3157260" y="6216465"/>
            <a:ext cx="13641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26" grpId="4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500" fill="hold" tmFilter="0, 0; .2, .5; .8, .5; 1, 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fill="hold" autoRev="1"/>
                                        <p:tgtEl>
                                          <p:spTgt spid="1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withEffect" presetSubtype="0" presetID="26" grpId="5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0" dur="500" fill="hold" tmFilter="0, 0; .2, .5; .8, .5; 1, 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fill="hold" autoRev="1"/>
                                        <p:tgtEl>
                                          <p:spTgt spid="1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withEffect" presetSubtype="0" presetID="26" grpId="6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14" dur="500" fill="hold" tmFilter="0, 0; .2, .5; .8, .5; 1, 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fill="hold" autoRev="1"/>
                                        <p:tgtEl>
                                          <p:spTgt spid="1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1" grpId="4"/>
      <p:bldP build="whole" bldLvl="1" animBg="1" rev="0" advAuto="0" spid="1180" grpId="6"/>
      <p:bldP build="whole" bldLvl="1" animBg="1" rev="0" advAuto="0" spid="1182" grpId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4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Agile TLB Prefetcher (ATP) — Operation</a:t>
            </a:r>
          </a:p>
        </p:txBody>
      </p:sp>
      <p:sp>
        <p:nvSpPr>
          <p:cNvPr id="1195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6" name="Core"/>
          <p:cNvSpPr/>
          <p:nvPr/>
        </p:nvSpPr>
        <p:spPr>
          <a:xfrm>
            <a:off x="324828" y="2656187"/>
            <a:ext cx="1379639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1197" name="Cache Hierarchy"/>
          <p:cNvSpPr/>
          <p:nvPr/>
        </p:nvSpPr>
        <p:spPr>
          <a:xfrm>
            <a:off x="2207518" y="2963446"/>
            <a:ext cx="557409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1198" name="Rectangle"/>
          <p:cNvSpPr/>
          <p:nvPr/>
        </p:nvSpPr>
        <p:spPr>
          <a:xfrm>
            <a:off x="8284664" y="1058861"/>
            <a:ext cx="3582509" cy="47324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199" name="Page Table"/>
          <p:cNvSpPr txBox="1"/>
          <p:nvPr/>
        </p:nvSpPr>
        <p:spPr>
          <a:xfrm>
            <a:off x="9087068" y="2905449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200" name="Rounded Rectangle"/>
          <p:cNvSpPr/>
          <p:nvPr/>
        </p:nvSpPr>
        <p:spPr>
          <a:xfrm>
            <a:off x="8508958" y="3619970"/>
            <a:ext cx="623108" cy="1122945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01" name="Rounded Rectangle"/>
          <p:cNvSpPr/>
          <p:nvPr/>
        </p:nvSpPr>
        <p:spPr>
          <a:xfrm>
            <a:off x="9348550" y="3842761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02" name="Rounded Rectangle"/>
          <p:cNvSpPr/>
          <p:nvPr/>
        </p:nvSpPr>
        <p:spPr>
          <a:xfrm>
            <a:off x="10198851" y="4142187"/>
            <a:ext cx="622301" cy="1122945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03" name="Rounded Rectangle"/>
          <p:cNvSpPr/>
          <p:nvPr/>
        </p:nvSpPr>
        <p:spPr>
          <a:xfrm>
            <a:off x="11020578" y="4487036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04" name="Line"/>
          <p:cNvSpPr/>
          <p:nvPr/>
        </p:nvSpPr>
        <p:spPr>
          <a:xfrm>
            <a:off x="9111793" y="3956321"/>
            <a:ext cx="208175" cy="9005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05" name="Rounded Rectangle"/>
          <p:cNvSpPr/>
          <p:nvPr/>
        </p:nvSpPr>
        <p:spPr>
          <a:xfrm>
            <a:off x="8508958" y="3804445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06" name="Line"/>
          <p:cNvSpPr/>
          <p:nvPr/>
        </p:nvSpPr>
        <p:spPr>
          <a:xfrm>
            <a:off x="9935711" y="4261109"/>
            <a:ext cx="233576" cy="8878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07" name="Rounded Rectangle"/>
          <p:cNvSpPr/>
          <p:nvPr/>
        </p:nvSpPr>
        <p:spPr>
          <a:xfrm>
            <a:off x="9345375" y="418063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08" name="Line"/>
          <p:cNvSpPr/>
          <p:nvPr/>
        </p:nvSpPr>
        <p:spPr>
          <a:xfrm>
            <a:off x="10786471" y="4618523"/>
            <a:ext cx="208176" cy="8624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09" name="Rounded Rectangle"/>
          <p:cNvSpPr/>
          <p:nvPr/>
        </p:nvSpPr>
        <p:spPr>
          <a:xfrm>
            <a:off x="10194089" y="452548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10" name="Rounded Rectangle"/>
          <p:cNvSpPr/>
          <p:nvPr/>
        </p:nvSpPr>
        <p:spPr>
          <a:xfrm>
            <a:off x="11014228" y="5073964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11" name="Rounded Rectangle"/>
          <p:cNvSpPr/>
          <p:nvPr/>
        </p:nvSpPr>
        <p:spPr>
          <a:xfrm>
            <a:off x="8422945" y="3414422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12" name="TLB"/>
          <p:cNvSpPr/>
          <p:nvPr/>
        </p:nvSpPr>
        <p:spPr>
          <a:xfrm>
            <a:off x="2208834" y="4008627"/>
            <a:ext cx="1915174" cy="98242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1213" name="Line"/>
          <p:cNvSpPr/>
          <p:nvPr/>
        </p:nvSpPr>
        <p:spPr>
          <a:xfrm>
            <a:off x="1692426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14" name="Line"/>
          <p:cNvSpPr/>
          <p:nvPr/>
        </p:nvSpPr>
        <p:spPr>
          <a:xfrm>
            <a:off x="7767311" y="3351219"/>
            <a:ext cx="526053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15" name="Main Memory"/>
          <p:cNvSpPr txBox="1"/>
          <p:nvPr/>
        </p:nvSpPr>
        <p:spPr>
          <a:xfrm>
            <a:off x="8847734" y="1056622"/>
            <a:ext cx="24563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216" name="Line"/>
          <p:cNvSpPr/>
          <p:nvPr/>
        </p:nvSpPr>
        <p:spPr>
          <a:xfrm flipV="1">
            <a:off x="1955452" y="3357063"/>
            <a:ext cx="1" cy="119956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17" name="Line"/>
          <p:cNvSpPr/>
          <p:nvPr/>
        </p:nvSpPr>
        <p:spPr>
          <a:xfrm>
            <a:off x="1946479" y="4559845"/>
            <a:ext cx="271947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18" name="Line"/>
          <p:cNvSpPr/>
          <p:nvPr/>
        </p:nvSpPr>
        <p:spPr>
          <a:xfrm flipV="1">
            <a:off x="4377389" y="3741611"/>
            <a:ext cx="1" cy="8300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19" name="Line"/>
          <p:cNvSpPr/>
          <p:nvPr/>
        </p:nvSpPr>
        <p:spPr>
          <a:xfrm>
            <a:off x="4130843" y="455984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20" name="Prefetch…"/>
          <p:cNvSpPr/>
          <p:nvPr/>
        </p:nvSpPr>
        <p:spPr>
          <a:xfrm>
            <a:off x="2583707" y="5173320"/>
            <a:ext cx="1165428" cy="886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Prefetch</a:t>
            </a:r>
          </a:p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Queue</a:t>
            </a:r>
          </a:p>
        </p:txBody>
      </p:sp>
      <p:sp>
        <p:nvSpPr>
          <p:cNvPr id="1221" name="Line"/>
          <p:cNvSpPr/>
          <p:nvPr/>
        </p:nvSpPr>
        <p:spPr>
          <a:xfrm flipV="1">
            <a:off x="3166420" y="5000984"/>
            <a:ext cx="1" cy="16764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22" name="Rectangle"/>
          <p:cNvSpPr/>
          <p:nvPr/>
        </p:nvSpPr>
        <p:spPr>
          <a:xfrm>
            <a:off x="4534582" y="4280405"/>
            <a:ext cx="2964635" cy="2278146"/>
          </a:xfrm>
          <a:prstGeom prst="rect">
            <a:avLst/>
          </a:prstGeom>
          <a:solidFill>
            <a:schemeClr val="accent3">
              <a:lumOff val="17647"/>
            </a:schemeClr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223" name="load VA1"/>
          <p:cNvSpPr txBox="1"/>
          <p:nvPr/>
        </p:nvSpPr>
        <p:spPr>
          <a:xfrm>
            <a:off x="697242" y="4221989"/>
            <a:ext cx="982586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load VA1</a:t>
            </a:r>
          </a:p>
        </p:txBody>
      </p:sp>
      <p:sp>
        <p:nvSpPr>
          <p:cNvPr id="1224" name="Line"/>
          <p:cNvSpPr/>
          <p:nvPr/>
        </p:nvSpPr>
        <p:spPr>
          <a:xfrm>
            <a:off x="1716059" y="3348906"/>
            <a:ext cx="246546" cy="1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25" name="Line"/>
          <p:cNvSpPr/>
          <p:nvPr/>
        </p:nvSpPr>
        <p:spPr>
          <a:xfrm flipV="1">
            <a:off x="1948824" y="3334680"/>
            <a:ext cx="1" cy="1224965"/>
          </a:xfrm>
          <a:prstGeom prst="line">
            <a:avLst/>
          </a:prstGeom>
          <a:ln w="38100">
            <a:solidFill>
              <a:schemeClr val="accent4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26" name="Line"/>
          <p:cNvSpPr/>
          <p:nvPr/>
        </p:nvSpPr>
        <p:spPr>
          <a:xfrm flipV="1">
            <a:off x="1933779" y="4559845"/>
            <a:ext cx="297347" cy="1"/>
          </a:xfrm>
          <a:prstGeom prst="line">
            <a:avLst/>
          </a:prstGeom>
          <a:ln w="38100">
            <a:solidFill>
              <a:schemeClr val="accent4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42" name="Connection Line"/>
          <p:cNvSpPr/>
          <p:nvPr/>
        </p:nvSpPr>
        <p:spPr>
          <a:xfrm>
            <a:off x="943612" y="4608010"/>
            <a:ext cx="3578271" cy="174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2" h="17282" fill="norm" stroke="1" extrusionOk="0">
                <a:moveTo>
                  <a:pt x="19022" y="12968"/>
                </a:moveTo>
                <a:cubicBezTo>
                  <a:pt x="3428" y="21600"/>
                  <a:pt x="-2578" y="17277"/>
                  <a:pt x="1004" y="0"/>
                </a:cubicBezTo>
              </a:path>
            </a:pathLst>
          </a:custGeom>
          <a:ln w="38100">
            <a:solidFill>
              <a:schemeClr val="accent4"/>
            </a:solidFill>
            <a:miter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1228" name="TLB miss"/>
          <p:cNvSpPr txBox="1"/>
          <p:nvPr/>
        </p:nvSpPr>
        <p:spPr>
          <a:xfrm>
            <a:off x="1340727" y="5063169"/>
            <a:ext cx="997209" cy="3644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TLB miss</a:t>
            </a:r>
          </a:p>
        </p:txBody>
      </p:sp>
      <p:sp>
        <p:nvSpPr>
          <p:cNvPr id="1229" name="C0"/>
          <p:cNvSpPr/>
          <p:nvPr/>
        </p:nvSpPr>
        <p:spPr>
          <a:xfrm>
            <a:off x="5625370" y="2300378"/>
            <a:ext cx="605469" cy="630633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C0</a:t>
            </a:r>
          </a:p>
        </p:txBody>
      </p:sp>
      <p:sp>
        <p:nvSpPr>
          <p:cNvPr id="1230" name="Line"/>
          <p:cNvSpPr/>
          <p:nvPr/>
        </p:nvSpPr>
        <p:spPr>
          <a:xfrm flipV="1">
            <a:off x="5481556" y="2928858"/>
            <a:ext cx="418592" cy="482092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31" name="Line"/>
          <p:cNvSpPr/>
          <p:nvPr/>
        </p:nvSpPr>
        <p:spPr>
          <a:xfrm flipH="1" flipV="1">
            <a:off x="5966823" y="2928858"/>
            <a:ext cx="418592" cy="418592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32" name="C1"/>
          <p:cNvSpPr/>
          <p:nvPr/>
        </p:nvSpPr>
        <p:spPr>
          <a:xfrm>
            <a:off x="6064109" y="3338410"/>
            <a:ext cx="605469" cy="630633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C1</a:t>
            </a:r>
          </a:p>
        </p:txBody>
      </p:sp>
      <p:sp>
        <p:nvSpPr>
          <p:cNvPr id="1233" name="Line"/>
          <p:cNvSpPr/>
          <p:nvPr/>
        </p:nvSpPr>
        <p:spPr>
          <a:xfrm flipV="1">
            <a:off x="5930607" y="3967739"/>
            <a:ext cx="450835" cy="387335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34" name="Line"/>
          <p:cNvSpPr/>
          <p:nvPr/>
        </p:nvSpPr>
        <p:spPr>
          <a:xfrm flipH="1" flipV="1">
            <a:off x="6415874" y="3961882"/>
            <a:ext cx="418592" cy="405892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35" name="C2"/>
          <p:cNvSpPr/>
          <p:nvPr/>
        </p:nvSpPr>
        <p:spPr>
          <a:xfrm>
            <a:off x="5615057" y="4346035"/>
            <a:ext cx="605468" cy="630632"/>
          </a:xfrm>
          <a:prstGeom prst="ellipse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C2</a:t>
            </a:r>
          </a:p>
        </p:txBody>
      </p:sp>
      <p:sp>
        <p:nvSpPr>
          <p:cNvPr id="1236" name="Line"/>
          <p:cNvSpPr/>
          <p:nvPr/>
        </p:nvSpPr>
        <p:spPr>
          <a:xfrm flipV="1">
            <a:off x="5461462" y="4969506"/>
            <a:ext cx="418592" cy="469393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37" name="Line"/>
          <p:cNvSpPr/>
          <p:nvPr/>
        </p:nvSpPr>
        <p:spPr>
          <a:xfrm flipH="1" flipV="1">
            <a:off x="5946729" y="4969506"/>
            <a:ext cx="418592" cy="482093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38" name="Disable"/>
          <p:cNvSpPr/>
          <p:nvPr/>
        </p:nvSpPr>
        <p:spPr>
          <a:xfrm>
            <a:off x="5141769" y="3392106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Disable</a:t>
            </a:r>
          </a:p>
        </p:txBody>
      </p:sp>
      <p:sp>
        <p:nvSpPr>
          <p:cNvPr id="1239" name="STP"/>
          <p:cNvSpPr/>
          <p:nvPr/>
        </p:nvSpPr>
        <p:spPr>
          <a:xfrm>
            <a:off x="6411526" y="4363912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STP</a:t>
            </a:r>
          </a:p>
        </p:txBody>
      </p:sp>
      <p:sp>
        <p:nvSpPr>
          <p:cNvPr id="1240" name="H2P"/>
          <p:cNvSpPr/>
          <p:nvPr/>
        </p:nvSpPr>
        <p:spPr>
          <a:xfrm>
            <a:off x="5112861" y="5432755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H2P</a:t>
            </a:r>
          </a:p>
        </p:txBody>
      </p:sp>
      <p:sp>
        <p:nvSpPr>
          <p:cNvPr id="1241" name="MASP"/>
          <p:cNvSpPr/>
          <p:nvPr/>
        </p:nvSpPr>
        <p:spPr>
          <a:xfrm>
            <a:off x="5981001" y="5432755"/>
            <a:ext cx="771683" cy="523241"/>
          </a:xfrm>
          <a:prstGeom prst="rect">
            <a:avLst/>
          </a:prstGeom>
          <a:solidFill>
            <a:schemeClr val="accent6">
              <a:satOff val="-3457"/>
              <a:lumOff val="130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MASP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xit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xit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mph" nodeType="afterEffect" presetSubtype="0" presetID="6" grpId="3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1222"/>
                                        </p:tgtEl>
                                      </p:cBhvr>
                                      <p:by x="184556" y="18455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path" nodeType="withEffect" presetSubtype="0" presetID="-1" grpId="3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8692 -0.180524" origin="layout" pathEditMode="relative">
                                      <p:cBhvr>
                                        <p:cTn id="105" dur="10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Class="entr" nodeType="afterEffect" presetSubtype="8" presetID="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8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12" presetClass="entr" nodeType="afterEffect" presetSubtype="8" presetID="2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8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17" presetClass="entr" nodeType="afterEffect" presetSubtype="8" presetID="2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8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2" presetClass="entr" nodeType="afterEffect" presetSubtype="8" presetID="2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8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200"/>
                            </p:stCondLst>
                            <p:childTnLst>
                              <p:par>
                                <p:cTn id="127" presetClass="entr" nodeType="afterEffect" presetSubtype="8" presetID="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8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Class="entr" nodeType="afterEffect" presetSubtype="8" presetID="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8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800"/>
                            </p:stCondLst>
                            <p:childTnLst>
                              <p:par>
                                <p:cTn id="137" presetClass="entr" nodeType="afterEffect" presetSubtype="8" presetID="2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8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600"/>
                            </p:stCondLst>
                            <p:childTnLst>
                              <p:par>
                                <p:cTn id="142" presetClass="entr" nodeType="afterEffect" presetSubtype="8" presetID="2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8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400"/>
                            </p:stCondLst>
                            <p:childTnLst>
                              <p:par>
                                <p:cTn id="147" presetClass="entr" nodeType="afterEffect" presetSubtype="8" presetID="2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8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200"/>
                            </p:stCondLst>
                            <p:childTnLst>
                              <p:par>
                                <p:cTn id="152" presetClass="entr" nodeType="afterEffect" presetSubtype="8" presetID="2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8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000"/>
                            </p:stCondLst>
                            <p:childTnLst>
                              <p:par>
                                <p:cTn id="157" presetClass="entr" nodeType="afterEffect" presetSubtype="8" presetID="2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8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800"/>
                            </p:stCondLst>
                            <p:childTnLst>
                              <p:par>
                                <p:cTn id="162" presetClass="entr" nodeType="afterEffect" presetSubtype="8" presetID="2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8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67" presetClass="entr" nodeType="afterEffect" presetSubtype="8" presetID="2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8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1" grpId="37"/>
      <p:bldP build="whole" bldLvl="1" animBg="1" rev="0" advAuto="0" spid="1235" grpId="41"/>
      <p:bldP build="whole" bldLvl="1" animBg="1" rev="0" advAuto="0" spid="1239" grpId="43"/>
      <p:bldP build="whole" bldLvl="1" animBg="1" rev="0" advAuto="0" spid="1228" grpId="29"/>
      <p:bldP build="whole" bldLvl="1" animBg="1" rev="0" advAuto="0" spid="1213" grpId="7"/>
      <p:bldP build="whole" bldLvl="1" animBg="1" rev="0" advAuto="0" spid="1205" grpId="11"/>
      <p:bldP build="whole" bldLvl="1" animBg="1" rev="0" advAuto="0" spid="1208" grpId="28"/>
      <p:bldP build="whole" bldLvl="1" animBg="1" rev="0" advAuto="0" spid="1225" grpId="13"/>
      <p:bldP build="whole" bldLvl="1" animBg="1" rev="0" advAuto="0" spid="1220" grpId="32"/>
      <p:bldP build="whole" bldLvl="1" animBg="1" rev="0" advAuto="0" spid="1201" grpId="12"/>
      <p:bldP build="whole" bldLvl="1" animBg="1" rev="0" advAuto="0" spid="1198" grpId="2"/>
      <p:bldP build="whole" bldLvl="1" animBg="1" rev="0" advAuto="0" spid="1232" grpId="38"/>
      <p:bldP build="whole" bldLvl="1" animBg="1" rev="0" advAuto="0" spid="1209" grpId="22"/>
      <p:bldP build="whole" bldLvl="1" animBg="1" rev="0" advAuto="0" spid="1240" grpId="44"/>
      <p:bldP build="whole" bldLvl="1" animBg="1" rev="0" advAuto="0" spid="1217" grpId="24"/>
      <p:bldP build="whole" bldLvl="1" animBg="1" rev="0" advAuto="0" spid="1214" grpId="8"/>
      <p:bldP build="whole" bldLvl="1" animBg="1" rev="0" advAuto="0" spid="1236" grpId="46"/>
      <p:bldP build="whole" bldLvl="1" animBg="1" rev="0" advAuto="0" spid="1229" grpId="35"/>
      <p:bldP build="whole" bldLvl="1" animBg="1" rev="0" advAuto="0" spid="1221" grpId="31"/>
      <p:bldP build="whole" bldLvl="1" animBg="1" rev="0" advAuto="0" spid="1233" grpId="39"/>
      <p:bldP build="whole" bldLvl="1" animBg="1" rev="0" advAuto="0" spid="1218" grpId="17"/>
      <p:bldP build="whole" bldLvl="1" animBg="1" rev="0" advAuto="0" spid="1215" grpId="1"/>
      <p:bldP build="whole" bldLvl="1" animBg="1" rev="0" advAuto="0" spid="1199" grpId="4"/>
      <p:bldP build="whole" bldLvl="1" animBg="1" rev="0" advAuto="0" spid="1202" grpId="16"/>
      <p:bldP build="whole" bldLvl="1" animBg="1" rev="0" advAuto="0" spid="1242" grpId="26"/>
      <p:bldP build="whole" bldLvl="1" animBg="1" rev="0" advAuto="0" spid="1206" grpId="27"/>
      <p:bldP build="whole" bldLvl="1" animBg="1" rev="0" advAuto="0" spid="1226" grpId="23"/>
      <p:bldP build="whole" bldLvl="1" animBg="1" rev="0" advAuto="0" spid="1211" grpId="9"/>
      <p:bldP build="whole" bldLvl="1" animBg="1" rev="0" advAuto="0" spid="1241" grpId="45"/>
      <p:bldP build="whole" bldLvl="1" animBg="1" rev="0" advAuto="0" spid="1210" grpId="30"/>
      <p:bldP build="whole" bldLvl="1" animBg="1" rev="0" advAuto="0" spid="1237" grpId="47"/>
      <p:bldP build="whole" bldLvl="1" animBg="1" rev="0" advAuto="0" spid="1230" grpId="36"/>
      <p:bldP build="whole" bldLvl="1" animBg="1" rev="0" advAuto="0" spid="1207" grpId="18"/>
      <p:bldP build="whole" bldLvl="1" animBg="1" rev="0" advAuto="0" spid="1196" grpId="3"/>
      <p:bldP build="whole" bldLvl="1" animBg="1" rev="0" advAuto="0" spid="1222" grpId="33"/>
      <p:bldP build="whole" bldLvl="1" animBg="1" rev="0" advAuto="0" spid="1234" grpId="40"/>
      <p:bldP build="whole" bldLvl="1" animBg="1" rev="0" advAuto="0" spid="1223" grpId="19"/>
      <p:bldP build="whole" bldLvl="1" animBg="1" rev="0" advAuto="0" spid="1238" grpId="42"/>
      <p:bldP build="whole" bldLvl="1" animBg="1" rev="0" advAuto="0" spid="1224" grpId="6"/>
      <p:bldP build="whole" bldLvl="1" animBg="1" rev="0" advAuto="0" spid="1219" grpId="25"/>
      <p:bldP build="whole" bldLvl="1" animBg="1" rev="0" advAuto="0" spid="1203" grpId="21"/>
      <p:bldP build="whole" bldLvl="1" animBg="1" rev="0" advAuto="0" spid="1216" grpId="14"/>
      <p:bldP build="whole" bldLvl="1" animBg="1" rev="0" advAuto="0" spid="1200" grpId="10"/>
      <p:bldP build="whole" bldLvl="1" animBg="1" rev="0" advAuto="0" spid="1212" grpId="15"/>
      <p:bldP build="whole" bldLvl="1" animBg="1" rev="0" advAuto="0" spid="1204" grpId="20"/>
      <p:bldP build="whole" bldLvl="1" animBg="1" rev="0" advAuto="0" spid="1197" grpId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Simulation Infrastructure</a:t>
            </a:r>
          </a:p>
        </p:txBody>
      </p:sp>
      <p:sp>
        <p:nvSpPr>
          <p:cNvPr id="1246" name="1https://github.com/ChampSim/ChampSim"/>
          <p:cNvSpPr txBox="1"/>
          <p:nvPr/>
        </p:nvSpPr>
        <p:spPr>
          <a:xfrm>
            <a:off x="622860" y="6341313"/>
            <a:ext cx="257871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rPr baseline="31999"/>
              <a:t>1</a:t>
            </a:r>
            <a:r>
              <a:rPr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https://github.com/ChampSim/ChampSim</a:t>
            </a:r>
          </a:p>
        </p:txBody>
      </p:sp>
      <p:sp>
        <p:nvSpPr>
          <p:cNvPr id="1247" name="Slide Number"/>
          <p:cNvSpPr txBox="1"/>
          <p:nvPr>
            <p:ph type="sldNum" sz="quarter" idx="4294967295"/>
          </p:nvPr>
        </p:nvSpPr>
        <p:spPr>
          <a:xfrm>
            <a:off x="9307113" y="6526862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8" name="Marcador de contenido 2"/>
          <p:cNvSpPr txBox="1"/>
          <p:nvPr/>
        </p:nvSpPr>
        <p:spPr>
          <a:xfrm>
            <a:off x="660191" y="1557340"/>
            <a:ext cx="10871618" cy="4834684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30605" indent="-230605">
              <a:lnSpc>
                <a:spcPct val="140000"/>
              </a:lnSpc>
              <a:spcBef>
                <a:spcPts val="200"/>
              </a:spcBef>
              <a:buSzPct val="100000"/>
              <a:buChar char="•"/>
              <a:defRPr b="1" sz="2300"/>
            </a:pPr>
            <a:r>
              <a:t>ChampSim</a:t>
            </a:r>
            <a:r>
              <a:rPr baseline="31999"/>
              <a:t>1</a:t>
            </a:r>
          </a:p>
          <a:p>
            <a:pPr lvl="1" marL="611605" indent="-230605">
              <a:lnSpc>
                <a:spcPct val="140000"/>
              </a:lnSpc>
              <a:spcBef>
                <a:spcPts val="200"/>
              </a:spcBef>
              <a:buSzPct val="100000"/>
              <a:buChar char="•"/>
              <a:defRPr b="1" sz="2300"/>
            </a:pPr>
            <a:r>
              <a:t>Trace-driven multi-core out-of-order simulator</a:t>
            </a:r>
          </a:p>
          <a:p>
            <a:pPr lvl="1" marL="611605" indent="-230605">
              <a:lnSpc>
                <a:spcPct val="140000"/>
              </a:lnSpc>
              <a:spcBef>
                <a:spcPts val="200"/>
              </a:spcBef>
              <a:buSzPct val="100000"/>
              <a:buChar char="•"/>
              <a:defRPr b="1" sz="2300"/>
            </a:pPr>
            <a:r>
              <a:t>x86 page table walker</a:t>
            </a:r>
          </a:p>
        </p:txBody>
      </p:sp>
      <p:graphicFrame>
        <p:nvGraphicFramePr>
          <p:cNvPr id="1249" name="Table"/>
          <p:cNvGraphicFramePr/>
          <p:nvPr/>
        </p:nvGraphicFramePr>
        <p:xfrm>
          <a:off x="4627362" y="2623480"/>
          <a:ext cx="7059514" cy="3683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73692"/>
                <a:gridCol w="3962004"/>
                <a:gridCol w="1111115"/>
              </a:tblGrid>
              <a:tr h="29413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Component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Parameters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Latency</a:t>
                      </a:r>
                    </a:p>
                  </a:txBody>
                  <a:tcPr marL="0" marR="0" marT="0" marB="0" anchor="t" anchorCtr="0" horzOverflow="overflow"/>
                </a:tc>
              </a:tr>
              <a:tr h="29413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L1 I-TLB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64-entry, 8-way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1cc</a:t>
                      </a:r>
                    </a:p>
                  </a:txBody>
                  <a:tcPr marL="0" marR="0" marT="0" marB="0" anchor="t" anchorCtr="0" horzOverflow="overflow"/>
                </a:tc>
              </a:tr>
              <a:tr h="2813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L1 D-TLB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64-entry, 8-way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1cc</a:t>
                      </a:r>
                    </a:p>
                  </a:txBody>
                  <a:tcPr marL="0" marR="0" marT="0" marB="0" anchor="t" anchorCtr="0" horzOverflow="overflow"/>
                </a:tc>
              </a:tr>
              <a:tr h="2813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L2 TLB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1536-entry, 12-way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8cc</a:t>
                      </a:r>
                    </a:p>
                  </a:txBody>
                  <a:tcPr marL="0" marR="0" marT="0" marB="0" anchor="t" anchorCtr="0" horzOverflow="overflow"/>
                </a:tc>
              </a:tr>
              <a:tr h="5499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Page Structure 
Caches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3-level Split PSC, PML4: 2-entry, PDP: 4-entry, PD: 32-entry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2cc</a:t>
                      </a:r>
                    </a:p>
                  </a:txBody>
                  <a:tcPr marL="0" marR="0" marT="0" marB="0" anchor="t" anchorCtr="0" horzOverflow="overflow"/>
                </a:tc>
              </a:tr>
              <a:tr h="2813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Prefetch Queue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64-entry, fully assoc.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2cc</a:t>
                      </a:r>
                    </a:p>
                  </a:txBody>
                  <a:tcPr marL="0" marR="0" marT="0" marB="0" anchor="t" anchorCtr="0" horzOverflow="overflow"/>
                </a:tc>
              </a:tr>
              <a:tr h="2813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Sampler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64-entry, fully assoc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2cc</a:t>
                      </a:r>
                    </a:p>
                  </a:txBody>
                  <a:tcPr marL="0" marR="0" marT="0" marB="0" anchor="t" anchorCtr="0" horzOverflow="overflow"/>
                </a:tc>
              </a:tr>
              <a:tr h="2813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L1 iCache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32KB, 8-way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1cc</a:t>
                      </a:r>
                    </a:p>
                  </a:txBody>
                  <a:tcPr marL="0" marR="0" marT="0" marB="0" anchor="t" anchorCtr="0" horzOverflow="overflow"/>
                </a:tc>
              </a:tr>
              <a:tr h="2813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L1 dCache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32KB, 8-way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1cc</a:t>
                      </a:r>
                    </a:p>
                  </a:txBody>
                  <a:tcPr marL="0" marR="0" marT="0" marB="0" anchor="t" anchorCtr="0" horzOverflow="overflow"/>
                </a:tc>
              </a:tr>
              <a:tr h="2813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L2 Cache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256KB, 8-way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8cc</a:t>
                      </a:r>
                    </a:p>
                  </a:txBody>
                  <a:tcPr marL="0" marR="0" marT="0" marB="0" anchor="t" anchorCtr="0" horzOverflow="overflow"/>
                </a:tc>
              </a:tr>
              <a:tr h="2813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LLC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2MB/core, 16-way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20cc</a:t>
                      </a:r>
                    </a:p>
                  </a:txBody>
                  <a:tcPr marL="0" marR="0" marT="0" marB="0" anchor="t" anchorCtr="0" horzOverflow="overflow"/>
                </a:tc>
              </a:tr>
              <a:tr h="2813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DRAM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4GB, tRP=tRCD=tCAS=11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variable 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9" grpId="2"/>
      <p:bldP build="p" bldLvl="5" animBg="1" rev="0" advAuto="0" spid="124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Workloads</a:t>
            </a:r>
          </a:p>
        </p:txBody>
      </p:sp>
      <p:sp>
        <p:nvSpPr>
          <p:cNvPr id="1253" name="Marcador de contenido 2"/>
          <p:cNvSpPr txBox="1"/>
          <p:nvPr/>
        </p:nvSpPr>
        <p:spPr>
          <a:xfrm>
            <a:off x="627460" y="1606952"/>
            <a:ext cx="11038411" cy="4369971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25993" indent="-225993" defTabSz="896111">
              <a:lnSpc>
                <a:spcPct val="130000"/>
              </a:lnSpc>
              <a:spcBef>
                <a:spcPts val="900"/>
              </a:spcBef>
              <a:buSzPct val="100000"/>
              <a:buChar char="•"/>
              <a:defRPr b="1" sz="2254"/>
            </a:pPr>
            <a:r>
              <a:t>SPEC CPU 2006 benchmark suite</a:t>
            </a:r>
          </a:p>
          <a:p>
            <a:pPr marL="225993" indent="-225993" defTabSz="896111">
              <a:lnSpc>
                <a:spcPct val="130000"/>
              </a:lnSpc>
              <a:spcBef>
                <a:spcPts val="900"/>
              </a:spcBef>
              <a:buSzPct val="100000"/>
              <a:buChar char="•"/>
              <a:defRPr b="1" sz="2254"/>
            </a:pPr>
            <a:r>
              <a:t>SPEC CPU 2017 benchmark suite</a:t>
            </a:r>
          </a:p>
          <a:p>
            <a:pPr marL="225993" indent="-225993" defTabSz="896111">
              <a:lnSpc>
                <a:spcPct val="130000"/>
              </a:lnSpc>
              <a:spcBef>
                <a:spcPts val="900"/>
              </a:spcBef>
              <a:buSzPct val="100000"/>
              <a:buChar char="•"/>
              <a:defRPr b="1" sz="2254"/>
            </a:pPr>
            <a:r>
              <a:t>Industrial workloads provided by Qualcomm for Championship Value Prediction (CVP-1)</a:t>
            </a:r>
          </a:p>
          <a:p>
            <a:pPr marL="225993" indent="-225993" defTabSz="896111">
              <a:lnSpc>
                <a:spcPct val="130000"/>
              </a:lnSpc>
              <a:spcBef>
                <a:spcPts val="900"/>
              </a:spcBef>
              <a:buSzPct val="100000"/>
              <a:buChar char="•"/>
              <a:defRPr b="1" sz="2254"/>
            </a:pPr>
            <a:r>
              <a:t>Big Data workloads</a:t>
            </a:r>
          </a:p>
          <a:p>
            <a:pPr lvl="1" marL="599373" indent="-225993" defTabSz="896111">
              <a:lnSpc>
                <a:spcPct val="130000"/>
              </a:lnSpc>
              <a:spcBef>
                <a:spcPts val="900"/>
              </a:spcBef>
              <a:buSzPct val="100000"/>
              <a:buChar char="•"/>
              <a:defRPr b="1" sz="2254"/>
            </a:pPr>
            <a:r>
              <a:t>GAP benchmark suite</a:t>
            </a:r>
          </a:p>
          <a:p>
            <a:pPr lvl="1" marL="599373" indent="-225993" defTabSz="896111">
              <a:lnSpc>
                <a:spcPct val="130000"/>
              </a:lnSpc>
              <a:spcBef>
                <a:spcPts val="900"/>
              </a:spcBef>
              <a:buSzPct val="100000"/>
              <a:buChar char="•"/>
              <a:defRPr b="1" sz="2254"/>
            </a:pPr>
            <a:r>
              <a:t>XSBench</a:t>
            </a:r>
          </a:p>
        </p:txBody>
      </p:sp>
      <p:sp>
        <p:nvSpPr>
          <p:cNvPr id="1254" name="Slide Number"/>
          <p:cNvSpPr txBox="1"/>
          <p:nvPr>
            <p:ph type="sldNum" sz="quarter" idx="4294967295"/>
          </p:nvPr>
        </p:nvSpPr>
        <p:spPr>
          <a:xfrm>
            <a:off x="9334758" y="6526862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5" name="SimPoint Methodology"/>
          <p:cNvSpPr/>
          <p:nvPr/>
        </p:nvSpPr>
        <p:spPr>
          <a:xfrm>
            <a:off x="5953656" y="3535469"/>
            <a:ext cx="4619030" cy="512937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900">
                <a:solidFill>
                  <a:srgbClr val="FFFFFF"/>
                </a:solidFill>
              </a:defRPr>
            </a:lvl1pPr>
          </a:lstStyle>
          <a:p>
            <a:pPr/>
            <a:r>
              <a:t>SimPoint Methodology</a:t>
            </a:r>
          </a:p>
        </p:txBody>
      </p:sp>
      <p:sp>
        <p:nvSpPr>
          <p:cNvPr id="1256" name="TLB MPKI &gt; 1"/>
          <p:cNvSpPr/>
          <p:nvPr/>
        </p:nvSpPr>
        <p:spPr>
          <a:xfrm>
            <a:off x="5953656" y="4430927"/>
            <a:ext cx="4619030" cy="512938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900">
                <a:solidFill>
                  <a:srgbClr val="FFFFFF"/>
                </a:solidFill>
              </a:defRPr>
            </a:lvl1pPr>
          </a:lstStyle>
          <a:p>
            <a:pPr/>
            <a:r>
              <a:t>TLB MPKI &gt;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Address Translation</a:t>
            </a:r>
          </a:p>
        </p:txBody>
      </p:sp>
      <p:sp>
        <p:nvSpPr>
          <p:cNvPr id="86" name="Marcador de contenido 2"/>
          <p:cNvSpPr txBox="1"/>
          <p:nvPr/>
        </p:nvSpPr>
        <p:spPr>
          <a:xfrm>
            <a:off x="660191" y="1658940"/>
            <a:ext cx="10871618" cy="446551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30605" indent="-230605">
              <a:lnSpc>
                <a:spcPct val="190000"/>
              </a:lnSpc>
              <a:spcBef>
                <a:spcPts val="1000"/>
              </a:spcBef>
              <a:buSzPct val="100000"/>
              <a:buChar char="•"/>
              <a:defRPr b="1" sz="2300"/>
            </a:pPr>
            <a:r>
              <a:t>Each memory access requires a virtual to physical translation</a:t>
            </a:r>
            <a:br/>
            <a:br/>
          </a:p>
          <a:p>
            <a:pPr marL="230605" indent="-230605">
              <a:lnSpc>
                <a:spcPct val="190000"/>
              </a:lnSpc>
              <a:spcBef>
                <a:spcPts val="1000"/>
              </a:spcBef>
              <a:buSzPct val="100000"/>
              <a:buChar char="•"/>
              <a:defRPr b="1" sz="2300"/>
            </a:pPr>
            <a:r>
              <a:t>Modern systems provide sophisticated software and hardware support to accelerate address translation</a:t>
            </a:r>
          </a:p>
        </p:txBody>
      </p:sp>
      <p:sp>
        <p:nvSpPr>
          <p:cNvPr id="87" name="Slide Number"/>
          <p:cNvSpPr txBox="1"/>
          <p:nvPr>
            <p:ph type="sldNum" sz="quarter" idx="4294967295"/>
          </p:nvPr>
        </p:nvSpPr>
        <p:spPr>
          <a:xfrm>
            <a:off x="9307113" y="654542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Virtual Address"/>
          <p:cNvSpPr/>
          <p:nvPr/>
        </p:nvSpPr>
        <p:spPr>
          <a:xfrm>
            <a:off x="789570" y="2632257"/>
            <a:ext cx="2217156" cy="788246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100">
                <a:solidFill>
                  <a:srgbClr val="FFFFFF"/>
                </a:solidFill>
              </a:defRPr>
            </a:lvl1pPr>
          </a:lstStyle>
          <a:p>
            <a:pPr/>
            <a:r>
              <a:t>Virtual Address</a:t>
            </a:r>
          </a:p>
        </p:txBody>
      </p:sp>
      <p:sp>
        <p:nvSpPr>
          <p:cNvPr id="89" name="Address Translation"/>
          <p:cNvSpPr/>
          <p:nvPr/>
        </p:nvSpPr>
        <p:spPr>
          <a:xfrm>
            <a:off x="4358962" y="2632257"/>
            <a:ext cx="3283307" cy="788246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38100">
            <a:solidFill>
              <a:srgbClr val="A406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100">
                <a:solidFill>
                  <a:srgbClr val="FFFFFF"/>
                </a:solidFill>
              </a:defRPr>
            </a:lvl1pPr>
          </a:lstStyle>
          <a:p>
            <a:pPr/>
            <a:r>
              <a:t>Address Translation</a:t>
            </a:r>
          </a:p>
        </p:txBody>
      </p:sp>
      <p:sp>
        <p:nvSpPr>
          <p:cNvPr id="90" name="Physical Address"/>
          <p:cNvSpPr/>
          <p:nvPr/>
        </p:nvSpPr>
        <p:spPr>
          <a:xfrm>
            <a:off x="8991751" y="2632257"/>
            <a:ext cx="2217155" cy="788246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b="1" sz="2100">
                <a:solidFill>
                  <a:srgbClr val="FFFFFF"/>
                </a:solidFill>
              </a:defRPr>
            </a:lvl1pPr>
          </a:lstStyle>
          <a:p>
            <a:pPr/>
            <a:r>
              <a:t>Physical Address</a:t>
            </a:r>
          </a:p>
        </p:txBody>
      </p:sp>
      <p:sp>
        <p:nvSpPr>
          <p:cNvPr id="91" name="Arrow"/>
          <p:cNvSpPr/>
          <p:nvPr/>
        </p:nvSpPr>
        <p:spPr>
          <a:xfrm>
            <a:off x="3013525" y="2780317"/>
            <a:ext cx="1286847" cy="492126"/>
          </a:xfrm>
          <a:prstGeom prst="rightArrow">
            <a:avLst>
              <a:gd name="adj1" fmla="val 32000"/>
              <a:gd name="adj2" fmla="val 165161"/>
            </a:avLst>
          </a:prstGeom>
          <a:solidFill>
            <a:srgbClr val="FFFFFF"/>
          </a:solidFill>
          <a:ln w="22225">
            <a:solidFill>
              <a:srgbClr val="8497B0"/>
            </a:solidFill>
            <a:miter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92" name="Arrow"/>
          <p:cNvSpPr/>
          <p:nvPr/>
        </p:nvSpPr>
        <p:spPr>
          <a:xfrm>
            <a:off x="7672599" y="2780317"/>
            <a:ext cx="1293333" cy="492126"/>
          </a:xfrm>
          <a:prstGeom prst="rightArrow">
            <a:avLst>
              <a:gd name="adj1" fmla="val 32000"/>
              <a:gd name="adj2" fmla="val 165161"/>
            </a:avLst>
          </a:prstGeom>
          <a:solidFill>
            <a:srgbClr val="FFFFFF"/>
          </a:solidFill>
          <a:ln w="22225">
            <a:solidFill>
              <a:srgbClr val="8497B0"/>
            </a:solidFill>
            <a:miter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3"/>
      <p:bldP build="p" bldLvl="5" animBg="1" rev="0" advAuto="0" spid="86" grpId="1"/>
      <p:bldP build="whole" bldLvl="1" animBg="1" rev="0" advAuto="0" spid="92" grpId="5"/>
      <p:bldP build="whole" bldLvl="1" animBg="1" rev="0" advAuto="0" spid="88" grpId="2"/>
      <p:bldP build="whole" bldLvl="1" animBg="1" rev="0" advAuto="0" spid="89" grpId="4"/>
      <p:bldP build="whole" bldLvl="1" animBg="1" rev="0" advAuto="0" spid="90" grpId="6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State-of-the-art Data TLB Prefetchers</a:t>
            </a:r>
            <a:r>
              <a:rPr baseline="31999"/>
              <a:t>1</a:t>
            </a:r>
          </a:p>
        </p:txBody>
      </p:sp>
      <p:sp>
        <p:nvSpPr>
          <p:cNvPr id="1260" name="Marcador de contenido 2"/>
          <p:cNvSpPr txBox="1"/>
          <p:nvPr/>
        </p:nvSpPr>
        <p:spPr>
          <a:xfrm>
            <a:off x="660191" y="1658940"/>
            <a:ext cx="10871618" cy="446551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101466" indent="-101466" defTabSz="402336">
              <a:lnSpc>
                <a:spcPct val="190000"/>
              </a:lnSpc>
              <a:spcBef>
                <a:spcPts val="300"/>
              </a:spcBef>
              <a:buSzPct val="100000"/>
              <a:buChar char="•"/>
              <a:defRPr b="1" sz="2200"/>
            </a:pPr>
            <a:r>
              <a:t>Sequential Prefetcher (SP) </a:t>
            </a:r>
          </a:p>
          <a:p>
            <a:pPr lvl="1" marL="269106" indent="-101466" defTabSz="402336">
              <a:lnSpc>
                <a:spcPct val="190000"/>
              </a:lnSpc>
              <a:spcBef>
                <a:spcPts val="300"/>
              </a:spcBef>
              <a:buSzPct val="100000"/>
              <a:buChar char="•"/>
              <a:defRPr b="1" sz="2200"/>
            </a:pPr>
            <a:r>
              <a:t>Prefetch the PTE of the page located next to the one produced the TLB miss</a:t>
            </a:r>
          </a:p>
          <a:p>
            <a:pPr marL="101466" indent="-101466" defTabSz="402336">
              <a:lnSpc>
                <a:spcPct val="190000"/>
              </a:lnSpc>
              <a:spcBef>
                <a:spcPts val="300"/>
              </a:spcBef>
              <a:buSzPct val="100000"/>
              <a:buChar char="•"/>
              <a:defRPr b="1" sz="2200"/>
            </a:pPr>
            <a:r>
              <a:t>Distance Prefetcher (DP)</a:t>
            </a:r>
          </a:p>
          <a:p>
            <a:pPr lvl="1" marL="269106" indent="-101466" defTabSz="402336">
              <a:lnSpc>
                <a:spcPct val="190000"/>
              </a:lnSpc>
              <a:spcBef>
                <a:spcPts val="300"/>
              </a:spcBef>
              <a:buSzPct val="100000"/>
              <a:buChar char="•"/>
              <a:defRPr b="1" sz="2200"/>
            </a:pPr>
            <a:r>
              <a:t>Distances between pages that produce consecutive TLB misses</a:t>
            </a:r>
          </a:p>
          <a:p>
            <a:pPr marL="101466" indent="-101466" defTabSz="402336">
              <a:lnSpc>
                <a:spcPct val="190000"/>
              </a:lnSpc>
              <a:spcBef>
                <a:spcPts val="300"/>
              </a:spcBef>
              <a:buSzPct val="100000"/>
              <a:buChar char="•"/>
              <a:defRPr b="1" sz="2200"/>
            </a:pPr>
            <a:r>
              <a:t>Arbitrary Stride Prefetcher (ASP) </a:t>
            </a:r>
          </a:p>
          <a:p>
            <a:pPr lvl="1" marL="269106" indent="-101466" defTabSz="402336">
              <a:lnSpc>
                <a:spcPct val="190000"/>
              </a:lnSpc>
              <a:spcBef>
                <a:spcPts val="300"/>
              </a:spcBef>
              <a:buSzPct val="100000"/>
              <a:buChar char="•"/>
              <a:defRPr b="1" sz="2200"/>
            </a:pPr>
            <a:r>
              <a:t>PC-correlated prefetcher</a:t>
            </a:r>
          </a:p>
        </p:txBody>
      </p:sp>
      <p:sp>
        <p:nvSpPr>
          <p:cNvPr id="1261" name="1G. B. Kandiraju and A. Sivasubramaniam, &quot;Going the Distance for TLB Prefetching: An Application-driven Study&quot;, ISCA'02"/>
          <p:cNvSpPr txBox="1"/>
          <p:nvPr/>
        </p:nvSpPr>
        <p:spPr>
          <a:xfrm>
            <a:off x="586825" y="6063054"/>
            <a:ext cx="716077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1</a:t>
            </a:r>
            <a:r>
              <a:t>G. B. Kandiraju and A. Sivasubramaniam, "Going the Distance for TLB Prefetching: An Application-driven Study", ISCA'02</a:t>
            </a:r>
          </a:p>
        </p:txBody>
      </p:sp>
      <p:sp>
        <p:nvSpPr>
          <p:cNvPr id="1262" name="Slide Number"/>
          <p:cNvSpPr txBox="1"/>
          <p:nvPr>
            <p:ph type="sldNum" sz="quarter" idx="4294967295"/>
          </p:nvPr>
        </p:nvSpPr>
        <p:spPr>
          <a:xfrm>
            <a:off x="9362405" y="6531601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Scenarios that Exploit Free TLB Prefetching</a:t>
            </a:r>
          </a:p>
        </p:txBody>
      </p:sp>
      <p:sp>
        <p:nvSpPr>
          <p:cNvPr id="1266" name="Marcador de contenido 2"/>
          <p:cNvSpPr txBox="1"/>
          <p:nvPr/>
        </p:nvSpPr>
        <p:spPr>
          <a:xfrm>
            <a:off x="627460" y="1606952"/>
            <a:ext cx="11038411" cy="4369971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30605" indent="-230605">
              <a:lnSpc>
                <a:spcPct val="110000"/>
              </a:lnSpc>
              <a:spcBef>
                <a:spcPts val="1800"/>
              </a:spcBef>
              <a:buSzPct val="100000"/>
              <a:buChar char="•"/>
              <a:defRPr b="1" sz="2500"/>
            </a:pPr>
            <a:r>
              <a:t>No Free TLB Prefetching (NoFP) </a:t>
            </a:r>
          </a:p>
          <a:p>
            <a:pPr lvl="1" marL="611605" indent="-230605">
              <a:lnSpc>
                <a:spcPct val="110000"/>
              </a:lnSpc>
              <a:spcBef>
                <a:spcPts val="1800"/>
              </a:spcBef>
              <a:buSzPct val="100000"/>
              <a:buChar char="•"/>
              <a:defRPr b="1" sz="2500"/>
            </a:pPr>
            <a:r>
              <a:t>Free prefetching is not exploited </a:t>
            </a:r>
          </a:p>
          <a:p>
            <a:pPr marL="230605" indent="-230605">
              <a:lnSpc>
                <a:spcPct val="110000"/>
              </a:lnSpc>
              <a:spcBef>
                <a:spcPts val="1800"/>
              </a:spcBef>
              <a:buSzPct val="100000"/>
              <a:buChar char="•"/>
              <a:defRPr b="1" sz="2500"/>
            </a:pPr>
            <a:r>
              <a:t>Naive Free TLB Prefetching (NaiveFP) </a:t>
            </a:r>
          </a:p>
          <a:p>
            <a:pPr lvl="1" marL="611605" indent="-230605">
              <a:lnSpc>
                <a:spcPct val="110000"/>
              </a:lnSpc>
              <a:spcBef>
                <a:spcPts val="1800"/>
              </a:spcBef>
              <a:buSzPct val="100000"/>
              <a:buChar char="•"/>
              <a:defRPr b="1" sz="2500"/>
            </a:pPr>
            <a:r>
              <a:t>All free PTEs are stored into the PQ</a:t>
            </a:r>
          </a:p>
          <a:p>
            <a:pPr marL="230605" indent="-230605">
              <a:lnSpc>
                <a:spcPct val="110000"/>
              </a:lnSpc>
              <a:spcBef>
                <a:spcPts val="1800"/>
              </a:spcBef>
              <a:buSzPct val="100000"/>
              <a:buChar char="•"/>
              <a:defRPr b="1" sz="2500"/>
            </a:pPr>
            <a:r>
              <a:t>Static Free TLB Prefetching (StaticFP) </a:t>
            </a:r>
          </a:p>
          <a:p>
            <a:pPr lvl="1" marL="611605" indent="-230605">
              <a:lnSpc>
                <a:spcPct val="110000"/>
              </a:lnSpc>
              <a:spcBef>
                <a:spcPts val="1800"/>
              </a:spcBef>
              <a:buSzPct val="100000"/>
              <a:buChar char="•"/>
              <a:defRPr b="1" sz="2500"/>
            </a:pPr>
            <a:r>
              <a:t>Static offline exploration of the overall most useful free distances per TLB prefetcher</a:t>
            </a:r>
          </a:p>
        </p:txBody>
      </p:sp>
      <p:sp>
        <p:nvSpPr>
          <p:cNvPr id="1267" name="Slide Number"/>
          <p:cNvSpPr txBox="1"/>
          <p:nvPr>
            <p:ph type="sldNum" sz="quarter" idx="4294967295"/>
          </p:nvPr>
        </p:nvSpPr>
        <p:spPr>
          <a:xfrm>
            <a:off x="9334758" y="6526862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6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0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 Results</a:t>
            </a:r>
          </a:p>
        </p:txBody>
      </p:sp>
      <p:sp>
        <p:nvSpPr>
          <p:cNvPr id="1271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72" name="Screen Shot 2021-05-18 at 12.49.27.png" descr="Screen Shot 2021-05-18 at 12.49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8539" y="1588226"/>
            <a:ext cx="8626239" cy="4039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 Results</a:t>
            </a:r>
          </a:p>
        </p:txBody>
      </p:sp>
      <p:sp>
        <p:nvSpPr>
          <p:cNvPr id="1276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77" name="Screen Shot 2021-05-18 at 12.49.27.png" descr="Screen Shot 2021-05-18 at 12.49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8539" y="1588226"/>
            <a:ext cx="8626239" cy="4039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78" name="Marcador de contenido 2"/>
          <p:cNvSpPr txBox="1"/>
          <p:nvPr/>
        </p:nvSpPr>
        <p:spPr>
          <a:xfrm>
            <a:off x="649985" y="5761468"/>
            <a:ext cx="10750348" cy="93615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CA304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>
            <a:lvl1pPr algn="ctr" defTabSz="822959">
              <a:spcBef>
                <a:spcPts val="900"/>
              </a:spcBef>
              <a:defRPr b="1" sz="2070"/>
            </a:lvl1pPr>
          </a:lstStyle>
          <a:p>
            <a:pPr/>
            <a:r>
              <a:t>The scenarios that exploit page table locality (NaiveFP, StaticFP, SBFP) significantly improve performance over NoFP</a:t>
            </a:r>
          </a:p>
        </p:txBody>
      </p:sp>
      <p:sp>
        <p:nvSpPr>
          <p:cNvPr id="1279" name="Rectangle"/>
          <p:cNvSpPr/>
          <p:nvPr/>
        </p:nvSpPr>
        <p:spPr>
          <a:xfrm>
            <a:off x="4348834" y="1740826"/>
            <a:ext cx="5819120" cy="284715"/>
          </a:xfrm>
          <a:prstGeom prst="rect">
            <a:avLst/>
          </a:prstGeom>
          <a:ln w="254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80" name="Rectangle"/>
          <p:cNvSpPr/>
          <p:nvPr/>
        </p:nvSpPr>
        <p:spPr>
          <a:xfrm>
            <a:off x="2790696" y="1740826"/>
            <a:ext cx="1410320" cy="284715"/>
          </a:xfrm>
          <a:prstGeom prst="rect">
            <a:avLst/>
          </a:prstGeom>
          <a:ln w="25400">
            <a:solidFill>
              <a:schemeClr val="accent5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9" grpId="2"/>
      <p:bldP build="p" bldLvl="5" animBg="1" rev="0" advAuto="0" spid="1278" grpId="1"/>
      <p:bldP build="whole" bldLvl="1" animBg="1" rev="0" advAuto="0" spid="1280" grpId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3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 Results</a:t>
            </a:r>
          </a:p>
        </p:txBody>
      </p:sp>
      <p:sp>
        <p:nvSpPr>
          <p:cNvPr id="1284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85" name="Screen Shot 2021-05-18 at 12.49.27.png" descr="Screen Shot 2021-05-18 at 12.49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8539" y="1588226"/>
            <a:ext cx="8626239" cy="4039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86" name="Marcador de contenido 2"/>
          <p:cNvSpPr txBox="1"/>
          <p:nvPr/>
        </p:nvSpPr>
        <p:spPr>
          <a:xfrm>
            <a:off x="649985" y="5761468"/>
            <a:ext cx="10750348" cy="93615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CA304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>
            <a:lvl1pPr algn="ctr" defTabSz="822959">
              <a:spcBef>
                <a:spcPts val="900"/>
              </a:spcBef>
              <a:defRPr b="1" sz="2070"/>
            </a:lvl1pPr>
          </a:lstStyle>
          <a:p>
            <a:pPr/>
            <a:r>
              <a:t>SBFP provides larger speedups than the other scenarios that exploit page table locality across all evaluated TLB prefetchers</a:t>
            </a:r>
          </a:p>
        </p:txBody>
      </p:sp>
      <p:sp>
        <p:nvSpPr>
          <p:cNvPr id="1287" name="Line"/>
          <p:cNvSpPr/>
          <p:nvPr/>
        </p:nvSpPr>
        <p:spPr>
          <a:xfrm>
            <a:off x="2914580" y="2666070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88" name="Line"/>
          <p:cNvSpPr/>
          <p:nvPr/>
        </p:nvSpPr>
        <p:spPr>
          <a:xfrm>
            <a:off x="3193941" y="2752899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89" name="Line"/>
          <p:cNvSpPr/>
          <p:nvPr/>
        </p:nvSpPr>
        <p:spPr>
          <a:xfrm>
            <a:off x="3482914" y="3161590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0" name="Line"/>
          <p:cNvSpPr/>
          <p:nvPr/>
        </p:nvSpPr>
        <p:spPr>
          <a:xfrm>
            <a:off x="3980207" y="2445051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1" name="Line"/>
          <p:cNvSpPr/>
          <p:nvPr/>
        </p:nvSpPr>
        <p:spPr>
          <a:xfrm>
            <a:off x="4264374" y="3112914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2" name="Line"/>
          <p:cNvSpPr/>
          <p:nvPr/>
        </p:nvSpPr>
        <p:spPr>
          <a:xfrm>
            <a:off x="4544438" y="2678770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3" name="Line"/>
          <p:cNvSpPr/>
          <p:nvPr/>
        </p:nvSpPr>
        <p:spPr>
          <a:xfrm>
            <a:off x="5050640" y="2666070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4" name="Line"/>
          <p:cNvSpPr/>
          <p:nvPr/>
        </p:nvSpPr>
        <p:spPr>
          <a:xfrm>
            <a:off x="5334806" y="2740199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5" name="Line"/>
          <p:cNvSpPr/>
          <p:nvPr/>
        </p:nvSpPr>
        <p:spPr>
          <a:xfrm>
            <a:off x="5614871" y="3232150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6" name="Line"/>
          <p:cNvSpPr/>
          <p:nvPr/>
        </p:nvSpPr>
        <p:spPr>
          <a:xfrm>
            <a:off x="6109428" y="2765599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7" name="Line"/>
          <p:cNvSpPr/>
          <p:nvPr/>
        </p:nvSpPr>
        <p:spPr>
          <a:xfrm>
            <a:off x="6397385" y="2824644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8" name="Line"/>
          <p:cNvSpPr/>
          <p:nvPr/>
        </p:nvSpPr>
        <p:spPr>
          <a:xfrm>
            <a:off x="6685343" y="3050469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99" name="Line"/>
          <p:cNvSpPr/>
          <p:nvPr/>
        </p:nvSpPr>
        <p:spPr>
          <a:xfrm>
            <a:off x="7183339" y="2198671"/>
            <a:ext cx="1" cy="368302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00" name="Line"/>
          <p:cNvSpPr/>
          <p:nvPr/>
        </p:nvSpPr>
        <p:spPr>
          <a:xfrm>
            <a:off x="7475711" y="3087514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01" name="Line"/>
          <p:cNvSpPr/>
          <p:nvPr/>
        </p:nvSpPr>
        <p:spPr>
          <a:xfrm>
            <a:off x="7747922" y="2765599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02" name="Line"/>
          <p:cNvSpPr/>
          <p:nvPr/>
        </p:nvSpPr>
        <p:spPr>
          <a:xfrm>
            <a:off x="8253811" y="2236771"/>
            <a:ext cx="1" cy="368302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03" name="Line"/>
          <p:cNvSpPr/>
          <p:nvPr/>
        </p:nvSpPr>
        <p:spPr>
          <a:xfrm>
            <a:off x="8530397" y="2666070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04" name="Line"/>
          <p:cNvSpPr/>
          <p:nvPr/>
        </p:nvSpPr>
        <p:spPr>
          <a:xfrm>
            <a:off x="8829296" y="2811944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05" name="Line"/>
          <p:cNvSpPr/>
          <p:nvPr/>
        </p:nvSpPr>
        <p:spPr>
          <a:xfrm>
            <a:off x="9324284" y="2100932"/>
            <a:ext cx="1" cy="231618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06" name="Line"/>
          <p:cNvSpPr/>
          <p:nvPr/>
        </p:nvSpPr>
        <p:spPr>
          <a:xfrm>
            <a:off x="9605676" y="2640670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07" name="Line"/>
          <p:cNvSpPr/>
          <p:nvPr/>
        </p:nvSpPr>
        <p:spPr>
          <a:xfrm>
            <a:off x="9889843" y="2540477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3" grpId="18"/>
      <p:bldP build="whole" bldLvl="1" animBg="1" rev="0" advAuto="0" spid="1288" grpId="3"/>
      <p:bldP build="whole" bldLvl="1" animBg="1" rev="0" advAuto="0" spid="1302" grpId="17"/>
      <p:bldP build="whole" bldLvl="1" animBg="1" rev="0" advAuto="0" spid="1293" grpId="8"/>
      <p:bldP build="whole" bldLvl="1" animBg="1" rev="0" advAuto="0" spid="1287" grpId="2"/>
      <p:bldP build="whole" bldLvl="1" animBg="1" rev="0" advAuto="0" spid="1301" grpId="16"/>
      <p:bldP build="p" bldLvl="5" animBg="1" rev="0" advAuto="0" spid="1286" grpId="1"/>
      <p:bldP build="whole" bldLvl="1" animBg="1" rev="0" advAuto="0" spid="1300" grpId="15"/>
      <p:bldP build="whole" bldLvl="1" animBg="1" rev="0" advAuto="0" spid="1299" grpId="14"/>
      <p:bldP build="whole" bldLvl="1" animBg="1" rev="0" advAuto="0" spid="1298" grpId="13"/>
      <p:bldP build="whole" bldLvl="1" animBg="1" rev="0" advAuto="0" spid="1297" grpId="12"/>
      <p:bldP build="whole" bldLvl="1" animBg="1" rev="0" advAuto="0" spid="1296" grpId="11"/>
      <p:bldP build="whole" bldLvl="1" animBg="1" rev="0" advAuto="0" spid="1295" grpId="10"/>
      <p:bldP build="whole" bldLvl="1" animBg="1" rev="0" advAuto="0" spid="1294" grpId="9"/>
      <p:bldP build="whole" bldLvl="1" animBg="1" rev="0" advAuto="0" spid="1292" grpId="7"/>
      <p:bldP build="whole" bldLvl="1" animBg="1" rev="0" advAuto="0" spid="1307" grpId="22"/>
      <p:bldP build="whole" bldLvl="1" animBg="1" rev="0" advAuto="0" spid="1291" grpId="6"/>
      <p:bldP build="whole" bldLvl="1" animBg="1" rev="0" advAuto="0" spid="1306" grpId="21"/>
      <p:bldP build="whole" bldLvl="1" animBg="1" rev="0" advAuto="0" spid="1290" grpId="5"/>
      <p:bldP build="whole" bldLvl="1" animBg="1" rev="0" advAuto="0" spid="1305" grpId="20"/>
      <p:bldP build="whole" bldLvl="1" animBg="1" rev="0" advAuto="0" spid="1304" grpId="19"/>
      <p:bldP build="whole" bldLvl="1" animBg="1" rev="0" advAuto="0" spid="1289" grpId="4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0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 Results</a:t>
            </a:r>
          </a:p>
        </p:txBody>
      </p:sp>
      <p:sp>
        <p:nvSpPr>
          <p:cNvPr id="1311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12" name="Screen Shot 2021-05-18 at 12.49.27.png" descr="Screen Shot 2021-05-18 at 12.49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8539" y="1588226"/>
            <a:ext cx="8626239" cy="4039786"/>
          </a:xfrm>
          <a:prstGeom prst="rect">
            <a:avLst/>
          </a:prstGeom>
          <a:ln w="12700">
            <a:miter lim="400000"/>
          </a:ln>
        </p:spPr>
      </p:pic>
      <p:sp>
        <p:nvSpPr>
          <p:cNvPr id="1313" name="Marcador de contenido 2"/>
          <p:cNvSpPr txBox="1"/>
          <p:nvPr/>
        </p:nvSpPr>
        <p:spPr>
          <a:xfrm>
            <a:off x="649985" y="5761468"/>
            <a:ext cx="10750348" cy="93615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CA304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>
            <a:lvl1pPr algn="ctr">
              <a:spcBef>
                <a:spcPts val="1000"/>
              </a:spcBef>
              <a:defRPr b="1" sz="2300"/>
            </a:lvl1pPr>
          </a:lstStyle>
          <a:p>
            <a:pPr/>
            <a:r>
              <a:t>ATP combined with SBFP provides the overall best speedups</a:t>
            </a:r>
          </a:p>
        </p:txBody>
      </p:sp>
      <p:sp>
        <p:nvSpPr>
          <p:cNvPr id="1314" name="Line"/>
          <p:cNvSpPr/>
          <p:nvPr/>
        </p:nvSpPr>
        <p:spPr>
          <a:xfrm>
            <a:off x="9324284" y="2100932"/>
            <a:ext cx="1" cy="231618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15" name="Line"/>
          <p:cNvSpPr/>
          <p:nvPr/>
        </p:nvSpPr>
        <p:spPr>
          <a:xfrm>
            <a:off x="9605676" y="2640670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16" name="Line"/>
          <p:cNvSpPr/>
          <p:nvPr/>
        </p:nvSpPr>
        <p:spPr>
          <a:xfrm>
            <a:off x="9889843" y="2540477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6" grpId="4"/>
      <p:bldP build="whole" bldLvl="1" animBg="1" rev="0" advAuto="0" spid="1315" grpId="3"/>
      <p:bldP build="whole" bldLvl="1" animBg="1" rev="0" advAuto="0" spid="1314" grpId="2"/>
      <p:bldP build="p" bldLvl="5" animBg="1" rev="0" advAuto="0" spid="131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Performance Results</a:t>
            </a:r>
          </a:p>
        </p:txBody>
      </p:sp>
      <p:sp>
        <p:nvSpPr>
          <p:cNvPr id="1320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1" name="ATP+SBFP improves geomean performance by 16.2%, 11.1%, and 11.8% for the Qualcomm, SPEC, and Big Data workloads"/>
          <p:cNvSpPr/>
          <p:nvPr/>
        </p:nvSpPr>
        <p:spPr>
          <a:xfrm>
            <a:off x="128691" y="2578307"/>
            <a:ext cx="11934618" cy="1033440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900">
                <a:solidFill>
                  <a:srgbClr val="FFFFFF"/>
                </a:solidFill>
              </a:defRPr>
            </a:lvl1pPr>
          </a:lstStyle>
          <a:p>
            <a:pPr/>
            <a:r>
              <a:t>ATP+SBFP improves geomean performance by 16.2%, 11.1%, and 11.8% for the Qualcomm, SPEC, and Big Data workloads </a:t>
            </a:r>
          </a:p>
        </p:txBody>
      </p:sp>
      <p:sp>
        <p:nvSpPr>
          <p:cNvPr id="1322" name="ATP+SBFP outperforms the best already proposed TLB prefetcher by 8.7%, 3.4%, and 4.2% for the Qualcomm, SPEC, and Big Data workloads"/>
          <p:cNvSpPr/>
          <p:nvPr/>
        </p:nvSpPr>
        <p:spPr>
          <a:xfrm>
            <a:off x="128691" y="4146639"/>
            <a:ext cx="11934618" cy="1125075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900">
                <a:solidFill>
                  <a:srgbClr val="FFFFFF"/>
                </a:solidFill>
              </a:defRPr>
            </a:lvl1pPr>
          </a:lstStyle>
          <a:p>
            <a:pPr/>
            <a:r>
              <a:t>ATP+SBFP outperforms the best already proposed TLB prefetcher by 8.7%, 3.4%, and 4.2% for the Qualcomm, SPEC, and Big Data workloads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2" grpId="2"/>
      <p:bldP build="whole" bldLvl="1" animBg="1" rev="0" advAuto="0" spid="1321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Page Walk Memory References</a:t>
            </a:r>
          </a:p>
        </p:txBody>
      </p:sp>
      <p:sp>
        <p:nvSpPr>
          <p:cNvPr id="1326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27" name="Screen Shot 2021-05-18 at 16.20.30.png" descr="Screen Shot 2021-05-18 at 16.20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72" y="1631823"/>
            <a:ext cx="9296256" cy="4068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28" name="Marcador de contenido 2"/>
          <p:cNvSpPr txBox="1"/>
          <p:nvPr/>
        </p:nvSpPr>
        <p:spPr>
          <a:xfrm>
            <a:off x="162138" y="5837185"/>
            <a:ext cx="11867724" cy="80094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>
            <a:lvl1pPr algn="ctr" defTabSz="484631">
              <a:defRPr b="1" sz="1749"/>
            </a:lvl1pPr>
          </a:lstStyle>
          <a:p>
            <a:pPr/>
            <a:r>
              <a:t>‘page walk memory reference’ is a reference to the memory hierarchy (L1, L2, LLC, DRAM) due to a page walk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7" grpId="2"/>
      <p:bldP build="p" bldLvl="1" animBg="1" rev="0" advAuto="0" spid="132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Page Walk Memory References</a:t>
            </a:r>
          </a:p>
        </p:txBody>
      </p:sp>
      <p:sp>
        <p:nvSpPr>
          <p:cNvPr id="1332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33" name="Screen Shot 2021-05-18 at 16.20.30.png" descr="Screen Shot 2021-05-18 at 16.20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72" y="1631823"/>
            <a:ext cx="9296256" cy="4068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34" name="Marcador de contenido 2"/>
          <p:cNvSpPr txBox="1"/>
          <p:nvPr/>
        </p:nvSpPr>
        <p:spPr>
          <a:xfrm>
            <a:off x="738885" y="5761468"/>
            <a:ext cx="10750348" cy="93615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CA304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>
            <a:lvl1pPr algn="ctr" defTabSz="822959">
              <a:spcBef>
                <a:spcPts val="900"/>
              </a:spcBef>
              <a:defRPr b="1" sz="2070"/>
            </a:lvl1pPr>
          </a:lstStyle>
          <a:p>
            <a:pPr/>
            <a:r>
              <a:t>Large increase in page walk memory references when page table locality is not exploited (NoFP)</a:t>
            </a:r>
          </a:p>
        </p:txBody>
      </p:sp>
      <p:sp>
        <p:nvSpPr>
          <p:cNvPr id="1335" name="Line"/>
          <p:cNvSpPr/>
          <p:nvPr/>
        </p:nvSpPr>
        <p:spPr>
          <a:xfrm>
            <a:off x="3135557" y="3234615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36" name="Line"/>
          <p:cNvSpPr/>
          <p:nvPr/>
        </p:nvSpPr>
        <p:spPr>
          <a:xfrm>
            <a:off x="3415986" y="3234615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37" name="Line"/>
          <p:cNvSpPr/>
          <p:nvPr/>
        </p:nvSpPr>
        <p:spPr>
          <a:xfrm>
            <a:off x="3696415" y="3045344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38" name="Line"/>
          <p:cNvSpPr/>
          <p:nvPr/>
        </p:nvSpPr>
        <p:spPr>
          <a:xfrm>
            <a:off x="4198670" y="3330759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39" name="Line"/>
          <p:cNvSpPr/>
          <p:nvPr/>
        </p:nvSpPr>
        <p:spPr>
          <a:xfrm>
            <a:off x="4489072" y="3367071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0" name="Line"/>
          <p:cNvSpPr/>
          <p:nvPr/>
        </p:nvSpPr>
        <p:spPr>
          <a:xfrm>
            <a:off x="4766773" y="3221915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1" name="Line"/>
          <p:cNvSpPr/>
          <p:nvPr/>
        </p:nvSpPr>
        <p:spPr>
          <a:xfrm>
            <a:off x="5256328" y="3469333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2" name="Line"/>
          <p:cNvSpPr/>
          <p:nvPr/>
        </p:nvSpPr>
        <p:spPr>
          <a:xfrm>
            <a:off x="5559430" y="3482033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3" name="Line"/>
          <p:cNvSpPr/>
          <p:nvPr/>
        </p:nvSpPr>
        <p:spPr>
          <a:xfrm>
            <a:off x="5839859" y="3469333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4" name="Line"/>
          <p:cNvSpPr/>
          <p:nvPr/>
        </p:nvSpPr>
        <p:spPr>
          <a:xfrm>
            <a:off x="6324428" y="2423816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5" name="Line"/>
          <p:cNvSpPr/>
          <p:nvPr/>
        </p:nvSpPr>
        <p:spPr>
          <a:xfrm>
            <a:off x="6609843" y="2423816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6" name="Line"/>
          <p:cNvSpPr/>
          <p:nvPr/>
        </p:nvSpPr>
        <p:spPr>
          <a:xfrm flipH="1">
            <a:off x="6950733" y="2185938"/>
            <a:ext cx="336460" cy="149802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7" name="Line"/>
          <p:cNvSpPr/>
          <p:nvPr/>
        </p:nvSpPr>
        <p:spPr>
          <a:xfrm>
            <a:off x="7377100" y="3137075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8" name="Line"/>
          <p:cNvSpPr/>
          <p:nvPr/>
        </p:nvSpPr>
        <p:spPr>
          <a:xfrm>
            <a:off x="7662515" y="3007244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49" name="Line"/>
          <p:cNvSpPr/>
          <p:nvPr/>
        </p:nvSpPr>
        <p:spPr>
          <a:xfrm>
            <a:off x="7947930" y="2843945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50" name="Line"/>
          <p:cNvSpPr/>
          <p:nvPr/>
        </p:nvSpPr>
        <p:spPr>
          <a:xfrm>
            <a:off x="8454322" y="3137075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51" name="Line"/>
          <p:cNvSpPr/>
          <p:nvPr/>
        </p:nvSpPr>
        <p:spPr>
          <a:xfrm>
            <a:off x="8734752" y="3045344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52" name="Line"/>
          <p:cNvSpPr/>
          <p:nvPr/>
        </p:nvSpPr>
        <p:spPr>
          <a:xfrm>
            <a:off x="9015181" y="2738209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53" name="Line"/>
          <p:cNvSpPr/>
          <p:nvPr/>
        </p:nvSpPr>
        <p:spPr>
          <a:xfrm>
            <a:off x="9518844" y="3356159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54" name="Line"/>
          <p:cNvSpPr/>
          <p:nvPr/>
        </p:nvSpPr>
        <p:spPr>
          <a:xfrm>
            <a:off x="9802002" y="3379771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55" name="Line"/>
          <p:cNvSpPr/>
          <p:nvPr/>
        </p:nvSpPr>
        <p:spPr>
          <a:xfrm>
            <a:off x="10082811" y="2907445"/>
            <a:ext cx="1" cy="368301"/>
          </a:xfrm>
          <a:prstGeom prst="line">
            <a:avLst/>
          </a:prstGeom>
          <a:ln w="381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0" grpId="7"/>
      <p:bldP build="whole" bldLvl="1" animBg="1" rev="0" advAuto="0" spid="1354" grpId="21"/>
      <p:bldP build="whole" bldLvl="1" animBg="1" rev="0" advAuto="0" spid="1339" grpId="6"/>
      <p:bldP build="whole" bldLvl="1" animBg="1" rev="0" advAuto="0" spid="1353" grpId="20"/>
      <p:bldP build="whole" bldLvl="1" animBg="1" rev="0" advAuto="0" spid="1338" grpId="5"/>
      <p:bldP build="whole" bldLvl="1" animBg="1" rev="0" advAuto="0" spid="1352" grpId="19"/>
      <p:bldP build="whole" bldLvl="1" animBg="1" rev="0" advAuto="0" spid="1337" grpId="4"/>
      <p:bldP build="whole" bldLvl="1" animBg="1" rev="0" advAuto="0" spid="1351" grpId="18"/>
      <p:bldP build="whole" bldLvl="1" animBg="1" rev="0" advAuto="0" spid="1350" grpId="17"/>
      <p:bldP build="whole" bldLvl="1" animBg="1" rev="0" advAuto="0" spid="1336" grpId="3"/>
      <p:bldP build="whole" bldLvl="1" animBg="1" rev="0" advAuto="0" spid="1341" grpId="8"/>
      <p:bldP build="whole" bldLvl="1" animBg="1" rev="0" advAuto="0" spid="1349" grpId="16"/>
      <p:bldP build="whole" bldLvl="1" animBg="1" rev="0" advAuto="0" spid="1335" grpId="2"/>
      <p:bldP build="whole" bldLvl="1" animBg="1" rev="0" advAuto="0" spid="1348" grpId="15"/>
      <p:bldP build="p" bldLvl="5" animBg="1" rev="0" advAuto="0" spid="1334" grpId="1"/>
      <p:bldP build="whole" bldLvl="1" animBg="1" rev="0" advAuto="0" spid="1347" grpId="14"/>
      <p:bldP build="whole" bldLvl="1" animBg="1" rev="0" advAuto="0" spid="1346" grpId="13"/>
      <p:bldP build="whole" bldLvl="1" animBg="1" rev="0" advAuto="0" spid="1345" grpId="12"/>
      <p:bldP build="whole" bldLvl="1" animBg="1" rev="0" advAuto="0" spid="1344" grpId="11"/>
      <p:bldP build="whole" bldLvl="1" animBg="1" rev="0" advAuto="0" spid="1343" grpId="10"/>
      <p:bldP build="whole" bldLvl="1" animBg="1" rev="0" advAuto="0" spid="1342" grpId="9"/>
      <p:bldP build="whole" bldLvl="1" animBg="1" rev="0" advAuto="0" spid="1355" grpId="2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Page Walk Memory References</a:t>
            </a:r>
          </a:p>
        </p:txBody>
      </p:sp>
      <p:sp>
        <p:nvSpPr>
          <p:cNvPr id="1359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60" name="Screen Shot 2021-05-18 at 16.20.30.png" descr="Screen Shot 2021-05-18 at 16.20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72" y="1631823"/>
            <a:ext cx="9296256" cy="4068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1" name="Marcador de contenido 2"/>
          <p:cNvSpPr txBox="1"/>
          <p:nvPr/>
        </p:nvSpPr>
        <p:spPr>
          <a:xfrm>
            <a:off x="738885" y="5761468"/>
            <a:ext cx="10750348" cy="93615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CA304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>
            <a:lvl1pPr algn="ctr" defTabSz="822959">
              <a:spcBef>
                <a:spcPts val="900"/>
              </a:spcBef>
              <a:defRPr b="1" sz="2070"/>
            </a:lvl1pPr>
          </a:lstStyle>
          <a:p>
            <a:pPr/>
            <a:r>
              <a:t>The scenarios that exploit page table locality (NaiveFP, StaticFP, SBFP) significantly reduce the page walk memory references</a:t>
            </a:r>
          </a:p>
        </p:txBody>
      </p:sp>
      <p:sp>
        <p:nvSpPr>
          <p:cNvPr id="1362" name="Rectangle"/>
          <p:cNvSpPr/>
          <p:nvPr/>
        </p:nvSpPr>
        <p:spPr>
          <a:xfrm>
            <a:off x="4846467" y="1796118"/>
            <a:ext cx="5427590" cy="284716"/>
          </a:xfrm>
          <a:prstGeom prst="rect">
            <a:avLst/>
          </a:prstGeom>
          <a:ln w="254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2" grpId="2"/>
      <p:bldP build="p" bldLvl="5" animBg="1" rev="0" advAuto="0" spid="13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Architectural Support for Address Translation</a:t>
            </a:r>
          </a:p>
        </p:txBody>
      </p:sp>
      <p:sp>
        <p:nvSpPr>
          <p:cNvPr id="96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" name="Core"/>
          <p:cNvSpPr/>
          <p:nvPr/>
        </p:nvSpPr>
        <p:spPr>
          <a:xfrm>
            <a:off x="387269" y="3092363"/>
            <a:ext cx="1379639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98" name="Cache Hierarchy"/>
          <p:cNvSpPr/>
          <p:nvPr/>
        </p:nvSpPr>
        <p:spPr>
          <a:xfrm>
            <a:off x="2269960" y="3092363"/>
            <a:ext cx="5574094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99" name="Rectangle"/>
          <p:cNvSpPr/>
          <p:nvPr/>
        </p:nvSpPr>
        <p:spPr>
          <a:xfrm>
            <a:off x="8347106" y="1495037"/>
            <a:ext cx="3582508" cy="47324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00" name="Rounded Rectangle"/>
          <p:cNvSpPr/>
          <p:nvPr/>
        </p:nvSpPr>
        <p:spPr>
          <a:xfrm>
            <a:off x="8806689" y="4019179"/>
            <a:ext cx="2663342" cy="1122945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01" name="Page Table"/>
          <p:cNvSpPr txBox="1"/>
          <p:nvPr/>
        </p:nvSpPr>
        <p:spPr>
          <a:xfrm>
            <a:off x="9149509" y="3392425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02" name="VA1 —&gt; PA17…"/>
          <p:cNvSpPr txBox="1"/>
          <p:nvPr/>
        </p:nvSpPr>
        <p:spPr>
          <a:xfrm>
            <a:off x="9078450" y="4160281"/>
            <a:ext cx="2119820" cy="8407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500">
                <a:solidFill>
                  <a:srgbClr val="FFFFFF"/>
                </a:solidFill>
              </a:defRPr>
            </a:pPr>
            <a:r>
              <a:t>VA1 —&gt; PA17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VA5 —&gt; PA25</a:t>
            </a:r>
          </a:p>
        </p:txBody>
      </p:sp>
      <p:sp>
        <p:nvSpPr>
          <p:cNvPr id="103" name="Main Memory"/>
          <p:cNvSpPr txBox="1"/>
          <p:nvPr/>
        </p:nvSpPr>
        <p:spPr>
          <a:xfrm>
            <a:off x="8910175" y="1492798"/>
            <a:ext cx="24563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04" name="Line"/>
          <p:cNvSpPr/>
          <p:nvPr/>
        </p:nvSpPr>
        <p:spPr>
          <a:xfrm>
            <a:off x="1754868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5" name="Line"/>
          <p:cNvSpPr/>
          <p:nvPr/>
        </p:nvSpPr>
        <p:spPr>
          <a:xfrm>
            <a:off x="7829753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06" name="PA17"/>
          <p:cNvSpPr txBox="1"/>
          <p:nvPr/>
        </p:nvSpPr>
        <p:spPr>
          <a:xfrm>
            <a:off x="8655400" y="216473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PA17</a:t>
            </a:r>
          </a:p>
        </p:txBody>
      </p:sp>
      <p:sp>
        <p:nvSpPr>
          <p:cNvPr id="107" name="PA25"/>
          <p:cNvSpPr txBox="1"/>
          <p:nvPr/>
        </p:nvSpPr>
        <p:spPr>
          <a:xfrm>
            <a:off x="8655400" y="280431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PA25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4"/>
      <p:bldP build="whole" bldLvl="1" animBg="1" rev="0" advAuto="0" spid="100" grpId="2"/>
      <p:bldP build="whole" bldLvl="1" animBg="1" rev="0" advAuto="0" spid="101" grpId="1"/>
      <p:bldP build="whole" bldLvl="1" animBg="1" rev="0" advAuto="0" spid="102" grpId="3"/>
      <p:bldP build="whole" bldLvl="1" animBg="1" rev="0" advAuto="0" spid="107" grpId="5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Page Walk Memory References</a:t>
            </a:r>
          </a:p>
        </p:txBody>
      </p:sp>
      <p:sp>
        <p:nvSpPr>
          <p:cNvPr id="1366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67" name="Screen Shot 2021-05-18 at 16.20.30.png" descr="Screen Shot 2021-05-18 at 16.20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72" y="1631823"/>
            <a:ext cx="9296256" cy="4068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8" name="Marcador de contenido 2"/>
          <p:cNvSpPr txBox="1"/>
          <p:nvPr/>
        </p:nvSpPr>
        <p:spPr>
          <a:xfrm>
            <a:off x="738885" y="5761468"/>
            <a:ext cx="10750348" cy="93615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CA304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>
            <a:lvl1pPr algn="ctr" defTabSz="822959">
              <a:spcBef>
                <a:spcPts val="900"/>
              </a:spcBef>
              <a:defRPr b="1" sz="2070"/>
            </a:lvl1pPr>
          </a:lstStyle>
          <a:p>
            <a:pPr/>
            <a:r>
              <a:t>SBFP provides the highest reduction in page walk memory references across all evaluated TLB prefetchers</a:t>
            </a:r>
          </a:p>
        </p:txBody>
      </p:sp>
      <p:sp>
        <p:nvSpPr>
          <p:cNvPr id="1369" name="Line"/>
          <p:cNvSpPr/>
          <p:nvPr/>
        </p:nvSpPr>
        <p:spPr>
          <a:xfrm>
            <a:off x="3339893" y="3751841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0" name="Line"/>
          <p:cNvSpPr/>
          <p:nvPr/>
        </p:nvSpPr>
        <p:spPr>
          <a:xfrm>
            <a:off x="3628026" y="3692266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1" name="Line"/>
          <p:cNvSpPr/>
          <p:nvPr/>
        </p:nvSpPr>
        <p:spPr>
          <a:xfrm>
            <a:off x="3916159" y="3507433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2" name="Line"/>
          <p:cNvSpPr/>
          <p:nvPr/>
        </p:nvSpPr>
        <p:spPr>
          <a:xfrm>
            <a:off x="4404009" y="3717666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3" name="Line"/>
          <p:cNvSpPr/>
          <p:nvPr/>
        </p:nvSpPr>
        <p:spPr>
          <a:xfrm>
            <a:off x="4692353" y="3641466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4" name="Line"/>
          <p:cNvSpPr/>
          <p:nvPr/>
        </p:nvSpPr>
        <p:spPr>
          <a:xfrm>
            <a:off x="4980697" y="3469333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5" name="Line"/>
          <p:cNvSpPr/>
          <p:nvPr/>
        </p:nvSpPr>
        <p:spPr>
          <a:xfrm>
            <a:off x="5468547" y="3777241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6" name="Line"/>
          <p:cNvSpPr/>
          <p:nvPr/>
        </p:nvSpPr>
        <p:spPr>
          <a:xfrm>
            <a:off x="5756890" y="3704966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7" name="Line"/>
          <p:cNvSpPr/>
          <p:nvPr/>
        </p:nvSpPr>
        <p:spPr>
          <a:xfrm>
            <a:off x="6045234" y="3520133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8" name="Line"/>
          <p:cNvSpPr/>
          <p:nvPr/>
        </p:nvSpPr>
        <p:spPr>
          <a:xfrm>
            <a:off x="6533084" y="3613168"/>
            <a:ext cx="1" cy="368302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79" name="Line"/>
          <p:cNvSpPr/>
          <p:nvPr/>
        </p:nvSpPr>
        <p:spPr>
          <a:xfrm>
            <a:off x="6807886" y="3575068"/>
            <a:ext cx="1" cy="368302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0" name="Line"/>
          <p:cNvSpPr/>
          <p:nvPr/>
        </p:nvSpPr>
        <p:spPr>
          <a:xfrm>
            <a:off x="7109771" y="3375751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1" name="Line"/>
          <p:cNvSpPr/>
          <p:nvPr/>
        </p:nvSpPr>
        <p:spPr>
          <a:xfrm>
            <a:off x="7597201" y="3532833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2" name="Line"/>
          <p:cNvSpPr/>
          <p:nvPr/>
        </p:nvSpPr>
        <p:spPr>
          <a:xfrm>
            <a:off x="7885545" y="3303644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3" name="Line"/>
          <p:cNvSpPr/>
          <p:nvPr/>
        </p:nvSpPr>
        <p:spPr>
          <a:xfrm>
            <a:off x="8174309" y="3129790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4" name="Line"/>
          <p:cNvSpPr/>
          <p:nvPr/>
        </p:nvSpPr>
        <p:spPr>
          <a:xfrm>
            <a:off x="8661738" y="3507433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5" name="Line"/>
          <p:cNvSpPr/>
          <p:nvPr/>
        </p:nvSpPr>
        <p:spPr>
          <a:xfrm>
            <a:off x="8949661" y="3316344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6" name="Line"/>
          <p:cNvSpPr/>
          <p:nvPr/>
        </p:nvSpPr>
        <p:spPr>
          <a:xfrm>
            <a:off x="9238005" y="3032052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7" name="Line"/>
          <p:cNvSpPr/>
          <p:nvPr/>
        </p:nvSpPr>
        <p:spPr>
          <a:xfrm>
            <a:off x="9726066" y="3717666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8" name="Line"/>
          <p:cNvSpPr/>
          <p:nvPr/>
        </p:nvSpPr>
        <p:spPr>
          <a:xfrm>
            <a:off x="10014619" y="3654166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89" name="Line"/>
          <p:cNvSpPr/>
          <p:nvPr/>
        </p:nvSpPr>
        <p:spPr>
          <a:xfrm>
            <a:off x="10290263" y="3513101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6" grpId="9"/>
      <p:bldP build="whole" bldLvl="1" animBg="1" rev="0" advAuto="0" spid="1389" grpId="22"/>
      <p:bldP build="whole" bldLvl="1" animBg="1" rev="0" advAuto="0" spid="1374" grpId="7"/>
      <p:bldP build="whole" bldLvl="1" animBg="1" rev="0" advAuto="0" spid="1388" grpId="21"/>
      <p:bldP build="whole" bldLvl="1" animBg="1" rev="0" advAuto="0" spid="1373" grpId="6"/>
      <p:bldP build="whole" bldLvl="1" animBg="1" rev="0" advAuto="0" spid="1387" grpId="20"/>
      <p:bldP build="whole" bldLvl="1" animBg="1" rev="0" advAuto="0" spid="1372" grpId="5"/>
      <p:bldP build="whole" bldLvl="1" animBg="1" rev="0" advAuto="0" spid="1386" grpId="19"/>
      <p:bldP build="whole" bldLvl="1" animBg="1" rev="0" advAuto="0" spid="1371" grpId="4"/>
      <p:bldP build="whole" bldLvl="1" animBg="1" rev="0" advAuto="0" spid="1385" grpId="18"/>
      <p:bldP build="whole" bldLvl="1" animBg="1" rev="0" advAuto="0" spid="1384" grpId="17"/>
      <p:bldP build="whole" bldLvl="1" animBg="1" rev="0" advAuto="0" spid="1370" grpId="3"/>
      <p:bldP build="whole" bldLvl="1" animBg="1" rev="0" advAuto="0" spid="1375" grpId="8"/>
      <p:bldP build="whole" bldLvl="1" animBg="1" rev="0" advAuto="0" spid="1383" grpId="16"/>
      <p:bldP build="whole" bldLvl="1" animBg="1" rev="0" advAuto="0" spid="1369" grpId="2"/>
      <p:bldP build="whole" bldLvl="1" animBg="1" rev="0" advAuto="0" spid="1382" grpId="15"/>
      <p:bldP build="p" bldLvl="5" animBg="1" rev="0" advAuto="0" spid="1368" grpId="1"/>
      <p:bldP build="whole" bldLvl="1" animBg="1" rev="0" advAuto="0" spid="1381" grpId="14"/>
      <p:bldP build="whole" bldLvl="1" animBg="1" rev="0" advAuto="0" spid="1380" grpId="13"/>
      <p:bldP build="whole" bldLvl="1" animBg="1" rev="0" advAuto="0" spid="1379" grpId="12"/>
      <p:bldP build="whole" bldLvl="1" animBg="1" rev="0" advAuto="0" spid="1378" grpId="11"/>
      <p:bldP build="whole" bldLvl="1" animBg="1" rev="0" advAuto="0" spid="1377" grpId="1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Page Walk Memory References</a:t>
            </a:r>
          </a:p>
        </p:txBody>
      </p:sp>
      <p:sp>
        <p:nvSpPr>
          <p:cNvPr id="1393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94" name="Screen Shot 2021-05-18 at 16.20.30.png" descr="Screen Shot 2021-05-18 at 16.20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72" y="1631823"/>
            <a:ext cx="9296256" cy="4068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95" name="Marcador de contenido 2"/>
          <p:cNvSpPr txBox="1"/>
          <p:nvPr/>
        </p:nvSpPr>
        <p:spPr>
          <a:xfrm>
            <a:off x="738885" y="5761468"/>
            <a:ext cx="10750348" cy="93615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CA304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 anchor="ctr">
            <a:normAutofit fontScale="100000" lnSpcReduction="0"/>
          </a:bodyPr>
          <a:lstStyle>
            <a:lvl1pPr algn="ctr" defTabSz="822959">
              <a:spcBef>
                <a:spcPts val="900"/>
              </a:spcBef>
              <a:defRPr b="1" sz="2070"/>
            </a:lvl1pPr>
          </a:lstStyle>
          <a:p>
            <a:pPr/>
            <a:r>
              <a:t>ATP combined with SBFP provides the overall highest reduction in page walk memory references</a:t>
            </a:r>
          </a:p>
        </p:txBody>
      </p:sp>
      <p:sp>
        <p:nvSpPr>
          <p:cNvPr id="1396" name="Line"/>
          <p:cNvSpPr/>
          <p:nvPr/>
        </p:nvSpPr>
        <p:spPr>
          <a:xfrm>
            <a:off x="9726066" y="3717666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97" name="Line"/>
          <p:cNvSpPr/>
          <p:nvPr/>
        </p:nvSpPr>
        <p:spPr>
          <a:xfrm>
            <a:off x="10014619" y="3654166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98" name="Line"/>
          <p:cNvSpPr/>
          <p:nvPr/>
        </p:nvSpPr>
        <p:spPr>
          <a:xfrm>
            <a:off x="10290263" y="3513101"/>
            <a:ext cx="1" cy="368301"/>
          </a:xfrm>
          <a:prstGeom prst="line">
            <a:avLst/>
          </a:prstGeom>
          <a:ln w="12700">
            <a:solidFill>
              <a:srgbClr val="CA3048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5" grpId="1"/>
      <p:bldP build="whole" bldLvl="1" animBg="1" rev="0" advAuto="0" spid="1397" grpId="3"/>
      <p:bldP build="whole" bldLvl="1" animBg="1" rev="0" advAuto="0" spid="1396" grpId="2"/>
      <p:bldP build="whole" bldLvl="1" animBg="1" rev="0" advAuto="0" spid="1398" grpId="4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Page Walk Memory References</a:t>
            </a:r>
          </a:p>
        </p:txBody>
      </p:sp>
      <p:sp>
        <p:nvSpPr>
          <p:cNvPr id="1402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3" name="ATP+SBFP reduces the page walk memory references by 37%, 26%, and 5% for the Qualcomm, SPEC, and Big Data workloads, over a baseline without TLB prefetching"/>
          <p:cNvSpPr/>
          <p:nvPr/>
        </p:nvSpPr>
        <p:spPr>
          <a:xfrm>
            <a:off x="94943" y="2885679"/>
            <a:ext cx="12002114" cy="1441609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457200">
              <a:defRPr sz="2900">
                <a:solidFill>
                  <a:srgbClr val="FFFFFF"/>
                </a:solidFill>
              </a:defRPr>
            </a:lvl1pPr>
          </a:lstStyle>
          <a:p>
            <a:pPr/>
            <a:r>
              <a:t>ATP+SBFP reduces the page walk memory references by 37%, 26%, and 5% for the Qualcomm, SPEC, and Big Data workloads, over a baseline without TLB prefetching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3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6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Storage Overhead</a:t>
            </a:r>
          </a:p>
        </p:txBody>
      </p:sp>
      <p:sp>
        <p:nvSpPr>
          <p:cNvPr id="1407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8" name="Marcador de contenido 2"/>
          <p:cNvSpPr txBox="1"/>
          <p:nvPr/>
        </p:nvSpPr>
        <p:spPr>
          <a:xfrm>
            <a:off x="660191" y="1658940"/>
            <a:ext cx="10871618" cy="446551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30605" indent="-230605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300"/>
            </a:pPr>
            <a:r>
              <a:t>SBFP requires 0.31KB of storage</a:t>
            </a:r>
          </a:p>
          <a:p>
            <a:pPr marL="230605" indent="-230605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300"/>
            </a:pPr>
            <a:r>
              <a:t>ATP requires 1.68KB of storage</a:t>
            </a:r>
          </a:p>
          <a:p>
            <a:pPr marL="230605" indent="-230605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300"/>
            </a:pPr>
            <a:r>
              <a:t>ATP combined with SBFP requires 1.99KB of storage</a:t>
            </a:r>
          </a:p>
          <a:p>
            <a:pPr marL="230605" indent="-230605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300"/>
            </a:pPr>
            <a:r>
              <a:t>ATP combined with SBFP outperforms the ISO-storage</a:t>
            </a:r>
            <a:r>
              <a:rPr baseline="31999"/>
              <a:t>1</a:t>
            </a:r>
            <a:r>
              <a:t> scenario by more than 9% across all the benchmark suites</a:t>
            </a:r>
          </a:p>
        </p:txBody>
      </p:sp>
      <p:sp>
        <p:nvSpPr>
          <p:cNvPr id="1409" name="1L2-TLB is augmented with additional entries to match the storage budget of ATP+SBFP"/>
          <p:cNvSpPr txBox="1"/>
          <p:nvPr/>
        </p:nvSpPr>
        <p:spPr>
          <a:xfrm>
            <a:off x="644744" y="6207319"/>
            <a:ext cx="795564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4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1</a:t>
            </a:r>
            <a:r>
              <a:t>L2-TLB is augmented with additional entries to match the storage budget of ATP+SBFP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9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Additional Evaluation Results</a:t>
            </a:r>
          </a:p>
        </p:txBody>
      </p:sp>
      <p:sp>
        <p:nvSpPr>
          <p:cNvPr id="1413" name="Slide Number"/>
          <p:cNvSpPr txBox="1"/>
          <p:nvPr>
            <p:ph type="sldNum" sz="quarter" idx="4294967295"/>
          </p:nvPr>
        </p:nvSpPr>
        <p:spPr>
          <a:xfrm>
            <a:off x="9362405" y="6503954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14" name="Marcador de contenido 2"/>
          <p:cNvSpPr txBox="1"/>
          <p:nvPr/>
        </p:nvSpPr>
        <p:spPr>
          <a:xfrm>
            <a:off x="660191" y="1658940"/>
            <a:ext cx="10871618" cy="446551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230605" indent="-230605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300"/>
            </a:pPr>
            <a:r>
              <a:t>Activation ratio of the constituent prefetchers of ATP</a:t>
            </a:r>
          </a:p>
          <a:p>
            <a:pPr marL="230605" indent="-230605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300"/>
            </a:pPr>
            <a:r>
              <a:t>Portion of the PQ hits provided by ATP and SBFP</a:t>
            </a:r>
          </a:p>
          <a:p>
            <a:pPr marL="230605" indent="-230605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300"/>
            </a:pPr>
            <a:r>
              <a:t>Performance improvement when 2MB pages are used</a:t>
            </a:r>
          </a:p>
          <a:p>
            <a:pPr marL="230605" indent="-230605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300"/>
            </a:pPr>
            <a:r>
              <a:t>Dynamic energy consumption of address translation</a:t>
            </a:r>
          </a:p>
          <a:p>
            <a:pPr marL="230605" indent="-230605">
              <a:lnSpc>
                <a:spcPct val="190000"/>
              </a:lnSpc>
              <a:spcBef>
                <a:spcPts val="900"/>
              </a:spcBef>
              <a:buSzPct val="100000"/>
              <a:buChar char="•"/>
              <a:defRPr b="1" sz="2300"/>
            </a:pPr>
            <a:r>
              <a:t>Comparison with other approaches that improve TLB performance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1418" name="Marcador de contenido 2"/>
          <p:cNvSpPr txBox="1"/>
          <p:nvPr/>
        </p:nvSpPr>
        <p:spPr>
          <a:xfrm>
            <a:off x="627460" y="1606952"/>
            <a:ext cx="11038411" cy="4369971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000" tIns="144000" rIns="144000" bIns="144000">
            <a:normAutofit fontScale="100000" lnSpcReduction="0"/>
          </a:bodyPr>
          <a:lstStyle/>
          <a:p>
            <a:pPr marL="185165" indent="-185165" defTabSz="740663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b="1" sz="1862"/>
            </a:pPr>
            <a:r>
              <a:t>This work reduces the address translation overheads via TLB prefetching</a:t>
            </a:r>
          </a:p>
          <a:p>
            <a:pPr lvl="1" marL="555498" indent="-185165" defTabSz="740663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b="1" sz="1862"/>
            </a:pPr>
            <a:r>
              <a:t>microarchitectural technique | relies on the memory access patterns | not disruptive</a:t>
            </a:r>
          </a:p>
          <a:p>
            <a:pPr marL="185165" indent="-185165" defTabSz="740663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b="1" sz="1862"/>
            </a:pPr>
            <a:r>
              <a:t>Our proposal</a:t>
            </a:r>
          </a:p>
          <a:p>
            <a:pPr lvl="1" marL="555498" indent="-185165" defTabSz="740663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b="1" sz="1862"/>
            </a:pPr>
            <a:r>
              <a:t>Sampling-based Free TLB Prefetching (SBFP)</a:t>
            </a:r>
          </a:p>
          <a:p>
            <a:pPr lvl="2" marL="925830" indent="-185165" defTabSz="740663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b="1" sz="1862"/>
            </a:pPr>
            <a:r>
              <a:t>Exploit page table locality to enhance the performance of prior and novel TLB prefetchers</a:t>
            </a:r>
          </a:p>
          <a:p>
            <a:pPr lvl="1" marL="555498" indent="-185165" defTabSz="740663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b="1" sz="1862"/>
            </a:pPr>
            <a:r>
              <a:t>Agile TLB Prefetcher (ATP)</a:t>
            </a:r>
          </a:p>
          <a:p>
            <a:pPr lvl="2" marL="925830" indent="-185165" defTabSz="740663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b="1" sz="1862"/>
            </a:pPr>
            <a:r>
              <a:t>Composite TLB prefetcher that combines three low-cost TLB prefetchers and disables prefetching when the TLB miss stream is irregular</a:t>
            </a:r>
          </a:p>
        </p:txBody>
      </p:sp>
      <p:sp>
        <p:nvSpPr>
          <p:cNvPr id="1419" name="Slide Number"/>
          <p:cNvSpPr txBox="1"/>
          <p:nvPr>
            <p:ph type="sldNum" sz="quarter" idx="4294967295"/>
          </p:nvPr>
        </p:nvSpPr>
        <p:spPr>
          <a:xfrm>
            <a:off x="9338666" y="6526862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0" name="Combining ATP with SBFP improves geomean performance by more than 10% across different benchmark suites and reduces most of the page walk references to the memory hierarchy"/>
          <p:cNvSpPr txBox="1"/>
          <p:nvPr/>
        </p:nvSpPr>
        <p:spPr>
          <a:xfrm>
            <a:off x="10758" y="6100569"/>
            <a:ext cx="12170484" cy="751841"/>
          </a:xfrm>
          <a:prstGeom prst="rect">
            <a:avLst/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2200">
                <a:solidFill>
                  <a:srgbClr val="FFFFFF"/>
                </a:solidFill>
              </a:defRPr>
            </a:lvl1pPr>
          </a:lstStyle>
          <a:p>
            <a:pPr/>
            <a:r>
              <a:t>Combining ATP with SBFP improves geomean performance by more than 10% across different benchmark suites and reduces most of the page walk references to the memory hierarchy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8" grpId="1"/>
      <p:bldP build="whole" bldLvl="1" animBg="1" rev="0" advAuto="0" spid="1420" grpId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Título 3"/>
          <p:cNvSpPr txBox="1"/>
          <p:nvPr>
            <p:ph type="title"/>
          </p:nvPr>
        </p:nvSpPr>
        <p:spPr>
          <a:xfrm>
            <a:off x="4866578" y="2219136"/>
            <a:ext cx="5910881" cy="2998827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pPr/>
            <a:r>
              <a:t>Thank you!</a:t>
            </a:r>
          </a:p>
        </p:txBody>
      </p:sp>
      <p:sp>
        <p:nvSpPr>
          <p:cNvPr id="1423" name="Subtítulo 1"/>
          <p:cNvSpPr txBox="1"/>
          <p:nvPr>
            <p:ph type="body" sz="quarter" idx="1"/>
          </p:nvPr>
        </p:nvSpPr>
        <p:spPr>
          <a:xfrm>
            <a:off x="5537043" y="6107244"/>
            <a:ext cx="4569951" cy="464416"/>
          </a:xfrm>
          <a:prstGeom prst="rect">
            <a:avLst/>
          </a:prstGeom>
        </p:spPr>
        <p:txBody>
          <a:bodyPr/>
          <a:lstStyle>
            <a:lvl1pPr algn="ctr" defTabSz="850391">
              <a:spcBef>
                <a:spcPts val="900"/>
              </a:spcBef>
              <a:defRPr sz="2604">
                <a:solidFill>
                  <a:srgbClr val="004890"/>
                </a:solidFill>
              </a:defRPr>
            </a:lvl1pPr>
          </a:lstStyle>
          <a:p>
            <a:pPr/>
            <a:r>
              <a:t>georgios.vavouliotis@bsc.es</a:t>
            </a:r>
          </a:p>
        </p:txBody>
      </p:sp>
      <p:sp>
        <p:nvSpPr>
          <p:cNvPr id="1424" name="Slide Number"/>
          <p:cNvSpPr txBox="1"/>
          <p:nvPr>
            <p:ph type="sldNum" sz="quarter" idx="4294967295"/>
          </p:nvPr>
        </p:nvSpPr>
        <p:spPr>
          <a:xfrm>
            <a:off x="9329071" y="6531601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25" name="ac.png" descr="a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6291" y="1128820"/>
            <a:ext cx="3805055" cy="1013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6" name="texas.png" descr="tex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6635" y="414214"/>
            <a:ext cx="776530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7" name="300px-Logotipo_del_Ministerio_de_Ciencia,_Innovación_y_Universidades.svg.png" descr="300px-Logotipo_del_Ministerio_de_Ciencia,_Innovación_y_Universidades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6632" y="414214"/>
            <a:ext cx="2454585" cy="63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8" name="casas.jpeg" descr="casa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1148" y="4929246"/>
            <a:ext cx="1193801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9" name="daniel.jpeg" descr="daniel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29508" y="4150647"/>
            <a:ext cx="1118403" cy="1437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0" name="georgios_vavouliotis_200x200.jpg" descr="georgios_vavouliotis_200x20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1148" y="415492"/>
            <a:ext cx="1193801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1" name="lluc.jpeg" descr="lluc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29508" y="1130554"/>
            <a:ext cx="1118403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2" name="karakostas.jpeg" descr="karakostas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09691" y="1918410"/>
            <a:ext cx="1160823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3" name="nikas.png" descr="nikas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542883" y="2748863"/>
            <a:ext cx="1291653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4" name="koziris.jpeg" descr="koziris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69809" y="3421327"/>
            <a:ext cx="1016480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5" name="Logotipo_de_la_Generalitat_de_Catalunya.svg.png" descr="Logotipo_de_la_Generalitat_de_Catalunya.sv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694453" y="1277039"/>
            <a:ext cx="2084288" cy="602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6" name="pyr.png" descr="pyr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538333" y="1201718"/>
            <a:ext cx="753134" cy="753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Architectural Support for Address Translation</a:t>
            </a:r>
          </a:p>
        </p:txBody>
      </p:sp>
      <p:sp>
        <p:nvSpPr>
          <p:cNvPr id="111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2" name="Core"/>
          <p:cNvSpPr/>
          <p:nvPr/>
        </p:nvSpPr>
        <p:spPr>
          <a:xfrm>
            <a:off x="387269" y="3092363"/>
            <a:ext cx="1379639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113" name="Cache Hierarchy"/>
          <p:cNvSpPr/>
          <p:nvPr/>
        </p:nvSpPr>
        <p:spPr>
          <a:xfrm>
            <a:off x="2269960" y="3092363"/>
            <a:ext cx="5574094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114" name="Rectangle"/>
          <p:cNvSpPr/>
          <p:nvPr/>
        </p:nvSpPr>
        <p:spPr>
          <a:xfrm>
            <a:off x="8347106" y="1495037"/>
            <a:ext cx="3582508" cy="47324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15" name="Page Table"/>
          <p:cNvSpPr txBox="1"/>
          <p:nvPr/>
        </p:nvSpPr>
        <p:spPr>
          <a:xfrm>
            <a:off x="9149509" y="3341625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16" name="Rounded Rectangle"/>
          <p:cNvSpPr/>
          <p:nvPr/>
        </p:nvSpPr>
        <p:spPr>
          <a:xfrm>
            <a:off x="8571400" y="4056146"/>
            <a:ext cx="623108" cy="1122946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7" name="Rounded Rectangle"/>
          <p:cNvSpPr/>
          <p:nvPr/>
        </p:nvSpPr>
        <p:spPr>
          <a:xfrm>
            <a:off x="9410991" y="4278938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8" name="Rounded Rectangle"/>
          <p:cNvSpPr/>
          <p:nvPr/>
        </p:nvSpPr>
        <p:spPr>
          <a:xfrm>
            <a:off x="10261293" y="457836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19" name="Rounded Rectangle"/>
          <p:cNvSpPr/>
          <p:nvPr/>
        </p:nvSpPr>
        <p:spPr>
          <a:xfrm>
            <a:off x="11083019" y="492321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0" name="Line"/>
          <p:cNvSpPr/>
          <p:nvPr/>
        </p:nvSpPr>
        <p:spPr>
          <a:xfrm>
            <a:off x="9174234" y="4392497"/>
            <a:ext cx="208176" cy="9005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1" name="Rounded Rectangle"/>
          <p:cNvSpPr/>
          <p:nvPr/>
        </p:nvSpPr>
        <p:spPr>
          <a:xfrm>
            <a:off x="8571400" y="4240621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2" name="Line"/>
          <p:cNvSpPr/>
          <p:nvPr/>
        </p:nvSpPr>
        <p:spPr>
          <a:xfrm>
            <a:off x="9998152" y="4697286"/>
            <a:ext cx="233576" cy="8878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3" name="Rounded Rectangle"/>
          <p:cNvSpPr/>
          <p:nvPr/>
        </p:nvSpPr>
        <p:spPr>
          <a:xfrm>
            <a:off x="9407816" y="461680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4" name="Line"/>
          <p:cNvSpPr/>
          <p:nvPr/>
        </p:nvSpPr>
        <p:spPr>
          <a:xfrm>
            <a:off x="10848912" y="5054699"/>
            <a:ext cx="208176" cy="8624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25" name="Rounded Rectangle"/>
          <p:cNvSpPr/>
          <p:nvPr/>
        </p:nvSpPr>
        <p:spPr>
          <a:xfrm>
            <a:off x="10256530" y="496165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6" name="Rounded Rectangle"/>
          <p:cNvSpPr/>
          <p:nvPr/>
        </p:nvSpPr>
        <p:spPr>
          <a:xfrm>
            <a:off x="11089369" y="551014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7" name="Rounded Rectangle"/>
          <p:cNvSpPr/>
          <p:nvPr/>
        </p:nvSpPr>
        <p:spPr>
          <a:xfrm>
            <a:off x="8485386" y="3850599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28" name="Main Memory"/>
          <p:cNvSpPr txBox="1"/>
          <p:nvPr/>
        </p:nvSpPr>
        <p:spPr>
          <a:xfrm>
            <a:off x="8910175" y="1492798"/>
            <a:ext cx="24563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29" name="Line"/>
          <p:cNvSpPr/>
          <p:nvPr/>
        </p:nvSpPr>
        <p:spPr>
          <a:xfrm>
            <a:off x="1754868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0" name="Line"/>
          <p:cNvSpPr/>
          <p:nvPr/>
        </p:nvSpPr>
        <p:spPr>
          <a:xfrm>
            <a:off x="7829753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31" name="1Intel 5-level Paging, https://software.intel.com/content/www/us/en/develop/download/5-level-paging-and-5-level-ept-white-paper.html"/>
          <p:cNvSpPr txBox="1"/>
          <p:nvPr/>
        </p:nvSpPr>
        <p:spPr>
          <a:xfrm>
            <a:off x="346638" y="6517778"/>
            <a:ext cx="799742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1</a:t>
            </a:r>
            <a:r>
              <a:t>Intel 5-level Paging,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https://software.intel.com/content/www/us/en/develop/download/5-level-paging-and-5-level-ept-white-paper.html</a:t>
            </a:r>
          </a:p>
        </p:txBody>
      </p:sp>
      <p:sp>
        <p:nvSpPr>
          <p:cNvPr id="132" name="1"/>
          <p:cNvSpPr txBox="1"/>
          <p:nvPr/>
        </p:nvSpPr>
        <p:spPr>
          <a:xfrm>
            <a:off x="11019372" y="3373859"/>
            <a:ext cx="21576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500">
                <a:solidFill>
                  <a:srgbClr val="00000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3" name="PA17"/>
          <p:cNvSpPr txBox="1"/>
          <p:nvPr/>
        </p:nvSpPr>
        <p:spPr>
          <a:xfrm>
            <a:off x="8655400" y="216473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PA17</a:t>
            </a:r>
          </a:p>
        </p:txBody>
      </p:sp>
      <p:sp>
        <p:nvSpPr>
          <p:cNvPr id="134" name="PA25"/>
          <p:cNvSpPr txBox="1"/>
          <p:nvPr/>
        </p:nvSpPr>
        <p:spPr>
          <a:xfrm>
            <a:off x="8655400" y="280431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PA25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whole" bldLvl="1" animBg="1" rev="0" advAuto="0" spid="1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Architectural Support for Address Translation</a:t>
            </a:r>
          </a:p>
        </p:txBody>
      </p:sp>
      <p:sp>
        <p:nvSpPr>
          <p:cNvPr id="138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Core"/>
          <p:cNvSpPr/>
          <p:nvPr/>
        </p:nvSpPr>
        <p:spPr>
          <a:xfrm>
            <a:off x="387269" y="3092363"/>
            <a:ext cx="1379639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140" name="Cache Hierarchy"/>
          <p:cNvSpPr/>
          <p:nvPr/>
        </p:nvSpPr>
        <p:spPr>
          <a:xfrm>
            <a:off x="2269960" y="3092363"/>
            <a:ext cx="5574094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141" name="Rectangle"/>
          <p:cNvSpPr/>
          <p:nvPr/>
        </p:nvSpPr>
        <p:spPr>
          <a:xfrm>
            <a:off x="8347106" y="1495037"/>
            <a:ext cx="3582508" cy="47324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2" name="Page Table"/>
          <p:cNvSpPr txBox="1"/>
          <p:nvPr/>
        </p:nvSpPr>
        <p:spPr>
          <a:xfrm>
            <a:off x="9149509" y="3341625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43" name="Rounded Rectangle"/>
          <p:cNvSpPr/>
          <p:nvPr/>
        </p:nvSpPr>
        <p:spPr>
          <a:xfrm>
            <a:off x="8571400" y="4056146"/>
            <a:ext cx="623108" cy="1122946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4" name="Rounded Rectangle"/>
          <p:cNvSpPr/>
          <p:nvPr/>
        </p:nvSpPr>
        <p:spPr>
          <a:xfrm>
            <a:off x="9410991" y="4278938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5" name="Rounded Rectangle"/>
          <p:cNvSpPr/>
          <p:nvPr/>
        </p:nvSpPr>
        <p:spPr>
          <a:xfrm>
            <a:off x="10261293" y="457836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6" name="Rounded Rectangle"/>
          <p:cNvSpPr/>
          <p:nvPr/>
        </p:nvSpPr>
        <p:spPr>
          <a:xfrm>
            <a:off x="11083019" y="492321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7" name="Line"/>
          <p:cNvSpPr/>
          <p:nvPr/>
        </p:nvSpPr>
        <p:spPr>
          <a:xfrm>
            <a:off x="9174234" y="4392497"/>
            <a:ext cx="208176" cy="9005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48" name="Rounded Rectangle"/>
          <p:cNvSpPr/>
          <p:nvPr/>
        </p:nvSpPr>
        <p:spPr>
          <a:xfrm>
            <a:off x="8571400" y="4240621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9" name="Line"/>
          <p:cNvSpPr/>
          <p:nvPr/>
        </p:nvSpPr>
        <p:spPr>
          <a:xfrm>
            <a:off x="9998152" y="4697286"/>
            <a:ext cx="233576" cy="8878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50" name="Rounded Rectangle"/>
          <p:cNvSpPr/>
          <p:nvPr/>
        </p:nvSpPr>
        <p:spPr>
          <a:xfrm>
            <a:off x="9407816" y="461680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51" name="Line"/>
          <p:cNvSpPr/>
          <p:nvPr/>
        </p:nvSpPr>
        <p:spPr>
          <a:xfrm>
            <a:off x="10848912" y="5054699"/>
            <a:ext cx="208176" cy="8624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52" name="Rounded Rectangle"/>
          <p:cNvSpPr/>
          <p:nvPr/>
        </p:nvSpPr>
        <p:spPr>
          <a:xfrm>
            <a:off x="10256530" y="496165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53" name="Rounded Rectangle"/>
          <p:cNvSpPr/>
          <p:nvPr/>
        </p:nvSpPr>
        <p:spPr>
          <a:xfrm>
            <a:off x="11076669" y="551014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54" name="Rounded Rectangle"/>
          <p:cNvSpPr/>
          <p:nvPr/>
        </p:nvSpPr>
        <p:spPr>
          <a:xfrm>
            <a:off x="8485386" y="3850599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55" name="TLB"/>
          <p:cNvSpPr/>
          <p:nvPr/>
        </p:nvSpPr>
        <p:spPr>
          <a:xfrm>
            <a:off x="2274430" y="4789654"/>
            <a:ext cx="1915175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156" name="Line"/>
          <p:cNvSpPr/>
          <p:nvPr/>
        </p:nvSpPr>
        <p:spPr>
          <a:xfrm>
            <a:off x="1754868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57" name="Line"/>
          <p:cNvSpPr/>
          <p:nvPr/>
        </p:nvSpPr>
        <p:spPr>
          <a:xfrm>
            <a:off x="7829753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58" name="Main Memory"/>
          <p:cNvSpPr txBox="1"/>
          <p:nvPr/>
        </p:nvSpPr>
        <p:spPr>
          <a:xfrm>
            <a:off x="8910175" y="1492798"/>
            <a:ext cx="24563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59" name="Line"/>
          <p:cNvSpPr/>
          <p:nvPr/>
        </p:nvSpPr>
        <p:spPr>
          <a:xfrm flipV="1">
            <a:off x="2017894" y="3785869"/>
            <a:ext cx="1" cy="166350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60" name="Line"/>
          <p:cNvSpPr/>
          <p:nvPr/>
        </p:nvSpPr>
        <p:spPr>
          <a:xfrm>
            <a:off x="2008921" y="5459285"/>
            <a:ext cx="2719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61" name="Line"/>
          <p:cNvSpPr/>
          <p:nvPr/>
        </p:nvSpPr>
        <p:spPr>
          <a:xfrm flipV="1">
            <a:off x="4439830" y="4479645"/>
            <a:ext cx="1" cy="10078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62" name="Line"/>
          <p:cNvSpPr/>
          <p:nvPr/>
        </p:nvSpPr>
        <p:spPr>
          <a:xfrm>
            <a:off x="4204067" y="54846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63" name="VA1 —&gt; PA17…"/>
          <p:cNvSpPr txBox="1"/>
          <p:nvPr/>
        </p:nvSpPr>
        <p:spPr>
          <a:xfrm>
            <a:off x="2372405" y="5337421"/>
            <a:ext cx="1719224" cy="6883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VA1 —&gt; PA17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VA5 —&gt; PA25</a:t>
            </a:r>
          </a:p>
        </p:txBody>
      </p:sp>
      <p:sp>
        <p:nvSpPr>
          <p:cNvPr id="164" name="PA17"/>
          <p:cNvSpPr txBox="1"/>
          <p:nvPr/>
        </p:nvSpPr>
        <p:spPr>
          <a:xfrm>
            <a:off x="8655400" y="216473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PA17</a:t>
            </a:r>
          </a:p>
        </p:txBody>
      </p:sp>
      <p:sp>
        <p:nvSpPr>
          <p:cNvPr id="165" name="PA25"/>
          <p:cNvSpPr txBox="1"/>
          <p:nvPr/>
        </p:nvSpPr>
        <p:spPr>
          <a:xfrm>
            <a:off x="8655400" y="280431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x86 Architectural Support for Address Translation</a:t>
            </a:r>
          </a:p>
        </p:txBody>
      </p:sp>
      <p:sp>
        <p:nvSpPr>
          <p:cNvPr id="169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0" name="Core"/>
          <p:cNvSpPr/>
          <p:nvPr/>
        </p:nvSpPr>
        <p:spPr>
          <a:xfrm>
            <a:off x="387269" y="3092363"/>
            <a:ext cx="1379639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171" name="Cache Hierarchy"/>
          <p:cNvSpPr/>
          <p:nvPr/>
        </p:nvSpPr>
        <p:spPr>
          <a:xfrm>
            <a:off x="2269960" y="3092363"/>
            <a:ext cx="5574094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172" name="Rectangle"/>
          <p:cNvSpPr/>
          <p:nvPr/>
        </p:nvSpPr>
        <p:spPr>
          <a:xfrm>
            <a:off x="8347106" y="1495037"/>
            <a:ext cx="3582508" cy="47324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73" name="Page Table"/>
          <p:cNvSpPr txBox="1"/>
          <p:nvPr/>
        </p:nvSpPr>
        <p:spPr>
          <a:xfrm>
            <a:off x="9149509" y="3341625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174" name="Rounded Rectangle"/>
          <p:cNvSpPr/>
          <p:nvPr/>
        </p:nvSpPr>
        <p:spPr>
          <a:xfrm>
            <a:off x="8571400" y="4056146"/>
            <a:ext cx="623108" cy="1122946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75" name="Rounded Rectangle"/>
          <p:cNvSpPr/>
          <p:nvPr/>
        </p:nvSpPr>
        <p:spPr>
          <a:xfrm>
            <a:off x="9410991" y="4278938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76" name="Rounded Rectangle"/>
          <p:cNvSpPr/>
          <p:nvPr/>
        </p:nvSpPr>
        <p:spPr>
          <a:xfrm>
            <a:off x="10261293" y="457836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77" name="Rounded Rectangle"/>
          <p:cNvSpPr/>
          <p:nvPr/>
        </p:nvSpPr>
        <p:spPr>
          <a:xfrm>
            <a:off x="11083019" y="492321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78" name="Line"/>
          <p:cNvSpPr/>
          <p:nvPr/>
        </p:nvSpPr>
        <p:spPr>
          <a:xfrm>
            <a:off x="9174234" y="4392497"/>
            <a:ext cx="208176" cy="9005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79" name="Rounded Rectangle"/>
          <p:cNvSpPr/>
          <p:nvPr/>
        </p:nvSpPr>
        <p:spPr>
          <a:xfrm>
            <a:off x="8571400" y="4240621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80" name="Line"/>
          <p:cNvSpPr/>
          <p:nvPr/>
        </p:nvSpPr>
        <p:spPr>
          <a:xfrm>
            <a:off x="9998152" y="4697286"/>
            <a:ext cx="233576" cy="8878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1" name="Rounded Rectangle"/>
          <p:cNvSpPr/>
          <p:nvPr/>
        </p:nvSpPr>
        <p:spPr>
          <a:xfrm>
            <a:off x="9407816" y="461680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82" name="Line"/>
          <p:cNvSpPr/>
          <p:nvPr/>
        </p:nvSpPr>
        <p:spPr>
          <a:xfrm>
            <a:off x="10848912" y="5054699"/>
            <a:ext cx="208176" cy="8624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3" name="Rounded Rectangle"/>
          <p:cNvSpPr/>
          <p:nvPr/>
        </p:nvSpPr>
        <p:spPr>
          <a:xfrm>
            <a:off x="10256530" y="496165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84" name="Rounded Rectangle"/>
          <p:cNvSpPr/>
          <p:nvPr/>
        </p:nvSpPr>
        <p:spPr>
          <a:xfrm>
            <a:off x="11076669" y="551014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85" name="Rounded Rectangle"/>
          <p:cNvSpPr/>
          <p:nvPr/>
        </p:nvSpPr>
        <p:spPr>
          <a:xfrm>
            <a:off x="8485386" y="3850599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86" name="TLB"/>
          <p:cNvSpPr/>
          <p:nvPr/>
        </p:nvSpPr>
        <p:spPr>
          <a:xfrm>
            <a:off x="2274430" y="4789654"/>
            <a:ext cx="1915175" cy="1390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TLB</a:t>
            </a:r>
          </a:p>
        </p:txBody>
      </p:sp>
      <p:sp>
        <p:nvSpPr>
          <p:cNvPr id="187" name="Line"/>
          <p:cNvSpPr/>
          <p:nvPr/>
        </p:nvSpPr>
        <p:spPr>
          <a:xfrm>
            <a:off x="1754868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8" name="Line"/>
          <p:cNvSpPr/>
          <p:nvPr/>
        </p:nvSpPr>
        <p:spPr>
          <a:xfrm>
            <a:off x="7829753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89" name="Main Memory"/>
          <p:cNvSpPr txBox="1"/>
          <p:nvPr/>
        </p:nvSpPr>
        <p:spPr>
          <a:xfrm>
            <a:off x="8910175" y="1492798"/>
            <a:ext cx="24563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90" name="Line"/>
          <p:cNvSpPr/>
          <p:nvPr/>
        </p:nvSpPr>
        <p:spPr>
          <a:xfrm flipV="1">
            <a:off x="2017894" y="3785869"/>
            <a:ext cx="1" cy="166350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1" name="Line"/>
          <p:cNvSpPr/>
          <p:nvPr/>
        </p:nvSpPr>
        <p:spPr>
          <a:xfrm>
            <a:off x="2008921" y="5459285"/>
            <a:ext cx="2719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2" name="Line"/>
          <p:cNvSpPr/>
          <p:nvPr/>
        </p:nvSpPr>
        <p:spPr>
          <a:xfrm flipV="1">
            <a:off x="6605990" y="4492110"/>
            <a:ext cx="1" cy="10078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3" name="Line"/>
          <p:cNvSpPr/>
          <p:nvPr/>
        </p:nvSpPr>
        <p:spPr>
          <a:xfrm>
            <a:off x="4204067" y="54846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4" name="PSC"/>
          <p:cNvSpPr/>
          <p:nvPr/>
        </p:nvSpPr>
        <p:spPr>
          <a:xfrm>
            <a:off x="4439830" y="5071513"/>
            <a:ext cx="191517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PSC</a:t>
            </a:r>
          </a:p>
        </p:txBody>
      </p:sp>
      <p:sp>
        <p:nvSpPr>
          <p:cNvPr id="195" name="Line"/>
          <p:cNvSpPr/>
          <p:nvPr/>
        </p:nvSpPr>
        <p:spPr>
          <a:xfrm>
            <a:off x="6354252" y="54846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96" name="VA1 —&gt; PA17…"/>
          <p:cNvSpPr txBox="1"/>
          <p:nvPr/>
        </p:nvSpPr>
        <p:spPr>
          <a:xfrm>
            <a:off x="2372405" y="5337421"/>
            <a:ext cx="1719224" cy="6883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VA1 —&gt; PA17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VA5 —&gt; PA25</a:t>
            </a:r>
          </a:p>
        </p:txBody>
      </p:sp>
      <p:sp>
        <p:nvSpPr>
          <p:cNvPr id="197" name="PA17"/>
          <p:cNvSpPr txBox="1"/>
          <p:nvPr/>
        </p:nvSpPr>
        <p:spPr>
          <a:xfrm>
            <a:off x="8655400" y="216473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PA17</a:t>
            </a:r>
          </a:p>
        </p:txBody>
      </p:sp>
      <p:sp>
        <p:nvSpPr>
          <p:cNvPr id="198" name="PA25"/>
          <p:cNvSpPr txBox="1"/>
          <p:nvPr/>
        </p:nvSpPr>
        <p:spPr>
          <a:xfrm>
            <a:off x="8655400" y="280431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Translation Lookaside Buffer (TLB)</a:t>
            </a:r>
          </a:p>
        </p:txBody>
      </p:sp>
      <p:sp>
        <p:nvSpPr>
          <p:cNvPr id="202" name="Slide Number"/>
          <p:cNvSpPr txBox="1"/>
          <p:nvPr>
            <p:ph type="sldNum" sz="quarter" idx="4294967295"/>
          </p:nvPr>
        </p:nvSpPr>
        <p:spPr>
          <a:xfrm>
            <a:off x="9320935" y="6517778"/>
            <a:ext cx="2844801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3" name="Core"/>
          <p:cNvSpPr/>
          <p:nvPr/>
        </p:nvSpPr>
        <p:spPr>
          <a:xfrm>
            <a:off x="387269" y="3092363"/>
            <a:ext cx="1379639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Core</a:t>
            </a:r>
          </a:p>
        </p:txBody>
      </p:sp>
      <p:sp>
        <p:nvSpPr>
          <p:cNvPr id="204" name="Cache Hierarchy"/>
          <p:cNvSpPr/>
          <p:nvPr/>
        </p:nvSpPr>
        <p:spPr>
          <a:xfrm>
            <a:off x="2269960" y="3092363"/>
            <a:ext cx="5574094" cy="139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Cache Hierarchy</a:t>
            </a:r>
          </a:p>
        </p:txBody>
      </p:sp>
      <p:sp>
        <p:nvSpPr>
          <p:cNvPr id="205" name="Rectangle"/>
          <p:cNvSpPr/>
          <p:nvPr/>
        </p:nvSpPr>
        <p:spPr>
          <a:xfrm>
            <a:off x="8347106" y="1495037"/>
            <a:ext cx="3582508" cy="47324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06" name="Page Table"/>
          <p:cNvSpPr txBox="1"/>
          <p:nvPr/>
        </p:nvSpPr>
        <p:spPr>
          <a:xfrm>
            <a:off x="9149509" y="3341625"/>
            <a:ext cx="1977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Page Table</a:t>
            </a:r>
          </a:p>
        </p:txBody>
      </p:sp>
      <p:sp>
        <p:nvSpPr>
          <p:cNvPr id="207" name="Rounded Rectangle"/>
          <p:cNvSpPr/>
          <p:nvPr/>
        </p:nvSpPr>
        <p:spPr>
          <a:xfrm>
            <a:off x="8571400" y="4056146"/>
            <a:ext cx="623108" cy="1122946"/>
          </a:xfrm>
          <a:prstGeom prst="roundRect">
            <a:avLst>
              <a:gd name="adj" fmla="val 27033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08" name="Rounded Rectangle"/>
          <p:cNvSpPr/>
          <p:nvPr/>
        </p:nvSpPr>
        <p:spPr>
          <a:xfrm>
            <a:off x="9410991" y="4278938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09" name="Rounded Rectangle"/>
          <p:cNvSpPr/>
          <p:nvPr/>
        </p:nvSpPr>
        <p:spPr>
          <a:xfrm>
            <a:off x="10261293" y="457836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10" name="Rounded Rectangle"/>
          <p:cNvSpPr/>
          <p:nvPr/>
        </p:nvSpPr>
        <p:spPr>
          <a:xfrm>
            <a:off x="11083019" y="4923213"/>
            <a:ext cx="622301" cy="1122946"/>
          </a:xfrm>
          <a:prstGeom prst="roundRect">
            <a:avLst>
              <a:gd name="adj" fmla="val 27068"/>
            </a:avLst>
          </a:prstGeom>
          <a:gradFill>
            <a:gsLst>
              <a:gs pos="0">
                <a:srgbClr val="0F396B"/>
              </a:gs>
              <a:gs pos="48000">
                <a:srgbClr val="609ED6"/>
              </a:gs>
              <a:gs pos="100000">
                <a:srgbClr val="1C67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11" name="Line"/>
          <p:cNvSpPr/>
          <p:nvPr/>
        </p:nvSpPr>
        <p:spPr>
          <a:xfrm>
            <a:off x="9174234" y="4392497"/>
            <a:ext cx="208176" cy="9005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12" name="Rounded Rectangle"/>
          <p:cNvSpPr/>
          <p:nvPr/>
        </p:nvSpPr>
        <p:spPr>
          <a:xfrm>
            <a:off x="8571400" y="4240621"/>
            <a:ext cx="623108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13" name="Line"/>
          <p:cNvSpPr/>
          <p:nvPr/>
        </p:nvSpPr>
        <p:spPr>
          <a:xfrm>
            <a:off x="9998152" y="4697286"/>
            <a:ext cx="233576" cy="88783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14" name="Rounded Rectangle"/>
          <p:cNvSpPr/>
          <p:nvPr/>
        </p:nvSpPr>
        <p:spPr>
          <a:xfrm>
            <a:off x="9407816" y="461680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15" name="Line"/>
          <p:cNvSpPr/>
          <p:nvPr/>
        </p:nvSpPr>
        <p:spPr>
          <a:xfrm>
            <a:off x="10848912" y="5054699"/>
            <a:ext cx="208176" cy="862432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16" name="Rounded Rectangle"/>
          <p:cNvSpPr/>
          <p:nvPr/>
        </p:nvSpPr>
        <p:spPr>
          <a:xfrm>
            <a:off x="10256530" y="4961657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17" name="Rounded Rectangle"/>
          <p:cNvSpPr/>
          <p:nvPr/>
        </p:nvSpPr>
        <p:spPr>
          <a:xfrm>
            <a:off x="11076669" y="5510141"/>
            <a:ext cx="622301" cy="342901"/>
          </a:xfrm>
          <a:prstGeom prst="roundRect">
            <a:avLst>
              <a:gd name="adj" fmla="val 49123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18" name="Rounded Rectangle"/>
          <p:cNvSpPr/>
          <p:nvPr/>
        </p:nvSpPr>
        <p:spPr>
          <a:xfrm>
            <a:off x="8485386" y="3850599"/>
            <a:ext cx="3318123" cy="2290847"/>
          </a:xfrm>
          <a:prstGeom prst="roundRect">
            <a:avLst>
              <a:gd name="adj" fmla="val 7353"/>
            </a:avLst>
          </a:prstGeom>
          <a:ln w="12700">
            <a:solidFill>
              <a:schemeClr val="accent2"/>
            </a:solidFill>
            <a:miter lim="400000"/>
          </a:ln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219" name="Rectangle"/>
          <p:cNvSpPr/>
          <p:nvPr/>
        </p:nvSpPr>
        <p:spPr>
          <a:xfrm>
            <a:off x="2274430" y="4789654"/>
            <a:ext cx="1915175" cy="139006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220" name="Line"/>
          <p:cNvSpPr/>
          <p:nvPr/>
        </p:nvSpPr>
        <p:spPr>
          <a:xfrm>
            <a:off x="1754868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21" name="Line"/>
          <p:cNvSpPr/>
          <p:nvPr/>
        </p:nvSpPr>
        <p:spPr>
          <a:xfrm>
            <a:off x="7829753" y="3787395"/>
            <a:ext cx="526052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22" name="Main Memory"/>
          <p:cNvSpPr txBox="1"/>
          <p:nvPr/>
        </p:nvSpPr>
        <p:spPr>
          <a:xfrm>
            <a:off x="8910175" y="1492798"/>
            <a:ext cx="24563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223" name="Line"/>
          <p:cNvSpPr/>
          <p:nvPr/>
        </p:nvSpPr>
        <p:spPr>
          <a:xfrm flipV="1">
            <a:off x="2017894" y="3785869"/>
            <a:ext cx="1" cy="166350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24" name="Line"/>
          <p:cNvSpPr/>
          <p:nvPr/>
        </p:nvSpPr>
        <p:spPr>
          <a:xfrm>
            <a:off x="2008921" y="5459285"/>
            <a:ext cx="2719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25" name="Line"/>
          <p:cNvSpPr/>
          <p:nvPr/>
        </p:nvSpPr>
        <p:spPr>
          <a:xfrm flipV="1">
            <a:off x="6605990" y="4492110"/>
            <a:ext cx="1" cy="1007824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26" name="Line"/>
          <p:cNvSpPr/>
          <p:nvPr/>
        </p:nvSpPr>
        <p:spPr>
          <a:xfrm>
            <a:off x="4204067" y="54846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27" name="VA1 —&gt; PA17…"/>
          <p:cNvSpPr txBox="1"/>
          <p:nvPr/>
        </p:nvSpPr>
        <p:spPr>
          <a:xfrm>
            <a:off x="2372405" y="5337421"/>
            <a:ext cx="1719224" cy="6883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VA1 —&gt; PA17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VA5 —&gt; PA25</a:t>
            </a:r>
          </a:p>
        </p:txBody>
      </p:sp>
      <p:sp>
        <p:nvSpPr>
          <p:cNvPr id="228" name="PSC"/>
          <p:cNvSpPr/>
          <p:nvPr/>
        </p:nvSpPr>
        <p:spPr>
          <a:xfrm>
            <a:off x="4439830" y="5071513"/>
            <a:ext cx="1915174" cy="77554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PSC</a:t>
            </a:r>
          </a:p>
        </p:txBody>
      </p:sp>
      <p:sp>
        <p:nvSpPr>
          <p:cNvPr id="229" name="Line"/>
          <p:cNvSpPr/>
          <p:nvPr/>
        </p:nvSpPr>
        <p:spPr>
          <a:xfrm>
            <a:off x="6354252" y="5484685"/>
            <a:ext cx="24654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30" name="L1 I-TLB"/>
          <p:cNvSpPr/>
          <p:nvPr/>
        </p:nvSpPr>
        <p:spPr>
          <a:xfrm>
            <a:off x="3915392" y="2008009"/>
            <a:ext cx="1952301" cy="1213627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L1 I-TLB</a:t>
            </a:r>
          </a:p>
        </p:txBody>
      </p:sp>
      <p:sp>
        <p:nvSpPr>
          <p:cNvPr id="231" name="L2 TLB"/>
          <p:cNvSpPr/>
          <p:nvPr/>
        </p:nvSpPr>
        <p:spPr>
          <a:xfrm>
            <a:off x="3911600" y="4031693"/>
            <a:ext cx="4251551" cy="1573058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L2 TLB</a:t>
            </a:r>
          </a:p>
        </p:txBody>
      </p:sp>
      <p:sp>
        <p:nvSpPr>
          <p:cNvPr id="232" name="L1 D-TLB"/>
          <p:cNvSpPr/>
          <p:nvPr/>
        </p:nvSpPr>
        <p:spPr>
          <a:xfrm>
            <a:off x="6086276" y="2008009"/>
            <a:ext cx="2067714" cy="1213627"/>
          </a:xfrm>
          <a:prstGeom prst="rect">
            <a:avLst/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L1 D-TLB</a:t>
            </a:r>
          </a:p>
        </p:txBody>
      </p:sp>
      <p:sp>
        <p:nvSpPr>
          <p:cNvPr id="233" name="Line"/>
          <p:cNvSpPr/>
          <p:nvPr/>
        </p:nvSpPr>
        <p:spPr>
          <a:xfrm flipV="1">
            <a:off x="4930173" y="3217393"/>
            <a:ext cx="1" cy="800946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34" name="Line"/>
          <p:cNvSpPr/>
          <p:nvPr/>
        </p:nvSpPr>
        <p:spPr>
          <a:xfrm flipV="1">
            <a:off x="7107398" y="3217393"/>
            <a:ext cx="1" cy="800946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235" name="Last level TLB misses account for most of the cycles spent in the TLB miss handler1"/>
          <p:cNvSpPr/>
          <p:nvPr/>
        </p:nvSpPr>
        <p:spPr>
          <a:xfrm>
            <a:off x="396945" y="5962923"/>
            <a:ext cx="11398110" cy="5090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1" indent="228600" algn="just">
              <a:lnSpc>
                <a:spcPct val="110000"/>
              </a:lnSpc>
              <a:spcBef>
                <a:spcPts val="1000"/>
              </a:spcBef>
              <a:defRPr b="1" sz="2100"/>
            </a:pPr>
            <a:r>
              <a:t>Last level TLB misses account for most of the cycles spent in the TLB miss handler</a:t>
            </a:r>
            <a:r>
              <a:rPr baseline="31999"/>
              <a:t>1</a:t>
            </a:r>
          </a:p>
        </p:txBody>
      </p:sp>
      <p:sp>
        <p:nvSpPr>
          <p:cNvPr id="236" name="1Basu et. al, “Efficient virtual memory for big memory servers”, ISCA’13"/>
          <p:cNvSpPr txBox="1"/>
          <p:nvPr/>
        </p:nvSpPr>
        <p:spPr>
          <a:xfrm>
            <a:off x="293803" y="6517778"/>
            <a:ext cx="4247516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900">
                <a:solidFill>
                  <a:schemeClr val="accent5">
                    <a:satOff val="-3547"/>
                    <a:lumOff val="-1035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aseline="31999"/>
              <a:t>1</a:t>
            </a:r>
            <a:r>
              <a:t>Basu et. al, “Efficient virtual memory for big memory servers”, ISCA’13</a:t>
            </a:r>
          </a:p>
        </p:txBody>
      </p:sp>
      <p:sp>
        <p:nvSpPr>
          <p:cNvPr id="237" name="PA17"/>
          <p:cNvSpPr txBox="1"/>
          <p:nvPr/>
        </p:nvSpPr>
        <p:spPr>
          <a:xfrm>
            <a:off x="8655400" y="216473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PA17</a:t>
            </a:r>
          </a:p>
        </p:txBody>
      </p:sp>
      <p:sp>
        <p:nvSpPr>
          <p:cNvPr id="238" name="PA25"/>
          <p:cNvSpPr txBox="1"/>
          <p:nvPr/>
        </p:nvSpPr>
        <p:spPr>
          <a:xfrm>
            <a:off x="8655400" y="2804315"/>
            <a:ext cx="2965920" cy="47244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500">
                <a:solidFill>
                  <a:srgbClr val="FFFFFF"/>
                </a:solidFill>
              </a:defRPr>
            </a:lvl1pPr>
          </a:lstStyle>
          <a:p>
            <a:pPr/>
            <a:r>
              <a:t>PA25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xit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path" nodeType="afterEffect" presetSubtype="0" presetID="-1" grpId="2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34907 -0.236720" origin="layout" pathEditMode="relative">
                                      <p:cBhvr>
                                        <p:cTn id="9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mph" nodeType="afterEffect" presetSubtype="0" presetID="6" grpId="3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363125" y="363125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Class="entr" nodeType="afterEffect" presetSubtype="0" presetID="1" grpId="31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"/>
                            </p:stCondLst>
                            <p:childTnLst>
                              <p:par>
                                <p:cTn id="98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"/>
                            </p:stCondLst>
                            <p:childTnLst>
                              <p:par>
                                <p:cTn id="101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"/>
                            </p:stCondLst>
                            <p:childTnLst>
                              <p:par>
                                <p:cTn id="104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"/>
                            </p:stCondLst>
                            <p:childTnLst>
                              <p:par>
                                <p:cTn id="107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Class="emph" nodeType="afterEffect" presetSubtype="0" presetID="32" grpId="37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15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6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17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8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19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"/>
                            </p:stCondLst>
                            <p:childTnLst>
                              <p:par>
                                <p:cTn id="121" presetClass="entr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25"/>
      <p:bldP build="whole" bldLvl="1" animBg="1" rev="0" advAuto="0" spid="230" grpId="31"/>
      <p:bldP build="whole" bldLvl="1" animBg="1" rev="0" advAuto="0" spid="220" grpId="8"/>
      <p:bldP build="whole" bldLvl="1" animBg="1" rev="0" advAuto="0" spid="212" grpId="12"/>
      <p:bldP build="whole" bldLvl="1" animBg="1" rev="0" advAuto="0" spid="227" grpId="27"/>
      <p:bldP build="whole" bldLvl="1" animBg="1" rev="0" advAuto="0" spid="219" grpId="30"/>
      <p:bldP build="whole" bldLvl="1" animBg="1" rev="0" advAuto="0" spid="234" grpId="34"/>
      <p:bldP build="whole" bldLvl="1" animBg="1" rev="0" advAuto="0" spid="205" grpId="2"/>
      <p:bldP build="whole" bldLvl="1" animBg="1" rev="0" advAuto="0" spid="216" grpId="19"/>
      <p:bldP build="whole" bldLvl="1" animBg="1" rev="0" advAuto="0" spid="208" grpId="13"/>
      <p:bldP build="whole" bldLvl="1" animBg="1" rev="0" advAuto="0" spid="224" grpId="23"/>
      <p:bldP build="whole" bldLvl="1" animBg="1" rev="0" advAuto="0" spid="221" grpId="9"/>
      <p:bldP build="whole" bldLvl="1" animBg="1" rev="0" advAuto="0" spid="231" grpId="35"/>
      <p:bldP build="whole" bldLvl="1" animBg="1" rev="0" advAuto="0" spid="235" grpId="36"/>
      <p:bldP build="whole" bldLvl="1" animBg="1" rev="0" advAuto="0" spid="228" grpId="21"/>
      <p:bldP build="whole" bldLvl="1" animBg="1" rev="0" advAuto="0" spid="231" grpId="37"/>
      <p:bldP build="whole" bldLvl="1" animBg="1" rev="0" advAuto="0" spid="206" grpId="5"/>
      <p:bldP build="whole" bldLvl="1" animBg="1" rev="0" advAuto="0" spid="213" grpId="22"/>
      <p:bldP build="whole" bldLvl="1" animBg="1" rev="0" advAuto="0" spid="209" grpId="14"/>
      <p:bldP build="whole" bldLvl="1" animBg="1" rev="0" advAuto="0" spid="237" grpId="6"/>
      <p:bldP build="whole" bldLvl="1" animBg="1" rev="0" advAuto="0" spid="222" grpId="1"/>
      <p:bldP build="whole" bldLvl="1" animBg="1" rev="0" advAuto="0" spid="225" grpId="20"/>
      <p:bldP build="whole" bldLvl="1" animBg="1" rev="0" advAuto="0" spid="217" grpId="26"/>
      <p:bldP build="whole" bldLvl="1" animBg="1" rev="0" advAuto="0" spid="232" grpId="32"/>
      <p:bldP build="whole" bldLvl="1" animBg="1" rev="0" advAuto="0" spid="218" grpId="10"/>
      <p:bldP build="whole" bldLvl="1" animBg="1" rev="0" advAuto="0" spid="214" grpId="15"/>
      <p:bldP build="whole" bldLvl="1" animBg="1" rev="0" advAuto="0" spid="236" grpId="38"/>
      <p:bldP build="whole" bldLvl="1" animBg="1" rev="0" advAuto="0" spid="203" grpId="3"/>
      <p:bldP build="whole" bldLvl="1" animBg="1" rev="0" advAuto="0" spid="238" grpId="7"/>
      <p:bldP build="whole" bldLvl="1" animBg="1" rev="0" advAuto="0" spid="229" grpId="28"/>
      <p:bldP build="whole" bldLvl="1" animBg="1" rev="0" advAuto="0" spid="210" grpId="18"/>
      <p:bldP build="whole" bldLvl="1" animBg="1" rev="0" advAuto="0" spid="226" grpId="24"/>
      <p:bldP build="whole" bldLvl="1" animBg="1" rev="0" advAuto="0" spid="233" grpId="33"/>
      <p:bldP build="whole" bldLvl="1" animBg="1" rev="0" advAuto="0" spid="211" grpId="17"/>
      <p:bldP build="whole" bldLvl="1" animBg="1" rev="0" advAuto="0" spid="223" grpId="16"/>
      <p:bldP build="whole" bldLvl="1" animBg="1" rev="0" advAuto="0" spid="207" grpId="11"/>
      <p:bldP build="whole" bldLvl="1" animBg="1" rev="0" advAuto="0" spid="20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iseño personalizado">
  <a:themeElements>
    <a:clrScheme name="Diseño personalizado">
      <a:dk1>
        <a:srgbClr val="002060"/>
      </a:dk1>
      <a:lt1>
        <a:srgbClr val="606060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iseño personalizad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iseño personaliz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Diseño personaliz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iseño personalizad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iseño personaliz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206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