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4"/>
  </p:notesMasterIdLst>
  <p:sldIdLst>
    <p:sldId id="256" r:id="rId2"/>
    <p:sldId id="352" r:id="rId3"/>
    <p:sldId id="259" r:id="rId4"/>
    <p:sldId id="260" r:id="rId5"/>
    <p:sldId id="257" r:id="rId6"/>
    <p:sldId id="353" r:id="rId7"/>
    <p:sldId id="346" r:id="rId8"/>
    <p:sldId id="347" r:id="rId9"/>
    <p:sldId id="348" r:id="rId10"/>
    <p:sldId id="258" r:id="rId11"/>
    <p:sldId id="354" r:id="rId12"/>
    <p:sldId id="344" r:id="rId13"/>
    <p:sldId id="345" r:id="rId14"/>
    <p:sldId id="349" r:id="rId15"/>
    <p:sldId id="262" r:id="rId16"/>
    <p:sldId id="263" r:id="rId17"/>
    <p:sldId id="264" r:id="rId18"/>
    <p:sldId id="265" r:id="rId19"/>
    <p:sldId id="266" r:id="rId20"/>
    <p:sldId id="267" r:id="rId21"/>
    <p:sldId id="276" r:id="rId22"/>
    <p:sldId id="277" r:id="rId23"/>
    <p:sldId id="269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15" r:id="rId52"/>
    <p:sldId id="316" r:id="rId53"/>
    <p:sldId id="328" r:id="rId54"/>
    <p:sldId id="329" r:id="rId55"/>
    <p:sldId id="330" r:id="rId56"/>
    <p:sldId id="331" r:id="rId57"/>
    <p:sldId id="332" r:id="rId58"/>
    <p:sldId id="333" r:id="rId59"/>
    <p:sldId id="334" r:id="rId60"/>
    <p:sldId id="335" r:id="rId61"/>
    <p:sldId id="336" r:id="rId62"/>
    <p:sldId id="337" r:id="rId63"/>
    <p:sldId id="338" r:id="rId64"/>
    <p:sldId id="339" r:id="rId65"/>
    <p:sldId id="340" r:id="rId66"/>
    <p:sldId id="341" r:id="rId67"/>
    <p:sldId id="343" r:id="rId68"/>
    <p:sldId id="317" r:id="rId69"/>
    <p:sldId id="350" r:id="rId70"/>
    <p:sldId id="356" r:id="rId71"/>
    <p:sldId id="318" r:id="rId72"/>
    <p:sldId id="357" r:id="rId7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3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EC258-99F1-47D4-B31C-2ED276A38F1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42D70-6EDE-4BBD-8856-E8501FC73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18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64A4-00B9-416C-BEF9-DEC2C2536313}" type="datetime1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163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AE51-28E6-4AC6-A68A-D10006ACD574}" type="datetime1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1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0C9D-2144-4610-BD51-67FE6A555524}" type="datetime1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43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EF7C6-47AD-41AD-95F3-C6C79AFD1912}" type="datetime1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58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CBDC-3273-4897-ACEB-D4ACA531BB3B}" type="datetime1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6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837B-B1BC-4652-8D3B-231F61BECDF2}" type="datetime1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5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268-65B6-4BDE-B169-4CD08695CDA3}" type="datetime1">
              <a:rPr lang="en-US" smtClean="0"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8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E4EC8-066F-45C5-961F-D8B053629462}" type="datetime1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4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2AAA-FB29-4E07-AE88-4CCB23C7BF52}" type="datetime1">
              <a:rPr lang="en-US" smtClean="0"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2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794C4-F262-4945-8416-E411F060058A}" type="datetime1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81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0308-1C5D-4DFE-8C42-355E65F6087C}" type="datetime1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5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AF4A0-E2DC-4638-9FF3-041CF67281FF}" type="datetime1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9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B-Trees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Manolis</a:t>
            </a:r>
            <a:r>
              <a:rPr lang="en-US" dirty="0"/>
              <a:t> </a:t>
            </a:r>
            <a:r>
              <a:rPr lang="en-US" dirty="0" err="1"/>
              <a:t>Koubarakis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69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B-Trees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In an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𝑏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tree , we can select the parameters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/>
                  <a:t> so that each tree node occupies a </a:t>
                </a:r>
                <a:r>
                  <a:rPr lang="en-US" b="1" dirty="0"/>
                  <a:t>single disk block</a:t>
                </a:r>
                <a:r>
                  <a:rPr lang="en-US" dirty="0"/>
                  <a:t> or </a:t>
                </a:r>
                <a:r>
                  <a:rPr lang="en-US" b="1" dirty="0"/>
                  <a:t>page</a:t>
                </a:r>
                <a:r>
                  <a:rPr lang="en-US" dirty="0"/>
                  <a:t>. </a:t>
                </a:r>
              </a:p>
              <a:p>
                <a:r>
                  <a:rPr lang="en-US" dirty="0"/>
                  <a:t>This gives rise to a well-known external memory data structure called the B-tree.</a:t>
                </a:r>
              </a:p>
              <a:p>
                <a:endParaRPr lang="en-US" dirty="0"/>
              </a:p>
              <a:p>
                <a:r>
                  <a:rPr lang="en-US" dirty="0"/>
                  <a:t>A </a:t>
                </a:r>
                <a:r>
                  <a:rPr lang="en-US" b="1" dirty="0"/>
                  <a:t>B-tree</a:t>
                </a:r>
                <a:r>
                  <a:rPr lang="en-US" dirty="0"/>
                  <a:t> </a:t>
                </a:r>
                <a:r>
                  <a:rPr lang="en-US" b="1" dirty="0"/>
                  <a:t>of order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𝒎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is 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tree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=⌈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dirty="0">
                        <a:latin typeface="Cambria Math"/>
                        <a:ea typeface="Cambria Math"/>
                      </a:rPr>
                      <m:t>⌉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B-trees are used for </a:t>
                </a:r>
                <a:r>
                  <a:rPr lang="en-US" b="1" dirty="0"/>
                  <a:t>indexing</a:t>
                </a:r>
                <a:r>
                  <a:rPr lang="en-US" dirty="0"/>
                  <a:t> data stored on external memory.</a:t>
                </a:r>
              </a:p>
              <a:p>
                <a:r>
                  <a:rPr lang="en-US" dirty="0"/>
                  <a:t>When we implement a B-tree, we choose the order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/>
                  <a:t> so that the (at most)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/>
                  <a:t> children references and the (at most)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0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/>
                  <a:t> keys stored at a node can all fit into a </a:t>
                </a:r>
                <a:r>
                  <a:rPr lang="en-US" b="1" dirty="0"/>
                  <a:t>single block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Nodes are </a:t>
                </a:r>
                <a:r>
                  <a:rPr lang="en-US" b="1" dirty="0"/>
                  <a:t>at least half-full </a:t>
                </a:r>
                <a:r>
                  <a:rPr lang="en-US" dirty="0"/>
                  <a:t>all the time due to the value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5" t="-2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14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Example B-Tree of Order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11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531207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t  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</a:t>
            </a:r>
            <a:r>
              <a:rPr lang="en-US" b="1" dirty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  </a:t>
            </a:r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30134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77989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    r</a:t>
            </a:r>
          </a:p>
        </p:txBody>
      </p:sp>
    </p:spTree>
    <p:extLst>
      <p:ext uri="{BB962C8B-B14F-4D97-AF65-F5344CB8AC3E}">
        <p14:creationId xmlns:p14="http://schemas.microsoft.com/office/powerpoint/2010/main" val="511034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be a B-tree of order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/>
                  <a:t> and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r>
                  <a:rPr lang="en-US" dirty="0"/>
                  <a:t> Let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 </m:t>
                    </m:r>
                    <m:r>
                      <a:rPr lang="en-US" b="0" i="1" dirty="0" smtClean="0">
                        <a:latin typeface="Cambria Math"/>
                      </a:rPr>
                      <m:t>𝑑</m:t>
                    </m:r>
                    <m:r>
                      <a:rPr lang="en-US" b="0" i="1" dirty="0" smtClean="0">
                        <a:latin typeface="Cambria Math"/>
                      </a:rPr>
                      <m:t>=⌈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⌉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/>
                  <a:t> the number of entries in the tree. Then, the following inequalities hold:</a:t>
                </a:r>
              </a:p>
              <a:p>
                <a:pPr marL="971550" lvl="1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𝑚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−1</m:t>
                    </m:r>
                  </m:oMath>
                </a14:m>
                <a:endParaRPr lang="en-US" dirty="0"/>
              </a:p>
              <a:p>
                <a:pPr marL="971550" lvl="1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𝑚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+1)</m:t>
                            </m:r>
                          </m:e>
                        </m:func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≤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≤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  <a:ea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𝑑</m:t>
                                </m:r>
                              </m:sub>
                            </m:sSub>
                          </m:fName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+1)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</m:e>
                    </m:func>
                    <m:r>
                      <a:rPr lang="en-US" b="0" i="0" smtClean="0">
                        <a:latin typeface="Cambria Math"/>
                        <a:ea typeface="Cambria Math"/>
                      </a:rPr>
                      <m:t>+1</m:t>
                    </m:r>
                  </m:oMath>
                </a14:m>
                <a:endParaRPr lang="en-US" dirty="0"/>
              </a:p>
              <a:p>
                <a:r>
                  <a:rPr lang="en-US" dirty="0"/>
                  <a:t>Proof?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 r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61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Let us prove (1) first. </a:t>
                </a:r>
              </a:p>
              <a:p>
                <a:r>
                  <a:rPr lang="en-US" dirty="0"/>
                  <a:t>The upper bound follows from the fact that a B-tree of order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/>
                  <a:t> is a multi-way tree and the respective proposition we proved for multi-way trees.</a:t>
                </a:r>
              </a:p>
              <a:p>
                <a:r>
                  <a:rPr lang="en-US" dirty="0"/>
                  <a:t>The lower bound follows from an inequality we used in the proof of the previous proposition that for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trees.</a:t>
                </a:r>
              </a:p>
              <a:p>
                <a:r>
                  <a:rPr lang="en-US" dirty="0"/>
                  <a:t>To prove (2), rewrite the inequalities of (1) and then take logarithms with bases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</m:oMath>
                </a14:m>
                <a:r>
                  <a:rPr lang="en-US" dirty="0"/>
                  <a:t> for the respective terms.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3504" r="-2074" b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7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From the right inequality of (2) in the previous proposition, we have that the height of a B-tree is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𝑶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0" smtClean="0">
                                    <a:latin typeface="Cambria Math"/>
                                  </a:rPr>
                                  <m:t>𝐥𝐨𝐠</m:t>
                                </m:r>
                              </m:e>
                              <m:sub>
                                <m:r>
                                  <a:rPr lang="en-US" b="1" i="1" smtClean="0">
                                    <a:latin typeface="Cambria Math"/>
                                  </a:rPr>
                                  <m:t>𝒅</m:t>
                                </m:r>
                              </m:sub>
                            </m:sSub>
                          </m:fName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𝒏</m:t>
                            </m:r>
                          </m:e>
                        </m:func>
                      </m:e>
                    </m:d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𝑑</m:t>
                    </m:r>
                    <m:r>
                      <a:rPr lang="en-US" i="1" dirty="0">
                        <a:latin typeface="Cambria Math"/>
                      </a:rPr>
                      <m:t>=⌈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i="1" dirty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 dirty="0">
                        <a:latin typeface="Cambria Math"/>
                        <a:ea typeface="Cambria Math"/>
                      </a:rPr>
                      <m:t>⌉</m:t>
                    </m:r>
                  </m:oMath>
                </a14:m>
                <a:r>
                  <a:rPr lang="en-US" dirty="0"/>
                  <a:t> , as we would like it for a balanced search tree.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 r="-2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41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into a B-tree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The general method for insertion in a B-tree is as follows. First, a search is made to see if the new key is in the tree. This search (if the tree is truly new) will terminate in failure at a leaf. </a:t>
                </a:r>
              </a:p>
              <a:p>
                <a:r>
                  <a:rPr lang="en-US" dirty="0"/>
                  <a:t>The new key is then added to the parent of the leaf node. If the node was not previously full, then the insertion is finished.</a:t>
                </a:r>
              </a:p>
              <a:p>
                <a:r>
                  <a:rPr lang="en-US" dirty="0"/>
                  <a:t>When a key is added to a full node, we have an </a:t>
                </a:r>
                <a:r>
                  <a:rPr lang="en-US" b="1" dirty="0"/>
                  <a:t>overflow</a:t>
                </a:r>
                <a:r>
                  <a:rPr lang="en-US" dirty="0"/>
                  <a:t>. Then this node </a:t>
                </a:r>
                <a:r>
                  <a:rPr lang="en-US" b="1" dirty="0"/>
                  <a:t>splits</a:t>
                </a:r>
                <a:r>
                  <a:rPr lang="en-US" dirty="0"/>
                  <a:t> into two nodes on the same level, except that the </a:t>
                </a:r>
                <a:r>
                  <a:rPr lang="en-US" b="1" dirty="0"/>
                  <a:t>median key </a:t>
                </a:r>
                <a:r>
                  <a:rPr lang="en-US" dirty="0"/>
                  <a:t>at position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⌈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dirty="0">
                        <a:latin typeface="Cambria Math"/>
                        <a:ea typeface="Cambria Math"/>
                      </a:rPr>
                      <m:t>⌉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is not put into either of the two new nodes, but is instead sent up to the tree to be inserted into the parent node.</a:t>
                </a:r>
              </a:p>
              <a:p>
                <a:r>
                  <a:rPr lang="en-US" dirty="0"/>
                  <a:t>When a search is later made through the tree, a comparison with the median key will serve to direct the search into the proper </a:t>
                </a:r>
                <a:r>
                  <a:rPr lang="en-US" dirty="0" err="1"/>
                  <a:t>subtree</a:t>
                </a:r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5" t="-2291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65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us see an example of insertions into an initially empty B-tree of </a:t>
            </a:r>
            <a:r>
              <a:rPr lang="en-US" b="1" dirty="0"/>
              <a:t>order 5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24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17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779912" y="1844824"/>
            <a:ext cx="936104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851920" y="2213600"/>
            <a:ext cx="65081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19356" y="2209232"/>
            <a:ext cx="78934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79912" y="23488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658823" y="23445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067944" y="187618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622202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18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779912" y="1844824"/>
            <a:ext cx="936104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851920" y="2213600"/>
            <a:ext cx="65081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19356" y="2209232"/>
            <a:ext cx="78934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79912" y="23488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658823" y="23445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932791" y="1874578"/>
            <a:ext cx="63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</a:t>
            </a:r>
            <a:r>
              <a:rPr lang="en-US" b="1" dirty="0"/>
              <a:t>g</a:t>
            </a:r>
          </a:p>
        </p:txBody>
      </p:sp>
      <p:cxnSp>
        <p:nvCxnSpPr>
          <p:cNvPr id="10" name="Straight Connector 9"/>
          <p:cNvCxnSpPr>
            <a:stCxn id="6" idx="4"/>
          </p:cNvCxnSpPr>
          <p:nvPr/>
        </p:nvCxnSpPr>
        <p:spPr>
          <a:xfrm>
            <a:off x="4247964" y="22768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179419" y="23488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68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19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779912" y="1844824"/>
            <a:ext cx="1296144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851922" y="2213600"/>
            <a:ext cx="117806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79912" y="23488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45289" y="23488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932790" y="1874578"/>
            <a:ext cx="1071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</a:t>
            </a:r>
            <a:r>
              <a:rPr lang="en-US" b="1" dirty="0"/>
              <a:t>f </a:t>
            </a:r>
            <a:r>
              <a:rPr lang="en-US" dirty="0"/>
              <a:t>   g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4503455" y="23488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4254052" y="22768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572000" y="22768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45652" y="2213600"/>
            <a:ext cx="68181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185507" y="235726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6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75CC6-3FF9-4108-BAC4-FBC7D4334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Hierarchy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D2D66-8F64-4DC5-9B5A-71D06AEAA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AB1F21-FBDF-48F2-B66B-B5235116C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F6C3A0-81BE-42C2-88B5-0871BA592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0464E9-7E3A-4B48-A68F-D5267971C3FC}"/>
              </a:ext>
            </a:extLst>
          </p:cNvPr>
          <p:cNvSpPr/>
          <p:nvPr/>
        </p:nvSpPr>
        <p:spPr>
          <a:xfrm>
            <a:off x="2195736" y="2242964"/>
            <a:ext cx="4357464" cy="43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DBAA7B-38EC-4B14-A163-20B77DF174C2}"/>
              </a:ext>
            </a:extLst>
          </p:cNvPr>
          <p:cNvSpPr txBox="1"/>
          <p:nvPr/>
        </p:nvSpPr>
        <p:spPr>
          <a:xfrm>
            <a:off x="3347864" y="223622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External Memory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429CA3-30C4-4D3D-BCF8-D0B3725EB383}"/>
              </a:ext>
            </a:extLst>
          </p:cNvPr>
          <p:cNvSpPr/>
          <p:nvPr/>
        </p:nvSpPr>
        <p:spPr>
          <a:xfrm>
            <a:off x="2699792" y="2946239"/>
            <a:ext cx="3207858" cy="43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51AB57-AB11-42C4-915D-DC778D68A0EC}"/>
              </a:ext>
            </a:extLst>
          </p:cNvPr>
          <p:cNvSpPr txBox="1"/>
          <p:nvPr/>
        </p:nvSpPr>
        <p:spPr>
          <a:xfrm>
            <a:off x="3100576" y="2977597"/>
            <a:ext cx="2439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Main (Internal) Memory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CFE7F2-EF73-43A1-B006-59002EB72192}"/>
              </a:ext>
            </a:extLst>
          </p:cNvPr>
          <p:cNvSpPr/>
          <p:nvPr/>
        </p:nvSpPr>
        <p:spPr>
          <a:xfrm>
            <a:off x="2987824" y="3649514"/>
            <a:ext cx="2439396" cy="43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E0FE50-2E22-4DA9-B3F9-655B9907EE7E}"/>
              </a:ext>
            </a:extLst>
          </p:cNvPr>
          <p:cNvSpPr txBox="1"/>
          <p:nvPr/>
        </p:nvSpPr>
        <p:spPr>
          <a:xfrm>
            <a:off x="3803265" y="3712230"/>
            <a:ext cx="1033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Cache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4E0213-AB60-4E5B-9D7E-235AB8FE6645}"/>
              </a:ext>
            </a:extLst>
          </p:cNvPr>
          <p:cNvSpPr/>
          <p:nvPr/>
        </p:nvSpPr>
        <p:spPr>
          <a:xfrm>
            <a:off x="3304808" y="4349713"/>
            <a:ext cx="1740108" cy="43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D57884-946E-4296-888B-FA8CDC4BADC7}"/>
              </a:ext>
            </a:extLst>
          </p:cNvPr>
          <p:cNvSpPr txBox="1"/>
          <p:nvPr/>
        </p:nvSpPr>
        <p:spPr>
          <a:xfrm>
            <a:off x="3684552" y="4392605"/>
            <a:ext cx="1152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Registers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ED6C83-E6E0-4978-988C-DF17654D3AEC}"/>
              </a:ext>
            </a:extLst>
          </p:cNvPr>
          <p:cNvSpPr/>
          <p:nvPr/>
        </p:nvSpPr>
        <p:spPr>
          <a:xfrm>
            <a:off x="3563888" y="5053560"/>
            <a:ext cx="1152128" cy="6796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BF6326-4DDA-44AA-89BC-B5EDE4FB2FED}"/>
              </a:ext>
            </a:extLst>
          </p:cNvPr>
          <p:cNvSpPr txBox="1"/>
          <p:nvPr/>
        </p:nvSpPr>
        <p:spPr>
          <a:xfrm>
            <a:off x="3826109" y="5208741"/>
            <a:ext cx="762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CPU</a:t>
            </a:r>
          </a:p>
        </p:txBody>
      </p:sp>
      <p:sp>
        <p:nvSpPr>
          <p:cNvPr id="16" name="Arrow: Up 15">
            <a:extLst>
              <a:ext uri="{FF2B5EF4-FFF2-40B4-BE49-F238E27FC236}">
                <a16:creationId xmlns:a16="http://schemas.microsoft.com/office/drawing/2014/main" id="{A961CA9B-4C8D-42CE-9069-0695EE968379}"/>
              </a:ext>
            </a:extLst>
          </p:cNvPr>
          <p:cNvSpPr/>
          <p:nvPr/>
        </p:nvSpPr>
        <p:spPr>
          <a:xfrm>
            <a:off x="1043608" y="2386980"/>
            <a:ext cx="395064" cy="241305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0EA7CE-638B-4466-BB3B-AC34C3FDF6A0}"/>
              </a:ext>
            </a:extLst>
          </p:cNvPr>
          <p:cNvSpPr txBox="1"/>
          <p:nvPr/>
        </p:nvSpPr>
        <p:spPr>
          <a:xfrm>
            <a:off x="899592" y="4868894"/>
            <a:ext cx="94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Bigger</a:t>
            </a: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DD14BC9B-1735-4F9D-B395-2DCA465E4694}"/>
              </a:ext>
            </a:extLst>
          </p:cNvPr>
          <p:cNvSpPr/>
          <p:nvPr/>
        </p:nvSpPr>
        <p:spPr>
          <a:xfrm>
            <a:off x="7524328" y="2318123"/>
            <a:ext cx="395064" cy="24819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5D996F-121B-41A8-A5CF-4EF55A1DE230}"/>
              </a:ext>
            </a:extLst>
          </p:cNvPr>
          <p:cNvSpPr txBox="1"/>
          <p:nvPr/>
        </p:nvSpPr>
        <p:spPr>
          <a:xfrm>
            <a:off x="7355120" y="1899095"/>
            <a:ext cx="94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Faster</a:t>
            </a:r>
          </a:p>
        </p:txBody>
      </p:sp>
    </p:spTree>
    <p:extLst>
      <p:ext uri="{BB962C8B-B14F-4D97-AF65-F5344CB8AC3E}">
        <p14:creationId xmlns:p14="http://schemas.microsoft.com/office/powerpoint/2010/main" val="1750371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20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779912" y="1844824"/>
            <a:ext cx="172819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851922" y="2213600"/>
            <a:ext cx="181078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79912" y="23488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98740" y="23558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917001" y="1876182"/>
            <a:ext cx="1503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</a:t>
            </a:r>
            <a:r>
              <a:rPr lang="en-US" b="1" dirty="0"/>
              <a:t>b</a:t>
            </a:r>
            <a:r>
              <a:rPr lang="en-US" dirty="0"/>
              <a:t>    f    g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20915" y="235492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4254052" y="22768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572000" y="22768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298740" y="2214562"/>
            <a:ext cx="68181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200241" y="234984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932040" y="22768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863495" y="23481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84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k - Overflow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21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779912" y="1844824"/>
            <a:ext cx="194421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851924" y="2213600"/>
            <a:ext cx="212712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79912" y="23488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30195" y="233676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000367" y="1872257"/>
            <a:ext cx="1503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  f    g   </a:t>
            </a:r>
            <a:r>
              <a:rPr lang="en-US" b="1" dirty="0"/>
              <a:t>k</a:t>
            </a:r>
            <a:r>
              <a:rPr lang="en-US" dirty="0"/>
              <a:t> 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4520915" y="235492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4254052" y="22768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572000" y="22768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298740" y="2254796"/>
            <a:ext cx="0" cy="950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200241" y="234984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932040" y="22768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863495" y="23481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640929" y="230115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5545402" y="2188149"/>
            <a:ext cx="144016" cy="1080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417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Creation of a New Root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22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745202" y="2996952"/>
            <a:ext cx="194421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817214" y="3365728"/>
            <a:ext cx="212712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5202" y="350100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195485" y="348889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965657" y="3024385"/>
            <a:ext cx="1503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       g   k 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4486205" y="350705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4219342" y="3429000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537290" y="3429000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264030" y="3406924"/>
            <a:ext cx="0" cy="950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165531" y="35019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897330" y="3429000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828785" y="350022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606219" y="345328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5510692" y="3340277"/>
            <a:ext cx="144016" cy="1080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393274" y="1867062"/>
            <a:ext cx="572600" cy="2880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717310" y="2011078"/>
            <a:ext cx="0" cy="1197974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13980" y="2405142"/>
            <a:ext cx="36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868449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23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779912" y="2708920"/>
            <a:ext cx="10349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851923" y="3077696"/>
            <a:ext cx="79558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79912" y="32129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33938" y="320295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917001" y="2726076"/>
            <a:ext cx="790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47627" y="322473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228855" y="322111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989212" y="31993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99600" y="1854281"/>
            <a:ext cx="572600" cy="2880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53343" y="1813631"/>
            <a:ext cx="49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</a:t>
            </a:r>
          </a:p>
        </p:txBody>
      </p:sp>
      <p:cxnSp>
        <p:nvCxnSpPr>
          <p:cNvPr id="31" name="Straight Connector 30"/>
          <p:cNvCxnSpPr>
            <a:stCxn id="24" idx="3"/>
            <a:endCxn id="20" idx="0"/>
          </p:cNvCxnSpPr>
          <p:nvPr/>
        </p:nvCxnSpPr>
        <p:spPr>
          <a:xfrm flipH="1">
            <a:off x="5057757" y="3046289"/>
            <a:ext cx="25852" cy="153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6" idx="5"/>
          </p:cNvCxnSpPr>
          <p:nvPr/>
        </p:nvCxnSpPr>
        <p:spPr>
          <a:xfrm>
            <a:off x="4663319" y="3077696"/>
            <a:ext cx="52697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4"/>
          </p:cNvCxnSpPr>
          <p:nvPr/>
        </p:nvCxnSpPr>
        <p:spPr>
          <a:xfrm>
            <a:off x="4297400" y="3140968"/>
            <a:ext cx="0" cy="80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4297400" y="2100132"/>
            <a:ext cx="386055" cy="6087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24" idx="0"/>
          </p:cNvCxnSpPr>
          <p:nvPr/>
        </p:nvCxnSpPr>
        <p:spPr>
          <a:xfrm>
            <a:off x="5088345" y="2100132"/>
            <a:ext cx="361183" cy="5773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4932040" y="2677513"/>
            <a:ext cx="10349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24" idx="5"/>
            <a:endCxn id="12" idx="0"/>
          </p:cNvCxnSpPr>
          <p:nvPr/>
        </p:nvCxnSpPr>
        <p:spPr>
          <a:xfrm>
            <a:off x="5815447" y="3046289"/>
            <a:ext cx="87036" cy="15667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380984" y="32129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stCxn id="24" idx="4"/>
            <a:endCxn id="32" idx="0"/>
          </p:cNvCxnSpPr>
          <p:nvPr/>
        </p:nvCxnSpPr>
        <p:spPr>
          <a:xfrm>
            <a:off x="5449528" y="3109561"/>
            <a:ext cx="1" cy="10341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016772" y="2738033"/>
            <a:ext cx="842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k</a:t>
            </a:r>
          </a:p>
        </p:txBody>
      </p:sp>
    </p:spTree>
    <p:extLst>
      <p:ext uri="{BB962C8B-B14F-4D97-AF65-F5344CB8AC3E}">
        <p14:creationId xmlns:p14="http://schemas.microsoft.com/office/powerpoint/2010/main" val="25083370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24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455450" y="2677513"/>
            <a:ext cx="135101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527463" y="3046289"/>
            <a:ext cx="125838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458918" y="318196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33938" y="320295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08568" y="2730597"/>
            <a:ext cx="1000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 </a:t>
            </a:r>
            <a:r>
              <a:rPr lang="en-US" b="1" dirty="0"/>
              <a:t>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30998" y="318048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851920" y="3182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989212" y="31993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99600" y="1854281"/>
            <a:ext cx="572600" cy="2880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53343" y="1813631"/>
            <a:ext cx="49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</a:t>
            </a:r>
          </a:p>
        </p:txBody>
      </p:sp>
      <p:cxnSp>
        <p:nvCxnSpPr>
          <p:cNvPr id="31" name="Straight Connector 30"/>
          <p:cNvCxnSpPr>
            <a:stCxn id="24" idx="3"/>
            <a:endCxn id="20" idx="0"/>
          </p:cNvCxnSpPr>
          <p:nvPr/>
        </p:nvCxnSpPr>
        <p:spPr>
          <a:xfrm flipH="1">
            <a:off x="5057757" y="3046289"/>
            <a:ext cx="25852" cy="153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4130956" y="2100132"/>
            <a:ext cx="552499" cy="5773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24" idx="0"/>
          </p:cNvCxnSpPr>
          <p:nvPr/>
        </p:nvCxnSpPr>
        <p:spPr>
          <a:xfrm>
            <a:off x="5088345" y="2100132"/>
            <a:ext cx="361183" cy="5773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4932040" y="2677513"/>
            <a:ext cx="10349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24" idx="5"/>
            <a:endCxn id="12" idx="0"/>
          </p:cNvCxnSpPr>
          <p:nvPr/>
        </p:nvCxnSpPr>
        <p:spPr>
          <a:xfrm>
            <a:off x="5815447" y="3046289"/>
            <a:ext cx="87036" cy="15667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380984" y="32129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stCxn id="24" idx="4"/>
            <a:endCxn id="32" idx="0"/>
          </p:cNvCxnSpPr>
          <p:nvPr/>
        </p:nvCxnSpPr>
        <p:spPr>
          <a:xfrm>
            <a:off x="5449528" y="3109561"/>
            <a:ext cx="1" cy="10341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016772" y="2738033"/>
            <a:ext cx="842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k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599600" y="3161268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4608610" y="3046289"/>
            <a:ext cx="59535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4299542" y="310377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3920464" y="3103778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1834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25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455450" y="2677513"/>
            <a:ext cx="135101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527463" y="3046289"/>
            <a:ext cx="125838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458918" y="318196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255609" y="316581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08568" y="2730597"/>
            <a:ext cx="1000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 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30998" y="318048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851920" y="3182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99600" y="1854281"/>
            <a:ext cx="572600" cy="2880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53343" y="1813631"/>
            <a:ext cx="49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4130956" y="2100132"/>
            <a:ext cx="552499" cy="5773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5088345" y="2100132"/>
            <a:ext cx="626821" cy="5616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237118" y="3013514"/>
            <a:ext cx="87036" cy="1523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426376" y="3182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5494920" y="3083310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599600" y="3161268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4608610" y="3046289"/>
            <a:ext cx="59535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4299542" y="310377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3920464" y="3103778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5039660" y="2661799"/>
            <a:ext cx="135101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868144" y="319177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>
            <a:endCxn id="35" idx="0"/>
          </p:cNvCxnSpPr>
          <p:nvPr/>
        </p:nvCxnSpPr>
        <p:spPr>
          <a:xfrm>
            <a:off x="5936688" y="3092728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012439" y="312498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5080984" y="2976329"/>
            <a:ext cx="25852" cy="148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163125" y="2693157"/>
            <a:ext cx="1104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</a:t>
            </a:r>
            <a:r>
              <a:rPr lang="en-US" b="1" dirty="0"/>
              <a:t>h</a:t>
            </a:r>
            <a:r>
              <a:rPr lang="en-US" dirty="0"/>
              <a:t>    k</a:t>
            </a:r>
          </a:p>
        </p:txBody>
      </p:sp>
    </p:spTree>
    <p:extLst>
      <p:ext uri="{BB962C8B-B14F-4D97-AF65-F5344CB8AC3E}">
        <p14:creationId xmlns:p14="http://schemas.microsoft.com/office/powerpoint/2010/main" val="25671444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26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455450" y="2677513"/>
            <a:ext cx="135101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527463" y="3046289"/>
            <a:ext cx="125838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458918" y="318196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618933" y="313283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08568" y="2730597"/>
            <a:ext cx="1000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 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30998" y="318048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851920" y="3182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99600" y="1854281"/>
            <a:ext cx="572600" cy="2880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53343" y="1813631"/>
            <a:ext cx="49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4130956" y="2100132"/>
            <a:ext cx="552499" cy="5773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5088345" y="2100132"/>
            <a:ext cx="797605" cy="5616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600442" y="2980531"/>
            <a:ext cx="87036" cy="1523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426376" y="3182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5494920" y="3083310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599600" y="3161268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4608610" y="3046289"/>
            <a:ext cx="59535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4299542" y="310377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3920464" y="3103778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5039660" y="2661799"/>
            <a:ext cx="1692580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868144" y="319177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>
            <a:endCxn id="35" idx="0"/>
          </p:cNvCxnSpPr>
          <p:nvPr/>
        </p:nvCxnSpPr>
        <p:spPr>
          <a:xfrm>
            <a:off x="5936688" y="3092728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012439" y="312498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5080984" y="2976329"/>
            <a:ext cx="25852" cy="148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172200" y="2697743"/>
            <a:ext cx="147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h     k    </a:t>
            </a:r>
            <a:r>
              <a:rPr lang="en-US" b="1" dirty="0"/>
              <a:t>m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228184" y="316581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endCxn id="31" idx="0"/>
          </p:cNvCxnSpPr>
          <p:nvPr/>
        </p:nvCxnSpPr>
        <p:spPr>
          <a:xfrm>
            <a:off x="6296728" y="3066769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0119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j - Overflow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27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455450" y="2677513"/>
            <a:ext cx="135101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527463" y="3046289"/>
            <a:ext cx="125838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458918" y="318196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644329" y="320320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08568" y="2730597"/>
            <a:ext cx="1000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 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30998" y="318048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851920" y="3182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99600" y="1854281"/>
            <a:ext cx="572600" cy="2880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53343" y="1813631"/>
            <a:ext cx="49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4130956" y="2100132"/>
            <a:ext cx="552499" cy="5773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5088345" y="2100132"/>
            <a:ext cx="1049633" cy="5616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625838" y="3050905"/>
            <a:ext cx="87036" cy="1523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426376" y="3182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5494921" y="3056682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599600" y="3161268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4608610" y="3046289"/>
            <a:ext cx="59535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4299542" y="310377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3920464" y="3103778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5039660" y="2661799"/>
            <a:ext cx="219663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868144" y="319177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>
            <a:endCxn id="35" idx="0"/>
          </p:cNvCxnSpPr>
          <p:nvPr/>
        </p:nvCxnSpPr>
        <p:spPr>
          <a:xfrm>
            <a:off x="5936688" y="3092728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012439" y="312498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5080984" y="296545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012439" y="2697743"/>
            <a:ext cx="2121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h     </a:t>
            </a:r>
            <a:r>
              <a:rPr lang="en-US" b="1" dirty="0"/>
              <a:t>j </a:t>
            </a:r>
            <a:r>
              <a:rPr lang="en-US" dirty="0"/>
              <a:t>     k    m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225713" y="319699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endCxn id="31" idx="0"/>
          </p:cNvCxnSpPr>
          <p:nvPr/>
        </p:nvCxnSpPr>
        <p:spPr>
          <a:xfrm>
            <a:off x="6294257" y="3097945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099207" y="316126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099207" y="2980531"/>
            <a:ext cx="68545" cy="18073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296728" y="3105794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1217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 j to the Parent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28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455450" y="2677513"/>
            <a:ext cx="135101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527463" y="3046289"/>
            <a:ext cx="125838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458918" y="318196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644329" y="320320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08568" y="2730597"/>
            <a:ext cx="1000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 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30998" y="318048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851920" y="3182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99600" y="1854281"/>
            <a:ext cx="572600" cy="2880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53343" y="1813631"/>
            <a:ext cx="49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4130956" y="2100132"/>
            <a:ext cx="552499" cy="5773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5088345" y="2100132"/>
            <a:ext cx="1049633" cy="5616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625838" y="3050905"/>
            <a:ext cx="87036" cy="1523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426376" y="3182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5494921" y="3056682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599600" y="3161268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4608610" y="3046289"/>
            <a:ext cx="59535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4299542" y="310377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3920464" y="3103778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5039660" y="2661799"/>
            <a:ext cx="219663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868144" y="319177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>
            <a:endCxn id="35" idx="0"/>
          </p:cNvCxnSpPr>
          <p:nvPr/>
        </p:nvCxnSpPr>
        <p:spPr>
          <a:xfrm>
            <a:off x="5936688" y="3092728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012439" y="312498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5080984" y="296545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012439" y="2697743"/>
            <a:ext cx="2121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h          k    m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225713" y="319699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endCxn id="31" idx="0"/>
          </p:cNvCxnSpPr>
          <p:nvPr/>
        </p:nvCxnSpPr>
        <p:spPr>
          <a:xfrm>
            <a:off x="6294257" y="3097945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099207" y="316126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099207" y="2980531"/>
            <a:ext cx="68545" cy="18073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296728" y="3105794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6" idx="2"/>
          </p:cNvCxnSpPr>
          <p:nvPr/>
        </p:nvCxnSpPr>
        <p:spPr>
          <a:xfrm flipH="1" flipV="1">
            <a:off x="4901436" y="2182963"/>
            <a:ext cx="1171523" cy="710575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930191" y="2311934"/>
            <a:ext cx="49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41678012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29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2318685" y="3005506"/>
            <a:ext cx="135101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2390698" y="3374282"/>
            <a:ext cx="125838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322153" y="35099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27610" y="359095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516536" y="3035760"/>
            <a:ext cx="1000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 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804113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42470" y="2100809"/>
            <a:ext cx="73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     j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994191" y="2416194"/>
            <a:ext cx="1026464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4"/>
            <a:endCxn id="34" idx="0"/>
          </p:cNvCxnSpPr>
          <p:nvPr/>
        </p:nvCxnSpPr>
        <p:spPr>
          <a:xfrm>
            <a:off x="4304952" y="2470306"/>
            <a:ext cx="115722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5896155" y="3438657"/>
            <a:ext cx="0" cy="1523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420674" y="353380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89219" y="340813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471845" y="3374282"/>
            <a:ext cx="59535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5" y="2989792"/>
            <a:ext cx="1035558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33847" y="347826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54296" y="3021403"/>
            <a:ext cx="115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 h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379451" y="3542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endCxn id="31" idx="0"/>
          </p:cNvCxnSpPr>
          <p:nvPr/>
        </p:nvCxnSpPr>
        <p:spPr>
          <a:xfrm>
            <a:off x="5447995" y="3443146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6205912" y="355192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6205912" y="3371191"/>
            <a:ext cx="68545" cy="18073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45" idx="3"/>
          </p:cNvCxnSpPr>
          <p:nvPr/>
        </p:nvCxnSpPr>
        <p:spPr>
          <a:xfrm flipH="1">
            <a:off x="5450467" y="3358568"/>
            <a:ext cx="8630" cy="1914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86799" y="3358568"/>
            <a:ext cx="115593" cy="1197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07443" y="2989792"/>
            <a:ext cx="1035558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278555" y="3014310"/>
            <a:ext cx="115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   m</a:t>
            </a:r>
          </a:p>
        </p:txBody>
      </p:sp>
      <p:cxnSp>
        <p:nvCxnSpPr>
          <p:cNvPr id="53" name="Straight Connector 52"/>
          <p:cNvCxnSpPr>
            <a:stCxn id="7" idx="5"/>
            <a:endCxn id="45" idx="0"/>
          </p:cNvCxnSpPr>
          <p:nvPr/>
        </p:nvCxnSpPr>
        <p:spPr>
          <a:xfrm>
            <a:off x="4589248" y="2416194"/>
            <a:ext cx="1235974" cy="57359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42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 far we have assumed that our data structures are stored in main memory. However, if the size of a data structure is too big then it will be stored on </a:t>
            </a:r>
            <a:r>
              <a:rPr lang="en-US" b="1" dirty="0"/>
              <a:t>external memory </a:t>
            </a:r>
            <a:r>
              <a:rPr lang="en-US" dirty="0"/>
              <a:t>e.g., on a </a:t>
            </a:r>
            <a:r>
              <a:rPr lang="en-US" b="1" dirty="0"/>
              <a:t>hard</a:t>
            </a:r>
            <a:r>
              <a:rPr lang="en-US" dirty="0"/>
              <a:t> </a:t>
            </a:r>
            <a:r>
              <a:rPr lang="en-US" b="1" dirty="0"/>
              <a:t>disk</a:t>
            </a:r>
            <a:r>
              <a:rPr lang="en-US" dirty="0"/>
              <a:t>.</a:t>
            </a:r>
          </a:p>
          <a:p>
            <a:r>
              <a:rPr lang="en-US" b="1" dirty="0"/>
              <a:t>Examples</a:t>
            </a:r>
            <a:r>
              <a:rPr lang="en-US" dirty="0"/>
              <a:t>: the database of a bank, a database of images, a database of videos etc.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800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30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856015" y="3005506"/>
            <a:ext cx="181368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2093717" y="3374282"/>
            <a:ext cx="27906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25172" y="35099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27610" y="359095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0314" y="3035760"/>
            <a:ext cx="154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  d    </a:t>
            </a:r>
            <a:r>
              <a:rPr lang="en-US" b="1" dirty="0"/>
              <a:t>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804113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42470" y="2100809"/>
            <a:ext cx="73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     j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762856" y="2416194"/>
            <a:ext cx="1257799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4"/>
            <a:endCxn id="34" idx="0"/>
          </p:cNvCxnSpPr>
          <p:nvPr/>
        </p:nvCxnSpPr>
        <p:spPr>
          <a:xfrm>
            <a:off x="4304952" y="2470306"/>
            <a:ext cx="115722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5896155" y="3438657"/>
            <a:ext cx="0" cy="1523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420674" y="353380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89219" y="340813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404089" y="3374282"/>
            <a:ext cx="127291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5" y="2989792"/>
            <a:ext cx="1035558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33847" y="347826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54296" y="3021403"/>
            <a:ext cx="115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 h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379451" y="3542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endCxn id="31" idx="0"/>
          </p:cNvCxnSpPr>
          <p:nvPr/>
        </p:nvCxnSpPr>
        <p:spPr>
          <a:xfrm>
            <a:off x="5447995" y="3443146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6205912" y="355192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6205912" y="3371191"/>
            <a:ext cx="68545" cy="18073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45" idx="3"/>
          </p:cNvCxnSpPr>
          <p:nvPr/>
        </p:nvCxnSpPr>
        <p:spPr>
          <a:xfrm flipH="1">
            <a:off x="5450467" y="3358568"/>
            <a:ext cx="8630" cy="1914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86799" y="3358568"/>
            <a:ext cx="115593" cy="1197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07443" y="2989792"/>
            <a:ext cx="1035558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278555" y="3014310"/>
            <a:ext cx="115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   m</a:t>
            </a:r>
          </a:p>
        </p:txBody>
      </p:sp>
      <p:cxnSp>
        <p:nvCxnSpPr>
          <p:cNvPr id="53" name="Straight Connector 52"/>
          <p:cNvCxnSpPr>
            <a:stCxn id="7" idx="5"/>
            <a:endCxn id="45" idx="0"/>
          </p:cNvCxnSpPr>
          <p:nvPr/>
        </p:nvCxnSpPr>
        <p:spPr>
          <a:xfrm>
            <a:off x="4589248" y="2416194"/>
            <a:ext cx="1235974" cy="57359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45041" y="35157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13585" y="3437214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8978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31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856015" y="3005506"/>
            <a:ext cx="181368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2093717" y="3374282"/>
            <a:ext cx="27906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25172" y="35099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27610" y="359095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0314" y="3035760"/>
            <a:ext cx="154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  d    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804113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42470" y="2100809"/>
            <a:ext cx="73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     j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762856" y="2416194"/>
            <a:ext cx="1257799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4"/>
            <a:endCxn id="34" idx="0"/>
          </p:cNvCxnSpPr>
          <p:nvPr/>
        </p:nvCxnSpPr>
        <p:spPr>
          <a:xfrm>
            <a:off x="4304952" y="2470306"/>
            <a:ext cx="115722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5896155" y="3438657"/>
            <a:ext cx="0" cy="1523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420674" y="353380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89219" y="340813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404089" y="3374282"/>
            <a:ext cx="127291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5" y="2989792"/>
            <a:ext cx="1035558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33847" y="347826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54296" y="3021403"/>
            <a:ext cx="115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 h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379451" y="3542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205912" y="35900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6274456" y="3428707"/>
            <a:ext cx="1" cy="16133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86799" y="3358568"/>
            <a:ext cx="115593" cy="1197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07442" y="2989792"/>
            <a:ext cx="149680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266122" y="3012520"/>
            <a:ext cx="1579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   m    </a:t>
            </a:r>
            <a:r>
              <a:rPr lang="en-US" b="1" dirty="0"/>
              <a:t>s</a:t>
            </a:r>
          </a:p>
        </p:txBody>
      </p:sp>
      <p:cxnSp>
        <p:nvCxnSpPr>
          <p:cNvPr id="53" name="Straight Connector 52"/>
          <p:cNvCxnSpPr>
            <a:stCxn id="7" idx="5"/>
            <a:endCxn id="45" idx="0"/>
          </p:cNvCxnSpPr>
          <p:nvPr/>
        </p:nvCxnSpPr>
        <p:spPr>
          <a:xfrm>
            <a:off x="4589248" y="2416194"/>
            <a:ext cx="1466597" cy="57359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45041" y="35157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13585" y="3437214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447996" y="3358568"/>
            <a:ext cx="78648" cy="1836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667158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45" idx="5"/>
            <a:endCxn id="47" idx="0"/>
          </p:cNvCxnSpPr>
          <p:nvPr/>
        </p:nvCxnSpPr>
        <p:spPr>
          <a:xfrm>
            <a:off x="6585045" y="3358568"/>
            <a:ext cx="150658" cy="16902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36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32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856015" y="3005506"/>
            <a:ext cx="181368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2093717" y="3374282"/>
            <a:ext cx="27906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25172" y="35099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76012" y="359095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0314" y="3035760"/>
            <a:ext cx="154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  d    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804113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42470" y="2100809"/>
            <a:ext cx="73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     j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762856" y="2416194"/>
            <a:ext cx="1257799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4"/>
            <a:endCxn id="34" idx="0"/>
          </p:cNvCxnSpPr>
          <p:nvPr/>
        </p:nvCxnSpPr>
        <p:spPr>
          <a:xfrm>
            <a:off x="4304952" y="2470306"/>
            <a:ext cx="292535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644557" y="3438657"/>
            <a:ext cx="0" cy="1523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06243" y="352052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74788" y="3394848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404089" y="3374282"/>
            <a:ext cx="127291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4" y="2989792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88638" y="35021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15052" y="3016175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endParaRPr lang="en-US" b="1" dirty="0"/>
          </a:p>
        </p:txBody>
      </p:sp>
      <p:sp>
        <p:nvSpPr>
          <p:cNvPr id="31" name="Rectangle 30"/>
          <p:cNvSpPr/>
          <p:nvPr/>
        </p:nvSpPr>
        <p:spPr>
          <a:xfrm>
            <a:off x="6127853" y="3542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954314" y="35900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022858" y="3428707"/>
            <a:ext cx="1" cy="16133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88638" y="3358568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6055844" y="2989792"/>
            <a:ext cx="149680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6039251" y="3017009"/>
            <a:ext cx="1579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   m    </a:t>
            </a:r>
            <a:r>
              <a:rPr lang="en-US" b="1" dirty="0"/>
              <a:t>s</a:t>
            </a:r>
          </a:p>
        </p:txBody>
      </p:sp>
      <p:cxnSp>
        <p:nvCxnSpPr>
          <p:cNvPr id="53" name="Straight Connector 52"/>
          <p:cNvCxnSpPr>
            <a:stCxn id="7" idx="5"/>
            <a:endCxn id="45" idx="0"/>
          </p:cNvCxnSpPr>
          <p:nvPr/>
        </p:nvCxnSpPr>
        <p:spPr>
          <a:xfrm>
            <a:off x="4589248" y="2416194"/>
            <a:ext cx="2214999" cy="57359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45041" y="35157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13585" y="3437214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6196398" y="3358568"/>
            <a:ext cx="78648" cy="1836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7415560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45" idx="5"/>
            <a:endCxn id="47" idx="0"/>
          </p:cNvCxnSpPr>
          <p:nvPr/>
        </p:nvCxnSpPr>
        <p:spPr>
          <a:xfrm>
            <a:off x="7333447" y="3358568"/>
            <a:ext cx="150658" cy="16902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88024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856568" y="3408134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1111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33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856015" y="3005506"/>
            <a:ext cx="181368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2093717" y="3374282"/>
            <a:ext cx="27906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25172" y="35099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76012" y="359095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0314" y="3035760"/>
            <a:ext cx="154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  d    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804113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42470" y="2100809"/>
            <a:ext cx="73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     j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762856" y="2416194"/>
            <a:ext cx="1257799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4"/>
            <a:endCxn id="34" idx="0"/>
          </p:cNvCxnSpPr>
          <p:nvPr/>
        </p:nvCxnSpPr>
        <p:spPr>
          <a:xfrm>
            <a:off x="4304952" y="2470306"/>
            <a:ext cx="292535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644557" y="3437214"/>
            <a:ext cx="0" cy="15374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06243" y="352052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74788" y="3394848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404089" y="3374282"/>
            <a:ext cx="127291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4" y="2989792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88638" y="35021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15052" y="3016175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826833" y="355084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954314" y="35900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022858" y="3405092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88638" y="3358568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652120" y="2989792"/>
            <a:ext cx="190052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689643" y="3025739"/>
            <a:ext cx="192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  m    </a:t>
            </a:r>
            <a:r>
              <a:rPr lang="en-US" b="1" dirty="0"/>
              <a:t>r</a:t>
            </a:r>
            <a:r>
              <a:rPr lang="en-US" dirty="0"/>
              <a:t>    s</a:t>
            </a:r>
          </a:p>
        </p:txBody>
      </p:sp>
      <p:cxnSp>
        <p:nvCxnSpPr>
          <p:cNvPr id="53" name="Straight Connector 52"/>
          <p:cNvCxnSpPr>
            <a:stCxn id="7" idx="5"/>
            <a:endCxn id="45" idx="0"/>
          </p:cNvCxnSpPr>
          <p:nvPr/>
        </p:nvCxnSpPr>
        <p:spPr>
          <a:xfrm>
            <a:off x="4589248" y="2416194"/>
            <a:ext cx="2013137" cy="57359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45041" y="35157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13585" y="3437214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895378" y="3358568"/>
            <a:ext cx="35068" cy="1922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7415560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45" idx="5"/>
            <a:endCxn id="47" idx="0"/>
          </p:cNvCxnSpPr>
          <p:nvPr/>
        </p:nvCxnSpPr>
        <p:spPr>
          <a:xfrm>
            <a:off x="7274323" y="3358568"/>
            <a:ext cx="209782" cy="16902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88024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856568" y="3408134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230698" y="358048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6299242" y="342184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5822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x - Overflow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34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856015" y="3005506"/>
            <a:ext cx="181368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2093717" y="3374282"/>
            <a:ext cx="27906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25172" y="35099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76012" y="359095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0314" y="3035760"/>
            <a:ext cx="154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  d    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804113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42470" y="2100809"/>
            <a:ext cx="73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     j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762856" y="2416194"/>
            <a:ext cx="1257799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4"/>
            <a:endCxn id="34" idx="0"/>
          </p:cNvCxnSpPr>
          <p:nvPr/>
        </p:nvCxnSpPr>
        <p:spPr>
          <a:xfrm>
            <a:off x="4304952" y="2470306"/>
            <a:ext cx="292535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644557" y="3437214"/>
            <a:ext cx="0" cy="15374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06243" y="352052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74788" y="3394848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404089" y="3374282"/>
            <a:ext cx="127291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4" y="2989792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88638" y="35021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15052" y="3016175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826833" y="355084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308304" y="357418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376848" y="3389234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88638" y="3358568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652120" y="2989792"/>
            <a:ext cx="220027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791282" y="3009649"/>
            <a:ext cx="192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  m    r     s    </a:t>
            </a:r>
            <a:r>
              <a:rPr lang="en-US" b="1" dirty="0"/>
              <a:t>x</a:t>
            </a:r>
          </a:p>
        </p:txBody>
      </p:sp>
      <p:cxnSp>
        <p:nvCxnSpPr>
          <p:cNvPr id="53" name="Straight Connector 52"/>
          <p:cNvCxnSpPr>
            <a:stCxn id="7" idx="5"/>
            <a:endCxn id="45" idx="0"/>
          </p:cNvCxnSpPr>
          <p:nvPr/>
        </p:nvCxnSpPr>
        <p:spPr>
          <a:xfrm>
            <a:off x="4589248" y="2416194"/>
            <a:ext cx="2163010" cy="57359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45041" y="35157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13585" y="3437214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895378" y="3358568"/>
            <a:ext cx="78965" cy="1922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7745001" y="3498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endCxn id="47" idx="0"/>
          </p:cNvCxnSpPr>
          <p:nvPr/>
        </p:nvCxnSpPr>
        <p:spPr>
          <a:xfrm>
            <a:off x="7668344" y="334894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88024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856568" y="3408134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230698" y="358048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6299242" y="342184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948264" y="358503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endCxn id="51" idx="0"/>
          </p:cNvCxnSpPr>
          <p:nvPr/>
        </p:nvCxnSpPr>
        <p:spPr>
          <a:xfrm>
            <a:off x="7016808" y="3423648"/>
            <a:ext cx="1" cy="16138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01619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 is Sent to the Parent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35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856015" y="3005506"/>
            <a:ext cx="181368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2093717" y="3374282"/>
            <a:ext cx="27906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25172" y="35099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76012" y="359095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0314" y="3035760"/>
            <a:ext cx="154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  d    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804113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42470" y="2100809"/>
            <a:ext cx="73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     j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762856" y="2416194"/>
            <a:ext cx="1257799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4"/>
            <a:endCxn id="34" idx="0"/>
          </p:cNvCxnSpPr>
          <p:nvPr/>
        </p:nvCxnSpPr>
        <p:spPr>
          <a:xfrm>
            <a:off x="4304952" y="2470306"/>
            <a:ext cx="292535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644557" y="3437214"/>
            <a:ext cx="0" cy="15374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06243" y="352052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74788" y="3394848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404089" y="3374282"/>
            <a:ext cx="127291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4" y="2989792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88638" y="35021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15052" y="3016175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826833" y="355084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308304" y="357418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376848" y="3389234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88638" y="3358568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652120" y="2989792"/>
            <a:ext cx="220027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791282" y="3009649"/>
            <a:ext cx="192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  m           s    x</a:t>
            </a:r>
          </a:p>
        </p:txBody>
      </p:sp>
      <p:cxnSp>
        <p:nvCxnSpPr>
          <p:cNvPr id="53" name="Straight Connector 52"/>
          <p:cNvCxnSpPr>
            <a:stCxn id="7" idx="5"/>
            <a:endCxn id="45" idx="0"/>
          </p:cNvCxnSpPr>
          <p:nvPr/>
        </p:nvCxnSpPr>
        <p:spPr>
          <a:xfrm>
            <a:off x="4589248" y="2416194"/>
            <a:ext cx="2163010" cy="57359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45041" y="35157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13585" y="3437214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895378" y="3358568"/>
            <a:ext cx="78965" cy="1922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7745001" y="3498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endCxn id="47" idx="0"/>
          </p:cNvCxnSpPr>
          <p:nvPr/>
        </p:nvCxnSpPr>
        <p:spPr>
          <a:xfrm>
            <a:off x="7668344" y="334894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88024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856568" y="3408134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230698" y="358048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6299242" y="342184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948264" y="358503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endCxn id="51" idx="0"/>
          </p:cNvCxnSpPr>
          <p:nvPr/>
        </p:nvCxnSpPr>
        <p:spPr>
          <a:xfrm>
            <a:off x="7016808" y="3423648"/>
            <a:ext cx="1" cy="16138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4451219" y="2470306"/>
            <a:ext cx="2301039" cy="724009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163615" y="2666428"/>
            <a:ext cx="38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0793855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36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856015" y="3005506"/>
            <a:ext cx="181368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2093717" y="3374282"/>
            <a:ext cx="27906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25172" y="35099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76011" y="351408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0314" y="3035760"/>
            <a:ext cx="154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  d    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158725" y="2108993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       j         r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762856" y="2416194"/>
            <a:ext cx="1400556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>
            <a:off x="4597486" y="2470306"/>
            <a:ext cx="1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5" idx="5"/>
            <a:endCxn id="12" idx="0"/>
          </p:cNvCxnSpPr>
          <p:nvPr/>
        </p:nvCxnSpPr>
        <p:spPr>
          <a:xfrm>
            <a:off x="6503568" y="3362253"/>
            <a:ext cx="140988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06243" y="352052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74788" y="3394848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404089" y="3374282"/>
            <a:ext cx="127291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4" y="2989792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88638" y="35021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15052" y="3016175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738257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74224" y="358609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42768" y="340114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88638" y="3358568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681816" y="2993477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806802" y="3021150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  m</a:t>
            </a:r>
            <a:endParaRPr lang="en-US" b="1" dirty="0"/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5088638" y="2470306"/>
            <a:ext cx="1074549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45041" y="35157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13585" y="3437214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806802" y="3362253"/>
            <a:ext cx="16004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055595" y="345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endCxn id="47" idx="0"/>
          </p:cNvCxnSpPr>
          <p:nvPr/>
        </p:nvCxnSpPr>
        <p:spPr>
          <a:xfrm>
            <a:off x="7978938" y="3302587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88024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856568" y="3408134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128328" y="35925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6196872" y="3433889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092853" y="35597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61398" y="3362253"/>
            <a:ext cx="72445" cy="1974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092853" y="2993477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26678" y="3021150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421299" y="2416194"/>
            <a:ext cx="2152925" cy="5772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77589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c - Overflow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37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547664" y="3005506"/>
            <a:ext cx="2122033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11332" y="3358568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542787" y="350696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76011" y="351408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730200" y="3036864"/>
            <a:ext cx="1714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 </a:t>
            </a:r>
            <a:r>
              <a:rPr lang="en-US" b="1" dirty="0"/>
              <a:t>c</a:t>
            </a:r>
            <a:r>
              <a:rPr lang="en-US" dirty="0"/>
              <a:t>     d    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158725" y="2108993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       j         r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608681" y="2416194"/>
            <a:ext cx="1554731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>
            <a:off x="4597486" y="2470306"/>
            <a:ext cx="1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5" idx="5"/>
            <a:endCxn id="12" idx="0"/>
          </p:cNvCxnSpPr>
          <p:nvPr/>
        </p:nvCxnSpPr>
        <p:spPr>
          <a:xfrm>
            <a:off x="6503568" y="3362253"/>
            <a:ext cx="140988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06243" y="352052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74788" y="3394848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358932" y="3374282"/>
            <a:ext cx="172448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4" y="2989792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88638" y="35021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15052" y="3016175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738257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74224" y="358609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42768" y="340114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88638" y="3358568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681816" y="2993477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806802" y="3021150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  m</a:t>
            </a:r>
            <a:endParaRPr lang="en-US" b="1" dirty="0"/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5088638" y="2470306"/>
            <a:ext cx="1074549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45041" y="35157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13585" y="3437214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806802" y="3362253"/>
            <a:ext cx="16004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055595" y="345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endCxn id="47" idx="0"/>
          </p:cNvCxnSpPr>
          <p:nvPr/>
        </p:nvCxnSpPr>
        <p:spPr>
          <a:xfrm>
            <a:off x="7978938" y="3302587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88024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856568" y="3408134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128328" y="35925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6196872" y="3433889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092853" y="35597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61398" y="3362253"/>
            <a:ext cx="72445" cy="1974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092853" y="2993477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26678" y="3021150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421299" y="2416194"/>
            <a:ext cx="2152925" cy="5772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979712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2048257" y="3408134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303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is Sent to the Parent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38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547664" y="3005506"/>
            <a:ext cx="2122033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11332" y="3358568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542787" y="350696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76011" y="351408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730200" y="3036864"/>
            <a:ext cx="1714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       d    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158725" y="2108993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       j         r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608681" y="2416194"/>
            <a:ext cx="1554731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>
            <a:off x="4597486" y="2470306"/>
            <a:ext cx="1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5" idx="5"/>
            <a:endCxn id="12" idx="0"/>
          </p:cNvCxnSpPr>
          <p:nvPr/>
        </p:nvCxnSpPr>
        <p:spPr>
          <a:xfrm>
            <a:off x="6503568" y="3362253"/>
            <a:ext cx="140988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06243" y="352052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74788" y="3394848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358932" y="3374282"/>
            <a:ext cx="172448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4" y="2989792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88638" y="35021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15052" y="3016175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738257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74224" y="358609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42768" y="340114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88638" y="3358568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681816" y="2993477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806802" y="3021150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  m</a:t>
            </a:r>
            <a:endParaRPr lang="en-US" b="1" dirty="0"/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5088638" y="2470306"/>
            <a:ext cx="1074549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45041" y="35157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13585" y="3437214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806802" y="3362253"/>
            <a:ext cx="16004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055595" y="345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endCxn id="47" idx="0"/>
          </p:cNvCxnSpPr>
          <p:nvPr/>
        </p:nvCxnSpPr>
        <p:spPr>
          <a:xfrm>
            <a:off x="7978938" y="3302587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88024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856568" y="3408134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128328" y="35925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6196872" y="3433889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092853" y="35597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61398" y="3362253"/>
            <a:ext cx="72445" cy="1974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092853" y="2993477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26678" y="3021150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421299" y="2416194"/>
            <a:ext cx="2152925" cy="5772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979712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2048257" y="3408134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587678" y="2470306"/>
            <a:ext cx="1787109" cy="730535"/>
          </a:xfrm>
          <a:prstGeom prst="straightConnector1">
            <a:avLst/>
          </a:prstGeom>
          <a:ln w="127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45266" y="2636174"/>
            <a:ext cx="375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4068957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39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547664" y="300550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479120" y="3312587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410575" y="346098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76011" y="351408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814146" y="3038074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94290" y="3517807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974279" y="35017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217779" y="2102263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     j     r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131410" y="2416194"/>
            <a:ext cx="2032002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858005" y="2470306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5" idx="5"/>
            <a:endCxn id="12" idx="0"/>
          </p:cNvCxnSpPr>
          <p:nvPr/>
        </p:nvCxnSpPr>
        <p:spPr>
          <a:xfrm>
            <a:off x="6503568" y="3362253"/>
            <a:ext cx="140988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566761" y="356880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635306" y="3443130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848735" y="3502419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462834" y="3441104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3042824" y="3369298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4163412" y="3038074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349156" y="355046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175570" y="35567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4244115" y="3397222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175570" y="3064457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738257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74224" y="358609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42768" y="340114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349156" y="3406850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681816" y="2993477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806802" y="3021150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  m</a:t>
            </a:r>
            <a:endParaRPr lang="en-US" b="1" dirty="0"/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5088638" y="2470306"/>
            <a:ext cx="1074549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578066" y="349361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544180" y="3374282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806802" y="3362253"/>
            <a:ext cx="16004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055595" y="345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endCxn id="47" idx="0"/>
          </p:cNvCxnSpPr>
          <p:nvPr/>
        </p:nvCxnSpPr>
        <p:spPr>
          <a:xfrm>
            <a:off x="7978938" y="3302587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048542" y="357587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5117086" y="3456416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128328" y="35925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6196872" y="3433889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092853" y="35597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61398" y="3362253"/>
            <a:ext cx="72445" cy="1974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092853" y="2993477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26678" y="3021150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421299" y="2416194"/>
            <a:ext cx="2152925" cy="5772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2062865" y="35240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2131410" y="3421796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879089" y="300052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462835" y="2470306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875605" y="3369298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147411" y="3034225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</p:spTree>
    <p:extLst>
      <p:ext uri="{BB962C8B-B14F-4D97-AF65-F5344CB8AC3E}">
        <p14:creationId xmlns:p14="http://schemas.microsoft.com/office/powerpoint/2010/main" val="3790870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Searching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we access data on a disk or another external memory device, we perform </a:t>
            </a:r>
            <a:r>
              <a:rPr lang="en-US" b="1" dirty="0"/>
              <a:t>external searching.</a:t>
            </a:r>
          </a:p>
          <a:p>
            <a:r>
              <a:rPr lang="en-US" dirty="0"/>
              <a:t>A </a:t>
            </a:r>
            <a:r>
              <a:rPr lang="en-US" b="1" dirty="0"/>
              <a:t>disk access </a:t>
            </a:r>
            <a:r>
              <a:rPr lang="en-US" dirty="0"/>
              <a:t>can be at least 100,000 to 1,000,000 times longer than a main memory access.</a:t>
            </a:r>
          </a:p>
          <a:p>
            <a:r>
              <a:rPr lang="en-US" dirty="0"/>
              <a:t>Thus, for data structures residing on disk, we want to </a:t>
            </a:r>
            <a:r>
              <a:rPr lang="en-US" b="1" dirty="0"/>
              <a:t>minimize disk accesses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398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40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547664" y="300550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479120" y="3312587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410575" y="346098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727401" y="352942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814146" y="3038074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94290" y="3517807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974279" y="35017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217779" y="2102263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     j     r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131410" y="2416194"/>
            <a:ext cx="2032002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858005" y="2470306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727401" y="337759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566761" y="356880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635306" y="3443130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848735" y="3502419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462834" y="3441104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3042824" y="3369298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4163412" y="3038074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349156" y="355046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175570" y="35567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4244115" y="3397222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175570" y="3064457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738257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74224" y="358609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42768" y="340114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349156" y="3406850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681816" y="2993477"/>
            <a:ext cx="1194440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856738" y="3016161"/>
            <a:ext cx="93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l    </a:t>
            </a:r>
            <a:r>
              <a:rPr lang="en-US" dirty="0"/>
              <a:t>m</a:t>
            </a:r>
            <a:endParaRPr lang="en-US" b="1" dirty="0"/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5088638" y="2470306"/>
            <a:ext cx="1190398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578066" y="349361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544180" y="3374282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806802" y="3362253"/>
            <a:ext cx="49936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055595" y="345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endCxn id="47" idx="0"/>
          </p:cNvCxnSpPr>
          <p:nvPr/>
        </p:nvCxnSpPr>
        <p:spPr>
          <a:xfrm>
            <a:off x="7978938" y="3302587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048542" y="357587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5117086" y="3456416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128328" y="35925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6196872" y="3433889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092853" y="35597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61398" y="3362253"/>
            <a:ext cx="72445" cy="1974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092853" y="2993477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26678" y="3021150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421299" y="2416194"/>
            <a:ext cx="2152925" cy="5772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2062865" y="35240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2131410" y="3421796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879089" y="300052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462835" y="2470306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875605" y="3369298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147411" y="3034225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436973" y="356562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6505517" y="3406983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1712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41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547664" y="300550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479120" y="3312587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410575" y="346098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20272" y="352462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814146" y="3038074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94290" y="3517807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974279" y="35017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217779" y="2102263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     j     r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131410" y="2416194"/>
            <a:ext cx="2032002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858005" y="2470306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7020272" y="3372794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566761" y="356880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635306" y="3443130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848735" y="3502419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462834" y="3441104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3042824" y="3369298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4163412" y="3038074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349156" y="355046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175570" y="35567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4244115" y="3397222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175570" y="3064457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738257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933691" y="360520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8002235" y="3420252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349156" y="3406850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681816" y="2993477"/>
            <a:ext cx="1554480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843016" y="3016161"/>
            <a:ext cx="12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</a:t>
            </a:r>
            <a:r>
              <a:rPr lang="en-US" dirty="0"/>
              <a:t>l</a:t>
            </a:r>
            <a:r>
              <a:rPr lang="en-US" b="1" dirty="0"/>
              <a:t>    </a:t>
            </a:r>
            <a:r>
              <a:rPr lang="en-US" dirty="0"/>
              <a:t>m   </a:t>
            </a:r>
            <a:r>
              <a:rPr lang="en-US" b="1" dirty="0"/>
              <a:t>n</a:t>
            </a:r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5088638" y="2470306"/>
            <a:ext cx="1370418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578066" y="349361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544180" y="3374282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806802" y="3362253"/>
            <a:ext cx="102662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415062" y="347111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endCxn id="47" idx="0"/>
          </p:cNvCxnSpPr>
          <p:nvPr/>
        </p:nvCxnSpPr>
        <p:spPr>
          <a:xfrm>
            <a:off x="8338405" y="3321699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048542" y="357587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5117086" y="3456416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128328" y="35925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6196872" y="3433889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452320" y="35788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520865" y="3381365"/>
            <a:ext cx="72445" cy="1974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452320" y="3012589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586145" y="3040262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421299" y="2416194"/>
            <a:ext cx="2512392" cy="5963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2062865" y="35240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2131410" y="3421796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879089" y="300052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462835" y="2470306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875605" y="3369298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147411" y="3034225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436973" y="356562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6505517" y="3406983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727401" y="354903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795945" y="3390393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93960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42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687611" y="454394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0234" y="3120123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85118" y="3121577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     j     r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435508"/>
            <a:ext cx="2032002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525344" y="3489620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687611" y="4392108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9155" y="4012791"/>
            <a:ext cx="1554480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510355" y="4035475"/>
            <a:ext cx="12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</a:t>
            </a:r>
            <a:r>
              <a:rPr lang="en-US" dirty="0"/>
              <a:t>l</a:t>
            </a:r>
            <a:r>
              <a:rPr lang="en-US" b="1" dirty="0"/>
              <a:t>    </a:t>
            </a:r>
            <a:r>
              <a:rPr lang="en-US" dirty="0"/>
              <a:t>m   n</a:t>
            </a:r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4755977" y="3489620"/>
            <a:ext cx="1370418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474141" y="4381567"/>
            <a:ext cx="102662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54370" y="45158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67138" y="4366694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95667" y="461184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864211" y="4453203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1072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9" y="4043682"/>
            <a:ext cx="122413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56748" y="4075507"/>
            <a:ext cx="1007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 </a:t>
            </a:r>
            <a:r>
              <a:rPr lang="en-US" b="1" dirty="0"/>
              <a:t>t</a:t>
            </a:r>
            <a:r>
              <a:rPr lang="en-US" dirty="0"/>
              <a:t>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088638" y="3435508"/>
            <a:ext cx="2643089" cy="6081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130174" y="3489620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104312" y="458493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6172856" y="4426297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94740" y="456834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463284" y="4409707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7954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43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687611" y="454394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0234" y="3120123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85118" y="3121577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     j     r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435508"/>
            <a:ext cx="2032002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525344" y="3489620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687611" y="4392108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9155" y="4012791"/>
            <a:ext cx="1554480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510355" y="4035475"/>
            <a:ext cx="12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</a:t>
            </a:r>
            <a:r>
              <a:rPr lang="en-US" dirty="0"/>
              <a:t>l</a:t>
            </a:r>
            <a:r>
              <a:rPr lang="en-US" b="1" dirty="0"/>
              <a:t>    </a:t>
            </a:r>
            <a:r>
              <a:rPr lang="en-US" dirty="0"/>
              <a:t>m   n</a:t>
            </a:r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4755977" y="3489620"/>
            <a:ext cx="1370418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474141" y="4381567"/>
            <a:ext cx="102662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95667" y="461184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864211" y="4453203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t    </a:t>
            </a:r>
            <a:r>
              <a:rPr lang="en-US" b="1" dirty="0"/>
              <a:t>u</a:t>
            </a:r>
            <a:r>
              <a:rPr lang="en-US" dirty="0"/>
              <a:t>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088638" y="3435508"/>
            <a:ext cx="2773415" cy="6081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130174" y="3489620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104312" y="458493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6172856" y="4426297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94740" y="456834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463284" y="4409707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1947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p - Overflow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44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0234" y="3120123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85118" y="3121577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     j     r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435508"/>
            <a:ext cx="2032002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525344" y="3489620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9154" y="4012791"/>
            <a:ext cx="167111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399060" y="4056178"/>
            <a:ext cx="157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 </a:t>
            </a:r>
            <a:r>
              <a:rPr lang="en-US" dirty="0"/>
              <a:t>l</a:t>
            </a:r>
            <a:r>
              <a:rPr lang="en-US" b="1" dirty="0"/>
              <a:t>    </a:t>
            </a:r>
            <a:r>
              <a:rPr lang="en-US" dirty="0"/>
              <a:t>m  n   </a:t>
            </a:r>
            <a:r>
              <a:rPr lang="en-US" b="1" dirty="0"/>
              <a:t>p</a:t>
            </a:r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4755977" y="3489620"/>
            <a:ext cx="1428736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474141" y="4381567"/>
            <a:ext cx="119742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95667" y="459750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864211" y="443886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t    u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088638" y="3435508"/>
            <a:ext cx="2773415" cy="6081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130174" y="3489620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104312" y="458493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6172856" y="4426297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94740" y="456834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463284" y="4409707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673104" y="45525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endCxn id="71" idx="0"/>
          </p:cNvCxnSpPr>
          <p:nvPr/>
        </p:nvCxnSpPr>
        <p:spPr>
          <a:xfrm>
            <a:off x="6673104" y="4416536"/>
            <a:ext cx="68545" cy="135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6340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 is Sent to the Parent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45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0234" y="3120123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85118" y="3121577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     j     r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435508"/>
            <a:ext cx="2032002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525344" y="3489620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9154" y="4012791"/>
            <a:ext cx="167111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399060" y="4056178"/>
            <a:ext cx="157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 </a:t>
            </a:r>
            <a:r>
              <a:rPr lang="en-US" dirty="0"/>
              <a:t>l</a:t>
            </a:r>
            <a:r>
              <a:rPr lang="en-US" b="1" dirty="0"/>
              <a:t>         </a:t>
            </a:r>
            <a:r>
              <a:rPr lang="en-US" dirty="0"/>
              <a:t>n   p</a:t>
            </a:r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4755977" y="3489620"/>
            <a:ext cx="1428736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474141" y="4381567"/>
            <a:ext cx="119742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95667" y="459750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864211" y="443886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t    u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088638" y="3435508"/>
            <a:ext cx="2773415" cy="6081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130174" y="3489620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104312" y="458493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6172856" y="4426297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94740" y="456834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463284" y="4409707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673104" y="45525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endCxn id="71" idx="0"/>
          </p:cNvCxnSpPr>
          <p:nvPr/>
        </p:nvCxnSpPr>
        <p:spPr>
          <a:xfrm>
            <a:off x="6673104" y="4416536"/>
            <a:ext cx="68545" cy="135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4644008" y="3501008"/>
            <a:ext cx="1528848" cy="741046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981509" y="3751205"/>
            <a:ext cx="454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  </a:t>
            </a:r>
          </a:p>
        </p:txBody>
      </p:sp>
    </p:spTree>
    <p:extLst>
      <p:ext uri="{BB962C8B-B14F-4D97-AF65-F5344CB8AC3E}">
        <p14:creationId xmlns:p14="http://schemas.microsoft.com/office/powerpoint/2010/main" val="2635072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46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0234" y="3120123"/>
            <a:ext cx="2187728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55905" y="3116559"/>
            <a:ext cx="169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     j     m     r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435508"/>
            <a:ext cx="2091870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525344" y="3489620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4749889" y="3485891"/>
            <a:ext cx="1008073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t    u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437577" y="3435508"/>
            <a:ext cx="2424476" cy="6081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130174" y="3489620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</a:t>
            </a:r>
            <a:r>
              <a:rPr lang="en-US" b="1" dirty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5153584" y="3485891"/>
            <a:ext cx="1476966" cy="52792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99616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Overflow at the Root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47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0234" y="3120123"/>
            <a:ext cx="2187728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55905" y="3116559"/>
            <a:ext cx="169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     j     m     r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435508"/>
            <a:ext cx="2091870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525344" y="3489620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4749889" y="3485891"/>
            <a:ext cx="1008073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t    u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437577" y="3435508"/>
            <a:ext cx="2424476" cy="6081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130174" y="3489620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</a:t>
            </a:r>
            <a:r>
              <a:rPr lang="en-US" b="1" dirty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5153584" y="3485891"/>
            <a:ext cx="1476966" cy="52792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66496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 is Sent up to a New Root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48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0234" y="3120123"/>
            <a:ext cx="2187728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55905" y="3116559"/>
            <a:ext cx="169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          m     r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435508"/>
            <a:ext cx="2091870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525344" y="3489620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4749889" y="3485891"/>
            <a:ext cx="1008073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t    u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437577" y="3435508"/>
            <a:ext cx="2424476" cy="6081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130174" y="3489620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</a:t>
            </a:r>
            <a:r>
              <a:rPr lang="en-US" b="1" dirty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5153584" y="3485891"/>
            <a:ext cx="1476966" cy="52792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065221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648966" y="2132856"/>
            <a:ext cx="0" cy="1172015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715881" y="2534197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j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134622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49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531207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t  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</a:t>
            </a:r>
            <a:r>
              <a:rPr lang="en-US" b="1" dirty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  </a:t>
            </a:r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30134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77989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    r</a:t>
            </a:r>
          </a:p>
        </p:txBody>
      </p:sp>
    </p:spTree>
    <p:extLst>
      <p:ext uri="{BB962C8B-B14F-4D97-AF65-F5344CB8AC3E}">
        <p14:creationId xmlns:p14="http://schemas.microsoft.com/office/powerpoint/2010/main" val="3932380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Trees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An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</a:rPr>
                      <m:t>𝒂</m:t>
                    </m:r>
                    <m:r>
                      <a:rPr lang="en-US" b="1" i="1" smtClean="0">
                        <a:latin typeface="Cambria Math"/>
                      </a:rPr>
                      <m:t>,</m:t>
                    </m:r>
                    <m:r>
                      <a:rPr lang="en-US" b="1" i="1" smtClean="0">
                        <a:latin typeface="Cambria Math"/>
                      </a:rPr>
                      <m:t>𝒃</m:t>
                    </m:r>
                    <m:r>
                      <a:rPr lang="en-US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/>
                  <a:t> tree</a:t>
                </a:r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/>
                  <a:t> are integers, such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+1)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, is a multi-way search tree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/>
                  <a:t> with the following additional restrictions:</a:t>
                </a:r>
              </a:p>
              <a:p>
                <a:pPr lvl="1"/>
                <a:r>
                  <a:rPr lang="en-US" b="1" dirty="0"/>
                  <a:t>Size property</a:t>
                </a:r>
                <a:r>
                  <a:rPr lang="en-US" dirty="0"/>
                  <a:t>: Each internal node has at least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/>
                  <a:t> children, unless it is the root, and at most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/>
                  <a:t> children. The root can have as few as 2 children.</a:t>
                </a:r>
              </a:p>
              <a:p>
                <a:pPr lvl="1"/>
                <a:r>
                  <a:rPr lang="en-US" b="1" dirty="0"/>
                  <a:t>Depth property</a:t>
                </a:r>
                <a:r>
                  <a:rPr lang="en-US" dirty="0"/>
                  <a:t>: All external nodes have the same depth.</a:t>
                </a:r>
              </a:p>
              <a:p>
                <a:endParaRPr lang="en-US" dirty="0"/>
              </a:p>
              <a:p>
                <a:r>
                  <a:rPr lang="en-US" dirty="0"/>
                  <a:t>A (2,4) tree is an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/>
                      </a:rPr>
                      <m:t>(</m:t>
                    </m:r>
                    <m:r>
                      <a:rPr lang="en-US" b="0" i="1">
                        <a:latin typeface="Cambria Math"/>
                      </a:rPr>
                      <m:t>𝑎</m:t>
                    </m:r>
                    <m:r>
                      <a:rPr lang="en-US" b="0" i="1">
                        <a:latin typeface="Cambria Math"/>
                      </a:rPr>
                      <m:t>,</m:t>
                    </m:r>
                    <m:r>
                      <a:rPr lang="en-US" b="0" i="1">
                        <a:latin typeface="Cambria Math"/>
                      </a:rPr>
                      <m:t>𝑏</m:t>
                    </m:r>
                    <m:r>
                      <a:rPr lang="en-US" b="0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tree with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=4.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481" t="-3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917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50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531207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t  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</a:t>
            </a:r>
            <a:r>
              <a:rPr lang="en-US" b="1" dirty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  </a:t>
            </a:r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30134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77989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    r</a:t>
            </a:r>
          </a:p>
        </p:txBody>
      </p:sp>
    </p:spTree>
    <p:extLst>
      <p:ext uri="{BB962C8B-B14F-4D97-AF65-F5344CB8AC3E}">
        <p14:creationId xmlns:p14="http://schemas.microsoft.com/office/powerpoint/2010/main" val="14657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from a B-tree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Let us now see how we </a:t>
            </a:r>
            <a:r>
              <a:rPr lang="en-US" b="1" dirty="0"/>
              <a:t>delete a key</a:t>
            </a:r>
            <a:r>
              <a:rPr lang="en-US" dirty="0"/>
              <a:t> from a B-tree.</a:t>
            </a:r>
          </a:p>
          <a:p>
            <a:r>
              <a:rPr lang="en-US" dirty="0"/>
              <a:t>If the key to be deleted is in a node with only external nodes as children, then it can be deleted immediately.</a:t>
            </a:r>
          </a:p>
          <a:p>
            <a:r>
              <a:rPr lang="en-US" dirty="0"/>
              <a:t>If the key to be deleted is in an internal node with only internal nodes as children, then its </a:t>
            </a:r>
            <a:r>
              <a:rPr lang="en-US" b="1" dirty="0"/>
              <a:t>immediate predecessor </a:t>
            </a:r>
            <a:r>
              <a:rPr lang="en-US" dirty="0"/>
              <a:t>(or </a:t>
            </a:r>
            <a:r>
              <a:rPr lang="en-US" b="1" dirty="0"/>
              <a:t>successor</a:t>
            </a:r>
            <a:r>
              <a:rPr lang="en-US" dirty="0"/>
              <a:t>) under the natural order of keys is guaranteed to be in a node with only external-node children.</a:t>
            </a:r>
          </a:p>
          <a:p>
            <a:r>
              <a:rPr lang="en-US" dirty="0"/>
              <a:t>Hence, we can </a:t>
            </a:r>
            <a:r>
              <a:rPr lang="en-US" b="1" dirty="0"/>
              <a:t>promote</a:t>
            </a:r>
            <a:r>
              <a:rPr lang="en-US" dirty="0"/>
              <a:t> the immediate predecessor or successor into the position occupied by the key to be deleted, and delete the key from the node with only external-node children.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960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from a B-tree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If the node where the deletion takes place contains </a:t>
            </a:r>
            <a:r>
              <a:rPr lang="en-US" b="1" dirty="0"/>
              <a:t>more than the minimum number of keys</a:t>
            </a:r>
            <a:r>
              <a:rPr lang="en-US" dirty="0"/>
              <a:t>, then one can be deleted with no further action. </a:t>
            </a:r>
          </a:p>
          <a:p>
            <a:r>
              <a:rPr lang="en-US" dirty="0"/>
              <a:t>If the node contains the </a:t>
            </a:r>
            <a:r>
              <a:rPr lang="en-US" b="1" dirty="0"/>
              <a:t>minimum number</a:t>
            </a:r>
            <a:r>
              <a:rPr lang="en-US" dirty="0"/>
              <a:t>, then we first </a:t>
            </a:r>
            <a:r>
              <a:rPr lang="en-US" b="1" dirty="0"/>
              <a:t>look at its two immediate siblings</a:t>
            </a:r>
            <a:r>
              <a:rPr lang="en-US" dirty="0"/>
              <a:t> (or in the case of a node on the outside, one sibling).</a:t>
            </a:r>
          </a:p>
          <a:p>
            <a:r>
              <a:rPr lang="en-US" dirty="0"/>
              <a:t>If one of these has more than the minimum number for entries, then we can do a </a:t>
            </a:r>
            <a:r>
              <a:rPr lang="en-US" b="1" dirty="0"/>
              <a:t>transfer </a:t>
            </a:r>
            <a:r>
              <a:rPr lang="en-US" dirty="0"/>
              <a:t>operation: one child of the sibling is moved to the node where the deletion takes place, one of the keys of the sibling is moved into the parent node, and a key from the parent node is moved into the node where the deletion takes place.</a:t>
            </a:r>
            <a:r>
              <a:rPr lang="en-US" b="1" dirty="0"/>
              <a:t> </a:t>
            </a:r>
          </a:p>
          <a:p>
            <a:r>
              <a:rPr lang="en-US" dirty="0"/>
              <a:t>If the immediate sibling has only the minimum number of keys then we perform a </a:t>
            </a:r>
            <a:r>
              <a:rPr lang="en-US" b="1" dirty="0"/>
              <a:t>fusion</a:t>
            </a:r>
            <a:r>
              <a:rPr lang="en-US" dirty="0"/>
              <a:t> operation: the current node and its sibling are merged into a new node and a key is moved from the parent into this new node.</a:t>
            </a:r>
          </a:p>
          <a:p>
            <a:r>
              <a:rPr lang="en-US" dirty="0"/>
              <a:t>If this fusion step leaves the parent with too few entries, the process </a:t>
            </a:r>
            <a:r>
              <a:rPr lang="en-US" b="1" dirty="0"/>
              <a:t>propagates upward.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434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53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531207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t  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</a:t>
            </a:r>
            <a:r>
              <a:rPr lang="en-US" b="1" dirty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  </a:t>
            </a:r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30134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77989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    r</a:t>
            </a:r>
          </a:p>
        </p:txBody>
      </p:sp>
    </p:spTree>
    <p:extLst>
      <p:ext uri="{BB962C8B-B14F-4D97-AF65-F5344CB8AC3E}">
        <p14:creationId xmlns:p14="http://schemas.microsoft.com/office/powerpoint/2010/main" val="81599387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 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54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t  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</a:t>
            </a:r>
            <a:r>
              <a:rPr lang="en-US" b="1" dirty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  </a:t>
            </a:r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30134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77989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    r</a:t>
            </a:r>
          </a:p>
        </p:txBody>
      </p:sp>
    </p:spTree>
    <p:extLst>
      <p:ext uri="{BB962C8B-B14F-4D97-AF65-F5344CB8AC3E}">
        <p14:creationId xmlns:p14="http://schemas.microsoft.com/office/powerpoint/2010/main" val="178160379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 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55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t  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</a:t>
            </a:r>
            <a:r>
              <a:rPr lang="en-US" b="1" dirty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  </a:t>
            </a:r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30134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77989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    </a:t>
            </a:r>
            <a:r>
              <a:rPr lang="en-US" b="1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44232674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Successor of 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56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dirty="0"/>
              <a:t>    t  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</a:t>
            </a:r>
            <a:r>
              <a:rPr lang="en-US" b="1" dirty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  </a:t>
            </a:r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30134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77989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    </a:t>
            </a:r>
            <a:r>
              <a:rPr lang="en-US" b="1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44232674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Promote the Successor of r – Delete the Successor from its Place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57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63941" y="464807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532485" y="4463124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0671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9" y="4043682"/>
            <a:ext cx="1196758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098349" y="409379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  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25138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893682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</a:t>
            </a:r>
            <a:r>
              <a:rPr lang="en-US" b="1" dirty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  </a:t>
            </a:r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786119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77989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    </a:t>
            </a:r>
            <a:r>
              <a:rPr lang="en-US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9411021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Delete 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58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63941" y="464807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532485" y="4463124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0671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9" y="4043682"/>
            <a:ext cx="1196758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098349" y="409379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  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25138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893682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</a:t>
            </a:r>
            <a:r>
              <a:rPr lang="en-US" b="1" dirty="0"/>
              <a:t>  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  </a:t>
            </a:r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786119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77989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    s</a:t>
            </a:r>
          </a:p>
        </p:txBody>
      </p:sp>
    </p:spTree>
    <p:extLst>
      <p:ext uri="{BB962C8B-B14F-4D97-AF65-F5344CB8AC3E}">
        <p14:creationId xmlns:p14="http://schemas.microsoft.com/office/powerpoint/2010/main" val="402103018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59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63941" y="464807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532485" y="4463124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0671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9" y="4043682"/>
            <a:ext cx="1196758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098349" y="409379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25138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893682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  <a:endParaRPr lang="en-US" b="1" dirty="0"/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  </a:t>
            </a:r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786119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121388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    </a:t>
            </a:r>
            <a:r>
              <a:rPr lang="en-US" b="1" dirty="0"/>
              <a:t>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6883182" y="3253936"/>
            <a:ext cx="580759" cy="1024522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926520" y="3581531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  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699094" y="3173536"/>
            <a:ext cx="96032" cy="846300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6680136" y="344921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</a:t>
            </a:r>
          </a:p>
        </p:txBody>
      </p:sp>
    </p:spTree>
    <p:extLst>
      <p:ext uri="{BB962C8B-B14F-4D97-AF65-F5344CB8AC3E}">
        <p14:creationId xmlns:p14="http://schemas.microsoft.com/office/powerpoint/2010/main" val="225897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(3,5)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6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531207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h     </a:t>
            </a:r>
            <a:r>
              <a:rPr lang="en-US" b="1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    t  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</a:t>
            </a:r>
            <a:r>
              <a:rPr lang="en-US" b="1" dirty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  </a:t>
            </a:r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30134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77989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    r</a:t>
            </a:r>
          </a:p>
        </p:txBody>
      </p:sp>
    </p:spTree>
    <p:extLst>
      <p:ext uri="{BB962C8B-B14F-4D97-AF65-F5344CB8AC3E}">
        <p14:creationId xmlns:p14="http://schemas.microsoft.com/office/powerpoint/2010/main" val="239809962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the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60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23545" y="45723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60" idx="3"/>
            <a:endCxn id="42" idx="0"/>
          </p:cNvCxnSpPr>
          <p:nvPr/>
        </p:nvCxnSpPr>
        <p:spPr>
          <a:xfrm flipH="1">
            <a:off x="7492090" y="4412458"/>
            <a:ext cx="96693" cy="15991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463941" y="4043682"/>
            <a:ext cx="8524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446234" y="4098986"/>
            <a:ext cx="88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90179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958723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s</a:t>
            </a:r>
            <a:endParaRPr lang="en-US" b="1" dirty="0"/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  </a:t>
            </a:r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58260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93681" y="2879827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    t    </a:t>
            </a:r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132707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Delete 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61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  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23545" y="45723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60" idx="3"/>
            <a:endCxn id="42" idx="0"/>
          </p:cNvCxnSpPr>
          <p:nvPr/>
        </p:nvCxnSpPr>
        <p:spPr>
          <a:xfrm flipH="1">
            <a:off x="7492090" y="4412458"/>
            <a:ext cx="96693" cy="15991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463941" y="4043682"/>
            <a:ext cx="8524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446234" y="4098986"/>
            <a:ext cx="88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90179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958723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s</a:t>
            </a:r>
            <a:endParaRPr lang="en-US" b="1" dirty="0"/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  </a:t>
            </a:r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58260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93681" y="2879827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    t    </a:t>
            </a:r>
            <a:r>
              <a:rPr lang="en-US" b="1" dirty="0"/>
              <a:t>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778708" y="4259706"/>
            <a:ext cx="142379" cy="681462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603824" y="4941168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8413661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62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b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    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23545" y="45723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60" idx="3"/>
            <a:endCxn id="42" idx="0"/>
          </p:cNvCxnSpPr>
          <p:nvPr/>
        </p:nvCxnSpPr>
        <p:spPr>
          <a:xfrm flipH="1">
            <a:off x="7492090" y="4412458"/>
            <a:ext cx="96693" cy="15991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463941" y="4043682"/>
            <a:ext cx="8524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446234" y="4098986"/>
            <a:ext cx="88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   e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90179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958723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s</a:t>
            </a:r>
            <a:endParaRPr lang="en-US" b="1" dirty="0"/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  </a:t>
            </a:r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58260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93681" y="2879827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    t    </a:t>
            </a:r>
            <a:r>
              <a:rPr lang="en-US" b="1" dirty="0"/>
              <a:t> 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867919" y="3359845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  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921087" y="3069187"/>
            <a:ext cx="528190" cy="950649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59" idx="2"/>
          </p:cNvCxnSpPr>
          <p:nvPr/>
        </p:nvCxnSpPr>
        <p:spPr>
          <a:xfrm flipV="1">
            <a:off x="2382494" y="4235860"/>
            <a:ext cx="163934" cy="2345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744473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the Fusion – Underflow at 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63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077914" y="4024820"/>
            <a:ext cx="1985554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endCxn id="11" idx="0"/>
          </p:cNvCxnSpPr>
          <p:nvPr/>
        </p:nvCxnSpPr>
        <p:spPr>
          <a:xfrm flipH="1">
            <a:off x="1167076" y="4377838"/>
            <a:ext cx="68544" cy="148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98531" y="452628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35620" y="4051529"/>
            <a:ext cx="1684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 b    c    e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919632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    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070691" y="3173536"/>
            <a:ext cx="1160668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5"/>
            <a:endCxn id="22" idx="0"/>
          </p:cNvCxnSpPr>
          <p:nvPr/>
        </p:nvCxnSpPr>
        <p:spPr>
          <a:xfrm>
            <a:off x="2772690" y="4393596"/>
            <a:ext cx="215487" cy="127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23545" y="45723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60" idx="3"/>
            <a:endCxn id="42" idx="0"/>
          </p:cNvCxnSpPr>
          <p:nvPr/>
        </p:nvCxnSpPr>
        <p:spPr>
          <a:xfrm flipH="1">
            <a:off x="7492090" y="4412458"/>
            <a:ext cx="96693" cy="15991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96072" y="458126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64617" y="4445865"/>
            <a:ext cx="0" cy="135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463941" y="4043682"/>
            <a:ext cx="8524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446234" y="4098986"/>
            <a:ext cx="88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582114" y="451356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650659" y="4411348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90179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958723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s</a:t>
            </a:r>
            <a:endParaRPr lang="en-US" b="1" dirty="0"/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  </a:t>
            </a:r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58260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93681" y="2879827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    t    </a:t>
            </a:r>
            <a:r>
              <a:rPr lang="en-US" b="1" dirty="0"/>
              <a:t> 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002146" y="460005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/>
          <p:cNvCxnSpPr>
            <a:endCxn id="85" idx="0"/>
          </p:cNvCxnSpPr>
          <p:nvPr/>
        </p:nvCxnSpPr>
        <p:spPr>
          <a:xfrm>
            <a:off x="2070691" y="4464654"/>
            <a:ext cx="0" cy="135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5943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64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077914" y="4024820"/>
            <a:ext cx="1985554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endCxn id="11" idx="0"/>
          </p:cNvCxnSpPr>
          <p:nvPr/>
        </p:nvCxnSpPr>
        <p:spPr>
          <a:xfrm flipH="1">
            <a:off x="1167076" y="4377838"/>
            <a:ext cx="68544" cy="148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98531" y="452628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35620" y="4051529"/>
            <a:ext cx="1684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 b    c    e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919632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070691" y="3173536"/>
            <a:ext cx="1160668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5"/>
            <a:endCxn id="22" idx="0"/>
          </p:cNvCxnSpPr>
          <p:nvPr/>
        </p:nvCxnSpPr>
        <p:spPr>
          <a:xfrm>
            <a:off x="2772690" y="4393596"/>
            <a:ext cx="215487" cy="127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23545" y="45723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60" idx="3"/>
            <a:endCxn id="42" idx="0"/>
          </p:cNvCxnSpPr>
          <p:nvPr/>
        </p:nvCxnSpPr>
        <p:spPr>
          <a:xfrm flipH="1">
            <a:off x="7492090" y="4412458"/>
            <a:ext cx="96693" cy="15991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96072" y="458126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64617" y="4445865"/>
            <a:ext cx="0" cy="135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463941" y="4043682"/>
            <a:ext cx="8524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446234" y="4098986"/>
            <a:ext cx="88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582114" y="451356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650659" y="4411348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90179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958723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s</a:t>
            </a:r>
            <a:endParaRPr lang="en-US" b="1" dirty="0"/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410588" y="2488819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  </a:t>
            </a:r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58260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93681" y="2879827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    t    </a:t>
            </a:r>
            <a:r>
              <a:rPr lang="en-US" b="1" dirty="0"/>
              <a:t> 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002146" y="460005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/>
          <p:cNvCxnSpPr>
            <a:endCxn id="85" idx="0"/>
          </p:cNvCxnSpPr>
          <p:nvPr/>
        </p:nvCxnSpPr>
        <p:spPr>
          <a:xfrm>
            <a:off x="2070691" y="4464654"/>
            <a:ext cx="0" cy="135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76" idx="2"/>
          </p:cNvCxnSpPr>
          <p:nvPr/>
        </p:nvCxnSpPr>
        <p:spPr>
          <a:xfrm>
            <a:off x="4152114" y="3042900"/>
            <a:ext cx="1859050" cy="26288"/>
          </a:xfrm>
          <a:prstGeom prst="line">
            <a:avLst/>
          </a:prstGeom>
          <a:ln w="12700"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7" idx="7"/>
          </p:cNvCxnSpPr>
          <p:nvPr/>
        </p:nvCxnSpPr>
        <p:spPr>
          <a:xfrm flipH="1">
            <a:off x="3994137" y="2132856"/>
            <a:ext cx="1090901" cy="779407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15960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the Fusion – Delete Root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65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077914" y="4024820"/>
            <a:ext cx="1985554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endCxn id="11" idx="0"/>
          </p:cNvCxnSpPr>
          <p:nvPr/>
        </p:nvCxnSpPr>
        <p:spPr>
          <a:xfrm flipH="1">
            <a:off x="1167076" y="4377838"/>
            <a:ext cx="68544" cy="148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98531" y="452628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35620" y="4051529"/>
            <a:ext cx="1684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 b    c    e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919632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76" idx="3"/>
            <a:endCxn id="6" idx="0"/>
          </p:cNvCxnSpPr>
          <p:nvPr/>
        </p:nvCxnSpPr>
        <p:spPr>
          <a:xfrm flipH="1">
            <a:off x="2070691" y="3150145"/>
            <a:ext cx="1950895" cy="874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5"/>
            <a:endCxn id="22" idx="0"/>
          </p:cNvCxnSpPr>
          <p:nvPr/>
        </p:nvCxnSpPr>
        <p:spPr>
          <a:xfrm>
            <a:off x="2772690" y="4393596"/>
            <a:ext cx="215487" cy="127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23545" y="45723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60" idx="3"/>
            <a:endCxn id="42" idx="0"/>
          </p:cNvCxnSpPr>
          <p:nvPr/>
        </p:nvCxnSpPr>
        <p:spPr>
          <a:xfrm flipH="1">
            <a:off x="7492090" y="4412458"/>
            <a:ext cx="96693" cy="15991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396072" y="458126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64617" y="4445865"/>
            <a:ext cx="0" cy="135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463941" y="4043682"/>
            <a:ext cx="8524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446234" y="4098986"/>
            <a:ext cx="88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582114" y="451356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650659" y="4411348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90179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958723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s</a:t>
            </a:r>
            <a:endParaRPr lang="en-US" b="1" dirty="0"/>
          </a:p>
        </p:txBody>
      </p:sp>
      <p:sp>
        <p:nvSpPr>
          <p:cNvPr id="72" name="Oval 71"/>
          <p:cNvSpPr/>
          <p:nvPr/>
        </p:nvSpPr>
        <p:spPr>
          <a:xfrm>
            <a:off x="4005222" y="1855867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727981" y="2708920"/>
            <a:ext cx="2004858" cy="51692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5439234" y="3150145"/>
            <a:ext cx="2450945" cy="89353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76" idx="0"/>
          </p:cNvCxnSpPr>
          <p:nvPr/>
        </p:nvCxnSpPr>
        <p:spPr>
          <a:xfrm>
            <a:off x="4588967" y="2287915"/>
            <a:ext cx="141443" cy="42100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049256" y="2802265"/>
            <a:ext cx="1396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     j    m    t    </a:t>
            </a:r>
            <a:r>
              <a:rPr lang="en-US" b="1" dirty="0"/>
              <a:t> 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002146" y="460005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/>
          <p:cNvCxnSpPr>
            <a:endCxn id="85" idx="0"/>
          </p:cNvCxnSpPr>
          <p:nvPr/>
        </p:nvCxnSpPr>
        <p:spPr>
          <a:xfrm>
            <a:off x="2070691" y="4464654"/>
            <a:ext cx="0" cy="135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34" idx="0"/>
          </p:cNvCxnSpPr>
          <p:nvPr/>
        </p:nvCxnSpPr>
        <p:spPr>
          <a:xfrm>
            <a:off x="4378579" y="3225847"/>
            <a:ext cx="1" cy="83154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76" idx="4"/>
            <a:endCxn id="45" idx="0"/>
          </p:cNvCxnSpPr>
          <p:nvPr/>
        </p:nvCxnSpPr>
        <p:spPr>
          <a:xfrm>
            <a:off x="4730410" y="3225847"/>
            <a:ext cx="1027552" cy="78321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73" idx="0"/>
          </p:cNvCxnSpPr>
          <p:nvPr/>
        </p:nvCxnSpPr>
        <p:spPr>
          <a:xfrm>
            <a:off x="5085038" y="3225847"/>
            <a:ext cx="1545512" cy="78797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486277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66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077914" y="4024820"/>
            <a:ext cx="1985554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endCxn id="11" idx="0"/>
          </p:cNvCxnSpPr>
          <p:nvPr/>
        </p:nvCxnSpPr>
        <p:spPr>
          <a:xfrm flipH="1">
            <a:off x="1167076" y="4377838"/>
            <a:ext cx="68544" cy="148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98531" y="452628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35620" y="4051529"/>
            <a:ext cx="1684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    b    c    e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919632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76" idx="3"/>
            <a:endCxn id="6" idx="0"/>
          </p:cNvCxnSpPr>
          <p:nvPr/>
        </p:nvCxnSpPr>
        <p:spPr>
          <a:xfrm flipH="1">
            <a:off x="2070691" y="3150145"/>
            <a:ext cx="1950895" cy="874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5"/>
            <a:endCxn id="22" idx="0"/>
          </p:cNvCxnSpPr>
          <p:nvPr/>
        </p:nvCxnSpPr>
        <p:spPr>
          <a:xfrm>
            <a:off x="2772690" y="4393596"/>
            <a:ext cx="215487" cy="127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     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23545" y="45723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60" idx="3"/>
            <a:endCxn id="42" idx="0"/>
          </p:cNvCxnSpPr>
          <p:nvPr/>
        </p:nvCxnSpPr>
        <p:spPr>
          <a:xfrm flipH="1">
            <a:off x="7492090" y="4412458"/>
            <a:ext cx="96693" cy="15991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  </a:t>
            </a:r>
            <a:r>
              <a:rPr lang="en-US" b="1" dirty="0"/>
              <a:t>  </a:t>
            </a:r>
            <a:r>
              <a:rPr lang="en-US" dirty="0"/>
              <a:t>l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396072" y="458126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64617" y="4445865"/>
            <a:ext cx="0" cy="135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463941" y="4043682"/>
            <a:ext cx="8524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446234" y="4098986"/>
            <a:ext cx="88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582114" y="451356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650659" y="4411348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90179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958723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 s</a:t>
            </a:r>
            <a:endParaRPr lang="en-US" b="1" dirty="0"/>
          </a:p>
        </p:txBody>
      </p:sp>
      <p:sp>
        <p:nvSpPr>
          <p:cNvPr id="76" name="Oval 75"/>
          <p:cNvSpPr/>
          <p:nvPr/>
        </p:nvSpPr>
        <p:spPr>
          <a:xfrm>
            <a:off x="3727981" y="2708920"/>
            <a:ext cx="2004858" cy="51692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5439234" y="3150145"/>
            <a:ext cx="2450945" cy="89353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049256" y="2802265"/>
            <a:ext cx="1396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     j    m    t    </a:t>
            </a:r>
            <a:r>
              <a:rPr lang="en-US" b="1" dirty="0"/>
              <a:t> 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002146" y="460005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/>
          <p:cNvCxnSpPr>
            <a:endCxn id="85" idx="0"/>
          </p:cNvCxnSpPr>
          <p:nvPr/>
        </p:nvCxnSpPr>
        <p:spPr>
          <a:xfrm>
            <a:off x="2070691" y="4464654"/>
            <a:ext cx="0" cy="135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34" idx="0"/>
          </p:cNvCxnSpPr>
          <p:nvPr/>
        </p:nvCxnSpPr>
        <p:spPr>
          <a:xfrm>
            <a:off x="4378579" y="3225847"/>
            <a:ext cx="1" cy="83154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76" idx="4"/>
            <a:endCxn id="45" idx="0"/>
          </p:cNvCxnSpPr>
          <p:nvPr/>
        </p:nvCxnSpPr>
        <p:spPr>
          <a:xfrm>
            <a:off x="4730410" y="3225847"/>
            <a:ext cx="1027552" cy="78321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73" idx="0"/>
          </p:cNvCxnSpPr>
          <p:nvPr/>
        </p:nvCxnSpPr>
        <p:spPr>
          <a:xfrm>
            <a:off x="5085038" y="3225847"/>
            <a:ext cx="1545512" cy="78797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655501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Complexity of Operations in a B-tree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As we have shown for multi-way trees, the complexity of search, insertion and deletion in a B-tree of order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0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) </m:t>
                    </m:r>
                  </m:oMath>
                </a14:m>
                <a:r>
                  <a:rPr lang="en-US" dirty="0"/>
                  <a:t>is the time it takes to implement split, transfer or fusion using the data structure implementing each node of the tree.</a:t>
                </a:r>
              </a:p>
              <a:p>
                <a:r>
                  <a:rPr lang="en-US" dirty="0"/>
                  <a:t>If we </a:t>
                </a:r>
                <a:r>
                  <a:rPr lang="en-US" b="1" dirty="0"/>
                  <a:t>count only disk block operations </a:t>
                </a:r>
                <a:r>
                  <a:rPr lang="en-US" dirty="0"/>
                  <a:t>then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(1)</m:t>
                    </m:r>
                  </m:oMath>
                </a14:m>
                <a:r>
                  <a:rPr lang="en-US" dirty="0"/>
                  <a:t>. Therefore, the complexity of each operation is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𝑶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𝒉</m:t>
                        </m:r>
                      </m:e>
                    </m:d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𝑶</m:t>
                    </m:r>
                    <m:r>
                      <a:rPr lang="en-US" b="1" i="1" smtClean="0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smtClean="0">
                                <a:latin typeface="Cambria Math"/>
                              </a:rPr>
                              <m:t>𝐥𝐨𝐠</m:t>
                            </m:r>
                          </m:e>
                          <m:sub>
                            <m:d>
                              <m:dPr>
                                <m:begChr m:val="⌈"/>
                                <m:endChr m:val="⌉"/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𝒎</m:t>
                                    </m:r>
                                  </m:num>
                                  <m:den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</m:e>
                            </m:d>
                          </m:sub>
                        </m:sSub>
                      </m:fName>
                      <m:e>
                        <m:r>
                          <a:rPr lang="en-US" b="1" i="1" smtClean="0">
                            <a:latin typeface="Cambria Math"/>
                          </a:rPr>
                          <m:t>𝒏</m:t>
                        </m:r>
                      </m:e>
                    </m:func>
                    <m:r>
                      <a:rPr lang="en-US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830" r="-2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5493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baseline="30000" dirty="0"/>
              <a:t>+</a:t>
            </a:r>
            <a:r>
              <a:rPr lang="en-US" dirty="0"/>
              <a:t>-trees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variation of B-trees called </a:t>
            </a:r>
            <a:r>
              <a:rPr lang="en-US" b="1" dirty="0"/>
              <a:t>B</a:t>
            </a:r>
            <a:r>
              <a:rPr lang="en-US" b="1" baseline="30000" dirty="0"/>
              <a:t>+</a:t>
            </a:r>
            <a:r>
              <a:rPr lang="en-US" b="1" dirty="0"/>
              <a:t>-trees</a:t>
            </a:r>
            <a:r>
              <a:rPr lang="en-US" dirty="0"/>
              <a:t> is one of the most important indexing structures used in today’s </a:t>
            </a:r>
            <a:r>
              <a:rPr lang="en-US" b="1" dirty="0"/>
              <a:t>file systems and relational database management systems</a:t>
            </a:r>
            <a:r>
              <a:rPr lang="en-US" dirty="0"/>
              <a:t>.</a:t>
            </a:r>
            <a:endParaRPr lang="en-US" b="1" baseline="30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1710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baseline="30000" dirty="0"/>
              <a:t>+</a:t>
            </a:r>
            <a:r>
              <a:rPr lang="en-US" dirty="0"/>
              <a:t>-tree Example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69</a:t>
            </a:fld>
            <a:endParaRPr lang="en-US"/>
          </a:p>
        </p:txBody>
      </p:sp>
      <p:pic>
        <p:nvPicPr>
          <p:cNvPr id="6" name="Picture 2" descr="C:\Manolis\manolis\courses\data structures\lectures\trees\multi-way trees\Bplustree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44" y="2048410"/>
            <a:ext cx="7885112" cy="362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2151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height of 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tree storing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/>
                  <a:t> entries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func>
                          </m:den>
                        </m:f>
                      </m:e>
                    </m:d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Proof?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 r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2797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baseline="30000" dirty="0"/>
              <a:t>+</a:t>
            </a:r>
            <a:r>
              <a:rPr lang="en-US" dirty="0"/>
              <a:t>-trees (cont’d)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B</a:t>
                </a:r>
                <a:r>
                  <a:rPr lang="en-US" baseline="30000" dirty="0"/>
                  <a:t>+</a:t>
                </a:r>
                <a:r>
                  <a:rPr lang="en-US" dirty="0"/>
                  <a:t>-trees are similar to B-trees. But in B</a:t>
                </a:r>
                <a:r>
                  <a:rPr lang="en-US" baseline="30000" dirty="0"/>
                  <a:t>+</a:t>
                </a:r>
                <a:r>
                  <a:rPr lang="en-US" dirty="0"/>
                  <a:t>-trees, </a:t>
                </a:r>
                <a:r>
                  <a:rPr lang="en-US" b="1" dirty="0"/>
                  <a:t>internal nodes store only keys </a:t>
                </a:r>
                <a:r>
                  <a:rPr lang="en-US" dirty="0"/>
                  <a:t>while </a:t>
                </a:r>
                <a:r>
                  <a:rPr lang="en-US" b="1" dirty="0"/>
                  <a:t>external nodes at the bottom layer store keys and pointers to values </a:t>
                </a:r>
                <a:r>
                  <a:rPr lang="en-US" dirty="0"/>
                  <a:t>(the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’s in the previous slide).</a:t>
                </a:r>
              </a:p>
              <a:p>
                <a:r>
                  <a:rPr lang="en-US" dirty="0"/>
                  <a:t>The external nodes in the bottom layer are </a:t>
                </a:r>
                <a:r>
                  <a:rPr lang="en-US" b="1" dirty="0"/>
                  <a:t>ordered and linked</a:t>
                </a:r>
                <a:r>
                  <a:rPr lang="en-US" dirty="0"/>
                  <a:t> so that, not only </a:t>
                </a:r>
                <a:r>
                  <a:rPr lang="en-US" b="1" dirty="0"/>
                  <a:t>equality queries </a:t>
                </a:r>
                <a:r>
                  <a:rPr lang="en-US" dirty="0"/>
                  <a:t>(e.g., find employees with salary 10,000), but also </a:t>
                </a:r>
                <a:r>
                  <a:rPr lang="en-US" b="1" dirty="0"/>
                  <a:t>range queries </a:t>
                </a:r>
                <a:r>
                  <a:rPr lang="en-US" dirty="0"/>
                  <a:t>can be answered effectively (e.g., find employees with salary between 10,000 and 20,000 euros).</a:t>
                </a:r>
              </a:p>
              <a:p>
                <a:endParaRPr lang="en-US" baseline="30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2695" r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1211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M. T. Goodrich, R. </a:t>
            </a:r>
            <a:r>
              <a:rPr lang="en-US" dirty="0" err="1"/>
              <a:t>Tamassia</a:t>
            </a:r>
            <a:r>
              <a:rPr lang="en-US" dirty="0"/>
              <a:t> and D. Mount. Data Structures and Algorithms in C++. 2</a:t>
            </a:r>
            <a:r>
              <a:rPr lang="en-US" baseline="30000" dirty="0"/>
              <a:t>nd</a:t>
            </a:r>
            <a:r>
              <a:rPr lang="en-US" dirty="0"/>
              <a:t> edition. John Wiley.</a:t>
            </a:r>
          </a:p>
          <a:p>
            <a:r>
              <a:rPr lang="en-US" dirty="0"/>
              <a:t>M. T. Goodrich, R. </a:t>
            </a:r>
            <a:r>
              <a:rPr lang="en-US" dirty="0" err="1"/>
              <a:t>Tamassia</a:t>
            </a:r>
            <a:r>
              <a:rPr lang="en-US" dirty="0"/>
              <a:t>. </a:t>
            </a:r>
            <a:r>
              <a:rPr lang="el-GR" i="1" dirty="0"/>
              <a:t>Δομές Δεδομένων και Αλγόριθμοι σε </a:t>
            </a:r>
            <a:r>
              <a:rPr lang="en-US" i="1" dirty="0"/>
              <a:t>Java</a:t>
            </a:r>
            <a:r>
              <a:rPr lang="en-US" dirty="0"/>
              <a:t>. </a:t>
            </a:r>
            <a:r>
              <a:rPr lang="el-GR" dirty="0"/>
              <a:t>5</a:t>
            </a:r>
            <a:r>
              <a:rPr lang="el-GR" baseline="30000" dirty="0"/>
              <a:t>η</a:t>
            </a:r>
            <a:r>
              <a:rPr lang="el-GR" dirty="0"/>
              <a:t> έκδοση. Εκδόσεις Δίαυλος.</a:t>
            </a:r>
          </a:p>
          <a:p>
            <a:pPr lvl="1"/>
            <a:r>
              <a:rPr lang="el-GR" dirty="0"/>
              <a:t>Κεφ. 10.5</a:t>
            </a:r>
            <a:endParaRPr lang="en-US" dirty="0"/>
          </a:p>
          <a:p>
            <a:r>
              <a:rPr lang="en-US" dirty="0" err="1"/>
              <a:t>Sartaj</a:t>
            </a:r>
            <a:r>
              <a:rPr lang="en-US" dirty="0"/>
              <a:t> </a:t>
            </a:r>
            <a:r>
              <a:rPr lang="en-US" dirty="0" err="1"/>
              <a:t>Sahni</a:t>
            </a:r>
            <a:r>
              <a:rPr lang="en-US" dirty="0"/>
              <a:t>. </a:t>
            </a:r>
            <a:r>
              <a:rPr lang="el-GR" dirty="0"/>
              <a:t>Δομές Δεδομένων, Αλγόριθμοι και Εφαρμογές στη </a:t>
            </a:r>
            <a:r>
              <a:rPr lang="en-US" dirty="0"/>
              <a:t>C++. </a:t>
            </a:r>
            <a:r>
              <a:rPr lang="el-GR" dirty="0"/>
              <a:t>Εκδόσεις </a:t>
            </a:r>
            <a:r>
              <a:rPr lang="el-GR" dirty="0" err="1"/>
              <a:t>Τζιόλα</a:t>
            </a:r>
            <a:r>
              <a:rPr lang="el-GR" dirty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8208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23D82-EE1A-4B28-B7FD-DB86FE6E4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14786-1BB8-40FC-8898-6BF302764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also see the </a:t>
            </a:r>
            <a:r>
              <a:rPr lang="en-US"/>
              <a:t>following chapter </a:t>
            </a:r>
            <a:r>
              <a:rPr lang="en-US" dirty="0"/>
              <a:t>but notice that the data structure called B-tree there is essentially a B</a:t>
            </a:r>
            <a:r>
              <a:rPr lang="en-US" baseline="30000" dirty="0"/>
              <a:t>+</a:t>
            </a:r>
            <a:r>
              <a:rPr lang="en-US" dirty="0"/>
              <a:t>-tree (but without the linking of the external nodes on the bottom layer):</a:t>
            </a:r>
          </a:p>
          <a:p>
            <a:pPr lvl="2"/>
            <a:r>
              <a:rPr lang="en-US" dirty="0"/>
              <a:t>R. Sedgewick. </a:t>
            </a:r>
            <a:r>
              <a:rPr lang="el-GR" dirty="0"/>
              <a:t>Αλγόριθμοι σε </a:t>
            </a:r>
            <a:r>
              <a:rPr lang="en-US" dirty="0"/>
              <a:t>C.</a:t>
            </a:r>
          </a:p>
          <a:p>
            <a:pPr lvl="3"/>
            <a:r>
              <a:rPr lang="el-GR" dirty="0"/>
              <a:t>Κεφ. 16.3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9D7B5B-3F79-42CA-A06B-7FA36CB0F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8F6F74-EFC7-4595-8B0B-0A6690C91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02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/>
                  <a:t> be 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tree storing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/>
                  <a:t> entries and 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 be the height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/>
                  <a:t>. We justify the proposition by proving the following bounds 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  <m:r>
                      <a:rPr lang="en-US" b="0" i="0" smtClean="0">
                        <a:latin typeface="Cambria Math"/>
                      </a:rPr>
                      <m:t>:</m:t>
                    </m:r>
                  </m:oMath>
                </a14:m>
                <a:endParaRPr lang="en-US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e>
                        </m:func>
                      </m:den>
                    </m:f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+1)</m:t>
                        </m:r>
                      </m:e>
                    </m:func>
                    <m:r>
                      <a:rPr lang="en-US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&lt;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  <a:ea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e>
                        </m:func>
                      </m:den>
                    </m:f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ea typeface="Cambria Math"/>
                          </a:rPr>
                          <m:t>log</m:t>
                        </m:r>
                      </m:fName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+1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dirty="0"/>
                  <a:t>+1</a:t>
                </a:r>
              </a:p>
              <a:p>
                <a:endParaRPr lang="en-US" dirty="0"/>
              </a:p>
              <a:p>
                <a:r>
                  <a:rPr lang="en-US" dirty="0"/>
                  <a:t>By the size and depth properties, the number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′′</m:t>
                    </m:r>
                  </m:oMath>
                </a14:m>
                <a:r>
                  <a:rPr lang="en-US" dirty="0"/>
                  <a:t> of external nodes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/>
                  <a:t> is </a:t>
                </a:r>
                <a:r>
                  <a:rPr lang="en-US" b="1" dirty="0"/>
                  <a:t>at least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𝒉</m:t>
                        </m:r>
                        <m:r>
                          <a:rPr lang="en-US" b="1" i="1" smtClean="0"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latin typeface="Cambria Math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dirty="0"/>
                  <a:t> and </a:t>
                </a:r>
                <a:r>
                  <a:rPr lang="en-US" b="1" dirty="0"/>
                  <a:t>at most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𝒉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To see the </a:t>
                </a:r>
                <a:r>
                  <a:rPr lang="en-US" b="1" dirty="0"/>
                  <a:t>upper bound</a:t>
                </a:r>
                <a:r>
                  <a:rPr lang="en-US" dirty="0"/>
                  <a:t>, consider that we can have 1 node at level 0, at most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/>
                  <a:t> nodes at level 1, at most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nodes at level 2 etc. and at most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sup>
                    </m:sSup>
                  </m:oMath>
                </a14:m>
                <a:r>
                  <a:rPr lang="en-US" dirty="0"/>
                  <a:t> at level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 (these are the external nodes).</a:t>
                </a:r>
              </a:p>
              <a:p>
                <a:r>
                  <a:rPr lang="en-US" dirty="0"/>
                  <a:t>To see the </a:t>
                </a:r>
                <a:r>
                  <a:rPr lang="en-US" b="1" dirty="0"/>
                  <a:t>lower bound</a:t>
                </a:r>
                <a:r>
                  <a:rPr lang="en-US" dirty="0"/>
                  <a:t>, consider that we can have 1 node at level 0, 2 nodes at level 1, at least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/>
                  <a:t> nodes at level 2, at least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at level 3 etc. and at least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nodes at level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  <m:r>
                      <a:rPr lang="en-US" b="0" i="0" smtClean="0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5" t="-2291" r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39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(cont’d)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r>
                  <a:rPr lang="en-US" dirty="0"/>
                  <a:t>By an earlier proposition for multi-way trees, we have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𝑛</m:t>
                    </m:r>
                    <m:r>
                      <a:rPr lang="en-US" i="1">
                        <a:latin typeface="Cambria Math"/>
                      </a:rPr>
                      <m:t>+1</m:t>
                    </m:r>
                  </m:oMath>
                </a14:m>
                <a:r>
                  <a:rPr lang="en-US" dirty="0"/>
                  <a:t> therefore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+1≤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h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Taking the logarithm of base 2 of each term, we get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</m:e>
                      </m:func>
                      <m:r>
                        <a:rPr lang="en-US" b="0" i="0" smtClean="0">
                          <a:latin typeface="Cambria Math"/>
                        </a:rPr>
                        <m:t>1</m:t>
                      </m:r>
                      <m:r>
                        <a:rPr lang="en-US" dirty="0">
                          <a:latin typeface="Cambria Math"/>
                          <a:ea typeface="Cambria Math"/>
                        </a:rPr>
                        <m:t>≤</m:t>
                      </m:r>
                      <m:func>
                        <m:funcPr>
                          <m:ctrlPr>
                            <a:rPr lang="en-US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 dirty="0" smtClean="0">
                              <a:latin typeface="Cambria Math"/>
                              <a:ea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dirty="0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b="0" i="1" dirty="0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b="0" i="1" dirty="0" smtClean="0">
                              <a:latin typeface="Cambria Math"/>
                              <a:ea typeface="Cambria Math"/>
                            </a:rPr>
                            <m:t>+1)</m:t>
                          </m:r>
                        </m:e>
                      </m:func>
                      <m:r>
                        <a:rPr lang="en-US" i="1" dirty="0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b="0" i="1" dirty="0" smtClean="0">
                          <a:latin typeface="Cambria Math"/>
                          <a:ea typeface="Cambria Math"/>
                        </a:rPr>
                        <m:t>h</m:t>
                      </m:r>
                      <m:func>
                        <m:func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dirty="0" smtClean="0">
                              <a:latin typeface="Cambria Math"/>
                              <a:ea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dirty="0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The lower bound we want to prove is obvious from the above right inequality.</a:t>
                </a:r>
              </a:p>
              <a:p>
                <a:r>
                  <a:rPr lang="en-US" dirty="0"/>
                  <a:t>The upper bound we want to prove is also easy to see using the left inequality from above: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+1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≤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+1)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≤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+1)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≤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log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  <a:ea typeface="Cambria Math"/>
                            </a:rPr>
                            <m:t>log</m:t>
                          </m:r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+1</m:t>
                      </m:r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2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949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2861</TotalTime>
  <Words>3009</Words>
  <Application>Microsoft Office PowerPoint</Application>
  <PresentationFormat>On-screen Show (4:3)</PresentationFormat>
  <Paragraphs>589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6" baseType="lpstr">
      <vt:lpstr>Arial</vt:lpstr>
      <vt:lpstr>Calibri</vt:lpstr>
      <vt:lpstr>Cambria Math</vt:lpstr>
      <vt:lpstr>Office Theme</vt:lpstr>
      <vt:lpstr>B-Trees</vt:lpstr>
      <vt:lpstr>The Memory Hierarchy</vt:lpstr>
      <vt:lpstr>External Memory</vt:lpstr>
      <vt:lpstr>External Searching</vt:lpstr>
      <vt:lpstr>(a,b) Trees</vt:lpstr>
      <vt:lpstr>Example (3,5) Tree</vt:lpstr>
      <vt:lpstr>Proposition</vt:lpstr>
      <vt:lpstr>Proof</vt:lpstr>
      <vt:lpstr>Proof (cont’d)</vt:lpstr>
      <vt:lpstr>B-Trees</vt:lpstr>
      <vt:lpstr>Example B-Tree of Order m=5</vt:lpstr>
      <vt:lpstr>Proposition</vt:lpstr>
      <vt:lpstr>Proof</vt:lpstr>
      <vt:lpstr>Result</vt:lpstr>
      <vt:lpstr>Insertion into a B-tree</vt:lpstr>
      <vt:lpstr>Example</vt:lpstr>
      <vt:lpstr>Insert a</vt:lpstr>
      <vt:lpstr>Insert g</vt:lpstr>
      <vt:lpstr>Insert f</vt:lpstr>
      <vt:lpstr>Insert b</vt:lpstr>
      <vt:lpstr>Insert k - Overflow</vt:lpstr>
      <vt:lpstr>Creation of a New Root Node</vt:lpstr>
      <vt:lpstr>Split</vt:lpstr>
      <vt:lpstr>Insert d</vt:lpstr>
      <vt:lpstr>Insert h</vt:lpstr>
      <vt:lpstr>Insert m</vt:lpstr>
      <vt:lpstr>Insert j - Overflow</vt:lpstr>
      <vt:lpstr>Sent j to the Parent Node</vt:lpstr>
      <vt:lpstr>Split</vt:lpstr>
      <vt:lpstr>Insert e</vt:lpstr>
      <vt:lpstr>Insert s</vt:lpstr>
      <vt:lpstr>Insert i</vt:lpstr>
      <vt:lpstr>Insert r</vt:lpstr>
      <vt:lpstr>Insert x - Overflow</vt:lpstr>
      <vt:lpstr>r is Sent to the Parent Node</vt:lpstr>
      <vt:lpstr>Split</vt:lpstr>
      <vt:lpstr>Insert c - Overflow</vt:lpstr>
      <vt:lpstr>c is Sent to the Parent</vt:lpstr>
      <vt:lpstr>Split</vt:lpstr>
      <vt:lpstr>Insert l</vt:lpstr>
      <vt:lpstr>Insert n</vt:lpstr>
      <vt:lpstr>Insert t</vt:lpstr>
      <vt:lpstr>Insert u</vt:lpstr>
      <vt:lpstr>Insert p - Overflow</vt:lpstr>
      <vt:lpstr>m is Sent to the Parent Node</vt:lpstr>
      <vt:lpstr>Split</vt:lpstr>
      <vt:lpstr>Overflow at the Root</vt:lpstr>
      <vt:lpstr>j is Sent up to a New Root</vt:lpstr>
      <vt:lpstr>Split</vt:lpstr>
      <vt:lpstr>Final Tree</vt:lpstr>
      <vt:lpstr>Deletion from a B-tree</vt:lpstr>
      <vt:lpstr>Deletion from a B-tree (cont’d)</vt:lpstr>
      <vt:lpstr>Example</vt:lpstr>
      <vt:lpstr>Delete h</vt:lpstr>
      <vt:lpstr>Delete r</vt:lpstr>
      <vt:lpstr>Find the Successor of r</vt:lpstr>
      <vt:lpstr>Promote the Successor of r – Delete the Successor from its Place</vt:lpstr>
      <vt:lpstr>Delete p</vt:lpstr>
      <vt:lpstr>Transfer</vt:lpstr>
      <vt:lpstr>After the Transfer</vt:lpstr>
      <vt:lpstr>Delete d</vt:lpstr>
      <vt:lpstr>Fusion</vt:lpstr>
      <vt:lpstr>After the Fusion – Underflow at f</vt:lpstr>
      <vt:lpstr>Fusion</vt:lpstr>
      <vt:lpstr>After the Fusion – Delete Root</vt:lpstr>
      <vt:lpstr>Final Tree</vt:lpstr>
      <vt:lpstr>Complexity of Operations in a B-tree</vt:lpstr>
      <vt:lpstr>B+-trees</vt:lpstr>
      <vt:lpstr>B+-tree Example</vt:lpstr>
      <vt:lpstr>B+-trees (cont’d)</vt:lpstr>
      <vt:lpstr>Readings</vt:lpstr>
      <vt:lpstr>Readings (cont’d)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B-Trees</dc:title>
  <dc:creator>koubarak</dc:creator>
  <cp:lastModifiedBy>Manolis Koubarakis</cp:lastModifiedBy>
  <cp:revision>111</cp:revision>
  <dcterms:created xsi:type="dcterms:W3CDTF">2016-04-03T13:41:35Z</dcterms:created>
  <dcterms:modified xsi:type="dcterms:W3CDTF">2020-04-08T10:57:18Z</dcterms:modified>
</cp:coreProperties>
</file>