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318" r:id="rId9"/>
    <p:sldId id="264" r:id="rId10"/>
    <p:sldId id="265" r:id="rId11"/>
    <p:sldId id="267" r:id="rId12"/>
    <p:sldId id="268" r:id="rId13"/>
    <p:sldId id="266" r:id="rId14"/>
    <p:sldId id="301" r:id="rId15"/>
    <p:sldId id="302" r:id="rId16"/>
    <p:sldId id="349" r:id="rId17"/>
    <p:sldId id="316" r:id="rId18"/>
    <p:sldId id="303" r:id="rId19"/>
    <p:sldId id="304" r:id="rId20"/>
    <p:sldId id="305" r:id="rId21"/>
    <p:sldId id="306" r:id="rId22"/>
    <p:sldId id="317" r:id="rId23"/>
    <p:sldId id="307" r:id="rId24"/>
    <p:sldId id="309" r:id="rId25"/>
    <p:sldId id="308" r:id="rId26"/>
    <p:sldId id="319" r:id="rId27"/>
    <p:sldId id="294" r:id="rId28"/>
    <p:sldId id="320" r:id="rId29"/>
    <p:sldId id="321" r:id="rId30"/>
    <p:sldId id="269" r:id="rId31"/>
    <p:sldId id="291" r:id="rId32"/>
    <p:sldId id="270" r:id="rId33"/>
    <p:sldId id="271" r:id="rId34"/>
    <p:sldId id="272" r:id="rId35"/>
    <p:sldId id="273" r:id="rId36"/>
    <p:sldId id="315" r:id="rId37"/>
    <p:sldId id="295" r:id="rId38"/>
    <p:sldId id="277" r:id="rId39"/>
    <p:sldId id="278" r:id="rId40"/>
    <p:sldId id="279" r:id="rId41"/>
    <p:sldId id="280" r:id="rId42"/>
    <p:sldId id="310" r:id="rId43"/>
    <p:sldId id="311" r:id="rId44"/>
    <p:sldId id="322" r:id="rId45"/>
    <p:sldId id="324" r:id="rId46"/>
    <p:sldId id="325" r:id="rId47"/>
    <p:sldId id="326" r:id="rId48"/>
    <p:sldId id="327" r:id="rId49"/>
    <p:sldId id="328" r:id="rId50"/>
    <p:sldId id="329" r:id="rId51"/>
    <p:sldId id="330" r:id="rId52"/>
    <p:sldId id="331" r:id="rId53"/>
    <p:sldId id="332" r:id="rId54"/>
    <p:sldId id="333" r:id="rId55"/>
    <p:sldId id="334" r:id="rId56"/>
    <p:sldId id="312" r:id="rId57"/>
    <p:sldId id="313" r:id="rId58"/>
    <p:sldId id="336" r:id="rId59"/>
    <p:sldId id="337" r:id="rId60"/>
    <p:sldId id="338" r:id="rId61"/>
    <p:sldId id="339" r:id="rId62"/>
    <p:sldId id="340" r:id="rId63"/>
    <p:sldId id="341" r:id="rId64"/>
    <p:sldId id="342" r:id="rId65"/>
    <p:sldId id="343" r:id="rId66"/>
    <p:sldId id="344" r:id="rId67"/>
    <p:sldId id="345" r:id="rId68"/>
    <p:sldId id="283" r:id="rId69"/>
    <p:sldId id="284" r:id="rId70"/>
    <p:sldId id="285" r:id="rId71"/>
    <p:sldId id="281" r:id="rId72"/>
    <p:sldId id="348" r:id="rId73"/>
    <p:sldId id="346" r:id="rId74"/>
    <p:sldId id="347" r:id="rId75"/>
    <p:sldId id="262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3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96601-4D62-4447-B90A-E90376BB9AF1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07EFB-4E50-40DA-B677-24FBE5DA7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53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07EFB-4E50-40DA-B677-24FBE5DA77C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11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7560-7488-49CA-9D1B-8BCAD9E78D9E}" type="datetime1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3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76D2-129F-4FAC-B13B-3FD641AED4AD}" type="datetime1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0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D62B-0C1F-4F31-B40B-74D10154B216}" type="datetime1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8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48ED-B090-48D8-A65A-FE2E59C4D2D3}" type="datetime1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6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24DF-CB6D-48B3-8FF9-B228248A5D3E}" type="datetime1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8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AF47-3CA5-4144-A72C-E708F7AAD66D}" type="datetime1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53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A626-AF29-4450-9466-5173121B619F}" type="datetime1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8C81-C7E2-422C-95A9-E10E0610B64B}" type="datetime1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8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3D9E-71BD-4DCD-A06D-CCDC56910DB9}" type="datetime1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6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1640-CF41-4ACC-9C65-DD7A50096F39}" type="datetime1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3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5BE4-A2D0-4CB2-ADEE-A33A657A34F1}" type="datetime1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9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7E4D1-E7D1-4937-B81B-6265A75FC8C8}" type="datetime1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Data Structures and Programming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913A6-EE20-412C-8FB8-C24599F4E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9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Structures for Disjoint Sets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Manolis</a:t>
            </a:r>
            <a:r>
              <a:rPr lang="en-US" dirty="0"/>
              <a:t> </a:t>
            </a:r>
            <a:r>
              <a:rPr lang="en-US" dirty="0" err="1"/>
              <a:t>Koubarakis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02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Computing the Connected Components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Once </a:t>
                </a:r>
                <a:r>
                  <a:rPr lang="en-US" cap="small" dirty="0"/>
                  <a:t>Connected-Components</a:t>
                </a:r>
                <a:r>
                  <a:rPr lang="en-US" dirty="0"/>
                  <a:t> has been run as a preprocessing step, the procedure </a:t>
                </a:r>
                <a:r>
                  <a:rPr lang="en-US" cap="small" dirty="0"/>
                  <a:t>Same-Component</a:t>
                </a:r>
                <a:r>
                  <a:rPr lang="en-US" dirty="0"/>
                  <a:t> given below answers queries about whether two vertices are in the same connected component.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cap="small" dirty="0"/>
                  <a:t>Same-Component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b="1" dirty="0"/>
                  <a:t>       if </a:t>
                </a:r>
                <a:r>
                  <a:rPr lang="en-US" cap="small" dirty="0"/>
                  <a:t>Find-Set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cap="small" dirty="0"/>
                  <a:t>Find-Set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          </a:t>
                </a:r>
                <a:r>
                  <a:rPr lang="en-US" b="1" dirty="0"/>
                  <a:t>then return </a:t>
                </a:r>
                <a:r>
                  <a:rPr lang="en-US" dirty="0"/>
                  <a:t>TRUE</a:t>
                </a:r>
              </a:p>
              <a:p>
                <a:pPr marL="0" indent="0">
                  <a:buNone/>
                </a:pPr>
                <a:r>
                  <a:rPr lang="en-US" dirty="0"/>
                  <a:t>          </a:t>
                </a:r>
                <a:r>
                  <a:rPr lang="en-US" b="1" dirty="0"/>
                  <a:t>else return </a:t>
                </a:r>
                <a:r>
                  <a:rPr lang="en-US" dirty="0"/>
                  <a:t>FALSE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67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11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55576" y="23488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79712" y="350100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7956" y="350100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79712" y="2358143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6" idx="6"/>
            <a:endCxn id="9" idx="2"/>
          </p:cNvCxnSpPr>
          <p:nvPr/>
        </p:nvCxnSpPr>
        <p:spPr>
          <a:xfrm>
            <a:off x="1115616" y="2528900"/>
            <a:ext cx="864096" cy="92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4"/>
            <a:endCxn id="7" idx="0"/>
          </p:cNvCxnSpPr>
          <p:nvPr/>
        </p:nvCxnSpPr>
        <p:spPr>
          <a:xfrm>
            <a:off x="2159732" y="2718183"/>
            <a:ext cx="0" cy="7828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4"/>
            <a:endCxn id="8" idx="0"/>
          </p:cNvCxnSpPr>
          <p:nvPr/>
        </p:nvCxnSpPr>
        <p:spPr>
          <a:xfrm flipH="1">
            <a:off x="907976" y="2708920"/>
            <a:ext cx="27620" cy="7920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3"/>
            <a:endCxn id="8" idx="7"/>
          </p:cNvCxnSpPr>
          <p:nvPr/>
        </p:nvCxnSpPr>
        <p:spPr>
          <a:xfrm flipH="1">
            <a:off x="1035269" y="2665456"/>
            <a:ext cx="997170" cy="88827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843808" y="2358143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816188" y="3510271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067944" y="236740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8" idx="6"/>
            <a:endCxn id="20" idx="2"/>
          </p:cNvCxnSpPr>
          <p:nvPr/>
        </p:nvCxnSpPr>
        <p:spPr>
          <a:xfrm>
            <a:off x="3203848" y="2538163"/>
            <a:ext cx="864096" cy="92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8" idx="4"/>
            <a:endCxn id="19" idx="0"/>
          </p:cNvCxnSpPr>
          <p:nvPr/>
        </p:nvCxnSpPr>
        <p:spPr>
          <a:xfrm flipH="1">
            <a:off x="2996208" y="2718183"/>
            <a:ext cx="27620" cy="7920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932040" y="23488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904420" y="350100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3" idx="4"/>
            <a:endCxn id="24" idx="0"/>
          </p:cNvCxnSpPr>
          <p:nvPr/>
        </p:nvCxnSpPr>
        <p:spPr>
          <a:xfrm flipH="1">
            <a:off x="5084440" y="2708920"/>
            <a:ext cx="27620" cy="7920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940152" y="2367789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31753" y="2339588"/>
            <a:ext cx="20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55889" y="2344234"/>
            <a:ext cx="20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4133" y="3496362"/>
            <a:ext cx="20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64065" y="3510271"/>
            <a:ext cx="20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19985" y="2358497"/>
            <a:ext cx="20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92365" y="3501008"/>
            <a:ext cx="20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44121" y="2367789"/>
            <a:ext cx="20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08217" y="2335523"/>
            <a:ext cx="20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94407" y="3493143"/>
            <a:ext cx="20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16329" y="2367789"/>
            <a:ext cx="20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3777769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Collection of Disjoint Sets After Each Edge is Processed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51803564"/>
                  </p:ext>
                </p:extLst>
              </p:nvPr>
            </p:nvGraphicFramePr>
            <p:xfrm>
              <a:off x="611560" y="1916832"/>
              <a:ext cx="8229596" cy="3606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831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8192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320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56496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74814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48145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748145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748145">
                      <a:extLst>
                        <a:ext uri="{9D8B030D-6E8A-4147-A177-3AD203B41FA5}">
                          <a16:colId xmlns:a16="http://schemas.microsoft.com/office/drawing/2014/main" val="2001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Edge processed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initial sets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{a}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{b}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{c}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{d}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{e}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{f}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{g}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{h}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{j}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</a:t>
                          </a:r>
                          <a:r>
                            <a:rPr lang="en-US" dirty="0" err="1"/>
                            <a:t>b,d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{a}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b,d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{c}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{e}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{f}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{g}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{h}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{j}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</a:t>
                          </a:r>
                          <a:r>
                            <a:rPr lang="en-US" dirty="0" err="1"/>
                            <a:t>e,g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{a}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b,d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{c}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e,g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{f}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{h}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{j}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</a:t>
                          </a:r>
                          <a:r>
                            <a:rPr lang="en-US" dirty="0" err="1"/>
                            <a:t>a,c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a,c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b,d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e,g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{f}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{h}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{j}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</a:t>
                          </a:r>
                          <a:r>
                            <a:rPr lang="en-US" dirty="0" err="1"/>
                            <a:t>h,i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a,c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b,d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e,g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{f}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h,i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{j}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</a:t>
                          </a:r>
                          <a:r>
                            <a:rPr lang="en-US" dirty="0" err="1"/>
                            <a:t>a,b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a,b,c,d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e,g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{f}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h,i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{j}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</a:t>
                          </a:r>
                          <a:r>
                            <a:rPr lang="en-US" dirty="0" err="1"/>
                            <a:t>e,f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a,b,c,d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e,f,g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h,i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{j}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</a:t>
                          </a:r>
                          <a:r>
                            <a:rPr lang="en-US" dirty="0" err="1"/>
                            <a:t>b,c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a,b,c,d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e,f,g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{</a:t>
                          </a:r>
                          <a:r>
                            <a:rPr lang="en-US" dirty="0" err="1"/>
                            <a:t>h,i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{j}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51803564"/>
                  </p:ext>
                </p:extLst>
              </p:nvPr>
            </p:nvGraphicFramePr>
            <p:xfrm>
              <a:off x="611560" y="1916832"/>
              <a:ext cx="8229596" cy="3606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8313"/>
                    <a:gridCol w="981927"/>
                    <a:gridCol w="720080"/>
                    <a:gridCol w="432048"/>
                    <a:gridCol w="504056"/>
                    <a:gridCol w="864096"/>
                    <a:gridCol w="556496"/>
                    <a:gridCol w="748145"/>
                    <a:gridCol w="748145"/>
                    <a:gridCol w="748145"/>
                    <a:gridCol w="748145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Edge processed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19876" t="-4762" r="-619255" b="-47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000" t="-4762" r="-744915" b="-47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64789" t="-4762" r="-1138028" b="-47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54217" t="-4762" r="-873494" b="-47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40845" t="-4762" r="-410563" b="-47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43956" t="-4762" r="-540659" b="-47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98374" t="-4762" r="-300000" b="-47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98374" t="-4762" r="-200000" b="-47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05738" t="-4762" r="-101639" b="-47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97561" t="-4762" r="-813" b="-47809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initial sets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{a}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{b}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{c}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{d}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{e}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{f}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{g}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{h}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i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{j}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(</a:t>
                          </a:r>
                          <a:r>
                            <a:rPr lang="en-US" dirty="0" err="1" smtClean="0"/>
                            <a:t>b,d</a:t>
                          </a:r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{a}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b,d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{c}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{e}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{f}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{g}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{h}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i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{j}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(</a:t>
                          </a:r>
                          <a:r>
                            <a:rPr lang="en-US" dirty="0" err="1" smtClean="0"/>
                            <a:t>e,g</a:t>
                          </a:r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{a}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b,d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{c}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e,g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{f}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{h}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i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{j}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(</a:t>
                          </a:r>
                          <a:r>
                            <a:rPr lang="en-US" dirty="0" err="1" smtClean="0"/>
                            <a:t>a,c</a:t>
                          </a:r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a,c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b,d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e,g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{f}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{h}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i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{j}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(</a:t>
                          </a:r>
                          <a:r>
                            <a:rPr lang="en-US" dirty="0" err="1" smtClean="0"/>
                            <a:t>h,i</a:t>
                          </a:r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a,c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b,d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e,g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{f}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h,i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{j}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(</a:t>
                          </a:r>
                          <a:r>
                            <a:rPr lang="en-US" dirty="0" err="1" smtClean="0"/>
                            <a:t>a,b</a:t>
                          </a:r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a,b,c,d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e,g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{f}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h,i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{j}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(</a:t>
                          </a:r>
                          <a:r>
                            <a:rPr lang="en-US" dirty="0" err="1" smtClean="0"/>
                            <a:t>e,f</a:t>
                          </a:r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a,b,c,d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e,f,g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h,i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{j}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(</a:t>
                          </a:r>
                          <a:r>
                            <a:rPr lang="en-US" dirty="0" err="1" smtClean="0"/>
                            <a:t>b,c</a:t>
                          </a:r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a,b,c,d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e,f,g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{</a:t>
                          </a:r>
                          <a:r>
                            <a:rPr lang="en-US" dirty="0" err="1" smtClean="0"/>
                            <a:t>h,i</a:t>
                          </a:r>
                          <a:r>
                            <a:rPr lang="en-US" dirty="0" smtClean="0"/>
                            <a:t>}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{j}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19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Spanning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application of the disjoint set operations that we will see is </a:t>
            </a:r>
            <a:r>
              <a:rPr lang="en-US" b="1" dirty="0"/>
              <a:t>Kruskal’s algorithm </a:t>
            </a:r>
            <a:r>
              <a:rPr lang="en-US" dirty="0"/>
              <a:t>for computing the </a:t>
            </a:r>
            <a:r>
              <a:rPr lang="en-US" b="1" dirty="0"/>
              <a:t>minimum spanning tree</a:t>
            </a:r>
            <a:r>
              <a:rPr lang="en-US" dirty="0"/>
              <a:t>  of a graph.</a:t>
            </a:r>
          </a:p>
          <a:p>
            <a:r>
              <a:rPr lang="en-US" dirty="0"/>
              <a:t>We will see this algorithm in the next lecture.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04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Equivalence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Another application of disjoint-set data structures is to maintain </a:t>
                </a:r>
                <a:r>
                  <a:rPr lang="en-US" b="1" dirty="0"/>
                  <a:t>equivalence relations.</a:t>
                </a:r>
              </a:p>
              <a:p>
                <a:r>
                  <a:rPr lang="en-US" b="1" dirty="0"/>
                  <a:t>Definition</a:t>
                </a:r>
                <a:r>
                  <a:rPr lang="en-US" dirty="0"/>
                  <a:t>. An </a:t>
                </a:r>
                <a:r>
                  <a:rPr lang="en-US" b="1" dirty="0"/>
                  <a:t>equivalence relation </a:t>
                </a:r>
                <a:r>
                  <a:rPr lang="en-US" dirty="0"/>
                  <a:t>on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is relation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≡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with the following properties:</a:t>
                </a:r>
              </a:p>
              <a:p>
                <a:pPr lvl="1"/>
                <a:r>
                  <a:rPr lang="en-US" b="1" dirty="0"/>
                  <a:t>Reflexivity</a:t>
                </a:r>
                <a:r>
                  <a:rPr lang="en-US" dirty="0"/>
                  <a:t>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≡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b="1" dirty="0"/>
                  <a:t>Symmetry</a:t>
                </a:r>
                <a:r>
                  <a:rPr lang="en-US" dirty="0"/>
                  <a:t>: for all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≡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≡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b="1" dirty="0"/>
                  <a:t>Transitivity</a:t>
                </a:r>
                <a:r>
                  <a:rPr lang="en-US" dirty="0"/>
                  <a:t>: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≡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≡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≡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 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68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Equivalence Relations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Equality</a:t>
                </a:r>
                <a:r>
                  <a:rPr lang="en-US" dirty="0"/>
                  <a:t> in some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Connectivity </a:t>
                </a:r>
                <a:r>
                  <a:rPr lang="en-US" dirty="0"/>
                  <a:t>of vertices in an undirected graph.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34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Equivalence Relations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Equivalent type definitions in programming languages</a:t>
            </a:r>
            <a:r>
              <a:rPr lang="en-US" dirty="0"/>
              <a:t>. For example, consider the following type definitions in C:</a:t>
            </a:r>
          </a:p>
          <a:p>
            <a:pPr marL="400050" lvl="1" indent="0">
              <a:buNone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A {</a:t>
            </a:r>
          </a:p>
          <a:p>
            <a:pPr marL="400050" lvl="1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a;</a:t>
            </a:r>
          </a:p>
          <a:p>
            <a:pPr marL="400050" lvl="1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b;</a:t>
            </a:r>
          </a:p>
          <a:p>
            <a:pPr marL="400050" lvl="1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 marL="400050" lvl="1" indent="0">
              <a:buNone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A B;</a:t>
            </a:r>
          </a:p>
          <a:p>
            <a:pPr marL="400050" lvl="1" indent="0">
              <a:buNone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A C;</a:t>
            </a:r>
          </a:p>
          <a:p>
            <a:pPr marL="400050" lvl="1" indent="0">
              <a:buNone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A D;</a:t>
            </a:r>
          </a:p>
          <a:p>
            <a:r>
              <a:rPr lang="en-US" dirty="0"/>
              <a:t>The types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A, B, C </a:t>
            </a:r>
            <a:r>
              <a:rPr lang="en-US" dirty="0"/>
              <a:t>and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dirty="0"/>
              <a:t> are equivalent in the sense that variables of one type can be assigned to variables of the other types without requiring any casting.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44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has an equivalence relation defined on it, then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can be partitioned into disjoint 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⋯,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called </a:t>
                </a:r>
                <a:r>
                  <a:rPr lang="en-US" b="1" dirty="0"/>
                  <a:t>equivalence classes</a:t>
                </a:r>
                <a:r>
                  <a:rPr lang="en-US" dirty="0"/>
                  <a:t> whose union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Each subset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consists of equivalent members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. That 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≢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are in different subsets.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2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us consider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={0,1, 2, …, 6}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us also consider an equivalence relation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≡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defined by the following equivalences: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≡2, 5≡6, 3≡4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≡4,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≡3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Note that the relation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0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≡3</m:t>
                    </m:r>
                  </m:oMath>
                </a14:m>
                <a:r>
                  <a:rPr lang="en-US" dirty="0"/>
                  <a:t> follows from the others given the definition of an equivalence relation.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617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53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Equivalence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equivalence problem </a:t>
                </a:r>
                <a:r>
                  <a:rPr lang="en-US" dirty="0"/>
                  <a:t>can be formulated as follows.</a:t>
                </a:r>
              </a:p>
              <a:p>
                <a:r>
                  <a:rPr lang="en-US" dirty="0"/>
                  <a:t>We are 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and a sequence of statements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are to process the statements in order in such a way that, at any time, we are able to determine in which equivalence class a given element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belongs.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3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Sets are fundamental for mathematics but also for computer science.</a:t>
            </a:r>
          </a:p>
          <a:p>
            <a:r>
              <a:rPr lang="en-US" dirty="0"/>
              <a:t>In computer science, we usually study </a:t>
            </a:r>
            <a:r>
              <a:rPr lang="en-US" b="1" dirty="0"/>
              <a:t>dynamic sets </a:t>
            </a:r>
            <a:r>
              <a:rPr lang="en-US" dirty="0"/>
              <a:t>i.e., sets that can grow, shrink or otherwise change over time.</a:t>
            </a:r>
          </a:p>
          <a:p>
            <a:r>
              <a:rPr lang="en-US" dirty="0"/>
              <a:t>The data structures we have presented so far in this course offer us ways to represent </a:t>
            </a:r>
            <a:r>
              <a:rPr lang="en-US" b="1" dirty="0"/>
              <a:t>finite, dynamic sets</a:t>
            </a:r>
            <a:r>
              <a:rPr lang="en-US" dirty="0"/>
              <a:t> and manipulate them on a computer.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30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Equivalence Problem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solve the equivalence problem by starting with each element in a named set. </a:t>
                </a:r>
              </a:p>
              <a:p>
                <a:r>
                  <a:rPr lang="en-US" dirty="0"/>
                  <a:t>When we process a statement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en-US" dirty="0"/>
                  <a:t>, we call </a:t>
                </a:r>
                <a:r>
                  <a:rPr lang="en-US" cap="small" dirty="0"/>
                  <a:t>Find-Set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) and </a:t>
                </a:r>
                <a:r>
                  <a:rPr lang="en-US" cap="small" dirty="0"/>
                  <a:t>Find-Set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If these two calls return different sets then we call </a:t>
                </a:r>
                <a:r>
                  <a:rPr lang="en-US" cap="small" dirty="0"/>
                  <a:t>Union</a:t>
                </a:r>
                <a:r>
                  <a:rPr lang="en-US" dirty="0"/>
                  <a:t> to unite these sets. If they return the same set then this statement follows from the other statements and can be discarded.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42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(cont’d)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We start with each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in a set: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As the given equivalence relations are processed, these sets are modified as follows: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≡2</m:t>
                    </m:r>
                  </m:oMath>
                </a14:m>
                <a:r>
                  <a:rPr lang="en-US" dirty="0"/>
                  <a:t>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6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    5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6</m:t>
                    </m:r>
                  </m:oMath>
                </a14:m>
                <a:r>
                  <a:rPr lang="en-US" dirty="0"/>
                  <a:t>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5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    3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4</m:t>
                    </m:r>
                  </m:oMath>
                </a14:m>
                <a:r>
                  <a:rPr lang="en-US" dirty="0"/>
                  <a:t>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5,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6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≡4</m:t>
                    </m:r>
                  </m:oMath>
                </a14:m>
                <a:r>
                  <a:rPr lang="en-US" dirty="0"/>
                  <a:t>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3,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5,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6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3</m:t>
                    </m:r>
                  </m:oMath>
                </a14:m>
                <a:r>
                  <a:rPr lang="en-US" dirty="0"/>
                  <a:t>   follows from the other statements and is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discarded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3504" r="-1259" b="-3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50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(cont’d)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Therefore, the equivalent classes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are the subsets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2,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3,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{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5,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13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Implementation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Let us assume that the sets will have positive integers in the range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/>
              <a:t>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N-1</a:t>
            </a:r>
            <a:r>
              <a:rPr lang="en-US" dirty="0"/>
              <a:t> as their members.</a:t>
            </a:r>
          </a:p>
          <a:p>
            <a:r>
              <a:rPr lang="en-US" dirty="0"/>
              <a:t>The simplest way to implement in C the disjoint sets data structure is to use an array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id[N] </a:t>
            </a:r>
            <a:r>
              <a:rPr lang="en-US" dirty="0">
                <a:cs typeface="Courier New" pitchFamily="49" charset="0"/>
              </a:rPr>
              <a:t>of integers that take values in the range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>
                <a:cs typeface="Courier New" pitchFamily="49" charset="0"/>
              </a:rPr>
              <a:t>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N-1</a:t>
            </a:r>
            <a:r>
              <a:rPr lang="en-US" dirty="0">
                <a:cs typeface="Courier New" pitchFamily="49" charset="0"/>
              </a:rPr>
              <a:t>. This array will be used to keep track of the </a:t>
            </a:r>
            <a:r>
              <a:rPr lang="en-US" b="1" dirty="0">
                <a:cs typeface="Courier New" pitchFamily="49" charset="0"/>
              </a:rPr>
              <a:t>representative</a:t>
            </a:r>
            <a:r>
              <a:rPr lang="en-US" dirty="0">
                <a:cs typeface="Courier New" pitchFamily="49" charset="0"/>
              </a:rPr>
              <a:t> of each set but also the </a:t>
            </a:r>
            <a:r>
              <a:rPr lang="en-US" b="1" dirty="0">
                <a:cs typeface="Courier New" pitchFamily="49" charset="0"/>
              </a:rPr>
              <a:t>members</a:t>
            </a:r>
            <a:r>
              <a:rPr lang="en-US" dirty="0">
                <a:cs typeface="Courier New" pitchFamily="49" charset="0"/>
              </a:rPr>
              <a:t> of each set.</a:t>
            </a:r>
          </a:p>
          <a:p>
            <a:r>
              <a:rPr lang="en-US" dirty="0">
                <a:cs typeface="Courier New" pitchFamily="49" charset="0"/>
              </a:rPr>
              <a:t>Initially, we 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id[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]=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cs typeface="Courier New" pitchFamily="49" charset="0"/>
              </a:rPr>
              <a:t>, for each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cs typeface="Courier New" pitchFamily="49" charset="0"/>
              </a:rPr>
              <a:t>between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>
                <a:cs typeface="Courier New" pitchFamily="49" charset="0"/>
              </a:rPr>
              <a:t> and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N-1</a:t>
            </a:r>
            <a:r>
              <a:rPr lang="en-US" dirty="0">
                <a:cs typeface="Courier New" pitchFamily="49" charset="0"/>
              </a:rPr>
              <a:t>. This is equivalent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cap="small" dirty="0">
                <a:cs typeface="Courier New" pitchFamily="49" charset="0"/>
              </a:rPr>
              <a:t>Make-Set</a:t>
            </a:r>
            <a:r>
              <a:rPr lang="en-US" dirty="0">
                <a:cs typeface="Courier New" pitchFamily="49" charset="0"/>
              </a:rPr>
              <a:t> operations that create the initial versions of the sets.</a:t>
            </a:r>
          </a:p>
          <a:p>
            <a:r>
              <a:rPr lang="en-US" dirty="0">
                <a:cs typeface="Courier New" pitchFamily="49" charset="0"/>
              </a:rPr>
              <a:t>To implement the </a:t>
            </a:r>
            <a:r>
              <a:rPr lang="en-US" cap="small" dirty="0">
                <a:cs typeface="Courier New" pitchFamily="49" charset="0"/>
              </a:rPr>
              <a:t>Union</a:t>
            </a:r>
            <a:r>
              <a:rPr lang="en-US" dirty="0">
                <a:cs typeface="Courier New" pitchFamily="49" charset="0"/>
              </a:rPr>
              <a:t> operation for the sets that contain integers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>
                <a:cs typeface="Courier New" pitchFamily="49" charset="0"/>
              </a:rPr>
              <a:t> and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dirty="0">
                <a:cs typeface="Courier New" pitchFamily="49" charset="0"/>
              </a:rPr>
              <a:t>, we scan the array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id</a:t>
            </a:r>
            <a:r>
              <a:rPr lang="en-US" dirty="0">
                <a:cs typeface="Courier New" pitchFamily="49" charset="0"/>
              </a:rPr>
              <a:t> and change all the array elements that have the value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>
                <a:cs typeface="Courier New" pitchFamily="49" charset="0"/>
              </a:rPr>
              <a:t> to have the value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dirty="0">
                <a:cs typeface="Courier New" pitchFamily="49" charset="0"/>
              </a:rPr>
              <a:t>. In other words,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US" dirty="0">
                <a:cs typeface="Courier New" pitchFamily="49" charset="0"/>
              </a:rPr>
              <a:t> becomes the representative of the union of the two sets.</a:t>
            </a:r>
          </a:p>
          <a:p>
            <a:r>
              <a:rPr lang="en-US" dirty="0">
                <a:cs typeface="Courier New" pitchFamily="49" charset="0"/>
              </a:rPr>
              <a:t>The implementation of the </a:t>
            </a:r>
            <a:r>
              <a:rPr lang="en-US" cap="small" dirty="0">
                <a:cs typeface="Courier New" pitchFamily="49" charset="0"/>
              </a:rPr>
              <a:t>Find-Set</a:t>
            </a:r>
            <a:r>
              <a:rPr lang="en-US" dirty="0">
                <a:cs typeface="Courier New" pitchFamily="49" charset="0"/>
              </a:rPr>
              <a:t>(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>
                <a:cs typeface="Courier New" pitchFamily="49" charset="0"/>
              </a:rPr>
              <a:t>) simply returns the value of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id[p]</a:t>
            </a:r>
            <a:r>
              <a:rPr lang="en-US" dirty="0">
                <a:cs typeface="Courier New" pitchFamily="49" charset="0"/>
              </a:rPr>
              <a:t>.</a:t>
            </a:r>
          </a:p>
          <a:p>
            <a:r>
              <a:rPr lang="en-US" dirty="0">
                <a:cs typeface="Courier New" pitchFamily="49" charset="0"/>
              </a:rPr>
              <a:t>This algorithm is called </a:t>
            </a:r>
            <a:r>
              <a:rPr lang="en-US" b="1" dirty="0">
                <a:cs typeface="Courier New" pitchFamily="49" charset="0"/>
              </a:rPr>
              <a:t>quick-find.</a:t>
            </a:r>
          </a:p>
          <a:p>
            <a:endParaRPr lang="en-US" dirty="0">
              <a:cs typeface="Courier New" pitchFamily="49" charset="0"/>
            </a:endParaRPr>
          </a:p>
          <a:p>
            <a:endParaRPr lang="en-US" dirty="0"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33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in C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program on the next slide initializes the array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id</a:t>
            </a:r>
            <a:r>
              <a:rPr lang="en-US" dirty="0"/>
              <a:t>, and then reads pairs of integers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p,q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dirty="0"/>
              <a:t>and performs the operation </a:t>
            </a:r>
            <a:r>
              <a:rPr lang="en-US" cap="small" dirty="0"/>
              <a:t>Union</a:t>
            </a:r>
            <a:r>
              <a:rPr lang="en-US" dirty="0"/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p,q</a:t>
            </a:r>
            <a:r>
              <a:rPr lang="en-US" dirty="0"/>
              <a:t>) if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dirty="0"/>
              <a:t> are not in the same set yet.</a:t>
            </a:r>
          </a:p>
          <a:p>
            <a:r>
              <a:rPr lang="en-US" dirty="0"/>
              <a:t>The program is an implementation of the equivalence problem defined earlier.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20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in C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#define N 10000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main()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{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p, q, t, id[N];</a:t>
            </a: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for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++) id[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while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scanf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("%d %d", &amp;p, &amp;q) == 2)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{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if (id[p] == id[q]) continue;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for (t = id[p],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 if (id[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 == t) id[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 = id[q];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("%d %d\n", p, q);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28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1DBB5-88E6-4C1B-92CD-C5EC68D8B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F685186-A35F-4BDE-AC7A-414345E043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518207"/>
              </p:ext>
            </p:extLst>
          </p:nvPr>
        </p:nvGraphicFramePr>
        <p:xfrm>
          <a:off x="457200" y="1600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15394017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37504388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5603343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38003911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3497863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1661479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10490806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5890589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75754905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735232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id[0]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id[2]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id[4]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id[6]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874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264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87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306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585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333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873785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422E3D-7FA4-4257-944D-F2DFBCEE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A3B24B-F57D-4820-8A54-F9F56B61D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22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Parameters for the Disjoint-Set Data Structures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will analyze the running time of our data structures in terms of two parameters: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, the number of objects, 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, the number of pairs of input equivalent objects to be processed.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78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4E2E5-0FFB-495A-A67B-0CCD08509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15C498-A17C-4F9A-8A55-442EDC006E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quick-find algorithm has time complexity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number of objects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the number of input pairs of objects.</a:t>
                </a:r>
              </a:p>
              <a:p>
                <a:r>
                  <a:rPr lang="en-US" dirty="0"/>
                  <a:t>Proof?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15C498-A17C-4F9A-8A55-442EDC006E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FCDF7D-10AF-4940-BA92-FFDC82FC5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87FDA0-6554-4C2E-BB02-ED30F9217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72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E4580-96D1-43EA-B92A-8D9A50DA4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0A0E43-8DF7-450E-8F4C-6D3A37DFB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each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input pairs, we iterate the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</a:t>
                </a:r>
                <a:r>
                  <a:rPr lang="en-US" dirty="0"/>
                  <a:t> loop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0A0E43-8DF7-450E-8F4C-6D3A37DFB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DE2D2A-080C-4686-9F16-E1D71705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D790C0-969C-453A-8580-551315E17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87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Sets and Symbol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of the data structures we have so far presented for symbol tables can be used to implement a dynamic set (e.g., a linked list, a hash table, a (2,4) tree etc.).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41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Linked-List Representation of Disjoint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Another way to implement a disjoint-set data structure is to represent each set by a </a:t>
            </a:r>
            <a:r>
              <a:rPr lang="en-US" b="1" dirty="0"/>
              <a:t>linked list.</a:t>
            </a:r>
          </a:p>
          <a:p>
            <a:r>
              <a:rPr lang="en-US" dirty="0"/>
              <a:t>The </a:t>
            </a:r>
            <a:r>
              <a:rPr lang="en-US" b="1" dirty="0"/>
              <a:t>first object </a:t>
            </a:r>
            <a:r>
              <a:rPr lang="en-US" dirty="0"/>
              <a:t>in each linked list serves as its set’s </a:t>
            </a:r>
            <a:r>
              <a:rPr lang="en-US" b="1" dirty="0"/>
              <a:t>representative</a:t>
            </a:r>
            <a:r>
              <a:rPr lang="en-US" dirty="0"/>
              <a:t>. The remaining objects can appear in the list in any order.</a:t>
            </a:r>
          </a:p>
          <a:p>
            <a:r>
              <a:rPr lang="en-US" dirty="0"/>
              <a:t>Each object in the linked list contains a set member, a pointer to the object containing the next set member, and a pointer back to the representative.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95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Structure of Each List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31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27784" y="3068960"/>
            <a:ext cx="1512168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27784" y="393305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Pointer Back to</a:t>
            </a:r>
          </a:p>
          <a:p>
            <a:r>
              <a:rPr lang="en-US" dirty="0"/>
              <a:t>Representative</a:t>
            </a:r>
          </a:p>
        </p:txBody>
      </p:sp>
      <p:sp>
        <p:nvSpPr>
          <p:cNvPr id="8" name="Rectangle 7"/>
          <p:cNvSpPr/>
          <p:nvPr/>
        </p:nvSpPr>
        <p:spPr>
          <a:xfrm>
            <a:off x="4144764" y="3068960"/>
            <a:ext cx="1512168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52120" y="3068960"/>
            <a:ext cx="1512168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56932" y="3933055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Pointer to Next Object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372200" y="3388556"/>
            <a:ext cx="1368152" cy="4440"/>
          </a:xfrm>
          <a:prstGeom prst="straightConnector1">
            <a:avLst/>
          </a:prstGeom>
          <a:ln w="127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383868" y="2564904"/>
            <a:ext cx="0" cy="828092"/>
          </a:xfrm>
          <a:prstGeom prst="straightConnector1">
            <a:avLst/>
          </a:prstGeom>
          <a:ln w="12700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39952" y="320833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Set Member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2123728" y="2564904"/>
            <a:ext cx="1260140" cy="0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084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the Sets {c, h, e, b} and </a:t>
            </a:r>
            <a:br>
              <a:rPr lang="en-US" dirty="0"/>
            </a:br>
            <a:r>
              <a:rPr lang="en-US" dirty="0"/>
              <a:t>{f, g, d}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32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4091" y="2420888"/>
            <a:ext cx="504056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8147" y="2420888"/>
            <a:ext cx="504056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97802" y="2420888"/>
            <a:ext cx="504056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64233" y="2420888"/>
            <a:ext cx="504056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68289" y="2420888"/>
            <a:ext cx="504056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67944" y="2420888"/>
            <a:ext cx="504056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24473" y="2420888"/>
            <a:ext cx="504056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28529" y="2420888"/>
            <a:ext cx="504056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28184" y="2420888"/>
            <a:ext cx="504056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168689" y="2433731"/>
            <a:ext cx="504056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72745" y="2433731"/>
            <a:ext cx="504056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172400" y="2433731"/>
            <a:ext cx="504056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endCxn id="10" idx="1"/>
          </p:cNvCxnSpPr>
          <p:nvPr/>
        </p:nvCxnSpPr>
        <p:spPr>
          <a:xfrm flipV="1">
            <a:off x="2049830" y="2672916"/>
            <a:ext cx="1014403" cy="6421"/>
          </a:xfrm>
          <a:prstGeom prst="straightConnector1">
            <a:avLst/>
          </a:prstGeom>
          <a:ln w="127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304318" y="2660073"/>
            <a:ext cx="908902" cy="12843"/>
          </a:xfrm>
          <a:prstGeom prst="straightConnector1">
            <a:avLst/>
          </a:prstGeom>
          <a:ln w="127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6" idx="1"/>
          </p:cNvCxnSpPr>
          <p:nvPr/>
        </p:nvCxnSpPr>
        <p:spPr>
          <a:xfrm>
            <a:off x="6480212" y="2672917"/>
            <a:ext cx="688477" cy="12842"/>
          </a:xfrm>
          <a:prstGeom prst="straightConnector1">
            <a:avLst/>
          </a:prstGeom>
          <a:ln w="127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316261" y="2204864"/>
            <a:ext cx="0" cy="474474"/>
          </a:xfrm>
          <a:prstGeom prst="line">
            <a:avLst/>
          </a:prstGeom>
          <a:ln w="12700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259632" y="2204864"/>
            <a:ext cx="205662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259632" y="2204864"/>
            <a:ext cx="0" cy="216024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476501" y="1988840"/>
            <a:ext cx="0" cy="690498"/>
          </a:xfrm>
          <a:prstGeom prst="line">
            <a:avLst/>
          </a:prstGeom>
          <a:ln w="12700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151620" y="1988840"/>
            <a:ext cx="432488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146385" y="1988840"/>
            <a:ext cx="5235" cy="425833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420717" y="1772816"/>
            <a:ext cx="0" cy="900101"/>
          </a:xfrm>
          <a:prstGeom prst="line">
            <a:avLst/>
          </a:prstGeom>
          <a:ln w="12700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043608" y="1772816"/>
            <a:ext cx="637711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50501" y="1772816"/>
            <a:ext cx="0" cy="648072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611560" y="2679338"/>
            <a:ext cx="434559" cy="0"/>
          </a:xfrm>
          <a:prstGeom prst="line">
            <a:avLst/>
          </a:prstGeom>
          <a:ln w="12700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611560" y="2201756"/>
            <a:ext cx="0" cy="48400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11560" y="2201756"/>
            <a:ext cx="2880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899592" y="2204864"/>
            <a:ext cx="0" cy="20980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043608" y="2937787"/>
            <a:ext cx="6893" cy="56322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302548" y="2475407"/>
            <a:ext cx="49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68289" y="2494672"/>
            <a:ext cx="49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732930" y="2488250"/>
            <a:ext cx="49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677146" y="2481828"/>
            <a:ext cx="49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172400" y="2106790"/>
            <a:ext cx="499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.</a:t>
            </a:r>
          </a:p>
        </p:txBody>
      </p:sp>
      <p:sp>
        <p:nvSpPr>
          <p:cNvPr id="61" name="Rectangle 60"/>
          <p:cNvSpPr/>
          <p:nvPr/>
        </p:nvSpPr>
        <p:spPr>
          <a:xfrm>
            <a:off x="887413" y="4598617"/>
            <a:ext cx="504056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391469" y="4598617"/>
            <a:ext cx="504056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891124" y="4598617"/>
            <a:ext cx="504056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3157555" y="4598617"/>
            <a:ext cx="504056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3661611" y="4598617"/>
            <a:ext cx="504056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161266" y="4598617"/>
            <a:ext cx="504056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317795" y="4598617"/>
            <a:ext cx="504056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821851" y="4598617"/>
            <a:ext cx="504056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321506" y="4598617"/>
            <a:ext cx="504056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>
            <a:endCxn id="64" idx="1"/>
          </p:cNvCxnSpPr>
          <p:nvPr/>
        </p:nvCxnSpPr>
        <p:spPr>
          <a:xfrm flipV="1">
            <a:off x="2143152" y="4850645"/>
            <a:ext cx="1014403" cy="12843"/>
          </a:xfrm>
          <a:prstGeom prst="straightConnector1">
            <a:avLst/>
          </a:prstGeom>
          <a:ln w="127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4397640" y="4837802"/>
            <a:ext cx="908902" cy="12843"/>
          </a:xfrm>
          <a:prstGeom prst="straightConnector1">
            <a:avLst/>
          </a:prstGeom>
          <a:ln w="127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3409583" y="4382593"/>
            <a:ext cx="0" cy="474474"/>
          </a:xfrm>
          <a:prstGeom prst="line">
            <a:avLst/>
          </a:prstGeom>
          <a:ln w="12700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1352954" y="4382593"/>
            <a:ext cx="205662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352954" y="4382593"/>
            <a:ext cx="0" cy="216024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5569823" y="4166569"/>
            <a:ext cx="0" cy="690498"/>
          </a:xfrm>
          <a:prstGeom prst="line">
            <a:avLst/>
          </a:prstGeom>
          <a:ln w="12700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1131695" y="4166569"/>
            <a:ext cx="443812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131695" y="4166569"/>
            <a:ext cx="1" cy="444521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704882" y="4857067"/>
            <a:ext cx="434559" cy="0"/>
          </a:xfrm>
          <a:prstGeom prst="line">
            <a:avLst/>
          </a:prstGeom>
          <a:ln w="12700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704882" y="4379485"/>
            <a:ext cx="0" cy="48400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704882" y="4379485"/>
            <a:ext cx="2880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992914" y="4382593"/>
            <a:ext cx="0" cy="20980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1136930" y="5115516"/>
            <a:ext cx="6893" cy="56322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395870" y="4653136"/>
            <a:ext cx="49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661611" y="4672401"/>
            <a:ext cx="49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826252" y="4665979"/>
            <a:ext cx="49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325907" y="4284519"/>
            <a:ext cx="499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.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62102" y="5764270"/>
            <a:ext cx="655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representatives</a:t>
            </a:r>
            <a:r>
              <a:rPr lang="en-US" dirty="0"/>
              <a:t> of the two sets are c and f.</a:t>
            </a:r>
          </a:p>
        </p:txBody>
      </p:sp>
    </p:spTree>
    <p:extLst>
      <p:ext uri="{BB962C8B-B14F-4D97-AF65-F5344CB8AC3E}">
        <p14:creationId xmlns:p14="http://schemas.microsoft.com/office/powerpoint/2010/main" val="13304699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Implementation of </a:t>
            </a:r>
            <a:r>
              <a:rPr lang="en-US" cap="small" dirty="0"/>
              <a:t>Make-Set</a:t>
            </a:r>
            <a:r>
              <a:rPr lang="en-US" dirty="0"/>
              <a:t> and </a:t>
            </a:r>
            <a:br>
              <a:rPr lang="en-US" dirty="0"/>
            </a:br>
            <a:r>
              <a:rPr lang="en-US" cap="small" dirty="0"/>
              <a:t>Find-Set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the linked-list representation, both </a:t>
                </a:r>
                <a:r>
                  <a:rPr lang="en-US" cap="small" dirty="0"/>
                  <a:t>Make-Set</a:t>
                </a:r>
                <a:r>
                  <a:rPr lang="en-US" dirty="0"/>
                  <a:t> and </a:t>
                </a:r>
                <a:r>
                  <a:rPr lang="en-US" cap="small" dirty="0"/>
                  <a:t>Find-Set</a:t>
                </a:r>
                <a:r>
                  <a:rPr lang="en-US" dirty="0"/>
                  <a:t> are easy.</a:t>
                </a:r>
              </a:p>
              <a:p>
                <a:r>
                  <a:rPr lang="en-US" dirty="0"/>
                  <a:t>To carry out </a:t>
                </a:r>
                <a:r>
                  <a:rPr lang="en-US" cap="small" dirty="0"/>
                  <a:t>Make-Set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), we create a new linked list which has one object with set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carry out, </a:t>
                </a:r>
                <a:r>
                  <a:rPr lang="en-US" cap="small" dirty="0"/>
                  <a:t>Find-Set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), we just return the pointer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back to the representative.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796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</a:t>
            </a:r>
            <a:r>
              <a:rPr lang="en-US" cap="small" dirty="0"/>
              <a:t>Union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To perform </a:t>
                </a:r>
                <a:r>
                  <a:rPr lang="en-US" cap="small" dirty="0"/>
                  <a:t>Union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), we can append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’s list onto the end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’s list.</a:t>
                </a:r>
              </a:p>
              <a:p>
                <a:r>
                  <a:rPr lang="en-US" dirty="0"/>
                  <a:t>The representative of the new set is the element that was originally the representative of the set containing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should also update the pointer to the representative for each object originally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’s list.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420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Weighted Union Heuristic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 the above implementation of the </a:t>
            </a:r>
            <a:r>
              <a:rPr lang="en-US" cap="small" dirty="0"/>
              <a:t>Union</a:t>
            </a:r>
            <a:r>
              <a:rPr lang="en-US" dirty="0"/>
              <a:t> operation we may be appending a longer list onto a shorter list, and we must update the pointer to the representative of each member of the longer list.</a:t>
            </a:r>
          </a:p>
          <a:p>
            <a:r>
              <a:rPr lang="en-US" dirty="0"/>
              <a:t>If </a:t>
            </a:r>
            <a:r>
              <a:rPr lang="en-US" b="1" dirty="0"/>
              <a:t>each representative also includes the length of the list </a:t>
            </a:r>
            <a:r>
              <a:rPr lang="en-US" dirty="0"/>
              <a:t>then we can always append the smaller list onto the longer, with ties broken arbitrarily. This is called the </a:t>
            </a:r>
            <a:r>
              <a:rPr lang="en-US" b="1" dirty="0"/>
              <a:t>weighted union heuristic.</a:t>
            </a:r>
          </a:p>
          <a:p>
            <a:r>
              <a:rPr lang="en-US" dirty="0"/>
              <a:t>The word </a:t>
            </a:r>
            <a:r>
              <a:rPr lang="en-US" b="1" dirty="0"/>
              <a:t>heuristic</a:t>
            </a:r>
            <a:r>
              <a:rPr lang="en-US" dirty="0"/>
              <a:t> is used in Computer Science to mean “a rule of thumb” that allows us to improve an algorithm.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989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implementation in C for the case where sets are represented by linked lists is left as an exercise.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030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of Operations for the Linked List Representation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cap="small" dirty="0"/>
                  <a:t>Make-Set</a:t>
                </a:r>
                <a:r>
                  <a:rPr lang="en-US" dirty="0"/>
                  <a:t> and </a:t>
                </a:r>
                <a:r>
                  <a:rPr lang="en-US" cap="small" dirty="0"/>
                  <a:t>Find-Set</a:t>
                </a:r>
                <a:r>
                  <a:rPr lang="en-US" dirty="0"/>
                  <a:t>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(1)</m:t>
                    </m:r>
                  </m:oMath>
                </a14:m>
                <a:r>
                  <a:rPr lang="en-US" dirty="0"/>
                  <a:t> time.</a:t>
                </a:r>
              </a:p>
              <a:p>
                <a:r>
                  <a:rPr lang="en-US" cap="small" dirty="0"/>
                  <a:t>Union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takes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denote the cardinalities of the sets that contain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. We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time to reach the last object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’s list to make it point to the first object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’s list.  We also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time to update all pointers to the representative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’s list. </a:t>
                </a:r>
              </a:p>
              <a:p>
                <a:r>
                  <a:rPr lang="en-US" dirty="0"/>
                  <a:t>If we keep a pointer to the last object in the list in each representative then we do not need to scan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’s list, and we only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time to update all pointers to the representative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’s list. </a:t>
                </a:r>
              </a:p>
              <a:p>
                <a:r>
                  <a:rPr lang="en-US" dirty="0"/>
                  <a:t>In the worst case, the complexity of </a:t>
                </a:r>
                <a:r>
                  <a:rPr lang="en-US" cap="small" dirty="0"/>
                  <a:t>Union</a:t>
                </a:r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since the cardinality of each set can be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2561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740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Disjoint-Set Forests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There is another interesting implementation of disjoint sets in which we represent sets by </a:t>
            </a:r>
            <a:r>
              <a:rPr lang="en-US" b="1" dirty="0"/>
              <a:t>directed</a:t>
            </a:r>
            <a:r>
              <a:rPr lang="en-US" dirty="0"/>
              <a:t> </a:t>
            </a:r>
            <a:r>
              <a:rPr lang="en-US" b="1" dirty="0"/>
              <a:t>rooted trees</a:t>
            </a:r>
            <a:r>
              <a:rPr lang="en-US" dirty="0"/>
              <a:t>.</a:t>
            </a:r>
          </a:p>
          <a:p>
            <a:r>
              <a:rPr lang="en-US" dirty="0"/>
              <a:t>Each node of a tree represents one set member and each tree represents a set.</a:t>
            </a:r>
          </a:p>
          <a:p>
            <a:r>
              <a:rPr lang="en-US" dirty="0"/>
              <a:t>In a tree, each set member points only to its parent. </a:t>
            </a:r>
            <a:r>
              <a:rPr lang="en-US" b="1" dirty="0"/>
              <a:t>The root of each tree contains the representative </a:t>
            </a:r>
            <a:r>
              <a:rPr lang="en-US" dirty="0"/>
              <a:t>of the set and is its own parent.</a:t>
            </a:r>
          </a:p>
          <a:p>
            <a:r>
              <a:rPr lang="en-US" dirty="0"/>
              <a:t>For many sets, we have a </a:t>
            </a:r>
            <a:r>
              <a:rPr lang="en-US" b="1" dirty="0"/>
              <a:t>disjoint-set forest.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634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the Sets {b, c, e, h} and</a:t>
            </a:r>
            <a:br>
              <a:rPr lang="en-US" dirty="0"/>
            </a:br>
            <a:r>
              <a:rPr lang="en-US" dirty="0"/>
              <a:t>{d, f, g}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39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71800" y="213285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11760" y="318239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29112" y="318239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29880" y="422108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96136" y="422108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96136" y="318239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96136" y="213285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9" idx="0"/>
            <a:endCxn id="7" idx="4"/>
          </p:cNvCxnSpPr>
          <p:nvPr/>
        </p:nvCxnSpPr>
        <p:spPr>
          <a:xfrm flipH="1" flipV="1">
            <a:off x="2591780" y="3542432"/>
            <a:ext cx="18120" cy="67865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0"/>
            <a:endCxn id="6" idx="3"/>
          </p:cNvCxnSpPr>
          <p:nvPr/>
        </p:nvCxnSpPr>
        <p:spPr>
          <a:xfrm flipV="1">
            <a:off x="2591780" y="2440169"/>
            <a:ext cx="232747" cy="74222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0"/>
            <a:endCxn id="6" idx="5"/>
          </p:cNvCxnSpPr>
          <p:nvPr/>
        </p:nvCxnSpPr>
        <p:spPr>
          <a:xfrm flipH="1" flipV="1">
            <a:off x="3079113" y="2440169"/>
            <a:ext cx="730019" cy="74222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0"/>
            <a:endCxn id="12" idx="4"/>
          </p:cNvCxnSpPr>
          <p:nvPr/>
        </p:nvCxnSpPr>
        <p:spPr>
          <a:xfrm flipV="1">
            <a:off x="5976156" y="2492896"/>
            <a:ext cx="0" cy="68949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0"/>
          </p:cNvCxnSpPr>
          <p:nvPr/>
        </p:nvCxnSpPr>
        <p:spPr>
          <a:xfrm flipV="1">
            <a:off x="5976156" y="3542432"/>
            <a:ext cx="0" cy="67865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 rot="16200000" flipV="1">
            <a:off x="5969806" y="2064032"/>
            <a:ext cx="12700" cy="254586"/>
          </a:xfrm>
          <a:prstGeom prst="curvedConnector3">
            <a:avLst>
              <a:gd name="adj1" fmla="val 2215173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 rot="16200000" flipV="1">
            <a:off x="2936105" y="2051332"/>
            <a:ext cx="12700" cy="254586"/>
          </a:xfrm>
          <a:prstGeom prst="curvedConnector3">
            <a:avLst>
              <a:gd name="adj1" fmla="val 2215173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824527" y="2080203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69169" y="3166650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686521" y="3166650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487289" y="4211796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848863" y="2132856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848862" y="3165961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848862" y="4193843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7903" y="5517232"/>
            <a:ext cx="663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representatives</a:t>
            </a:r>
            <a:r>
              <a:rPr lang="en-US" dirty="0"/>
              <a:t> of the two sets are c and f.</a:t>
            </a:r>
          </a:p>
        </p:txBody>
      </p:sp>
    </p:spTree>
    <p:extLst>
      <p:ext uri="{BB962C8B-B14F-4D97-AF65-F5344CB8AC3E}">
        <p14:creationId xmlns:p14="http://schemas.microsoft.com/office/powerpoint/2010/main" val="1291256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Disjoint Sets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applications involve grouping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distinct elements into a collection of </a:t>
                </a:r>
                <a:r>
                  <a:rPr lang="en-US" b="1" dirty="0"/>
                  <a:t>disjoint sets</a:t>
                </a:r>
                <a:r>
                  <a:rPr lang="en-US" dirty="0"/>
                  <a:t> </a:t>
                </a:r>
                <a:r>
                  <a:rPr lang="en-US" b="1" dirty="0"/>
                  <a:t>(</a:t>
                </a:r>
                <a:r>
                  <a:rPr lang="el-GR" b="1" dirty="0"/>
                  <a:t>ξένα σύνολα)</a:t>
                </a:r>
                <a:r>
                  <a:rPr lang="el-GR" dirty="0"/>
                  <a:t>.</a:t>
                </a:r>
                <a:endParaRPr lang="en-US" dirty="0"/>
              </a:p>
              <a:p>
                <a:r>
                  <a:rPr lang="en-US" dirty="0"/>
                  <a:t>Important operations in this case are to </a:t>
                </a:r>
                <a:r>
                  <a:rPr lang="en-US" b="1" dirty="0"/>
                  <a:t>construct</a:t>
                </a:r>
                <a:r>
                  <a:rPr lang="en-US" dirty="0"/>
                  <a:t> a set, to </a:t>
                </a:r>
                <a:r>
                  <a:rPr lang="en-US" b="1" dirty="0"/>
                  <a:t>find</a:t>
                </a:r>
                <a:r>
                  <a:rPr lang="en-US" dirty="0"/>
                  <a:t> which set a given element belongs to, and to </a:t>
                </a:r>
                <a:r>
                  <a:rPr lang="en-US" b="1" dirty="0"/>
                  <a:t>unite</a:t>
                </a:r>
                <a:r>
                  <a:rPr lang="en-US" dirty="0"/>
                  <a:t> two sets.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617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528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Implementing </a:t>
            </a:r>
            <a:r>
              <a:rPr lang="en-US" cap="small" dirty="0"/>
              <a:t>Make-Set</a:t>
            </a:r>
            <a:r>
              <a:rPr lang="en-US" dirty="0"/>
              <a:t>,</a:t>
            </a:r>
            <a:br>
              <a:rPr lang="en-US" dirty="0"/>
            </a:br>
            <a:r>
              <a:rPr lang="en-US" cap="small" dirty="0"/>
              <a:t>Find-Set </a:t>
            </a:r>
            <a:r>
              <a:rPr lang="en-US" dirty="0"/>
              <a:t>and </a:t>
            </a:r>
            <a:r>
              <a:rPr lang="en-US" cap="small" dirty="0"/>
              <a:t>Union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cap="small" dirty="0"/>
              <a:t>Make-Set</a:t>
            </a:r>
            <a:r>
              <a:rPr lang="en-US" dirty="0"/>
              <a:t> operation simply creates a tree with just one node.</a:t>
            </a:r>
          </a:p>
          <a:p>
            <a:r>
              <a:rPr lang="en-US" dirty="0"/>
              <a:t>A </a:t>
            </a:r>
            <a:r>
              <a:rPr lang="en-US" cap="small" dirty="0"/>
              <a:t>Find-Set</a:t>
            </a:r>
            <a:r>
              <a:rPr lang="en-US" dirty="0"/>
              <a:t> operation can be implemented by chasing parent pointers until we find the root of the tree. The nodes visited on this path towards the root constitute the </a:t>
            </a:r>
            <a:r>
              <a:rPr lang="en-US" b="1" dirty="0"/>
              <a:t>find-path</a:t>
            </a:r>
            <a:r>
              <a:rPr lang="en-US" dirty="0"/>
              <a:t>.</a:t>
            </a:r>
          </a:p>
          <a:p>
            <a:r>
              <a:rPr lang="en-US" dirty="0"/>
              <a:t>A </a:t>
            </a:r>
            <a:r>
              <a:rPr lang="en-US" cap="small" dirty="0"/>
              <a:t>Union</a:t>
            </a:r>
            <a:r>
              <a:rPr lang="en-US" dirty="0"/>
              <a:t> operation can be implemented by making the root of one tree to point to the root of the other.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34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the </a:t>
            </a:r>
            <a:r>
              <a:rPr lang="en-US" cap="small" dirty="0"/>
              <a:t>Union</a:t>
            </a:r>
            <a:r>
              <a:rPr lang="en-US" dirty="0"/>
              <a:t> of Sets {b, c, e, h} and {d, f, g}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41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30821" y="3328617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70781" y="4378153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88133" y="4378153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88901" y="5416849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11740" y="442809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11740" y="339377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03628" y="233986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9" idx="0"/>
            <a:endCxn id="7" idx="4"/>
          </p:cNvCxnSpPr>
          <p:nvPr/>
        </p:nvCxnSpPr>
        <p:spPr>
          <a:xfrm flipH="1" flipV="1">
            <a:off x="3050801" y="4738193"/>
            <a:ext cx="18120" cy="67865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0"/>
            <a:endCxn id="6" idx="3"/>
          </p:cNvCxnSpPr>
          <p:nvPr/>
        </p:nvCxnSpPr>
        <p:spPr>
          <a:xfrm flipV="1">
            <a:off x="3050801" y="3635930"/>
            <a:ext cx="232747" cy="74222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0"/>
            <a:endCxn id="6" idx="5"/>
          </p:cNvCxnSpPr>
          <p:nvPr/>
        </p:nvCxnSpPr>
        <p:spPr>
          <a:xfrm flipH="1" flipV="1">
            <a:off x="3538134" y="3635930"/>
            <a:ext cx="730019" cy="74222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0"/>
            <a:endCxn id="12" idx="5"/>
          </p:cNvCxnSpPr>
          <p:nvPr/>
        </p:nvCxnSpPr>
        <p:spPr>
          <a:xfrm flipH="1" flipV="1">
            <a:off x="4310941" y="2647173"/>
            <a:ext cx="880819" cy="74660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0"/>
          </p:cNvCxnSpPr>
          <p:nvPr/>
        </p:nvCxnSpPr>
        <p:spPr>
          <a:xfrm flipV="1">
            <a:off x="5191760" y="3749436"/>
            <a:ext cx="0" cy="67865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 rot="16200000" flipV="1">
            <a:off x="4177298" y="2271036"/>
            <a:ext cx="12700" cy="254586"/>
          </a:xfrm>
          <a:prstGeom prst="curvedConnector3">
            <a:avLst>
              <a:gd name="adj1" fmla="val 2215173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315326" y="3303210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28190" y="4362411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145542" y="4362411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946310" y="5407557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056355" y="2338283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069149" y="3365306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</a:p>
        </p:txBody>
      </p:sp>
      <p:cxnSp>
        <p:nvCxnSpPr>
          <p:cNvPr id="26" name="Straight Arrow Connector 25"/>
          <p:cNvCxnSpPr>
            <a:endCxn id="12" idx="3"/>
          </p:cNvCxnSpPr>
          <p:nvPr/>
        </p:nvCxnSpPr>
        <p:spPr>
          <a:xfrm flipV="1">
            <a:off x="3437937" y="2647173"/>
            <a:ext cx="618418" cy="68769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069149" y="4428092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977188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disjoint-forests data structure can easily be implemented by changing the meaning of the elements of array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id </a:t>
            </a:r>
            <a:r>
              <a:rPr lang="en-US" dirty="0">
                <a:cs typeface="Courier New" pitchFamily="49" charset="0"/>
              </a:rPr>
              <a:t>in our earlier C implementation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dirty="0"/>
              <a:t> Now each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id[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</a:t>
            </a:r>
            <a:r>
              <a:rPr lang="en-US" dirty="0"/>
              <a:t> </a:t>
            </a:r>
            <a:r>
              <a:rPr lang="en-US" b="1" dirty="0"/>
              <a:t>represents the element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/>
              <a:t> of a set and points to another element of that set</a:t>
            </a:r>
            <a:r>
              <a:rPr lang="en-US" dirty="0"/>
              <a:t>. </a:t>
            </a:r>
            <a:r>
              <a:rPr lang="en-US" b="1" dirty="0"/>
              <a:t>These pointers give the paths towards the root of the tree. The root element points to itself.</a:t>
            </a:r>
          </a:p>
          <a:p>
            <a:r>
              <a:rPr lang="en-US" dirty="0"/>
              <a:t>The program on the next slide illustrates this functionality. Note that after we have found the roots of the two sets, the </a:t>
            </a:r>
            <a:r>
              <a:rPr lang="en-US" cap="small" dirty="0"/>
              <a:t>Union</a:t>
            </a:r>
            <a:r>
              <a:rPr lang="en-US" dirty="0"/>
              <a:t> operation is simply implemented by the assignment statement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id[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]=j</a:t>
            </a:r>
            <a:r>
              <a:rPr lang="en-US" dirty="0"/>
              <a:t>. In other words, element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/>
              <a:t> becomes the representative of the united sets and the root of the new tree.</a:t>
            </a:r>
          </a:p>
          <a:p>
            <a:r>
              <a:rPr lang="en-US" dirty="0"/>
              <a:t>This algorithm is called </a:t>
            </a:r>
            <a:r>
              <a:rPr lang="en-US" b="1" dirty="0"/>
              <a:t>quick-union</a:t>
            </a:r>
            <a:r>
              <a:rPr lang="en-US" dirty="0"/>
              <a:t>.</a:t>
            </a:r>
          </a:p>
          <a:p>
            <a:r>
              <a:rPr lang="en-US" dirty="0"/>
              <a:t>The implementation of the </a:t>
            </a:r>
            <a:r>
              <a:rPr lang="en-US" cap="small" dirty="0"/>
              <a:t>Find-Set</a:t>
            </a:r>
            <a:r>
              <a:rPr lang="en-US" dirty="0"/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/>
              <a:t>) operation is similar: we just follow pointers starting 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id[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/>
              <a:t> until we find the root of the tree.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980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in C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#define N 10000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main()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{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j, p, q, t, id[N];</a:t>
            </a: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for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++) id[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while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scanf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("%d %d", &amp;p, &amp;q) == 2)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{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for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p;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!= id[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id[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]) 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for (j = q; j != id[j]; j = id[j]) 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if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== j) continue;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id[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 = j;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("%d %d\n", p, q);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69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1DBB5-88E6-4C1B-92CD-C5EC68D8B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F685186-A35F-4BDE-AC7A-414345E043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8301722"/>
              </p:ext>
            </p:extLst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15394017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37504388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5603343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38003911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3497863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41661479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10490806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5890589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75754905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735232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id[0]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id[2]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id[4]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id[6]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874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264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87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306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585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333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873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553055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422E3D-7FA4-4257-944D-F2DFBCEE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A3B24B-F57D-4820-8A54-F9F56B61D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452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Example By Showing the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45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85956" y="21943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88450" y="219631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19891" y="2170767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91672" y="2170767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94882" y="21943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39780" y="21943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51332" y="21943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828744" y="2194380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770714" y="2170767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762022" y="2170767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760722" y="2161475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77300" y="2166121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911695" y="2194380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04700" y="2197057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7903" y="5517232"/>
            <a:ext cx="663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initial forest. We do not show the self-loops.</a:t>
            </a:r>
          </a:p>
        </p:txBody>
      </p:sp>
    </p:spTree>
    <p:extLst>
      <p:ext uri="{BB962C8B-B14F-4D97-AF65-F5344CB8AC3E}">
        <p14:creationId xmlns:p14="http://schemas.microsoft.com/office/powerpoint/2010/main" val="12954179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46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27890" y="293071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88450" y="219631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19891" y="2170767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91672" y="2170767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94882" y="21943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39780" y="21943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51332" y="21943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828744" y="2194380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885299" y="2906714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762022" y="2170767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760722" y="2161475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77300" y="2166121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911695" y="2194380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04700" y="2197057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7903" y="5517232"/>
            <a:ext cx="663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processing the pair (0,2).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E578929-6574-4D46-A1F8-574E1F2964FF}"/>
              </a:ext>
            </a:extLst>
          </p:cNvPr>
          <p:cNvCxnSpPr>
            <a:cxnSpLocks/>
          </p:cNvCxnSpPr>
          <p:nvPr/>
        </p:nvCxnSpPr>
        <p:spPr>
          <a:xfrm flipV="1">
            <a:off x="3999910" y="2530807"/>
            <a:ext cx="0" cy="3941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8949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47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27890" y="293071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88450" y="219631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19891" y="2170767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91672" y="2170767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704348" y="292135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39780" y="21943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51332" y="21943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828744" y="2194380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885299" y="2906714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761757" y="2904367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739007" y="2170767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77300" y="2166121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911695" y="2194380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04700" y="2197057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7903" y="5517232"/>
            <a:ext cx="663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processing the pair (5,6).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E578929-6574-4D46-A1F8-574E1F2964FF}"/>
              </a:ext>
            </a:extLst>
          </p:cNvPr>
          <p:cNvCxnSpPr>
            <a:cxnSpLocks/>
          </p:cNvCxnSpPr>
          <p:nvPr/>
        </p:nvCxnSpPr>
        <p:spPr>
          <a:xfrm flipV="1">
            <a:off x="3999910" y="2530807"/>
            <a:ext cx="0" cy="3941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3D972E5-440D-49E6-B505-02A45CA0681D}"/>
              </a:ext>
            </a:extLst>
          </p:cNvPr>
          <p:cNvCxnSpPr>
            <a:cxnSpLocks/>
          </p:cNvCxnSpPr>
          <p:nvPr/>
        </p:nvCxnSpPr>
        <p:spPr>
          <a:xfrm flipV="1">
            <a:off x="7884368" y="2540099"/>
            <a:ext cx="0" cy="3941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3135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48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27890" y="293071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88450" y="219631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19891" y="2170767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91672" y="2170767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704348" y="292135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39780" y="21943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847290" y="296039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828744" y="2194380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885299" y="2906714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761757" y="2904367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739007" y="2170767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77300" y="2166121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04699" y="2951098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04700" y="2197057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7903" y="5517232"/>
            <a:ext cx="663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processing the pair (3,4).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E578929-6574-4D46-A1F8-574E1F2964FF}"/>
              </a:ext>
            </a:extLst>
          </p:cNvPr>
          <p:cNvCxnSpPr>
            <a:cxnSpLocks/>
          </p:cNvCxnSpPr>
          <p:nvPr/>
        </p:nvCxnSpPr>
        <p:spPr>
          <a:xfrm flipV="1">
            <a:off x="3999910" y="2530807"/>
            <a:ext cx="0" cy="3941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3D972E5-440D-49E6-B505-02A45CA0681D}"/>
              </a:ext>
            </a:extLst>
          </p:cNvPr>
          <p:cNvCxnSpPr>
            <a:cxnSpLocks/>
          </p:cNvCxnSpPr>
          <p:nvPr/>
        </p:nvCxnSpPr>
        <p:spPr>
          <a:xfrm flipV="1">
            <a:off x="7884368" y="2540099"/>
            <a:ext cx="0" cy="3941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20CDD69-9579-420D-9A74-2F93D482E494}"/>
              </a:ext>
            </a:extLst>
          </p:cNvPr>
          <p:cNvCxnSpPr>
            <a:cxnSpLocks/>
          </p:cNvCxnSpPr>
          <p:nvPr/>
        </p:nvCxnSpPr>
        <p:spPr>
          <a:xfrm flipV="1">
            <a:off x="6019800" y="2563712"/>
            <a:ext cx="0" cy="3941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9213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49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79740" y="3667835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88450" y="219631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89846" y="2901327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91672" y="2170767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704348" y="292135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39780" y="21943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93160" y="2913659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828744" y="2194380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37149" y="3626311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761757" y="2904367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739007" y="2170767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554124" y="2881633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50569" y="2904367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04700" y="2197057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7903" y="5517232"/>
            <a:ext cx="663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processing the pair (0,4).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E578929-6574-4D46-A1F8-574E1F2964FF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5669866" y="2563713"/>
            <a:ext cx="354314" cy="33761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3D972E5-440D-49E6-B505-02A45CA0681D}"/>
              </a:ext>
            </a:extLst>
          </p:cNvPr>
          <p:cNvCxnSpPr>
            <a:cxnSpLocks/>
          </p:cNvCxnSpPr>
          <p:nvPr/>
        </p:nvCxnSpPr>
        <p:spPr>
          <a:xfrm flipV="1">
            <a:off x="7884368" y="2540099"/>
            <a:ext cx="0" cy="3941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20CDD69-9579-420D-9A74-2F93D482E494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6027974" y="2563713"/>
            <a:ext cx="345206" cy="34994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3EBDFEA-B9DC-45C8-96BE-87F8E3929F7F}"/>
              </a:ext>
            </a:extLst>
          </p:cNvPr>
          <p:cNvCxnSpPr>
            <a:cxnSpLocks/>
          </p:cNvCxnSpPr>
          <p:nvPr/>
        </p:nvCxnSpPr>
        <p:spPr>
          <a:xfrm flipV="1">
            <a:off x="5669866" y="3273699"/>
            <a:ext cx="0" cy="3941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443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 </a:t>
                </a:r>
                <a:r>
                  <a:rPr lang="en-US" b="1" dirty="0"/>
                  <a:t>disjoint-set data structure </a:t>
                </a:r>
                <a:r>
                  <a:rPr lang="en-US" dirty="0"/>
                  <a:t>maintains a collection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={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 of disjoint dynamic sets.</a:t>
                </a:r>
              </a:p>
              <a:p>
                <a:r>
                  <a:rPr lang="en-US" dirty="0"/>
                  <a:t>Each set is identified by a </a:t>
                </a:r>
                <a:r>
                  <a:rPr lang="en-US" b="1" dirty="0"/>
                  <a:t>representative (</a:t>
                </a:r>
                <a:r>
                  <a:rPr lang="el-GR" b="1" dirty="0"/>
                  <a:t>αντιπρόσωπο)</a:t>
                </a:r>
                <a:r>
                  <a:rPr lang="en-US" dirty="0"/>
                  <a:t>, which is some member of the set.</a:t>
                </a:r>
              </a:p>
              <a:p>
                <a:r>
                  <a:rPr lang="en-US" dirty="0"/>
                  <a:t>The disjoint sets might form a </a:t>
                </a:r>
                <a:r>
                  <a:rPr lang="en-US" b="1" dirty="0"/>
                  <a:t>partition</a:t>
                </a:r>
                <a:r>
                  <a:rPr lang="el-GR" b="1" dirty="0"/>
                  <a:t> (</a:t>
                </a:r>
                <a:r>
                  <a:rPr lang="el-GR" b="1" dirty="0" err="1"/>
                  <a:t>διαμέριση</a:t>
                </a:r>
                <a:r>
                  <a:rPr lang="el-GR" b="1" dirty="0"/>
                  <a:t>)</a:t>
                </a:r>
                <a:r>
                  <a:rPr lang="en-US" dirty="0"/>
                  <a:t> of a universe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/>
                  <a:t> (i.e., their union is the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2830" r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035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50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79740" y="3667835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88450" y="219631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89846" y="2901327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91672" y="2170767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704348" y="292135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39780" y="21943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93160" y="2913659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828744" y="2194380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37149" y="3626311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761757" y="2904367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739007" y="2170767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554124" y="2881633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50569" y="2904367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04700" y="2197057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7903" y="5517232"/>
            <a:ext cx="663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processing the pair (0,3), there is no change in the forest.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E578929-6574-4D46-A1F8-574E1F2964FF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5669866" y="2563713"/>
            <a:ext cx="354314" cy="33761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3D972E5-440D-49E6-B505-02A45CA0681D}"/>
              </a:ext>
            </a:extLst>
          </p:cNvPr>
          <p:cNvCxnSpPr>
            <a:cxnSpLocks/>
          </p:cNvCxnSpPr>
          <p:nvPr/>
        </p:nvCxnSpPr>
        <p:spPr>
          <a:xfrm flipV="1">
            <a:off x="7884368" y="2540099"/>
            <a:ext cx="0" cy="3941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20CDD69-9579-420D-9A74-2F93D482E494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6027974" y="2563713"/>
            <a:ext cx="345206" cy="34994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3EBDFEA-B9DC-45C8-96BE-87F8E3929F7F}"/>
              </a:ext>
            </a:extLst>
          </p:cNvPr>
          <p:cNvCxnSpPr>
            <a:cxnSpLocks/>
          </p:cNvCxnSpPr>
          <p:nvPr/>
        </p:nvCxnSpPr>
        <p:spPr>
          <a:xfrm flipV="1">
            <a:off x="5669866" y="3273699"/>
            <a:ext cx="0" cy="3941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1403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810" y="154638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51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47040" y="439585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88450" y="219631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57146" y="362935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44574" y="21943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50012" y="293009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07080" y="2922403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60460" y="364168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828744" y="2194380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04449" y="4354334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407421" y="2913111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991909" y="2194380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221424" y="3609656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917869" y="3632390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572000" y="2925080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7903" y="5517232"/>
            <a:ext cx="663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processing the pair (0,5).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E578929-6574-4D46-A1F8-574E1F2964FF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4337166" y="3291736"/>
            <a:ext cx="354314" cy="33761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3D972E5-440D-49E6-B505-02A45CA0681D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4687100" y="2495608"/>
            <a:ext cx="304809" cy="42679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20CDD69-9579-420D-9A74-2F93D482E494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4695274" y="3291736"/>
            <a:ext cx="345206" cy="34994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3EBDFEA-B9DC-45C8-96BE-87F8E3929F7F}"/>
              </a:ext>
            </a:extLst>
          </p:cNvPr>
          <p:cNvCxnSpPr>
            <a:cxnSpLocks/>
          </p:cNvCxnSpPr>
          <p:nvPr/>
        </p:nvCxnSpPr>
        <p:spPr>
          <a:xfrm flipV="1">
            <a:off x="4337166" y="4001722"/>
            <a:ext cx="0" cy="3941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FB375C-13F1-465A-A661-B66101F5E524}"/>
              </a:ext>
            </a:extLst>
          </p:cNvPr>
          <p:cNvCxnSpPr>
            <a:cxnSpLocks/>
            <a:stCxn id="51" idx="0"/>
            <a:endCxn id="9" idx="5"/>
          </p:cNvCxnSpPr>
          <p:nvPr/>
        </p:nvCxnSpPr>
        <p:spPr>
          <a:xfrm flipH="1" flipV="1">
            <a:off x="5251887" y="2501693"/>
            <a:ext cx="278145" cy="41141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4976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65250-4B6F-4A4A-A534-A9CE90C6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2EB3A-DDE2-4235-92E3-46B9E7794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quick-union algorithm would seem to be faster than the quick-find algorithm, because it does not have to go through the entire array for each input pair; but how much faster is it?</a:t>
            </a:r>
          </a:p>
          <a:p>
            <a:r>
              <a:rPr lang="en-US" dirty="0"/>
              <a:t>By </a:t>
            </a:r>
            <a:r>
              <a:rPr lang="en-US" b="1" dirty="0"/>
              <a:t>running empirical studies </a:t>
            </a:r>
            <a:r>
              <a:rPr lang="en-US" dirty="0"/>
              <a:t>or studying the </a:t>
            </a:r>
            <a:r>
              <a:rPr lang="en-US" b="1" dirty="0"/>
              <a:t>amortized time complexity </a:t>
            </a:r>
            <a:r>
              <a:rPr lang="en-US" dirty="0"/>
              <a:t>of the two algorithms we can show that quick-union is more efficient.</a:t>
            </a:r>
          </a:p>
          <a:p>
            <a:r>
              <a:rPr lang="en-US" dirty="0"/>
              <a:t> But we </a:t>
            </a:r>
            <a:r>
              <a:rPr lang="en-US" b="1" dirty="0"/>
              <a:t>cannot guarantee </a:t>
            </a:r>
            <a:r>
              <a:rPr lang="en-US" dirty="0"/>
              <a:t>that quick-union will be substantially faster than quick-find in the worst-case because the input data could conspire to make the </a:t>
            </a:r>
            <a:r>
              <a:rPr lang="en-US" cap="small" dirty="0"/>
              <a:t>Find-Set</a:t>
            </a:r>
            <a:r>
              <a:rPr lang="en-US" dirty="0"/>
              <a:t> operation slow.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6EFBE8-4BE0-465D-90B7-70FD2C5A8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F18DEB-30F9-48BC-B457-A42D25AD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341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D5155-A4B3-43FE-98F4-36A0BE3CA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8BAE64-C8D4-484A-BE12-1CBA4014FC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 quick-union algorithm could take more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instructions to solve a disjoint set problem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pairs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objects.</a:t>
                </a:r>
              </a:p>
              <a:p>
                <a:r>
                  <a:rPr lang="en-US" dirty="0"/>
                  <a:t>Proof?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8BAE64-C8D4-484A-BE12-1CBA4014FC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617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4A523F-951A-4329-A6CD-972E087ED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9BCBEC-76E9-4FFE-9387-9CEB6C6C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23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0E4C5-6B6C-4339-86D0-8802C7731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C415B6-1BBF-48C1-B73E-923DD38231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Suppose that the input pairs come in the order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(1,2), </m:t>
                    </m:r>
                  </m:oMath>
                </a14:m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(2,3), </m:t>
                    </m:r>
                  </m:oMath>
                </a14:m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(3,4) </m:t>
                    </m:r>
                  </m:oMath>
                </a14:m>
                <a:r>
                  <a:rPr lang="en-US" dirty="0"/>
                  <a:t>and so forth.</a:t>
                </a:r>
              </a:p>
              <a:p>
                <a:r>
                  <a:rPr lang="en-US" dirty="0"/>
                  <a:t> 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such pairs, we have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objects all in the same set, and the tree that is formed by the quick-union algorithm is a chain,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pointing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, which points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/>
                  <a:t>, which points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dirty="0"/>
                  <a:t>, and so forth. </a:t>
                </a:r>
              </a:p>
              <a:p>
                <a:r>
                  <a:rPr lang="en-US" dirty="0"/>
                  <a:t>To execute the </a:t>
                </a:r>
                <a:r>
                  <a:rPr lang="en-US" cap="small" dirty="0"/>
                  <a:t>Find</a:t>
                </a:r>
                <a:r>
                  <a:rPr lang="en-US" dirty="0"/>
                  <a:t> operation for object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 program has to follow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pointers. </a:t>
                </a:r>
              </a:p>
              <a:p>
                <a:r>
                  <a:rPr lang="en-US" dirty="0"/>
                  <a:t>Thus the average number of pointers followed for the first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pairs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0+1+…+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C415B6-1BBF-48C1-B73E-923DD38231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2561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D0F0A9-E9D1-4AE9-BEC6-E1099F1FC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6AB807-AF92-4164-A5EA-828B20DC2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625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3FF98-5466-4F96-B418-F5780F11C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E730B9-627F-4AE2-87FF-DC2391FE72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Now suppose that the remaining pairs all connect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to some other object. </a:t>
                </a:r>
              </a:p>
              <a:p>
                <a:r>
                  <a:rPr lang="en-US" dirty="0"/>
                  <a:t>The </a:t>
                </a:r>
                <a:r>
                  <a:rPr lang="en-US" cap="small" dirty="0"/>
                  <a:t>Find-Set</a:t>
                </a:r>
                <a:r>
                  <a:rPr lang="en-US" dirty="0"/>
                  <a:t> operation for each of these pairs involves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−1) </m:t>
                    </m:r>
                  </m:oMath>
                </a14:m>
                <a:r>
                  <a:rPr lang="en-US" dirty="0"/>
                  <a:t>pointers. </a:t>
                </a:r>
              </a:p>
              <a:p>
                <a:r>
                  <a:rPr lang="en-US" dirty="0"/>
                  <a:t>The grand total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cap="small" dirty="0"/>
                  <a:t>Find-Set</a:t>
                </a:r>
                <a:r>
                  <a:rPr lang="en-US" dirty="0"/>
                  <a:t> operations for this sequence of input pairs is certainly greater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E730B9-627F-4AE2-87FF-DC2391FE72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C97F4-D010-4212-AA71-23BCD8478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A2E2A-079E-4966-8B66-B9B916D7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160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Weighted Quick-Union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implement a </a:t>
            </a:r>
            <a:r>
              <a:rPr lang="en-US" b="1" dirty="0"/>
              <a:t>weighted version </a:t>
            </a:r>
            <a:r>
              <a:rPr lang="en-US" dirty="0"/>
              <a:t>of the </a:t>
            </a:r>
            <a:r>
              <a:rPr lang="en-US" cap="small" dirty="0"/>
              <a:t>Union</a:t>
            </a:r>
            <a:r>
              <a:rPr lang="en-US" dirty="0"/>
              <a:t> operation by keeping track of the size of the two trees and making the root of the smaller tree point to the root of the larger.</a:t>
            </a:r>
          </a:p>
          <a:p>
            <a:r>
              <a:rPr lang="en-US" dirty="0"/>
              <a:t>The code on the next slide implements this functionality by making use of an array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[N] </a:t>
            </a:r>
            <a:r>
              <a:rPr lang="en-US" dirty="0"/>
              <a:t>(for size).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792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#define N 10000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main()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{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j, p, q, id[N],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[N];</a:t>
            </a: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for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{ id[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 = 1; }</a:t>
            </a: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while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scanf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("%d %d", &amp;p, &amp;q) == 2)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{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for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p;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!= id[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id[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]) 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for (j = q; j != id[j]; j = id[j]) 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if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== j) continue;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if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 &lt;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[j])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    { id[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 = j;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[j] +=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]; }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else { id[j]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 +=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[j]; }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("%d %d\n", p, q);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531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58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85956" y="21943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88450" y="219631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19891" y="2170767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91672" y="2170767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94882" y="21943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39780" y="21943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51332" y="21943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828744" y="2194380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770714" y="2170767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762022" y="2170767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760722" y="2161475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77300" y="2166121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911695" y="2194380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04700" y="2197057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7903" y="5517232"/>
            <a:ext cx="663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initial forest. We do not show the self-loops.</a:t>
            </a:r>
          </a:p>
        </p:txBody>
      </p:sp>
    </p:spTree>
    <p:extLst>
      <p:ext uri="{BB962C8B-B14F-4D97-AF65-F5344CB8AC3E}">
        <p14:creationId xmlns:p14="http://schemas.microsoft.com/office/powerpoint/2010/main" val="2422638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59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27890" y="293071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88450" y="219631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19891" y="2170767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91672" y="2170767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94882" y="21943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39780" y="21943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51332" y="21943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828744" y="2194380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885299" y="2906714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762022" y="2170767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760722" y="2161475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77300" y="2166121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911695" y="2194380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04700" y="2197057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7903" y="5517232"/>
            <a:ext cx="663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processing the pair (0,2).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E578929-6574-4D46-A1F8-574E1F2964FF}"/>
              </a:ext>
            </a:extLst>
          </p:cNvPr>
          <p:cNvCxnSpPr>
            <a:cxnSpLocks/>
          </p:cNvCxnSpPr>
          <p:nvPr/>
        </p:nvCxnSpPr>
        <p:spPr>
          <a:xfrm flipV="1">
            <a:off x="3999910" y="2530807"/>
            <a:ext cx="0" cy="3941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460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The disjoint-set data structure supports the following operations:</a:t>
                </a:r>
              </a:p>
              <a:p>
                <a:pPr lvl="1"/>
                <a:r>
                  <a:rPr lang="en-US" b="1" cap="small" dirty="0"/>
                  <a:t>Make-Set</a:t>
                </a:r>
                <a:r>
                  <a:rPr lang="en-US" b="1" dirty="0"/>
                  <a:t>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/>
                  <a:t>)</a:t>
                </a:r>
                <a:r>
                  <a:rPr lang="en-US" dirty="0"/>
                  <a:t>: It creates a new set whose only member (and thus representative) is pointed to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. Since the sets are disjoint, we require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not already be in any of the existing sets.</a:t>
                </a:r>
              </a:p>
              <a:p>
                <a:pPr lvl="1"/>
                <a:r>
                  <a:rPr lang="en-US" b="1" cap="small" dirty="0"/>
                  <a:t>Union</a:t>
                </a:r>
                <a:r>
                  <a:rPr lang="en-US" b="1" dirty="0"/>
                  <a:t>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𝒚</m:t>
                    </m:r>
                  </m:oMath>
                </a14:m>
                <a:r>
                  <a:rPr lang="en-US" b="1" dirty="0"/>
                  <a:t>)</a:t>
                </a:r>
                <a:r>
                  <a:rPr lang="en-US" dirty="0"/>
                  <a:t>: It unites the dynamic sets that contain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, into a new set that is the union of these two sets. One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give its name to the new set and the other set is “destroyed” by removing it from the collection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. The two sets are assumed to be disjoint prior to the operation. The representative of the resulting set is some member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(usually the representative of the set that gave its name to the union).</a:t>
                </a:r>
              </a:p>
              <a:p>
                <a:pPr lvl="1"/>
                <a:r>
                  <a:rPr lang="en-US" b="1" cap="small" dirty="0"/>
                  <a:t>Find-Set</a:t>
                </a:r>
                <a:r>
                  <a:rPr lang="en-US" b="1" dirty="0"/>
                  <a:t>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/>
                  <a:t>) </a:t>
                </a:r>
                <a:r>
                  <a:rPr lang="en-US" dirty="0"/>
                  <a:t>returns a pointer to the representative of the unique set containing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2561" r="-1333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25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60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27890" y="293071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88450" y="219631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19891" y="2170767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91672" y="2170767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704348" y="292135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39780" y="21943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51332" y="21943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828744" y="2194380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885299" y="2906714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761757" y="2904367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739007" y="2170767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77300" y="2166121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911695" y="2194380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04700" y="2197057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7903" y="5517232"/>
            <a:ext cx="663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processing the pair (5,6).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E578929-6574-4D46-A1F8-574E1F2964FF}"/>
              </a:ext>
            </a:extLst>
          </p:cNvPr>
          <p:cNvCxnSpPr>
            <a:cxnSpLocks/>
          </p:cNvCxnSpPr>
          <p:nvPr/>
        </p:nvCxnSpPr>
        <p:spPr>
          <a:xfrm flipV="1">
            <a:off x="3999910" y="2530807"/>
            <a:ext cx="0" cy="3941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3D972E5-440D-49E6-B505-02A45CA0681D}"/>
              </a:ext>
            </a:extLst>
          </p:cNvPr>
          <p:cNvCxnSpPr>
            <a:cxnSpLocks/>
          </p:cNvCxnSpPr>
          <p:nvPr/>
        </p:nvCxnSpPr>
        <p:spPr>
          <a:xfrm flipV="1">
            <a:off x="7884368" y="2540099"/>
            <a:ext cx="0" cy="3941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3590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61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27890" y="293071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88450" y="219631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19891" y="2170767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91672" y="2170767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704348" y="292135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39780" y="21943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847290" y="296039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828744" y="2194380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885299" y="2906714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761757" y="2904367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739007" y="2170767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77300" y="2166121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04699" y="2951098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04700" y="2197057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7903" y="5517232"/>
            <a:ext cx="663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processing the pair (3,4).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E578929-6574-4D46-A1F8-574E1F2964FF}"/>
              </a:ext>
            </a:extLst>
          </p:cNvPr>
          <p:cNvCxnSpPr>
            <a:cxnSpLocks/>
          </p:cNvCxnSpPr>
          <p:nvPr/>
        </p:nvCxnSpPr>
        <p:spPr>
          <a:xfrm flipV="1">
            <a:off x="3999910" y="2530807"/>
            <a:ext cx="0" cy="3941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3D972E5-440D-49E6-B505-02A45CA0681D}"/>
              </a:ext>
            </a:extLst>
          </p:cNvPr>
          <p:cNvCxnSpPr>
            <a:cxnSpLocks/>
          </p:cNvCxnSpPr>
          <p:nvPr/>
        </p:nvCxnSpPr>
        <p:spPr>
          <a:xfrm flipV="1">
            <a:off x="7884368" y="2540099"/>
            <a:ext cx="0" cy="3941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20CDD69-9579-420D-9A74-2F93D482E494}"/>
              </a:ext>
            </a:extLst>
          </p:cNvPr>
          <p:cNvCxnSpPr>
            <a:cxnSpLocks/>
          </p:cNvCxnSpPr>
          <p:nvPr/>
        </p:nvCxnSpPr>
        <p:spPr>
          <a:xfrm flipV="1">
            <a:off x="6019800" y="2563712"/>
            <a:ext cx="0" cy="3941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3177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62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79740" y="3667835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88450" y="219631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89846" y="2901327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91672" y="2170767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704348" y="292135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39780" y="21943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93160" y="2913659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828744" y="2194380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37149" y="3626311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761757" y="2904367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739007" y="2170767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554124" y="2881633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50569" y="2904367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04700" y="2197057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7903" y="5517232"/>
            <a:ext cx="663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processing the pair (0,4).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E578929-6574-4D46-A1F8-574E1F2964FF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5669866" y="2563713"/>
            <a:ext cx="354314" cy="33761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3D972E5-440D-49E6-B505-02A45CA0681D}"/>
              </a:ext>
            </a:extLst>
          </p:cNvPr>
          <p:cNvCxnSpPr>
            <a:cxnSpLocks/>
          </p:cNvCxnSpPr>
          <p:nvPr/>
        </p:nvCxnSpPr>
        <p:spPr>
          <a:xfrm flipV="1">
            <a:off x="7884368" y="2540099"/>
            <a:ext cx="0" cy="3941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20CDD69-9579-420D-9A74-2F93D482E494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6027974" y="2563713"/>
            <a:ext cx="345206" cy="34994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3EBDFEA-B9DC-45C8-96BE-87F8E3929F7F}"/>
              </a:ext>
            </a:extLst>
          </p:cNvPr>
          <p:cNvCxnSpPr>
            <a:cxnSpLocks/>
          </p:cNvCxnSpPr>
          <p:nvPr/>
        </p:nvCxnSpPr>
        <p:spPr>
          <a:xfrm flipV="1">
            <a:off x="5669866" y="3273699"/>
            <a:ext cx="0" cy="3941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3755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63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79740" y="3667835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88450" y="219631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89846" y="2901327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91672" y="2170767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704348" y="292135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39780" y="21943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93160" y="2913659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828744" y="2194380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37149" y="3626311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761757" y="2904367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739007" y="2170767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554124" y="2881633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50569" y="2904367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04700" y="2197057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7903" y="5517232"/>
            <a:ext cx="663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processing the pair (0,3), there is no change in the forest.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E578929-6574-4D46-A1F8-574E1F2964FF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5669866" y="2563713"/>
            <a:ext cx="354314" cy="33761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3D972E5-440D-49E6-B505-02A45CA0681D}"/>
              </a:ext>
            </a:extLst>
          </p:cNvPr>
          <p:cNvCxnSpPr>
            <a:cxnSpLocks/>
          </p:cNvCxnSpPr>
          <p:nvPr/>
        </p:nvCxnSpPr>
        <p:spPr>
          <a:xfrm flipV="1">
            <a:off x="7884368" y="2540099"/>
            <a:ext cx="0" cy="3941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20CDD69-9579-420D-9A74-2F93D482E494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6027974" y="2563713"/>
            <a:ext cx="345206" cy="34994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3EBDFEA-B9DC-45C8-96BE-87F8E3929F7F}"/>
              </a:ext>
            </a:extLst>
          </p:cNvPr>
          <p:cNvCxnSpPr>
            <a:cxnSpLocks/>
          </p:cNvCxnSpPr>
          <p:nvPr/>
        </p:nvCxnSpPr>
        <p:spPr>
          <a:xfrm flipV="1">
            <a:off x="5669866" y="3273699"/>
            <a:ext cx="0" cy="3941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271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64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81062" y="359985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88450" y="219631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74193" y="290311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437598" y="2899485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50274" y="3650072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39780" y="21943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879563" y="289271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828744" y="2194380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38471" y="3580160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507683" y="3633085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84933" y="2899485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38471" y="2883418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36972" y="2883418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04700" y="2197057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7903" y="5517232"/>
            <a:ext cx="7786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processing the pair (0,</a:t>
            </a:r>
            <a:r>
              <a:rPr lang="el-GR" dirty="0"/>
              <a:t>5</a:t>
            </a:r>
            <a:r>
              <a:rPr lang="en-US" dirty="0"/>
              <a:t>)</a:t>
            </a:r>
            <a:r>
              <a:rPr lang="el-GR" dirty="0"/>
              <a:t>. </a:t>
            </a:r>
            <a:r>
              <a:rPr lang="en-US" dirty="0"/>
              <a:t>The shorter tree is now joined to the taller one and the paths in the resulting tree are shorter.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E578929-6574-4D46-A1F8-574E1F2964FF}"/>
              </a:ext>
            </a:extLst>
          </p:cNvPr>
          <p:cNvCxnSpPr>
            <a:cxnSpLocks/>
            <a:stCxn id="8" idx="0"/>
            <a:endCxn id="55" idx="2"/>
          </p:cNvCxnSpPr>
          <p:nvPr/>
        </p:nvCxnSpPr>
        <p:spPr>
          <a:xfrm flipV="1">
            <a:off x="5454213" y="2566389"/>
            <a:ext cx="573098" cy="33672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3D972E5-440D-49E6-B505-02A45CA0681D}"/>
              </a:ext>
            </a:extLst>
          </p:cNvPr>
          <p:cNvCxnSpPr>
            <a:cxnSpLocks/>
          </p:cNvCxnSpPr>
          <p:nvPr/>
        </p:nvCxnSpPr>
        <p:spPr>
          <a:xfrm flipV="1">
            <a:off x="6630294" y="3268817"/>
            <a:ext cx="0" cy="3941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20CDD69-9579-420D-9A74-2F93D482E494}"/>
              </a:ext>
            </a:extLst>
          </p:cNvPr>
          <p:cNvCxnSpPr>
            <a:cxnSpLocks/>
            <a:stCxn id="12" idx="0"/>
            <a:endCxn id="55" idx="2"/>
          </p:cNvCxnSpPr>
          <p:nvPr/>
        </p:nvCxnSpPr>
        <p:spPr>
          <a:xfrm flipH="1" flipV="1">
            <a:off x="6027311" y="2566389"/>
            <a:ext cx="32272" cy="32632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3EBDFEA-B9DC-45C8-96BE-87F8E3929F7F}"/>
              </a:ext>
            </a:extLst>
          </p:cNvPr>
          <p:cNvCxnSpPr>
            <a:cxnSpLocks/>
            <a:stCxn id="6" idx="0"/>
            <a:endCxn id="53" idx="2"/>
          </p:cNvCxnSpPr>
          <p:nvPr/>
        </p:nvCxnSpPr>
        <p:spPr>
          <a:xfrm flipV="1">
            <a:off x="5461082" y="3252750"/>
            <a:ext cx="0" cy="34710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3AC5CDB-8787-47D4-89F6-EE3FA1E1E9F2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6027310" y="2563713"/>
            <a:ext cx="590308" cy="33577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0423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AE3E0-EA69-4586-BD61-358BE2C69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86D5E0-0C2C-4D1A-8D99-9C42A5D0D2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weighted quick-union algorithm follows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pointers to determine whether two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objects are connected.</a:t>
                </a:r>
              </a:p>
              <a:p>
                <a:r>
                  <a:rPr lang="en-US" dirty="0"/>
                  <a:t>Proof?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86D5E0-0C2C-4D1A-8D99-9C42A5D0D2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841D8-9FF8-4C00-9464-8BBF4CD72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ED4E53-237A-4ACC-B316-783A1AA9C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21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06EE2-A10C-468D-9440-66669DE10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00A254-07AD-45E8-833E-8A3339C78F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We can prove that the </a:t>
                </a:r>
                <a:r>
                  <a:rPr lang="en-US" cap="small" dirty="0"/>
                  <a:t>Union</a:t>
                </a:r>
                <a:r>
                  <a:rPr lang="en-US" dirty="0"/>
                  <a:t> operation preserves the property that the number of pointers followed from any node to the root in a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objects is no greater than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</m:oMath>
                </a14:m>
                <a:r>
                  <a:rPr lang="en-US" dirty="0"/>
                  <a:t>. The reason for this is as follows.</a:t>
                </a:r>
              </a:p>
              <a:p>
                <a:r>
                  <a:rPr lang="en-US" dirty="0"/>
                  <a:t>The property holds at the beginning of the algorithm.</a:t>
                </a:r>
              </a:p>
              <a:p>
                <a:r>
                  <a:rPr lang="en-US" dirty="0"/>
                  <a:t>When we combine a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nodes with a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nodes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we increase the number of pointers that must be followed in the smaller set by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1</m:t>
                    </m:r>
                  </m:oMath>
                </a14:m>
                <a:r>
                  <a:rPr lang="en-US" dirty="0"/>
                  <a:t>, but they are now in a set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so the property is preserved because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00A254-07AD-45E8-833E-8A3339C78F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9" t="-2156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176FFA-B88E-4CFB-8C2F-FA940DC1C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9F4BD-B277-43FE-8B2C-D34A65DA6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649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12988-5DC8-49B6-95DB-4D57B5C13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5A060-4709-41D5-AF97-DCFDF1CA33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The practical implication of the previous proposition is that the weighted quick-union algorithm uses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𝒎</m:t>
                    </m:r>
                    <m:func>
                      <m:func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b="1" dirty="0"/>
                  <a:t>) </a:t>
                </a:r>
                <a:r>
                  <a:rPr lang="en-US" dirty="0"/>
                  <a:t>instructions to process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pairs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objects.</a:t>
                </a:r>
              </a:p>
              <a:p>
                <a:r>
                  <a:rPr lang="en-US" dirty="0"/>
                  <a:t>This result is in stark contrast to our finding that quick-find always (and quick union sometimes) uses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instructions.</a:t>
                </a:r>
              </a:p>
              <a:p>
                <a:r>
                  <a:rPr lang="en-US" dirty="0"/>
                  <a:t>The conclusion is that, with weighted quick-union, we can guarantee that we can solve huge practical problems in a reasonable amount of time.</a:t>
                </a:r>
              </a:p>
              <a:p>
                <a:endParaRPr lang="en-US" dirty="0"/>
              </a:p>
              <a:p>
                <a:r>
                  <a:rPr lang="en-US" dirty="0"/>
                  <a:t>Empirical studies show that the weighted quick-union algorithm can solve practical problems in </a:t>
                </a:r>
                <a:r>
                  <a:rPr lang="en-US" b="1" dirty="0"/>
                  <a:t>time linear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b="1" dirty="0"/>
                  <a:t>. </a:t>
                </a:r>
                <a:r>
                  <a:rPr lang="en-US" dirty="0"/>
                  <a:t>However, it has been shown that the problem cannot be solved in time linear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in the worst case. The best we can hope for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5A060-4709-41D5-AF97-DCFDF1CA33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5" t="-2291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92E47-9200-47B2-85A3-A0C39A06D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DEA0D-79C8-4179-918A-F7B63E416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847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Path Compression Heuristic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can extend the weighted quick-union algorithm with a second heuristic, called </a:t>
            </a:r>
            <a:r>
              <a:rPr lang="en-US" b="1" dirty="0"/>
              <a:t>path compression </a:t>
            </a:r>
            <a:r>
              <a:rPr lang="el-GR" b="1" dirty="0"/>
              <a:t>(συμπίεση μονοπατιού)</a:t>
            </a:r>
            <a:r>
              <a:rPr lang="en-US" dirty="0"/>
              <a:t>, which is also simple and very effective.</a:t>
            </a:r>
          </a:p>
          <a:p>
            <a:r>
              <a:rPr lang="en-US" dirty="0"/>
              <a:t>This heuristic is used during </a:t>
            </a:r>
            <a:r>
              <a:rPr lang="en-US" cap="small" dirty="0"/>
              <a:t>Find-Set</a:t>
            </a:r>
            <a:r>
              <a:rPr lang="en-US" dirty="0"/>
              <a:t> operations to </a:t>
            </a:r>
            <a:r>
              <a:rPr lang="en-US" b="1" dirty="0"/>
              <a:t>make each node on the find</a:t>
            </a:r>
            <a:r>
              <a:rPr lang="el-GR" b="1" dirty="0"/>
              <a:t>-</a:t>
            </a:r>
            <a:r>
              <a:rPr lang="en-US" b="1" dirty="0"/>
              <a:t>path point directly to the root.</a:t>
            </a:r>
            <a:endParaRPr lang="el-GR" b="1" dirty="0"/>
          </a:p>
          <a:p>
            <a:r>
              <a:rPr lang="en-US" dirty="0"/>
              <a:t>In this way, trees with </a:t>
            </a:r>
            <a:r>
              <a:rPr lang="en-US" b="1" dirty="0"/>
              <a:t>small height </a:t>
            </a:r>
            <a:r>
              <a:rPr lang="en-US" dirty="0"/>
              <a:t>are constructed.</a:t>
            </a:r>
          </a:p>
          <a:p>
            <a:r>
              <a:rPr lang="en-US" dirty="0"/>
              <a:t>Path compression does not change any weights.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230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sosceles Triangle 21"/>
          <p:cNvSpPr/>
          <p:nvPr/>
        </p:nvSpPr>
        <p:spPr>
          <a:xfrm>
            <a:off x="1871700" y="5874145"/>
            <a:ext cx="576064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2389560" y="4918631"/>
            <a:ext cx="576064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2894817" y="4077072"/>
            <a:ext cx="576064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3362869" y="3138450"/>
            <a:ext cx="576064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>
            <a:off x="3902929" y="2181808"/>
            <a:ext cx="576064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Path Compression Heuristic Graphically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69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10941" y="198884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70881" y="292494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86061" y="386104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83768" y="472514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79712" y="5666409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7" idx="0"/>
            <a:endCxn id="6" idx="3"/>
          </p:cNvCxnSpPr>
          <p:nvPr/>
        </p:nvCxnSpPr>
        <p:spPr>
          <a:xfrm flipV="1">
            <a:off x="3650901" y="2296153"/>
            <a:ext cx="412767" cy="62879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3"/>
          </p:cNvCxnSpPr>
          <p:nvPr/>
        </p:nvCxnSpPr>
        <p:spPr>
          <a:xfrm flipV="1">
            <a:off x="3166081" y="3232257"/>
            <a:ext cx="357527" cy="62879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0"/>
            <a:endCxn id="8" idx="3"/>
          </p:cNvCxnSpPr>
          <p:nvPr/>
        </p:nvCxnSpPr>
        <p:spPr>
          <a:xfrm flipV="1">
            <a:off x="2663788" y="4168361"/>
            <a:ext cx="375000" cy="55678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0"/>
            <a:endCxn id="9" idx="3"/>
          </p:cNvCxnSpPr>
          <p:nvPr/>
        </p:nvCxnSpPr>
        <p:spPr>
          <a:xfrm flipV="1">
            <a:off x="2159732" y="5032457"/>
            <a:ext cx="376763" cy="63395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063668" y="1979548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97244" y="2924944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12424" y="3856402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10131" y="4720498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06075" y="5653215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37" name="Curved Connector 36"/>
          <p:cNvCxnSpPr/>
          <p:nvPr/>
        </p:nvCxnSpPr>
        <p:spPr>
          <a:xfrm rot="16200000" flipV="1">
            <a:off x="4184611" y="1905129"/>
            <a:ext cx="12700" cy="254586"/>
          </a:xfrm>
          <a:prstGeom prst="curvedConnector3">
            <a:avLst>
              <a:gd name="adj1" fmla="val 1865173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056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Determining the Connected Components of an Undirected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One of the many applications of disjoint-set data structures is </a:t>
            </a:r>
            <a:r>
              <a:rPr lang="en-US" b="1" dirty="0"/>
              <a:t>determining the connected components</a:t>
            </a:r>
            <a:r>
              <a:rPr lang="el-GR" b="1" dirty="0"/>
              <a:t> (συνεκτικές συνιστώσες)</a:t>
            </a:r>
            <a:r>
              <a:rPr lang="en-US" b="1" dirty="0"/>
              <a:t> of an undirected graph</a:t>
            </a:r>
            <a:r>
              <a:rPr lang="en-US" dirty="0"/>
              <a:t>.</a:t>
            </a:r>
          </a:p>
          <a:p>
            <a:r>
              <a:rPr lang="en-US" dirty="0"/>
              <a:t>The implementation based on disjoint-sets that we will present here is appropriate when the edges of the graph are not static e.g., when </a:t>
            </a:r>
            <a:r>
              <a:rPr lang="en-US" b="1" dirty="0"/>
              <a:t>edges are added dynamically </a:t>
            </a:r>
            <a:r>
              <a:rPr lang="en-US" dirty="0"/>
              <a:t>and we need to maintain the connected components as each edge is added.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535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Isosceles Triangle 21"/>
          <p:cNvSpPr/>
          <p:nvPr/>
        </p:nvSpPr>
        <p:spPr>
          <a:xfrm>
            <a:off x="1258098" y="3673401"/>
            <a:ext cx="576064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2339752" y="3673401"/>
            <a:ext cx="576064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3262559" y="3662288"/>
            <a:ext cx="576064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4283968" y="3645024"/>
            <a:ext cx="576064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>
            <a:off x="6525856" y="2314197"/>
            <a:ext cx="576064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Path Compression Heuristic Graphically (cont’d)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70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91980" y="346500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70571" y="3493381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50964" y="3493381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66110" y="3493381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418343" y="3451606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96934" y="3477622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477327" y="3465004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392473" y="3471634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8" name="Oval 37"/>
          <p:cNvSpPr/>
          <p:nvPr/>
        </p:nvSpPr>
        <p:spPr>
          <a:xfrm>
            <a:off x="6607505" y="2120779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633868" y="2111487"/>
            <a:ext cx="30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40" name="Curved Connector 39"/>
          <p:cNvCxnSpPr/>
          <p:nvPr/>
        </p:nvCxnSpPr>
        <p:spPr>
          <a:xfrm rot="16200000" flipV="1">
            <a:off x="6781175" y="2037068"/>
            <a:ext cx="12700" cy="254586"/>
          </a:xfrm>
          <a:prstGeom prst="curvedConnector3">
            <a:avLst>
              <a:gd name="adj1" fmla="val 1865173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0"/>
            <a:endCxn id="38" idx="3"/>
          </p:cNvCxnSpPr>
          <p:nvPr/>
        </p:nvCxnSpPr>
        <p:spPr>
          <a:xfrm flipV="1">
            <a:off x="4572000" y="2428092"/>
            <a:ext cx="2088232" cy="10369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0"/>
            <a:endCxn id="38" idx="3"/>
          </p:cNvCxnSpPr>
          <p:nvPr/>
        </p:nvCxnSpPr>
        <p:spPr>
          <a:xfrm flipV="1">
            <a:off x="3550591" y="2428092"/>
            <a:ext cx="3109641" cy="106528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0"/>
            <a:endCxn id="38" idx="2"/>
          </p:cNvCxnSpPr>
          <p:nvPr/>
        </p:nvCxnSpPr>
        <p:spPr>
          <a:xfrm flipV="1">
            <a:off x="2630984" y="2300799"/>
            <a:ext cx="3976521" cy="119258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0"/>
            <a:endCxn id="38" idx="2"/>
          </p:cNvCxnSpPr>
          <p:nvPr/>
        </p:nvCxnSpPr>
        <p:spPr>
          <a:xfrm flipV="1">
            <a:off x="1546130" y="2300799"/>
            <a:ext cx="5061375" cy="119258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4087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Compression by Halving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easy way to implement path compression is by </a:t>
            </a:r>
            <a:r>
              <a:rPr lang="en-US" b="1" dirty="0"/>
              <a:t>halving the length of paths on the way up the tree</a:t>
            </a:r>
            <a:r>
              <a:rPr lang="en-US" dirty="0"/>
              <a:t> by taking two links at a time, and setting the bottom one point to the same node as the top one, as shown in the next figure.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900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72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35315" y="308295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33696" y="1550197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27316" y="2323009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37390" y="534432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50066" y="6094907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48039" y="3849167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55549" y="4615177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712959" y="1560302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692724" y="3058956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707475" y="6077920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84725" y="5344320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684725" y="2318363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712958" y="4605885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712959" y="3851844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E578929-6574-4D46-A1F8-574E1F2964FF}"/>
              </a:ext>
            </a:extLst>
          </p:cNvPr>
          <p:cNvCxnSpPr>
            <a:cxnSpLocks/>
          </p:cNvCxnSpPr>
          <p:nvPr/>
        </p:nvCxnSpPr>
        <p:spPr>
          <a:xfrm flipV="1">
            <a:off x="1807335" y="2683049"/>
            <a:ext cx="0" cy="3941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3D972E5-440D-49E6-B505-02A45CA0681D}"/>
              </a:ext>
            </a:extLst>
          </p:cNvPr>
          <p:cNvCxnSpPr>
            <a:cxnSpLocks/>
          </p:cNvCxnSpPr>
          <p:nvPr/>
        </p:nvCxnSpPr>
        <p:spPr>
          <a:xfrm flipV="1">
            <a:off x="1830086" y="5713652"/>
            <a:ext cx="0" cy="3941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20CDD69-9579-420D-9A74-2F93D482E494}"/>
              </a:ext>
            </a:extLst>
          </p:cNvPr>
          <p:cNvCxnSpPr>
            <a:cxnSpLocks/>
          </p:cNvCxnSpPr>
          <p:nvPr/>
        </p:nvCxnSpPr>
        <p:spPr>
          <a:xfrm flipV="1">
            <a:off x="1830026" y="4221176"/>
            <a:ext cx="0" cy="3941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AE2A586-682D-4AA6-8E69-DA9194778EF9}"/>
              </a:ext>
            </a:extLst>
          </p:cNvPr>
          <p:cNvCxnSpPr>
            <a:cxnSpLocks/>
          </p:cNvCxnSpPr>
          <p:nvPr/>
        </p:nvCxnSpPr>
        <p:spPr>
          <a:xfrm flipV="1">
            <a:off x="1807335" y="1924227"/>
            <a:ext cx="0" cy="3941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6862405-F9A6-468C-A0D3-8459769BABCB}"/>
              </a:ext>
            </a:extLst>
          </p:cNvPr>
          <p:cNvCxnSpPr>
            <a:cxnSpLocks/>
          </p:cNvCxnSpPr>
          <p:nvPr/>
        </p:nvCxnSpPr>
        <p:spPr>
          <a:xfrm flipV="1">
            <a:off x="1830026" y="3442998"/>
            <a:ext cx="0" cy="3941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6D5968A-8434-4F45-957A-5B3B4CEC329D}"/>
              </a:ext>
            </a:extLst>
          </p:cNvPr>
          <p:cNvCxnSpPr>
            <a:cxnSpLocks/>
          </p:cNvCxnSpPr>
          <p:nvPr/>
        </p:nvCxnSpPr>
        <p:spPr>
          <a:xfrm flipV="1">
            <a:off x="1830026" y="4975217"/>
            <a:ext cx="0" cy="3941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6D443291-74E9-475E-A10D-50CA0682D99B}"/>
              </a:ext>
            </a:extLst>
          </p:cNvPr>
          <p:cNvSpPr/>
          <p:nvPr/>
        </p:nvSpPr>
        <p:spPr>
          <a:xfrm>
            <a:off x="5037872" y="184482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FA6487D-06A8-4077-80E3-D384E3ED7654}"/>
              </a:ext>
            </a:extLst>
          </p:cNvPr>
          <p:cNvSpPr/>
          <p:nvPr/>
        </p:nvSpPr>
        <p:spPr>
          <a:xfrm>
            <a:off x="5796136" y="242088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B5FD8A6-9B85-417C-B543-6E3D266876BC}"/>
              </a:ext>
            </a:extLst>
          </p:cNvPr>
          <p:cNvSpPr/>
          <p:nvPr/>
        </p:nvSpPr>
        <p:spPr>
          <a:xfrm>
            <a:off x="6611941" y="307075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05A56A8-2065-4917-8C89-683A0DB346B7}"/>
              </a:ext>
            </a:extLst>
          </p:cNvPr>
          <p:cNvSpPr/>
          <p:nvPr/>
        </p:nvSpPr>
        <p:spPr>
          <a:xfrm>
            <a:off x="7288363" y="3837134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C931D04-3BD8-4CAC-A626-37B096F9C216}"/>
              </a:ext>
            </a:extLst>
          </p:cNvPr>
          <p:cNvSpPr/>
          <p:nvPr/>
        </p:nvSpPr>
        <p:spPr>
          <a:xfrm>
            <a:off x="4391980" y="242088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7EC8B8A-EB17-440D-B870-4527EDF9E603}"/>
              </a:ext>
            </a:extLst>
          </p:cNvPr>
          <p:cNvSpPr/>
          <p:nvPr/>
        </p:nvSpPr>
        <p:spPr>
          <a:xfrm>
            <a:off x="5200019" y="3092345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A6ED010-C624-4832-8A2F-1941CC048249}"/>
              </a:ext>
            </a:extLst>
          </p:cNvPr>
          <p:cNvSpPr/>
          <p:nvPr/>
        </p:nvSpPr>
        <p:spPr>
          <a:xfrm>
            <a:off x="5889926" y="3832047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DAEE04D-5A83-402E-9B32-F62EBAA00715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5380039" y="2121295"/>
            <a:ext cx="468824" cy="35232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14778B5-A118-45BE-B144-61D88CEFB565}"/>
              </a:ext>
            </a:extLst>
          </p:cNvPr>
          <p:cNvCxnSpPr>
            <a:cxnSpLocks/>
            <a:stCxn id="30" idx="1"/>
          </p:cNvCxnSpPr>
          <p:nvPr/>
        </p:nvCxnSpPr>
        <p:spPr>
          <a:xfrm flipH="1" flipV="1">
            <a:off x="6136622" y="2715025"/>
            <a:ext cx="528046" cy="40846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E5DD074-4CC0-4373-B69C-CE54014E6E9E}"/>
              </a:ext>
            </a:extLst>
          </p:cNvPr>
          <p:cNvCxnSpPr>
            <a:cxnSpLocks/>
            <a:endCxn id="30" idx="5"/>
          </p:cNvCxnSpPr>
          <p:nvPr/>
        </p:nvCxnSpPr>
        <p:spPr>
          <a:xfrm flipH="1" flipV="1">
            <a:off x="6919254" y="3378071"/>
            <a:ext cx="521552" cy="47109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CF556F0-17DB-49E7-BFA0-B0F466A64FD3}"/>
              </a:ext>
            </a:extLst>
          </p:cNvPr>
          <p:cNvCxnSpPr>
            <a:cxnSpLocks/>
            <a:stCxn id="32" idx="7"/>
            <a:endCxn id="28" idx="3"/>
          </p:cNvCxnSpPr>
          <p:nvPr/>
        </p:nvCxnSpPr>
        <p:spPr>
          <a:xfrm flipV="1">
            <a:off x="4699293" y="2152137"/>
            <a:ext cx="391306" cy="32147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287426D-4F4A-4673-8D49-F0A2FDDE1EFC}"/>
              </a:ext>
            </a:extLst>
          </p:cNvPr>
          <p:cNvCxnSpPr>
            <a:cxnSpLocks/>
            <a:endCxn id="29" idx="3"/>
          </p:cNvCxnSpPr>
          <p:nvPr/>
        </p:nvCxnSpPr>
        <p:spPr>
          <a:xfrm flipV="1">
            <a:off x="5500166" y="2728201"/>
            <a:ext cx="348697" cy="39602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99A1500-D494-4A4D-881C-A60B64E43DF9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6165146" y="3378071"/>
            <a:ext cx="499522" cy="46712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FA624BB-CEE3-4942-9A4A-0EB7CDC8F111}"/>
              </a:ext>
            </a:extLst>
          </p:cNvPr>
          <p:cNvSpPr txBox="1"/>
          <p:nvPr/>
        </p:nvSpPr>
        <p:spPr>
          <a:xfrm>
            <a:off x="7328730" y="3804985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58CBD92-7D5D-409B-B39D-71B18579028C}"/>
              </a:ext>
            </a:extLst>
          </p:cNvPr>
          <p:cNvSpPr txBox="1"/>
          <p:nvPr/>
        </p:nvSpPr>
        <p:spPr>
          <a:xfrm>
            <a:off x="5086345" y="1811411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2FC33DE-81C9-4B33-8363-858AFD9BBD03}"/>
              </a:ext>
            </a:extLst>
          </p:cNvPr>
          <p:cNvSpPr txBox="1"/>
          <p:nvPr/>
        </p:nvSpPr>
        <p:spPr>
          <a:xfrm>
            <a:off x="5952889" y="3822755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DC84E42-63E4-42D3-A994-0FE5EA8FBB78}"/>
              </a:ext>
            </a:extLst>
          </p:cNvPr>
          <p:cNvSpPr txBox="1"/>
          <p:nvPr/>
        </p:nvSpPr>
        <p:spPr>
          <a:xfrm>
            <a:off x="6670722" y="3066112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04CFBEA-3490-4C3F-A73A-D965A8C82B6E}"/>
              </a:ext>
            </a:extLst>
          </p:cNvPr>
          <p:cNvSpPr txBox="1"/>
          <p:nvPr/>
        </p:nvSpPr>
        <p:spPr>
          <a:xfrm>
            <a:off x="5242850" y="3086785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04146A0-D5AE-436F-898E-FAA0A071A80F}"/>
              </a:ext>
            </a:extLst>
          </p:cNvPr>
          <p:cNvSpPr txBox="1"/>
          <p:nvPr/>
        </p:nvSpPr>
        <p:spPr>
          <a:xfrm>
            <a:off x="5848863" y="2410682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CF3E1A9-BAAC-4C15-B61A-35BDD76BB31E}"/>
              </a:ext>
            </a:extLst>
          </p:cNvPr>
          <p:cNvSpPr txBox="1"/>
          <p:nvPr/>
        </p:nvSpPr>
        <p:spPr>
          <a:xfrm>
            <a:off x="4444256" y="2398298"/>
            <a:ext cx="2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6821389-ED7B-4784-8687-3471B8C5C693}"/>
              </a:ext>
            </a:extLst>
          </p:cNvPr>
          <p:cNvSpPr txBox="1"/>
          <p:nvPr/>
        </p:nvSpPr>
        <p:spPr>
          <a:xfrm>
            <a:off x="4259574" y="5324983"/>
            <a:ext cx="375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traversing the tree on the left from node 7 up to node 1, we can halve its height as shown on the right.</a:t>
            </a:r>
          </a:p>
        </p:txBody>
      </p:sp>
    </p:spTree>
    <p:extLst>
      <p:ext uri="{BB962C8B-B14F-4D97-AF65-F5344CB8AC3E}">
        <p14:creationId xmlns:p14="http://schemas.microsoft.com/office/powerpoint/2010/main" val="2339528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DB24F-9B20-442C-90DC-A7E4907B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Path Compression by Halving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92D93-628C-42FB-956F-F477088E9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new algorithm is easily implemented by replacing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/>
              <a:t> loops of the weighted quick-union program as shown on the next slide.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1E90EF-79B1-40BA-9506-4E1EBB414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FE436A-3C82-41EE-950F-BB2F80C5C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5604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#define N 10000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main()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{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j, p, q, id[N],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[N];</a:t>
            </a: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for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{ id[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 = 1; }</a:t>
            </a: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while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scanf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("%d %d", &amp;p, &amp;q) == 2)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{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for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p;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!= id[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id[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]) 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    id[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]=id[id[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]];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for (j = q; j != id[j]; j = id[j]) 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    id[j]=id[id[j]];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if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== j) continue;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if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 &lt;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[j])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    { id[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 = j;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[j] +=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]; }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else { id[j]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 +=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[j]; }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("%d %d\n", p, q);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8320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Robert Sedgewick. </a:t>
            </a:r>
            <a:r>
              <a:rPr lang="el-GR" i="1" dirty="0"/>
              <a:t>Αλγόριθμοι σε </a:t>
            </a:r>
            <a:r>
              <a:rPr lang="en-US" i="1" dirty="0"/>
              <a:t>C</a:t>
            </a:r>
            <a:r>
              <a:rPr lang="en-US" dirty="0"/>
              <a:t>. </a:t>
            </a:r>
            <a:r>
              <a:rPr lang="el-GR" dirty="0"/>
              <a:t>3</a:t>
            </a:r>
            <a:r>
              <a:rPr lang="el-GR" baseline="30000" dirty="0"/>
              <a:t>η</a:t>
            </a:r>
            <a:r>
              <a:rPr lang="el-GR" dirty="0"/>
              <a:t> Αμερικανική Έκδοση. Εκδόσεις Κλειδάριθμος.</a:t>
            </a:r>
          </a:p>
          <a:p>
            <a:pPr lvl="1"/>
            <a:r>
              <a:rPr lang="el-GR" dirty="0"/>
              <a:t>Κεφάλαιο 1</a:t>
            </a:r>
            <a:endParaRPr lang="en-US"/>
          </a:p>
          <a:p>
            <a:r>
              <a:rPr lang="en-US"/>
              <a:t>T</a:t>
            </a:r>
            <a:r>
              <a:rPr lang="en-US" dirty="0"/>
              <a:t>.H. </a:t>
            </a:r>
            <a:r>
              <a:rPr lang="en-US" dirty="0" err="1"/>
              <a:t>Cormen</a:t>
            </a:r>
            <a:r>
              <a:rPr lang="en-US" dirty="0"/>
              <a:t>, C. E. </a:t>
            </a:r>
            <a:r>
              <a:rPr lang="en-US" dirty="0" err="1"/>
              <a:t>Leiserson</a:t>
            </a:r>
            <a:r>
              <a:rPr lang="en-US" dirty="0"/>
              <a:t> and R. L. </a:t>
            </a:r>
            <a:r>
              <a:rPr lang="en-US" dirty="0" err="1"/>
              <a:t>Rivest</a:t>
            </a:r>
            <a:r>
              <a:rPr lang="en-US" dirty="0"/>
              <a:t>. </a:t>
            </a:r>
            <a:r>
              <a:rPr lang="en-US" i="1" dirty="0"/>
              <a:t>Introduction to Algorithms</a:t>
            </a:r>
            <a:r>
              <a:rPr lang="en-US" dirty="0"/>
              <a:t>. MIT Press.</a:t>
            </a:r>
          </a:p>
          <a:p>
            <a:pPr lvl="1"/>
            <a:r>
              <a:rPr lang="en-US" dirty="0"/>
              <a:t>Chapter 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51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8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55576" y="23488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79712" y="350100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7956" y="350100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79712" y="2358143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6" idx="6"/>
            <a:endCxn id="9" idx="2"/>
          </p:cNvCxnSpPr>
          <p:nvPr/>
        </p:nvCxnSpPr>
        <p:spPr>
          <a:xfrm>
            <a:off x="1115616" y="2528900"/>
            <a:ext cx="864096" cy="92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4"/>
            <a:endCxn id="7" idx="0"/>
          </p:cNvCxnSpPr>
          <p:nvPr/>
        </p:nvCxnSpPr>
        <p:spPr>
          <a:xfrm>
            <a:off x="2159732" y="2718183"/>
            <a:ext cx="0" cy="7828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4"/>
            <a:endCxn id="8" idx="0"/>
          </p:cNvCxnSpPr>
          <p:nvPr/>
        </p:nvCxnSpPr>
        <p:spPr>
          <a:xfrm flipH="1">
            <a:off x="907976" y="2708920"/>
            <a:ext cx="27620" cy="7920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3"/>
            <a:endCxn id="8" idx="7"/>
          </p:cNvCxnSpPr>
          <p:nvPr/>
        </p:nvCxnSpPr>
        <p:spPr>
          <a:xfrm flipH="1">
            <a:off x="1035269" y="2665456"/>
            <a:ext cx="997170" cy="88827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843808" y="2358143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816188" y="3510271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067944" y="2367406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8" idx="6"/>
            <a:endCxn id="20" idx="2"/>
          </p:cNvCxnSpPr>
          <p:nvPr/>
        </p:nvCxnSpPr>
        <p:spPr>
          <a:xfrm>
            <a:off x="3203848" y="2538163"/>
            <a:ext cx="864096" cy="92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8" idx="4"/>
            <a:endCxn id="19" idx="0"/>
          </p:cNvCxnSpPr>
          <p:nvPr/>
        </p:nvCxnSpPr>
        <p:spPr>
          <a:xfrm flipH="1">
            <a:off x="2996208" y="2718183"/>
            <a:ext cx="27620" cy="7920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932040" y="2348880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904420" y="3501008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3" idx="4"/>
            <a:endCxn id="24" idx="0"/>
          </p:cNvCxnSpPr>
          <p:nvPr/>
        </p:nvCxnSpPr>
        <p:spPr>
          <a:xfrm flipH="1">
            <a:off x="5084440" y="2708920"/>
            <a:ext cx="27620" cy="7920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940152" y="2367789"/>
            <a:ext cx="360040" cy="360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31753" y="2339588"/>
            <a:ext cx="20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55889" y="2344234"/>
            <a:ext cx="20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4133" y="3496362"/>
            <a:ext cx="20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64065" y="3510271"/>
            <a:ext cx="20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19985" y="2358497"/>
            <a:ext cx="20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92365" y="3501008"/>
            <a:ext cx="20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44121" y="2367789"/>
            <a:ext cx="20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08217" y="2335523"/>
            <a:ext cx="20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94407" y="3493143"/>
            <a:ext cx="20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16329" y="2367789"/>
            <a:ext cx="20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320423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Computing the Connected Components of an Undirected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 following procedure </a:t>
                </a:r>
                <a:r>
                  <a:rPr lang="en-US" cap="small" dirty="0"/>
                  <a:t>Connected-Components</a:t>
                </a:r>
                <a:r>
                  <a:rPr lang="en-US" dirty="0"/>
                  <a:t> uses the disjoint-set operations to compute the connected components of a graph.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cap="small" dirty="0"/>
                  <a:t>    Connected-Components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b="1" dirty="0"/>
                  <a:t>       for</a:t>
                </a:r>
                <a:r>
                  <a:rPr lang="en-US" dirty="0"/>
                  <a:t> each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</m:d>
                  </m:oMath>
                </a14:m>
                <a:endParaRPr lang="en-US" b="0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dirty="0"/>
                  <a:t>          </a:t>
                </a:r>
                <a:r>
                  <a:rPr lang="en-US" b="1" dirty="0"/>
                  <a:t>do</a:t>
                </a:r>
                <a:r>
                  <a:rPr lang="en-US" dirty="0"/>
                  <a:t> </a:t>
                </a:r>
                <a:r>
                  <a:rPr lang="en-US" cap="small" dirty="0"/>
                  <a:t>Make-Set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1" dirty="0"/>
                  <a:t>       for</a:t>
                </a:r>
                <a:r>
                  <a:rPr lang="en-US" dirty="0"/>
                  <a:t> each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</m:d>
                  </m:oMath>
                </a14:m>
                <a:endParaRPr lang="en-US" b="0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dirty="0"/>
                  <a:t>          </a:t>
                </a:r>
                <a:r>
                  <a:rPr lang="en-US" b="1" dirty="0"/>
                  <a:t>do if </a:t>
                </a:r>
                <a:r>
                  <a:rPr lang="en-US" cap="small" dirty="0"/>
                  <a:t>Find-Set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cap="small" dirty="0"/>
                  <a:t>Find-Set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</a:t>
                </a:r>
                <a:r>
                  <a:rPr lang="en-US" b="1" dirty="0"/>
                  <a:t>then</a:t>
                </a:r>
                <a:r>
                  <a:rPr lang="en-US" dirty="0"/>
                  <a:t> </a:t>
                </a:r>
                <a:r>
                  <a:rPr lang="en-US" cap="small" dirty="0"/>
                  <a:t>Union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13A6-EE20-412C-8FB8-C24599F4EF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71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7265</TotalTime>
  <Words>5348</Words>
  <Application>Microsoft Office PowerPoint</Application>
  <PresentationFormat>On-screen Show (4:3)</PresentationFormat>
  <Paragraphs>835</Paragraphs>
  <Slides>75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0" baseType="lpstr">
      <vt:lpstr>Arial</vt:lpstr>
      <vt:lpstr>Calibri</vt:lpstr>
      <vt:lpstr>Cambria Math</vt:lpstr>
      <vt:lpstr>Courier New</vt:lpstr>
      <vt:lpstr>Office Theme</vt:lpstr>
      <vt:lpstr>Data Structures for Disjoint Sets</vt:lpstr>
      <vt:lpstr>Dynamic Sets</vt:lpstr>
      <vt:lpstr>Dynamic Sets and Symbol Tables</vt:lpstr>
      <vt:lpstr>Disjoint Sets</vt:lpstr>
      <vt:lpstr>Definitions</vt:lpstr>
      <vt:lpstr>Definitions (cont’d)</vt:lpstr>
      <vt:lpstr>Determining the Connected Components of an Undirected Graph</vt:lpstr>
      <vt:lpstr>Example Graph</vt:lpstr>
      <vt:lpstr>Computing the Connected Components of an Undirected Graph</vt:lpstr>
      <vt:lpstr>Computing the Connected Components (cont’d)</vt:lpstr>
      <vt:lpstr>Example Graph</vt:lpstr>
      <vt:lpstr>The Collection of Disjoint Sets After Each Edge is Processed</vt:lpstr>
      <vt:lpstr>Minimum Spanning Trees</vt:lpstr>
      <vt:lpstr>Maintaining Equivalence Relations</vt:lpstr>
      <vt:lpstr>Examples of Equivalence Relations</vt:lpstr>
      <vt:lpstr>Examples of Equivalence Relations (cont’d)</vt:lpstr>
      <vt:lpstr>Equivalent Classes</vt:lpstr>
      <vt:lpstr>Example</vt:lpstr>
      <vt:lpstr>The Equivalence Problem</vt:lpstr>
      <vt:lpstr>The Equivalence Problem (cont’d)</vt:lpstr>
      <vt:lpstr>Example (cont’d)</vt:lpstr>
      <vt:lpstr>Example (cont’d)</vt:lpstr>
      <vt:lpstr>Implementation in C</vt:lpstr>
      <vt:lpstr>Implementation in C (cont’d)</vt:lpstr>
      <vt:lpstr>Implementation in C (cont’d)</vt:lpstr>
      <vt:lpstr>Example</vt:lpstr>
      <vt:lpstr>Complexity Parameters for the Disjoint-Set Data Structures</vt:lpstr>
      <vt:lpstr>Proposition</vt:lpstr>
      <vt:lpstr>Proof</vt:lpstr>
      <vt:lpstr>Linked-List Representation of Disjoint Sets</vt:lpstr>
      <vt:lpstr>The Structure of Each List Object</vt:lpstr>
      <vt:lpstr>Example: the Sets {c, h, e, b} and  {f, g, d}</vt:lpstr>
      <vt:lpstr>Implementation of Make-Set and  Find-Set </vt:lpstr>
      <vt:lpstr>Implementation of Union</vt:lpstr>
      <vt:lpstr>The Weighted Union Heuristic</vt:lpstr>
      <vt:lpstr>Implementation in C</vt:lpstr>
      <vt:lpstr>Complexity of Operations for the Linked List Representation</vt:lpstr>
      <vt:lpstr>Disjoint-Set Forests</vt:lpstr>
      <vt:lpstr>Example: the Sets {b, c, e, h} and {d, f, g}</vt:lpstr>
      <vt:lpstr>Implementing Make-Set, Find-Set and Union</vt:lpstr>
      <vt:lpstr>Example: the Union of Sets {b, c, e, h} and {d, f, g}</vt:lpstr>
      <vt:lpstr>Implementation in C</vt:lpstr>
      <vt:lpstr>Implementation in C (cont’d)</vt:lpstr>
      <vt:lpstr>Example</vt:lpstr>
      <vt:lpstr>The Example By Showing the Trees</vt:lpstr>
      <vt:lpstr>Example (cont’d)</vt:lpstr>
      <vt:lpstr>Example (cont’d)</vt:lpstr>
      <vt:lpstr>Example (cont’d)</vt:lpstr>
      <vt:lpstr>Example (cont’d)</vt:lpstr>
      <vt:lpstr>Example (cont’d)</vt:lpstr>
      <vt:lpstr>Example (cont’d)</vt:lpstr>
      <vt:lpstr>Discussion</vt:lpstr>
      <vt:lpstr>Proposition</vt:lpstr>
      <vt:lpstr>Proof</vt:lpstr>
      <vt:lpstr>Proof (cont’d)</vt:lpstr>
      <vt:lpstr>The Weighted Quick-Union Algorithm</vt:lpstr>
      <vt:lpstr>Implementation in C</vt:lpstr>
      <vt:lpstr>Example</vt:lpstr>
      <vt:lpstr>Example (cont’d)</vt:lpstr>
      <vt:lpstr>Example (cont’d)</vt:lpstr>
      <vt:lpstr>Example (cont’d)</vt:lpstr>
      <vt:lpstr>Example (cont’d)</vt:lpstr>
      <vt:lpstr>Example (cont’d)</vt:lpstr>
      <vt:lpstr>Example (cont’d)</vt:lpstr>
      <vt:lpstr>Proposition</vt:lpstr>
      <vt:lpstr>Proof</vt:lpstr>
      <vt:lpstr>Discussion</vt:lpstr>
      <vt:lpstr>The Path Compression Heuristic</vt:lpstr>
      <vt:lpstr>The Path Compression Heuristic Graphically</vt:lpstr>
      <vt:lpstr>The Path Compression Heuristic Graphically (cont’d)</vt:lpstr>
      <vt:lpstr>Path Compression by Halving</vt:lpstr>
      <vt:lpstr>Example (cont’d)</vt:lpstr>
      <vt:lpstr>Path Compression by Halving (cont’d)</vt:lpstr>
      <vt:lpstr>Implementation in C</vt:lpstr>
      <vt:lpstr>Readings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Structures for Disjoint Sets</dc:title>
  <dc:creator>koubarak</dc:creator>
  <cp:lastModifiedBy>Manolis Koubarakis</cp:lastModifiedBy>
  <cp:revision>150</cp:revision>
  <dcterms:created xsi:type="dcterms:W3CDTF">2016-05-04T11:34:32Z</dcterms:created>
  <dcterms:modified xsi:type="dcterms:W3CDTF">2020-05-11T09:49:25Z</dcterms:modified>
</cp:coreProperties>
</file>