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1"/>
  </p:notesMasterIdLst>
  <p:sldIdLst>
    <p:sldId id="256" r:id="rId2"/>
    <p:sldId id="257" r:id="rId3"/>
    <p:sldId id="335" r:id="rId4"/>
    <p:sldId id="334" r:id="rId5"/>
    <p:sldId id="258" r:id="rId6"/>
    <p:sldId id="259" r:id="rId7"/>
    <p:sldId id="350" r:id="rId8"/>
    <p:sldId id="260" r:id="rId9"/>
    <p:sldId id="261" r:id="rId10"/>
    <p:sldId id="262" r:id="rId11"/>
    <p:sldId id="263" r:id="rId12"/>
    <p:sldId id="428" r:id="rId13"/>
    <p:sldId id="455" r:id="rId14"/>
    <p:sldId id="265" r:id="rId15"/>
    <p:sldId id="483" r:id="rId16"/>
    <p:sldId id="484" r:id="rId17"/>
    <p:sldId id="481" r:id="rId18"/>
    <p:sldId id="482" r:id="rId19"/>
    <p:sldId id="432" r:id="rId20"/>
    <p:sldId id="267" r:id="rId21"/>
    <p:sldId id="268" r:id="rId22"/>
    <p:sldId id="433" r:id="rId23"/>
    <p:sldId id="501" r:id="rId24"/>
    <p:sldId id="435" r:id="rId25"/>
    <p:sldId id="434" r:id="rId26"/>
    <p:sldId id="453" r:id="rId27"/>
    <p:sldId id="454" r:id="rId28"/>
    <p:sldId id="271" r:id="rId29"/>
    <p:sldId id="275" r:id="rId30"/>
    <p:sldId id="485" r:id="rId31"/>
    <p:sldId id="477" r:id="rId32"/>
    <p:sldId id="478" r:id="rId33"/>
    <p:sldId id="479" r:id="rId34"/>
    <p:sldId id="273" r:id="rId35"/>
    <p:sldId id="277" r:id="rId36"/>
    <p:sldId id="278" r:id="rId37"/>
    <p:sldId id="351" r:id="rId38"/>
    <p:sldId id="352" r:id="rId39"/>
    <p:sldId id="279" r:id="rId40"/>
    <p:sldId id="280" r:id="rId41"/>
    <p:sldId id="281" r:id="rId42"/>
    <p:sldId id="353" r:id="rId43"/>
    <p:sldId id="354" r:id="rId44"/>
    <p:sldId id="355" r:id="rId45"/>
    <p:sldId id="356" r:id="rId46"/>
    <p:sldId id="357" r:id="rId47"/>
    <p:sldId id="436" r:id="rId48"/>
    <p:sldId id="437" r:id="rId49"/>
    <p:sldId id="456" r:id="rId50"/>
    <p:sldId id="439" r:id="rId51"/>
    <p:sldId id="502" r:id="rId52"/>
    <p:sldId id="358" r:id="rId53"/>
    <p:sldId id="359" r:id="rId54"/>
    <p:sldId id="282" r:id="rId55"/>
    <p:sldId id="283" r:id="rId56"/>
    <p:sldId id="288" r:id="rId57"/>
    <p:sldId id="337" r:id="rId58"/>
    <p:sldId id="336" r:id="rId59"/>
    <p:sldId id="457" r:id="rId60"/>
    <p:sldId id="340" r:id="rId61"/>
    <p:sldId id="360" r:id="rId62"/>
    <p:sldId id="284" r:id="rId63"/>
    <p:sldId id="285" r:id="rId64"/>
    <p:sldId id="286" r:id="rId65"/>
    <p:sldId id="338" r:id="rId66"/>
    <p:sldId id="450" r:id="rId67"/>
    <p:sldId id="460" r:id="rId68"/>
    <p:sldId id="341" r:id="rId69"/>
    <p:sldId id="342" r:id="rId70"/>
    <p:sldId id="343" r:id="rId71"/>
    <p:sldId id="344" r:id="rId72"/>
    <p:sldId id="466" r:id="rId73"/>
    <p:sldId id="451" r:id="rId74"/>
    <p:sldId id="287" r:id="rId75"/>
    <p:sldId id="289" r:id="rId76"/>
    <p:sldId id="291" r:id="rId77"/>
    <p:sldId id="441" r:id="rId78"/>
    <p:sldId id="440" r:id="rId79"/>
    <p:sldId id="290" r:id="rId80"/>
    <p:sldId id="423" r:id="rId81"/>
    <p:sldId id="292" r:id="rId82"/>
    <p:sldId id="503" r:id="rId83"/>
    <p:sldId id="293" r:id="rId84"/>
    <p:sldId id="294" r:id="rId85"/>
    <p:sldId id="425" r:id="rId86"/>
    <p:sldId id="295" r:id="rId87"/>
    <p:sldId id="504" r:id="rId88"/>
    <p:sldId id="296" r:id="rId89"/>
    <p:sldId id="486" r:id="rId90"/>
    <p:sldId id="424" r:id="rId91"/>
    <p:sldId id="297" r:id="rId92"/>
    <p:sldId id="426" r:id="rId93"/>
    <p:sldId id="364" r:id="rId94"/>
    <p:sldId id="365" r:id="rId95"/>
    <p:sldId id="370" r:id="rId96"/>
    <p:sldId id="348" r:id="rId97"/>
    <p:sldId id="345" r:id="rId98"/>
    <p:sldId id="346" r:id="rId99"/>
    <p:sldId id="442" r:id="rId100"/>
    <p:sldId id="487" r:id="rId101"/>
    <p:sldId id="429" r:id="rId102"/>
    <p:sldId id="430" r:id="rId103"/>
    <p:sldId id="452" r:id="rId104"/>
    <p:sldId id="458" r:id="rId105"/>
    <p:sldId id="367" r:id="rId106"/>
    <p:sldId id="379" r:id="rId107"/>
    <p:sldId id="347" r:id="rId108"/>
    <p:sldId id="349" r:id="rId109"/>
    <p:sldId id="389" r:id="rId110"/>
    <p:sldId id="385" r:id="rId111"/>
    <p:sldId id="386" r:id="rId112"/>
    <p:sldId id="459" r:id="rId113"/>
    <p:sldId id="387" r:id="rId114"/>
    <p:sldId id="467" r:id="rId115"/>
    <p:sldId id="462" r:id="rId116"/>
    <p:sldId id="461" r:id="rId117"/>
    <p:sldId id="380" r:id="rId118"/>
    <p:sldId id="381" r:id="rId119"/>
    <p:sldId id="445" r:id="rId120"/>
    <p:sldId id="444" r:id="rId121"/>
    <p:sldId id="382" r:id="rId122"/>
    <p:sldId id="446" r:id="rId123"/>
    <p:sldId id="447" r:id="rId124"/>
    <p:sldId id="383" r:id="rId125"/>
    <p:sldId id="463" r:id="rId126"/>
    <p:sldId id="495" r:id="rId127"/>
    <p:sldId id="496" r:id="rId128"/>
    <p:sldId id="464" r:id="rId129"/>
    <p:sldId id="498" r:id="rId130"/>
    <p:sldId id="497" r:id="rId131"/>
    <p:sldId id="448" r:id="rId132"/>
    <p:sldId id="449" r:id="rId133"/>
    <p:sldId id="388" r:id="rId134"/>
    <p:sldId id="390" r:id="rId135"/>
    <p:sldId id="468" r:id="rId136"/>
    <p:sldId id="469" r:id="rId137"/>
    <p:sldId id="391" r:id="rId138"/>
    <p:sldId id="471" r:id="rId139"/>
    <p:sldId id="470" r:id="rId140"/>
    <p:sldId id="427" r:id="rId141"/>
    <p:sldId id="472" r:id="rId142"/>
    <p:sldId id="473" r:id="rId143"/>
    <p:sldId id="474" r:id="rId144"/>
    <p:sldId id="475" r:id="rId145"/>
    <p:sldId id="476" r:id="rId146"/>
    <p:sldId id="488" r:id="rId147"/>
    <p:sldId id="392" r:id="rId148"/>
    <p:sldId id="393" r:id="rId149"/>
    <p:sldId id="395" r:id="rId150"/>
    <p:sldId id="396" r:id="rId151"/>
    <p:sldId id="394" r:id="rId152"/>
    <p:sldId id="397" r:id="rId153"/>
    <p:sldId id="490" r:id="rId154"/>
    <p:sldId id="398" r:id="rId155"/>
    <p:sldId id="399" r:id="rId156"/>
    <p:sldId id="401" r:id="rId157"/>
    <p:sldId id="489" r:id="rId158"/>
    <p:sldId id="402" r:id="rId159"/>
    <p:sldId id="403" r:id="rId160"/>
    <p:sldId id="499" r:id="rId161"/>
    <p:sldId id="298" r:id="rId162"/>
    <p:sldId id="299" r:id="rId163"/>
    <p:sldId id="300" r:id="rId164"/>
    <p:sldId id="493" r:id="rId165"/>
    <p:sldId id="492" r:id="rId166"/>
    <p:sldId id="494" r:id="rId167"/>
    <p:sldId id="303" r:id="rId168"/>
    <p:sldId id="301" r:id="rId169"/>
    <p:sldId id="311" r:id="rId170"/>
    <p:sldId id="302" r:id="rId171"/>
    <p:sldId id="404" r:id="rId172"/>
    <p:sldId id="405" r:id="rId173"/>
    <p:sldId id="406" r:id="rId174"/>
    <p:sldId id="420" r:id="rId175"/>
    <p:sldId id="407" r:id="rId176"/>
    <p:sldId id="408" r:id="rId177"/>
    <p:sldId id="409" r:id="rId178"/>
    <p:sldId id="410" r:id="rId179"/>
    <p:sldId id="418" r:id="rId180"/>
    <p:sldId id="419" r:id="rId181"/>
    <p:sldId id="411" r:id="rId182"/>
    <p:sldId id="412" r:id="rId183"/>
    <p:sldId id="413" r:id="rId184"/>
    <p:sldId id="415" r:id="rId185"/>
    <p:sldId id="500" r:id="rId186"/>
    <p:sldId id="416" r:id="rId187"/>
    <p:sldId id="417" r:id="rId188"/>
    <p:sldId id="421" r:id="rId189"/>
    <p:sldId id="339" r:id="rId1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257E-0924-4C63-BAA5-C6850D73CAE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0467-BA00-418C-BCC2-395BA651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E0467-BA00-418C-BCC2-395BA6511C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E0467-BA00-418C-BCC2-395BA6511C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3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B79-596D-4B29-BA3D-6FE2B94E5674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FB3-2669-4607-B8B9-BBFF1EB6823F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86E3-A7D2-41B1-AAE6-4F2CD370A2DB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4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578A-B677-460F-B152-B27DBE951B38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362B-50F2-441D-BAF4-BA41DC720378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1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16E4-8338-4D8E-B65B-75C70F1AB42E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F91-DAEB-497D-8C94-9F2EB8FB9874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DB76-5919-441D-8060-2DA544035F9B}" type="datetime1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A29F-69CF-43E5-91EF-737D4D15BBE3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49C-7651-4981-9BF7-6FAA7777B771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7309-FBD4-4599-95CD-7C6DC77830BC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DE7B0-4297-442D-82DA-317D660283B3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FC26-54B7-4F53-9C96-C501E34D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 (</a:t>
            </a:r>
            <a:r>
              <a:rPr lang="el-GR" dirty="0"/>
              <a:t>Γράφοι)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Manolis</a:t>
            </a:r>
            <a:r>
              <a:rPr lang="en-US" dirty="0"/>
              <a:t> </a:t>
            </a:r>
            <a:r>
              <a:rPr lang="en-US" dirty="0" err="1"/>
              <a:t>Koubarakis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6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consists of a set of </a:t>
                </a:r>
                <a:r>
                  <a:rPr lang="en-US" b="1" dirty="0"/>
                  <a:t>vertices</a:t>
                </a:r>
                <a:r>
                  <a:rPr lang="en-US" dirty="0"/>
                  <a:t> 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V</a:t>
                </a:r>
                <a:r>
                  <a:rPr lang="en-US" dirty="0"/>
                  <a:t> and a set of </a:t>
                </a:r>
                <a:r>
                  <a:rPr lang="en-US" b="1" dirty="0"/>
                  <a:t>edges</a:t>
                </a:r>
                <a:r>
                  <a:rPr lang="en-US" dirty="0"/>
                  <a:t> 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dirty="0"/>
                  <a:t>, where the edges in 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dirty="0"/>
                  <a:t> are formed from pairs of </a:t>
                </a:r>
                <a:r>
                  <a:rPr lang="en-US" b="1" dirty="0"/>
                  <a:t>distinct</a:t>
                </a:r>
                <a:r>
                  <a:rPr lang="en-US" dirty="0"/>
                  <a:t> vertices in 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V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the edges have directions then we have a </a:t>
                </a:r>
                <a:r>
                  <a:rPr lang="en-US" b="1" dirty="0"/>
                  <a:t>directed graph (</a:t>
                </a:r>
                <a:r>
                  <a:rPr lang="el-GR" b="1" dirty="0"/>
                  <a:t>κατευθυνόμενο </a:t>
                </a:r>
                <a:r>
                  <a:rPr lang="el-GR" b="1" dirty="0" err="1"/>
                  <a:t>γράφο</a:t>
                </a:r>
                <a:r>
                  <a:rPr lang="el-GR" b="1" dirty="0"/>
                  <a:t>)</a:t>
                </a:r>
                <a:r>
                  <a:rPr lang="en-US" b="1" dirty="0"/>
                  <a:t> </a:t>
                </a:r>
                <a:r>
                  <a:rPr lang="en-US" dirty="0"/>
                  <a:t>or</a:t>
                </a:r>
                <a:r>
                  <a:rPr lang="en-US" b="1" dirty="0"/>
                  <a:t> digraph</a:t>
                </a:r>
                <a:r>
                  <a:rPr lang="en-US" dirty="0"/>
                  <a:t>. In this case edges are ordered pairs of vertices e.g.,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and are called </a:t>
                </a:r>
                <a:r>
                  <a:rPr lang="en-US" b="1" dirty="0"/>
                  <a:t>directed</a:t>
                </a:r>
                <a:r>
                  <a:rPr lang="en-US" dirty="0"/>
                  <a:t>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 is a directed edge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called its </a:t>
                </a:r>
                <a:r>
                  <a:rPr lang="en-US" b="1" dirty="0"/>
                  <a:t>origin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called its </a:t>
                </a:r>
                <a:r>
                  <a:rPr lang="en-US" b="1" dirty="0"/>
                  <a:t>destination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the edges do not have directions then we have an </a:t>
                </a:r>
                <a:r>
                  <a:rPr lang="en-US" b="1" dirty="0"/>
                  <a:t>undirected graph</a:t>
                </a:r>
                <a:r>
                  <a:rPr lang="el-GR" b="1" dirty="0"/>
                  <a:t> (μη-κατευθυνόμενος </a:t>
                </a:r>
                <a:r>
                  <a:rPr lang="el-GR" b="1" dirty="0" err="1"/>
                  <a:t>γράφο</a:t>
                </a:r>
                <a:r>
                  <a:rPr lang="el-GR" b="1" dirty="0"/>
                  <a:t>)</a:t>
                </a:r>
                <a:r>
                  <a:rPr lang="en-US" dirty="0"/>
                  <a:t>. In this case edges are unordered pairs of vertices e.g.,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and are called </a:t>
                </a:r>
                <a:r>
                  <a:rPr lang="en-US" b="1" dirty="0"/>
                  <a:t>undirected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For simplicity, we will use the directed pair notation noting that in the undirected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56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513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A1C1-991A-4633-B693-5719252F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Representation with Adjacency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1BF-020D-4102-966D-35E38A85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B1A8F-07A6-4303-8487-B1923E04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96F75-FD74-444E-A4EA-A3D458A8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100</a:t>
            </a:fld>
            <a:endParaRPr lang="en-US"/>
          </a:p>
        </p:txBody>
      </p:sp>
      <p:graphicFrame>
        <p:nvGraphicFramePr>
          <p:cNvPr id="6" name="Content Placeholder 43">
            <a:extLst>
              <a:ext uri="{FF2B5EF4-FFF2-40B4-BE49-F238E27FC236}">
                <a16:creationId xmlns:a16="http://schemas.microsoft.com/office/drawing/2014/main" id="{2D5670E5-89E9-4165-A494-E42F7B77FF5F}"/>
              </a:ext>
            </a:extLst>
          </p:cNvPr>
          <p:cNvGraphicFramePr>
            <a:graphicFrameLocks/>
          </p:cNvGraphicFramePr>
          <p:nvPr/>
        </p:nvGraphicFramePr>
        <p:xfrm>
          <a:off x="2483768" y="2852936"/>
          <a:ext cx="255628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2  3  4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1 5 6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1 7 8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73236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521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917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EA89A-FBB0-4B42-B8AF-CACD064E0DE6}"/>
              </a:ext>
            </a:extLst>
          </p:cNvPr>
          <p:cNvSpPr txBox="1"/>
          <p:nvPr/>
        </p:nvSpPr>
        <p:spPr>
          <a:xfrm>
            <a:off x="3580610" y="2505789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1A93A-A48F-4137-810E-FA8F33D02B59}"/>
              </a:ext>
            </a:extLst>
          </p:cNvPr>
          <p:cNvSpPr txBox="1"/>
          <p:nvPr/>
        </p:nvSpPr>
        <p:spPr>
          <a:xfrm>
            <a:off x="2482697" y="2291446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Number</a:t>
            </a:r>
          </a:p>
        </p:txBody>
      </p:sp>
    </p:spTree>
    <p:extLst>
      <p:ext uri="{BB962C8B-B14F-4D97-AF65-F5344CB8AC3E}">
        <p14:creationId xmlns:p14="http://schemas.microsoft.com/office/powerpoint/2010/main" val="19670062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Recursive 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41" y="1672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122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749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6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5377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5112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100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505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3"/>
            <a:endCxn id="9" idx="7"/>
          </p:cNvCxnSpPr>
          <p:nvPr/>
        </p:nvCxnSpPr>
        <p:spPr>
          <a:xfrm flipH="1">
            <a:off x="2954378" y="1979385"/>
            <a:ext cx="1329590" cy="1100106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1"/>
          </p:cNvCxnSpPr>
          <p:nvPr/>
        </p:nvCxnSpPr>
        <p:spPr>
          <a:xfrm>
            <a:off x="4538554" y="1979385"/>
            <a:ext cx="1325398" cy="1100106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8" idx="0"/>
          </p:cNvCxnSpPr>
          <p:nvPr/>
        </p:nvCxnSpPr>
        <p:spPr>
          <a:xfrm>
            <a:off x="4411261" y="2032112"/>
            <a:ext cx="8508" cy="994652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12" idx="0"/>
          </p:cNvCxnSpPr>
          <p:nvPr/>
        </p:nvCxnSpPr>
        <p:spPr>
          <a:xfrm flipH="1">
            <a:off x="2251021" y="3334077"/>
            <a:ext cx="448771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>
            <a:off x="2954378" y="3334077"/>
            <a:ext cx="376763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0"/>
          </p:cNvCxnSpPr>
          <p:nvPr/>
        </p:nvCxnSpPr>
        <p:spPr>
          <a:xfrm flipH="1">
            <a:off x="5635397" y="3334077"/>
            <a:ext cx="228555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3" idx="0"/>
          </p:cNvCxnSpPr>
          <p:nvPr/>
        </p:nvCxnSpPr>
        <p:spPr>
          <a:xfrm>
            <a:off x="6118538" y="3334077"/>
            <a:ext cx="668987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641" y="16720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4612" y="30098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2834" y="301400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3952" y="30174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3728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448693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76799" y="449363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8174" y="55799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order vertices are visited if the start vertex is 1?</a:t>
            </a:r>
          </a:p>
        </p:txBody>
      </p:sp>
    </p:spTree>
    <p:extLst>
      <p:ext uri="{BB962C8B-B14F-4D97-AF65-F5344CB8AC3E}">
        <p14:creationId xmlns:p14="http://schemas.microsoft.com/office/powerpoint/2010/main" val="23769867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41" y="1672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122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749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6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5377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5112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100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505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3"/>
            <a:endCxn id="9" idx="7"/>
          </p:cNvCxnSpPr>
          <p:nvPr/>
        </p:nvCxnSpPr>
        <p:spPr>
          <a:xfrm flipH="1">
            <a:off x="2954378" y="1979385"/>
            <a:ext cx="1329590" cy="1100106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1"/>
          </p:cNvCxnSpPr>
          <p:nvPr/>
        </p:nvCxnSpPr>
        <p:spPr>
          <a:xfrm>
            <a:off x="4538554" y="1979385"/>
            <a:ext cx="1325398" cy="1100106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8" idx="0"/>
          </p:cNvCxnSpPr>
          <p:nvPr/>
        </p:nvCxnSpPr>
        <p:spPr>
          <a:xfrm>
            <a:off x="4411261" y="2032112"/>
            <a:ext cx="8508" cy="994652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12" idx="0"/>
          </p:cNvCxnSpPr>
          <p:nvPr/>
        </p:nvCxnSpPr>
        <p:spPr>
          <a:xfrm flipH="1">
            <a:off x="2251021" y="3334077"/>
            <a:ext cx="448771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>
            <a:off x="2954378" y="3334077"/>
            <a:ext cx="376763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0"/>
          </p:cNvCxnSpPr>
          <p:nvPr/>
        </p:nvCxnSpPr>
        <p:spPr>
          <a:xfrm flipH="1">
            <a:off x="5635397" y="3334077"/>
            <a:ext cx="228555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3" idx="0"/>
          </p:cNvCxnSpPr>
          <p:nvPr/>
        </p:nvCxnSpPr>
        <p:spPr>
          <a:xfrm>
            <a:off x="6118538" y="3334077"/>
            <a:ext cx="668987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641" y="16720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4612" y="30098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2834" y="301400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3952" y="30174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3728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448693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76799" y="449363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8174" y="55799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vertices are visited in the order 1, 2, 5, 6, 3, 4, 7 and 8. This is </a:t>
            </a:r>
            <a:r>
              <a:rPr lang="en-US" b="1" dirty="0"/>
              <a:t>different</a:t>
            </a:r>
            <a:r>
              <a:rPr lang="en-US" dirty="0"/>
              <a:t> than the order we got when using a stack!</a:t>
            </a:r>
          </a:p>
        </p:txBody>
      </p:sp>
    </p:spTree>
    <p:extLst>
      <p:ext uri="{BB962C8B-B14F-4D97-AF65-F5344CB8AC3E}">
        <p14:creationId xmlns:p14="http://schemas.microsoft.com/office/powerpoint/2010/main" val="28052762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2F02-B116-4158-B83A-56A3C228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7A8B-56DA-46B4-B9DF-3FBE2248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is </a:t>
            </a:r>
            <a:r>
              <a:rPr lang="en-US" b="1" dirty="0"/>
              <a:t>more than one way to traverse a graph</a:t>
            </a:r>
            <a:r>
              <a:rPr lang="en-US" dirty="0"/>
              <a:t> in a DFS fashion (e.g., starting from a different node gives us different DFS traversals).</a:t>
            </a:r>
          </a:p>
          <a:p>
            <a:r>
              <a:rPr lang="en-US" dirty="0"/>
              <a:t>The </a:t>
            </a:r>
            <a:r>
              <a:rPr lang="en-US" b="1" dirty="0"/>
              <a:t>order </a:t>
            </a:r>
            <a:r>
              <a:rPr lang="en-US" dirty="0"/>
              <a:t>the vertices of a graph are visited by DFS depends on:</a:t>
            </a:r>
          </a:p>
          <a:p>
            <a:pPr lvl="1"/>
            <a:r>
              <a:rPr lang="en-US" dirty="0"/>
              <a:t>The representation of the graph (e.g., adjacency matrix vs. adjacency list, the order of vertices in the two representations).</a:t>
            </a:r>
          </a:p>
          <a:p>
            <a:pPr lvl="1"/>
            <a:r>
              <a:rPr lang="en-US" dirty="0"/>
              <a:t>The implementation of the DFS algorithm (e.g., recursive DFS vs. using a stack).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2FB5E-F412-4D2D-8FEF-D4653044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5A051-CED8-4D64-9B0E-9487AE7F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51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9D0B-9853-4B44-86A7-0E6A1A00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5BDD-A6DF-4EC9-BE6E-C15DE6E74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DFS </a:t>
            </a:r>
            <a:r>
              <a:rPr lang="en-US" b="1" dirty="0"/>
              <a:t>traverses all edges and visits all the vertices </a:t>
            </a:r>
            <a:r>
              <a:rPr lang="en-US" dirty="0"/>
              <a:t>reachable</a:t>
            </a:r>
            <a:r>
              <a:rPr lang="en-US" b="1" dirty="0"/>
              <a:t> </a:t>
            </a:r>
            <a:r>
              <a:rPr lang="en-US" dirty="0"/>
              <a:t>from the start vertex (i.e., all the vertices in the connected component containing the start vertex), </a:t>
            </a:r>
            <a:r>
              <a:rPr lang="en-US" b="1" dirty="0"/>
              <a:t>regardless of in what order </a:t>
            </a:r>
            <a:r>
              <a:rPr lang="en-US" dirty="0"/>
              <a:t>it examines edges incident on each vertex.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14AE4-CE45-4A73-B4C1-D5A52035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F3980-397D-4CDA-AC2E-D80F8073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47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DFS as implemented above (with adjacency lists) on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edges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has complexity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To see why observe that </a:t>
                </a:r>
                <a:r>
                  <a:rPr lang="en-US" b="1" dirty="0"/>
                  <a:t>on no vertex is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Traverse</a:t>
                </a:r>
                <a:r>
                  <a:rPr lang="en-US" b="1" dirty="0"/>
                  <a:t> called more than once</a:t>
                </a:r>
                <a:r>
                  <a:rPr lang="en-US" dirty="0"/>
                  <a:t>, because as soon as we call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Traverse</a:t>
                </a:r>
                <a:r>
                  <a:rPr lang="en-US" dirty="0"/>
                  <a:t>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, we mark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visited and we never call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Traverse</a:t>
                </a:r>
                <a:r>
                  <a:rPr lang="en-US" dirty="0"/>
                  <a:t> on a vertex that has previously been marked as visited.</a:t>
                </a:r>
              </a:p>
              <a:p>
                <a:r>
                  <a:rPr lang="en-US" dirty="0"/>
                  <a:t>Thus, the total time spent going down the adjacency lists is proportional to the lengths of those lists, that is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initialization steps in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DepthFirst</a:t>
                </a:r>
                <a:r>
                  <a:rPr lang="en-US" dirty="0"/>
                  <a:t> have complexity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Thus, the total complexity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5645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DFS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DFS is implemented using an adjacency matrix, then its complexity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graph is </a:t>
                </a:r>
                <a:r>
                  <a:rPr lang="en-US" b="1" dirty="0"/>
                  <a:t>dense (</a:t>
                </a:r>
                <a:r>
                  <a:rPr lang="el-GR" b="1" dirty="0"/>
                  <a:t>πυκνός)</a:t>
                </a:r>
                <a:r>
                  <a:rPr lang="en-US" dirty="0"/>
                  <a:t>, that is, it has close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edges the difference of the two implementations is minor as they would both run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r>
                  <a:rPr lang="en-US" dirty="0"/>
                  <a:t>If the graph is </a:t>
                </a:r>
                <a:r>
                  <a:rPr lang="en-US" b="1" dirty="0"/>
                  <a:t>sparse</a:t>
                </a:r>
                <a:r>
                  <a:rPr lang="el-GR" b="1" dirty="0"/>
                  <a:t> (αραιός)</a:t>
                </a:r>
                <a:r>
                  <a:rPr lang="en-US" dirty="0"/>
                  <a:t>, that is, it has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edges, then the adjacency matrix approach would be much slower than the adjacency list approach.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56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BFS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now show how to implement breadth-first search in C.</a:t>
            </a:r>
          </a:p>
          <a:p>
            <a:r>
              <a:rPr lang="en-US" dirty="0"/>
              <a:t>The algorithm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BreadthFirst</a:t>
            </a:r>
            <a:r>
              <a:rPr lang="en-US" dirty="0"/>
              <a:t> makes use of a queue which can be implemented using any of the implementations we presented in earlier lectures.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986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BFS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BreadthFirst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breadth-first traversal of a graph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Pre: The graph G has been created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Post: The function visit has been performed at each vertex of G, where the vertices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are chosen in breadth-first order.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Uses: Queue functions */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BreadthFirst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(Graph G, void (*Visit)(Vertex))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Queue Q;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Boolean visited[MAXVERTEX];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Vertex v, w;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Edge 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for (v=0; v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G.n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v++)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visited[v]=FALSE;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InitializeQueue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(&amp;Q);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for (v=0; v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G.n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v++)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if (!visited[v]){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Insert(v, &amp;Q);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do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Remove(&amp;Q, &amp;v);;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if (!visited[v]){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visited[v]=TRUE;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Visit(v);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G.firstedge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[v];  /*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is a pointer to the first edge (v,_) of V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while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w=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-&gt;endpoint;  /* w is a successor of v and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v,w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is the current edge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if (!visited[w]) Insert(w, &amp;Q);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nextedge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 /*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is a pointer to the next edge (v,_) of V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 while (!Empty(&amp;Q));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302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BFS as implemented above (with adjacency lists) has the same complexity as DFS i.e.,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𝒆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45330" y="421541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0717" y="45451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65310" y="52223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67824" y="54021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1" idx="2"/>
          </p:cNvCxnSpPr>
          <p:nvPr/>
        </p:nvCxnSpPr>
        <p:spPr>
          <a:xfrm>
            <a:off x="2605370" y="4395438"/>
            <a:ext cx="1135347" cy="329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 flipH="1">
            <a:off x="2245330" y="4575458"/>
            <a:ext cx="180020" cy="6468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6"/>
            <a:endCxn id="33" idx="2"/>
          </p:cNvCxnSpPr>
          <p:nvPr/>
        </p:nvCxnSpPr>
        <p:spPr>
          <a:xfrm>
            <a:off x="2425350" y="5402327"/>
            <a:ext cx="942474" cy="1798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5" y="2889204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895" y="227687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4041" y="340112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6555" y="335157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5042" y="226758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1707" y="2394873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5798" y="337441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5999" y="4215418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2268" y="452955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32439" y="5212342"/>
            <a:ext cx="4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09153" y="5389134"/>
            <a:ext cx="4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04048" y="4540166"/>
                <a:ext cx="36724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={1, 2, 3, 4, 5, 6, 7, 8, 9, 10, 11}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8,9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8,10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(10,11)}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40166"/>
                <a:ext cx="3672408" cy="1200329"/>
              </a:xfrm>
              <a:prstGeom prst="rect">
                <a:avLst/>
              </a:prstGeom>
              <a:blipFill rotWithShape="1">
                <a:blip r:embed="rId2"/>
                <a:stretch>
                  <a:fillRect r="-10465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3611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of an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During a depth-first traversal of an undirected graph, certain edges, when traversed, lead to unvisited vertices. The edges leading to new vertices are called </a:t>
                </a:r>
                <a:r>
                  <a:rPr lang="en-US" b="1" dirty="0"/>
                  <a:t>tree edges</a:t>
                </a:r>
                <a:r>
                  <a:rPr lang="en-US" dirty="0"/>
                  <a:t> </a:t>
                </a:r>
                <a:r>
                  <a:rPr lang="el-GR" b="1" dirty="0"/>
                  <a:t>(ακμές δένδρου) </a:t>
                </a:r>
                <a:r>
                  <a:rPr lang="en-US" dirty="0"/>
                  <a:t>or</a:t>
                </a:r>
                <a:r>
                  <a:rPr lang="en-US" b="1" dirty="0"/>
                  <a:t> discovery edges (</a:t>
                </a:r>
                <a:r>
                  <a:rPr lang="el-GR" b="1" dirty="0"/>
                  <a:t>ακμές ανακάλυψης)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Tree edges form a </a:t>
                </a:r>
                <a:r>
                  <a:rPr lang="en-US" b="1" dirty="0"/>
                  <a:t>depth-first spanning forest</a:t>
                </a:r>
                <a:r>
                  <a:rPr lang="el-GR" b="1" dirty="0"/>
                  <a:t> (πρώτα κατά βάθος δάσος επικάλυψης) </a:t>
                </a:r>
                <a:r>
                  <a:rPr lang="en-US" b="1" dirty="0"/>
                  <a:t> </a:t>
                </a:r>
                <a:r>
                  <a:rPr lang="en-US" dirty="0"/>
                  <a:t>for the given graph. This forest has one tree for each maximal connected component of the graph and one tree node for each graph vertex.</a:t>
                </a:r>
              </a:p>
              <a:p>
                <a:endParaRPr lang="en-US" dirty="0"/>
              </a:p>
              <a:p>
                <a:r>
                  <a:rPr lang="en-US" dirty="0"/>
                  <a:t>There are also edges that do not belong to the spanning forest. These are called </a:t>
                </a:r>
                <a:r>
                  <a:rPr lang="en-US" b="1" dirty="0"/>
                  <a:t>back edges</a:t>
                </a:r>
                <a:r>
                  <a:rPr lang="el-GR" b="1" dirty="0"/>
                  <a:t> (ακμές οπισθοχώρησης)</a:t>
                </a:r>
                <a:r>
                  <a:rPr lang="en-US" b="1" dirty="0"/>
                  <a:t> </a:t>
                </a:r>
                <a:r>
                  <a:rPr lang="en-US" dirty="0"/>
                  <a:t>and</a:t>
                </a:r>
                <a:r>
                  <a:rPr lang="en-US" b="1" dirty="0"/>
                  <a:t> </a:t>
                </a:r>
                <a:r>
                  <a:rPr lang="en-US" dirty="0"/>
                  <a:t>go from a vertex to another vertex we have already visited (i.e., one of its ancestors in the spanning forest).</a:t>
                </a:r>
              </a:p>
              <a:p>
                <a:endParaRPr lang="en-US" dirty="0"/>
              </a:p>
              <a:p>
                <a:r>
                  <a:rPr lang="en-US" dirty="0"/>
                  <a:t>Tree edges are those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Traverse</a:t>
                </a:r>
                <a:r>
                  <a:rPr lang="en-US" dirty="0"/>
                  <a:t>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directly calls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Traverse</a:t>
                </a:r>
                <a:r>
                  <a:rPr lang="en-US" dirty="0"/>
                  <a:t>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or vice versa.</a:t>
                </a:r>
              </a:p>
              <a:p>
                <a:endParaRPr lang="en-US" dirty="0"/>
              </a:p>
              <a:p>
                <a:r>
                  <a:rPr lang="en-US" dirty="0"/>
                  <a:t>Back edges are those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Traverse</a:t>
                </a:r>
                <a:r>
                  <a:rPr lang="en-US" dirty="0"/>
                  <a:t> with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inspects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but does not call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Traverse</a:t>
                </a:r>
                <a:r>
                  <a:rPr lang="en-US" dirty="0"/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has already been visited.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887" r="-296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88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us search the above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using the function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DepthFirst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/>
                  <a:t>presented earlier starting from vertex 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17728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280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1720" y="42930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302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9712" y="39330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68344" y="39547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4"/>
            <a:endCxn id="10" idx="0"/>
          </p:cNvCxnSpPr>
          <p:nvPr/>
        </p:nvCxnSpPr>
        <p:spPr>
          <a:xfrm flipH="1">
            <a:off x="3815916" y="2132856"/>
            <a:ext cx="936104" cy="2169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9" idx="7"/>
          </p:cNvCxnSpPr>
          <p:nvPr/>
        </p:nvCxnSpPr>
        <p:spPr>
          <a:xfrm flipH="1">
            <a:off x="2359033" y="2080129"/>
            <a:ext cx="2265694" cy="22656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7" idx="0"/>
          </p:cNvCxnSpPr>
          <p:nvPr/>
        </p:nvCxnSpPr>
        <p:spPr>
          <a:xfrm flipH="1">
            <a:off x="3116300" y="1952836"/>
            <a:ext cx="1455700" cy="8640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10" idx="1"/>
          </p:cNvCxnSpPr>
          <p:nvPr/>
        </p:nvCxnSpPr>
        <p:spPr>
          <a:xfrm>
            <a:off x="3116300" y="3176972"/>
            <a:ext cx="572323" cy="1178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9" idx="0"/>
          </p:cNvCxnSpPr>
          <p:nvPr/>
        </p:nvCxnSpPr>
        <p:spPr>
          <a:xfrm flipH="1">
            <a:off x="2231740" y="3124245"/>
            <a:ext cx="75726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>
            <a:off x="2411760" y="4473116"/>
            <a:ext cx="1224136" cy="97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8" idx="1"/>
          </p:cNvCxnSpPr>
          <p:nvPr/>
        </p:nvCxnSpPr>
        <p:spPr>
          <a:xfrm>
            <a:off x="4932040" y="1952836"/>
            <a:ext cx="1420879" cy="9168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1" idx="0"/>
          </p:cNvCxnSpPr>
          <p:nvPr/>
        </p:nvCxnSpPr>
        <p:spPr>
          <a:xfrm flipH="1">
            <a:off x="6469732" y="3176972"/>
            <a:ext cx="10480" cy="756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2" idx="1"/>
          </p:cNvCxnSpPr>
          <p:nvPr/>
        </p:nvCxnSpPr>
        <p:spPr>
          <a:xfrm>
            <a:off x="6607505" y="3124245"/>
            <a:ext cx="1113566" cy="883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6"/>
            <a:endCxn id="12" idx="2"/>
          </p:cNvCxnSpPr>
          <p:nvPr/>
        </p:nvCxnSpPr>
        <p:spPr>
          <a:xfrm>
            <a:off x="6649752" y="4113076"/>
            <a:ext cx="1018592" cy="216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98363" y="175603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619" y="280764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8083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2259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6187" y="28013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6050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6943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751168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ADA1C1-991A-4633-B693-5719252F69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Representation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Adjacency Lists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ADA1C1-991A-4633-B693-5719252F6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021" r="-7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1BF-020D-4102-966D-35E38A85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B1A8F-07A6-4303-8487-B1923E04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96F75-FD74-444E-A4EA-A3D458A8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112</a:t>
            </a:fld>
            <a:endParaRPr lang="en-US"/>
          </a:p>
        </p:txBody>
      </p:sp>
      <p:graphicFrame>
        <p:nvGraphicFramePr>
          <p:cNvPr id="6" name="Content Placeholder 43">
            <a:extLst>
              <a:ext uri="{FF2B5EF4-FFF2-40B4-BE49-F238E27FC236}">
                <a16:creationId xmlns:a16="http://schemas.microsoft.com/office/drawing/2014/main" id="{2D5670E5-89E9-4165-A494-E42F7B77F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33225"/>
              </p:ext>
            </p:extLst>
          </p:nvPr>
        </p:nvGraphicFramePr>
        <p:xfrm>
          <a:off x="3124199" y="2250216"/>
          <a:ext cx="25562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B C D 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D 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F 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B 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B 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73236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52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EA89A-FBB0-4B42-B8AF-CACD064E0DE6}"/>
              </a:ext>
            </a:extLst>
          </p:cNvPr>
          <p:cNvSpPr txBox="1"/>
          <p:nvPr/>
        </p:nvSpPr>
        <p:spPr>
          <a:xfrm>
            <a:off x="4133380" y="1880884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1A93A-A48F-4137-810E-FA8F33D02B59}"/>
              </a:ext>
            </a:extLst>
          </p:cNvPr>
          <p:cNvSpPr txBox="1"/>
          <p:nvPr/>
        </p:nvSpPr>
        <p:spPr>
          <a:xfrm>
            <a:off x="3203848" y="1674015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ID</a:t>
            </a:r>
          </a:p>
        </p:txBody>
      </p:sp>
    </p:spTree>
    <p:extLst>
      <p:ext uri="{BB962C8B-B14F-4D97-AF65-F5344CB8AC3E}">
        <p14:creationId xmlns:p14="http://schemas.microsoft.com/office/powerpoint/2010/main" val="18681879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17728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280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1720" y="42930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302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9712" y="39330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68344" y="39547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4"/>
            <a:endCxn id="10" idx="0"/>
          </p:cNvCxnSpPr>
          <p:nvPr/>
        </p:nvCxnSpPr>
        <p:spPr>
          <a:xfrm flipH="1">
            <a:off x="3815916" y="2132856"/>
            <a:ext cx="936104" cy="216997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9" idx="7"/>
          </p:cNvCxnSpPr>
          <p:nvPr/>
        </p:nvCxnSpPr>
        <p:spPr>
          <a:xfrm flipH="1">
            <a:off x="2359033" y="2080129"/>
            <a:ext cx="2265694" cy="22656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7" idx="0"/>
          </p:cNvCxnSpPr>
          <p:nvPr/>
        </p:nvCxnSpPr>
        <p:spPr>
          <a:xfrm flipH="1">
            <a:off x="3116300" y="1952836"/>
            <a:ext cx="1455700" cy="8640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10" idx="1"/>
          </p:cNvCxnSpPr>
          <p:nvPr/>
        </p:nvCxnSpPr>
        <p:spPr>
          <a:xfrm>
            <a:off x="3116300" y="3176972"/>
            <a:ext cx="572323" cy="117858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9" idx="0"/>
          </p:cNvCxnSpPr>
          <p:nvPr/>
        </p:nvCxnSpPr>
        <p:spPr>
          <a:xfrm flipH="1">
            <a:off x="2231740" y="3124245"/>
            <a:ext cx="75726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>
            <a:off x="2411760" y="4473116"/>
            <a:ext cx="1224136" cy="97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8" idx="1"/>
          </p:cNvCxnSpPr>
          <p:nvPr/>
        </p:nvCxnSpPr>
        <p:spPr>
          <a:xfrm>
            <a:off x="4932040" y="1952836"/>
            <a:ext cx="1420879" cy="9168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1" idx="0"/>
          </p:cNvCxnSpPr>
          <p:nvPr/>
        </p:nvCxnSpPr>
        <p:spPr>
          <a:xfrm flipH="1">
            <a:off x="6469732" y="3176972"/>
            <a:ext cx="10480" cy="756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2" idx="1"/>
          </p:cNvCxnSpPr>
          <p:nvPr/>
        </p:nvCxnSpPr>
        <p:spPr>
          <a:xfrm>
            <a:off x="6607505" y="3124245"/>
            <a:ext cx="1113566" cy="88323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6"/>
            <a:endCxn id="12" idx="2"/>
          </p:cNvCxnSpPr>
          <p:nvPr/>
        </p:nvCxnSpPr>
        <p:spPr>
          <a:xfrm>
            <a:off x="6649752" y="4113076"/>
            <a:ext cx="1018592" cy="216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98363" y="175603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619" y="280764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8083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2259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6187" y="28013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6050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6943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42128" y="5445224"/>
            <a:ext cx="1152128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76256" y="5877272"/>
            <a:ext cx="1152128" cy="0"/>
          </a:xfrm>
          <a:prstGeom prst="straightConnector1">
            <a:avLst/>
          </a:prstGeom>
          <a:ln w="12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14837" y="526055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edges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70122" y="566558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edges</a:t>
            </a:r>
          </a:p>
        </p:txBody>
      </p:sp>
    </p:spTree>
    <p:extLst>
      <p:ext uri="{BB962C8B-B14F-4D97-AF65-F5344CB8AC3E}">
        <p14:creationId xmlns:p14="http://schemas.microsoft.com/office/powerpoint/2010/main" val="5538871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above is the depth-first spanning forest for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we saw previously. The forest consists of one tree only.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17728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280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1720" y="42930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302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9712" y="39330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68344" y="39547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6" idx="2"/>
            <a:endCxn id="7" idx="0"/>
          </p:cNvCxnSpPr>
          <p:nvPr/>
        </p:nvCxnSpPr>
        <p:spPr>
          <a:xfrm flipH="1">
            <a:off x="3116300" y="1952836"/>
            <a:ext cx="1455700" cy="8640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9" idx="0"/>
          </p:cNvCxnSpPr>
          <p:nvPr/>
        </p:nvCxnSpPr>
        <p:spPr>
          <a:xfrm flipH="1">
            <a:off x="2231740" y="3124245"/>
            <a:ext cx="75726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>
            <a:off x="2411760" y="4473116"/>
            <a:ext cx="1224136" cy="97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8" idx="1"/>
          </p:cNvCxnSpPr>
          <p:nvPr/>
        </p:nvCxnSpPr>
        <p:spPr>
          <a:xfrm>
            <a:off x="4932040" y="1952836"/>
            <a:ext cx="1420879" cy="9168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1" idx="0"/>
          </p:cNvCxnSpPr>
          <p:nvPr/>
        </p:nvCxnSpPr>
        <p:spPr>
          <a:xfrm flipH="1">
            <a:off x="6469732" y="3176972"/>
            <a:ext cx="10480" cy="756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6"/>
            <a:endCxn id="12" idx="2"/>
          </p:cNvCxnSpPr>
          <p:nvPr/>
        </p:nvCxnSpPr>
        <p:spPr>
          <a:xfrm>
            <a:off x="6649752" y="4113076"/>
            <a:ext cx="1018592" cy="216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98363" y="175603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619" y="280764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8083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2259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6187" y="28013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6050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6943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546320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B6A7-B80D-4171-B7CE-099782B9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56D4-2F36-49EF-B844-840CC05E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edge types are properties of the </a:t>
            </a:r>
            <a:r>
              <a:rPr lang="en-US" b="1" dirty="0"/>
              <a:t>dynamics of the search, rather than only the graph</a:t>
            </a:r>
            <a:r>
              <a:rPr lang="en-US" dirty="0"/>
              <a:t>.</a:t>
            </a:r>
          </a:p>
          <a:p>
            <a:r>
              <a:rPr lang="en-US" dirty="0"/>
              <a:t>Different depth-first spanning forests of the same graph can differ remarkably in character.</a:t>
            </a:r>
          </a:p>
          <a:p>
            <a:r>
              <a:rPr lang="en-US" dirty="0"/>
              <a:t>Can you give examples for the above facts?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2D798-8E88-487F-A2DE-84115E11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C7948-8ADD-4E85-9A29-BB504AEB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651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9400-41D9-47BA-9B86-A91C26EB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B32F-8C8F-40CF-A791-C10EB55F3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modify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Traverse</a:t>
            </a:r>
            <a:r>
              <a:rPr lang="en-US" dirty="0"/>
              <a:t> so that it outputs the edges of the depth-first spanning tree (tree edges) and the back edges?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24957-0F16-4EAF-95D8-43F65C45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CA009-B9A1-48F9-B591-41FEA47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2770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Traversal of a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During a depth-first traversal of a directed graph, certain edges, when traversed, lead to unvisited vertices. The edges leading to new vertices are called </a:t>
            </a:r>
            <a:r>
              <a:rPr lang="en-US" b="1" dirty="0"/>
              <a:t>tree edges</a:t>
            </a:r>
            <a:r>
              <a:rPr lang="en-US" dirty="0"/>
              <a:t> </a:t>
            </a:r>
            <a:r>
              <a:rPr lang="el-GR" b="1" dirty="0"/>
              <a:t>(ακμές δένδρου) </a:t>
            </a:r>
            <a:r>
              <a:rPr lang="en-US" dirty="0"/>
              <a:t>and they form a </a:t>
            </a:r>
            <a:r>
              <a:rPr lang="en-US" b="1" dirty="0"/>
              <a:t>depth-first spanning forest</a:t>
            </a:r>
            <a:r>
              <a:rPr lang="el-GR" b="1" dirty="0"/>
              <a:t> (πρώτα κατά βάθος δάσος επικάλυψης) </a:t>
            </a:r>
            <a:r>
              <a:rPr lang="en-US" b="1" dirty="0"/>
              <a:t> </a:t>
            </a:r>
            <a:r>
              <a:rPr lang="en-US" dirty="0"/>
              <a:t>for the given digraph.</a:t>
            </a:r>
          </a:p>
          <a:p>
            <a:endParaRPr lang="en-US" dirty="0"/>
          </a:p>
          <a:p>
            <a:r>
              <a:rPr lang="en-US" dirty="0"/>
              <a:t>Tree edges form a </a:t>
            </a:r>
            <a:r>
              <a:rPr lang="en-US" b="1" dirty="0"/>
              <a:t>depth-first spanning forest</a:t>
            </a:r>
            <a:r>
              <a:rPr lang="el-GR" b="1" dirty="0"/>
              <a:t> (πρώτα κατά βάθος δάσος επικάλυψης) </a:t>
            </a:r>
            <a:r>
              <a:rPr lang="en-US" b="1" dirty="0"/>
              <a:t> </a:t>
            </a:r>
            <a:r>
              <a:rPr lang="en-US" dirty="0"/>
              <a:t>for the given graph. This forest has one tree for each strong connected component of the graph and one tree node for each graph vertex.</a:t>
            </a:r>
          </a:p>
          <a:p>
            <a:endParaRPr lang="en-US" dirty="0"/>
          </a:p>
          <a:p>
            <a:r>
              <a:rPr lang="en-US" dirty="0"/>
              <a:t>There are also edges that do not belong to the spanning forest and can be classified as follows:</a:t>
            </a:r>
          </a:p>
          <a:p>
            <a:pPr lvl="1"/>
            <a:r>
              <a:rPr lang="en-US" b="1" dirty="0"/>
              <a:t>Back edges</a:t>
            </a:r>
            <a:r>
              <a:rPr lang="el-GR" b="1" dirty="0"/>
              <a:t> (ακμές οπισθοχώρησης)</a:t>
            </a:r>
            <a:r>
              <a:rPr lang="en-US" b="1" dirty="0"/>
              <a:t> </a:t>
            </a:r>
            <a:r>
              <a:rPr lang="en-US" dirty="0"/>
              <a:t>that go from a vertex to one of its ancestors in a depth-first tree.</a:t>
            </a:r>
          </a:p>
          <a:p>
            <a:pPr lvl="1"/>
            <a:r>
              <a:rPr lang="en-US" b="1" dirty="0"/>
              <a:t>Forward edges</a:t>
            </a:r>
            <a:r>
              <a:rPr lang="el-GR" b="1" dirty="0"/>
              <a:t> (ακμές προώθησης)</a:t>
            </a:r>
            <a:r>
              <a:rPr lang="en-US" b="1" dirty="0"/>
              <a:t> </a:t>
            </a:r>
            <a:r>
              <a:rPr lang="en-US" dirty="0"/>
              <a:t>that go from a vertex to one of its descendants in a depth-first tree.</a:t>
            </a:r>
          </a:p>
          <a:p>
            <a:pPr lvl="1"/>
            <a:r>
              <a:rPr lang="en-US" b="1" dirty="0"/>
              <a:t>Cross edges</a:t>
            </a:r>
            <a:r>
              <a:rPr lang="el-GR" b="1" dirty="0"/>
              <a:t> (εγκάρσιες ακμές)</a:t>
            </a:r>
            <a:r>
              <a:rPr lang="en-US" b="1" dirty="0"/>
              <a:t>.</a:t>
            </a:r>
            <a:r>
              <a:rPr lang="en-US" dirty="0"/>
              <a:t> These are all the remaining edges. They can go between vertices in the same depth-first tree, as long as one vertex is not an ancestor of the other, or they can go between vertices in different depth-first trees.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87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C082E223-4DD1-4E5B-9ECC-337A969A2054}"/>
              </a:ext>
            </a:extLst>
          </p:cNvPr>
          <p:cNvSpPr/>
          <p:nvPr/>
        </p:nvSpPr>
        <p:spPr>
          <a:xfrm>
            <a:off x="3872770" y="1539801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us search the above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using the function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DepthFirst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/>
                  <a:t>presented earlier starting from vertex A. We will need to modify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Depth-First</a:t>
                </a:r>
                <a:r>
                  <a:rPr lang="en-US" dirty="0"/>
                  <a:t> to cover all the components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as done by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ExhaustiveSearch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5616" y="342900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5756" y="4085456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7712" y="270892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04248" y="260916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6016" y="261114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26560" y="39858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60032" y="411764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7"/>
            <a:endCxn id="9" idx="3"/>
          </p:cNvCxnSpPr>
          <p:nvPr/>
        </p:nvCxnSpPr>
        <p:spPr>
          <a:xfrm flipV="1">
            <a:off x="1545855" y="3139159"/>
            <a:ext cx="815674" cy="36365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8" idx="1"/>
          </p:cNvCxnSpPr>
          <p:nvPr/>
        </p:nvCxnSpPr>
        <p:spPr>
          <a:xfrm>
            <a:off x="1545855" y="3859239"/>
            <a:ext cx="903718" cy="30003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6"/>
            <a:endCxn id="11" idx="2"/>
          </p:cNvCxnSpPr>
          <p:nvPr/>
        </p:nvCxnSpPr>
        <p:spPr>
          <a:xfrm flipV="1">
            <a:off x="2791768" y="2863168"/>
            <a:ext cx="1924248" cy="9778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6"/>
            <a:endCxn id="13" idx="2"/>
          </p:cNvCxnSpPr>
          <p:nvPr/>
        </p:nvCxnSpPr>
        <p:spPr>
          <a:xfrm>
            <a:off x="2879812" y="4337484"/>
            <a:ext cx="1980220" cy="3218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0" idx="2"/>
          </p:cNvCxnSpPr>
          <p:nvPr/>
        </p:nvCxnSpPr>
        <p:spPr>
          <a:xfrm flipV="1">
            <a:off x="5220072" y="2861196"/>
            <a:ext cx="1584176" cy="1972"/>
          </a:xfrm>
          <a:prstGeom prst="line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6"/>
            <a:endCxn id="12" idx="2"/>
          </p:cNvCxnSpPr>
          <p:nvPr/>
        </p:nvCxnSpPr>
        <p:spPr>
          <a:xfrm flipV="1">
            <a:off x="5364088" y="4237856"/>
            <a:ext cx="1462472" cy="13181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9" idx="4"/>
          </p:cNvCxnSpPr>
          <p:nvPr/>
        </p:nvCxnSpPr>
        <p:spPr>
          <a:xfrm flipH="1" flipV="1">
            <a:off x="2539740" y="3212976"/>
            <a:ext cx="88044" cy="8724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4"/>
            <a:endCxn id="13" idx="0"/>
          </p:cNvCxnSpPr>
          <p:nvPr/>
        </p:nvCxnSpPr>
        <p:spPr>
          <a:xfrm>
            <a:off x="4968044" y="3115196"/>
            <a:ext cx="144016" cy="10024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0"/>
            <a:endCxn id="10" idx="4"/>
          </p:cNvCxnSpPr>
          <p:nvPr/>
        </p:nvCxnSpPr>
        <p:spPr>
          <a:xfrm flipH="1" flipV="1">
            <a:off x="7056276" y="3113224"/>
            <a:ext cx="22312" cy="8726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7"/>
            <a:endCxn id="10" idx="3"/>
          </p:cNvCxnSpPr>
          <p:nvPr/>
        </p:nvCxnSpPr>
        <p:spPr>
          <a:xfrm flipV="1">
            <a:off x="5290271" y="3039407"/>
            <a:ext cx="1587794" cy="11520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5"/>
            <a:endCxn id="12" idx="1"/>
          </p:cNvCxnSpPr>
          <p:nvPr/>
        </p:nvCxnSpPr>
        <p:spPr>
          <a:xfrm>
            <a:off x="5146255" y="3041379"/>
            <a:ext cx="1754122" cy="10182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51620" y="347139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26867" y="15343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5316" y="4094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26464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0231" y="41278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1408" y="265155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8065" y="400925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1130C7-039F-456A-A19D-EA1F230EBFED}"/>
              </a:ext>
            </a:extLst>
          </p:cNvPr>
          <p:cNvSpPr/>
          <p:nvPr/>
        </p:nvSpPr>
        <p:spPr>
          <a:xfrm>
            <a:off x="2771800" y="1634307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EAE8C1-E836-4C6C-93F4-2010CD4C2F0C}"/>
              </a:ext>
            </a:extLst>
          </p:cNvPr>
          <p:cNvCxnSpPr>
            <a:cxnSpLocks/>
          </p:cNvCxnSpPr>
          <p:nvPr/>
        </p:nvCxnSpPr>
        <p:spPr>
          <a:xfrm flipV="1">
            <a:off x="2521846" y="2062657"/>
            <a:ext cx="321962" cy="63956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1A8F93-F81C-4A8F-9CE5-C2ADD8A4E26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3275856" y="1791829"/>
            <a:ext cx="596914" cy="9950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973AB-B3C0-4EAC-A383-22508FAC9943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2716363" y="1970040"/>
            <a:ext cx="1230224" cy="81600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C1DF573-0542-4260-BEFB-6375D4A040D7}"/>
              </a:ext>
            </a:extLst>
          </p:cNvPr>
          <p:cNvSpPr txBox="1"/>
          <p:nvPr/>
        </p:nvSpPr>
        <p:spPr>
          <a:xfrm>
            <a:off x="2802052" y="16639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C3F3F7-F133-4BB0-9E77-9A512B69DDAF}"/>
              </a:ext>
            </a:extLst>
          </p:cNvPr>
          <p:cNvSpPr txBox="1"/>
          <p:nvPr/>
        </p:nvSpPr>
        <p:spPr>
          <a:xfrm>
            <a:off x="2298170" y="26906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9580560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A1C1-991A-4633-B693-5719252F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Representation with Adjacency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1BF-020D-4102-966D-35E38A85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B1A8F-07A6-4303-8487-B1923E04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96F75-FD74-444E-A4EA-A3D458A8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119</a:t>
            </a:fld>
            <a:endParaRPr lang="en-US"/>
          </a:p>
        </p:txBody>
      </p:sp>
      <p:graphicFrame>
        <p:nvGraphicFramePr>
          <p:cNvPr id="6" name="Content Placeholder 43">
            <a:extLst>
              <a:ext uri="{FF2B5EF4-FFF2-40B4-BE49-F238E27FC236}">
                <a16:creationId xmlns:a16="http://schemas.microsoft.com/office/drawing/2014/main" id="{2D5670E5-89E9-4165-A494-E42F7B77F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992532"/>
              </p:ext>
            </p:extLst>
          </p:nvPr>
        </p:nvGraphicFramePr>
        <p:xfrm>
          <a:off x="3124199" y="2250216"/>
          <a:ext cx="255628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73236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521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91768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975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EA89A-FBB0-4B42-B8AF-CACD064E0DE6}"/>
              </a:ext>
            </a:extLst>
          </p:cNvPr>
          <p:cNvSpPr txBox="1"/>
          <p:nvPr/>
        </p:nvSpPr>
        <p:spPr>
          <a:xfrm>
            <a:off x="4133380" y="1880884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1A93A-A48F-4137-810E-FA8F33D02B59}"/>
              </a:ext>
            </a:extLst>
          </p:cNvPr>
          <p:cNvSpPr txBox="1"/>
          <p:nvPr/>
        </p:nvSpPr>
        <p:spPr>
          <a:xfrm>
            <a:off x="3203848" y="1674015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ID</a:t>
            </a:r>
          </a:p>
        </p:txBody>
      </p:sp>
    </p:spTree>
    <p:extLst>
      <p:ext uri="{BB962C8B-B14F-4D97-AF65-F5344CB8AC3E}">
        <p14:creationId xmlns:p14="http://schemas.microsoft.com/office/powerpoint/2010/main" val="83989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45330" y="421541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0717" y="45451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65310" y="52223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67824" y="54021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1" idx="2"/>
          </p:cNvCxnSpPr>
          <p:nvPr/>
        </p:nvCxnSpPr>
        <p:spPr>
          <a:xfrm>
            <a:off x="2605370" y="4395438"/>
            <a:ext cx="1135347" cy="32970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 flipH="1">
            <a:off x="2245330" y="4575458"/>
            <a:ext cx="180020" cy="646849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6"/>
            <a:endCxn id="33" idx="2"/>
          </p:cNvCxnSpPr>
          <p:nvPr/>
        </p:nvCxnSpPr>
        <p:spPr>
          <a:xfrm>
            <a:off x="2425350" y="5402327"/>
            <a:ext cx="942474" cy="17985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5" y="2889204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895" y="227687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4041" y="340112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6555" y="335157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5042" y="226758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1707" y="2394873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5798" y="337441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5999" y="4215418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2268" y="452955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32439" y="5212342"/>
            <a:ext cx="4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09153" y="5389134"/>
            <a:ext cx="4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04048" y="4540166"/>
                <a:ext cx="36724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={1, 2, 3, 4, 5, 6, 7, 8, 9, 10, 11}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8,9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8,10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(10,11)}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40166"/>
                <a:ext cx="3672408" cy="1200329"/>
              </a:xfrm>
              <a:prstGeom prst="rect">
                <a:avLst/>
              </a:prstGeom>
              <a:blipFill rotWithShape="1">
                <a:blip r:embed="rId2"/>
                <a:stretch>
                  <a:fillRect r="-10465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1359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C082E223-4DD1-4E5B-9ECC-337A969A2054}"/>
              </a:ext>
            </a:extLst>
          </p:cNvPr>
          <p:cNvSpPr/>
          <p:nvPr/>
        </p:nvSpPr>
        <p:spPr>
          <a:xfrm>
            <a:off x="3872770" y="1539801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vertices will be visited in the order A, B, D, C, E, F, H, I, 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5616" y="342900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5756" y="4085456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7712" y="270892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04248" y="260916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6016" y="261114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26560" y="39858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60032" y="411764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7"/>
            <a:endCxn id="9" idx="3"/>
          </p:cNvCxnSpPr>
          <p:nvPr/>
        </p:nvCxnSpPr>
        <p:spPr>
          <a:xfrm flipV="1">
            <a:off x="1545855" y="3139159"/>
            <a:ext cx="815674" cy="36365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8" idx="1"/>
          </p:cNvCxnSpPr>
          <p:nvPr/>
        </p:nvCxnSpPr>
        <p:spPr>
          <a:xfrm>
            <a:off x="1545855" y="3859239"/>
            <a:ext cx="903718" cy="30003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6"/>
            <a:endCxn id="11" idx="2"/>
          </p:cNvCxnSpPr>
          <p:nvPr/>
        </p:nvCxnSpPr>
        <p:spPr>
          <a:xfrm flipV="1">
            <a:off x="2791768" y="2863168"/>
            <a:ext cx="1924248" cy="9778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6"/>
            <a:endCxn id="13" idx="2"/>
          </p:cNvCxnSpPr>
          <p:nvPr/>
        </p:nvCxnSpPr>
        <p:spPr>
          <a:xfrm>
            <a:off x="2879812" y="4337484"/>
            <a:ext cx="1980220" cy="3218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0" idx="2"/>
          </p:cNvCxnSpPr>
          <p:nvPr/>
        </p:nvCxnSpPr>
        <p:spPr>
          <a:xfrm flipV="1">
            <a:off x="5220072" y="2861196"/>
            <a:ext cx="1584176" cy="1972"/>
          </a:xfrm>
          <a:prstGeom prst="line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6"/>
            <a:endCxn id="12" idx="2"/>
          </p:cNvCxnSpPr>
          <p:nvPr/>
        </p:nvCxnSpPr>
        <p:spPr>
          <a:xfrm flipV="1">
            <a:off x="5364088" y="4237856"/>
            <a:ext cx="1462472" cy="13181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9" idx="4"/>
          </p:cNvCxnSpPr>
          <p:nvPr/>
        </p:nvCxnSpPr>
        <p:spPr>
          <a:xfrm flipH="1" flipV="1">
            <a:off x="2539740" y="3212976"/>
            <a:ext cx="88044" cy="8724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4"/>
            <a:endCxn id="13" idx="0"/>
          </p:cNvCxnSpPr>
          <p:nvPr/>
        </p:nvCxnSpPr>
        <p:spPr>
          <a:xfrm>
            <a:off x="4968044" y="3115196"/>
            <a:ext cx="144016" cy="10024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0"/>
            <a:endCxn id="10" idx="4"/>
          </p:cNvCxnSpPr>
          <p:nvPr/>
        </p:nvCxnSpPr>
        <p:spPr>
          <a:xfrm flipH="1" flipV="1">
            <a:off x="7056276" y="3113224"/>
            <a:ext cx="22312" cy="8726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7"/>
            <a:endCxn id="10" idx="3"/>
          </p:cNvCxnSpPr>
          <p:nvPr/>
        </p:nvCxnSpPr>
        <p:spPr>
          <a:xfrm flipV="1">
            <a:off x="5290271" y="3039407"/>
            <a:ext cx="1587794" cy="11520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5"/>
            <a:endCxn id="12" idx="1"/>
          </p:cNvCxnSpPr>
          <p:nvPr/>
        </p:nvCxnSpPr>
        <p:spPr>
          <a:xfrm>
            <a:off x="5146255" y="3041379"/>
            <a:ext cx="1754122" cy="10182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51620" y="347139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26867" y="15343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5316" y="4094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26464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0231" y="41278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1408" y="265155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8065" y="400925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1130C7-039F-456A-A19D-EA1F230EBFED}"/>
              </a:ext>
            </a:extLst>
          </p:cNvPr>
          <p:cNvSpPr/>
          <p:nvPr/>
        </p:nvSpPr>
        <p:spPr>
          <a:xfrm>
            <a:off x="2771800" y="1634307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EAE8C1-E836-4C6C-93F4-2010CD4C2F0C}"/>
              </a:ext>
            </a:extLst>
          </p:cNvPr>
          <p:cNvCxnSpPr>
            <a:cxnSpLocks/>
          </p:cNvCxnSpPr>
          <p:nvPr/>
        </p:nvCxnSpPr>
        <p:spPr>
          <a:xfrm flipV="1">
            <a:off x="2521846" y="2062657"/>
            <a:ext cx="321962" cy="63956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1A8F93-F81C-4A8F-9CE5-C2ADD8A4E26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3275856" y="1791829"/>
            <a:ext cx="596914" cy="9950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973AB-B3C0-4EAC-A383-22508FAC9943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2716363" y="1970040"/>
            <a:ext cx="1230224" cy="81600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C1DF573-0542-4260-BEFB-6375D4A040D7}"/>
              </a:ext>
            </a:extLst>
          </p:cNvPr>
          <p:cNvSpPr txBox="1"/>
          <p:nvPr/>
        </p:nvSpPr>
        <p:spPr>
          <a:xfrm>
            <a:off x="2802052" y="16639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C3F3F7-F133-4BB0-9E77-9A512B69DDAF}"/>
              </a:ext>
            </a:extLst>
          </p:cNvPr>
          <p:cNvSpPr txBox="1"/>
          <p:nvPr/>
        </p:nvSpPr>
        <p:spPr>
          <a:xfrm>
            <a:off x="2298170" y="26906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160515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B44F495E-CFA1-4876-8A34-E5BE876F58A7}"/>
              </a:ext>
            </a:extLst>
          </p:cNvPr>
          <p:cNvSpPr/>
          <p:nvPr/>
        </p:nvSpPr>
        <p:spPr>
          <a:xfrm>
            <a:off x="7475494" y="4068591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23728" y="1844824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5384" y="314096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5616" y="45811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9832" y="45811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4168" y="187738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2080" y="27809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20272" y="27809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2375756" y="2348880"/>
            <a:ext cx="51656" cy="7920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0"/>
          </p:cNvCxnSpPr>
          <p:nvPr/>
        </p:nvCxnSpPr>
        <p:spPr>
          <a:xfrm flipH="1">
            <a:off x="1367644" y="3571207"/>
            <a:ext cx="881557" cy="10099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  <a:endCxn id="9" idx="0"/>
          </p:cNvCxnSpPr>
          <p:nvPr/>
        </p:nvCxnSpPr>
        <p:spPr>
          <a:xfrm>
            <a:off x="2605623" y="3571207"/>
            <a:ext cx="706237" cy="10099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1" idx="7"/>
          </p:cNvCxnSpPr>
          <p:nvPr/>
        </p:nvCxnSpPr>
        <p:spPr>
          <a:xfrm flipH="1">
            <a:off x="5722319" y="2307619"/>
            <a:ext cx="435666" cy="54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5"/>
            <a:endCxn id="12" idx="1"/>
          </p:cNvCxnSpPr>
          <p:nvPr/>
        </p:nvCxnSpPr>
        <p:spPr>
          <a:xfrm>
            <a:off x="6514407" y="2307619"/>
            <a:ext cx="579682" cy="54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</p:cNvCxnSpPr>
          <p:nvPr/>
        </p:nvCxnSpPr>
        <p:spPr>
          <a:xfrm flipH="1">
            <a:off x="5796136" y="3032956"/>
            <a:ext cx="122413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4"/>
            <a:endCxn id="9" idx="6"/>
          </p:cNvCxnSpPr>
          <p:nvPr/>
        </p:nvCxnSpPr>
        <p:spPr>
          <a:xfrm flipH="1">
            <a:off x="3563888" y="3284984"/>
            <a:ext cx="3708412" cy="15481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  <a:endCxn id="8" idx="6"/>
          </p:cNvCxnSpPr>
          <p:nvPr/>
        </p:nvCxnSpPr>
        <p:spPr>
          <a:xfrm flipH="1">
            <a:off x="1619672" y="4833156"/>
            <a:ext cx="144016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0"/>
            <a:endCxn id="6" idx="5"/>
          </p:cNvCxnSpPr>
          <p:nvPr/>
        </p:nvCxnSpPr>
        <p:spPr>
          <a:xfrm flipH="1" flipV="1">
            <a:off x="2553967" y="2275063"/>
            <a:ext cx="757893" cy="230606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0"/>
            <a:endCxn id="6" idx="3"/>
          </p:cNvCxnSpPr>
          <p:nvPr/>
        </p:nvCxnSpPr>
        <p:spPr>
          <a:xfrm flipV="1">
            <a:off x="1367644" y="2275063"/>
            <a:ext cx="829901" cy="230606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876256" y="5085184"/>
            <a:ext cx="115212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876256" y="5517232"/>
            <a:ext cx="11521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876256" y="5877272"/>
            <a:ext cx="1152128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691173" y="4911536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edges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17925" y="5269850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edges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70122" y="566558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edges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1076" y="192827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2504" y="408358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68888" y="2791507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59608" y="186601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12292" y="3140968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52524" y="4581128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80495" y="4602323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02600" y="5980225"/>
            <a:ext cx="301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 edges</a:t>
            </a:r>
          </a:p>
        </p:txBody>
      </p:sp>
      <p:cxnSp>
        <p:nvCxnSpPr>
          <p:cNvPr id="39" name="Straight Arrow Connector 38"/>
          <p:cNvCxnSpPr>
            <a:endCxn id="7" idx="6"/>
          </p:cNvCxnSpPr>
          <p:nvPr/>
        </p:nvCxnSpPr>
        <p:spPr>
          <a:xfrm flipH="1">
            <a:off x="2679440" y="3063793"/>
            <a:ext cx="2612640" cy="3292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8097BA8-76B3-4473-8E4C-F51642BA49B8}"/>
              </a:ext>
            </a:extLst>
          </p:cNvPr>
          <p:cNvSpPr/>
          <p:nvPr/>
        </p:nvSpPr>
        <p:spPr>
          <a:xfrm>
            <a:off x="6262379" y="407046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1A8F5F-08F7-4060-91AB-C4F4DB4C62C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544108" y="3284984"/>
            <a:ext cx="970299" cy="7854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E37B7F-7558-47AE-81BE-2D5D71B5EC63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6766435" y="4320619"/>
            <a:ext cx="709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90DA90E-5F99-47D8-8A56-A8266D12E2CD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5724128" y="3212976"/>
            <a:ext cx="1825183" cy="9294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1A00DE-F426-4C4C-B1C3-0B2072532472}"/>
              </a:ext>
            </a:extLst>
          </p:cNvPr>
          <p:cNvCxnSpPr/>
          <p:nvPr/>
        </p:nvCxnSpPr>
        <p:spPr>
          <a:xfrm>
            <a:off x="6923063" y="6194687"/>
            <a:ext cx="11521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39CB813-CAB8-4075-9EC9-C02546D956AA}"/>
              </a:ext>
            </a:extLst>
          </p:cNvPr>
          <p:cNvSpPr txBox="1"/>
          <p:nvPr/>
        </p:nvSpPr>
        <p:spPr>
          <a:xfrm>
            <a:off x="6309619" y="4068591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700949-DFFD-4D08-B4CC-75759093BA8B}"/>
              </a:ext>
            </a:extLst>
          </p:cNvPr>
          <p:cNvSpPr txBox="1"/>
          <p:nvPr/>
        </p:nvSpPr>
        <p:spPr>
          <a:xfrm>
            <a:off x="5340696" y="2814840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8358696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B44F495E-CFA1-4876-8A34-E5BE876F58A7}"/>
              </a:ext>
            </a:extLst>
          </p:cNvPr>
          <p:cNvSpPr/>
          <p:nvPr/>
        </p:nvSpPr>
        <p:spPr>
          <a:xfrm>
            <a:off x="7475494" y="4068591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above is the </a:t>
                </a:r>
                <a:r>
                  <a:rPr lang="en-US" b="1" dirty="0"/>
                  <a:t>depth-first spanning forest </a:t>
                </a:r>
                <a:r>
                  <a:rPr lang="en-US" dirty="0"/>
                  <a:t>of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for the depth-first traversal we saw previously.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23728" y="1844824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5384" y="314096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5616" y="45811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9832" y="45811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4168" y="187738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2080" y="27809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20272" y="27809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2375756" y="2348880"/>
            <a:ext cx="51656" cy="7920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0"/>
          </p:cNvCxnSpPr>
          <p:nvPr/>
        </p:nvCxnSpPr>
        <p:spPr>
          <a:xfrm flipH="1">
            <a:off x="1367644" y="3571207"/>
            <a:ext cx="881557" cy="10099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  <a:endCxn id="9" idx="0"/>
          </p:cNvCxnSpPr>
          <p:nvPr/>
        </p:nvCxnSpPr>
        <p:spPr>
          <a:xfrm>
            <a:off x="2605623" y="3571207"/>
            <a:ext cx="706237" cy="10099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1" idx="7"/>
          </p:cNvCxnSpPr>
          <p:nvPr/>
        </p:nvCxnSpPr>
        <p:spPr>
          <a:xfrm flipH="1">
            <a:off x="5722319" y="2307619"/>
            <a:ext cx="435666" cy="54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5"/>
            <a:endCxn id="12" idx="1"/>
          </p:cNvCxnSpPr>
          <p:nvPr/>
        </p:nvCxnSpPr>
        <p:spPr>
          <a:xfrm>
            <a:off x="6514407" y="2307619"/>
            <a:ext cx="579682" cy="54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21076" y="192827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2504" y="408358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68888" y="2791507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59608" y="186601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12292" y="3140968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52524" y="4581128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80495" y="4602323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097BA8-76B3-4473-8E4C-F51642BA49B8}"/>
              </a:ext>
            </a:extLst>
          </p:cNvPr>
          <p:cNvSpPr/>
          <p:nvPr/>
        </p:nvSpPr>
        <p:spPr>
          <a:xfrm>
            <a:off x="6262379" y="407046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1A8F5F-08F7-4060-91AB-C4F4DB4C62C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544108" y="3284984"/>
            <a:ext cx="970299" cy="7854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E37B7F-7558-47AE-81BE-2D5D71B5EC63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6766435" y="4320619"/>
            <a:ext cx="709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39CB813-CAB8-4075-9EC9-C02546D956AA}"/>
              </a:ext>
            </a:extLst>
          </p:cNvPr>
          <p:cNvSpPr txBox="1"/>
          <p:nvPr/>
        </p:nvSpPr>
        <p:spPr>
          <a:xfrm>
            <a:off x="6309619" y="4068591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700949-DFFD-4D08-B4CC-75759093BA8B}"/>
              </a:ext>
            </a:extLst>
          </p:cNvPr>
          <p:cNvSpPr txBox="1"/>
          <p:nvPr/>
        </p:nvSpPr>
        <p:spPr>
          <a:xfrm>
            <a:off x="5340696" y="2814840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7442114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B6A7-B80D-4171-B7CE-099782B9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56D4-2F36-49EF-B844-840CC05E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also saw for undirected graphs, the edge types are properties of the </a:t>
            </a:r>
            <a:r>
              <a:rPr lang="en-US" b="1" dirty="0"/>
              <a:t>dynamics of the search, rather than only the graph</a:t>
            </a:r>
            <a:r>
              <a:rPr lang="en-US" dirty="0"/>
              <a:t>.</a:t>
            </a:r>
          </a:p>
          <a:p>
            <a:r>
              <a:rPr lang="en-US" dirty="0"/>
              <a:t>Different depth-first forests of the same graph can differ remarkably in character.</a:t>
            </a:r>
          </a:p>
          <a:p>
            <a:r>
              <a:rPr lang="en-US" dirty="0"/>
              <a:t>Even the number of trees in the depth-first forest depends upon the start vertex.</a:t>
            </a:r>
          </a:p>
          <a:p>
            <a:r>
              <a:rPr lang="en-US" dirty="0"/>
              <a:t>Can you give examples for the above facts?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2D798-8E88-487F-A2DE-84115E11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C7948-8ADD-4E85-9A29-BB504AEB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021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we distinguish among the four types of edges?</a:t>
            </a:r>
          </a:p>
          <a:p>
            <a:r>
              <a:rPr lang="en-US" b="1" dirty="0"/>
              <a:t>Tree edges </a:t>
            </a:r>
            <a:r>
              <a:rPr lang="en-US" dirty="0"/>
              <a:t>are easy to find since they lead to an unvisited vertex during DFS.</a:t>
            </a:r>
          </a:p>
          <a:p>
            <a:r>
              <a:rPr lang="en-US" dirty="0"/>
              <a:t>The other three types of edges can be distinguished by keeping track of the preorder and </a:t>
            </a:r>
            <a:r>
              <a:rPr lang="en-US" dirty="0" err="1"/>
              <a:t>postorder</a:t>
            </a:r>
            <a:r>
              <a:rPr lang="en-US" dirty="0"/>
              <a:t> numbering of nodes and using an interesting proposition that we present below.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103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5589-C552-45BE-A2FA-0EC64D7C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Preorder Numbering of Vertices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C413-B429-4648-BE83-806D2DBF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can </a:t>
            </a:r>
            <a:r>
              <a:rPr lang="en-US" b="1" dirty="0"/>
              <a:t>number the vertices </a:t>
            </a:r>
            <a:r>
              <a:rPr lang="en-US" dirty="0"/>
              <a:t>of a digraph in the order in which we first mark them as visited during a DFS. </a:t>
            </a:r>
          </a:p>
          <a:p>
            <a:r>
              <a:rPr lang="en-US" dirty="0"/>
              <a:t>For this, we can use a counter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dirty="0"/>
              <a:t> that is initially set to zero, a vertex-indexed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pre</a:t>
            </a:r>
            <a:r>
              <a:rPr lang="en-US" dirty="0"/>
              <a:t> with all its elements set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 </a:t>
            </a:r>
            <a:r>
              <a:rPr lang="en-US" dirty="0"/>
              <a:t>initially, and add the code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pre[v]=count++;</a:t>
            </a:r>
          </a:p>
          <a:p>
            <a:pPr marL="0" indent="0">
              <a:buNone/>
            </a:pPr>
            <a:r>
              <a:rPr lang="en-US" dirty="0"/>
              <a:t>    in the function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Traverse</a:t>
            </a:r>
            <a:r>
              <a:rPr lang="en-US" dirty="0"/>
              <a:t>, immediately after the </a:t>
            </a:r>
          </a:p>
          <a:p>
            <a:pPr marL="0" indent="0">
              <a:buNone/>
            </a:pPr>
            <a:r>
              <a:rPr lang="en-US" dirty="0"/>
              <a:t>    statement marking a vertex as visited.</a:t>
            </a:r>
          </a:p>
          <a:p>
            <a:r>
              <a:rPr lang="en-US" dirty="0"/>
              <a:t>We will call this the </a:t>
            </a:r>
            <a:r>
              <a:rPr lang="en-US" b="1" dirty="0"/>
              <a:t>preorder numbering </a:t>
            </a:r>
            <a:r>
              <a:rPr lang="el-GR" b="1" dirty="0"/>
              <a:t>(</a:t>
            </a:r>
            <a:r>
              <a:rPr lang="el-GR" b="1" dirty="0" err="1"/>
              <a:t>προδιατεταγμένη</a:t>
            </a:r>
            <a:r>
              <a:rPr lang="el-GR" b="1" dirty="0"/>
              <a:t> αρίθμηση) </a:t>
            </a:r>
            <a:r>
              <a:rPr lang="en-US" dirty="0"/>
              <a:t>of a digraph.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AEA40-6A32-4554-9CE7-8430692C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02B56-F3D5-40F7-8D68-3A9443F4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42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1654C77-D691-447B-AE60-56DDEFE7C6E2}"/>
              </a:ext>
            </a:extLst>
          </p:cNvPr>
          <p:cNvSpPr/>
          <p:nvPr/>
        </p:nvSpPr>
        <p:spPr>
          <a:xfrm>
            <a:off x="6502107" y="287560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Consider performing a DFS starting from vertex 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28587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A5472C-56D4-440F-9523-088973B0E84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648300" y="2342927"/>
            <a:ext cx="906534" cy="5854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C1259A-B159-4BAF-BFA3-77AEDB7ED326}"/>
              </a:ext>
            </a:extLst>
          </p:cNvPr>
          <p:cNvSpPr txBox="1"/>
          <p:nvPr/>
        </p:nvSpPr>
        <p:spPr>
          <a:xfrm>
            <a:off x="5352538" y="2099857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9492368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6419DD1A-BCC3-4044-B4EA-F5F1398C1566}"/>
              </a:ext>
            </a:extLst>
          </p:cNvPr>
          <p:cNvSpPr/>
          <p:nvPr/>
        </p:nvSpPr>
        <p:spPr>
          <a:xfrm>
            <a:off x="6538083" y="285414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Preorder Numbering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08826" y="285414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18120" y="5104050"/>
            <a:ext cx="1152128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76256" y="5877272"/>
            <a:ext cx="1152128" cy="0"/>
          </a:xfrm>
          <a:prstGeom prst="straightConnector1">
            <a:avLst/>
          </a:prstGeom>
          <a:ln w="12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4837" y="491938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edges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0122" y="566558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6535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48029" y="1928074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542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418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63065" y="5296256"/>
            <a:ext cx="172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 edges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18120" y="5480922"/>
            <a:ext cx="1152128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61ABBB1-6765-4D8A-9321-B7C8E7E4471D}"/>
              </a:ext>
            </a:extLst>
          </p:cNvPr>
          <p:cNvCxnSpPr>
            <a:cxnSpLocks/>
          </p:cNvCxnSpPr>
          <p:nvPr/>
        </p:nvCxnSpPr>
        <p:spPr>
          <a:xfrm flipH="1" flipV="1">
            <a:off x="5648300" y="2342927"/>
            <a:ext cx="906534" cy="5854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9A3EEEB-33D4-4CAE-A2F3-0A80F7F9D95B}"/>
              </a:ext>
            </a:extLst>
          </p:cNvPr>
          <p:cNvSpPr txBox="1"/>
          <p:nvPr/>
        </p:nvSpPr>
        <p:spPr>
          <a:xfrm>
            <a:off x="5546114" y="401518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C455BE-2D1B-48FF-ABC4-9BD99AB345D1}"/>
              </a:ext>
            </a:extLst>
          </p:cNvPr>
          <p:cNvSpPr txBox="1"/>
          <p:nvPr/>
        </p:nvSpPr>
        <p:spPr>
          <a:xfrm>
            <a:off x="6902840" y="286852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7B9518-6A18-44C9-AC34-E087D6506B03}"/>
              </a:ext>
            </a:extLst>
          </p:cNvPr>
          <p:cNvSpPr txBox="1"/>
          <p:nvPr/>
        </p:nvSpPr>
        <p:spPr>
          <a:xfrm>
            <a:off x="5648029" y="5970180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edges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D3F7A1-9189-49DD-A483-64B9164E2D7A}"/>
              </a:ext>
            </a:extLst>
          </p:cNvPr>
          <p:cNvCxnSpPr/>
          <p:nvPr/>
        </p:nvCxnSpPr>
        <p:spPr>
          <a:xfrm>
            <a:off x="6964384" y="6158335"/>
            <a:ext cx="1152128" cy="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02482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2B5-5459-4E56-A225-1BA8C18E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Postorder</a:t>
            </a:r>
            <a:r>
              <a:rPr lang="en-US" dirty="0"/>
              <a:t> Numbering of Vertices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A5182-DA1C-40CB-BD3E-EBCC0D78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can also have a </a:t>
            </a:r>
            <a:r>
              <a:rPr lang="en-US" b="1" dirty="0" err="1"/>
              <a:t>postorder</a:t>
            </a:r>
            <a:r>
              <a:rPr lang="en-US" b="1" dirty="0"/>
              <a:t> numbering (</a:t>
            </a:r>
            <a:r>
              <a:rPr lang="el-GR" b="1" dirty="0" err="1"/>
              <a:t>μεταδιατεταγμένη</a:t>
            </a:r>
            <a:r>
              <a:rPr lang="el-GR" b="1" dirty="0"/>
              <a:t> αρίθμηση) </a:t>
            </a:r>
            <a:r>
              <a:rPr lang="en-US" dirty="0"/>
              <a:t>of the vertices of a digraph.</a:t>
            </a:r>
          </a:p>
          <a:p>
            <a:r>
              <a:rPr lang="en-US" dirty="0"/>
              <a:t>This is the order that we </a:t>
            </a:r>
            <a:r>
              <a:rPr lang="en-US" b="1" dirty="0"/>
              <a:t>finish</a:t>
            </a:r>
            <a:r>
              <a:rPr lang="en-US" dirty="0"/>
              <a:t> processing them (just before returning from the recursive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Traverse</a:t>
            </a:r>
            <a:r>
              <a:rPr lang="en-US" dirty="0"/>
              <a:t>).</a:t>
            </a:r>
          </a:p>
          <a:p>
            <a:r>
              <a:rPr lang="en-US" dirty="0" err="1"/>
              <a:t>Postorder</a:t>
            </a:r>
            <a:r>
              <a:rPr lang="en-US" dirty="0"/>
              <a:t> numbering can be implemented in a similar way as the preorder one, using a vertex-indexed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post,</a:t>
            </a:r>
            <a:r>
              <a:rPr lang="en-US" dirty="0"/>
              <a:t> a counter and introducing appropriate code in the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Traverse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23BC7-B58C-4EE9-8D25-6E71181D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BB5D-5221-4FE3-B2CB-F76D7D01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774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1654C77-D691-447B-AE60-56DDEFE7C6E2}"/>
              </a:ext>
            </a:extLst>
          </p:cNvPr>
          <p:cNvSpPr/>
          <p:nvPr/>
        </p:nvSpPr>
        <p:spPr>
          <a:xfrm>
            <a:off x="6502107" y="287560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Consider performing a DFS starting from vertex 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129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28587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A5472C-56D4-440F-9523-088973B0E84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648300" y="2342927"/>
            <a:ext cx="906534" cy="5854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C1259A-B159-4BAF-BFA3-77AEDB7ED326}"/>
              </a:ext>
            </a:extLst>
          </p:cNvPr>
          <p:cNvSpPr txBox="1"/>
          <p:nvPr/>
        </p:nvSpPr>
        <p:spPr>
          <a:xfrm>
            <a:off x="5352538" y="2099857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5181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6D38-A38C-40EC-BA15-F6B70ABD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CB235-0F6E-462E-9F18-F6A4BA9D4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following slides, when we say simply graph in a definition, the definition will apply to both directed and undirected graphs.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8352D-F44D-4B53-B940-69E13D54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9A0A0-5524-4985-9273-0CFF73F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90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604D2CF8-4541-48A0-90A7-484AFFFAEF97}"/>
              </a:ext>
            </a:extLst>
          </p:cNvPr>
          <p:cNvSpPr/>
          <p:nvPr/>
        </p:nvSpPr>
        <p:spPr>
          <a:xfrm>
            <a:off x="6496821" y="286240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Postorder</a:t>
            </a:r>
            <a:r>
              <a:rPr lang="en-US" dirty="0"/>
              <a:t> Numbering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9188" y="286597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18120" y="5104050"/>
            <a:ext cx="1152128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76256" y="5877272"/>
            <a:ext cx="1152128" cy="0"/>
          </a:xfrm>
          <a:prstGeom prst="straightConnector1">
            <a:avLst/>
          </a:prstGeom>
          <a:ln w="12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4837" y="491938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edges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0122" y="566558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6535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47535" y="1954373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542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418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63065" y="5296256"/>
            <a:ext cx="172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 edges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18120" y="5480922"/>
            <a:ext cx="1152128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4B4A16-3C43-48C9-86F5-B5ECB7EB5F17}"/>
              </a:ext>
            </a:extLst>
          </p:cNvPr>
          <p:cNvCxnSpPr>
            <a:cxnSpLocks/>
          </p:cNvCxnSpPr>
          <p:nvPr/>
        </p:nvCxnSpPr>
        <p:spPr>
          <a:xfrm flipH="1" flipV="1">
            <a:off x="5648300" y="2342927"/>
            <a:ext cx="906534" cy="5854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C66EB38-BB98-400E-B3E0-F678CF2BCC03}"/>
              </a:ext>
            </a:extLst>
          </p:cNvPr>
          <p:cNvSpPr txBox="1"/>
          <p:nvPr/>
        </p:nvSpPr>
        <p:spPr>
          <a:xfrm>
            <a:off x="5529883" y="4035131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3C5189-D6C2-474F-8B11-F288D591E8F7}"/>
              </a:ext>
            </a:extLst>
          </p:cNvPr>
          <p:cNvSpPr txBox="1"/>
          <p:nvPr/>
        </p:nvSpPr>
        <p:spPr>
          <a:xfrm>
            <a:off x="6876131" y="285687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C1A3B6-7BE6-4815-9A23-71CD5255DF73}"/>
              </a:ext>
            </a:extLst>
          </p:cNvPr>
          <p:cNvSpPr txBox="1"/>
          <p:nvPr/>
        </p:nvSpPr>
        <p:spPr>
          <a:xfrm>
            <a:off x="5648029" y="5970180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edges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975A4C-8F18-4DB5-9ED4-CC946F9F7E4D}"/>
              </a:ext>
            </a:extLst>
          </p:cNvPr>
          <p:cNvCxnSpPr/>
          <p:nvPr/>
        </p:nvCxnSpPr>
        <p:spPr>
          <a:xfrm>
            <a:off x="6964384" y="6158335"/>
            <a:ext cx="1152128" cy="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01227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3425-334C-4890-B9C3-1414699E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F63A-500F-4B2E-BF80-66E818C65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depth-first forest corresponding to a digraph, an edge to a visited vertex is a </a:t>
            </a:r>
            <a:r>
              <a:rPr lang="en-US" b="1" dirty="0"/>
              <a:t>back edge </a:t>
            </a:r>
            <a:r>
              <a:rPr lang="en-US" dirty="0"/>
              <a:t>if it leads to a vertex with a higher </a:t>
            </a:r>
            <a:r>
              <a:rPr lang="en-US" dirty="0" err="1"/>
              <a:t>postorder</a:t>
            </a:r>
            <a:r>
              <a:rPr lang="en-US" dirty="0"/>
              <a:t> number; otherwise, it is a </a:t>
            </a:r>
            <a:r>
              <a:rPr lang="en-US" b="1" dirty="0"/>
              <a:t>cross edge </a:t>
            </a:r>
            <a:r>
              <a:rPr lang="en-US" dirty="0"/>
              <a:t>if it leads to a vertex with a lower preorder number and a </a:t>
            </a:r>
            <a:r>
              <a:rPr lang="en-US" b="1" dirty="0"/>
              <a:t>forward edge </a:t>
            </a:r>
            <a:r>
              <a:rPr lang="en-US" dirty="0"/>
              <a:t>if it leads to a vertex with a higher preorder number.</a:t>
            </a:r>
          </a:p>
          <a:p>
            <a:r>
              <a:rPr lang="en-US" dirty="0"/>
              <a:t>Proof?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8F2B5-577E-4911-8301-BDC00D10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2811A-7373-4DBA-93D2-B4F4A95C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7611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0B05-4706-4621-BAFF-9F829E55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AABE5-A71E-480E-BACC-A1DF6C7D2B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These facts follow from the definitions of arrays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</a:t>
                </a:r>
                <a:r>
                  <a:rPr lang="en-US" dirty="0"/>
                  <a:t> and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 </a:t>
                </a:r>
                <a:r>
                  <a:rPr lang="en-US" dirty="0">
                    <a:cs typeface="Courier New" panose="02070309020205020404" pitchFamily="49" charset="0"/>
                  </a:rPr>
                  <a:t>and how they are updated by function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Traverse.</a:t>
                </a:r>
                <a:endParaRPr lang="en-US" dirty="0"/>
              </a:p>
              <a:p>
                <a:r>
                  <a:rPr lang="en-US" dirty="0"/>
                  <a:t>A vertex’s ancestors in a depth-first spanning tree have lower preorder numbers and higher </a:t>
                </a:r>
                <a:r>
                  <a:rPr lang="en-US" dirty="0" err="1"/>
                  <a:t>postorder</a:t>
                </a:r>
                <a:r>
                  <a:rPr lang="en-US" dirty="0"/>
                  <a:t> numbers.</a:t>
                </a:r>
              </a:p>
              <a:p>
                <a:r>
                  <a:rPr lang="en-US" dirty="0"/>
                  <a:t>A vertex’s descendants in a depth-first spanning tree have higher preorder numbers and lower </a:t>
                </a:r>
                <a:r>
                  <a:rPr lang="en-US" dirty="0" err="1"/>
                  <a:t>postorder</a:t>
                </a:r>
                <a:r>
                  <a:rPr lang="en-US" dirty="0"/>
                  <a:t> numbers.</a:t>
                </a:r>
              </a:p>
              <a:p>
                <a:r>
                  <a:rPr lang="en-US" dirty="0"/>
                  <a:t>Both numbers are lower in previously visited vertices in other depth-first spanning trees and both numbers are higher in yet-to-be-visited vertices in other depth-first trees.</a:t>
                </a:r>
              </a:p>
              <a:p>
                <a:r>
                  <a:rPr lang="en-US" dirty="0"/>
                  <a:t>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not an ancestor or a descendant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the same depth-first spanning tree is such that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pre[u]&lt;pre[v].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AABE5-A71E-480E-BACC-A1DF6C7D2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291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27A28-2DAC-4BCC-9733-4A87B58B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F4633-1EE0-431E-AEDC-32CAD769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651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of an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can build a spanning forest when we perform a breadth-first search as well. We call this the </a:t>
                </a:r>
                <a:r>
                  <a:rPr lang="en-US" b="1" dirty="0"/>
                  <a:t>breadth-first spanning forest </a:t>
                </a:r>
                <a:r>
                  <a:rPr lang="en-US" dirty="0"/>
                  <a:t>of the graph. </a:t>
                </a:r>
              </a:p>
              <a:p>
                <a:r>
                  <a:rPr lang="en-US" dirty="0"/>
                  <a:t>This forest has one tree for each connected component of the graph and one tree node for each graph vertex.</a:t>
                </a:r>
              </a:p>
              <a:p>
                <a:r>
                  <a:rPr lang="en-US" dirty="0"/>
                  <a:t>The breadth-first spanning forest is built by tree edges.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tree edge </a:t>
                </a:r>
                <a:r>
                  <a:rPr lang="en-US" dirty="0"/>
                  <a:t>if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is first visited from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in the inner while loop of function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BreadthFirst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Every edge that is not a tree edge is a </a:t>
                </a:r>
                <a:r>
                  <a:rPr lang="en-US" b="1" dirty="0"/>
                  <a:t>cross edge</a:t>
                </a:r>
                <a:r>
                  <a:rPr lang="en-US" dirty="0"/>
                  <a:t>, that is, it connects two vertices neither of which is an ancestor of the other in the breadth-first spanning forest.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446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17728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280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1720" y="42930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302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9712" y="39330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68344" y="39547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4"/>
            <a:endCxn id="10" idx="0"/>
          </p:cNvCxnSpPr>
          <p:nvPr/>
        </p:nvCxnSpPr>
        <p:spPr>
          <a:xfrm flipH="1">
            <a:off x="3815916" y="2132856"/>
            <a:ext cx="936104" cy="2169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9" idx="7"/>
          </p:cNvCxnSpPr>
          <p:nvPr/>
        </p:nvCxnSpPr>
        <p:spPr>
          <a:xfrm flipH="1">
            <a:off x="2359033" y="2080129"/>
            <a:ext cx="2265694" cy="22656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7" idx="0"/>
          </p:cNvCxnSpPr>
          <p:nvPr/>
        </p:nvCxnSpPr>
        <p:spPr>
          <a:xfrm flipH="1">
            <a:off x="3116300" y="1952836"/>
            <a:ext cx="1455700" cy="8640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10" idx="1"/>
          </p:cNvCxnSpPr>
          <p:nvPr/>
        </p:nvCxnSpPr>
        <p:spPr>
          <a:xfrm>
            <a:off x="3116300" y="3176972"/>
            <a:ext cx="572323" cy="1178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9" idx="0"/>
          </p:cNvCxnSpPr>
          <p:nvPr/>
        </p:nvCxnSpPr>
        <p:spPr>
          <a:xfrm flipH="1">
            <a:off x="2231740" y="3124245"/>
            <a:ext cx="75726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>
            <a:off x="2411760" y="4473116"/>
            <a:ext cx="1224136" cy="97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8" idx="1"/>
          </p:cNvCxnSpPr>
          <p:nvPr/>
        </p:nvCxnSpPr>
        <p:spPr>
          <a:xfrm>
            <a:off x="4932040" y="1952836"/>
            <a:ext cx="1420879" cy="9168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1" idx="0"/>
          </p:cNvCxnSpPr>
          <p:nvPr/>
        </p:nvCxnSpPr>
        <p:spPr>
          <a:xfrm flipH="1">
            <a:off x="6469732" y="3176972"/>
            <a:ext cx="10480" cy="756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2" idx="1"/>
          </p:cNvCxnSpPr>
          <p:nvPr/>
        </p:nvCxnSpPr>
        <p:spPr>
          <a:xfrm>
            <a:off x="6607505" y="3124245"/>
            <a:ext cx="1113566" cy="883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6"/>
            <a:endCxn id="12" idx="2"/>
          </p:cNvCxnSpPr>
          <p:nvPr/>
        </p:nvCxnSpPr>
        <p:spPr>
          <a:xfrm>
            <a:off x="6649752" y="4113076"/>
            <a:ext cx="1018592" cy="216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98363" y="175603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619" y="280764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8083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2259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6187" y="28013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6050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6943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584" y="5493375"/>
                <a:ext cx="7776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us execute the algorithm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Breadth-First</a:t>
                </a:r>
                <a:r>
                  <a:rPr lang="en-US" dirty="0"/>
                  <a:t> presented earlier on the above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starting from vertex A.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493375"/>
                <a:ext cx="7776864" cy="646331"/>
              </a:xfrm>
              <a:prstGeom prst="rect">
                <a:avLst/>
              </a:prstGeom>
              <a:blipFill>
                <a:blip r:embed="rId2"/>
                <a:stretch>
                  <a:fillRect l="-70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0081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ADA1C1-991A-4633-B693-5719252F69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Representation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Adjacency Lists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ADA1C1-991A-4633-B693-5719252F6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021" r="-7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1BF-020D-4102-966D-35E38A85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B1A8F-07A6-4303-8487-B1923E04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96F75-FD74-444E-A4EA-A3D458A8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135</a:t>
            </a:fld>
            <a:endParaRPr lang="en-US"/>
          </a:p>
        </p:txBody>
      </p:sp>
      <p:graphicFrame>
        <p:nvGraphicFramePr>
          <p:cNvPr id="6" name="Content Placeholder 43">
            <a:extLst>
              <a:ext uri="{FF2B5EF4-FFF2-40B4-BE49-F238E27FC236}">
                <a16:creationId xmlns:a16="http://schemas.microsoft.com/office/drawing/2014/main" id="{2D5670E5-89E9-4165-A494-E42F7B77F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127173"/>
              </p:ext>
            </p:extLst>
          </p:nvPr>
        </p:nvGraphicFramePr>
        <p:xfrm>
          <a:off x="3124199" y="2250216"/>
          <a:ext cx="25562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B C D 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D 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F 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B 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B 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73236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52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EA89A-FBB0-4B42-B8AF-CACD064E0DE6}"/>
              </a:ext>
            </a:extLst>
          </p:cNvPr>
          <p:cNvSpPr txBox="1"/>
          <p:nvPr/>
        </p:nvSpPr>
        <p:spPr>
          <a:xfrm>
            <a:off x="4133380" y="1880884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1A93A-A48F-4137-810E-FA8F33D02B59}"/>
              </a:ext>
            </a:extLst>
          </p:cNvPr>
          <p:cNvSpPr txBox="1"/>
          <p:nvPr/>
        </p:nvSpPr>
        <p:spPr>
          <a:xfrm>
            <a:off x="3203848" y="1674015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ID</a:t>
            </a:r>
          </a:p>
        </p:txBody>
      </p:sp>
    </p:spTree>
    <p:extLst>
      <p:ext uri="{BB962C8B-B14F-4D97-AF65-F5344CB8AC3E}">
        <p14:creationId xmlns:p14="http://schemas.microsoft.com/office/powerpoint/2010/main" val="378344701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17728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280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1720" y="42930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302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9712" y="39330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68344" y="39547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4"/>
            <a:endCxn id="10" idx="0"/>
          </p:cNvCxnSpPr>
          <p:nvPr/>
        </p:nvCxnSpPr>
        <p:spPr>
          <a:xfrm flipH="1">
            <a:off x="3815916" y="2132856"/>
            <a:ext cx="936104" cy="2169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9" idx="7"/>
          </p:cNvCxnSpPr>
          <p:nvPr/>
        </p:nvCxnSpPr>
        <p:spPr>
          <a:xfrm flipH="1">
            <a:off x="2359033" y="2080129"/>
            <a:ext cx="2265694" cy="22656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7" idx="0"/>
          </p:cNvCxnSpPr>
          <p:nvPr/>
        </p:nvCxnSpPr>
        <p:spPr>
          <a:xfrm flipH="1">
            <a:off x="3116300" y="1952836"/>
            <a:ext cx="1455700" cy="8640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10" idx="1"/>
          </p:cNvCxnSpPr>
          <p:nvPr/>
        </p:nvCxnSpPr>
        <p:spPr>
          <a:xfrm>
            <a:off x="3116300" y="3176972"/>
            <a:ext cx="572323" cy="1178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9" idx="0"/>
          </p:cNvCxnSpPr>
          <p:nvPr/>
        </p:nvCxnSpPr>
        <p:spPr>
          <a:xfrm flipH="1">
            <a:off x="2231740" y="3124245"/>
            <a:ext cx="75726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>
            <a:off x="2411760" y="4473116"/>
            <a:ext cx="1224136" cy="97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8" idx="1"/>
          </p:cNvCxnSpPr>
          <p:nvPr/>
        </p:nvCxnSpPr>
        <p:spPr>
          <a:xfrm>
            <a:off x="4932040" y="1952836"/>
            <a:ext cx="1420879" cy="9168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1" idx="0"/>
          </p:cNvCxnSpPr>
          <p:nvPr/>
        </p:nvCxnSpPr>
        <p:spPr>
          <a:xfrm flipH="1">
            <a:off x="6469732" y="3176972"/>
            <a:ext cx="10480" cy="756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2" idx="1"/>
          </p:cNvCxnSpPr>
          <p:nvPr/>
        </p:nvCxnSpPr>
        <p:spPr>
          <a:xfrm>
            <a:off x="6607505" y="3124245"/>
            <a:ext cx="1113566" cy="883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6"/>
            <a:endCxn id="12" idx="2"/>
          </p:cNvCxnSpPr>
          <p:nvPr/>
        </p:nvCxnSpPr>
        <p:spPr>
          <a:xfrm>
            <a:off x="6649752" y="4113076"/>
            <a:ext cx="1018592" cy="216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98363" y="175603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619" y="280764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8083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2259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6187" y="28013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6050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6943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vertices will be visited in the order A, B, C, D, E, F, G.</a:t>
            </a:r>
          </a:p>
        </p:txBody>
      </p:sp>
    </p:spTree>
    <p:extLst>
      <p:ext uri="{BB962C8B-B14F-4D97-AF65-F5344CB8AC3E}">
        <p14:creationId xmlns:p14="http://schemas.microsoft.com/office/powerpoint/2010/main" val="13983749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17728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280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1720" y="42930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302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9712" y="39330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68344" y="39547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4"/>
            <a:endCxn id="10" idx="0"/>
          </p:cNvCxnSpPr>
          <p:nvPr/>
        </p:nvCxnSpPr>
        <p:spPr>
          <a:xfrm flipH="1">
            <a:off x="3815916" y="2132856"/>
            <a:ext cx="936104" cy="2169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9" idx="7"/>
          </p:cNvCxnSpPr>
          <p:nvPr/>
        </p:nvCxnSpPr>
        <p:spPr>
          <a:xfrm flipH="1">
            <a:off x="2359033" y="2080129"/>
            <a:ext cx="2265694" cy="22656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7" idx="0"/>
          </p:cNvCxnSpPr>
          <p:nvPr/>
        </p:nvCxnSpPr>
        <p:spPr>
          <a:xfrm flipH="1">
            <a:off x="3116300" y="1952836"/>
            <a:ext cx="1455700" cy="8640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10" idx="1"/>
          </p:cNvCxnSpPr>
          <p:nvPr/>
        </p:nvCxnSpPr>
        <p:spPr>
          <a:xfrm>
            <a:off x="3116300" y="3176972"/>
            <a:ext cx="572323" cy="1178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9" idx="0"/>
          </p:cNvCxnSpPr>
          <p:nvPr/>
        </p:nvCxnSpPr>
        <p:spPr>
          <a:xfrm flipH="1">
            <a:off x="2231740" y="3124245"/>
            <a:ext cx="757267" cy="11688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>
            <a:off x="2411760" y="4473116"/>
            <a:ext cx="1224136" cy="97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8" idx="1"/>
          </p:cNvCxnSpPr>
          <p:nvPr/>
        </p:nvCxnSpPr>
        <p:spPr>
          <a:xfrm>
            <a:off x="4932040" y="1952836"/>
            <a:ext cx="1420879" cy="9168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1" idx="0"/>
          </p:cNvCxnSpPr>
          <p:nvPr/>
        </p:nvCxnSpPr>
        <p:spPr>
          <a:xfrm flipH="1">
            <a:off x="6469732" y="3176972"/>
            <a:ext cx="10480" cy="756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2" idx="1"/>
          </p:cNvCxnSpPr>
          <p:nvPr/>
        </p:nvCxnSpPr>
        <p:spPr>
          <a:xfrm>
            <a:off x="6607505" y="3124245"/>
            <a:ext cx="1113566" cy="883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6"/>
            <a:endCxn id="12" idx="2"/>
          </p:cNvCxnSpPr>
          <p:nvPr/>
        </p:nvCxnSpPr>
        <p:spPr>
          <a:xfrm>
            <a:off x="6649752" y="4113076"/>
            <a:ext cx="1018592" cy="216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98363" y="175603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619" y="280764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8083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2259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6187" y="28013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6050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6943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42128" y="5445224"/>
            <a:ext cx="1152128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76256" y="5949280"/>
            <a:ext cx="1152128" cy="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67968" y="526055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edges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67968" y="576461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edges</a:t>
            </a:r>
          </a:p>
        </p:txBody>
      </p:sp>
    </p:spTree>
    <p:extLst>
      <p:ext uri="{BB962C8B-B14F-4D97-AF65-F5344CB8AC3E}">
        <p14:creationId xmlns:p14="http://schemas.microsoft.com/office/powerpoint/2010/main" val="245848961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above is the breadth-first spanning forest for the breadth-first traversal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given previously.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17728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280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28169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1720" y="42930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302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9712" y="39330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68344" y="39547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4"/>
            <a:endCxn id="10" idx="0"/>
          </p:cNvCxnSpPr>
          <p:nvPr/>
        </p:nvCxnSpPr>
        <p:spPr>
          <a:xfrm flipH="1">
            <a:off x="3815916" y="2132856"/>
            <a:ext cx="936104" cy="2169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9" idx="7"/>
          </p:cNvCxnSpPr>
          <p:nvPr/>
        </p:nvCxnSpPr>
        <p:spPr>
          <a:xfrm flipH="1">
            <a:off x="2359033" y="2080129"/>
            <a:ext cx="2265694" cy="22656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7" idx="0"/>
          </p:cNvCxnSpPr>
          <p:nvPr/>
        </p:nvCxnSpPr>
        <p:spPr>
          <a:xfrm flipH="1">
            <a:off x="3116300" y="1952836"/>
            <a:ext cx="1455700" cy="8640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8" idx="1"/>
          </p:cNvCxnSpPr>
          <p:nvPr/>
        </p:nvCxnSpPr>
        <p:spPr>
          <a:xfrm>
            <a:off x="4932040" y="1952836"/>
            <a:ext cx="1420879" cy="9168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1" idx="0"/>
          </p:cNvCxnSpPr>
          <p:nvPr/>
        </p:nvCxnSpPr>
        <p:spPr>
          <a:xfrm flipH="1">
            <a:off x="6469732" y="3176972"/>
            <a:ext cx="10480" cy="7560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2" idx="1"/>
          </p:cNvCxnSpPr>
          <p:nvPr/>
        </p:nvCxnSpPr>
        <p:spPr>
          <a:xfrm>
            <a:off x="6607505" y="3124245"/>
            <a:ext cx="1113566" cy="883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98363" y="175603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619" y="280764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8083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2259" y="42838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6187" y="28013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6050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6943" y="393925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5978921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B6A7-B80D-4171-B7CE-099782B9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56D4-2F36-49EF-B844-840CC05E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edge types are properties of the </a:t>
            </a:r>
            <a:r>
              <a:rPr lang="en-US" b="1" dirty="0"/>
              <a:t>dynamics of the BFS, rather than only the graph</a:t>
            </a:r>
            <a:r>
              <a:rPr lang="en-US" dirty="0"/>
              <a:t>.</a:t>
            </a:r>
          </a:p>
          <a:p>
            <a:r>
              <a:rPr lang="en-US" dirty="0"/>
              <a:t>Different breadth-first spanning forests of the same graph can differ remarkably in character.</a:t>
            </a:r>
          </a:p>
          <a:p>
            <a:r>
              <a:rPr lang="en-US" dirty="0"/>
              <a:t>Can you give examples for the above facts?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2D798-8E88-487F-A2DE-84115E11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C7948-8ADD-4E85-9A29-BB504AEB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2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Two different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are said to be </a:t>
                </a:r>
                <a:r>
                  <a:rPr lang="en-US" b="1" dirty="0"/>
                  <a:t>adjacent</a:t>
                </a:r>
                <a:r>
                  <a:rPr lang="el-GR" b="1" dirty="0"/>
                  <a:t> (γειτονικές)</a:t>
                </a:r>
                <a:r>
                  <a:rPr lang="en-US" dirty="0"/>
                  <a:t> if there exists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graph is undirected, the adjacency relation is symmetric.</a:t>
                </a:r>
              </a:p>
              <a:p>
                <a:r>
                  <a:rPr lang="en-US" dirty="0"/>
                  <a:t>In an undirected graph, an edge is said to be </a:t>
                </a:r>
                <a:r>
                  <a:rPr lang="en-US" b="1" dirty="0"/>
                  <a:t>incident (</a:t>
                </a:r>
                <a:r>
                  <a:rPr lang="el-GR" b="1" dirty="0"/>
                  <a:t>προσπίπτουσα)</a:t>
                </a:r>
                <a:r>
                  <a:rPr lang="en-US" dirty="0"/>
                  <a:t> on a vertex if the vertex is one of the edge’s endpoints.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in a 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incident from </a:t>
                </a:r>
                <a:r>
                  <a:rPr lang="en-US" dirty="0"/>
                  <a:t>or </a:t>
                </a:r>
                <a:r>
                  <a:rPr lang="en-US" b="1" dirty="0"/>
                  <a:t>leaves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is </a:t>
                </a:r>
                <a:r>
                  <a:rPr lang="en-US" b="1" dirty="0"/>
                  <a:t>incident to </a:t>
                </a:r>
                <a:r>
                  <a:rPr lang="en-US" dirty="0"/>
                  <a:t>or </a:t>
                </a:r>
                <a:r>
                  <a:rPr lang="en-US" b="1" dirty="0"/>
                  <a:t>enters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887" r="-1778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42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of 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BFS can also work on directed graphs.</a:t>
            </a:r>
          </a:p>
          <a:p>
            <a:r>
              <a:rPr lang="en-US" dirty="0"/>
              <a:t>The algorithm visits vertices level by level and partitions the edges into two sets: </a:t>
            </a:r>
            <a:r>
              <a:rPr lang="en-US" b="1" dirty="0"/>
              <a:t>tree edges </a:t>
            </a:r>
            <a:r>
              <a:rPr lang="en-US" dirty="0"/>
              <a:t>and </a:t>
            </a:r>
            <a:r>
              <a:rPr lang="en-US" b="1" dirty="0"/>
              <a:t>non-tree edges</a:t>
            </a:r>
            <a:r>
              <a:rPr lang="en-US" dirty="0"/>
              <a:t>.</a:t>
            </a:r>
          </a:p>
          <a:p>
            <a:r>
              <a:rPr lang="en-US" dirty="0"/>
              <a:t>Tree edges define a </a:t>
            </a:r>
            <a:r>
              <a:rPr lang="en-US" b="1" dirty="0"/>
              <a:t>breadth-first spanning forest.</a:t>
            </a:r>
          </a:p>
          <a:p>
            <a:r>
              <a:rPr lang="en-US" dirty="0"/>
              <a:t>Non-tree edges are of two kinds: </a:t>
            </a:r>
            <a:r>
              <a:rPr lang="en-US" b="1" dirty="0"/>
              <a:t>back edges </a:t>
            </a:r>
            <a:r>
              <a:rPr lang="en-US" dirty="0"/>
              <a:t>and </a:t>
            </a:r>
            <a:r>
              <a:rPr lang="en-US" b="1" dirty="0"/>
              <a:t>cross edges.</a:t>
            </a:r>
          </a:p>
          <a:p>
            <a:r>
              <a:rPr lang="en-US" dirty="0"/>
              <a:t>Back edges connect a vertex to one of its ancestors in the breadth-spanning forest. Cross edges connect a vertex to another vertex that is neither its ancestor nor its descendant in the forest.</a:t>
            </a:r>
          </a:p>
          <a:p>
            <a:r>
              <a:rPr lang="en-US" dirty="0"/>
              <a:t>There are no forward edges as in the DFS case.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611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C082E223-4DD1-4E5B-9ECC-337A969A2054}"/>
              </a:ext>
            </a:extLst>
          </p:cNvPr>
          <p:cNvSpPr/>
          <p:nvPr/>
        </p:nvSpPr>
        <p:spPr>
          <a:xfrm>
            <a:off x="3872770" y="1539801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us search this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using the function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BreadthFirst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/>
                  <a:t>presented earlier starting from vertex A. We will need to modify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Breadth-First</a:t>
                </a:r>
                <a:r>
                  <a:rPr lang="en-US" dirty="0"/>
                  <a:t> to cover all the connected components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as done by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ExhaustiveSearch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5616" y="342900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5756" y="4085456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7712" y="270892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04248" y="260916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6016" y="261114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26560" y="39858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60032" y="411764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7"/>
            <a:endCxn id="9" idx="3"/>
          </p:cNvCxnSpPr>
          <p:nvPr/>
        </p:nvCxnSpPr>
        <p:spPr>
          <a:xfrm flipV="1">
            <a:off x="1545855" y="3139159"/>
            <a:ext cx="815674" cy="36365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8" idx="1"/>
          </p:cNvCxnSpPr>
          <p:nvPr/>
        </p:nvCxnSpPr>
        <p:spPr>
          <a:xfrm>
            <a:off x="1545855" y="3859239"/>
            <a:ext cx="903718" cy="30003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6"/>
            <a:endCxn id="11" idx="2"/>
          </p:cNvCxnSpPr>
          <p:nvPr/>
        </p:nvCxnSpPr>
        <p:spPr>
          <a:xfrm flipV="1">
            <a:off x="2791768" y="2863168"/>
            <a:ext cx="1924248" cy="9778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6"/>
            <a:endCxn id="13" idx="2"/>
          </p:cNvCxnSpPr>
          <p:nvPr/>
        </p:nvCxnSpPr>
        <p:spPr>
          <a:xfrm>
            <a:off x="2879812" y="4337484"/>
            <a:ext cx="1980220" cy="3218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0" idx="2"/>
          </p:cNvCxnSpPr>
          <p:nvPr/>
        </p:nvCxnSpPr>
        <p:spPr>
          <a:xfrm flipV="1">
            <a:off x="5220072" y="2861196"/>
            <a:ext cx="1584176" cy="1972"/>
          </a:xfrm>
          <a:prstGeom prst="line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6"/>
            <a:endCxn id="12" idx="2"/>
          </p:cNvCxnSpPr>
          <p:nvPr/>
        </p:nvCxnSpPr>
        <p:spPr>
          <a:xfrm flipV="1">
            <a:off x="5364088" y="4237856"/>
            <a:ext cx="1462472" cy="13181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9" idx="4"/>
          </p:cNvCxnSpPr>
          <p:nvPr/>
        </p:nvCxnSpPr>
        <p:spPr>
          <a:xfrm flipH="1" flipV="1">
            <a:off x="2539740" y="3212976"/>
            <a:ext cx="88044" cy="8724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4"/>
            <a:endCxn id="13" idx="0"/>
          </p:cNvCxnSpPr>
          <p:nvPr/>
        </p:nvCxnSpPr>
        <p:spPr>
          <a:xfrm>
            <a:off x="4968044" y="3115196"/>
            <a:ext cx="144016" cy="10024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0"/>
            <a:endCxn id="10" idx="4"/>
          </p:cNvCxnSpPr>
          <p:nvPr/>
        </p:nvCxnSpPr>
        <p:spPr>
          <a:xfrm flipH="1" flipV="1">
            <a:off x="7056276" y="3113224"/>
            <a:ext cx="22312" cy="8726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7"/>
            <a:endCxn id="10" idx="3"/>
          </p:cNvCxnSpPr>
          <p:nvPr/>
        </p:nvCxnSpPr>
        <p:spPr>
          <a:xfrm flipV="1">
            <a:off x="5290271" y="3039407"/>
            <a:ext cx="1587794" cy="11520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5"/>
            <a:endCxn id="12" idx="1"/>
          </p:cNvCxnSpPr>
          <p:nvPr/>
        </p:nvCxnSpPr>
        <p:spPr>
          <a:xfrm>
            <a:off x="5146255" y="3041379"/>
            <a:ext cx="1754122" cy="10182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51620" y="347139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26867" y="15343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5316" y="4094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26464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0231" y="41278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1408" y="265155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8065" y="400925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1130C7-039F-456A-A19D-EA1F230EBFED}"/>
              </a:ext>
            </a:extLst>
          </p:cNvPr>
          <p:cNvSpPr/>
          <p:nvPr/>
        </p:nvSpPr>
        <p:spPr>
          <a:xfrm>
            <a:off x="2771800" y="1634307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EAE8C1-E836-4C6C-93F4-2010CD4C2F0C}"/>
              </a:ext>
            </a:extLst>
          </p:cNvPr>
          <p:cNvCxnSpPr>
            <a:cxnSpLocks/>
          </p:cNvCxnSpPr>
          <p:nvPr/>
        </p:nvCxnSpPr>
        <p:spPr>
          <a:xfrm flipV="1">
            <a:off x="2521846" y="2062657"/>
            <a:ext cx="321962" cy="63956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1A8F93-F81C-4A8F-9CE5-C2ADD8A4E26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3275856" y="1791829"/>
            <a:ext cx="596914" cy="9950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973AB-B3C0-4EAC-A383-22508FAC9943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2716363" y="1970040"/>
            <a:ext cx="1230224" cy="81600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C1DF573-0542-4260-BEFB-6375D4A040D7}"/>
              </a:ext>
            </a:extLst>
          </p:cNvPr>
          <p:cNvSpPr txBox="1"/>
          <p:nvPr/>
        </p:nvSpPr>
        <p:spPr>
          <a:xfrm>
            <a:off x="2802052" y="16639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C3F3F7-F133-4BB0-9E77-9A512B69DDAF}"/>
              </a:ext>
            </a:extLst>
          </p:cNvPr>
          <p:cNvSpPr txBox="1"/>
          <p:nvPr/>
        </p:nvSpPr>
        <p:spPr>
          <a:xfrm>
            <a:off x="2298170" y="26906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695878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A1C1-991A-4633-B693-5719252F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Representation with Adjacency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1BF-020D-4102-966D-35E38A85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B1A8F-07A6-4303-8487-B1923E04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96F75-FD74-444E-A4EA-A3D458A8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142</a:t>
            </a:fld>
            <a:endParaRPr lang="en-US"/>
          </a:p>
        </p:txBody>
      </p:sp>
      <p:graphicFrame>
        <p:nvGraphicFramePr>
          <p:cNvPr id="6" name="Content Placeholder 43">
            <a:extLst>
              <a:ext uri="{FF2B5EF4-FFF2-40B4-BE49-F238E27FC236}">
                <a16:creationId xmlns:a16="http://schemas.microsoft.com/office/drawing/2014/main" id="{2D5670E5-89E9-4165-A494-E42F7B77F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603902"/>
              </p:ext>
            </p:extLst>
          </p:nvPr>
        </p:nvGraphicFramePr>
        <p:xfrm>
          <a:off x="3124199" y="2250216"/>
          <a:ext cx="255628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73236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521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91768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975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EA89A-FBB0-4B42-B8AF-CACD064E0DE6}"/>
              </a:ext>
            </a:extLst>
          </p:cNvPr>
          <p:cNvSpPr txBox="1"/>
          <p:nvPr/>
        </p:nvSpPr>
        <p:spPr>
          <a:xfrm>
            <a:off x="4133380" y="1880884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1A93A-A48F-4137-810E-FA8F33D02B59}"/>
              </a:ext>
            </a:extLst>
          </p:cNvPr>
          <p:cNvSpPr txBox="1"/>
          <p:nvPr/>
        </p:nvSpPr>
        <p:spPr>
          <a:xfrm>
            <a:off x="3203848" y="1674015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ID</a:t>
            </a:r>
          </a:p>
        </p:txBody>
      </p:sp>
    </p:spTree>
    <p:extLst>
      <p:ext uri="{BB962C8B-B14F-4D97-AF65-F5344CB8AC3E}">
        <p14:creationId xmlns:p14="http://schemas.microsoft.com/office/powerpoint/2010/main" val="221713313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C082E223-4DD1-4E5B-9ECC-337A969A2054}"/>
              </a:ext>
            </a:extLst>
          </p:cNvPr>
          <p:cNvSpPr/>
          <p:nvPr/>
        </p:nvSpPr>
        <p:spPr>
          <a:xfrm>
            <a:off x="3872770" y="1539801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vertices will be visited in the order A, B, C, D, E, F, G, H, 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5616" y="342900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5756" y="4085456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7712" y="270892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04248" y="260916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6016" y="261114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26560" y="39858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60032" y="411764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7"/>
            <a:endCxn id="9" idx="3"/>
          </p:cNvCxnSpPr>
          <p:nvPr/>
        </p:nvCxnSpPr>
        <p:spPr>
          <a:xfrm flipV="1">
            <a:off x="1545855" y="3139159"/>
            <a:ext cx="815674" cy="36365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8" idx="1"/>
          </p:cNvCxnSpPr>
          <p:nvPr/>
        </p:nvCxnSpPr>
        <p:spPr>
          <a:xfrm>
            <a:off x="1545855" y="3859239"/>
            <a:ext cx="903718" cy="30003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6"/>
            <a:endCxn id="11" idx="2"/>
          </p:cNvCxnSpPr>
          <p:nvPr/>
        </p:nvCxnSpPr>
        <p:spPr>
          <a:xfrm flipV="1">
            <a:off x="2791768" y="2863168"/>
            <a:ext cx="1924248" cy="9778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6"/>
            <a:endCxn id="13" idx="2"/>
          </p:cNvCxnSpPr>
          <p:nvPr/>
        </p:nvCxnSpPr>
        <p:spPr>
          <a:xfrm>
            <a:off x="2879812" y="4337484"/>
            <a:ext cx="1980220" cy="3218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10" idx="2"/>
          </p:cNvCxnSpPr>
          <p:nvPr/>
        </p:nvCxnSpPr>
        <p:spPr>
          <a:xfrm flipV="1">
            <a:off x="5220072" y="2861196"/>
            <a:ext cx="1584176" cy="1972"/>
          </a:xfrm>
          <a:prstGeom prst="line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6"/>
            <a:endCxn id="12" idx="2"/>
          </p:cNvCxnSpPr>
          <p:nvPr/>
        </p:nvCxnSpPr>
        <p:spPr>
          <a:xfrm flipV="1">
            <a:off x="5364088" y="4237856"/>
            <a:ext cx="1462472" cy="13181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9" idx="4"/>
          </p:cNvCxnSpPr>
          <p:nvPr/>
        </p:nvCxnSpPr>
        <p:spPr>
          <a:xfrm flipH="1" flipV="1">
            <a:off x="2539740" y="3212976"/>
            <a:ext cx="88044" cy="8724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4"/>
            <a:endCxn id="13" idx="0"/>
          </p:cNvCxnSpPr>
          <p:nvPr/>
        </p:nvCxnSpPr>
        <p:spPr>
          <a:xfrm>
            <a:off x="4968044" y="3115196"/>
            <a:ext cx="144016" cy="10024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0"/>
            <a:endCxn id="10" idx="4"/>
          </p:cNvCxnSpPr>
          <p:nvPr/>
        </p:nvCxnSpPr>
        <p:spPr>
          <a:xfrm flipH="1" flipV="1">
            <a:off x="7056276" y="3113224"/>
            <a:ext cx="22312" cy="8726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7"/>
            <a:endCxn id="10" idx="3"/>
          </p:cNvCxnSpPr>
          <p:nvPr/>
        </p:nvCxnSpPr>
        <p:spPr>
          <a:xfrm flipV="1">
            <a:off x="5290271" y="3039407"/>
            <a:ext cx="1587794" cy="11520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5"/>
            <a:endCxn id="12" idx="1"/>
          </p:cNvCxnSpPr>
          <p:nvPr/>
        </p:nvCxnSpPr>
        <p:spPr>
          <a:xfrm>
            <a:off x="5146255" y="3041379"/>
            <a:ext cx="1754122" cy="10182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51620" y="347139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26867" y="15343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5316" y="4094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26464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0231" y="41278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1408" y="265155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8065" y="400925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1130C7-039F-456A-A19D-EA1F230EBFED}"/>
              </a:ext>
            </a:extLst>
          </p:cNvPr>
          <p:cNvSpPr/>
          <p:nvPr/>
        </p:nvSpPr>
        <p:spPr>
          <a:xfrm>
            <a:off x="2771800" y="1634307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EAE8C1-E836-4C6C-93F4-2010CD4C2F0C}"/>
              </a:ext>
            </a:extLst>
          </p:cNvPr>
          <p:cNvCxnSpPr>
            <a:cxnSpLocks/>
          </p:cNvCxnSpPr>
          <p:nvPr/>
        </p:nvCxnSpPr>
        <p:spPr>
          <a:xfrm flipV="1">
            <a:off x="2521846" y="2062657"/>
            <a:ext cx="321962" cy="63956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1A8F93-F81C-4A8F-9CE5-C2ADD8A4E26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3275856" y="1791829"/>
            <a:ext cx="596914" cy="9950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973AB-B3C0-4EAC-A383-22508FAC9943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2716363" y="1970040"/>
            <a:ext cx="1230224" cy="81600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C1DF573-0542-4260-BEFB-6375D4A040D7}"/>
              </a:ext>
            </a:extLst>
          </p:cNvPr>
          <p:cNvSpPr txBox="1"/>
          <p:nvPr/>
        </p:nvSpPr>
        <p:spPr>
          <a:xfrm>
            <a:off x="2802052" y="16639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C3F3F7-F133-4BB0-9E77-9A512B69DDAF}"/>
              </a:ext>
            </a:extLst>
          </p:cNvPr>
          <p:cNvSpPr txBox="1"/>
          <p:nvPr/>
        </p:nvSpPr>
        <p:spPr>
          <a:xfrm>
            <a:off x="2298170" y="26906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7490515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B44F495E-CFA1-4876-8A34-E5BE876F58A7}"/>
              </a:ext>
            </a:extLst>
          </p:cNvPr>
          <p:cNvSpPr/>
          <p:nvPr/>
        </p:nvSpPr>
        <p:spPr>
          <a:xfrm>
            <a:off x="7475494" y="4068591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23728" y="1844824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5384" y="314096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5616" y="45811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9832" y="45811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4168" y="187738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2080" y="27809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20272" y="27809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2375756" y="2348880"/>
            <a:ext cx="51656" cy="7920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0"/>
          </p:cNvCxnSpPr>
          <p:nvPr/>
        </p:nvCxnSpPr>
        <p:spPr>
          <a:xfrm flipH="1">
            <a:off x="1367644" y="3571207"/>
            <a:ext cx="881557" cy="10099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  <a:endCxn id="9" idx="0"/>
          </p:cNvCxnSpPr>
          <p:nvPr/>
        </p:nvCxnSpPr>
        <p:spPr>
          <a:xfrm>
            <a:off x="2605623" y="3571207"/>
            <a:ext cx="706237" cy="10099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1" idx="7"/>
          </p:cNvCxnSpPr>
          <p:nvPr/>
        </p:nvCxnSpPr>
        <p:spPr>
          <a:xfrm flipH="1">
            <a:off x="5722319" y="2307619"/>
            <a:ext cx="435666" cy="54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5"/>
            <a:endCxn id="12" idx="1"/>
          </p:cNvCxnSpPr>
          <p:nvPr/>
        </p:nvCxnSpPr>
        <p:spPr>
          <a:xfrm>
            <a:off x="6514407" y="2307619"/>
            <a:ext cx="579682" cy="54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</p:cNvCxnSpPr>
          <p:nvPr/>
        </p:nvCxnSpPr>
        <p:spPr>
          <a:xfrm flipH="1">
            <a:off x="5796136" y="3032956"/>
            <a:ext cx="122413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4"/>
            <a:endCxn id="9" idx="6"/>
          </p:cNvCxnSpPr>
          <p:nvPr/>
        </p:nvCxnSpPr>
        <p:spPr>
          <a:xfrm flipH="1">
            <a:off x="3563888" y="3284984"/>
            <a:ext cx="3708412" cy="15481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  <a:endCxn id="8" idx="6"/>
          </p:cNvCxnSpPr>
          <p:nvPr/>
        </p:nvCxnSpPr>
        <p:spPr>
          <a:xfrm flipH="1">
            <a:off x="1619672" y="4833156"/>
            <a:ext cx="144016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0"/>
            <a:endCxn id="6" idx="5"/>
          </p:cNvCxnSpPr>
          <p:nvPr/>
        </p:nvCxnSpPr>
        <p:spPr>
          <a:xfrm flipH="1" flipV="1">
            <a:off x="2553967" y="2275063"/>
            <a:ext cx="757893" cy="230606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0"/>
            <a:endCxn id="6" idx="3"/>
          </p:cNvCxnSpPr>
          <p:nvPr/>
        </p:nvCxnSpPr>
        <p:spPr>
          <a:xfrm flipV="1">
            <a:off x="1367644" y="2275063"/>
            <a:ext cx="829901" cy="230606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876256" y="5085184"/>
            <a:ext cx="115212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876256" y="5517232"/>
            <a:ext cx="11521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876256" y="5877272"/>
            <a:ext cx="1152128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691173" y="4911536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edges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17925" y="5269850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edges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70122" y="566558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edges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1076" y="192827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2504" y="408358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68888" y="2791507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59608" y="186601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12292" y="3140968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52524" y="4581128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80495" y="4602323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cxnSp>
        <p:nvCxnSpPr>
          <p:cNvPr id="39" name="Straight Arrow Connector 38"/>
          <p:cNvCxnSpPr>
            <a:endCxn id="7" idx="6"/>
          </p:cNvCxnSpPr>
          <p:nvPr/>
        </p:nvCxnSpPr>
        <p:spPr>
          <a:xfrm flipH="1">
            <a:off x="2679440" y="3063793"/>
            <a:ext cx="2612640" cy="3292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8097BA8-76B3-4473-8E4C-F51642BA49B8}"/>
              </a:ext>
            </a:extLst>
          </p:cNvPr>
          <p:cNvSpPr/>
          <p:nvPr/>
        </p:nvSpPr>
        <p:spPr>
          <a:xfrm>
            <a:off x="6262379" y="407046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1A8F5F-08F7-4060-91AB-C4F4DB4C62C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544108" y="3284984"/>
            <a:ext cx="970299" cy="7854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E37B7F-7558-47AE-81BE-2D5D71B5EC63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6766435" y="4320619"/>
            <a:ext cx="7090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90DA90E-5F99-47D8-8A56-A8266D12E2CD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5724128" y="3212976"/>
            <a:ext cx="1825183" cy="92943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39CB813-CAB8-4075-9EC9-C02546D956AA}"/>
              </a:ext>
            </a:extLst>
          </p:cNvPr>
          <p:cNvSpPr txBox="1"/>
          <p:nvPr/>
        </p:nvSpPr>
        <p:spPr>
          <a:xfrm>
            <a:off x="6309619" y="4068591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700949-DFFD-4D08-B4CC-75759093BA8B}"/>
              </a:ext>
            </a:extLst>
          </p:cNvPr>
          <p:cNvSpPr txBox="1"/>
          <p:nvPr/>
        </p:nvSpPr>
        <p:spPr>
          <a:xfrm>
            <a:off x="5340696" y="2814840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476189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B44F495E-CFA1-4876-8A34-E5BE876F58A7}"/>
              </a:ext>
            </a:extLst>
          </p:cNvPr>
          <p:cNvSpPr/>
          <p:nvPr/>
        </p:nvSpPr>
        <p:spPr>
          <a:xfrm>
            <a:off x="7475494" y="4068591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above is the </a:t>
                </a:r>
                <a:r>
                  <a:rPr lang="en-US" b="1" dirty="0"/>
                  <a:t>breadth-first spanning forest </a:t>
                </a:r>
                <a:r>
                  <a:rPr lang="en-US" dirty="0"/>
                  <a:t>of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for the breadth-first traversal we saw previously.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23728" y="1844824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5384" y="314096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5616" y="45811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9832" y="45811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4168" y="187738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2080" y="27809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20272" y="2780928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2375756" y="2348880"/>
            <a:ext cx="51656" cy="7920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0"/>
          </p:cNvCxnSpPr>
          <p:nvPr/>
        </p:nvCxnSpPr>
        <p:spPr>
          <a:xfrm flipH="1">
            <a:off x="1367644" y="3571207"/>
            <a:ext cx="881557" cy="10099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  <a:endCxn id="9" idx="0"/>
          </p:cNvCxnSpPr>
          <p:nvPr/>
        </p:nvCxnSpPr>
        <p:spPr>
          <a:xfrm>
            <a:off x="2605623" y="3571207"/>
            <a:ext cx="706237" cy="10099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1" idx="7"/>
          </p:cNvCxnSpPr>
          <p:nvPr/>
        </p:nvCxnSpPr>
        <p:spPr>
          <a:xfrm flipH="1">
            <a:off x="5722319" y="2307619"/>
            <a:ext cx="435666" cy="54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5"/>
            <a:endCxn id="12" idx="1"/>
          </p:cNvCxnSpPr>
          <p:nvPr/>
        </p:nvCxnSpPr>
        <p:spPr>
          <a:xfrm>
            <a:off x="6514407" y="2307619"/>
            <a:ext cx="579682" cy="54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21076" y="192827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2504" y="408358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68888" y="2791507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59608" y="1866019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12292" y="3140968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52524" y="4581128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80495" y="4602323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097BA8-76B3-4473-8E4C-F51642BA49B8}"/>
              </a:ext>
            </a:extLst>
          </p:cNvPr>
          <p:cNvSpPr/>
          <p:nvPr/>
        </p:nvSpPr>
        <p:spPr>
          <a:xfrm>
            <a:off x="6262379" y="4070460"/>
            <a:ext cx="504056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1A8F5F-08F7-4060-91AB-C4F4DB4C62C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544108" y="3284984"/>
            <a:ext cx="970299" cy="7854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39CB813-CAB8-4075-9EC9-C02546D956AA}"/>
              </a:ext>
            </a:extLst>
          </p:cNvPr>
          <p:cNvSpPr txBox="1"/>
          <p:nvPr/>
        </p:nvSpPr>
        <p:spPr>
          <a:xfrm>
            <a:off x="6309619" y="4068591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700949-DFFD-4D08-B4CC-75759093BA8B}"/>
              </a:ext>
            </a:extLst>
          </p:cNvPr>
          <p:cNvSpPr txBox="1"/>
          <p:nvPr/>
        </p:nvSpPr>
        <p:spPr>
          <a:xfrm>
            <a:off x="5340696" y="2814840"/>
            <a:ext cx="4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76CD40-A7B3-4571-A25E-7D74043817F5}"/>
              </a:ext>
            </a:extLst>
          </p:cNvPr>
          <p:cNvCxnSpPr>
            <a:cxnSpLocks/>
          </p:cNvCxnSpPr>
          <p:nvPr/>
        </p:nvCxnSpPr>
        <p:spPr>
          <a:xfrm>
            <a:off x="5724128" y="3212976"/>
            <a:ext cx="1825183" cy="92943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9987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E5BE-7ABA-4E26-8861-B60CF277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8F9D-7D5B-4299-84D9-78CA96CBF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modify the code of algorithm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Breadth-First</a:t>
            </a:r>
            <a:r>
              <a:rPr lang="en-US" dirty="0"/>
              <a:t> so that we output the edges of various kinds for undirected or directed graphs?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F2E18-0CFD-4107-8C05-DF60B316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1F6E2-1D55-4B6B-82D6-7E155239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188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/>
              <a:t> be a directed graph with no cycles. Such a graph is called </a:t>
            </a:r>
            <a:r>
              <a:rPr lang="en-US" b="1" dirty="0"/>
              <a:t>acyclic</a:t>
            </a:r>
            <a:r>
              <a:rPr lang="en-US" dirty="0"/>
              <a:t>. We abbreviate the term directed acyclic graph to </a:t>
            </a:r>
            <a:r>
              <a:rPr lang="en-US" b="1" dirty="0"/>
              <a:t>dag</a:t>
            </a:r>
            <a:r>
              <a:rPr lang="en-US" dirty="0"/>
              <a:t>.</a:t>
            </a:r>
          </a:p>
          <a:p>
            <a:r>
              <a:rPr lang="en-US" dirty="0" err="1"/>
              <a:t>Dags</a:t>
            </a:r>
            <a:r>
              <a:rPr lang="en-US" dirty="0"/>
              <a:t> are more general than trees but less general than arbitrary directed graphs.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875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1960" y="1916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3848" y="2780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4048" y="278277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4448" y="4149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80112" y="4149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3"/>
            <a:endCxn id="7" idx="7"/>
          </p:cNvCxnSpPr>
          <p:nvPr/>
        </p:nvCxnSpPr>
        <p:spPr>
          <a:xfrm flipH="1">
            <a:off x="3511161" y="2224145"/>
            <a:ext cx="753526" cy="60951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8" idx="1"/>
          </p:cNvCxnSpPr>
          <p:nvPr/>
        </p:nvCxnSpPr>
        <p:spPr>
          <a:xfrm>
            <a:off x="4519273" y="2224145"/>
            <a:ext cx="537502" cy="6113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0"/>
          </p:cNvCxnSpPr>
          <p:nvPr/>
        </p:nvCxnSpPr>
        <p:spPr>
          <a:xfrm flipH="1">
            <a:off x="4374468" y="3090089"/>
            <a:ext cx="682307" cy="10589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0" idx="0"/>
          </p:cNvCxnSpPr>
          <p:nvPr/>
        </p:nvCxnSpPr>
        <p:spPr>
          <a:xfrm>
            <a:off x="5311361" y="3090089"/>
            <a:ext cx="448771" cy="10589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9559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1960" y="1916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3848" y="2780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4048" y="278277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4448" y="4149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80112" y="4149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3"/>
            <a:endCxn id="7" idx="7"/>
          </p:cNvCxnSpPr>
          <p:nvPr/>
        </p:nvCxnSpPr>
        <p:spPr>
          <a:xfrm flipH="1">
            <a:off x="3511161" y="2224145"/>
            <a:ext cx="753526" cy="60951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8" idx="1"/>
          </p:cNvCxnSpPr>
          <p:nvPr/>
        </p:nvCxnSpPr>
        <p:spPr>
          <a:xfrm>
            <a:off x="4519273" y="2224145"/>
            <a:ext cx="537502" cy="6113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7"/>
          </p:cNvCxnSpPr>
          <p:nvPr/>
        </p:nvCxnSpPr>
        <p:spPr>
          <a:xfrm flipH="1">
            <a:off x="4501761" y="3090089"/>
            <a:ext cx="555014" cy="11117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0" idx="0"/>
          </p:cNvCxnSpPr>
          <p:nvPr/>
        </p:nvCxnSpPr>
        <p:spPr>
          <a:xfrm>
            <a:off x="5311361" y="3090089"/>
            <a:ext cx="448771" cy="10589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9" idx="1"/>
          </p:cNvCxnSpPr>
          <p:nvPr/>
        </p:nvCxnSpPr>
        <p:spPr>
          <a:xfrm>
            <a:off x="3511161" y="3088241"/>
            <a:ext cx="736014" cy="11135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8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5" y="2889204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895" y="227687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4041" y="340112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6555" y="335157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5042" y="226758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1707" y="2394873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5798" y="337441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7564" y="4784248"/>
                <a:ext cx="78848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Vertice</a:t>
                </a:r>
                <a:r>
                  <a:rPr lang="en-US" b="0" dirty="0"/>
                  <a:t>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/>
                  <a:t> are adjacent.   Edge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(1,2) </m:t>
                    </m:r>
                  </m:oMath>
                </a14:m>
                <a:r>
                  <a:rPr lang="en-US" b="0" dirty="0"/>
                  <a:t>is incident on vertices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4784248"/>
                <a:ext cx="7884876" cy="923330"/>
              </a:xfrm>
              <a:prstGeom prst="rect">
                <a:avLst/>
              </a:prstGeom>
              <a:blipFill>
                <a:blip r:embed="rId2"/>
                <a:stretch>
                  <a:fillRect l="-61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60909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 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1960" y="19168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3848" y="2780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4048" y="278277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4448" y="4149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80112" y="4149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3"/>
            <a:endCxn id="7" idx="7"/>
          </p:cNvCxnSpPr>
          <p:nvPr/>
        </p:nvCxnSpPr>
        <p:spPr>
          <a:xfrm flipH="1">
            <a:off x="3511161" y="2224145"/>
            <a:ext cx="753526" cy="60951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8" idx="1"/>
          </p:cNvCxnSpPr>
          <p:nvPr/>
        </p:nvCxnSpPr>
        <p:spPr>
          <a:xfrm>
            <a:off x="4519273" y="2224145"/>
            <a:ext cx="537502" cy="6113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7"/>
          </p:cNvCxnSpPr>
          <p:nvPr/>
        </p:nvCxnSpPr>
        <p:spPr>
          <a:xfrm flipH="1">
            <a:off x="4501761" y="3090089"/>
            <a:ext cx="555014" cy="11117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0" idx="0"/>
          </p:cNvCxnSpPr>
          <p:nvPr/>
        </p:nvCxnSpPr>
        <p:spPr>
          <a:xfrm>
            <a:off x="5311361" y="3090089"/>
            <a:ext cx="448771" cy="10589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9" idx="1"/>
          </p:cNvCxnSpPr>
          <p:nvPr/>
        </p:nvCxnSpPr>
        <p:spPr>
          <a:xfrm>
            <a:off x="3511161" y="3088241"/>
            <a:ext cx="736014" cy="11135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9" idx="6"/>
          </p:cNvCxnSpPr>
          <p:nvPr/>
        </p:nvCxnSpPr>
        <p:spPr>
          <a:xfrm flipH="1">
            <a:off x="4554488" y="4329100"/>
            <a:ext cx="102562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1005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</a:t>
            </a:r>
            <a:r>
              <a:rPr lang="en-US" dirty="0" err="1"/>
              <a:t>Dags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Dags are useful in Compilers for representing the syntactic structure of </a:t>
                </a:r>
                <a:r>
                  <a:rPr lang="en-US" b="1" dirty="0"/>
                  <a:t>arithmetic expressions </a:t>
                </a:r>
                <a:r>
                  <a:rPr lang="en-US" dirty="0"/>
                  <a:t>with common subexpressions.</a:t>
                </a:r>
              </a:p>
              <a:p>
                <a:endParaRPr lang="en-US" dirty="0"/>
              </a:p>
              <a:p>
                <a:r>
                  <a:rPr lang="en-US" b="1" dirty="0"/>
                  <a:t>Example</a:t>
                </a:r>
                <a:r>
                  <a:rPr lang="en-US" dirty="0"/>
                  <a:t>: Consider the following arithmetic expression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∗(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826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Dag for the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61916" y="16385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64136" y="24354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35696" y="32849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6076" y="32849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7584" y="4077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36148" y="375287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1520" y="50851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17824" y="50851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96036" y="4077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0152" y="4077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6076" y="50851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20272" y="50851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6" idx="4"/>
            <a:endCxn id="7" idx="0"/>
          </p:cNvCxnSpPr>
          <p:nvPr/>
        </p:nvCxnSpPr>
        <p:spPr>
          <a:xfrm>
            <a:off x="3541936" y="1998576"/>
            <a:ext cx="2220" cy="4368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8" idx="7"/>
          </p:cNvCxnSpPr>
          <p:nvPr/>
        </p:nvCxnSpPr>
        <p:spPr>
          <a:xfrm flipH="1">
            <a:off x="2143009" y="2742749"/>
            <a:ext cx="1273854" cy="5949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  <a:endCxn id="9" idx="1"/>
          </p:cNvCxnSpPr>
          <p:nvPr/>
        </p:nvCxnSpPr>
        <p:spPr>
          <a:xfrm>
            <a:off x="3671449" y="2742749"/>
            <a:ext cx="1637354" cy="5949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0" idx="7"/>
          </p:cNvCxnSpPr>
          <p:nvPr/>
        </p:nvCxnSpPr>
        <p:spPr>
          <a:xfrm flipH="1">
            <a:off x="1134897" y="3592297"/>
            <a:ext cx="753526" cy="5375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5"/>
            <a:endCxn id="11" idx="1"/>
          </p:cNvCxnSpPr>
          <p:nvPr/>
        </p:nvCxnSpPr>
        <p:spPr>
          <a:xfrm>
            <a:off x="2143009" y="3592297"/>
            <a:ext cx="645866" cy="2133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0"/>
          </p:cNvCxnSpPr>
          <p:nvPr/>
        </p:nvCxnSpPr>
        <p:spPr>
          <a:xfrm flipH="1">
            <a:off x="4776056" y="3592297"/>
            <a:ext cx="532747" cy="4847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5"/>
            <a:endCxn id="15" idx="0"/>
          </p:cNvCxnSpPr>
          <p:nvPr/>
        </p:nvCxnSpPr>
        <p:spPr>
          <a:xfrm>
            <a:off x="5563389" y="3592297"/>
            <a:ext cx="556783" cy="4847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4"/>
            <a:endCxn id="16" idx="1"/>
          </p:cNvCxnSpPr>
          <p:nvPr/>
        </p:nvCxnSpPr>
        <p:spPr>
          <a:xfrm>
            <a:off x="4776056" y="4437112"/>
            <a:ext cx="532747" cy="700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4"/>
            <a:endCxn id="16" idx="7"/>
          </p:cNvCxnSpPr>
          <p:nvPr/>
        </p:nvCxnSpPr>
        <p:spPr>
          <a:xfrm flipH="1">
            <a:off x="5563389" y="4437112"/>
            <a:ext cx="556783" cy="700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5"/>
            <a:endCxn id="17" idx="1"/>
          </p:cNvCxnSpPr>
          <p:nvPr/>
        </p:nvCxnSpPr>
        <p:spPr>
          <a:xfrm>
            <a:off x="6247465" y="4384385"/>
            <a:ext cx="825534" cy="7535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3"/>
            <a:endCxn id="12" idx="0"/>
          </p:cNvCxnSpPr>
          <p:nvPr/>
        </p:nvCxnSpPr>
        <p:spPr>
          <a:xfrm flipH="1">
            <a:off x="431540" y="4384385"/>
            <a:ext cx="448771" cy="700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5"/>
            <a:endCxn id="13" idx="1"/>
          </p:cNvCxnSpPr>
          <p:nvPr/>
        </p:nvCxnSpPr>
        <p:spPr>
          <a:xfrm>
            <a:off x="1134897" y="4384385"/>
            <a:ext cx="335654" cy="7535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14643" y="165278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16863" y="244249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88423" y="333680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08803" y="3304537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8763" y="408781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92879" y="406778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08803" y="505382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92934" y="5085429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247" y="507210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70551" y="508053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88875" y="374823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0311" y="405554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60" name="Straight Arrow Connector 59"/>
          <p:cNvCxnSpPr>
            <a:stCxn id="6" idx="3"/>
            <a:endCxn id="8" idx="0"/>
          </p:cNvCxnSpPr>
          <p:nvPr/>
        </p:nvCxnSpPr>
        <p:spPr>
          <a:xfrm flipH="1">
            <a:off x="2015716" y="1945849"/>
            <a:ext cx="1398927" cy="13391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2"/>
            <a:endCxn id="10" idx="6"/>
          </p:cNvCxnSpPr>
          <p:nvPr/>
        </p:nvCxnSpPr>
        <p:spPr>
          <a:xfrm flipH="1">
            <a:off x="1187624" y="4257092"/>
            <a:ext cx="34084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7089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66EA-DD72-4867-B74E-C7837382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in a Program of Study</a:t>
            </a:r>
          </a:p>
        </p:txBody>
      </p:sp>
      <p:pic>
        <p:nvPicPr>
          <p:cNvPr id="7" name="Content Placeholder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4466EA3-F052-4102-96EF-5BF7CB6F3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720056"/>
            <a:ext cx="6477000" cy="42862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8698-EE96-4133-B0BE-327E8CE3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0DF6-0171-41FD-AA24-24867B24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74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</a:t>
            </a:r>
            <a:r>
              <a:rPr lang="en-US" dirty="0" err="1"/>
              <a:t>Dags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Dags are also useful for representing </a:t>
                </a:r>
                <a:r>
                  <a:rPr lang="en-US" b="1" dirty="0"/>
                  <a:t>partial orders.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partial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a binary relation such that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is false (</a:t>
                </a:r>
                <a:r>
                  <a:rPr lang="en-US" dirty="0" err="1"/>
                  <a:t>irreflexivity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(transitivity)</a:t>
                </a:r>
              </a:p>
              <a:p>
                <a:r>
                  <a:rPr lang="en-US" dirty="0"/>
                  <a:t>Two natural examples of partial orders are the “less than” relation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dirty="0"/>
                  <a:t>) on integers, and the relation of proper containment (</a:t>
                </a:r>
                <a:r>
                  <a:rPr lang="en-US" dirty="0">
                    <a:latin typeface="Cambria Math"/>
                    <a:ea typeface="Cambria Math"/>
                  </a:rPr>
                  <a:t>⊂) on sets.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68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1, 2, 3</m:t>
                        </m:r>
                      </m:e>
                    </m:d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the power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that is, the set of all 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The relation </a:t>
                </a:r>
                <a:r>
                  <a:rPr lang="en-US" dirty="0">
                    <a:latin typeface="Cambria Math"/>
                    <a:ea typeface="Cambria Math"/>
                  </a:rPr>
                  <a:t>⊂ </a:t>
                </a:r>
                <a:r>
                  <a:rPr lang="en-US" dirty="0">
                    <a:ea typeface="Cambria Math"/>
                  </a:rPr>
                  <a:t>is a partial order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676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Dag of the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23928" y="170080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{1,2,3}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700808"/>
                <a:ext cx="93610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35696" y="263691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{1,2}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636912"/>
                <a:ext cx="93610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3928" y="2637304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{1,3}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637304"/>
                <a:ext cx="93610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52120" y="263848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{2,3}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638480"/>
                <a:ext cx="93610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2528" y="404265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{2}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528" y="4042658"/>
                <a:ext cx="93610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40496" y="4085456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{1}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496" y="4085456"/>
                <a:ext cx="93610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52120" y="404785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{3}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47852"/>
                <a:ext cx="93610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2528" y="5228309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528" y="5228309"/>
                <a:ext cx="93610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7" idx="0"/>
          </p:cNvCxnSpPr>
          <p:nvPr/>
        </p:nvCxnSpPr>
        <p:spPr>
          <a:xfrm flipH="1">
            <a:off x="2303748" y="1988840"/>
            <a:ext cx="1764196" cy="6480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0"/>
          </p:cNvCxnSpPr>
          <p:nvPr/>
        </p:nvCxnSpPr>
        <p:spPr>
          <a:xfrm>
            <a:off x="4788024" y="1988840"/>
            <a:ext cx="1332148" cy="649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>
            <a:off x="4391980" y="2070140"/>
            <a:ext cx="28600" cy="5667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0"/>
          </p:cNvCxnSpPr>
          <p:nvPr/>
        </p:nvCxnSpPr>
        <p:spPr>
          <a:xfrm flipH="1">
            <a:off x="2608548" y="2924944"/>
            <a:ext cx="1531404" cy="1160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44008" y="2924944"/>
            <a:ext cx="1368152" cy="1160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572000" y="3006244"/>
            <a:ext cx="1296144" cy="10792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2" idx="0"/>
          </p:cNvCxnSpPr>
          <p:nvPr/>
        </p:nvCxnSpPr>
        <p:spPr>
          <a:xfrm>
            <a:off x="6120172" y="3007812"/>
            <a:ext cx="0" cy="10400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03748" y="3007812"/>
            <a:ext cx="252028" cy="10776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55776" y="2924944"/>
            <a:ext cx="1728192" cy="1160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</p:cNvCxnSpPr>
          <p:nvPr/>
        </p:nvCxnSpPr>
        <p:spPr>
          <a:xfrm flipH="1">
            <a:off x="4572000" y="4417184"/>
            <a:ext cx="1548172" cy="9560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08548" y="4454788"/>
            <a:ext cx="1675420" cy="9184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0580" y="4417184"/>
            <a:ext cx="0" cy="8111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6284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02E1-DFFE-4D48-8D88-965DC5CD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50D30-26EF-4F19-A75E-5D31577E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E68B-C4CB-4A3D-BEC1-471B7749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2A5F5-E45F-49CF-9136-5870BBCF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157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4ACAE0D-A08C-4404-97C6-0BAA905B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647825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7687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</a:t>
            </a:r>
            <a:r>
              <a:rPr lang="en-US" dirty="0" err="1"/>
              <a:t>Acyclicity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are given a digraph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and we wish to </a:t>
                </a:r>
                <a:r>
                  <a:rPr lang="en-US" b="1" dirty="0"/>
                  <a:t>determine whether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b="1" dirty="0"/>
                  <a:t> is acyclic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DFS can be used to answer this question.</a:t>
                </a:r>
              </a:p>
              <a:p>
                <a:r>
                  <a:rPr lang="en-US" dirty="0"/>
                  <a:t>If a </a:t>
                </a:r>
                <a:r>
                  <a:rPr lang="en-US" b="1" dirty="0"/>
                  <a:t>back edge </a:t>
                </a:r>
                <a:r>
                  <a:rPr lang="en-US" dirty="0"/>
                  <a:t>is encountered during a DFS then clearly the graph has a cycle.</a:t>
                </a:r>
              </a:p>
              <a:p>
                <a:r>
                  <a:rPr lang="en-US" dirty="0"/>
                  <a:t>Conversely, if the graph has a cycle then a back edge will be encountered in any DFS of the graph. Proof?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51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cyclic. If we do a DFS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there will be one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having the lowest preorder number of any vertex on a cycle. </a:t>
                </a:r>
              </a:p>
              <a:p>
                <a:r>
                  <a:rPr lang="en-US" dirty="0"/>
                  <a:t>Consider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on some cycle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on the cycle,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must be a descendant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in the depth-first spanning forest. 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cannot be a cross edge. </a:t>
                </a:r>
              </a:p>
              <a:p>
                <a:r>
                  <a:rPr lang="en-US" dirty="0"/>
                  <a:t>Since the preorder number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greater than the preorder number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cannot be a tree edge or a forward edge. Hence,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a back edge.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stCxn id="40" idx="1"/>
          </p:cNvCxnSpPr>
          <p:nvPr/>
        </p:nvCxnSpPr>
        <p:spPr>
          <a:xfrm flipH="1" flipV="1">
            <a:off x="3781388" y="3546178"/>
            <a:ext cx="1354410" cy="129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5" y="2889204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895" y="227687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4041" y="340112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6555" y="335157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5042" y="226758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1707" y="2394873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5798" y="337441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340ED9-7E12-42AE-90E4-D4ACE2FF148A}"/>
                  </a:ext>
                </a:extLst>
              </p:cNvPr>
              <p:cNvSpPr txBox="1"/>
              <p:nvPr/>
            </p:nvSpPr>
            <p:spPr>
              <a:xfrm>
                <a:off x="647564" y="4784248"/>
                <a:ext cx="78848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Vertice</a:t>
                </a:r>
                <a:r>
                  <a:rPr lang="en-US" b="0" dirty="0"/>
                  <a:t>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/>
                  <a:t> are adjacent.   Edge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(1, 2) </m:t>
                    </m:r>
                  </m:oMath>
                </a14:m>
                <a:r>
                  <a:rPr lang="en-US" b="0" dirty="0"/>
                  <a:t>is incident </a:t>
                </a:r>
                <a:r>
                  <a:rPr lang="en-US" dirty="0"/>
                  <a:t>from (or leaves)</a:t>
                </a:r>
                <a:r>
                  <a:rPr lang="en-US" b="0" dirty="0"/>
                  <a:t> vertex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and is incident on (or enters) vertex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340ED9-7E12-42AE-90E4-D4ACE2FF1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4784248"/>
                <a:ext cx="7884876" cy="1200329"/>
              </a:xfrm>
              <a:prstGeom prst="rect">
                <a:avLst/>
              </a:prstGeom>
              <a:blipFill>
                <a:blip r:embed="rId3"/>
                <a:stretch>
                  <a:fillRect l="-618" r="-1082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2416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9A89-27AB-4E67-B3C8-134C28C3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1CE1-5BDB-47DC-866B-84006AC14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undirected graphs, any edge to a previously visited vertex indicates a cycle.</a:t>
            </a:r>
          </a:p>
          <a:p>
            <a:r>
              <a:rPr lang="en-US" dirty="0"/>
              <a:t>In directed graphs, this is true only for back edges.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D0556-911A-4FD6-B26D-9014A0A4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4E718-D61F-42CD-907A-79B629E5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639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Topological Ordering of a 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topological ordering (</a:t>
            </a:r>
            <a:r>
              <a:rPr lang="el-GR" b="1" dirty="0" err="1"/>
              <a:t>τοπολογική</a:t>
            </a:r>
            <a:r>
              <a:rPr lang="el-GR" b="1" dirty="0"/>
              <a:t> ταξινόμηση) </a:t>
            </a:r>
            <a:r>
              <a:rPr lang="en-US" dirty="0"/>
              <a:t>of the vertices of a dag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G </a:t>
            </a:r>
            <a:r>
              <a:rPr lang="en-US" dirty="0"/>
              <a:t> is a sequential list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/>
              <a:t> of the vertices of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/>
              <a:t>  (a linear ordering) such that if there is a directed path from vertex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to vertex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/>
              <a:t> in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/>
              <a:t>, then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comes before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/>
              <a:t> in the list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3885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/>
              <a:t> might be a graph in which the vertices represent university courses to take and in which an edge is directed from the vertex for course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to the vertex for course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/>
              <a:t> if course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is a </a:t>
            </a:r>
            <a:r>
              <a:rPr lang="en-US" b="1" dirty="0"/>
              <a:t>prerequisite</a:t>
            </a:r>
            <a:r>
              <a:rPr lang="en-US" dirty="0"/>
              <a:t> of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/>
              <a:t>.</a:t>
            </a:r>
          </a:p>
          <a:p>
            <a:r>
              <a:rPr lang="en-US" dirty="0"/>
              <a:t>Then a topological ordering of the vertices of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G 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gives us a possible way to organize one’s studies.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339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9592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4196" y="24928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4912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2368" y="43521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87340" y="43521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15024" y="35011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6"/>
            <a:endCxn id="10" idx="2"/>
          </p:cNvCxnSpPr>
          <p:nvPr/>
        </p:nvCxnSpPr>
        <p:spPr>
          <a:xfrm>
            <a:off x="1772408" y="4532176"/>
            <a:ext cx="6149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7"/>
            <a:endCxn id="7" idx="3"/>
          </p:cNvCxnSpPr>
          <p:nvPr/>
        </p:nvCxnSpPr>
        <p:spPr>
          <a:xfrm flipV="1">
            <a:off x="1206905" y="2800209"/>
            <a:ext cx="580018" cy="7874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8" idx="2"/>
          </p:cNvCxnSpPr>
          <p:nvPr/>
        </p:nvCxnSpPr>
        <p:spPr>
          <a:xfrm>
            <a:off x="1259632" y="3714936"/>
            <a:ext cx="138528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10" idx="1"/>
          </p:cNvCxnSpPr>
          <p:nvPr/>
        </p:nvCxnSpPr>
        <p:spPr>
          <a:xfrm>
            <a:off x="1206905" y="3842229"/>
            <a:ext cx="1233162" cy="5626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4"/>
            <a:endCxn id="10" idx="0"/>
          </p:cNvCxnSpPr>
          <p:nvPr/>
        </p:nvCxnSpPr>
        <p:spPr>
          <a:xfrm flipH="1">
            <a:off x="2567360" y="3894956"/>
            <a:ext cx="257572" cy="457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4"/>
            <a:endCxn id="9" idx="1"/>
          </p:cNvCxnSpPr>
          <p:nvPr/>
        </p:nvCxnSpPr>
        <p:spPr>
          <a:xfrm>
            <a:off x="1079612" y="3894956"/>
            <a:ext cx="385483" cy="5099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9" idx="0"/>
          </p:cNvCxnSpPr>
          <p:nvPr/>
        </p:nvCxnSpPr>
        <p:spPr>
          <a:xfrm flipH="1">
            <a:off x="1592388" y="2852936"/>
            <a:ext cx="321828" cy="14992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840524" y="35011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79318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09916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64388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11" idx="6"/>
            <a:endCxn id="28" idx="2"/>
          </p:cNvCxnSpPr>
          <p:nvPr/>
        </p:nvCxnSpPr>
        <p:spPr>
          <a:xfrm>
            <a:off x="5375064" y="3681152"/>
            <a:ext cx="4654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6"/>
            <a:endCxn id="31" idx="2"/>
          </p:cNvCxnSpPr>
          <p:nvPr/>
        </p:nvCxnSpPr>
        <p:spPr>
          <a:xfrm>
            <a:off x="7669956" y="3661223"/>
            <a:ext cx="3944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6"/>
            <a:endCxn id="30" idx="2"/>
          </p:cNvCxnSpPr>
          <p:nvPr/>
        </p:nvCxnSpPr>
        <p:spPr>
          <a:xfrm>
            <a:off x="6939358" y="3661223"/>
            <a:ext cx="37055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</p:cNvCxnSpPr>
          <p:nvPr/>
        </p:nvCxnSpPr>
        <p:spPr>
          <a:xfrm flipV="1">
            <a:off x="5195044" y="3167562"/>
            <a:ext cx="0" cy="3335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95044" y="3167562"/>
            <a:ext cx="229489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7489936" y="3167562"/>
            <a:ext cx="0" cy="32360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1" idx="1"/>
          </p:cNvCxnSpPr>
          <p:nvPr/>
        </p:nvCxnSpPr>
        <p:spPr>
          <a:xfrm flipV="1">
            <a:off x="5067751" y="2996952"/>
            <a:ext cx="8305" cy="556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76056" y="2996952"/>
            <a:ext cx="31683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244408" y="2996952"/>
            <a:ext cx="0" cy="4842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1" idx="7"/>
          </p:cNvCxnSpPr>
          <p:nvPr/>
        </p:nvCxnSpPr>
        <p:spPr>
          <a:xfrm flipV="1">
            <a:off x="5322337" y="3275405"/>
            <a:ext cx="52727" cy="2784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75064" y="3275405"/>
            <a:ext cx="12851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9" idx="0"/>
          </p:cNvCxnSpPr>
          <p:nvPr/>
        </p:nvCxnSpPr>
        <p:spPr>
          <a:xfrm>
            <a:off x="6660232" y="3275405"/>
            <a:ext cx="99106" cy="2057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86923" y="2511512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14352" y="353027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71275" y="3516215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26883" y="434286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387340" y="432591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90751" y="348652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62643" y="3483929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32045" y="347191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63991" y="350351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18340" y="34911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27774" y="4601053"/>
            <a:ext cx="281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Topological Ordering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69179" y="4941168"/>
            <a:ext cx="281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DAG</a:t>
            </a:r>
          </a:p>
        </p:txBody>
      </p:sp>
      <p:cxnSp>
        <p:nvCxnSpPr>
          <p:cNvPr id="84" name="Straight Connector 83"/>
          <p:cNvCxnSpPr>
            <a:cxnSpLocks/>
            <a:stCxn id="79" idx="2"/>
          </p:cNvCxnSpPr>
          <p:nvPr/>
        </p:nvCxnSpPr>
        <p:spPr>
          <a:xfrm>
            <a:off x="6017648" y="3872849"/>
            <a:ext cx="1448" cy="2507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019096" y="4123556"/>
            <a:ext cx="2225312" cy="26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6" idx="2"/>
          </p:cNvCxnSpPr>
          <p:nvPr/>
        </p:nvCxnSpPr>
        <p:spPr>
          <a:xfrm flipV="1">
            <a:off x="8244408" y="3855853"/>
            <a:ext cx="0" cy="2940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906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9592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4196" y="24928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4912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2368" y="43521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87340" y="43521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15024" y="35011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6"/>
            <a:endCxn id="10" idx="2"/>
          </p:cNvCxnSpPr>
          <p:nvPr/>
        </p:nvCxnSpPr>
        <p:spPr>
          <a:xfrm>
            <a:off x="1772408" y="4532176"/>
            <a:ext cx="6149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7"/>
            <a:endCxn id="7" idx="3"/>
          </p:cNvCxnSpPr>
          <p:nvPr/>
        </p:nvCxnSpPr>
        <p:spPr>
          <a:xfrm flipV="1">
            <a:off x="1206905" y="2800209"/>
            <a:ext cx="580018" cy="7874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8" idx="2"/>
          </p:cNvCxnSpPr>
          <p:nvPr/>
        </p:nvCxnSpPr>
        <p:spPr>
          <a:xfrm>
            <a:off x="1259632" y="3714936"/>
            <a:ext cx="138528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10" idx="1"/>
          </p:cNvCxnSpPr>
          <p:nvPr/>
        </p:nvCxnSpPr>
        <p:spPr>
          <a:xfrm>
            <a:off x="1206905" y="3842229"/>
            <a:ext cx="1233162" cy="5626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4"/>
            <a:endCxn id="10" idx="0"/>
          </p:cNvCxnSpPr>
          <p:nvPr/>
        </p:nvCxnSpPr>
        <p:spPr>
          <a:xfrm flipH="1">
            <a:off x="2567360" y="3894956"/>
            <a:ext cx="257572" cy="457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4"/>
            <a:endCxn id="9" idx="1"/>
          </p:cNvCxnSpPr>
          <p:nvPr/>
        </p:nvCxnSpPr>
        <p:spPr>
          <a:xfrm>
            <a:off x="1079612" y="3894956"/>
            <a:ext cx="385483" cy="5099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9" idx="0"/>
          </p:cNvCxnSpPr>
          <p:nvPr/>
        </p:nvCxnSpPr>
        <p:spPr>
          <a:xfrm flipH="1">
            <a:off x="1592388" y="2852936"/>
            <a:ext cx="321828" cy="14992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840524" y="35011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79318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09916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64388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11" idx="6"/>
            <a:endCxn id="28" idx="2"/>
          </p:cNvCxnSpPr>
          <p:nvPr/>
        </p:nvCxnSpPr>
        <p:spPr>
          <a:xfrm>
            <a:off x="5375064" y="3681152"/>
            <a:ext cx="4654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6"/>
            <a:endCxn id="31" idx="2"/>
          </p:cNvCxnSpPr>
          <p:nvPr/>
        </p:nvCxnSpPr>
        <p:spPr>
          <a:xfrm>
            <a:off x="7669956" y="3661223"/>
            <a:ext cx="3944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</p:cNvCxnSpPr>
          <p:nvPr/>
        </p:nvCxnSpPr>
        <p:spPr>
          <a:xfrm flipV="1">
            <a:off x="5195044" y="3167562"/>
            <a:ext cx="0" cy="3335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95044" y="3167562"/>
            <a:ext cx="229489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7489936" y="3167562"/>
            <a:ext cx="0" cy="32360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1" idx="1"/>
          </p:cNvCxnSpPr>
          <p:nvPr/>
        </p:nvCxnSpPr>
        <p:spPr>
          <a:xfrm flipV="1">
            <a:off x="5067751" y="2996952"/>
            <a:ext cx="8305" cy="556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76056" y="2996952"/>
            <a:ext cx="31683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244408" y="2996952"/>
            <a:ext cx="0" cy="4842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1" idx="7"/>
          </p:cNvCxnSpPr>
          <p:nvPr/>
        </p:nvCxnSpPr>
        <p:spPr>
          <a:xfrm flipV="1">
            <a:off x="5322337" y="3275405"/>
            <a:ext cx="52727" cy="2784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75064" y="3275405"/>
            <a:ext cx="12851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9" idx="0"/>
          </p:cNvCxnSpPr>
          <p:nvPr/>
        </p:nvCxnSpPr>
        <p:spPr>
          <a:xfrm>
            <a:off x="6660232" y="3275405"/>
            <a:ext cx="99106" cy="2057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86923" y="2511512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14352" y="353027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71275" y="3516215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26883" y="434286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387340" y="432591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90751" y="348652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62643" y="3483929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32045" y="347191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63991" y="350351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18340" y="34911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27774" y="4601053"/>
            <a:ext cx="30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Topological Ordering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69179" y="4941168"/>
            <a:ext cx="281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DAG</a:t>
            </a:r>
          </a:p>
        </p:txBody>
      </p:sp>
      <p:cxnSp>
        <p:nvCxnSpPr>
          <p:cNvPr id="84" name="Straight Connector 83"/>
          <p:cNvCxnSpPr>
            <a:cxnSpLocks/>
            <a:stCxn id="79" idx="2"/>
          </p:cNvCxnSpPr>
          <p:nvPr/>
        </p:nvCxnSpPr>
        <p:spPr>
          <a:xfrm>
            <a:off x="6017648" y="3872849"/>
            <a:ext cx="1448" cy="2507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</p:cNvCxnSpPr>
          <p:nvPr/>
        </p:nvCxnSpPr>
        <p:spPr>
          <a:xfrm>
            <a:off x="6019096" y="4123556"/>
            <a:ext cx="1470840" cy="310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cxnSpLocks/>
          </p:cNvCxnSpPr>
          <p:nvPr/>
        </p:nvCxnSpPr>
        <p:spPr>
          <a:xfrm flipV="1">
            <a:off x="7495777" y="3860499"/>
            <a:ext cx="0" cy="2940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E0CC42-DFB6-4C9C-BA1E-C77F711492C9}"/>
              </a:ext>
            </a:extLst>
          </p:cNvPr>
          <p:cNvCxnSpPr>
            <a:cxnSpLocks/>
          </p:cNvCxnSpPr>
          <p:nvPr/>
        </p:nvCxnSpPr>
        <p:spPr>
          <a:xfrm>
            <a:off x="6766091" y="3857046"/>
            <a:ext cx="0" cy="4306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784ABC-5E58-4354-8819-7986D0E445D7}"/>
              </a:ext>
            </a:extLst>
          </p:cNvPr>
          <p:cNvCxnSpPr>
            <a:cxnSpLocks/>
          </p:cNvCxnSpPr>
          <p:nvPr/>
        </p:nvCxnSpPr>
        <p:spPr>
          <a:xfrm>
            <a:off x="6754516" y="4279254"/>
            <a:ext cx="1497203" cy="230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65D3490-AA5F-499F-B60D-E1B10783E337}"/>
              </a:ext>
            </a:extLst>
          </p:cNvPr>
          <p:cNvCxnSpPr>
            <a:cxnSpLocks/>
          </p:cNvCxnSpPr>
          <p:nvPr/>
        </p:nvCxnSpPr>
        <p:spPr>
          <a:xfrm flipH="1" flipV="1">
            <a:off x="8244407" y="3860500"/>
            <a:ext cx="7312" cy="4418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681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9592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4196" y="249289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4912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2368" y="43521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87340" y="43521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15024" y="35011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6"/>
            <a:endCxn id="10" idx="2"/>
          </p:cNvCxnSpPr>
          <p:nvPr/>
        </p:nvCxnSpPr>
        <p:spPr>
          <a:xfrm>
            <a:off x="1772408" y="4532176"/>
            <a:ext cx="6149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7"/>
            <a:endCxn id="7" idx="3"/>
          </p:cNvCxnSpPr>
          <p:nvPr/>
        </p:nvCxnSpPr>
        <p:spPr>
          <a:xfrm flipV="1">
            <a:off x="1206905" y="2800209"/>
            <a:ext cx="580018" cy="7874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8" idx="2"/>
          </p:cNvCxnSpPr>
          <p:nvPr/>
        </p:nvCxnSpPr>
        <p:spPr>
          <a:xfrm>
            <a:off x="1259632" y="3714936"/>
            <a:ext cx="138528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10" idx="1"/>
          </p:cNvCxnSpPr>
          <p:nvPr/>
        </p:nvCxnSpPr>
        <p:spPr>
          <a:xfrm>
            <a:off x="1206905" y="3842229"/>
            <a:ext cx="1233162" cy="5626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7" idx="5"/>
          </p:cNvCxnSpPr>
          <p:nvPr/>
        </p:nvCxnSpPr>
        <p:spPr>
          <a:xfrm flipH="1" flipV="1">
            <a:off x="2041509" y="2800209"/>
            <a:ext cx="783423" cy="7347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4"/>
            <a:endCxn id="10" idx="0"/>
          </p:cNvCxnSpPr>
          <p:nvPr/>
        </p:nvCxnSpPr>
        <p:spPr>
          <a:xfrm flipH="1">
            <a:off x="2567360" y="3894956"/>
            <a:ext cx="257572" cy="457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4"/>
            <a:endCxn id="9" idx="1"/>
          </p:cNvCxnSpPr>
          <p:nvPr/>
        </p:nvCxnSpPr>
        <p:spPr>
          <a:xfrm>
            <a:off x="1079612" y="3894956"/>
            <a:ext cx="385483" cy="5099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9" idx="0"/>
          </p:cNvCxnSpPr>
          <p:nvPr/>
        </p:nvCxnSpPr>
        <p:spPr>
          <a:xfrm flipH="1">
            <a:off x="1592388" y="2852936"/>
            <a:ext cx="321828" cy="14992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840524" y="350113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79318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09916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64388" y="34812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11" idx="6"/>
            <a:endCxn id="28" idx="2"/>
          </p:cNvCxnSpPr>
          <p:nvPr/>
        </p:nvCxnSpPr>
        <p:spPr>
          <a:xfrm>
            <a:off x="5375064" y="3681152"/>
            <a:ext cx="4654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6"/>
            <a:endCxn id="29" idx="2"/>
          </p:cNvCxnSpPr>
          <p:nvPr/>
        </p:nvCxnSpPr>
        <p:spPr>
          <a:xfrm flipV="1">
            <a:off x="6200564" y="3661223"/>
            <a:ext cx="378754" cy="199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6"/>
            <a:endCxn id="31" idx="2"/>
          </p:cNvCxnSpPr>
          <p:nvPr/>
        </p:nvCxnSpPr>
        <p:spPr>
          <a:xfrm>
            <a:off x="7669956" y="3661223"/>
            <a:ext cx="3944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6"/>
            <a:endCxn id="30" idx="2"/>
          </p:cNvCxnSpPr>
          <p:nvPr/>
        </p:nvCxnSpPr>
        <p:spPr>
          <a:xfrm>
            <a:off x="6939358" y="3661223"/>
            <a:ext cx="37055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</p:cNvCxnSpPr>
          <p:nvPr/>
        </p:nvCxnSpPr>
        <p:spPr>
          <a:xfrm flipV="1">
            <a:off x="5195044" y="3167562"/>
            <a:ext cx="0" cy="3335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95044" y="3167562"/>
            <a:ext cx="229489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89936" y="3177526"/>
            <a:ext cx="0" cy="31364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1" idx="1"/>
          </p:cNvCxnSpPr>
          <p:nvPr/>
        </p:nvCxnSpPr>
        <p:spPr>
          <a:xfrm flipV="1">
            <a:off x="5067751" y="2996952"/>
            <a:ext cx="8305" cy="556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76056" y="2996952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244408" y="2996952"/>
            <a:ext cx="0" cy="4842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1" idx="7"/>
          </p:cNvCxnSpPr>
          <p:nvPr/>
        </p:nvCxnSpPr>
        <p:spPr>
          <a:xfrm flipV="1">
            <a:off x="5322337" y="3275405"/>
            <a:ext cx="52727" cy="2784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75064" y="3275405"/>
            <a:ext cx="12851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9" idx="0"/>
          </p:cNvCxnSpPr>
          <p:nvPr/>
        </p:nvCxnSpPr>
        <p:spPr>
          <a:xfrm>
            <a:off x="6660232" y="3275405"/>
            <a:ext cx="99106" cy="2057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86923" y="2511512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14352" y="353027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71275" y="3516215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26883" y="434286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387340" y="4325910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90751" y="348652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62643" y="3483929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32045" y="3471911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63991" y="350351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18340" y="349116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27774" y="4601053"/>
            <a:ext cx="281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Topological Ordering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69179" y="4941168"/>
            <a:ext cx="281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DAG</a:t>
            </a:r>
          </a:p>
        </p:txBody>
      </p:sp>
      <p:cxnSp>
        <p:nvCxnSpPr>
          <p:cNvPr id="84" name="Straight Connector 83"/>
          <p:cNvCxnSpPr>
            <a:cxnSpLocks/>
            <a:stCxn id="79" idx="2"/>
          </p:cNvCxnSpPr>
          <p:nvPr/>
        </p:nvCxnSpPr>
        <p:spPr>
          <a:xfrm>
            <a:off x="6017648" y="3872849"/>
            <a:ext cx="1448" cy="2507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019096" y="4123556"/>
            <a:ext cx="2225312" cy="26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6" idx="2"/>
          </p:cNvCxnSpPr>
          <p:nvPr/>
        </p:nvCxnSpPr>
        <p:spPr>
          <a:xfrm flipV="1">
            <a:off x="8244408" y="3855853"/>
            <a:ext cx="0" cy="2940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7438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A7B7-6992-4B44-902D-CE4B934C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CAC1C-6A36-40D9-945C-EC18A5B8A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there can be more than one topological orderings for a given </a:t>
            </a:r>
            <a:r>
              <a:rPr lang="en-US" dirty="0" err="1"/>
              <a:t>dag</a:t>
            </a:r>
            <a:r>
              <a:rPr lang="en-US" dirty="0"/>
              <a:t>.</a:t>
            </a:r>
          </a:p>
          <a:p>
            <a:r>
              <a:rPr lang="en-US" b="1" dirty="0"/>
              <a:t>Question</a:t>
            </a:r>
            <a:r>
              <a:rPr lang="en-US" dirty="0"/>
              <a:t>: How many topological orderings do the previous two </a:t>
            </a:r>
            <a:r>
              <a:rPr lang="en-US" dirty="0" err="1"/>
              <a:t>dags</a:t>
            </a:r>
            <a:r>
              <a:rPr lang="en-US" dirty="0"/>
              <a:t> have?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03EA6-AA87-4F48-873B-ACCE532D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720FC-03F5-4C91-BBDE-BFBB3786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4141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a Topological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We will compute </a:t>
            </a:r>
            <a:r>
              <a:rPr lang="en-US" sz="3400" b="1" dirty="0"/>
              <a:t>a list of vertices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3400" dirty="0"/>
              <a:t> that contains the vertices of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3400" dirty="0"/>
              <a:t> in topological order.</a:t>
            </a:r>
          </a:p>
          <a:p>
            <a:r>
              <a:rPr lang="en-US" sz="3400" dirty="0"/>
              <a:t>We will use an array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3400" dirty="0"/>
              <a:t> such that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D[v]</a:t>
            </a:r>
            <a:r>
              <a:rPr lang="en-US" sz="3400" dirty="0"/>
              <a:t> gives the number of predecessors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3400" dirty="0"/>
              <a:t> of vertex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3400" dirty="0"/>
              <a:t> in graph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3400" dirty="0"/>
              <a:t> such that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3400" dirty="0"/>
              <a:t> is not in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3400" dirty="0"/>
              <a:t>.</a:t>
            </a:r>
          </a:p>
          <a:p>
            <a:r>
              <a:rPr lang="en-US" sz="3400" dirty="0"/>
              <a:t>We will use a queue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Q </a:t>
            </a:r>
            <a:r>
              <a:rPr lang="en-US" sz="3400" dirty="0"/>
              <a:t>of vertices from where we will take vertices to process (from the front of the queue).</a:t>
            </a:r>
          </a:p>
          <a:p>
            <a:r>
              <a:rPr lang="en-US" sz="3400" dirty="0"/>
              <a:t>The vertices of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3400" dirty="0"/>
              <a:t> in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3400" dirty="0"/>
              <a:t> will be processed in breadth-first order.</a:t>
            </a:r>
          </a:p>
          <a:p>
            <a:r>
              <a:rPr lang="en-US" sz="3400" dirty="0"/>
              <a:t>Initially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3400" dirty="0"/>
              <a:t> will contain all the vertices of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3400" dirty="0"/>
              <a:t> with no predecessors.</a:t>
            </a:r>
          </a:p>
          <a:p>
            <a:r>
              <a:rPr lang="en-US" sz="3400" dirty="0"/>
              <a:t>When we find a vertex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3400" dirty="0"/>
              <a:t> of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3400" dirty="0"/>
              <a:t> such that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D[w]==0</a:t>
            </a:r>
            <a:r>
              <a:rPr lang="en-US" sz="3400" dirty="0"/>
              <a:t>, we see that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3400" dirty="0"/>
              <a:t> has all its predecessors in list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L </a:t>
            </a:r>
            <a:r>
              <a:rPr lang="en-US" sz="3400" dirty="0"/>
              <a:t>so we add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3400" dirty="0"/>
              <a:t> to the rear of queue </a:t>
            </a:r>
            <a:r>
              <a:rPr lang="en-US" sz="34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3400" dirty="0"/>
              <a:t> so it can be processed.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938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Topological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BreadthTopSort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(Graph G, List *L)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Let G=(V,E) be the input graph.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Let L be a list of vertices.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Let Q be a queue of vertices.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Let D[V] be an array of vertices indexed by vertices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in V.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/* Compute the in-degrees D[x] of the vertices x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in G */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 (each vertex x in V) D[x]=0;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 (each vertex x in V){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for (each successor w in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Succ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(x)) D[w]++;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033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Topological Ordering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/* Initialize the queue Q to contain all vertices having zero in-degrees */</a:t>
            </a: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Initialize(&amp;Q);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for (each vertex x in V){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if (D[x]==0) Insert(x, &amp;Q);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path</a:t>
                </a:r>
                <a:r>
                  <a:rPr lang="el-GR" b="1" dirty="0"/>
                  <a:t> (μονοπάτι)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/>
                      <m:t>in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a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graph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sequence of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in which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adjacent to the next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en-US" dirty="0"/>
                  <a:t>). </a:t>
                </a:r>
              </a:p>
              <a:p>
                <a:r>
                  <a:rPr lang="en-US" dirty="0"/>
                  <a:t>In the above case, we say that p </a:t>
                </a:r>
                <a:r>
                  <a:rPr lang="en-US" b="1" dirty="0"/>
                  <a:t>contains</a:t>
                </a:r>
                <a:r>
                  <a:rPr lang="en-US" dirty="0"/>
                  <a:t> the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the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length</a:t>
                </a:r>
                <a:r>
                  <a:rPr lang="en-US" dirty="0"/>
                  <a:t> of a path is the number of edges in it.</a:t>
                </a:r>
              </a:p>
              <a:p>
                <a:r>
                  <a:rPr lang="en-US" dirty="0"/>
                  <a:t>A path is </a:t>
                </a:r>
                <a:r>
                  <a:rPr lang="en-US" b="1" dirty="0"/>
                  <a:t>simple</a:t>
                </a:r>
                <a:r>
                  <a:rPr lang="en-US" dirty="0"/>
                  <a:t> if each vertex in the path is distinct.</a:t>
                </a:r>
              </a:p>
              <a:p>
                <a:r>
                  <a:rPr lang="en-US" dirty="0"/>
                  <a:t>A </a:t>
                </a:r>
                <a:r>
                  <a:rPr lang="en-US" b="1" dirty="0" err="1"/>
                  <a:t>subpath</a:t>
                </a:r>
                <a:r>
                  <a:rPr lang="en-US" dirty="0"/>
                  <a:t> of a path is a contiguous subsequence of its vertices.</a:t>
                </a:r>
              </a:p>
              <a:p>
                <a:r>
                  <a:rPr lang="en-US" dirty="0"/>
                  <a:t>In a directed graph, we often use the term </a:t>
                </a:r>
                <a:r>
                  <a:rPr lang="en-US" b="1" dirty="0"/>
                  <a:t>directed path </a:t>
                </a:r>
                <a:r>
                  <a:rPr lang="en-US" dirty="0"/>
                  <a:t>for obvious reasons.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76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Topological Ordering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/* Initialize the list L to be the empty list */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InitializeList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(&amp;L);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/* Process vertices in the queue Q until the queue becomes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empty */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while (!Empty(&amp;Q)){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Remove(&amp;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Q,x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AddToList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x,&amp;L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for (each successor w in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Succ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(x)){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D[w]--;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if (D[w]==0) Insert(w, &amp;Q);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/* The list L now contains the vertices of G in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topological order */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58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Topological Sort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first need to define a new type for an array that will be used to store the vertices of a graph in topological order: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Vertex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Toporder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[MAXVERTEX];</a:t>
            </a:r>
          </a:p>
          <a:p>
            <a:endParaRPr lang="en-US" sz="2400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We will also use the functions for </a:t>
            </a:r>
            <a:r>
              <a:rPr lang="en-US">
                <a:cs typeface="Courier New" pitchFamily="49" charset="0"/>
              </a:rPr>
              <a:t>the ADT queue </a:t>
            </a:r>
            <a:r>
              <a:rPr lang="en-US" dirty="0">
                <a:cs typeface="Courier New" pitchFamily="49" charset="0"/>
              </a:rPr>
              <a:t>that we have defined in a previous lecture.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30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BreadthTopSort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generates breadth-first topological ordering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Pre: G is a directed graph with no cycles implemented with a contiguous list of vertices 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and linked adjacency lists.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Post: The function makes a breadth-first traversal of G and generates the resulting 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topological order in T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Uses: Queue functions */</a:t>
            </a:r>
          </a:p>
          <a:p>
            <a:pPr marL="0" indent="0">
              <a:buNone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BreadthTopSort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(Graph G,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Toporder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T)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predecessorcount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[MAXVERTEX];    /* number of predecessors of each vertex */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Queue Q;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Vertex v,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succ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Edge *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place;</a:t>
            </a:r>
          </a:p>
          <a:p>
            <a:pPr marL="0" indent="0">
              <a:buNone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/* initialize all the predecessor counts to 0  */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for (v=0; v &lt;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G.n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v++)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predecessorcount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[v]=0;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/* increase the predecessor count for each vertex that is a successor of another one */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for (v=0; v &lt;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G.n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v++)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G.firstedge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[v];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nextedge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predecessorcount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-&gt;endpoint]++;</a:t>
            </a:r>
          </a:p>
          <a:p>
            <a:pPr marL="0" indent="0">
              <a:buNone/>
            </a:pPr>
            <a:r>
              <a:rPr lang="en-US" sz="1000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962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/* initialize a queue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InitializeQueue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(&amp;Q);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/* place all vertices with no predecessors into the queue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for (v=0; v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G.n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v++)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predecessorcount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[v]==0)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Insert(v, &amp;Q);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/* start the breadth-first traversal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place=-1;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while (!Empty(&amp;Q))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/* visit v by placing it into the topological order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Remove(&amp;Q, &amp;v);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place++;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T[place]=v;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/* traverse the list of successors of v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G.firstedge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[v];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nextedge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/* reduce the predecessor count for each successor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succ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-&gt;endpoint;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predecessorcount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succ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]--;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predecessorcount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succ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]==0)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/*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succ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has no further predecessors, so it is ready to process */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Insert(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succ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&amp;Q);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550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easily see that the complexity of topological sort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𝒆</m:t>
                    </m:r>
                    <m:r>
                      <a:rPr lang="en-US" b="1" i="1" smtClean="0">
                        <a:latin typeface="Cambria Math"/>
                      </a:rPr>
                      <m:t>).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09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Strongly Connected Components of a Directed Graph (Reminder)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strongly connected component </a:t>
                </a:r>
                <a:r>
                  <a:rPr lang="el-GR" b="1" dirty="0"/>
                  <a:t>(ισχυρά συνεκτική συνιστώσα) </a:t>
                </a:r>
                <a:r>
                  <a:rPr lang="en-US" dirty="0"/>
                  <a:t>of a directed graph is a maximal set of vertices in which there is a path from any one vertex in the set to any other vertex.</a:t>
                </a:r>
              </a:p>
              <a:p>
                <a:r>
                  <a:rPr lang="en-US" dirty="0"/>
                  <a:t>More formally,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directed graph. We can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into equivalence classes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 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/>
                  <a:t> such that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are equivalent if and only if there is a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a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 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dirty="0"/>
                  <a:t>, be the set of edges with endpoints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The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are called the </a:t>
                </a:r>
                <a:r>
                  <a:rPr lang="en-US" b="1" dirty="0"/>
                  <a:t>strongly connected components </a:t>
                </a:r>
                <a:r>
                  <a:rPr lang="en-US" dirty="0"/>
                  <a:t>or just </a:t>
                </a:r>
                <a:r>
                  <a:rPr lang="en-US" b="1" dirty="0"/>
                  <a:t>strong components</a:t>
                </a:r>
                <a:r>
                  <a:rPr lang="el-GR" dirty="0"/>
                  <a:t> </a:t>
                </a:r>
                <a:r>
                  <a:rPr lang="el-GR" b="1" dirty="0"/>
                  <a:t>(ισχυρές συνιστώσες)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directed graph with only one strong component is strongly connected</a:t>
                </a:r>
                <a:r>
                  <a:rPr lang="el-GR" dirty="0"/>
                  <a:t> (ισχυρά συνεκτικός).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965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5114039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Strong Components of the Digraph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8879195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Components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Every vertex of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in some strong component, but certain edges may not be in any component.</a:t>
                </a:r>
              </a:p>
              <a:p>
                <a:r>
                  <a:rPr lang="en-US" dirty="0"/>
                  <a:t>Such edges, called </a:t>
                </a:r>
                <a:r>
                  <a:rPr lang="en-US" b="1" dirty="0"/>
                  <a:t>cross-component</a:t>
                </a:r>
                <a:r>
                  <a:rPr lang="en-US" dirty="0"/>
                  <a:t> edges, go from one vertex in one component to a vertex in another.</a:t>
                </a:r>
              </a:p>
              <a:p>
                <a:r>
                  <a:rPr lang="en-US" dirty="0"/>
                  <a:t>We can represent the interconnections among components by constructing a </a:t>
                </a:r>
                <a:r>
                  <a:rPr lang="en-US" b="1" dirty="0"/>
                  <a:t>reduced graph (</a:t>
                </a:r>
                <a:r>
                  <a:rPr lang="el-GR" b="1" dirty="0"/>
                  <a:t>ελαττωμένο </a:t>
                </a:r>
                <a:r>
                  <a:rPr lang="el-GR" b="1" dirty="0" err="1"/>
                  <a:t>γράφο</a:t>
                </a:r>
                <a:r>
                  <a:rPr lang="el-GR" b="1" dirty="0"/>
                  <a:t>)</a:t>
                </a:r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. There is an edge from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to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of the reduced graph if there is an edge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from some vertex in the component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to some vertex in the component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reduced graph is always a dag.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83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555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Example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179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451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cycle</a:t>
                </a:r>
                <a:r>
                  <a:rPr lang="en-US" dirty="0"/>
                  <a:t> is a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length greater than one that begins and ends at the same vertex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simple cycle </a:t>
                </a:r>
                <a:r>
                  <a:rPr lang="en-US" dirty="0"/>
                  <a:t>is a path that travels through three or more </a:t>
                </a:r>
                <a:r>
                  <a:rPr lang="en-US" b="1" dirty="0"/>
                  <a:t>distinct</a:t>
                </a:r>
                <a:r>
                  <a:rPr lang="en-US" dirty="0"/>
                  <a:t> vertices and connects them into a loop. </a:t>
                </a:r>
              </a:p>
              <a:p>
                <a:r>
                  <a:rPr lang="en-US" dirty="0"/>
                  <a:t>Formally,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path of the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b="1" dirty="0"/>
                  <a:t>simple cycle </a:t>
                </a: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&gt;3,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distinct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in the range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−1.</m:t>
                    </m:r>
                  </m:oMath>
                </a14:m>
                <a:endParaRPr lang="el-GR" dirty="0"/>
              </a:p>
              <a:p>
                <a:r>
                  <a:rPr lang="en-US" dirty="0"/>
                  <a:t>Simple cycles </a:t>
                </a:r>
                <a:r>
                  <a:rPr lang="en-US" b="1" dirty="0"/>
                  <a:t>do not repeat edges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2296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616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Example Reduced Graph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05712" y="2062738"/>
            <a:ext cx="1271257" cy="5458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4134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09292" y="21625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A, B, 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3707" y="4005064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2" name="Straight Arrow Connector 11"/>
          <p:cNvCxnSpPr>
            <a:stCxn id="6" idx="4"/>
            <a:endCxn id="8" idx="0"/>
          </p:cNvCxnSpPr>
          <p:nvPr/>
        </p:nvCxnSpPr>
        <p:spPr>
          <a:xfrm>
            <a:off x="4241341" y="2608583"/>
            <a:ext cx="180019" cy="13964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074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Kosaraju’s</a:t>
            </a:r>
            <a:r>
              <a:rPr lang="en-US" dirty="0"/>
              <a:t> Algorithm for Computing Strong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can use DFS to compute the strong components of a 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Perform a DFS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and number the vertices in order of completion of the recursive calls of function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Traverse</a:t>
                </a:r>
                <a:r>
                  <a:rPr lang="en-US" dirty="0"/>
                  <a:t> (</a:t>
                </a:r>
                <a:r>
                  <a:rPr lang="en-US" dirty="0" err="1"/>
                  <a:t>postorder</a:t>
                </a:r>
                <a:r>
                  <a:rPr lang="en-US" dirty="0"/>
                  <a:t> numbering).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Construct the </a:t>
                </a:r>
                <a:r>
                  <a:rPr lang="en-US" b="1" dirty="0"/>
                  <a:t>reverse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 new directed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by reversing the direction of each edge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Perform a DFS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, starting the search from the highest numbered vertex according to the </a:t>
                </a:r>
                <a:r>
                  <a:rPr lang="en-US" dirty="0" err="1"/>
                  <a:t>postorder</a:t>
                </a:r>
                <a:r>
                  <a:rPr lang="en-US" dirty="0"/>
                  <a:t> numbering assigned in Step 1. If the DFS does not reach all vertices, start the next DFS from the highest-numbered remaining vertex.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Each tree in the resulting spanning forest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gives us a strongly connected component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8531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Example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We first </a:t>
            </a:r>
            <a:r>
              <a:rPr lang="en-US" dirty="0"/>
              <a:t>perform a DFS starting from vertex 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6698866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numbers show the post-order numbering.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18120" y="5104050"/>
            <a:ext cx="1152128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76256" y="5877272"/>
            <a:ext cx="1152128" cy="0"/>
          </a:xfrm>
          <a:prstGeom prst="straightConnector1">
            <a:avLst/>
          </a:prstGeom>
          <a:ln w="12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4837" y="491938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edges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0122" y="566558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6535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0122" y="210059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542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418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63065" y="5296256"/>
            <a:ext cx="172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 edges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18120" y="5480922"/>
            <a:ext cx="1152128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7313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Reverse </a:t>
                </a:r>
                <a:r>
                  <a:rPr lang="en-US"/>
                  <a:t>Directed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we perform a DFS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starting from the highest-numbered vertex A. The search which will visit the vertices in the order  A, C, B and 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6535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0122" y="210059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542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418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999765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Characterization of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42128" y="5091350"/>
            <a:ext cx="1152128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76256" y="5877272"/>
            <a:ext cx="1152128" cy="0"/>
          </a:xfrm>
          <a:prstGeom prst="straightConnector1">
            <a:avLst/>
          </a:prstGeom>
          <a:ln w="12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5468" y="490668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edges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0122" y="566558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6535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0122" y="210059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542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4187" y="4016510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842128" y="5469974"/>
            <a:ext cx="1152128" cy="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16392" y="5276016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edges</a:t>
            </a:r>
          </a:p>
        </p:txBody>
      </p:sp>
    </p:spTree>
    <p:extLst>
      <p:ext uri="{BB962C8B-B14F-4D97-AF65-F5344CB8AC3E}">
        <p14:creationId xmlns:p14="http://schemas.microsoft.com/office/powerpoint/2010/main" val="328925439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Depth-first Spanning Forest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741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999765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Strong Components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569079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Algorithm for Computing Strong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of the algorithm we presented for computing strong components is again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𝒆</m:t>
                    </m:r>
                    <m:r>
                      <a:rPr lang="en-US" b="1" i="1" smtClean="0">
                        <a:latin typeface="Cambria Math"/>
                      </a:rPr>
                      <m:t>).</m:t>
                    </m:r>
                  </m:oMath>
                </a14:m>
                <a:endParaRPr lang="el-GR" b="1" dirty="0"/>
              </a:p>
              <a:p>
                <a:r>
                  <a:rPr lang="en-US" dirty="0"/>
                  <a:t>This can be seen easily because the complexity for every step of the algorithm is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𝒆</m:t>
                    </m:r>
                    <m:r>
                      <a:rPr lang="en-US" b="1" i="1">
                        <a:latin typeface="Cambria Math"/>
                      </a:rPr>
                      <m:t>).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384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T. A. Standish. </a:t>
            </a:r>
            <a:r>
              <a:rPr lang="en-US" i="1" dirty="0"/>
              <a:t>Data Structures , Algorithms and Software Principles in 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Chapter 10</a:t>
            </a:r>
          </a:p>
          <a:p>
            <a:r>
              <a:rPr lang="en-US" dirty="0"/>
              <a:t>A. V. </a:t>
            </a:r>
            <a:r>
              <a:rPr lang="en-US" dirty="0" err="1"/>
              <a:t>Aho</a:t>
            </a:r>
            <a:r>
              <a:rPr lang="en-US" dirty="0"/>
              <a:t>, J. E. </a:t>
            </a:r>
            <a:r>
              <a:rPr lang="en-US" dirty="0" err="1"/>
              <a:t>Hopcroft</a:t>
            </a:r>
            <a:r>
              <a:rPr lang="en-US" dirty="0"/>
              <a:t> and J. D. Ullman. </a:t>
            </a:r>
            <a:r>
              <a:rPr lang="en-US" i="1" dirty="0"/>
              <a:t>Data Structures and Algorithms. </a:t>
            </a:r>
          </a:p>
          <a:p>
            <a:pPr lvl="1"/>
            <a:r>
              <a:rPr lang="en-US" dirty="0"/>
              <a:t>Chapters 6 and 7</a:t>
            </a:r>
          </a:p>
          <a:p>
            <a:r>
              <a:rPr lang="en-US" dirty="0"/>
              <a:t>M. T. Goodrich, R. </a:t>
            </a:r>
            <a:r>
              <a:rPr lang="en-US" dirty="0" err="1"/>
              <a:t>Tamassia</a:t>
            </a:r>
            <a:r>
              <a:rPr lang="en-US" dirty="0"/>
              <a:t> and D. Mount. </a:t>
            </a:r>
            <a:r>
              <a:rPr lang="en-US" i="1" dirty="0"/>
              <a:t>Data Structures and Algorithms in C++.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edition.</a:t>
            </a:r>
          </a:p>
          <a:p>
            <a:pPr lvl="1"/>
            <a:r>
              <a:rPr lang="en-US" dirty="0"/>
              <a:t>Chapter 13</a:t>
            </a:r>
          </a:p>
          <a:p>
            <a:r>
              <a:rPr lang="en-US" dirty="0"/>
              <a:t>M. T. Goodrich, R. </a:t>
            </a:r>
            <a:r>
              <a:rPr lang="en-US" dirty="0" err="1"/>
              <a:t>Tamassia</a:t>
            </a:r>
            <a:r>
              <a:rPr lang="en-US" dirty="0"/>
              <a:t>. </a:t>
            </a:r>
            <a:r>
              <a:rPr lang="el-GR" i="1" dirty="0"/>
              <a:t>Δομές Δεδομένων και Αλγόριθμοι σε </a:t>
            </a:r>
            <a:r>
              <a:rPr lang="en-US" i="1" dirty="0"/>
              <a:t>Java</a:t>
            </a:r>
            <a:r>
              <a:rPr lang="en-US" dirty="0"/>
              <a:t>. </a:t>
            </a:r>
            <a:r>
              <a:rPr lang="el-GR" dirty="0"/>
              <a:t>5</a:t>
            </a:r>
            <a:r>
              <a:rPr lang="el-GR" baseline="30000" dirty="0"/>
              <a:t>η</a:t>
            </a:r>
            <a:r>
              <a:rPr lang="el-GR" dirty="0"/>
              <a:t> έκδοση. Εκδόσεις Δίαυλος.</a:t>
            </a:r>
            <a:endParaRPr lang="en-US" dirty="0"/>
          </a:p>
          <a:p>
            <a:pPr lvl="1"/>
            <a:r>
              <a:rPr lang="en-US" dirty="0"/>
              <a:t>Chapter 13</a:t>
            </a:r>
          </a:p>
          <a:p>
            <a:r>
              <a:rPr lang="en-US" dirty="0"/>
              <a:t>R. Sedgewick. </a:t>
            </a:r>
            <a:r>
              <a:rPr lang="en-US" i="1" dirty="0"/>
              <a:t>Algorithms in C. 3</a:t>
            </a:r>
            <a:r>
              <a:rPr lang="en-US" i="1" baseline="30000" dirty="0"/>
              <a:t>rd</a:t>
            </a:r>
            <a:r>
              <a:rPr lang="en-US" i="1" dirty="0"/>
              <a:t> edition. Part 5. Graph Algorithms.</a:t>
            </a:r>
          </a:p>
          <a:p>
            <a:pPr lvl="1"/>
            <a:r>
              <a:rPr lang="en-US" dirty="0"/>
              <a:t>Chapters 18 and 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5" y="2889204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895" y="227687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4041" y="340112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6555" y="335157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5042" y="226758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1707" y="2394873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5798" y="337441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7564" y="4784248"/>
                <a:ext cx="78848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dirty="0"/>
              </a:p>
              <a:p>
                <a:r>
                  <a:rPr lang="en-US" b="0" dirty="0"/>
                  <a:t>The sequence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1, 2, 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5, 6</m:t>
                    </m:r>
                  </m:oMath>
                </a14:m>
                <a:r>
                  <a:rPr lang="en-US" b="0" dirty="0"/>
                  <a:t> is a simple path of length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r>
                  <a:rPr lang="en-US" b="0" dirty="0"/>
                  <a:t>The path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1, 2, 5, 6, 5</m:t>
                    </m:r>
                  </m:oMath>
                </a14:m>
                <a:r>
                  <a:rPr lang="en-US" b="0" dirty="0"/>
                  <a:t> is not simple.</a:t>
                </a:r>
              </a:p>
              <a:p>
                <a:r>
                  <a:rPr lang="en-US" dirty="0"/>
                  <a:t>The path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subpath</a:t>
                </a:r>
                <a:r>
                  <a:rPr lang="en-US" dirty="0"/>
                  <a:t> of the path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4784248"/>
                <a:ext cx="7884876" cy="1200329"/>
              </a:xfrm>
              <a:prstGeom prst="rect">
                <a:avLst/>
              </a:prstGeom>
              <a:blipFill>
                <a:blip r:embed="rId2"/>
                <a:stretch>
                  <a:fillRect l="-61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23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Graphs</a:t>
            </a:r>
            <a:r>
              <a:rPr lang="en-US" dirty="0"/>
              <a:t> are collections of nodes in which various pairs are connected by line segments. The nodes are usually called </a:t>
            </a:r>
            <a:r>
              <a:rPr lang="en-US" b="1" dirty="0"/>
              <a:t>vertices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b="1" dirty="0"/>
              <a:t>κορυφές</a:t>
            </a:r>
            <a:r>
              <a:rPr lang="el-GR" dirty="0"/>
              <a:t>) </a:t>
            </a:r>
            <a:r>
              <a:rPr lang="en-US" dirty="0"/>
              <a:t>and the line segments </a:t>
            </a:r>
            <a:r>
              <a:rPr lang="en-US" b="1" dirty="0"/>
              <a:t>edges</a:t>
            </a:r>
            <a:r>
              <a:rPr lang="el-GR" b="1" dirty="0"/>
              <a:t> (ακμές).</a:t>
            </a:r>
            <a:endParaRPr lang="en-US" dirty="0"/>
          </a:p>
          <a:p>
            <a:r>
              <a:rPr lang="en-US" dirty="0"/>
              <a:t>Graphs are </a:t>
            </a:r>
            <a:r>
              <a:rPr lang="en-US" b="1" dirty="0"/>
              <a:t>more general than trees</a:t>
            </a:r>
            <a:r>
              <a:rPr lang="en-US" dirty="0"/>
              <a:t>. Graphs are allowed to have cycles and can have more than one connected component.</a:t>
            </a:r>
          </a:p>
          <a:p>
            <a:r>
              <a:rPr lang="en-US" dirty="0"/>
              <a:t>Some authors use the terms </a:t>
            </a:r>
            <a:r>
              <a:rPr lang="en-US" b="1" dirty="0"/>
              <a:t>nodes</a:t>
            </a:r>
            <a:r>
              <a:rPr lang="el-GR" b="1" dirty="0"/>
              <a:t> (κόμβοι)</a:t>
            </a:r>
            <a:r>
              <a:rPr lang="en-US" dirty="0"/>
              <a:t> and </a:t>
            </a:r>
            <a:r>
              <a:rPr lang="en-US" b="1" dirty="0"/>
              <a:t>arcs</a:t>
            </a:r>
            <a:r>
              <a:rPr lang="el-GR" b="1" dirty="0"/>
              <a:t> (τόξα)</a:t>
            </a:r>
            <a:r>
              <a:rPr lang="en-US" dirty="0"/>
              <a:t> instead of vertices and edges.</a:t>
            </a:r>
          </a:p>
          <a:p>
            <a:r>
              <a:rPr lang="en-US" dirty="0"/>
              <a:t>Graphs can be </a:t>
            </a:r>
            <a:r>
              <a:rPr lang="en-US" b="1" dirty="0"/>
              <a:t>undirected</a:t>
            </a:r>
            <a:r>
              <a:rPr lang="en-US" dirty="0"/>
              <a:t> or </a:t>
            </a:r>
            <a:r>
              <a:rPr lang="en-US" b="1" dirty="0"/>
              <a:t>directed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5976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2752" y="47108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63589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037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5888" y="33883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64514" y="35730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7824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9752" y="377939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3794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5976" y="19795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2796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0376" y="28079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4514" y="35478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1209" y="3363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7824" y="4715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3" name="Straight Connector 32"/>
          <p:cNvCxnSpPr>
            <a:stCxn id="8" idx="5"/>
            <a:endCxn id="11" idx="1"/>
          </p:cNvCxnSpPr>
          <p:nvPr/>
        </p:nvCxnSpPr>
        <p:spPr>
          <a:xfrm>
            <a:off x="3943209" y="3113393"/>
            <a:ext cx="474032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5"/>
            <a:endCxn id="9" idx="1"/>
          </p:cNvCxnSpPr>
          <p:nvPr/>
        </p:nvCxnSpPr>
        <p:spPr>
          <a:xfrm>
            <a:off x="4663289" y="2296153"/>
            <a:ext cx="65981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5"/>
            <a:endCxn id="10" idx="1"/>
          </p:cNvCxnSpPr>
          <p:nvPr/>
        </p:nvCxnSpPr>
        <p:spPr>
          <a:xfrm>
            <a:off x="5577689" y="3113393"/>
            <a:ext cx="1150926" cy="32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8" idx="7"/>
          </p:cNvCxnSpPr>
          <p:nvPr/>
        </p:nvCxnSpPr>
        <p:spPr>
          <a:xfrm flipH="1">
            <a:off x="3943209" y="2296153"/>
            <a:ext cx="46549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  <a:endCxn id="11" idx="7"/>
          </p:cNvCxnSpPr>
          <p:nvPr/>
        </p:nvCxnSpPr>
        <p:spPr>
          <a:xfrm flipH="1">
            <a:off x="4671827" y="3113393"/>
            <a:ext cx="651276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6"/>
            <a:endCxn id="9" idx="2"/>
          </p:cNvCxnSpPr>
          <p:nvPr/>
        </p:nvCxnSpPr>
        <p:spPr>
          <a:xfrm>
            <a:off x="3995936" y="2986100"/>
            <a:ext cx="1274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7"/>
            <a:endCxn id="8" idx="3"/>
          </p:cNvCxnSpPr>
          <p:nvPr/>
        </p:nvCxnSpPr>
        <p:spPr>
          <a:xfrm flipV="1">
            <a:off x="2647065" y="3113393"/>
            <a:ext cx="1041558" cy="7187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3"/>
            <a:endCxn id="12" idx="0"/>
          </p:cNvCxnSpPr>
          <p:nvPr/>
        </p:nvCxnSpPr>
        <p:spPr>
          <a:xfrm flipH="1">
            <a:off x="1799692" y="4086708"/>
            <a:ext cx="592787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  <a:endCxn id="13" idx="0"/>
          </p:cNvCxnSpPr>
          <p:nvPr/>
        </p:nvCxnSpPr>
        <p:spPr>
          <a:xfrm>
            <a:off x="2647065" y="4086708"/>
            <a:ext cx="520779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6"/>
            <a:endCxn id="13" idx="2"/>
          </p:cNvCxnSpPr>
          <p:nvPr/>
        </p:nvCxnSpPr>
        <p:spPr>
          <a:xfrm>
            <a:off x="1979712" y="4905164"/>
            <a:ext cx="10081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8130" y="562059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 simple cycles:  (1,2,3,1)   (4,5,6,7,4)   (4,5,6,4)   (4,6,7,4)</a:t>
            </a:r>
          </a:p>
        </p:txBody>
      </p:sp>
    </p:spTree>
    <p:extLst>
      <p:ext uri="{BB962C8B-B14F-4D97-AF65-F5344CB8AC3E}">
        <p14:creationId xmlns:p14="http://schemas.microsoft.com/office/powerpoint/2010/main" val="151153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5976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2752" y="47108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63589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037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5888" y="33883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64514" y="35730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7824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9752" y="377939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3794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5976" y="19795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2796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0376" y="28079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4514" y="35478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1209" y="3363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7824" y="4715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3" name="Straight Connector 32"/>
          <p:cNvCxnSpPr>
            <a:stCxn id="8" idx="5"/>
            <a:endCxn id="11" idx="1"/>
          </p:cNvCxnSpPr>
          <p:nvPr/>
        </p:nvCxnSpPr>
        <p:spPr>
          <a:xfrm>
            <a:off x="3943209" y="3113393"/>
            <a:ext cx="474032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5"/>
            <a:endCxn id="9" idx="1"/>
          </p:cNvCxnSpPr>
          <p:nvPr/>
        </p:nvCxnSpPr>
        <p:spPr>
          <a:xfrm>
            <a:off x="4663289" y="2296153"/>
            <a:ext cx="65981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5"/>
            <a:endCxn id="10" idx="1"/>
          </p:cNvCxnSpPr>
          <p:nvPr/>
        </p:nvCxnSpPr>
        <p:spPr>
          <a:xfrm>
            <a:off x="5577689" y="3113393"/>
            <a:ext cx="1150926" cy="32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8" idx="7"/>
          </p:cNvCxnSpPr>
          <p:nvPr/>
        </p:nvCxnSpPr>
        <p:spPr>
          <a:xfrm flipH="1">
            <a:off x="3943209" y="2296153"/>
            <a:ext cx="46549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  <a:endCxn id="11" idx="7"/>
          </p:cNvCxnSpPr>
          <p:nvPr/>
        </p:nvCxnSpPr>
        <p:spPr>
          <a:xfrm flipH="1">
            <a:off x="4671827" y="3113393"/>
            <a:ext cx="651276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6"/>
            <a:endCxn id="9" idx="2"/>
          </p:cNvCxnSpPr>
          <p:nvPr/>
        </p:nvCxnSpPr>
        <p:spPr>
          <a:xfrm>
            <a:off x="3995936" y="2986100"/>
            <a:ext cx="1274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7"/>
            <a:endCxn id="8" idx="3"/>
          </p:cNvCxnSpPr>
          <p:nvPr/>
        </p:nvCxnSpPr>
        <p:spPr>
          <a:xfrm flipV="1">
            <a:off x="2647065" y="3113393"/>
            <a:ext cx="1041558" cy="7187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3"/>
            <a:endCxn id="12" idx="0"/>
          </p:cNvCxnSpPr>
          <p:nvPr/>
        </p:nvCxnSpPr>
        <p:spPr>
          <a:xfrm flipH="1">
            <a:off x="1799692" y="4086708"/>
            <a:ext cx="592787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  <a:endCxn id="13" idx="0"/>
          </p:cNvCxnSpPr>
          <p:nvPr/>
        </p:nvCxnSpPr>
        <p:spPr>
          <a:xfrm>
            <a:off x="2647065" y="4086708"/>
            <a:ext cx="520779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6"/>
            <a:endCxn id="13" idx="2"/>
          </p:cNvCxnSpPr>
          <p:nvPr/>
        </p:nvCxnSpPr>
        <p:spPr>
          <a:xfrm>
            <a:off x="1979712" y="4905164"/>
            <a:ext cx="10081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8130" y="562059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non-simple cycle:  (4,5,6,4,7,6,4)</a:t>
            </a:r>
          </a:p>
        </p:txBody>
      </p:sp>
    </p:spTree>
    <p:extLst>
      <p:ext uri="{BB962C8B-B14F-4D97-AF65-F5344CB8AC3E}">
        <p14:creationId xmlns:p14="http://schemas.microsoft.com/office/powerpoint/2010/main" val="2326792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stCxn id="40" idx="1"/>
          </p:cNvCxnSpPr>
          <p:nvPr/>
        </p:nvCxnSpPr>
        <p:spPr>
          <a:xfrm flipH="1" flipV="1">
            <a:off x="3781388" y="3546178"/>
            <a:ext cx="1354410" cy="129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5" y="2889204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895" y="227687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4041" y="340112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6555" y="335157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5042" y="226758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1707" y="2394873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5798" y="337441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340ED9-7E12-42AE-90E4-D4ACE2FF148A}"/>
                  </a:ext>
                </a:extLst>
              </p:cNvPr>
              <p:cNvSpPr txBox="1"/>
              <p:nvPr/>
            </p:nvSpPr>
            <p:spPr>
              <a:xfrm>
                <a:off x="647564" y="4784248"/>
                <a:ext cx="78848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dirty="0"/>
              </a:p>
              <a:p>
                <a:r>
                  <a:rPr lang="en-US" b="0" dirty="0"/>
                  <a:t>The sequence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1, 2, 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5, 6</m:t>
                    </m:r>
                  </m:oMath>
                </a14:m>
                <a:r>
                  <a:rPr lang="en-US" b="0" dirty="0"/>
                  <a:t> is a simple (directed) path of length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r>
                  <a:rPr lang="en-US" dirty="0"/>
                  <a:t>The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a path because there is no directed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(5, 4).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The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5, 6, 7, 4, 5</m:t>
                    </m:r>
                  </m:oMath>
                </a14:m>
                <a:r>
                  <a:rPr lang="en-US" b="0" dirty="0"/>
                  <a:t> is a simple cycle.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340ED9-7E12-42AE-90E4-D4ACE2FF1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4784248"/>
                <a:ext cx="7884876" cy="1200329"/>
              </a:xfrm>
              <a:prstGeom prst="rect">
                <a:avLst/>
              </a:prstGeom>
              <a:blipFill>
                <a:blip r:embed="rId3"/>
                <a:stretch>
                  <a:fillRect l="-61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02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163F-9ED1-4329-983D-33E82A3E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B3C3EA-D5D5-4FAB-B12A-F5CF4B84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 graph. If there is a path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then we say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reachable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via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B3C3EA-D5D5-4FAB-B12A-F5CF4B84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2C571-1E73-41C7-96AB-A23DA28B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0506-FE11-4BC3-B883-2AD6A650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-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45330" y="421541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0717" y="45451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65310" y="52223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67824" y="54021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1" idx="2"/>
          </p:cNvCxnSpPr>
          <p:nvPr/>
        </p:nvCxnSpPr>
        <p:spPr>
          <a:xfrm>
            <a:off x="2605370" y="4395438"/>
            <a:ext cx="1135347" cy="32970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 flipH="1">
            <a:off x="2245330" y="4575458"/>
            <a:ext cx="180020" cy="646849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6"/>
            <a:endCxn id="33" idx="2"/>
          </p:cNvCxnSpPr>
          <p:nvPr/>
        </p:nvCxnSpPr>
        <p:spPr>
          <a:xfrm>
            <a:off x="2425350" y="5402327"/>
            <a:ext cx="942474" cy="17985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5" y="2889204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895" y="227687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4041" y="340112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6555" y="335157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5042" y="226758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1707" y="2394873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5798" y="337441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5999" y="4215418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2268" y="452955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32439" y="5212342"/>
            <a:ext cx="4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09153" y="5389134"/>
            <a:ext cx="4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437F2-4B39-462B-8F69-3B00B77596D1}"/>
              </a:ext>
            </a:extLst>
          </p:cNvPr>
          <p:cNvSpPr/>
          <p:nvPr/>
        </p:nvSpPr>
        <p:spPr>
          <a:xfrm>
            <a:off x="4503171" y="49258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Vertices 1 and 6 are reachable from each other.</a:t>
            </a:r>
          </a:p>
          <a:p>
            <a:r>
              <a:rPr lang="en-US" dirty="0"/>
              <a:t>Vertex 1 is not reachable from vertex 8 </a:t>
            </a:r>
          </a:p>
          <a:p>
            <a:r>
              <a:rPr lang="en-US" dirty="0"/>
              <a:t>(or 9, 10, 11).</a:t>
            </a:r>
          </a:p>
        </p:txBody>
      </p:sp>
    </p:spTree>
    <p:extLst>
      <p:ext uri="{BB962C8B-B14F-4D97-AF65-F5344CB8AC3E}">
        <p14:creationId xmlns:p14="http://schemas.microsoft.com/office/powerpoint/2010/main" val="471700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45330" y="421541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0717" y="45451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65310" y="52223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67824" y="54021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1" idx="2"/>
          </p:cNvCxnSpPr>
          <p:nvPr/>
        </p:nvCxnSpPr>
        <p:spPr>
          <a:xfrm>
            <a:off x="2605370" y="4395438"/>
            <a:ext cx="1135347" cy="329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 flipH="1">
            <a:off x="2245330" y="4575458"/>
            <a:ext cx="180020" cy="6468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6"/>
            <a:endCxn id="33" idx="2"/>
          </p:cNvCxnSpPr>
          <p:nvPr/>
        </p:nvCxnSpPr>
        <p:spPr>
          <a:xfrm>
            <a:off x="2425350" y="5402327"/>
            <a:ext cx="942474" cy="1798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5" y="2889204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4895" y="227687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4041" y="340112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6555" y="3351575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5042" y="226758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1707" y="2394873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5798" y="3374412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5999" y="4215418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2268" y="4529550"/>
            <a:ext cx="2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32439" y="5212342"/>
            <a:ext cx="4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09153" y="5389134"/>
            <a:ext cx="4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8024" y="5040927"/>
            <a:ext cx="389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6 is reachable from vertex 1.</a:t>
            </a:r>
          </a:p>
          <a:p>
            <a:r>
              <a:rPr lang="en-US" dirty="0"/>
              <a:t>Vertex 1 is not reachable from vertex 6.</a:t>
            </a:r>
          </a:p>
          <a:p>
            <a:r>
              <a:rPr lang="en-US" b="0" dirty="0"/>
              <a:t>Vertex 1 </a:t>
            </a:r>
            <a:r>
              <a:rPr lang="en-US" dirty="0"/>
              <a:t>is not reachable from vertex</a:t>
            </a:r>
            <a:r>
              <a:rPr lang="en-US" b="0" dirty="0"/>
              <a:t> 8 (or 9, 10, 11).</a:t>
            </a:r>
          </a:p>
        </p:txBody>
      </p:sp>
    </p:spTree>
    <p:extLst>
      <p:ext uri="{BB962C8B-B14F-4D97-AF65-F5344CB8AC3E}">
        <p14:creationId xmlns:p14="http://schemas.microsoft.com/office/powerpoint/2010/main" val="1302257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C3EB-8ED4-4BD2-93B8-EC96B47D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EDD71-C866-48D1-A3FC-8C23CD9B54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connected</a:t>
                </a:r>
                <a:r>
                  <a:rPr lang="el-GR" b="1" dirty="0"/>
                  <a:t> (συνεκτικός)</a:t>
                </a:r>
                <a:r>
                  <a:rPr lang="en-US" dirty="0"/>
                  <a:t> if every vertex is reachable from every other vertex in the graph (i.e., if there is a path from every vertex to every other vertex).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EDD71-C866-48D1-A3FC-8C23CD9B54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B56E3-3C5A-43E3-AE47-FE8DBF53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F43C2-EE7A-4832-A2FA-67828E0C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10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of Connected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9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Connected Components of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undirected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b="1" dirty="0"/>
                  <a:t>connected component</a:t>
                </a:r>
                <a:r>
                  <a:rPr lang="el-GR" b="1" dirty="0"/>
                  <a:t> (συνεκτική συνιστώσα)</a:t>
                </a:r>
                <a:r>
                  <a:rPr lang="en-US" dirty="0"/>
                  <a:t> is a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the vertices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that are all reachable from each other.</a:t>
                </a:r>
              </a:p>
              <a:p>
                <a:r>
                  <a:rPr lang="en-US" dirty="0"/>
                  <a:t>A connected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maximal connected component</a:t>
                </a:r>
                <a:r>
                  <a:rPr lang="el-GR" b="1" dirty="0"/>
                  <a:t> (μέγιστη συνεκτική συνιστώσα) </a:t>
                </a:r>
                <a:r>
                  <a:rPr lang="en-US" dirty="0"/>
                  <a:t>provided there is no bigger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of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properly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itself is a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can always be separated </a:t>
                </a:r>
                <a:r>
                  <a:rPr lang="en-US" dirty="0"/>
                  <a:t>into maximal connected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maximal connected components of an undirected graph are the </a:t>
                </a:r>
                <a:r>
                  <a:rPr lang="en-US" b="1" dirty="0"/>
                  <a:t>equivalence classes </a:t>
                </a:r>
                <a:r>
                  <a:rPr lang="en-US" dirty="0"/>
                  <a:t>of the vertices under the “is reachable from” relation.</a:t>
                </a:r>
              </a:p>
              <a:p>
                <a:r>
                  <a:rPr lang="en-US" dirty="0"/>
                  <a:t>An undirected graph is connected if it has exactly one maximal connected component.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291" r="-1556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3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of Undirected Graph and its Separation into Two Maximal Connected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29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45330" y="421541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0717" y="45451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65310" y="52223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67824" y="54021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1" idx="2"/>
          </p:cNvCxnSpPr>
          <p:nvPr/>
        </p:nvCxnSpPr>
        <p:spPr>
          <a:xfrm>
            <a:off x="2605370" y="4395438"/>
            <a:ext cx="1135347" cy="32970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 flipH="1">
            <a:off x="2245330" y="4575458"/>
            <a:ext cx="180020" cy="646849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6"/>
            <a:endCxn id="33" idx="2"/>
          </p:cNvCxnSpPr>
          <p:nvPr/>
        </p:nvCxnSpPr>
        <p:spPr>
          <a:xfrm>
            <a:off x="2425350" y="5402327"/>
            <a:ext cx="942474" cy="17985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6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Graphs (Undirected)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45330" y="421541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0717" y="45451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65310" y="52223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67824" y="54021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1" idx="2"/>
          </p:cNvCxnSpPr>
          <p:nvPr/>
        </p:nvCxnSpPr>
        <p:spPr>
          <a:xfrm>
            <a:off x="2605370" y="4395438"/>
            <a:ext cx="1135347" cy="32970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 flipH="1">
            <a:off x="2245330" y="4575458"/>
            <a:ext cx="180020" cy="646849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6"/>
            <a:endCxn id="33" idx="2"/>
          </p:cNvCxnSpPr>
          <p:nvPr/>
        </p:nvCxnSpPr>
        <p:spPr>
          <a:xfrm>
            <a:off x="2425350" y="5402327"/>
            <a:ext cx="942474" cy="17985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91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BB04-59DA-462B-9B75-0C060E64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Strongly Connected Directed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23481-632C-4820-856D-756EE36B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directed graph is </a:t>
            </a:r>
            <a:r>
              <a:rPr lang="en-US" b="1" dirty="0"/>
              <a:t>strongly connected </a:t>
            </a:r>
            <a:r>
              <a:rPr lang="el-GR" b="1" dirty="0"/>
              <a:t>(ισχυρά συνεκτικός) </a:t>
            </a:r>
            <a:r>
              <a:rPr lang="en-US" dirty="0"/>
              <a:t>if every two vertices are reachable from each other (i.e., there is a path from the first to the second and vice versa).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7C715-1735-4ACE-9160-6169EAE7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F6553-E4CB-4EFB-832D-9D58EED8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3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Strongly Connected Components of a 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strongly connected component </a:t>
                </a:r>
                <a:r>
                  <a:rPr lang="el-GR" b="1" dirty="0"/>
                  <a:t>(ισχυρά συνεκτική συνιστώσα) </a:t>
                </a:r>
                <a:r>
                  <a:rPr lang="en-US" dirty="0"/>
                  <a:t>of a directed graph is a maximal set of vertices in which there is a path from any one vertex in the set to any other vertex.</a:t>
                </a:r>
              </a:p>
              <a:p>
                <a:r>
                  <a:rPr lang="en-US" dirty="0"/>
                  <a:t>More formally,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directed graph. We can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into equivalence classes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 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/>
                  <a:t> such that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are equivalent if and only if there is a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a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 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dirty="0"/>
                  <a:t>, be the set of edges with endpoints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The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are called the </a:t>
                </a:r>
                <a:r>
                  <a:rPr lang="en-US" b="1" dirty="0"/>
                  <a:t>strongly connected components </a:t>
                </a:r>
                <a:r>
                  <a:rPr lang="en-US" dirty="0"/>
                  <a:t>or just </a:t>
                </a:r>
                <a:r>
                  <a:rPr lang="en-US" b="1" dirty="0"/>
                  <a:t>strong components</a:t>
                </a:r>
                <a:r>
                  <a:rPr lang="el-GR" dirty="0"/>
                  <a:t> </a:t>
                </a:r>
                <a:r>
                  <a:rPr lang="el-GR" b="1" dirty="0"/>
                  <a:t>(ισχυρές συνιστώσες)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directed graph with only one strong component is strongly connected.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3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8" idx="0"/>
          </p:cNvCxnSpPr>
          <p:nvPr/>
        </p:nvCxnSpPr>
        <p:spPr>
          <a:xfrm>
            <a:off x="3311860" y="2492896"/>
            <a:ext cx="142540" cy="1512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3634420" y="4185084"/>
            <a:ext cx="1837680" cy="32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5905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Strong Components of the Digraph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2080" y="210523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380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2100" y="40372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3491880" y="2285256"/>
            <a:ext cx="1800200" cy="2762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5472100" y="2465276"/>
            <a:ext cx="180020" cy="1571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5"/>
          </p:cNvCxnSpPr>
          <p:nvPr/>
        </p:nvCxnSpPr>
        <p:spPr>
          <a:xfrm flipH="1" flipV="1">
            <a:off x="3439153" y="2440169"/>
            <a:ext cx="2085674" cy="16498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2139039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4447" y="2095155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6747" y="3984986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4467" y="4037248"/>
            <a:ext cx="2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29149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 Directed Digraph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graph consists of a </a:t>
            </a:r>
            <a:r>
              <a:rPr lang="en-US" b="1" dirty="0"/>
              <a:t>single</a:t>
            </a:r>
            <a:r>
              <a:rPr lang="en-US" dirty="0"/>
              <a:t> strong component.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1960" y="22048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31840" y="299695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4088" y="299695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45222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7"/>
            <a:endCxn id="6" idx="3"/>
          </p:cNvCxnSpPr>
          <p:nvPr/>
        </p:nvCxnSpPr>
        <p:spPr>
          <a:xfrm flipV="1">
            <a:off x="3439153" y="2512177"/>
            <a:ext cx="825534" cy="5375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8" idx="1"/>
          </p:cNvCxnSpPr>
          <p:nvPr/>
        </p:nvCxnSpPr>
        <p:spPr>
          <a:xfrm>
            <a:off x="4519273" y="2512177"/>
            <a:ext cx="897542" cy="5375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7" idx="6"/>
          </p:cNvCxnSpPr>
          <p:nvPr/>
        </p:nvCxnSpPr>
        <p:spPr>
          <a:xfrm flipH="1">
            <a:off x="3491880" y="3176972"/>
            <a:ext cx="187220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0" idx="1"/>
          </p:cNvCxnSpPr>
          <p:nvPr/>
        </p:nvCxnSpPr>
        <p:spPr>
          <a:xfrm>
            <a:off x="3311860" y="3356992"/>
            <a:ext cx="376763" cy="700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8" idx="3"/>
          </p:cNvCxnSpPr>
          <p:nvPr/>
        </p:nvCxnSpPr>
        <p:spPr>
          <a:xfrm flipV="1">
            <a:off x="3995936" y="3304265"/>
            <a:ext cx="1420879" cy="8808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4"/>
            <a:endCxn id="9" idx="7"/>
          </p:cNvCxnSpPr>
          <p:nvPr/>
        </p:nvCxnSpPr>
        <p:spPr>
          <a:xfrm flipH="1">
            <a:off x="5152535" y="3356992"/>
            <a:ext cx="391573" cy="700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0" idx="6"/>
          </p:cNvCxnSpPr>
          <p:nvPr/>
        </p:nvCxnSpPr>
        <p:spPr>
          <a:xfrm flipH="1">
            <a:off x="3995936" y="4185084"/>
            <a:ext cx="84928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071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in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the </a:t>
                </a:r>
                <a:r>
                  <a:rPr lang="en-US" b="1" dirty="0"/>
                  <a:t>degree</a:t>
                </a:r>
                <a:r>
                  <a:rPr lang="en-US" dirty="0"/>
                  <a:t> </a:t>
                </a:r>
                <a:r>
                  <a:rPr lang="el-GR" dirty="0"/>
                  <a:t>(</a:t>
                </a:r>
                <a:r>
                  <a:rPr lang="el-GR" b="1" dirty="0"/>
                  <a:t>βαθμός</a:t>
                </a:r>
                <a:r>
                  <a:rPr lang="el-GR" dirty="0"/>
                  <a:t>) </a:t>
                </a:r>
                <a:r>
                  <a:rPr lang="en-US" dirty="0"/>
                  <a:t>of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the number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in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one of the endpoints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degree of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06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5976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2752" y="47108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63589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037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5888" y="33883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64514" y="35730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7824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9752" y="377939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3794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5976" y="19795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2796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0376" y="28079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4514" y="35478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1209" y="3363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7824" y="4715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3" name="Straight Connector 32"/>
          <p:cNvCxnSpPr>
            <a:stCxn id="8" idx="5"/>
            <a:endCxn id="11" idx="1"/>
          </p:cNvCxnSpPr>
          <p:nvPr/>
        </p:nvCxnSpPr>
        <p:spPr>
          <a:xfrm>
            <a:off x="3943209" y="3113393"/>
            <a:ext cx="474032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5"/>
            <a:endCxn id="9" idx="1"/>
          </p:cNvCxnSpPr>
          <p:nvPr/>
        </p:nvCxnSpPr>
        <p:spPr>
          <a:xfrm>
            <a:off x="4663289" y="2296153"/>
            <a:ext cx="65981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5"/>
            <a:endCxn id="10" idx="1"/>
          </p:cNvCxnSpPr>
          <p:nvPr/>
        </p:nvCxnSpPr>
        <p:spPr>
          <a:xfrm>
            <a:off x="5577689" y="3113393"/>
            <a:ext cx="1150926" cy="32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8" idx="7"/>
          </p:cNvCxnSpPr>
          <p:nvPr/>
        </p:nvCxnSpPr>
        <p:spPr>
          <a:xfrm flipH="1">
            <a:off x="3943209" y="2296153"/>
            <a:ext cx="46549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  <a:endCxn id="11" idx="7"/>
          </p:cNvCxnSpPr>
          <p:nvPr/>
        </p:nvCxnSpPr>
        <p:spPr>
          <a:xfrm flipH="1">
            <a:off x="4671827" y="3113393"/>
            <a:ext cx="651276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6"/>
            <a:endCxn id="9" idx="2"/>
          </p:cNvCxnSpPr>
          <p:nvPr/>
        </p:nvCxnSpPr>
        <p:spPr>
          <a:xfrm>
            <a:off x="3995936" y="2986100"/>
            <a:ext cx="1274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7"/>
            <a:endCxn id="8" idx="3"/>
          </p:cNvCxnSpPr>
          <p:nvPr/>
        </p:nvCxnSpPr>
        <p:spPr>
          <a:xfrm flipV="1">
            <a:off x="2647065" y="3113393"/>
            <a:ext cx="1041558" cy="7187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3"/>
            <a:endCxn id="12" idx="0"/>
          </p:cNvCxnSpPr>
          <p:nvPr/>
        </p:nvCxnSpPr>
        <p:spPr>
          <a:xfrm flipH="1">
            <a:off x="1799692" y="4086708"/>
            <a:ext cx="592787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  <a:endCxn id="13" idx="0"/>
          </p:cNvCxnSpPr>
          <p:nvPr/>
        </p:nvCxnSpPr>
        <p:spPr>
          <a:xfrm>
            <a:off x="2647065" y="4086708"/>
            <a:ext cx="520779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6"/>
            <a:endCxn id="13" idx="2"/>
          </p:cNvCxnSpPr>
          <p:nvPr/>
        </p:nvCxnSpPr>
        <p:spPr>
          <a:xfrm>
            <a:off x="1979712" y="4905164"/>
            <a:ext cx="10081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8130" y="562059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degree of vertex 1 is 2. The degree of vertex 4 is 4. The degree of vertex 8 is 1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32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an undirected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edges,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deg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2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counted twice in the summation above; once by its endpoint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and one by its endpoint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Thus, the total contribution of the edges to the degrees of the vertices is twice the number of edges.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4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Predecessors and Successors in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a vertex in a </a:t>
                </a:r>
                <a:r>
                  <a:rPr lang="en-US" b="1" dirty="0"/>
                  <a:t>directed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then the set of </a:t>
                </a:r>
                <a:r>
                  <a:rPr lang="en-US" b="1" dirty="0"/>
                  <a:t>predecessors (</a:t>
                </a:r>
                <a:r>
                  <a:rPr lang="el-GR" b="1" dirty="0"/>
                  <a:t>προηγούμενων)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𝑃𝑟𝑒𝑑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set of all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Similarly the set of </a:t>
                </a:r>
                <a:r>
                  <a:rPr lang="en-US" b="1" dirty="0"/>
                  <a:t>successors</a:t>
                </a:r>
                <a:r>
                  <a:rPr lang="el-GR" b="1" dirty="0"/>
                  <a:t> (επόμενων)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𝑆𝑢𝑐𝑐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set of all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Graphs</a:t>
            </a:r>
            <a:r>
              <a:rPr lang="el-GR" dirty="0"/>
              <a:t> (</a:t>
            </a:r>
            <a:r>
              <a:rPr lang="en-US" dirty="0"/>
              <a:t>Directed)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45330" y="421541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0717" y="45451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65310" y="52223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67824" y="54021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1" idx="2"/>
          </p:cNvCxnSpPr>
          <p:nvPr/>
        </p:nvCxnSpPr>
        <p:spPr>
          <a:xfrm>
            <a:off x="2605370" y="4395438"/>
            <a:ext cx="1135347" cy="329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 flipH="1">
            <a:off x="2245330" y="4575458"/>
            <a:ext cx="180020" cy="6468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6"/>
            <a:endCxn id="33" idx="2"/>
          </p:cNvCxnSpPr>
          <p:nvPr/>
        </p:nvCxnSpPr>
        <p:spPr>
          <a:xfrm>
            <a:off x="2425350" y="5402327"/>
            <a:ext cx="942474" cy="1798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61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In-Degree and Out-Degree in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in-degree</a:t>
                </a:r>
                <a:r>
                  <a:rPr lang="en-US" dirty="0"/>
                  <a:t> of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the number of predecessors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out-degree</a:t>
                </a:r>
                <a:r>
                  <a:rPr lang="en-US" dirty="0"/>
                  <a:t> of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the number of successors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also define the in-degree and the out-degree by referring to the </a:t>
                </a:r>
                <a:r>
                  <a:rPr lang="en-US" b="1" dirty="0"/>
                  <a:t>incoming</a:t>
                </a:r>
                <a:r>
                  <a:rPr lang="en-US" dirty="0"/>
                  <a:t> and </a:t>
                </a:r>
                <a:r>
                  <a:rPr lang="en-US" b="1" dirty="0"/>
                  <a:t>outgoing</a:t>
                </a:r>
                <a:r>
                  <a:rPr lang="en-US" dirty="0"/>
                  <a:t> edges of a vertex.</a:t>
                </a:r>
              </a:p>
              <a:p>
                <a:r>
                  <a:rPr lang="en-US" dirty="0"/>
                  <a:t>The in-degree and out-degree of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are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𝑖𝑛𝑑𝑒𝑔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𝑜𝑢𝑡𝑑𝑒𝑔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respectively.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333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7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1960" y="22048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31840" y="299695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4088" y="299695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45222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96" y="40050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7"/>
            <a:endCxn id="6" idx="3"/>
          </p:cNvCxnSpPr>
          <p:nvPr/>
        </p:nvCxnSpPr>
        <p:spPr>
          <a:xfrm flipV="1">
            <a:off x="3439153" y="2512177"/>
            <a:ext cx="825534" cy="5375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8" idx="1"/>
          </p:cNvCxnSpPr>
          <p:nvPr/>
        </p:nvCxnSpPr>
        <p:spPr>
          <a:xfrm>
            <a:off x="4519273" y="2512177"/>
            <a:ext cx="897542" cy="5375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7" idx="6"/>
          </p:cNvCxnSpPr>
          <p:nvPr/>
        </p:nvCxnSpPr>
        <p:spPr>
          <a:xfrm flipH="1">
            <a:off x="3491880" y="3176972"/>
            <a:ext cx="187220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0" idx="1"/>
          </p:cNvCxnSpPr>
          <p:nvPr/>
        </p:nvCxnSpPr>
        <p:spPr>
          <a:xfrm>
            <a:off x="3311860" y="3356992"/>
            <a:ext cx="376763" cy="700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8" idx="3"/>
          </p:cNvCxnSpPr>
          <p:nvPr/>
        </p:nvCxnSpPr>
        <p:spPr>
          <a:xfrm flipV="1">
            <a:off x="3995936" y="3304265"/>
            <a:ext cx="1420879" cy="8808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4"/>
            <a:endCxn id="9" idx="7"/>
          </p:cNvCxnSpPr>
          <p:nvPr/>
        </p:nvCxnSpPr>
        <p:spPr>
          <a:xfrm flipH="1">
            <a:off x="5152535" y="3356992"/>
            <a:ext cx="391573" cy="700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0" idx="6"/>
          </p:cNvCxnSpPr>
          <p:nvPr/>
        </p:nvCxnSpPr>
        <p:spPr>
          <a:xfrm flipH="1">
            <a:off x="3995936" y="4185084"/>
            <a:ext cx="84928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4687" y="221468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2573" y="29969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6815" y="29969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8623" y="402260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1901" y="402260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544522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in-degree of vertex 4 is 2. The out-degree of vertex 4 is 1.</a:t>
            </a:r>
          </a:p>
        </p:txBody>
      </p:sp>
    </p:spTree>
    <p:extLst>
      <p:ext uri="{BB962C8B-B14F-4D97-AF65-F5344CB8AC3E}">
        <p14:creationId xmlns:p14="http://schemas.microsoft.com/office/powerpoint/2010/main" val="1870196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a directed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edges,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𝑖𝑛𝑑𝑒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𝑜𝑢𝑡𝑑𝑒𝑔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88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directed graph,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contributes one unit to the out-degree of its origin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one unit to the in-degree of its destination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Thus, the total contribution of the edges to the out-degrees of the vertices is equal to the number of edges, and similarly for the out-degrees.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62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be a graph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edges.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undirected,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dirty="0"/>
                  <a:t>and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directed,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0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undirected then the maximum degree of a vertex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. Therefore, from the previous proposition about the sum of the degrees,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directed then the maximum in-degree of a vertex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. Therefore, from the previous proposition about the sum of the in-degrees,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subgraph (</a:t>
                </a:r>
                <a:r>
                  <a:rPr lang="el-GR" b="1" dirty="0" err="1"/>
                  <a:t>υπογράφος</a:t>
                </a:r>
                <a:r>
                  <a:rPr lang="el-GR" b="1" dirty="0"/>
                  <a:t>)</a:t>
                </a:r>
                <a:r>
                  <a:rPr lang="en-US" dirty="0"/>
                  <a:t>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whose set of vertices and set of edges are subsets of the set of vertices and the set of edges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respectively.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spanning subgraph</a:t>
                </a:r>
                <a:r>
                  <a:rPr lang="el-GR" b="1" dirty="0"/>
                  <a:t> (</a:t>
                </a:r>
                <a:r>
                  <a:rPr lang="el-GR" b="1" dirty="0" err="1"/>
                  <a:t>υπογράφος</a:t>
                </a:r>
                <a:r>
                  <a:rPr lang="el-GR" b="1" dirty="0"/>
                  <a:t> επικάλυψης)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subgraph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that contains all the vertices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5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</a:t>
                </a:r>
                <a:r>
                  <a:rPr lang="el-GR" dirty="0"/>
                  <a:t> </a:t>
                </a:r>
                <a:r>
                  <a:rPr lang="en-US" dirty="0"/>
                  <a:t>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5976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2752" y="47108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63589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037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5888" y="33883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64514" y="35730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7824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9752" y="377939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3794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5976" y="19795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2796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0376" y="28079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4514" y="35478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1209" y="3363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7824" y="4715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3" name="Straight Connector 32"/>
          <p:cNvCxnSpPr>
            <a:stCxn id="8" idx="5"/>
            <a:endCxn id="11" idx="1"/>
          </p:cNvCxnSpPr>
          <p:nvPr/>
        </p:nvCxnSpPr>
        <p:spPr>
          <a:xfrm>
            <a:off x="3943209" y="3113393"/>
            <a:ext cx="474032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5"/>
            <a:endCxn id="9" idx="1"/>
          </p:cNvCxnSpPr>
          <p:nvPr/>
        </p:nvCxnSpPr>
        <p:spPr>
          <a:xfrm>
            <a:off x="4663289" y="2296153"/>
            <a:ext cx="65981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5"/>
            <a:endCxn id="10" idx="1"/>
          </p:cNvCxnSpPr>
          <p:nvPr/>
        </p:nvCxnSpPr>
        <p:spPr>
          <a:xfrm>
            <a:off x="5577689" y="3113393"/>
            <a:ext cx="1150926" cy="32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8" idx="7"/>
          </p:cNvCxnSpPr>
          <p:nvPr/>
        </p:nvCxnSpPr>
        <p:spPr>
          <a:xfrm flipH="1">
            <a:off x="3943209" y="2296153"/>
            <a:ext cx="46549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  <a:endCxn id="11" idx="7"/>
          </p:cNvCxnSpPr>
          <p:nvPr/>
        </p:nvCxnSpPr>
        <p:spPr>
          <a:xfrm flipH="1">
            <a:off x="4671827" y="3113393"/>
            <a:ext cx="651276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6"/>
            <a:endCxn id="9" idx="2"/>
          </p:cNvCxnSpPr>
          <p:nvPr/>
        </p:nvCxnSpPr>
        <p:spPr>
          <a:xfrm>
            <a:off x="3995936" y="2986100"/>
            <a:ext cx="1274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7"/>
            <a:endCxn id="8" idx="3"/>
          </p:cNvCxnSpPr>
          <p:nvPr/>
        </p:nvCxnSpPr>
        <p:spPr>
          <a:xfrm flipV="1">
            <a:off x="2647065" y="3113393"/>
            <a:ext cx="1041558" cy="7187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3"/>
            <a:endCxn id="12" idx="0"/>
          </p:cNvCxnSpPr>
          <p:nvPr/>
        </p:nvCxnSpPr>
        <p:spPr>
          <a:xfrm flipH="1">
            <a:off x="1799692" y="4086708"/>
            <a:ext cx="592787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  <a:endCxn id="13" idx="0"/>
          </p:cNvCxnSpPr>
          <p:nvPr/>
        </p:nvCxnSpPr>
        <p:spPr>
          <a:xfrm>
            <a:off x="2647065" y="4086708"/>
            <a:ext cx="520779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6"/>
            <a:endCxn id="13" idx="2"/>
          </p:cNvCxnSpPr>
          <p:nvPr/>
        </p:nvCxnSpPr>
        <p:spPr>
          <a:xfrm>
            <a:off x="1979712" y="4905164"/>
            <a:ext cx="10081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69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5976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2752" y="47108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63589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037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5888" y="33883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64514" y="35730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7824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9752" y="377939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3794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5976" y="19795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2796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0376" y="28079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4514" y="35478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1209" y="3363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7824" y="4715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3" name="Straight Connector 32"/>
          <p:cNvCxnSpPr>
            <a:stCxn id="8" idx="5"/>
            <a:endCxn id="11" idx="1"/>
          </p:cNvCxnSpPr>
          <p:nvPr/>
        </p:nvCxnSpPr>
        <p:spPr>
          <a:xfrm>
            <a:off x="3943209" y="3113393"/>
            <a:ext cx="474032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5"/>
            <a:endCxn id="9" idx="1"/>
          </p:cNvCxnSpPr>
          <p:nvPr/>
        </p:nvCxnSpPr>
        <p:spPr>
          <a:xfrm>
            <a:off x="4663289" y="2296153"/>
            <a:ext cx="65981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8" idx="7"/>
          </p:cNvCxnSpPr>
          <p:nvPr/>
        </p:nvCxnSpPr>
        <p:spPr>
          <a:xfrm flipH="1">
            <a:off x="3943209" y="2296153"/>
            <a:ext cx="46549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  <a:endCxn id="11" idx="7"/>
          </p:cNvCxnSpPr>
          <p:nvPr/>
        </p:nvCxnSpPr>
        <p:spPr>
          <a:xfrm flipH="1">
            <a:off x="4671827" y="3113393"/>
            <a:ext cx="651276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6"/>
            <a:endCxn id="9" idx="2"/>
          </p:cNvCxnSpPr>
          <p:nvPr/>
        </p:nvCxnSpPr>
        <p:spPr>
          <a:xfrm>
            <a:off x="3995936" y="2986100"/>
            <a:ext cx="1274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3"/>
            <a:endCxn id="12" idx="0"/>
          </p:cNvCxnSpPr>
          <p:nvPr/>
        </p:nvCxnSpPr>
        <p:spPr>
          <a:xfrm flipH="1">
            <a:off x="1799692" y="4086708"/>
            <a:ext cx="592787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  <a:endCxn id="13" idx="0"/>
          </p:cNvCxnSpPr>
          <p:nvPr/>
        </p:nvCxnSpPr>
        <p:spPr>
          <a:xfrm>
            <a:off x="2647065" y="4086708"/>
            <a:ext cx="520779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6"/>
            <a:endCxn id="13" idx="2"/>
          </p:cNvCxnSpPr>
          <p:nvPr/>
        </p:nvCxnSpPr>
        <p:spPr>
          <a:xfrm>
            <a:off x="1979712" y="4905164"/>
            <a:ext cx="10081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8130" y="5620598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above are three subgraphs of the previous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30" y="5620598"/>
                <a:ext cx="7632848" cy="369332"/>
              </a:xfrm>
              <a:prstGeom prst="rect">
                <a:avLst/>
              </a:prstGeom>
              <a:blipFill>
                <a:blip r:embed="rId2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105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  <a:r>
              <a:rPr lang="el-GR" dirty="0"/>
              <a:t> </a:t>
            </a:r>
            <a:r>
              <a:rPr lang="en-US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5976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2752" y="47108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63589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037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5888" y="33883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64514" y="35730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7824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9752" y="377939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3794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5976" y="19795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2796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0376" y="28079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4514" y="35478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1209" y="3363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7824" y="4715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3" name="Straight Connector 32"/>
          <p:cNvCxnSpPr>
            <a:stCxn id="8" idx="5"/>
            <a:endCxn id="11" idx="1"/>
          </p:cNvCxnSpPr>
          <p:nvPr/>
        </p:nvCxnSpPr>
        <p:spPr>
          <a:xfrm>
            <a:off x="3943209" y="3113393"/>
            <a:ext cx="474032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5"/>
            <a:endCxn id="9" idx="1"/>
          </p:cNvCxnSpPr>
          <p:nvPr/>
        </p:nvCxnSpPr>
        <p:spPr>
          <a:xfrm>
            <a:off x="4663289" y="2296153"/>
            <a:ext cx="65981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5"/>
            <a:endCxn id="10" idx="1"/>
          </p:cNvCxnSpPr>
          <p:nvPr/>
        </p:nvCxnSpPr>
        <p:spPr>
          <a:xfrm>
            <a:off x="5577689" y="3113393"/>
            <a:ext cx="1150926" cy="32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8" idx="7"/>
          </p:cNvCxnSpPr>
          <p:nvPr/>
        </p:nvCxnSpPr>
        <p:spPr>
          <a:xfrm flipH="1">
            <a:off x="3943209" y="2296153"/>
            <a:ext cx="465494" cy="562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  <a:endCxn id="11" idx="7"/>
          </p:cNvCxnSpPr>
          <p:nvPr/>
        </p:nvCxnSpPr>
        <p:spPr>
          <a:xfrm flipH="1">
            <a:off x="4671827" y="3113393"/>
            <a:ext cx="651276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7"/>
            <a:endCxn id="8" idx="3"/>
          </p:cNvCxnSpPr>
          <p:nvPr/>
        </p:nvCxnSpPr>
        <p:spPr>
          <a:xfrm flipV="1">
            <a:off x="2647065" y="3113393"/>
            <a:ext cx="1041558" cy="7187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3"/>
            <a:endCxn id="12" idx="0"/>
          </p:cNvCxnSpPr>
          <p:nvPr/>
        </p:nvCxnSpPr>
        <p:spPr>
          <a:xfrm flipH="1">
            <a:off x="1799692" y="4086708"/>
            <a:ext cx="592787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6"/>
            <a:endCxn id="13" idx="2"/>
          </p:cNvCxnSpPr>
          <p:nvPr/>
        </p:nvCxnSpPr>
        <p:spPr>
          <a:xfrm>
            <a:off x="1979712" y="4905164"/>
            <a:ext cx="10081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D15E7D-4AD8-4C21-91A9-0A2E4A5F5FEA}"/>
                  </a:ext>
                </a:extLst>
              </p:cNvPr>
              <p:cNvSpPr txBox="1"/>
              <p:nvPr/>
            </p:nvSpPr>
            <p:spPr>
              <a:xfrm>
                <a:off x="908130" y="5620598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above graph is a spanning subgraph of the previous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D15E7D-4AD8-4C21-91A9-0A2E4A5F5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30" y="5620598"/>
                <a:ext cx="7632848" cy="369332"/>
              </a:xfrm>
              <a:prstGeom prst="rect">
                <a:avLst/>
              </a:prstGeom>
              <a:blipFill>
                <a:blip r:embed="rId2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40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 networks</a:t>
            </a:r>
          </a:p>
          <a:p>
            <a:r>
              <a:rPr lang="en-US" b="1" dirty="0"/>
              <a:t>Interesting problem</a:t>
            </a:r>
            <a:r>
              <a:rPr lang="en-US" dirty="0"/>
              <a:t>: What is the path with one or more stops of shortest overall distance connecting a starting city and a destination city?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C904A6-7CFD-4D16-BDCA-A20EB0E6A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666841"/>
              </p:ext>
            </p:extLst>
          </p:nvPr>
        </p:nvGraphicFramePr>
        <p:xfrm>
          <a:off x="6156176" y="3894452"/>
          <a:ext cx="1588194" cy="226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Acrobat Document" r:id="rId3" imgW="3207786" imgH="4579481" progId="AcroExch.Document.DC">
                  <p:embed/>
                </p:oleObj>
              </mc:Choice>
              <mc:Fallback>
                <p:oleObj name="Acrobat Document" r:id="rId3" imgW="3207786" imgH="45794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6176" y="3894452"/>
                        <a:ext cx="1588194" cy="226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851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forest</a:t>
            </a:r>
            <a:r>
              <a:rPr lang="el-GR" b="1" dirty="0"/>
              <a:t> (δάσος)</a:t>
            </a:r>
            <a:r>
              <a:rPr lang="en-US" dirty="0"/>
              <a:t> is an undirected graph without cycles.</a:t>
            </a:r>
          </a:p>
          <a:p>
            <a:r>
              <a:rPr lang="en-US" dirty="0"/>
              <a:t>A </a:t>
            </a:r>
            <a:r>
              <a:rPr lang="en-US" b="1" dirty="0"/>
              <a:t>free tree</a:t>
            </a:r>
            <a:r>
              <a:rPr lang="el-GR" b="1" dirty="0"/>
              <a:t> (ελεύθερο δένδρο)</a:t>
            </a:r>
            <a:r>
              <a:rPr lang="en-US" b="1" dirty="0"/>
              <a:t> </a:t>
            </a:r>
            <a:r>
              <a:rPr lang="en-US" dirty="0"/>
              <a:t>is a connected forest i.e., a connected, undirected graph without cycles.</a:t>
            </a:r>
          </a:p>
          <a:p>
            <a:r>
              <a:rPr lang="en-US" dirty="0"/>
              <a:t>The trees that we studied in earlier lectures are </a:t>
            </a:r>
            <a:r>
              <a:rPr lang="en-US" b="1" dirty="0"/>
              <a:t>rooted trees</a:t>
            </a:r>
            <a:r>
              <a:rPr lang="el-GR" b="1" dirty="0"/>
              <a:t> (δένδρα με ρίζα)</a:t>
            </a:r>
            <a:r>
              <a:rPr lang="en-US" dirty="0"/>
              <a:t> and they are different than free trees.</a:t>
            </a:r>
          </a:p>
          <a:p>
            <a:r>
              <a:rPr lang="en-US" dirty="0"/>
              <a:t>A </a:t>
            </a:r>
            <a:r>
              <a:rPr lang="en-US" b="1" dirty="0"/>
              <a:t>spanning tree </a:t>
            </a:r>
            <a:r>
              <a:rPr lang="el-GR" b="1" dirty="0"/>
              <a:t>(δένδρο επικάλυψης ή επικαλύπτον δένδρο) </a:t>
            </a:r>
            <a:r>
              <a:rPr lang="en-US" dirty="0"/>
              <a:t>of an undirected graph is a spanning subgraph that is a free tree.</a:t>
            </a:r>
          </a:p>
          <a:p>
            <a:r>
              <a:rPr lang="en-US" b="1" dirty="0"/>
              <a:t>A spanning forest (</a:t>
            </a:r>
            <a:r>
              <a:rPr lang="el-GR" b="1" dirty="0"/>
              <a:t>δάσος επικάλυψης ή επικαλύπτον δάσος)</a:t>
            </a:r>
            <a:r>
              <a:rPr lang="el-GR" dirty="0"/>
              <a:t> </a:t>
            </a:r>
            <a:r>
              <a:rPr lang="en-US" dirty="0"/>
              <a:t>is an undirected graph which is the union of spanning trees, one for each connected component of the graph.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09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8C27-61A5-48B1-B8FC-46FF7B60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definitions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DBF93-B124-4B6F-A69E-C092BF626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give similar definitions for the case of directed graphs but now our trees will be directed, rooted trees in which all edges point away from the root (technically such a tree is called an </a:t>
            </a:r>
            <a:r>
              <a:rPr lang="en-US" b="1" dirty="0"/>
              <a:t>arborescence</a:t>
            </a:r>
            <a:r>
              <a:rPr lang="en-US" dirty="0"/>
              <a:t> or </a:t>
            </a:r>
            <a:r>
              <a:rPr lang="en-US" b="1" dirty="0"/>
              <a:t>directed rooted tree </a:t>
            </a:r>
            <a:r>
              <a:rPr lang="en-US" dirty="0"/>
              <a:t>if you don’t like words that come from French).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92CCF-A29E-4911-A228-D2DB894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23BBC-1F28-41FD-A10E-87D88F3B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5976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2752" y="47108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63589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0376" y="28060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5888" y="33883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64514" y="35730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7824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9752" y="377939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3794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5976" y="19795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2796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0376" y="28079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4514" y="35478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1209" y="3363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7824" y="4715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3" name="Straight Connector 32"/>
          <p:cNvCxnSpPr>
            <a:stCxn id="8" idx="5"/>
            <a:endCxn id="11" idx="1"/>
          </p:cNvCxnSpPr>
          <p:nvPr/>
        </p:nvCxnSpPr>
        <p:spPr>
          <a:xfrm>
            <a:off x="3943209" y="3113393"/>
            <a:ext cx="474032" cy="51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5"/>
            <a:endCxn id="9" idx="1"/>
          </p:cNvCxnSpPr>
          <p:nvPr/>
        </p:nvCxnSpPr>
        <p:spPr>
          <a:xfrm>
            <a:off x="4663289" y="2296153"/>
            <a:ext cx="659814" cy="5626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5"/>
            <a:endCxn id="10" idx="1"/>
          </p:cNvCxnSpPr>
          <p:nvPr/>
        </p:nvCxnSpPr>
        <p:spPr>
          <a:xfrm>
            <a:off x="5577689" y="3113393"/>
            <a:ext cx="1150926" cy="3276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8" idx="7"/>
          </p:cNvCxnSpPr>
          <p:nvPr/>
        </p:nvCxnSpPr>
        <p:spPr>
          <a:xfrm flipH="1">
            <a:off x="3943209" y="2296153"/>
            <a:ext cx="465494" cy="5626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  <a:endCxn id="11" idx="7"/>
          </p:cNvCxnSpPr>
          <p:nvPr/>
        </p:nvCxnSpPr>
        <p:spPr>
          <a:xfrm flipH="1">
            <a:off x="4671827" y="3113393"/>
            <a:ext cx="651276" cy="5123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6"/>
            <a:endCxn id="9" idx="2"/>
          </p:cNvCxnSpPr>
          <p:nvPr/>
        </p:nvCxnSpPr>
        <p:spPr>
          <a:xfrm>
            <a:off x="3995936" y="2986100"/>
            <a:ext cx="1274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7"/>
            <a:endCxn id="8" idx="3"/>
          </p:cNvCxnSpPr>
          <p:nvPr/>
        </p:nvCxnSpPr>
        <p:spPr>
          <a:xfrm flipV="1">
            <a:off x="2647065" y="3113393"/>
            <a:ext cx="1041558" cy="7187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3"/>
            <a:endCxn id="12" idx="0"/>
          </p:cNvCxnSpPr>
          <p:nvPr/>
        </p:nvCxnSpPr>
        <p:spPr>
          <a:xfrm flipH="1">
            <a:off x="1799692" y="4086708"/>
            <a:ext cx="592787" cy="6384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  <a:endCxn id="13" idx="0"/>
          </p:cNvCxnSpPr>
          <p:nvPr/>
        </p:nvCxnSpPr>
        <p:spPr>
          <a:xfrm>
            <a:off x="2647065" y="4086708"/>
            <a:ext cx="520779" cy="638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6"/>
            <a:endCxn id="13" idx="2"/>
          </p:cNvCxnSpPr>
          <p:nvPr/>
        </p:nvCxnSpPr>
        <p:spPr>
          <a:xfrm>
            <a:off x="1979712" y="4905164"/>
            <a:ext cx="1008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8130" y="562059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thick green lines define a spanning tree of the graph.</a:t>
            </a:r>
          </a:p>
        </p:txBody>
      </p:sp>
    </p:spTree>
    <p:extLst>
      <p:ext uri="{BB962C8B-B14F-4D97-AF65-F5344CB8AC3E}">
        <p14:creationId xmlns:p14="http://schemas.microsoft.com/office/powerpoint/2010/main" val="3736829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9712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612" y="289580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2930" y="340112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491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7864" y="22768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6" idx="3"/>
          </p:cNvCxnSpPr>
          <p:nvPr/>
        </p:nvCxnSpPr>
        <p:spPr>
          <a:xfrm flipV="1">
            <a:off x="1386925" y="2584185"/>
            <a:ext cx="645514" cy="364344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0" idx="2"/>
          </p:cNvCxnSpPr>
          <p:nvPr/>
        </p:nvCxnSpPr>
        <p:spPr>
          <a:xfrm>
            <a:off x="2339752" y="2456892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3527884" y="2636912"/>
            <a:ext cx="65627" cy="7200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8" idx="1"/>
          </p:cNvCxnSpPr>
          <p:nvPr/>
        </p:nvCxnSpPr>
        <p:spPr>
          <a:xfrm>
            <a:off x="1386925" y="3203115"/>
            <a:ext cx="758732" cy="250737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 flipV="1">
            <a:off x="2452970" y="3537012"/>
            <a:ext cx="960521" cy="44133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97362" y="33569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2040" y="240416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6"/>
            <a:endCxn id="25" idx="2"/>
          </p:cNvCxnSpPr>
          <p:nvPr/>
        </p:nvCxnSpPr>
        <p:spPr>
          <a:xfrm>
            <a:off x="3707904" y="2456892"/>
            <a:ext cx="1224136" cy="127293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24" idx="0"/>
          </p:cNvCxnSpPr>
          <p:nvPr/>
        </p:nvCxnSpPr>
        <p:spPr>
          <a:xfrm>
            <a:off x="5112060" y="2764205"/>
            <a:ext cx="165322" cy="592787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45330" y="421541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0717" y="45451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65310" y="52223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67824" y="54021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1" idx="2"/>
          </p:cNvCxnSpPr>
          <p:nvPr/>
        </p:nvCxnSpPr>
        <p:spPr>
          <a:xfrm>
            <a:off x="2605370" y="4395438"/>
            <a:ext cx="1135347" cy="329706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 flipH="1">
            <a:off x="2245330" y="4575458"/>
            <a:ext cx="180020" cy="646849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6"/>
            <a:endCxn id="33" idx="2"/>
          </p:cNvCxnSpPr>
          <p:nvPr/>
        </p:nvCxnSpPr>
        <p:spPr>
          <a:xfrm>
            <a:off x="2425350" y="5402327"/>
            <a:ext cx="942474" cy="179851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4"/>
          </p:cNvCxnSpPr>
          <p:nvPr/>
        </p:nvCxnSpPr>
        <p:spPr>
          <a:xfrm flipH="1">
            <a:off x="3593511" y="4905164"/>
            <a:ext cx="327226" cy="4969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7362" y="5300533"/>
            <a:ext cx="362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thick green lines define a spanning forest which consists of two spanning trees.</a:t>
            </a:r>
          </a:p>
        </p:txBody>
      </p:sp>
    </p:spTree>
    <p:extLst>
      <p:ext uri="{BB962C8B-B14F-4D97-AF65-F5344CB8AC3E}">
        <p14:creationId xmlns:p14="http://schemas.microsoft.com/office/powerpoint/2010/main" val="4712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Representations: Adjacency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graph. Suppose we number the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adjacency matrix </a:t>
                </a:r>
                <a:r>
                  <a:rPr lang="el-GR" b="1" dirty="0"/>
                  <a:t>(πίνακας γειτνίασης)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matrix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if there is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if there is no such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7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4" name="Content Placeholder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418440"/>
              </p:ext>
            </p:extLst>
          </p:nvPr>
        </p:nvGraphicFramePr>
        <p:xfrm>
          <a:off x="5076056" y="2749673"/>
          <a:ext cx="1872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1580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580" y="42236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322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9322" y="41850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971600" y="2839230"/>
            <a:ext cx="31852" cy="138440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4307" y="247447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2555" y="2475507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4580" y="419971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2049" y="416269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5" name="Straight Arrow Connector 34"/>
          <p:cNvCxnSpPr>
            <a:stCxn id="6" idx="6"/>
            <a:endCxn id="8" idx="2"/>
          </p:cNvCxnSpPr>
          <p:nvPr/>
        </p:nvCxnSpPr>
        <p:spPr>
          <a:xfrm>
            <a:off x="1151620" y="2654494"/>
            <a:ext cx="184770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0" idx="0"/>
          </p:cNvCxnSpPr>
          <p:nvPr/>
        </p:nvCxnSpPr>
        <p:spPr>
          <a:xfrm>
            <a:off x="3179342" y="2839230"/>
            <a:ext cx="0" cy="13458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6"/>
            <a:endCxn id="10" idx="2"/>
          </p:cNvCxnSpPr>
          <p:nvPr/>
        </p:nvCxnSpPr>
        <p:spPr>
          <a:xfrm flipV="1">
            <a:off x="1151620" y="4365104"/>
            <a:ext cx="1847702" cy="385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1"/>
            <a:endCxn id="6" idx="5"/>
          </p:cNvCxnSpPr>
          <p:nvPr/>
        </p:nvCxnSpPr>
        <p:spPr>
          <a:xfrm flipH="1" flipV="1">
            <a:off x="1098893" y="2781787"/>
            <a:ext cx="1953156" cy="14560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7" idx="7"/>
          </p:cNvCxnSpPr>
          <p:nvPr/>
        </p:nvCxnSpPr>
        <p:spPr>
          <a:xfrm flipH="1">
            <a:off x="1098893" y="2781787"/>
            <a:ext cx="1953156" cy="14945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39302" y="4714885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graph 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9992" y="467520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adjacency matrix for graph 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08879" y="23739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0927" y="238230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4508" y="23904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36556" y="23739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76831" y="278178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76831" y="315111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91196" y="348818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91196" y="38157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91759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adjacency matrix of an </a:t>
                </a:r>
                <a:r>
                  <a:rPr lang="en-US" b="1" dirty="0"/>
                  <a:t>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symmetric matrix </a:t>
                </a:r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in the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adjacency matrix for a </a:t>
                </a:r>
                <a:r>
                  <a:rPr lang="en-US" b="1" dirty="0"/>
                  <a:t>directed graph </a:t>
                </a:r>
                <a:r>
                  <a:rPr lang="en-US" dirty="0"/>
                  <a:t>need not be symmetric.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2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diagonal entries </a:t>
            </a:r>
            <a:r>
              <a:rPr lang="en-US" dirty="0"/>
              <a:t>in an adjacency matrix (of a directed or undirected graph) </a:t>
            </a:r>
            <a:r>
              <a:rPr lang="en-US" b="1" dirty="0"/>
              <a:t>are zero</a:t>
            </a:r>
            <a:r>
              <a:rPr lang="en-US" dirty="0"/>
              <a:t>, since graphs as we have defined them are not permitted to have looping self-referential edges that connect a vertex to itself.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4" name="Content Placeholder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517081"/>
              </p:ext>
            </p:extLst>
          </p:nvPr>
        </p:nvGraphicFramePr>
        <p:xfrm>
          <a:off x="5076056" y="2749673"/>
          <a:ext cx="1872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1580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580" y="42236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322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9322" y="41850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971600" y="2839230"/>
            <a:ext cx="31852" cy="1384405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4307" y="247447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2555" y="2475507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4580" y="419971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2049" y="416269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5" name="Straight Arrow Connector 34"/>
          <p:cNvCxnSpPr>
            <a:stCxn id="6" idx="6"/>
            <a:endCxn id="8" idx="2"/>
          </p:cNvCxnSpPr>
          <p:nvPr/>
        </p:nvCxnSpPr>
        <p:spPr>
          <a:xfrm>
            <a:off x="1151620" y="2654494"/>
            <a:ext cx="184770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0" idx="0"/>
          </p:cNvCxnSpPr>
          <p:nvPr/>
        </p:nvCxnSpPr>
        <p:spPr>
          <a:xfrm>
            <a:off x="3179342" y="2839230"/>
            <a:ext cx="0" cy="134585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6"/>
            <a:endCxn id="10" idx="2"/>
          </p:cNvCxnSpPr>
          <p:nvPr/>
        </p:nvCxnSpPr>
        <p:spPr>
          <a:xfrm flipV="1">
            <a:off x="1151620" y="4365104"/>
            <a:ext cx="1847702" cy="3855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7" idx="7"/>
          </p:cNvCxnSpPr>
          <p:nvPr/>
        </p:nvCxnSpPr>
        <p:spPr>
          <a:xfrm flipH="1">
            <a:off x="1098893" y="2781787"/>
            <a:ext cx="1953156" cy="1494575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6829" y="4714885"/>
            <a:ext cx="2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undirected graph 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9992" y="467520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adjacency matrix for graph 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08879" y="23739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0927" y="238230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4508" y="23904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36556" y="23739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76831" y="278178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76831" y="315111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91196" y="348818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91196" y="38157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9033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4" name="Content Placeholder 43"/>
          <p:cNvGraphicFramePr>
            <a:graphicFrameLocks noGrp="1"/>
          </p:cNvGraphicFramePr>
          <p:nvPr>
            <p:ph idx="1"/>
          </p:nvPr>
        </p:nvGraphicFramePr>
        <p:xfrm>
          <a:off x="5076056" y="2749673"/>
          <a:ext cx="1872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59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1580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580" y="42236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322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9322" y="41850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971600" y="2839230"/>
            <a:ext cx="31852" cy="1384405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4307" y="247447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2555" y="2475507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4580" y="419971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2049" y="416269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5" name="Straight Arrow Connector 34"/>
          <p:cNvCxnSpPr>
            <a:stCxn id="6" idx="6"/>
            <a:endCxn id="8" idx="2"/>
          </p:cNvCxnSpPr>
          <p:nvPr/>
        </p:nvCxnSpPr>
        <p:spPr>
          <a:xfrm>
            <a:off x="1151620" y="2654494"/>
            <a:ext cx="184770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0" idx="0"/>
          </p:cNvCxnSpPr>
          <p:nvPr/>
        </p:nvCxnSpPr>
        <p:spPr>
          <a:xfrm>
            <a:off x="3179342" y="2839230"/>
            <a:ext cx="0" cy="134585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6"/>
            <a:endCxn id="10" idx="2"/>
          </p:cNvCxnSpPr>
          <p:nvPr/>
        </p:nvCxnSpPr>
        <p:spPr>
          <a:xfrm flipV="1">
            <a:off x="1151620" y="4365104"/>
            <a:ext cx="1847702" cy="3855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1"/>
            <a:endCxn id="6" idx="5"/>
          </p:cNvCxnSpPr>
          <p:nvPr/>
        </p:nvCxnSpPr>
        <p:spPr>
          <a:xfrm flipH="1" flipV="1">
            <a:off x="1098893" y="2781787"/>
            <a:ext cx="1953156" cy="145602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7" idx="7"/>
          </p:cNvCxnSpPr>
          <p:nvPr/>
        </p:nvCxnSpPr>
        <p:spPr>
          <a:xfrm flipH="1">
            <a:off x="1098893" y="2781787"/>
            <a:ext cx="1953156" cy="1494575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6829" y="4714885"/>
            <a:ext cx="2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undirected graph 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9992" y="467520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adjacency matrix for graph 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08879" y="23739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0927" y="238230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4508" y="23904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36556" y="23739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76831" y="278178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76831" y="315111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91196" y="348818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91196" y="38157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50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network of oil pipelines</a:t>
            </a:r>
          </a:p>
          <a:p>
            <a:r>
              <a:rPr lang="en-US" b="1" dirty="0"/>
              <a:t>Interesting problem</a:t>
            </a:r>
            <a:r>
              <a:rPr lang="en-US" dirty="0"/>
              <a:t>: What is the maximum possible overall flow of oil from the source to the destination?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73CAE-5471-4537-9449-9E70A6727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44305"/>
            <a:ext cx="370837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08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Matrices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#define MAXVERTEX 10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typedef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{FALSE, TRUE} Boolean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/* FALSE and TRUE will be 0 and 1 respectively */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Boolean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AdjacencyMatrix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[MAXVERTEX][MAXVERTEX]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graph 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    /*number of vertices in graph */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AdjacencyMatrix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 Graph;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04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Another way to define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to specify </a:t>
                </a:r>
                <a:r>
                  <a:rPr lang="en-US" b="1" dirty="0"/>
                  <a:t>adjacency sets</a:t>
                </a:r>
                <a:r>
                  <a:rPr lang="el-GR" b="1" dirty="0"/>
                  <a:t> (σύνολα γειτνίασης)</a:t>
                </a:r>
                <a:r>
                  <a:rPr lang="en-US" b="1" dirty="0"/>
                  <a:t> </a:t>
                </a:r>
                <a:r>
                  <a:rPr lang="en-US" dirty="0"/>
                  <a:t>for 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stand for the set of all vertices </a:t>
                </a:r>
                <a:r>
                  <a:rPr lang="en-US" b="1" dirty="0"/>
                  <a:t>adjacent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or the set of all vertices that are </a:t>
                </a:r>
                <a:r>
                  <a:rPr lang="en-US" b="1" dirty="0"/>
                  <a:t>successors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a 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give both the vertex set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and the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/>
                  <a:t> of adjacency sets for 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then we have given enough information to define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0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Representations: Adjacency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family of representations for a graph uses </a:t>
                </a:r>
                <a:r>
                  <a:rPr lang="en-US" b="1" dirty="0"/>
                  <a:t>adjacency</a:t>
                </a:r>
                <a:r>
                  <a:rPr lang="en-US" dirty="0"/>
                  <a:t> </a:t>
                </a:r>
                <a:r>
                  <a:rPr lang="en-US" b="1" dirty="0"/>
                  <a:t>lists (</a:t>
                </a:r>
                <a:r>
                  <a:rPr lang="el-GR" b="1" dirty="0"/>
                  <a:t>λίστες γειτνίασης)</a:t>
                </a:r>
                <a:r>
                  <a:rPr lang="en-US" dirty="0"/>
                  <a:t> to represent the adjacency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the graph.</a:t>
                </a:r>
              </a:p>
              <a:p>
                <a:endParaRPr lang="en-US" dirty="0"/>
              </a:p>
              <a:p>
                <a:r>
                  <a:rPr lang="en-US" dirty="0"/>
                  <a:t>Adjacency matrices and adjacency lists are the two </a:t>
                </a:r>
                <a:r>
                  <a:rPr lang="en-US" b="1" dirty="0"/>
                  <a:t>standard representations </a:t>
                </a:r>
                <a:r>
                  <a:rPr lang="en-US" dirty="0"/>
                  <a:t>of graphs.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Directed Graph</a:t>
            </a:r>
          </a:p>
        </p:txBody>
      </p:sp>
      <p:graphicFrame>
        <p:nvGraphicFramePr>
          <p:cNvPr id="44" name="Content Placeholder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655829"/>
              </p:ext>
            </p:extLst>
          </p:nvPr>
        </p:nvGraphicFramePr>
        <p:xfrm>
          <a:off x="4499993" y="2749673"/>
          <a:ext cx="37444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2  3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0" dirty="0"/>
                        <a:t>  4  5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1580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580" y="42236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322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9322" y="41850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4307" y="24698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7172" y="246518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977" y="421434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172" y="41901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0085" y="4714885"/>
            <a:ext cx="2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directed graph 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9992" y="4899551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sequential</a:t>
            </a:r>
            <a:r>
              <a:rPr lang="en-US" dirty="0"/>
              <a:t> adjacency lists for graph G. Notice that vertices are listed in their </a:t>
            </a:r>
            <a:r>
              <a:rPr lang="en-US" b="1" dirty="0"/>
              <a:t>natural order</a:t>
            </a:r>
            <a:r>
              <a:rPr lang="en-US" dirty="0"/>
              <a:t>.</a:t>
            </a:r>
          </a:p>
        </p:txBody>
      </p:sp>
      <p:sp>
        <p:nvSpPr>
          <p:cNvPr id="30" name="Oval 29"/>
          <p:cNvSpPr/>
          <p:nvPr/>
        </p:nvSpPr>
        <p:spPr>
          <a:xfrm>
            <a:off x="1826603" y="149149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0" idx="3"/>
            <a:endCxn id="6" idx="7"/>
          </p:cNvCxnSpPr>
          <p:nvPr/>
        </p:nvCxnSpPr>
        <p:spPr>
          <a:xfrm flipH="1">
            <a:off x="1098893" y="1798812"/>
            <a:ext cx="780437" cy="728389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" idx="5"/>
            <a:endCxn id="8" idx="1"/>
          </p:cNvCxnSpPr>
          <p:nvPr/>
        </p:nvCxnSpPr>
        <p:spPr>
          <a:xfrm>
            <a:off x="2133916" y="1798812"/>
            <a:ext cx="918133" cy="7283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8" idx="2"/>
          </p:cNvCxnSpPr>
          <p:nvPr/>
        </p:nvCxnSpPr>
        <p:spPr>
          <a:xfrm>
            <a:off x="1151620" y="2654494"/>
            <a:ext cx="184770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" idx="4"/>
            <a:endCxn id="7" idx="0"/>
          </p:cNvCxnSpPr>
          <p:nvPr/>
        </p:nvCxnSpPr>
        <p:spPr>
          <a:xfrm flipH="1">
            <a:off x="971600" y="1851539"/>
            <a:ext cx="1035023" cy="23720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" idx="4"/>
            <a:endCxn id="10" idx="0"/>
          </p:cNvCxnSpPr>
          <p:nvPr/>
        </p:nvCxnSpPr>
        <p:spPr>
          <a:xfrm>
            <a:off x="2006623" y="1851539"/>
            <a:ext cx="1172719" cy="23335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0"/>
            <a:endCxn id="6" idx="4"/>
          </p:cNvCxnSpPr>
          <p:nvPr/>
        </p:nvCxnSpPr>
        <p:spPr>
          <a:xfrm flipV="1">
            <a:off x="971600" y="2834514"/>
            <a:ext cx="0" cy="13891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10" idx="0"/>
          </p:cNvCxnSpPr>
          <p:nvPr/>
        </p:nvCxnSpPr>
        <p:spPr>
          <a:xfrm>
            <a:off x="3179342" y="2834514"/>
            <a:ext cx="0" cy="1350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879330" y="1493989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45631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08104" y="2345631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 Degree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98922" y="2188183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Number</a:t>
            </a:r>
          </a:p>
        </p:txBody>
      </p:sp>
    </p:spTree>
    <p:extLst>
      <p:ext uri="{BB962C8B-B14F-4D97-AF65-F5344CB8AC3E}">
        <p14:creationId xmlns:p14="http://schemas.microsoft.com/office/powerpoint/2010/main" val="3046729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Directed Graph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1580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580" y="42236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322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9322" y="41850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4307" y="24698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7172" y="246518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977" y="421434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172" y="41901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9302" y="4714885"/>
            <a:ext cx="256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directed graph 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5311" y="52292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linked</a:t>
            </a:r>
            <a:r>
              <a:rPr lang="en-US" dirty="0"/>
              <a:t> adjacency lists for graph G. Notice that vertices in a list are organized according to their </a:t>
            </a:r>
            <a:r>
              <a:rPr lang="en-US" b="1" dirty="0"/>
              <a:t>natural order.</a:t>
            </a:r>
          </a:p>
        </p:txBody>
      </p:sp>
      <p:sp>
        <p:nvSpPr>
          <p:cNvPr id="30" name="Oval 29"/>
          <p:cNvSpPr/>
          <p:nvPr/>
        </p:nvSpPr>
        <p:spPr>
          <a:xfrm>
            <a:off x="1826603" y="149149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0" idx="3"/>
            <a:endCxn id="6" idx="7"/>
          </p:cNvCxnSpPr>
          <p:nvPr/>
        </p:nvCxnSpPr>
        <p:spPr>
          <a:xfrm flipH="1">
            <a:off x="1098893" y="1798812"/>
            <a:ext cx="780437" cy="728389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" idx="5"/>
            <a:endCxn id="8" idx="1"/>
          </p:cNvCxnSpPr>
          <p:nvPr/>
        </p:nvCxnSpPr>
        <p:spPr>
          <a:xfrm>
            <a:off x="2133916" y="1798812"/>
            <a:ext cx="918133" cy="7283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8" idx="2"/>
          </p:cNvCxnSpPr>
          <p:nvPr/>
        </p:nvCxnSpPr>
        <p:spPr>
          <a:xfrm>
            <a:off x="1151620" y="2654494"/>
            <a:ext cx="184770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" idx="4"/>
            <a:endCxn id="7" idx="0"/>
          </p:cNvCxnSpPr>
          <p:nvPr/>
        </p:nvCxnSpPr>
        <p:spPr>
          <a:xfrm flipH="1">
            <a:off x="971600" y="1851539"/>
            <a:ext cx="1035023" cy="23720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" idx="4"/>
            <a:endCxn id="10" idx="0"/>
          </p:cNvCxnSpPr>
          <p:nvPr/>
        </p:nvCxnSpPr>
        <p:spPr>
          <a:xfrm>
            <a:off x="2006623" y="1851539"/>
            <a:ext cx="1172719" cy="23335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0"/>
            <a:endCxn id="6" idx="4"/>
          </p:cNvCxnSpPr>
          <p:nvPr/>
        </p:nvCxnSpPr>
        <p:spPr>
          <a:xfrm flipV="1">
            <a:off x="971600" y="2834514"/>
            <a:ext cx="0" cy="13891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10" idx="0"/>
          </p:cNvCxnSpPr>
          <p:nvPr/>
        </p:nvCxnSpPr>
        <p:spPr>
          <a:xfrm>
            <a:off x="3179342" y="2834514"/>
            <a:ext cx="0" cy="1350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879330" y="1493989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4728" y="1600900"/>
            <a:ext cx="576064" cy="3170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27286" y="216300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71674" y="2732357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27286" y="3354553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27286" y="4026279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53000" y="1634143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46438" y="1634143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92318" y="1634143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70152" y="1634143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639861" y="1863321"/>
            <a:ext cx="613139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9" idx="1"/>
          </p:cNvCxnSpPr>
          <p:nvPr/>
        </p:nvCxnSpPr>
        <p:spPr>
          <a:xfrm>
            <a:off x="5993157" y="1863321"/>
            <a:ext cx="699161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72426" y="167506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11744" y="167506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52232" y="1167232"/>
            <a:ext cx="59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28618" y="2245296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22056" y="2245296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67936" y="2245296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615479" y="2474474"/>
            <a:ext cx="613139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2" idx="1"/>
          </p:cNvCxnSpPr>
          <p:nvPr/>
        </p:nvCxnSpPr>
        <p:spPr>
          <a:xfrm>
            <a:off x="5968775" y="2474474"/>
            <a:ext cx="699161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48044" y="2286217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87362" y="2286217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149307" y="2245296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66329" y="2286217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cxnSp>
        <p:nvCxnSpPr>
          <p:cNvPr id="64" name="Straight Arrow Connector 63"/>
          <p:cNvCxnSpPr>
            <a:endCxn id="63" idx="1"/>
          </p:cNvCxnSpPr>
          <p:nvPr/>
        </p:nvCxnSpPr>
        <p:spPr>
          <a:xfrm>
            <a:off x="7367168" y="2515395"/>
            <a:ext cx="699161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185755" y="233432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547700" y="2286217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97731" y="1806530"/>
            <a:ext cx="59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48044" y="2808409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cxnSp>
        <p:nvCxnSpPr>
          <p:cNvPr id="68" name="Straight Arrow Connector 67"/>
          <p:cNvCxnSpPr>
            <a:endCxn id="67" idx="1"/>
          </p:cNvCxnSpPr>
          <p:nvPr/>
        </p:nvCxnSpPr>
        <p:spPr>
          <a:xfrm>
            <a:off x="4648883" y="3037587"/>
            <a:ext cx="699161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67470" y="285651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851913" y="2808409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372426" y="4118497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cxnSp>
        <p:nvCxnSpPr>
          <p:cNvPr id="73" name="Straight Arrow Connector 72"/>
          <p:cNvCxnSpPr>
            <a:endCxn id="72" idx="1"/>
          </p:cNvCxnSpPr>
          <p:nvPr/>
        </p:nvCxnSpPr>
        <p:spPr>
          <a:xfrm>
            <a:off x="4673265" y="4347675"/>
            <a:ext cx="699161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491852" y="416660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876295" y="4118497"/>
            <a:ext cx="493438" cy="458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51913" y="3658768"/>
            <a:ext cx="59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26326" y="2338890"/>
            <a:ext cx="59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76577" y="2986384"/>
            <a:ext cx="59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12737" y="1723167"/>
            <a:ext cx="54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933371" y="2245296"/>
            <a:ext cx="50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92355" y="2859190"/>
            <a:ext cx="50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33370" y="3529074"/>
            <a:ext cx="50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33369" y="4212286"/>
            <a:ext cx="50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5:</a:t>
            </a:r>
          </a:p>
        </p:txBody>
      </p:sp>
    </p:spTree>
    <p:extLst>
      <p:ext uri="{BB962C8B-B14F-4D97-AF65-F5344CB8AC3E}">
        <p14:creationId xmlns:p14="http://schemas.microsoft.com/office/powerpoint/2010/main" val="37484444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Undirected Graph</a:t>
            </a:r>
          </a:p>
        </p:txBody>
      </p:sp>
      <p:graphicFrame>
        <p:nvGraphicFramePr>
          <p:cNvPr id="44" name="Content Placeholder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817230"/>
              </p:ext>
            </p:extLst>
          </p:nvPr>
        </p:nvGraphicFramePr>
        <p:xfrm>
          <a:off x="4499993" y="2749673"/>
          <a:ext cx="37444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2  3  5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1  3</a:t>
                      </a:r>
                      <a:r>
                        <a:rPr lang="en-US" baseline="0" dirty="0"/>
                        <a:t>  4  5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1  2  4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2  4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1580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580" y="42236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322" y="24744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9322" y="418508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4307" y="24698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7172" y="246518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977" y="421434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172" y="41901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5166" y="4724420"/>
            <a:ext cx="264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undirected graph 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9992" y="489955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sequential adjacency lists for graph G</a:t>
            </a:r>
          </a:p>
        </p:txBody>
      </p:sp>
      <p:sp>
        <p:nvSpPr>
          <p:cNvPr id="30" name="Oval 29"/>
          <p:cNvSpPr/>
          <p:nvPr/>
        </p:nvSpPr>
        <p:spPr>
          <a:xfrm>
            <a:off x="1826603" y="149149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0" idx="3"/>
            <a:endCxn id="6" idx="7"/>
          </p:cNvCxnSpPr>
          <p:nvPr/>
        </p:nvCxnSpPr>
        <p:spPr>
          <a:xfrm flipH="1">
            <a:off x="1098893" y="1798812"/>
            <a:ext cx="780437" cy="728389"/>
          </a:xfrm>
          <a:prstGeom prst="straightConnector1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" idx="5"/>
            <a:endCxn id="8" idx="1"/>
          </p:cNvCxnSpPr>
          <p:nvPr/>
        </p:nvCxnSpPr>
        <p:spPr>
          <a:xfrm>
            <a:off x="2133916" y="1798812"/>
            <a:ext cx="918133" cy="728389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8" idx="2"/>
          </p:cNvCxnSpPr>
          <p:nvPr/>
        </p:nvCxnSpPr>
        <p:spPr>
          <a:xfrm>
            <a:off x="1151620" y="2654494"/>
            <a:ext cx="184770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" idx="4"/>
            <a:endCxn id="7" idx="0"/>
          </p:cNvCxnSpPr>
          <p:nvPr/>
        </p:nvCxnSpPr>
        <p:spPr>
          <a:xfrm flipH="1">
            <a:off x="971600" y="1851539"/>
            <a:ext cx="1035023" cy="237209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" idx="4"/>
            <a:endCxn id="10" idx="0"/>
          </p:cNvCxnSpPr>
          <p:nvPr/>
        </p:nvCxnSpPr>
        <p:spPr>
          <a:xfrm>
            <a:off x="2006623" y="1851539"/>
            <a:ext cx="1172719" cy="2333545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0"/>
            <a:endCxn id="6" idx="4"/>
          </p:cNvCxnSpPr>
          <p:nvPr/>
        </p:nvCxnSpPr>
        <p:spPr>
          <a:xfrm flipV="1">
            <a:off x="971600" y="2834514"/>
            <a:ext cx="0" cy="138912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10" idx="0"/>
          </p:cNvCxnSpPr>
          <p:nvPr/>
        </p:nvCxnSpPr>
        <p:spPr>
          <a:xfrm>
            <a:off x="3179342" y="2834514"/>
            <a:ext cx="0" cy="135057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879330" y="1493989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45631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08104" y="2345631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Degree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98922" y="2188183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Number</a:t>
            </a:r>
          </a:p>
        </p:txBody>
      </p:sp>
    </p:spTree>
    <p:extLst>
      <p:ext uri="{BB962C8B-B14F-4D97-AF65-F5344CB8AC3E}">
        <p14:creationId xmlns:p14="http://schemas.microsoft.com/office/powerpoint/2010/main" val="10274654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7E2E-216C-4054-9594-DF4E53AD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Undirected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F633B-A7E8-4F65-818A-5FBC24990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linked adjacency list representation for the graph of the previous slide is similar to the one for the directed case.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3A5F5-6038-4AB6-8BE0-AD1796AD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8928C-0C7D-4664-A06D-B8119D3E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34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FD86-E8B3-404A-BBE1-6B48E057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A492-37BA-4DE4-A7B0-687308D1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the previous slides, the vertices of the graph appear in their </a:t>
            </a:r>
            <a:r>
              <a:rPr lang="en-US" b="1" dirty="0"/>
              <a:t>natural order </a:t>
            </a:r>
            <a:r>
              <a:rPr lang="en-US" dirty="0"/>
              <a:t>in the arrays and linked lists used in the adjacency matrix and the adjacency links representations.</a:t>
            </a:r>
          </a:p>
          <a:p>
            <a:r>
              <a:rPr lang="en-US" dirty="0"/>
              <a:t>This will be our assumption in all examples from now on.</a:t>
            </a:r>
          </a:p>
          <a:p>
            <a:r>
              <a:rPr lang="en-US" dirty="0"/>
              <a:t>In the adjacency lists representation, we also showed the degrees of vertices. This information is not necessary and can be omitted.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87310-657B-4C14-9269-AD809A0A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31A76-1A85-430F-A3B2-C4DF4A96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29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Adjacency Lists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AdjacencyList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[MAXVERTEX];</a:t>
            </a: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graph{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n; /*number of vertices in graph */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degree[MAXVERTEX];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AdjacencyList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A[MAXVERTEX];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 Graph;</a:t>
            </a: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itchFamily="49" charset="0"/>
              </a:rPr>
              <a:t>In the above representation, each index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cs typeface="Courier New" pitchFamily="49" charset="0"/>
              </a:rPr>
              <a:t>of array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cs typeface="Courier New" pitchFamily="49" charset="0"/>
              </a:rPr>
              <a:t> is a vertex of the graph while each 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400" dirty="0">
                <a:cs typeface="Courier New" pitchFamily="49" charset="0"/>
              </a:rPr>
              <a:t> is an array storing the adjacency list of vertex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548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Adjacency Lists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Vertex;</a:t>
            </a: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edge {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Vertex endpoint;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edge 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nextedge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 Edge;</a:t>
            </a: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graph{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n; /*number of vertices in graph */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Edge 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firstedge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[MAXVERTEX];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 Graph;</a:t>
            </a: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itchFamily="49" charset="0"/>
              </a:rPr>
              <a:t>In the above representation, each index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cs typeface="Courier New" pitchFamily="49" charset="0"/>
              </a:rPr>
              <a:t> of array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firstedge</a:t>
            </a:r>
            <a:r>
              <a:rPr lang="en-US" sz="2400" dirty="0">
                <a:cs typeface="Courier New" pitchFamily="49" charset="0"/>
              </a:rPr>
              <a:t> is a vertex and each element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firstedge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400" dirty="0">
                <a:cs typeface="Courier New" pitchFamily="49" charset="0"/>
              </a:rPr>
              <a:t> is a pointer to a linked list that contains the adjacent vertices of vertex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cs typeface="Courier New" pitchFamily="49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  <a:p>
            <a:r>
              <a:rPr lang="en-US" b="1" dirty="0"/>
              <a:t>Interesting problem</a:t>
            </a:r>
            <a:r>
              <a:rPr lang="en-US" dirty="0"/>
              <a:t>: Deliver an e-mail from user A to user 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46B57-2FE2-454B-86EC-CD3AFCF97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50" y="3074070"/>
            <a:ext cx="4920250" cy="30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66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Adjacency Lists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representation used an </a:t>
            </a:r>
            <a:r>
              <a:rPr lang="en-US" b="1" dirty="0"/>
              <a:t>array for the vertices and linked lists for the adjacency lists.</a:t>
            </a:r>
          </a:p>
          <a:p>
            <a:r>
              <a:rPr lang="en-US" dirty="0"/>
              <a:t>We can use </a:t>
            </a:r>
            <a:r>
              <a:rPr lang="en-US" b="1" dirty="0"/>
              <a:t>linked lists for the vertices </a:t>
            </a:r>
            <a:r>
              <a:rPr lang="en-US" dirty="0"/>
              <a:t>as well as follows.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1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Adjacency Lists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vertex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Vertex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edge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vertex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Edge 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firstedge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Vertex 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nextvertex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edge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Vertex *endpoint;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Edge 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nextedge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Vertex *Graph;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1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BAF2-DAC3-4A6C-885A-079223C4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18B89-4D9D-47E0-A92E-75B313024D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space complexity of the </a:t>
                </a:r>
                <a:r>
                  <a:rPr lang="en-US" b="1" dirty="0"/>
                  <a:t>adjacency matrix </a:t>
                </a:r>
                <a:r>
                  <a:rPr lang="en-US" dirty="0"/>
                  <a:t>representation of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space complexity of the </a:t>
                </a:r>
                <a:r>
                  <a:rPr lang="en-US" b="1" dirty="0"/>
                  <a:t>adjacency list </a:t>
                </a:r>
                <a:r>
                  <a:rPr lang="en-US" dirty="0"/>
                  <a:t>representation of a graph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edges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18B89-4D9D-47E0-A92E-75B313024D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0AA3B-FC3D-420D-8092-E03CBC4A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0CE05-74AB-45A6-85DA-6B0BDD84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405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A94B-7D33-4BCE-A45D-65F93C9F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0B6F5-38ED-46CF-87FE-9688A9FB9E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Which graph representation would you use under the following circumstances?</a:t>
                </a:r>
              </a:p>
              <a:p>
                <a:pPr lvl="1"/>
                <a:r>
                  <a:rPr lang="en-US" dirty="0"/>
                  <a:t>The graph is </a:t>
                </a:r>
                <a:r>
                  <a:rPr lang="en-US" b="1" dirty="0"/>
                  <a:t>sparse</a:t>
                </a:r>
                <a:r>
                  <a:rPr lang="en-US" dirty="0"/>
                  <a:t> (e.g., it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nodes but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edges).</a:t>
                </a:r>
              </a:p>
              <a:p>
                <a:pPr lvl="1"/>
                <a:r>
                  <a:rPr lang="en-US" dirty="0"/>
                  <a:t>The graph is </a:t>
                </a:r>
                <a:r>
                  <a:rPr lang="en-US" b="1" dirty="0"/>
                  <a:t>dense</a:t>
                </a:r>
                <a:r>
                  <a:rPr lang="en-US" dirty="0"/>
                  <a:t> (e.g., it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nodes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edges).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answer will depend on what amount of space we have available and what operations we would like to perform on the graph.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0B6F5-38ED-46CF-87FE-9688A9FB9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053B3-306D-4B04-9265-28754441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DCE22-556E-4729-A336-5F8657EE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714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search a graph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, we need to visit all vertices of </a:t>
            </a:r>
            <a:r>
              <a:rPr lang="en-US" dirty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G</a:t>
            </a:r>
            <a:r>
              <a:rPr lang="en-US" dirty="0"/>
              <a:t> in some systematic order.</a:t>
            </a:r>
          </a:p>
          <a:p>
            <a:r>
              <a:rPr lang="en-US" dirty="0"/>
              <a:t>Let us define an enumeration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typedef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{FALSE, TRUE} Boolean;</a:t>
            </a:r>
          </a:p>
          <a:p>
            <a:endParaRPr lang="en-US" sz="2400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Each vertex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>
                <a:cs typeface="Courier New" pitchFamily="49" charset="0"/>
              </a:rPr>
              <a:t> can be a structure with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>
                <a:cs typeface="Courier New" pitchFamily="49" charset="0"/>
              </a:rPr>
              <a:t> valued member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v.Visited</a:t>
            </a:r>
            <a:r>
              <a:rPr lang="en-US" dirty="0">
                <a:cs typeface="Courier New" pitchFamily="49" charset="0"/>
              </a:rPr>
              <a:t> which is initially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dirty="0">
                <a:cs typeface="Courier New" pitchFamily="49" charset="0"/>
              </a:rPr>
              <a:t> for all vertices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>
                <a:cs typeface="Courier New" pitchFamily="49" charset="0"/>
              </a:rPr>
              <a:t>. When we visit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>
                <a:cs typeface="Courier New" pitchFamily="49" charset="0"/>
              </a:rPr>
              <a:t>, we will set it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>
                <a:cs typeface="Courier New" pitchFamily="49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21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Algorithm for Graph 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GraphSearch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G,v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{ 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Let G=(V,E) be a graph.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Let C be an empty container.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for (each vertex x in V){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x.Visited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=FALSE;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Put v into C;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while (C is non-empty){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Remove a vertex x from container C;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(!(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x.Visited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Visit(x);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x.Visited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=TRUE;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for (each vertex w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 if (!(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w.Visited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Put w into C;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81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consider what happens when the container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 is a stack.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71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41" y="1672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122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749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6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5377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5112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100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505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3"/>
            <a:endCxn id="9" idx="7"/>
          </p:cNvCxnSpPr>
          <p:nvPr/>
        </p:nvCxnSpPr>
        <p:spPr>
          <a:xfrm flipH="1">
            <a:off x="2954378" y="1979385"/>
            <a:ext cx="1329590" cy="1100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1"/>
          </p:cNvCxnSpPr>
          <p:nvPr/>
        </p:nvCxnSpPr>
        <p:spPr>
          <a:xfrm>
            <a:off x="4538554" y="1979385"/>
            <a:ext cx="1325398" cy="1100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8" idx="0"/>
          </p:cNvCxnSpPr>
          <p:nvPr/>
        </p:nvCxnSpPr>
        <p:spPr>
          <a:xfrm>
            <a:off x="4411261" y="2032112"/>
            <a:ext cx="8508" cy="9946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12" idx="0"/>
          </p:cNvCxnSpPr>
          <p:nvPr/>
        </p:nvCxnSpPr>
        <p:spPr>
          <a:xfrm flipH="1">
            <a:off x="2251021" y="3334077"/>
            <a:ext cx="448771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>
            <a:off x="2954378" y="3334077"/>
            <a:ext cx="376763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0"/>
          </p:cNvCxnSpPr>
          <p:nvPr/>
        </p:nvCxnSpPr>
        <p:spPr>
          <a:xfrm flipH="1">
            <a:off x="5635397" y="3334077"/>
            <a:ext cx="228555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3" idx="0"/>
          </p:cNvCxnSpPr>
          <p:nvPr/>
        </p:nvCxnSpPr>
        <p:spPr>
          <a:xfrm>
            <a:off x="6118538" y="3334077"/>
            <a:ext cx="66898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641" y="16720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4612" y="30098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2834" y="301400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3952" y="30174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3728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448693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76799" y="449363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24268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A1C1-991A-4633-B693-5719252F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Representation with Adjacency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1BF-020D-4102-966D-35E38A85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B1A8F-07A6-4303-8487-B1923E04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96F75-FD74-444E-A4EA-A3D458A8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6" name="Content Placeholder 43">
            <a:extLst>
              <a:ext uri="{FF2B5EF4-FFF2-40B4-BE49-F238E27FC236}">
                <a16:creationId xmlns:a16="http://schemas.microsoft.com/office/drawing/2014/main" id="{2D5670E5-89E9-4165-A494-E42F7B77F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141531"/>
              </p:ext>
            </p:extLst>
          </p:nvPr>
        </p:nvGraphicFramePr>
        <p:xfrm>
          <a:off x="2483768" y="2852936"/>
          <a:ext cx="255628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2  3  4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1 5 6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1 7 8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73236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521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917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EA89A-FBB0-4B42-B8AF-CACD064E0DE6}"/>
              </a:ext>
            </a:extLst>
          </p:cNvPr>
          <p:cNvSpPr txBox="1"/>
          <p:nvPr/>
        </p:nvSpPr>
        <p:spPr>
          <a:xfrm>
            <a:off x="3580610" y="2505789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1A93A-A48F-4137-810E-FA8F33D02B59}"/>
              </a:ext>
            </a:extLst>
          </p:cNvPr>
          <p:cNvSpPr txBox="1"/>
          <p:nvPr/>
        </p:nvSpPr>
        <p:spPr>
          <a:xfrm>
            <a:off x="2482697" y="2291446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Number</a:t>
            </a:r>
          </a:p>
        </p:txBody>
      </p:sp>
    </p:spTree>
    <p:extLst>
      <p:ext uri="{BB962C8B-B14F-4D97-AF65-F5344CB8AC3E}">
        <p14:creationId xmlns:p14="http://schemas.microsoft.com/office/powerpoint/2010/main" val="35033964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79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41" y="1672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122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749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6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5377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5112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100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505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3"/>
            <a:endCxn id="9" idx="7"/>
          </p:cNvCxnSpPr>
          <p:nvPr/>
        </p:nvCxnSpPr>
        <p:spPr>
          <a:xfrm flipH="1">
            <a:off x="2954378" y="1979385"/>
            <a:ext cx="1329590" cy="1100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1"/>
          </p:cNvCxnSpPr>
          <p:nvPr/>
        </p:nvCxnSpPr>
        <p:spPr>
          <a:xfrm>
            <a:off x="4538554" y="1979385"/>
            <a:ext cx="1325398" cy="1100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8" idx="0"/>
          </p:cNvCxnSpPr>
          <p:nvPr/>
        </p:nvCxnSpPr>
        <p:spPr>
          <a:xfrm>
            <a:off x="4411261" y="2032112"/>
            <a:ext cx="8508" cy="9946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12" idx="0"/>
          </p:cNvCxnSpPr>
          <p:nvPr/>
        </p:nvCxnSpPr>
        <p:spPr>
          <a:xfrm flipH="1">
            <a:off x="2251021" y="3334077"/>
            <a:ext cx="448771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>
            <a:off x="2954378" y="3334077"/>
            <a:ext cx="376763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0"/>
          </p:cNvCxnSpPr>
          <p:nvPr/>
        </p:nvCxnSpPr>
        <p:spPr>
          <a:xfrm flipH="1">
            <a:off x="5635397" y="3334077"/>
            <a:ext cx="228555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3" idx="0"/>
          </p:cNvCxnSpPr>
          <p:nvPr/>
        </p:nvCxnSpPr>
        <p:spPr>
          <a:xfrm>
            <a:off x="6118538" y="3334077"/>
            <a:ext cx="66898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641" y="16720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4612" y="30098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2834" y="301400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3952" y="30174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3728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448693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76799" y="449363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8174" y="55799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order in which vertices are visited if the start vertex is 1?</a:t>
            </a:r>
          </a:p>
        </p:txBody>
      </p:sp>
    </p:spTree>
    <p:extLst>
      <p:ext uri="{BB962C8B-B14F-4D97-AF65-F5344CB8AC3E}">
        <p14:creationId xmlns:p14="http://schemas.microsoft.com/office/powerpoint/2010/main" val="103251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  <a:p>
            <a:r>
              <a:rPr lang="en-US" b="1" dirty="0"/>
              <a:t>Interesting problem</a:t>
            </a:r>
            <a:r>
              <a:rPr lang="en-US" dirty="0"/>
              <a:t>: What is the PageRank of a Web site?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4DB6C-2472-4EAC-B802-5686B72D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712046" cy="26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682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41" y="1672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122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749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6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5377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5112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100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505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3"/>
            <a:endCxn id="9" idx="7"/>
          </p:cNvCxnSpPr>
          <p:nvPr/>
        </p:nvCxnSpPr>
        <p:spPr>
          <a:xfrm flipH="1">
            <a:off x="2954378" y="1979385"/>
            <a:ext cx="1329590" cy="1100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1"/>
          </p:cNvCxnSpPr>
          <p:nvPr/>
        </p:nvCxnSpPr>
        <p:spPr>
          <a:xfrm>
            <a:off x="4538554" y="1979385"/>
            <a:ext cx="1325398" cy="1100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8" idx="0"/>
          </p:cNvCxnSpPr>
          <p:nvPr/>
        </p:nvCxnSpPr>
        <p:spPr>
          <a:xfrm>
            <a:off x="4411261" y="2032112"/>
            <a:ext cx="8508" cy="9946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12" idx="0"/>
          </p:cNvCxnSpPr>
          <p:nvPr/>
        </p:nvCxnSpPr>
        <p:spPr>
          <a:xfrm flipH="1">
            <a:off x="2251021" y="3334077"/>
            <a:ext cx="448771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>
            <a:off x="2954378" y="3334077"/>
            <a:ext cx="376763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0"/>
          </p:cNvCxnSpPr>
          <p:nvPr/>
        </p:nvCxnSpPr>
        <p:spPr>
          <a:xfrm flipH="1">
            <a:off x="5635397" y="3334077"/>
            <a:ext cx="228555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3" idx="0"/>
          </p:cNvCxnSpPr>
          <p:nvPr/>
        </p:nvCxnSpPr>
        <p:spPr>
          <a:xfrm>
            <a:off x="6118538" y="3334077"/>
            <a:ext cx="66898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641" y="16720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4612" y="30098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2834" y="301400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3952" y="30174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3728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448693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76799" y="449363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8174" y="55799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vertices are visited in the order 1, </a:t>
            </a:r>
            <a:r>
              <a:rPr lang="el-GR" dirty="0"/>
              <a:t>4, 8, 7, 3, 2, 6</a:t>
            </a:r>
            <a:r>
              <a:rPr lang="en-US" dirty="0"/>
              <a:t> and </a:t>
            </a:r>
            <a:r>
              <a:rPr lang="el-GR" dirty="0"/>
              <a:t>5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5527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 is a </a:t>
            </a:r>
            <a:r>
              <a:rPr lang="en-US" b="1" dirty="0"/>
              <a:t>stack</a:t>
            </a:r>
            <a:r>
              <a:rPr lang="en-US" dirty="0"/>
              <a:t>, the tree in the previous example is searched in </a:t>
            </a:r>
            <a:r>
              <a:rPr lang="en-US" b="1" dirty="0"/>
              <a:t>depth-first order</a:t>
            </a:r>
            <a:r>
              <a:rPr lang="en-US" dirty="0"/>
              <a:t>.</a:t>
            </a:r>
          </a:p>
          <a:p>
            <a:r>
              <a:rPr lang="en-US" b="1" dirty="0"/>
              <a:t>Depth-first search (</a:t>
            </a:r>
            <a:r>
              <a:rPr lang="el-GR" b="1" dirty="0"/>
              <a:t>αναζήτηση πρώτα κατά βάθος)</a:t>
            </a:r>
            <a:r>
              <a:rPr lang="en-US" b="1" dirty="0"/>
              <a:t> </a:t>
            </a:r>
            <a:r>
              <a:rPr lang="en-US" dirty="0"/>
              <a:t>at a vertex always goes down (by visiting unvisited children) before going across (by visiting unvisited brothers and sisters).</a:t>
            </a:r>
          </a:p>
          <a:p>
            <a:r>
              <a:rPr lang="en-US" dirty="0"/>
              <a:t>Depth-first search of a graph is analogous to a </a:t>
            </a:r>
            <a:r>
              <a:rPr lang="en-US" b="1" dirty="0"/>
              <a:t>pre-order traversal </a:t>
            </a:r>
            <a:r>
              <a:rPr lang="en-US" dirty="0"/>
              <a:t>of an ordered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10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6850-2ED9-42FC-ADE0-70A9FAEA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B4385-DC3B-45A3-A510-B5CA3E93D0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strategy followed by DFS, as its name implies, is to search “deeper” in the graph whenever possible.</a:t>
                </a:r>
              </a:p>
              <a:p>
                <a:r>
                  <a:rPr lang="en-US" dirty="0"/>
                  <a:t>In DFS, edges are explored out of the most recently discovered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still has unexplored edges leaving it.</a:t>
                </a:r>
              </a:p>
              <a:p>
                <a:r>
                  <a:rPr lang="en-US" dirty="0"/>
                  <a:t>When all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edges have been explored, the search “backtracks” to explore edges leaving the vertex from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was discovered.</a:t>
                </a:r>
              </a:p>
              <a:p>
                <a:r>
                  <a:rPr lang="en-US" dirty="0"/>
                  <a:t>This process continues until we have discovered all the vertices that are reachable from the original source vertex. </a:t>
                </a:r>
              </a:p>
              <a:p>
                <a:r>
                  <a:rPr lang="en-US" dirty="0"/>
                  <a:t>If any undiscovered vertices remain, the one of them is selected as a new source and the search is repeated from that source.</a:t>
                </a:r>
              </a:p>
              <a:p>
                <a:r>
                  <a:rPr lang="en-US" dirty="0"/>
                  <a:t>This entire process is repeated until all vertices are discovered.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B4385-DC3B-45A3-A510-B5CA3E93D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29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ECF2E-7C52-407F-83C0-6184F4FE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E1B70-7E33-477E-B565-489633D1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88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consider what happens when the container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 is a queue.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458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41" y="1672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122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749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6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5377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5112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100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505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3"/>
            <a:endCxn id="9" idx="7"/>
          </p:cNvCxnSpPr>
          <p:nvPr/>
        </p:nvCxnSpPr>
        <p:spPr>
          <a:xfrm flipH="1">
            <a:off x="2954378" y="1979385"/>
            <a:ext cx="1329590" cy="1100106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1"/>
          </p:cNvCxnSpPr>
          <p:nvPr/>
        </p:nvCxnSpPr>
        <p:spPr>
          <a:xfrm>
            <a:off x="4538554" y="1979385"/>
            <a:ext cx="1325398" cy="1100106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8" idx="0"/>
          </p:cNvCxnSpPr>
          <p:nvPr/>
        </p:nvCxnSpPr>
        <p:spPr>
          <a:xfrm>
            <a:off x="4411261" y="2032112"/>
            <a:ext cx="8508" cy="994652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12" idx="0"/>
          </p:cNvCxnSpPr>
          <p:nvPr/>
        </p:nvCxnSpPr>
        <p:spPr>
          <a:xfrm flipH="1">
            <a:off x="2251021" y="3334077"/>
            <a:ext cx="448771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>
            <a:off x="2954378" y="3334077"/>
            <a:ext cx="376763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0"/>
          </p:cNvCxnSpPr>
          <p:nvPr/>
        </p:nvCxnSpPr>
        <p:spPr>
          <a:xfrm flipH="1">
            <a:off x="5635397" y="3334077"/>
            <a:ext cx="228555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3" idx="0"/>
          </p:cNvCxnSpPr>
          <p:nvPr/>
        </p:nvCxnSpPr>
        <p:spPr>
          <a:xfrm>
            <a:off x="6118538" y="3334077"/>
            <a:ext cx="668987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641" y="16720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4612" y="30098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2834" y="301400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3952" y="30174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3728" y="45029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448693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76799" y="449363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8174" y="55799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order in which vertices are visited if the start vertex is 1?</a:t>
            </a:r>
          </a:p>
        </p:txBody>
      </p:sp>
    </p:spTree>
    <p:extLst>
      <p:ext uri="{BB962C8B-B14F-4D97-AF65-F5344CB8AC3E}">
        <p14:creationId xmlns:p14="http://schemas.microsoft.com/office/powerpoint/2010/main" val="17239190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41" y="1672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122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749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6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5377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5112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100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505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3"/>
            <a:endCxn id="9" idx="7"/>
          </p:cNvCxnSpPr>
          <p:nvPr/>
        </p:nvCxnSpPr>
        <p:spPr>
          <a:xfrm flipH="1">
            <a:off x="2954378" y="1979385"/>
            <a:ext cx="1329590" cy="1100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1"/>
          </p:cNvCxnSpPr>
          <p:nvPr/>
        </p:nvCxnSpPr>
        <p:spPr>
          <a:xfrm>
            <a:off x="4538554" y="1979385"/>
            <a:ext cx="1325398" cy="1100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8" idx="0"/>
          </p:cNvCxnSpPr>
          <p:nvPr/>
        </p:nvCxnSpPr>
        <p:spPr>
          <a:xfrm>
            <a:off x="4411261" y="2032112"/>
            <a:ext cx="8508" cy="9946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12" idx="0"/>
          </p:cNvCxnSpPr>
          <p:nvPr/>
        </p:nvCxnSpPr>
        <p:spPr>
          <a:xfrm flipH="1">
            <a:off x="2251021" y="3334077"/>
            <a:ext cx="448771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>
            <a:off x="2954378" y="3334077"/>
            <a:ext cx="376763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0"/>
          </p:cNvCxnSpPr>
          <p:nvPr/>
        </p:nvCxnSpPr>
        <p:spPr>
          <a:xfrm flipH="1">
            <a:off x="5635397" y="3334077"/>
            <a:ext cx="228555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3" idx="0"/>
          </p:cNvCxnSpPr>
          <p:nvPr/>
        </p:nvCxnSpPr>
        <p:spPr>
          <a:xfrm>
            <a:off x="6118538" y="3334077"/>
            <a:ext cx="668987" cy="1168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641" y="16720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4612" y="30098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2834" y="301400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3952" y="30174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3728" y="45029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448693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76799" y="449363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8174" y="55799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vertices are visited in the order 1, 2, 3, 4, 5, 6, 7 and 8.</a:t>
            </a:r>
          </a:p>
        </p:txBody>
      </p:sp>
    </p:spTree>
    <p:extLst>
      <p:ext uri="{BB962C8B-B14F-4D97-AF65-F5344CB8AC3E}">
        <p14:creationId xmlns:p14="http://schemas.microsoft.com/office/powerpoint/2010/main" val="18786017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 (BFS)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 is a </a:t>
            </a:r>
            <a:r>
              <a:rPr lang="en-US" b="1" dirty="0"/>
              <a:t>queue</a:t>
            </a:r>
            <a:r>
              <a:rPr lang="en-US" dirty="0"/>
              <a:t>, the tree in the previous example is searched in </a:t>
            </a:r>
            <a:r>
              <a:rPr lang="en-US" b="1" dirty="0"/>
              <a:t>breadth-first order</a:t>
            </a:r>
            <a:r>
              <a:rPr lang="en-US" dirty="0"/>
              <a:t>.</a:t>
            </a:r>
          </a:p>
          <a:p>
            <a:r>
              <a:rPr lang="en-US" b="1" dirty="0"/>
              <a:t>Breadth-first search</a:t>
            </a:r>
            <a:r>
              <a:rPr lang="el-GR" b="1" dirty="0"/>
              <a:t> (αναζήτηση πρώτα κατά πλάτος)</a:t>
            </a:r>
            <a:r>
              <a:rPr lang="en-US" b="1" dirty="0"/>
              <a:t> </a:t>
            </a:r>
            <a:r>
              <a:rPr lang="en-US" dirty="0"/>
              <a:t>at a vertex always goes broad before going deep.</a:t>
            </a:r>
          </a:p>
          <a:p>
            <a:r>
              <a:rPr lang="en-US" dirty="0"/>
              <a:t>Breadth-first traversal of a graph is analogous to a traversal of an ordered tree that visits the nodes of the tree in </a:t>
            </a:r>
            <a:r>
              <a:rPr lang="en-US" b="1" dirty="0"/>
              <a:t>level-order</a:t>
            </a:r>
            <a:r>
              <a:rPr lang="en-US" dirty="0"/>
              <a:t>.</a:t>
            </a:r>
          </a:p>
          <a:p>
            <a:r>
              <a:rPr lang="en-US" dirty="0"/>
              <a:t>BFS subdivides the vertices of a graph in </a:t>
            </a:r>
            <a:r>
              <a:rPr lang="en-US" b="1" dirty="0"/>
              <a:t>levels</a:t>
            </a:r>
            <a:r>
              <a:rPr lang="en-US" dirty="0"/>
              <a:t>. The starting vertex  is at level 0, then we have the vertices adjacent to the starting vertex at level 1, then the vertices adjacent to these vertices at level 2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73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0449-29F3-46FE-A94A-A56B95A6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F11E-9B99-4FD6-880D-032892624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BFS works as follows.</a:t>
            </a:r>
          </a:p>
          <a:p>
            <a:r>
              <a:rPr lang="en-US" dirty="0"/>
              <a:t>We start from the start vertex (level 0) and visit all the vertices that we can reach by following one edge (these are the vertices at level 1).</a:t>
            </a:r>
          </a:p>
          <a:p>
            <a:r>
              <a:rPr lang="en-US" dirty="0"/>
              <a:t>Then we visit all vertices that we can reach from the start vertex by following two edges (these are the vertices at level 2).</a:t>
            </a:r>
          </a:p>
          <a:p>
            <a:r>
              <a:rPr lang="en-US" dirty="0"/>
              <a:t>We continue with the vertices at level 3 and so forth.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C7CCF-7AD6-4059-BF52-816CEEFE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3093F-3D68-48C9-909D-2F4C85C0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291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3504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5816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15816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5816" y="235751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48526" y="162880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01670" y="52367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48526" y="41425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48526" y="271755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7"/>
            <a:endCxn id="9" idx="3"/>
          </p:cNvCxnSpPr>
          <p:nvPr/>
        </p:nvCxnSpPr>
        <p:spPr>
          <a:xfrm flipV="1">
            <a:off x="2050817" y="2664825"/>
            <a:ext cx="917726" cy="9228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8" idx="2"/>
          </p:cNvCxnSpPr>
          <p:nvPr/>
        </p:nvCxnSpPr>
        <p:spPr>
          <a:xfrm>
            <a:off x="2103544" y="3714936"/>
            <a:ext cx="81227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5"/>
            <a:endCxn id="7" idx="1"/>
          </p:cNvCxnSpPr>
          <p:nvPr/>
        </p:nvCxnSpPr>
        <p:spPr>
          <a:xfrm>
            <a:off x="2050817" y="3842229"/>
            <a:ext cx="917726" cy="935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3" idx="2"/>
          </p:cNvCxnSpPr>
          <p:nvPr/>
        </p:nvCxnSpPr>
        <p:spPr>
          <a:xfrm flipV="1">
            <a:off x="3223129" y="4322564"/>
            <a:ext cx="1325397" cy="455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2" idx="2"/>
          </p:cNvCxnSpPr>
          <p:nvPr/>
        </p:nvCxnSpPr>
        <p:spPr>
          <a:xfrm>
            <a:off x="3223129" y="5032457"/>
            <a:ext cx="1378541" cy="384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7"/>
            <a:endCxn id="11" idx="2"/>
          </p:cNvCxnSpPr>
          <p:nvPr/>
        </p:nvCxnSpPr>
        <p:spPr>
          <a:xfrm flipV="1">
            <a:off x="3223129" y="1808820"/>
            <a:ext cx="1325397" cy="6014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5"/>
            <a:endCxn id="14" idx="2"/>
          </p:cNvCxnSpPr>
          <p:nvPr/>
        </p:nvCxnSpPr>
        <p:spPr>
          <a:xfrm>
            <a:off x="3223129" y="2664825"/>
            <a:ext cx="1325397" cy="2327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6" idx="7"/>
          </p:cNvCxnSpPr>
          <p:nvPr/>
        </p:nvCxnSpPr>
        <p:spPr>
          <a:xfrm flipH="1">
            <a:off x="2050817" y="2897572"/>
            <a:ext cx="2497709" cy="6900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8" idx="7"/>
          </p:cNvCxnSpPr>
          <p:nvPr/>
        </p:nvCxnSpPr>
        <p:spPr>
          <a:xfrm flipH="1">
            <a:off x="3223129" y="3024865"/>
            <a:ext cx="1378124" cy="562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4"/>
            <a:endCxn id="13" idx="0"/>
          </p:cNvCxnSpPr>
          <p:nvPr/>
        </p:nvCxnSpPr>
        <p:spPr>
          <a:xfrm>
            <a:off x="4728546" y="3077592"/>
            <a:ext cx="0" cy="10649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4"/>
            <a:endCxn id="12" idx="0"/>
          </p:cNvCxnSpPr>
          <p:nvPr/>
        </p:nvCxnSpPr>
        <p:spPr>
          <a:xfrm>
            <a:off x="4728546" y="4502584"/>
            <a:ext cx="53144" cy="7341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08566" y="1808820"/>
            <a:ext cx="5995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08104" y="1808820"/>
            <a:ext cx="0" cy="2501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3" idx="6"/>
          </p:cNvCxnSpPr>
          <p:nvPr/>
        </p:nvCxnSpPr>
        <p:spPr>
          <a:xfrm flipH="1">
            <a:off x="4908566" y="4310050"/>
            <a:ext cx="599538" cy="12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97425" y="354170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3887" y="472354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8994" y="353027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6267" y="234822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65936" y="52073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27825" y="41566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1135" y="27175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11135" y="161950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99592" y="576461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order of visiting vertices for DFS if the start vertex is 1?</a:t>
            </a:r>
          </a:p>
        </p:txBody>
      </p:sp>
    </p:spTree>
    <p:extLst>
      <p:ext uri="{BB962C8B-B14F-4D97-AF65-F5344CB8AC3E}">
        <p14:creationId xmlns:p14="http://schemas.microsoft.com/office/powerpoint/2010/main" val="16581006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A1C1-991A-4633-B693-5719252F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Representation with Adjacency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1BF-020D-4102-966D-35E38A85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B1A8F-07A6-4303-8487-B1923E04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96F75-FD74-444E-A4EA-A3D458A8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89</a:t>
            </a:fld>
            <a:endParaRPr lang="en-US"/>
          </a:p>
        </p:txBody>
      </p:sp>
      <p:graphicFrame>
        <p:nvGraphicFramePr>
          <p:cNvPr id="6" name="Content Placeholder 43">
            <a:extLst>
              <a:ext uri="{FF2B5EF4-FFF2-40B4-BE49-F238E27FC236}">
                <a16:creationId xmlns:a16="http://schemas.microsoft.com/office/drawing/2014/main" id="{2D5670E5-89E9-4165-A494-E42F7B77F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677"/>
              </p:ext>
            </p:extLst>
          </p:nvPr>
        </p:nvGraphicFramePr>
        <p:xfrm>
          <a:off x="2483768" y="2852936"/>
          <a:ext cx="255628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54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2  3  4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5 6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73236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1 3 6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5210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917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EA89A-FBB0-4B42-B8AF-CACD064E0DE6}"/>
              </a:ext>
            </a:extLst>
          </p:cNvPr>
          <p:cNvSpPr txBox="1"/>
          <p:nvPr/>
        </p:nvSpPr>
        <p:spPr>
          <a:xfrm>
            <a:off x="3580610" y="2505789"/>
            <a:ext cx="17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Adjacency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1A93A-A48F-4137-810E-FA8F33D02B59}"/>
              </a:ext>
            </a:extLst>
          </p:cNvPr>
          <p:cNvSpPr txBox="1"/>
          <p:nvPr/>
        </p:nvSpPr>
        <p:spPr>
          <a:xfrm>
            <a:off x="2482697" y="2291446"/>
            <a:ext cx="10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Number</a:t>
            </a:r>
          </a:p>
        </p:txBody>
      </p:sp>
    </p:spTree>
    <p:extLst>
      <p:ext uri="{BB962C8B-B14F-4D97-AF65-F5344CB8AC3E}">
        <p14:creationId xmlns:p14="http://schemas.microsoft.com/office/powerpoint/2010/main" val="394281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Facebook social network</a:t>
            </a:r>
          </a:p>
          <a:p>
            <a:r>
              <a:rPr lang="en-US" b="1" dirty="0"/>
              <a:t>Interesting problem</a:t>
            </a:r>
            <a:r>
              <a:rPr lang="en-US" dirty="0"/>
              <a:t>: Are John and Mary connected? What interesting clusters exist?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661AA-A7DC-4721-BC6F-25121650B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2387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996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3504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5816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15816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5816" y="235751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48526" y="162880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01670" y="52367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48526" y="41425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48526" y="271755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7"/>
            <a:endCxn id="9" idx="3"/>
          </p:cNvCxnSpPr>
          <p:nvPr/>
        </p:nvCxnSpPr>
        <p:spPr>
          <a:xfrm flipV="1">
            <a:off x="2050817" y="2664825"/>
            <a:ext cx="917726" cy="9228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8" idx="2"/>
          </p:cNvCxnSpPr>
          <p:nvPr/>
        </p:nvCxnSpPr>
        <p:spPr>
          <a:xfrm>
            <a:off x="2103544" y="3714936"/>
            <a:ext cx="81227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5"/>
            <a:endCxn id="7" idx="1"/>
          </p:cNvCxnSpPr>
          <p:nvPr/>
        </p:nvCxnSpPr>
        <p:spPr>
          <a:xfrm>
            <a:off x="2050817" y="3842229"/>
            <a:ext cx="917726" cy="935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3" idx="2"/>
          </p:cNvCxnSpPr>
          <p:nvPr/>
        </p:nvCxnSpPr>
        <p:spPr>
          <a:xfrm flipV="1">
            <a:off x="3223129" y="4322564"/>
            <a:ext cx="1325397" cy="455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2" idx="2"/>
          </p:cNvCxnSpPr>
          <p:nvPr/>
        </p:nvCxnSpPr>
        <p:spPr>
          <a:xfrm>
            <a:off x="3223129" y="5032457"/>
            <a:ext cx="1378541" cy="384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7"/>
            <a:endCxn id="11" idx="2"/>
          </p:cNvCxnSpPr>
          <p:nvPr/>
        </p:nvCxnSpPr>
        <p:spPr>
          <a:xfrm flipV="1">
            <a:off x="3223129" y="1808820"/>
            <a:ext cx="1325397" cy="6014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5"/>
            <a:endCxn id="14" idx="2"/>
          </p:cNvCxnSpPr>
          <p:nvPr/>
        </p:nvCxnSpPr>
        <p:spPr>
          <a:xfrm>
            <a:off x="3223129" y="2664825"/>
            <a:ext cx="1325397" cy="2327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6" idx="7"/>
          </p:cNvCxnSpPr>
          <p:nvPr/>
        </p:nvCxnSpPr>
        <p:spPr>
          <a:xfrm flipH="1">
            <a:off x="2050817" y="2897572"/>
            <a:ext cx="2497709" cy="6900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8" idx="7"/>
          </p:cNvCxnSpPr>
          <p:nvPr/>
        </p:nvCxnSpPr>
        <p:spPr>
          <a:xfrm flipH="1">
            <a:off x="3223129" y="3024865"/>
            <a:ext cx="1378124" cy="562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4"/>
            <a:endCxn id="13" idx="0"/>
          </p:cNvCxnSpPr>
          <p:nvPr/>
        </p:nvCxnSpPr>
        <p:spPr>
          <a:xfrm>
            <a:off x="4728546" y="3077592"/>
            <a:ext cx="0" cy="10649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4"/>
            <a:endCxn id="12" idx="0"/>
          </p:cNvCxnSpPr>
          <p:nvPr/>
        </p:nvCxnSpPr>
        <p:spPr>
          <a:xfrm>
            <a:off x="4728546" y="4502584"/>
            <a:ext cx="53144" cy="7341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08566" y="1808820"/>
            <a:ext cx="5995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08104" y="1808820"/>
            <a:ext cx="0" cy="2501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3" idx="6"/>
          </p:cNvCxnSpPr>
          <p:nvPr/>
        </p:nvCxnSpPr>
        <p:spPr>
          <a:xfrm flipH="1">
            <a:off x="4908566" y="4310050"/>
            <a:ext cx="599538" cy="12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97425" y="354170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3887" y="472354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8994" y="353027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6267" y="234822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65936" y="52073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27825" y="41566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1135" y="27175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11135" y="161950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99592" y="5764613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DFS visits the vertices in the order 1, </a:t>
            </a:r>
            <a:r>
              <a:rPr lang="el-GR" dirty="0"/>
              <a:t>4, 8, 6, 5, 7, 3</a:t>
            </a:r>
            <a:r>
              <a:rPr lang="en-US" dirty="0"/>
              <a:t> and</a:t>
            </a:r>
            <a:r>
              <a:rPr lang="el-GR" dirty="0"/>
              <a:t> 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4646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3504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5816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15816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5816" y="235751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48526" y="162880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01670" y="52367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48526" y="41425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48526" y="271755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7"/>
            <a:endCxn id="9" idx="3"/>
          </p:cNvCxnSpPr>
          <p:nvPr/>
        </p:nvCxnSpPr>
        <p:spPr>
          <a:xfrm flipV="1">
            <a:off x="2050817" y="2664825"/>
            <a:ext cx="917726" cy="9228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8" idx="2"/>
          </p:cNvCxnSpPr>
          <p:nvPr/>
        </p:nvCxnSpPr>
        <p:spPr>
          <a:xfrm>
            <a:off x="2103544" y="3714936"/>
            <a:ext cx="81227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5"/>
            <a:endCxn id="7" idx="1"/>
          </p:cNvCxnSpPr>
          <p:nvPr/>
        </p:nvCxnSpPr>
        <p:spPr>
          <a:xfrm>
            <a:off x="2050817" y="3842229"/>
            <a:ext cx="917726" cy="935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3" idx="2"/>
          </p:cNvCxnSpPr>
          <p:nvPr/>
        </p:nvCxnSpPr>
        <p:spPr>
          <a:xfrm flipV="1">
            <a:off x="3223129" y="4322564"/>
            <a:ext cx="1325397" cy="455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2" idx="2"/>
          </p:cNvCxnSpPr>
          <p:nvPr/>
        </p:nvCxnSpPr>
        <p:spPr>
          <a:xfrm>
            <a:off x="3223129" y="5032457"/>
            <a:ext cx="1378541" cy="384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7"/>
            <a:endCxn id="11" idx="2"/>
          </p:cNvCxnSpPr>
          <p:nvPr/>
        </p:nvCxnSpPr>
        <p:spPr>
          <a:xfrm flipV="1">
            <a:off x="3223129" y="1808820"/>
            <a:ext cx="1325397" cy="6014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5"/>
            <a:endCxn id="14" idx="2"/>
          </p:cNvCxnSpPr>
          <p:nvPr/>
        </p:nvCxnSpPr>
        <p:spPr>
          <a:xfrm>
            <a:off x="3223129" y="2664825"/>
            <a:ext cx="1325397" cy="2327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6" idx="7"/>
          </p:cNvCxnSpPr>
          <p:nvPr/>
        </p:nvCxnSpPr>
        <p:spPr>
          <a:xfrm flipH="1">
            <a:off x="2050817" y="2897572"/>
            <a:ext cx="2497709" cy="6900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8" idx="7"/>
          </p:cNvCxnSpPr>
          <p:nvPr/>
        </p:nvCxnSpPr>
        <p:spPr>
          <a:xfrm flipH="1">
            <a:off x="3223129" y="3024865"/>
            <a:ext cx="1378124" cy="562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4"/>
            <a:endCxn id="13" idx="0"/>
          </p:cNvCxnSpPr>
          <p:nvPr/>
        </p:nvCxnSpPr>
        <p:spPr>
          <a:xfrm>
            <a:off x="4728546" y="3077592"/>
            <a:ext cx="0" cy="10649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4"/>
            <a:endCxn id="12" idx="0"/>
          </p:cNvCxnSpPr>
          <p:nvPr/>
        </p:nvCxnSpPr>
        <p:spPr>
          <a:xfrm>
            <a:off x="4728546" y="4502584"/>
            <a:ext cx="53144" cy="7341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08566" y="1808820"/>
            <a:ext cx="5995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08104" y="1808820"/>
            <a:ext cx="0" cy="2501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3" idx="6"/>
          </p:cNvCxnSpPr>
          <p:nvPr/>
        </p:nvCxnSpPr>
        <p:spPr>
          <a:xfrm flipH="1">
            <a:off x="4908566" y="4310050"/>
            <a:ext cx="599538" cy="12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96231" y="354921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3887" y="472354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8994" y="353027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6267" y="234822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65936" y="52073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27825" y="41566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1135" y="27175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11135" y="161950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07444" y="5764614"/>
            <a:ext cx="703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order of visit for BFS if the start vertex is 1?</a:t>
            </a:r>
          </a:p>
        </p:txBody>
      </p:sp>
    </p:spTree>
    <p:extLst>
      <p:ext uri="{BB962C8B-B14F-4D97-AF65-F5344CB8AC3E}">
        <p14:creationId xmlns:p14="http://schemas.microsoft.com/office/powerpoint/2010/main" val="30839750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3504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5816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15816" y="35349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5816" y="235751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48526" y="162880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01670" y="52367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48526" y="41425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48526" y="271755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7"/>
            <a:endCxn id="9" idx="3"/>
          </p:cNvCxnSpPr>
          <p:nvPr/>
        </p:nvCxnSpPr>
        <p:spPr>
          <a:xfrm flipV="1">
            <a:off x="2050817" y="2664825"/>
            <a:ext cx="917726" cy="9228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8" idx="2"/>
          </p:cNvCxnSpPr>
          <p:nvPr/>
        </p:nvCxnSpPr>
        <p:spPr>
          <a:xfrm>
            <a:off x="2103544" y="3714936"/>
            <a:ext cx="81227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5"/>
            <a:endCxn id="7" idx="1"/>
          </p:cNvCxnSpPr>
          <p:nvPr/>
        </p:nvCxnSpPr>
        <p:spPr>
          <a:xfrm>
            <a:off x="2050817" y="3842229"/>
            <a:ext cx="917726" cy="935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3" idx="2"/>
          </p:cNvCxnSpPr>
          <p:nvPr/>
        </p:nvCxnSpPr>
        <p:spPr>
          <a:xfrm flipV="1">
            <a:off x="3223129" y="4322564"/>
            <a:ext cx="1325397" cy="455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2" idx="2"/>
          </p:cNvCxnSpPr>
          <p:nvPr/>
        </p:nvCxnSpPr>
        <p:spPr>
          <a:xfrm>
            <a:off x="3223129" y="5032457"/>
            <a:ext cx="1378541" cy="384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7"/>
            <a:endCxn id="11" idx="2"/>
          </p:cNvCxnSpPr>
          <p:nvPr/>
        </p:nvCxnSpPr>
        <p:spPr>
          <a:xfrm flipV="1">
            <a:off x="3223129" y="1808820"/>
            <a:ext cx="1325397" cy="6014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5"/>
            <a:endCxn id="14" idx="2"/>
          </p:cNvCxnSpPr>
          <p:nvPr/>
        </p:nvCxnSpPr>
        <p:spPr>
          <a:xfrm>
            <a:off x="3223129" y="2664825"/>
            <a:ext cx="1325397" cy="2327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6" idx="7"/>
          </p:cNvCxnSpPr>
          <p:nvPr/>
        </p:nvCxnSpPr>
        <p:spPr>
          <a:xfrm flipH="1">
            <a:off x="2050817" y="2897572"/>
            <a:ext cx="2497709" cy="6900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8" idx="7"/>
          </p:cNvCxnSpPr>
          <p:nvPr/>
        </p:nvCxnSpPr>
        <p:spPr>
          <a:xfrm flipH="1">
            <a:off x="3223129" y="3024865"/>
            <a:ext cx="1378124" cy="562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4"/>
            <a:endCxn id="13" idx="0"/>
          </p:cNvCxnSpPr>
          <p:nvPr/>
        </p:nvCxnSpPr>
        <p:spPr>
          <a:xfrm>
            <a:off x="4728546" y="3077592"/>
            <a:ext cx="0" cy="10649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4"/>
            <a:endCxn id="12" idx="0"/>
          </p:cNvCxnSpPr>
          <p:nvPr/>
        </p:nvCxnSpPr>
        <p:spPr>
          <a:xfrm>
            <a:off x="4728546" y="4502584"/>
            <a:ext cx="53144" cy="7341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08566" y="1808820"/>
            <a:ext cx="5995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08104" y="1808820"/>
            <a:ext cx="0" cy="2501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3" idx="6"/>
          </p:cNvCxnSpPr>
          <p:nvPr/>
        </p:nvCxnSpPr>
        <p:spPr>
          <a:xfrm flipH="1">
            <a:off x="4908566" y="4310050"/>
            <a:ext cx="599538" cy="12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96231" y="3549213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3887" y="4723544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8994" y="353027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6267" y="2348220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65936" y="52073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27825" y="415662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1135" y="271755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11135" y="161950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07444" y="5764614"/>
            <a:ext cx="703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BFS visits the vertices in the order 1, 2, 3, 4, 5, 6, 7 and 8.</a:t>
            </a:r>
          </a:p>
        </p:txBody>
      </p:sp>
    </p:spTree>
    <p:extLst>
      <p:ext uri="{BB962C8B-B14F-4D97-AF65-F5344CB8AC3E}">
        <p14:creationId xmlns:p14="http://schemas.microsoft.com/office/powerpoint/2010/main" val="3495742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Either the stack version or the queue version of the algorithm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GraphSearch</a:t>
            </a:r>
            <a:r>
              <a:rPr lang="en-US" dirty="0"/>
              <a:t> will visit every vertex in a graph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 provided that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 consists of a single strongly connected component.</a:t>
            </a:r>
          </a:p>
          <a:p>
            <a:r>
              <a:rPr lang="en-US" dirty="0"/>
              <a:t>If this is not the case, then we can enumerate all the vertices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 and run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GraphSearch</a:t>
            </a:r>
            <a:r>
              <a:rPr lang="en-US" dirty="0"/>
              <a:t> starting from each one of them in order to visit all the vertices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25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ExhaustiveGraphSearch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(G)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Let G=(V,E) be a graph.</a:t>
            </a: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for (each vertex v in G){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GraphSearch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(G, v)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60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Theseus in the Labyrinth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DFS can be simulated using a </a:t>
            </a:r>
            <a:r>
              <a:rPr lang="en-US" b="1" dirty="0"/>
              <a:t>string </a:t>
            </a:r>
            <a:r>
              <a:rPr lang="en-US" dirty="0"/>
              <a:t>and </a:t>
            </a:r>
            <a:r>
              <a:rPr lang="en-US" b="1" dirty="0"/>
              <a:t>a can of paint </a:t>
            </a:r>
            <a:r>
              <a:rPr lang="en-US" dirty="0"/>
              <a:t>for painting the vertices i.e., using a version of the algorithm that Theseus might have used in the labyrinth of the Minotaur!</a:t>
            </a:r>
          </a:p>
          <a:p>
            <a:r>
              <a:rPr lang="en-US" dirty="0"/>
              <a:t>BFS is analogous to a group of people exploring a graph by fanning out in </a:t>
            </a:r>
            <a:r>
              <a:rPr lang="en-US"/>
              <a:t>all directions.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15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DFS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now show how to implement depth-first search in C.</a:t>
            </a:r>
          </a:p>
          <a:p>
            <a:r>
              <a:rPr lang="en-US" dirty="0"/>
              <a:t>We will use the </a:t>
            </a:r>
            <a:r>
              <a:rPr lang="en-US" b="1" dirty="0"/>
              <a:t>linked adjacency lists </a:t>
            </a:r>
            <a:r>
              <a:rPr lang="en-US" dirty="0"/>
              <a:t>representation of a graph.</a:t>
            </a:r>
          </a:p>
          <a:p>
            <a:r>
              <a:rPr lang="en-US" dirty="0"/>
              <a:t>We will write a function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DepthFirst</a:t>
            </a:r>
            <a:r>
              <a:rPr lang="en-US" dirty="0"/>
              <a:t> which calls the recursive function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Traverse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54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DFS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/* global variable visited */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Boolean visited[MAXVERTEX];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DepthFirst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 depth-first traversal of a graph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Pre: The graph G has been created.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Post: The function Visit has been performed at each vertex of G in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depth-first order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Uses: Function Traverse produces the recursive depth-first order */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DepthFirst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(Graph G, void (*Visit)(Vertex x))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Vertex v;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(v=0; v &lt;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G.n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v++)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visited[v]=FALSE;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(v=0; v &lt;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G.n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v++)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if (!visited[v]) Traverse(G, v, Visit);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64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DFS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/* Traverse: recursive traversal of a graph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Pre: v is a vertex of graph G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Post: The depth first traversal, using function Visit, has been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completed for v and for all vertices adjacent to v.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Uses: Traverse recursively, Visit */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void Traverse(Graph G, Vertex v, void (*Visit)(Vertex x))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Vertex w;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Edge *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visited[v]=TRUE;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Visit(v);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G.firstedge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[v];    /*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is a pointer to the first edge (v,_) of V */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while 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w=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-&gt;endpoint;      /* w is a successor of v and 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v,w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 is the current edge */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if (!visited[w]) Traverse(G, w, Visit);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nextedge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 /*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curedge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is a pointer to the next edge (v,_) of V */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23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l-GR" dirty="0"/>
              <a:t> </a:t>
            </a:r>
            <a:r>
              <a:rPr lang="en-US" dirty="0"/>
              <a:t>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FC26-54B7-4F53-9C96-C501E34DF814}" type="slidenum">
              <a:rPr lang="en-US" smtClean="0"/>
              <a:t>99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41" y="1672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122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749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65" y="302676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5377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5112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1001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7505" y="450292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3"/>
            <a:endCxn id="9" idx="7"/>
          </p:cNvCxnSpPr>
          <p:nvPr/>
        </p:nvCxnSpPr>
        <p:spPr>
          <a:xfrm flipH="1">
            <a:off x="2954378" y="1979385"/>
            <a:ext cx="1329590" cy="1100106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1"/>
          </p:cNvCxnSpPr>
          <p:nvPr/>
        </p:nvCxnSpPr>
        <p:spPr>
          <a:xfrm>
            <a:off x="4538554" y="1979385"/>
            <a:ext cx="1325398" cy="1100106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8" idx="0"/>
          </p:cNvCxnSpPr>
          <p:nvPr/>
        </p:nvCxnSpPr>
        <p:spPr>
          <a:xfrm>
            <a:off x="4411261" y="2032112"/>
            <a:ext cx="8508" cy="994652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12" idx="0"/>
          </p:cNvCxnSpPr>
          <p:nvPr/>
        </p:nvCxnSpPr>
        <p:spPr>
          <a:xfrm flipH="1">
            <a:off x="2251021" y="3334077"/>
            <a:ext cx="448771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>
            <a:off x="2954378" y="3334077"/>
            <a:ext cx="376763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0"/>
          </p:cNvCxnSpPr>
          <p:nvPr/>
        </p:nvCxnSpPr>
        <p:spPr>
          <a:xfrm flipH="1">
            <a:off x="5635397" y="3334077"/>
            <a:ext cx="228555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3" idx="0"/>
          </p:cNvCxnSpPr>
          <p:nvPr/>
        </p:nvCxnSpPr>
        <p:spPr>
          <a:xfrm>
            <a:off x="6118538" y="3334077"/>
            <a:ext cx="668987" cy="1168851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641" y="16720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4612" y="3009858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2834" y="301400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3952" y="301747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3728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4486932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76799" y="449363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4514496"/>
            <a:ext cx="25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9621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11588</TotalTime>
  <Words>11374</Words>
  <Application>Microsoft Office PowerPoint</Application>
  <PresentationFormat>On-screen Show (4:3)</PresentationFormat>
  <Paragraphs>2126</Paragraphs>
  <Slides>189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189</vt:i4>
      </vt:variant>
    </vt:vector>
  </HeadingPairs>
  <TitlesOfParts>
    <vt:vector size="195" baseType="lpstr">
      <vt:lpstr>Arial</vt:lpstr>
      <vt:lpstr>Calibri</vt:lpstr>
      <vt:lpstr>Cambria Math</vt:lpstr>
      <vt:lpstr>Courier New</vt:lpstr>
      <vt:lpstr>Office Theme</vt:lpstr>
      <vt:lpstr>Acrobat Document</vt:lpstr>
      <vt:lpstr>Graphs (Γράφοι)</vt:lpstr>
      <vt:lpstr>Graphs</vt:lpstr>
      <vt:lpstr>Examples of Graphs (Undirected)</vt:lpstr>
      <vt:lpstr>Examples of Graphs (Directed)</vt:lpstr>
      <vt:lpstr>Examples of Graphs</vt:lpstr>
      <vt:lpstr>Examples (cont’d)</vt:lpstr>
      <vt:lpstr>Examples (cont’d)</vt:lpstr>
      <vt:lpstr>Examples (cont’d)</vt:lpstr>
      <vt:lpstr>Examples (cont’d)</vt:lpstr>
      <vt:lpstr>Formal Definitions</vt:lpstr>
      <vt:lpstr>Example of a Directed Graph</vt:lpstr>
      <vt:lpstr>Example of an Undirected Graph</vt:lpstr>
      <vt:lpstr>Note</vt:lpstr>
      <vt:lpstr>Definitions (cont’d)</vt:lpstr>
      <vt:lpstr>Examples – Undirected Graph</vt:lpstr>
      <vt:lpstr>Examples – Directed Graph</vt:lpstr>
      <vt:lpstr>Definitions (cont’d)</vt:lpstr>
      <vt:lpstr>Definitions (cont’d)</vt:lpstr>
      <vt:lpstr>Examples – Undirected Graph</vt:lpstr>
      <vt:lpstr>Example Undirected Graph</vt:lpstr>
      <vt:lpstr>Example (cont’d)</vt:lpstr>
      <vt:lpstr>Examples – Directed Graph</vt:lpstr>
      <vt:lpstr>Reachability</vt:lpstr>
      <vt:lpstr>Examples - Undirected Graph</vt:lpstr>
      <vt:lpstr>Examples – Directed Graph</vt:lpstr>
      <vt:lpstr>Connected Undirected Graphs</vt:lpstr>
      <vt:lpstr>Example of Connected Undirected Graph</vt:lpstr>
      <vt:lpstr>Connected Components of Undirected Graphs</vt:lpstr>
      <vt:lpstr>Example of Undirected Graph and its Separation into Two Maximal Connected Components</vt:lpstr>
      <vt:lpstr>Strongly Connected Directed Graphs</vt:lpstr>
      <vt:lpstr>Strongly Connected Components of a Directed Graph</vt:lpstr>
      <vt:lpstr>Example Directed Graph</vt:lpstr>
      <vt:lpstr>The Strong Components of the Digraph</vt:lpstr>
      <vt:lpstr>Another Example Directed Digraph</vt:lpstr>
      <vt:lpstr>Degree in Undirected Graphs</vt:lpstr>
      <vt:lpstr>Example</vt:lpstr>
      <vt:lpstr>Proposition</vt:lpstr>
      <vt:lpstr>Proof</vt:lpstr>
      <vt:lpstr>Predecessors and Successors in Directed Graphs</vt:lpstr>
      <vt:lpstr>In-Degree and Out-Degree in Directed Graphs</vt:lpstr>
      <vt:lpstr>Example</vt:lpstr>
      <vt:lpstr>Proposition</vt:lpstr>
      <vt:lpstr>Proof</vt:lpstr>
      <vt:lpstr>Proposition</vt:lpstr>
      <vt:lpstr>Proof</vt:lpstr>
      <vt:lpstr>More definitions</vt:lpstr>
      <vt:lpstr>Example Undirected Graph G</vt:lpstr>
      <vt:lpstr>Example (cont’d)</vt:lpstr>
      <vt:lpstr>Example (cont’d)</vt:lpstr>
      <vt:lpstr>More Definitions</vt:lpstr>
      <vt:lpstr>More definitions (cont’d)</vt:lpstr>
      <vt:lpstr>Example</vt:lpstr>
      <vt:lpstr>Example</vt:lpstr>
      <vt:lpstr>Graph Representations: Adjacency Matrices</vt:lpstr>
      <vt:lpstr>Example</vt:lpstr>
      <vt:lpstr>Adjacency Matrices</vt:lpstr>
      <vt:lpstr>Adjacency Matrices</vt:lpstr>
      <vt:lpstr>Example</vt:lpstr>
      <vt:lpstr>Another Example</vt:lpstr>
      <vt:lpstr>Adjacency Matrices in C</vt:lpstr>
      <vt:lpstr>Adjacency Sets</vt:lpstr>
      <vt:lpstr>Graph Representations: Adjacency Lists</vt:lpstr>
      <vt:lpstr>Example Directed Graph</vt:lpstr>
      <vt:lpstr>Example Directed Graph</vt:lpstr>
      <vt:lpstr>Example Undirected Graph</vt:lpstr>
      <vt:lpstr>Example Undirected Graph</vt:lpstr>
      <vt:lpstr>Assumptions</vt:lpstr>
      <vt:lpstr>Sequential Adjacency Lists in C</vt:lpstr>
      <vt:lpstr>Linked Adjacency Lists in C</vt:lpstr>
      <vt:lpstr>Linked Adjacency Lists in C (cont’d)</vt:lpstr>
      <vt:lpstr>Linked Adjacency Lists in C (cont’d)</vt:lpstr>
      <vt:lpstr>Space Complexity</vt:lpstr>
      <vt:lpstr>Questions</vt:lpstr>
      <vt:lpstr>Graph Searching</vt:lpstr>
      <vt:lpstr>An Algorithm for Graph Searching</vt:lpstr>
      <vt:lpstr>Graph Searching (cont’d)</vt:lpstr>
      <vt:lpstr>Example Undirected Graph</vt:lpstr>
      <vt:lpstr>Representation with Adjacency Lists</vt:lpstr>
      <vt:lpstr>Example (cont’d)</vt:lpstr>
      <vt:lpstr>Example (cont’d)</vt:lpstr>
      <vt:lpstr>Depth-First Search (DFS)</vt:lpstr>
      <vt:lpstr>DFS (cont’d)</vt:lpstr>
      <vt:lpstr>Graph Searching (cont’d)</vt:lpstr>
      <vt:lpstr>Example Undirected Graph</vt:lpstr>
      <vt:lpstr>Example (cont’d)</vt:lpstr>
      <vt:lpstr>Breadth-First Search (BFS)</vt:lpstr>
      <vt:lpstr>BFS (cont’d)</vt:lpstr>
      <vt:lpstr>Example Directed Graph</vt:lpstr>
      <vt:lpstr>Representation with Adjacency Lists</vt:lpstr>
      <vt:lpstr>Example (cont’d)</vt:lpstr>
      <vt:lpstr>Example (cont’d)</vt:lpstr>
      <vt:lpstr>Example (cont’d)</vt:lpstr>
      <vt:lpstr>Exhaustive Search</vt:lpstr>
      <vt:lpstr>Exhaustive Search (cont’d)</vt:lpstr>
      <vt:lpstr>Theseus in the Labyrinth </vt:lpstr>
      <vt:lpstr>Implementing DFS in C</vt:lpstr>
      <vt:lpstr>Implementing DFS in C (cont’d)</vt:lpstr>
      <vt:lpstr>Implementing DFS in C (cont’d)</vt:lpstr>
      <vt:lpstr>Example Undirected Graph</vt:lpstr>
      <vt:lpstr>Representation with Adjacency Lists</vt:lpstr>
      <vt:lpstr>Example of Recursive DFS</vt:lpstr>
      <vt:lpstr>Example (cont’d)</vt:lpstr>
      <vt:lpstr>Important</vt:lpstr>
      <vt:lpstr>Important (cont’d)</vt:lpstr>
      <vt:lpstr>Complexity of DFS</vt:lpstr>
      <vt:lpstr>Complexity of DFS (cont’d)</vt:lpstr>
      <vt:lpstr>Implementing BFS in C</vt:lpstr>
      <vt:lpstr>Implementing BFS in C (cont’d)</vt:lpstr>
      <vt:lpstr>Complexity of BFS</vt:lpstr>
      <vt:lpstr>DFS of an Undirected Graph</vt:lpstr>
      <vt:lpstr>Example</vt:lpstr>
      <vt:lpstr>Representation of G with Adjacency Lists</vt:lpstr>
      <vt:lpstr>Example (cont’d)</vt:lpstr>
      <vt:lpstr>Example (cont’d)</vt:lpstr>
      <vt:lpstr>Important</vt:lpstr>
      <vt:lpstr>Question</vt:lpstr>
      <vt:lpstr>DFS Traversal of a Directed Graph</vt:lpstr>
      <vt:lpstr>Example</vt:lpstr>
      <vt:lpstr>Representation with Adjacency Lists</vt:lpstr>
      <vt:lpstr>Example (cont’d)</vt:lpstr>
      <vt:lpstr>Example (cont’d)</vt:lpstr>
      <vt:lpstr>Example (cont’d)</vt:lpstr>
      <vt:lpstr>Important</vt:lpstr>
      <vt:lpstr>Classification of Edges</vt:lpstr>
      <vt:lpstr>Preorder Numbering of Vertices</vt:lpstr>
      <vt:lpstr>Example Directed Graph</vt:lpstr>
      <vt:lpstr>Preorder Numbering</vt:lpstr>
      <vt:lpstr>Postorder Numbering of Vertices</vt:lpstr>
      <vt:lpstr>Example Directed Graph</vt:lpstr>
      <vt:lpstr>Postorder Numbering</vt:lpstr>
      <vt:lpstr>Proposition</vt:lpstr>
      <vt:lpstr>Proof</vt:lpstr>
      <vt:lpstr>BFS of an Undirected Graph</vt:lpstr>
      <vt:lpstr>Example</vt:lpstr>
      <vt:lpstr>Representation of G with Adjacency Lists</vt:lpstr>
      <vt:lpstr>Example (cont’d)</vt:lpstr>
      <vt:lpstr>Example (cont’d)</vt:lpstr>
      <vt:lpstr>Example (cont’d)</vt:lpstr>
      <vt:lpstr>Important</vt:lpstr>
      <vt:lpstr>BFS of Directed Graphs</vt:lpstr>
      <vt:lpstr>Example</vt:lpstr>
      <vt:lpstr>Representation with Adjacency Lists</vt:lpstr>
      <vt:lpstr>Example (cont’d)</vt:lpstr>
      <vt:lpstr>Example (cont’d)</vt:lpstr>
      <vt:lpstr>Example (cont’d)</vt:lpstr>
      <vt:lpstr>Question</vt:lpstr>
      <vt:lpstr>Directed Acyclic Graphs</vt:lpstr>
      <vt:lpstr>Example Tree</vt:lpstr>
      <vt:lpstr>Example Dag</vt:lpstr>
      <vt:lpstr>Another Example Dag</vt:lpstr>
      <vt:lpstr>Applications of Dags</vt:lpstr>
      <vt:lpstr>The Dag for the Example</vt:lpstr>
      <vt:lpstr>Prerequisites in a Program of Study</vt:lpstr>
      <vt:lpstr>Applications of Dags (cont’d)</vt:lpstr>
      <vt:lpstr>Example</vt:lpstr>
      <vt:lpstr>The Dag of the Example</vt:lpstr>
      <vt:lpstr>Class Hierarchies</vt:lpstr>
      <vt:lpstr>Test for Acyclicity</vt:lpstr>
      <vt:lpstr>Proof</vt:lpstr>
      <vt:lpstr>Important</vt:lpstr>
      <vt:lpstr>Topological Ordering of a DAG</vt:lpstr>
      <vt:lpstr>Example</vt:lpstr>
      <vt:lpstr>Example</vt:lpstr>
      <vt:lpstr>Example (cont’d)</vt:lpstr>
      <vt:lpstr>Another Example</vt:lpstr>
      <vt:lpstr>Important</vt:lpstr>
      <vt:lpstr>Computing a Topological Ordering</vt:lpstr>
      <vt:lpstr>Algorithm for Topological Ordering</vt:lpstr>
      <vt:lpstr>Algorithm for Topological Ordering (cont’d)</vt:lpstr>
      <vt:lpstr>Algorithm for Topological Ordering (cont’d)</vt:lpstr>
      <vt:lpstr>Implementing Topological Sort in C</vt:lpstr>
      <vt:lpstr>Topological Sort in C (cont’d)</vt:lpstr>
      <vt:lpstr>Topological Sort in C (cont’d)</vt:lpstr>
      <vt:lpstr>Complexity of Topological Sort</vt:lpstr>
      <vt:lpstr>Strongly Connected Components of a Directed Graph (Reminder)</vt:lpstr>
      <vt:lpstr>Example Directed Graph</vt:lpstr>
      <vt:lpstr>The Strong Components of the Digraph</vt:lpstr>
      <vt:lpstr>Strong Components (cont’d)</vt:lpstr>
      <vt:lpstr>Example Directed Graph G</vt:lpstr>
      <vt:lpstr>Example Reduced Graph for G</vt:lpstr>
      <vt:lpstr>Kosaraju’s Algorithm for Computing Strong Components</vt:lpstr>
      <vt:lpstr>Example Directed Graph G</vt:lpstr>
      <vt:lpstr>After Step 1</vt:lpstr>
      <vt:lpstr>The Reverse Directed Graph G_r</vt:lpstr>
      <vt:lpstr>Characterization of Edges of G_r</vt:lpstr>
      <vt:lpstr>Depth-first Spanning Forest for G_r</vt:lpstr>
      <vt:lpstr>The Strong Components of G</vt:lpstr>
      <vt:lpstr>Complexity of Algorithm for Computing Strong Components</vt:lpstr>
      <vt:lpstr>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</dc:title>
  <dc:creator>koubarak</dc:creator>
  <cp:lastModifiedBy>Manolis Koubarakis</cp:lastModifiedBy>
  <cp:revision>383</cp:revision>
  <dcterms:created xsi:type="dcterms:W3CDTF">2016-03-08T08:24:07Z</dcterms:created>
  <dcterms:modified xsi:type="dcterms:W3CDTF">2020-05-18T06:40:06Z</dcterms:modified>
</cp:coreProperties>
</file>