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319" r:id="rId6"/>
    <p:sldId id="261" r:id="rId7"/>
    <p:sldId id="262" r:id="rId8"/>
    <p:sldId id="263" r:id="rId9"/>
    <p:sldId id="264" r:id="rId10"/>
    <p:sldId id="265" r:id="rId11"/>
    <p:sldId id="317" r:id="rId12"/>
    <p:sldId id="318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98" r:id="rId23"/>
    <p:sldId id="299" r:id="rId24"/>
    <p:sldId id="276" r:id="rId25"/>
    <p:sldId id="275" r:id="rId26"/>
    <p:sldId id="277" r:id="rId27"/>
    <p:sldId id="279" r:id="rId28"/>
    <p:sldId id="280" r:id="rId29"/>
    <p:sldId id="281" r:id="rId30"/>
    <p:sldId id="282" r:id="rId31"/>
    <p:sldId id="283" r:id="rId32"/>
    <p:sldId id="285" r:id="rId33"/>
    <p:sldId id="284" r:id="rId34"/>
    <p:sldId id="286" r:id="rId35"/>
    <p:sldId id="287" r:id="rId36"/>
    <p:sldId id="314" r:id="rId37"/>
    <p:sldId id="288" r:id="rId38"/>
    <p:sldId id="289" r:id="rId39"/>
    <p:sldId id="290" r:id="rId40"/>
    <p:sldId id="291" r:id="rId41"/>
    <p:sldId id="292" r:id="rId42"/>
    <p:sldId id="294" r:id="rId43"/>
    <p:sldId id="293" r:id="rId44"/>
    <p:sldId id="295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13" r:id="rId53"/>
    <p:sldId id="308" r:id="rId54"/>
    <p:sldId id="309" r:id="rId55"/>
    <p:sldId id="310" r:id="rId56"/>
    <p:sldId id="311" r:id="rId57"/>
    <p:sldId id="316" r:id="rId58"/>
    <p:sldId id="297" r:id="rId59"/>
    <p:sldId id="300" r:id="rId60"/>
    <p:sldId id="315" r:id="rId61"/>
    <p:sldId id="29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4B449-A7CA-4DA7-A91E-F82CD43303CB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E2C25-106C-487C-A5B6-0ACEACD4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765-140A-4982-81EA-2299CB746D3E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8E6F-DF3A-4BA7-9C64-BC440CF0A715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1836-6573-42D1-95F8-990F2EFCA92B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8DC8-BA15-4BBB-87B2-279AB9CDE6F8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4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BFE8-90C9-4359-AFC0-D2CE925B6AFE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5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33E2-8D62-4179-AE5B-F95DBDFD18C9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3D2D-FF31-4E7B-9062-26BADB37196F}" type="datetime1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EEF8-932D-451C-8FDB-0264FAFD497A}" type="datetime1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4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4E4-7FBC-4092-9AF6-59028BA0158D}" type="datetime1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5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74BB-2DDE-47E9-B48C-078EEB7EB240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8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D6E0-C27C-4311-BC3C-13D98883A704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FAB-57A0-4775-90D3-F2C551EC44C9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the Analysis of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Manolis</a:t>
            </a:r>
            <a:r>
              <a:rPr lang="en-US" dirty="0"/>
              <a:t> </a:t>
            </a:r>
            <a:r>
              <a:rPr lang="en-US" dirty="0" err="1"/>
              <a:t>Koubarakis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7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Curves Fitting the Previous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plot these numbers on a graph and try to fit curves to them, we find that they lie on the following two curves: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=0.0007772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+0.00305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+0.001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=0.0001724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+0.00040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+0.100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5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7D6D1E-9091-4D70-A4EF-4FFF543917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7D6D1E-9091-4D70-A4EF-4FFF54391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7A7DE-175A-4A25-A6FA-B2A40866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4AA28-4D85-4B46-A253-F12C296E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1B249-7B01-4651-8ADD-BBACED24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10CCE-36D4-4B2D-AC40-9411BC5D4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47" b="12550"/>
          <a:stretch/>
        </p:blipFill>
        <p:spPr>
          <a:xfrm>
            <a:off x="755576" y="1600200"/>
            <a:ext cx="885698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1F3166-104C-4519-B998-E43D8AD895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1F3166-104C-4519-B998-E43D8AD895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32F5B3-B385-4F94-8F9C-374A21F69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360" b="5499"/>
          <a:stretch/>
        </p:blipFill>
        <p:spPr>
          <a:xfrm>
            <a:off x="1691680" y="1700808"/>
            <a:ext cx="8046156" cy="367240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A0E8D-968B-460A-9E79-3641EE74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66E65-BDFF-4F10-9017-51C57A19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curves on the previous slide have the </a:t>
                </a:r>
                <a:r>
                  <a:rPr lang="en-US" b="1" dirty="0"/>
                  <a:t>quadratic</a:t>
                </a:r>
                <a:r>
                  <a:rPr lang="en-US" dirty="0"/>
                  <a:t>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difference between the two curves is that they have </a:t>
                </a:r>
                <a:r>
                  <a:rPr lang="en-US" b="1" dirty="0"/>
                  <a:t>different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 if we implement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/>
                  <a:t> on another computer using another programming language and another compiler, the curve that we will get will be of the same form.</a:t>
                </a:r>
              </a:p>
              <a:p>
                <a:r>
                  <a:rPr lang="en-US" dirty="0"/>
                  <a:t>So, even though the particular measurements will change under different circumstances, </a:t>
                </a:r>
                <a:r>
                  <a:rPr lang="en-US" b="1" dirty="0"/>
                  <a:t>the shape of the curve</a:t>
                </a:r>
                <a:r>
                  <a:rPr lang="en-US" dirty="0"/>
                  <a:t> will remain the same.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667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6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running times of various algorithms belong to different </a:t>
            </a:r>
            <a:r>
              <a:rPr lang="en-US" b="1" dirty="0"/>
              <a:t>complexity classes</a:t>
            </a:r>
            <a:r>
              <a:rPr lang="en-US" dirty="0"/>
              <a:t>. </a:t>
            </a:r>
          </a:p>
          <a:p>
            <a:r>
              <a:rPr lang="en-US" dirty="0"/>
              <a:t>Each complexity class is characterized by a </a:t>
            </a:r>
            <a:r>
              <a:rPr lang="en-US" b="1" dirty="0"/>
              <a:t>different family of curves</a:t>
            </a:r>
            <a:r>
              <a:rPr lang="en-US" dirty="0"/>
              <a:t>.</a:t>
            </a:r>
          </a:p>
          <a:p>
            <a:r>
              <a:rPr lang="en-US" dirty="0"/>
              <a:t>All of the curves in a given complexity class share </a:t>
            </a:r>
            <a:r>
              <a:rPr lang="en-US" b="1" dirty="0"/>
              <a:t>the same basic shape</a:t>
            </a:r>
            <a:r>
              <a:rPr lang="en-US" dirty="0"/>
              <a:t>. The shape is characterized by an equation that gives running times as a function of problem size.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This notation is used in Computer Science for taking about the time complexity of an algorithm.</a:t>
                </a:r>
              </a:p>
              <a:p>
                <a:r>
                  <a:rPr lang="en-US" dirty="0"/>
                  <a:t>For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/>
                  <a:t>, the time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find this complexity by taking the </a:t>
                </a:r>
                <a:r>
                  <a:rPr lang="en-US" b="1" dirty="0"/>
                  <a:t>dominant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of the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and throwing away the constant coefficient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 (cont’d)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us consider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=0.0001724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=0.0004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=0.1</m:t>
                    </m:r>
                  </m:oMath>
                </a14:m>
                <a:r>
                  <a:rPr lang="en-US" dirty="0"/>
                  <a:t>. Then we have the following table: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08886"/>
                  </p:ext>
                </p:extLst>
              </p:nvPr>
            </p:nvGraphicFramePr>
            <p:xfrm>
              <a:off x="1115616" y="3573016"/>
              <a:ext cx="6096000" cy="250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𝒂𝒏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term as % of total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94.7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98.2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43.4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43.1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99.3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172.9</a:t>
                          </a:r>
                          <a:r>
                            <a:rPr lang="en-US" baseline="0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99.7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690.5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689.6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99.9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08886"/>
                  </p:ext>
                </p:extLst>
              </p:nvPr>
            </p:nvGraphicFramePr>
            <p:xfrm>
              <a:off x="1115616" y="3573016"/>
              <a:ext cx="6096000" cy="250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64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774" r="-300400" b="-3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3774" r="-200400" b="-3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3774" r="-100400" b="-3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000" t="-3774" r="-400" b="-30094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94.7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98.2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43.4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43.1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99.3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172.9</a:t>
                          </a:r>
                          <a:r>
                            <a:rPr lang="en-US" baseline="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172.4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99.7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690.5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689.6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99.9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5421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 (cont’d)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conclude that </a:t>
                </a:r>
                <a:r>
                  <a:rPr lang="en-US" b="1" dirty="0"/>
                  <a:t>the lesser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contributes very little </a:t>
                </a:r>
                <a:r>
                  <a:rPr lang="en-US" dirty="0"/>
                  <a:t>to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even though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is 250 times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more than two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Thus we can </a:t>
                </a:r>
                <a:r>
                  <a:rPr lang="en-US" b="1" dirty="0"/>
                  <a:t>ignore this lesser term.</a:t>
                </a:r>
              </a:p>
              <a:p>
                <a:r>
                  <a:rPr lang="en-US" dirty="0"/>
                  <a:t>We will also </a:t>
                </a:r>
                <a:r>
                  <a:rPr lang="en-US" b="1" dirty="0"/>
                  <a:t>ignore the constant of proportionality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since we want to concentrate in the general shape of the curve.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/>
                  <a:t> will differ for different implementations on different computers.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6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694953"/>
                  </p:ext>
                </p:extLst>
              </p:nvPr>
            </p:nvGraphicFramePr>
            <p:xfrm>
              <a:off x="457200" y="1600200"/>
              <a:ext cx="8229600" cy="3728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𝑶</m:t>
                              </m:r>
                            </m:oMath>
                          </a14:m>
                          <a:r>
                            <a:rPr lang="en-US" dirty="0"/>
                            <a:t>-notation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Adjective</a:t>
                          </a:r>
                          <a:r>
                            <a:rPr lang="en-US" baseline="0" dirty="0"/>
                            <a:t> Name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Logarithmic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</a:t>
                          </a:r>
                          <a:r>
                            <a:rPr lang="en-US" baseline="0" dirty="0"/>
                            <a:t> log 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Quadratic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Cubic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Exponential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Exponential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Doubly exponential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694953"/>
                  </p:ext>
                </p:extLst>
              </p:nvPr>
            </p:nvGraphicFramePr>
            <p:xfrm>
              <a:off x="457200" y="1600200"/>
              <a:ext cx="8229600" cy="3728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197" r="-100000" b="-9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Adjective</a:t>
                          </a:r>
                          <a:r>
                            <a:rPr lang="en-US" baseline="0" dirty="0" smtClean="0"/>
                            <a:t> Name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8197" r="-1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Constant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11667" r="-100000" b="-7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Logarithmic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06557" r="-100000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</a:t>
                          </a:r>
                          <a:r>
                            <a:rPr lang="en-US" baseline="0" dirty="0" smtClean="0"/>
                            <a:t> log 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6557" r="-10000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06557" r="-1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Quadratic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16667" r="-100000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Cubic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04918" r="-1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Exponential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04918" r="-1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Exponential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0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62500" r="-1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Doubly exponential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us assume that we have an algorithm A that runs on a computer that executes one step of this algorithm every microsecond.</a:t>
                </a:r>
              </a:p>
              <a:p>
                <a:r>
                  <a:rPr lang="en-US" dirty="0"/>
                  <a:t>Let us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the number of steps required by A to solve a problem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we have the following table.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measure and compare algorithms meaningfully?</a:t>
            </a:r>
          </a:p>
          <a:p>
            <a:r>
              <a:rPr lang="en-US" i="1" dirty="0"/>
              <a:t>O</a:t>
            </a:r>
            <a:r>
              <a:rPr lang="en-US" dirty="0"/>
              <a:t> notation.</a:t>
            </a:r>
          </a:p>
          <a:p>
            <a:r>
              <a:rPr lang="en-US" dirty="0"/>
              <a:t>Analysis of a few interesting algorithms.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 for Algorithm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28404031"/>
                  </p:ext>
                </p:extLst>
              </p:nvPr>
            </p:nvGraphicFramePr>
            <p:xfrm>
              <a:off x="457200" y="1600200"/>
              <a:ext cx="822960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𝟐𝟓𝟔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𝟏𝟎𝟐𝟒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16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256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1.02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64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2.05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10.2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25.6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65.5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1.05 </a:t>
                          </a:r>
                          <a:r>
                            <a:rPr lang="en-US" dirty="0" err="1"/>
                            <a:t>secs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4.1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16.8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17.9 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 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65.5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3.7</a:t>
                          </a:r>
                          <a:r>
                            <a:rPr lang="en-US" baseline="0" dirty="0"/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63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3.7</a:t>
                          </a:r>
                          <a:r>
                            <a:rPr lang="en-US" baseline="0" dirty="0"/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294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years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28404031"/>
                  </p:ext>
                </p:extLst>
              </p:nvPr>
            </p:nvGraphicFramePr>
            <p:xfrm>
              <a:off x="457200" y="1600200"/>
              <a:ext cx="822960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952" r="-400000" b="-4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952" r="-300000" b="-4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952" r="-200000" b="-4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952" r="-100000" b="-4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952" b="-46190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73770" r="-400000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73770" r="-400000" b="-5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8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73770" r="-400000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16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256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1.02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81667" r="-400000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64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2.05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10.2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72131" r="-400000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25.6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65.5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1.05 </a:t>
                          </a:r>
                          <a:r>
                            <a:rPr lang="en-US" dirty="0" err="1" smtClean="0"/>
                            <a:t>secs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72131" r="-400000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8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4.1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16.8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17.9 min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48571" r="-40000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65.5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448571" r="-10000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448571" b="-142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30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Size of Largest Problem Algorithm A Can Solve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𝑇𝑖𝑚𝑒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574046"/>
                  </p:ext>
                </p:extLst>
              </p:nvPr>
            </p:nvGraphicFramePr>
            <p:xfrm>
              <a:off x="457200" y="1600200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</a:t>
                          </a:r>
                          <a:r>
                            <a:rPr lang="en-US" baseline="0" dirty="0"/>
                            <a:t> steps is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 = 1</a:t>
                          </a:r>
                          <a:r>
                            <a:rPr lang="en-US" baseline="0" dirty="0"/>
                            <a:t> 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</a:t>
                          </a:r>
                          <a:r>
                            <a:rPr lang="en-US" baseline="0" dirty="0"/>
                            <a:t> = 1hr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3.6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2.8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1.3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7.75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6.0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3.91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1.53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574046"/>
                  </p:ext>
                </p:extLst>
              </p:nvPr>
            </p:nvGraphicFramePr>
            <p:xfrm>
              <a:off x="457200" y="1600200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Number of</a:t>
                          </a:r>
                          <a:r>
                            <a:rPr lang="en-US" baseline="0" dirty="0" smtClean="0"/>
                            <a:t> steps is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 = 1</a:t>
                          </a:r>
                          <a:r>
                            <a:rPr lang="en-US" baseline="0" dirty="0" smtClean="0"/>
                            <a:t> 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r>
                            <a:rPr lang="en-US" baseline="0" dirty="0" smtClean="0"/>
                            <a:t> = 1hr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0000" r="-200000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10000" r="-100000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10000" b="-5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6557" r="-2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06557" r="-1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20655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6557" r="-20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306557" r="-10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30655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6557" r="-20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406557" r="-10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40655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15000" r="-20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04918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1</a:t>
                </a:r>
                <a:r>
                  <a:rPr lang="en-US" dirty="0"/>
                  <a:t>: This is the case when all the statements in a program are executed a </a:t>
                </a:r>
                <a:r>
                  <a:rPr lang="en-US" b="1" dirty="0"/>
                  <a:t>constant</a:t>
                </a:r>
                <a:r>
                  <a:rPr lang="en-US" dirty="0"/>
                  <a:t> number of times.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When the time complexity of an algorithm is </a:t>
                </a:r>
                <a:r>
                  <a:rPr lang="en-US" b="1" dirty="0"/>
                  <a:t>logarithmic</a:t>
                </a:r>
                <a:r>
                  <a:rPr lang="en-US" dirty="0"/>
                  <a:t>, the algorithm runs a little bit slower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increases. This time complexity is found in algorithms that solve a problem by transforming it into a series of smaller problems, reducing in each step the size of the problem by a constant amount. Every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doubles,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increases only by a constant.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0" smtClean="0">
                        <a:latin typeface="Cambria Math"/>
                      </a:rPr>
                      <m:t>: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When the time complexity of an algorithm is </a:t>
                </a:r>
                <a:r>
                  <a:rPr lang="en-US" b="1" dirty="0"/>
                  <a:t>linear</a:t>
                </a:r>
                <a:r>
                  <a:rPr lang="en-US" dirty="0"/>
                  <a:t> what happens usually is that a small part of the processing takes place for each element of the input.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doubles, the running time of the algorithm doubles too. This time complexity is optimal for an algorithm that needs to process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inputs or to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outputs.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0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Complexity Discussion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This time complexity appears when an algorithm solves a problem by dividing it into smaller problems and combining the partial solutions.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doubles, the time complexity more than doubles (but it is not very far from the double).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When the time complexity is </a:t>
                </a:r>
                <a:r>
                  <a:rPr lang="en-US" b="1" dirty="0"/>
                  <a:t>quadratic</a:t>
                </a:r>
                <a:r>
                  <a:rPr lang="en-US" dirty="0"/>
                  <a:t>, the algorithm is practically useful only for small problems. Quadratic running times usually appear in algorithms that process pairs of elements of a problem (e.g., with two nested loops).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doubles, the running  time increases four times.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Similarly, an algorithm that processes triples of elements of a problem (e.g., usually with three nested loops) has </a:t>
                </a:r>
                <a:r>
                  <a:rPr lang="en-US" b="1" dirty="0"/>
                  <a:t>cubic</a:t>
                </a:r>
                <a:r>
                  <a:rPr lang="en-US" dirty="0"/>
                  <a:t> running time. It is useful only for small problem sizes.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doubles, the running  time increases eight times.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When the time complexity of an algorithms is </a:t>
                </a:r>
                <a:r>
                  <a:rPr lang="en-US" b="1" dirty="0"/>
                  <a:t>exponential</a:t>
                </a:r>
                <a:r>
                  <a:rPr lang="en-US" dirty="0"/>
                  <a:t>, the algorithm can be used in practice only for very small problem sizes. This is usually the case with algorithms that solve a problem by a brute-force method.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doubles, the running time of the algorithm becomes the square of the previous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741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6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to consider the following cases:</a:t>
            </a:r>
          </a:p>
          <a:p>
            <a:pPr lvl="1"/>
            <a:r>
              <a:rPr lang="en-US" dirty="0"/>
              <a:t>Worst case</a:t>
            </a:r>
          </a:p>
          <a:p>
            <a:pPr lvl="1"/>
            <a:r>
              <a:rPr lang="en-US" dirty="0"/>
              <a:t>Best case</a:t>
            </a:r>
          </a:p>
          <a:p>
            <a:pPr lvl="1"/>
            <a:r>
              <a:rPr lang="en-US" dirty="0"/>
              <a:t>Average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1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Well-Known Algorithms and Their 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Sequential searching of an array: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Binary searching of a sorted array: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Hashing (under certain conditions):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Searching using  binary search trees: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 err="1"/>
                  <a:t>SelectionSort</a:t>
                </a:r>
                <a:r>
                  <a:rPr lang="en-US" dirty="0"/>
                  <a:t>, </a:t>
                </a:r>
                <a:r>
                  <a:rPr lang="en-US" dirty="0" err="1"/>
                  <a:t>InsertionSort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QuickSort</a:t>
                </a:r>
                <a:r>
                  <a:rPr lang="en-US" dirty="0"/>
                  <a:t>, </a:t>
                </a:r>
                <a:r>
                  <a:rPr lang="en-US" dirty="0" err="1"/>
                  <a:t>HeapSort</a:t>
                </a:r>
                <a:r>
                  <a:rPr lang="en-US" dirty="0"/>
                  <a:t>, </a:t>
                </a:r>
                <a:r>
                  <a:rPr lang="en-US" dirty="0" err="1"/>
                  <a:t>MergeSort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Address calculation sorting: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Parsing algorithms: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String pattern matching: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Multiplying two square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matrices: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Traveling salesman, graph coloring: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88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Formal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if there exist two positive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6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of Saying it in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us assume that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b="0" dirty="0"/>
                  <a:t> are positive functions. Then: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provided the curve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can be made to lie above the curve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whenever we are to the right of some big enough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if there is some way to choose a constant of proportionality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so that the curve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bounded above by the curve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is big enough (i.e.,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if for all but finitely many small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the curve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lies below the curve for some suitably large constant multiple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6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us suppose that a sorting algorithm A sorts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numbers in ascending order with number of steps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=3+6+9+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⋯+3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will show that the algorithm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steps.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We will first find a closed form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7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=3+6+9+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⋯+3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1+2+⋯+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=3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Then,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we can show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dirty="0"/>
                  <a:t>, the following inequality holds: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8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How do we measure and compare algorithms meaningfully </a:t>
            </a:r>
            <a:r>
              <a:rPr lang="en-US" dirty="0"/>
              <a:t>given that the same algorithm will run at different speeds and will require different amounts of space when run on different computers or when implemented in different programming languages?</a:t>
            </a:r>
          </a:p>
          <a:p>
            <a:endParaRPr lang="en-US" dirty="0"/>
          </a:p>
          <a:p>
            <a:r>
              <a:rPr lang="en-US" b="1" dirty="0"/>
              <a:t>Example</a:t>
            </a:r>
            <a:r>
              <a:rPr lang="en-US" dirty="0"/>
              <a:t>: let us consider a sorting algorithm for sorting an array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A[0:n-1]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98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Multiplying both sides of the above inequality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Subtracting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from both sides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Dividing this inequality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proof is now complete.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92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Practical Shortcuts for Manipulating </a:t>
                </a:r>
                <a:br>
                  <a:rPr lang="en-US" b="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648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practice we can deal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 in an easier way by separating the expression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into a </a:t>
                </a:r>
                <a:r>
                  <a:rPr lang="en-US" b="1" dirty="0"/>
                  <a:t>dominant</a:t>
                </a:r>
                <a:r>
                  <a:rPr lang="en-US" dirty="0"/>
                  <a:t> term and </a:t>
                </a:r>
                <a:r>
                  <a:rPr lang="en-US" b="1" dirty="0"/>
                  <a:t>lesser</a:t>
                </a:r>
                <a:r>
                  <a:rPr lang="en-US" dirty="0"/>
                  <a:t> terms and throwing away the lesser terms.</a:t>
                </a:r>
              </a:p>
              <a:p>
                <a:r>
                  <a:rPr lang="en-US" dirty="0"/>
                  <a:t>In other words: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𝑑𝑜𝑚𝑖𝑛𝑎𝑛𝑡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𝑡𝑒𝑟𝑚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𝑙𝑒𝑠𝑠𝑒𝑟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𝑡𝑒𝑟𝑚𝑠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𝑑𝑜𝑚𝑖𝑛𝑎𝑛𝑡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𝑡𝑒𝑟𝑚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57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Scale of Strength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rank the usual complexity functions on the following </a:t>
                </a:r>
                <a:r>
                  <a:rPr lang="en-US" b="1" dirty="0"/>
                  <a:t>scale of strength </a:t>
                </a:r>
                <a:r>
                  <a:rPr lang="en-US" dirty="0"/>
                  <a:t>so it is easy to determine the dominant term and the lesser terms: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17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−15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us see why we are allowed to do the above. Notice that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−15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+3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&lt;9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This is the inequality that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 needs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6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Ignoring Bases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When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-notation, we can </a:t>
                </a:r>
                <a:r>
                  <a:rPr lang="en-US" b="1" dirty="0"/>
                  <a:t>ignore the bases of logarithms</a:t>
                </a:r>
                <a:r>
                  <a:rPr lang="en-US" dirty="0"/>
                  <a:t> and assume that all logarithms are in base 2.</a:t>
                </a:r>
              </a:p>
              <a:p>
                <a:r>
                  <a:rPr lang="en-US" dirty="0"/>
                  <a:t>Changing the bases of logarithms involves </a:t>
                </a:r>
                <a:r>
                  <a:rPr lang="en-US" b="1" dirty="0"/>
                  <a:t>multiplying by constants</a:t>
                </a:r>
                <a:r>
                  <a:rPr lang="en-US" dirty="0"/>
                  <a:t>, and constants of proportionality are ignored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-notation.</a:t>
                </a:r>
              </a:p>
              <a:p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en-US" dirty="0"/>
                  <a:t>. Notice 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 is a constant.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84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easy to see why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 notation is the right one for constant time complexity.</a:t>
                </a:r>
              </a:p>
              <a:p>
                <a:r>
                  <a:rPr lang="en-US" dirty="0"/>
                  <a:t>Suppose that we can prove that an algorithm A runs in a number of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that are always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steps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×1 </m:t>
                    </m:r>
                  </m:oMath>
                </a14:m>
                <a:r>
                  <a:rPr lang="en-US" dirty="0"/>
                  <a:t>for all </a:t>
                </a:r>
                <a:r>
                  <a:rPr lang="en-US" dirty="0" err="1"/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≥1.</m:t>
                    </m:r>
                  </m:oMath>
                </a14:m>
                <a:r>
                  <a:rPr lang="en-US" dirty="0"/>
                  <a:t>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0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Algorithms and Their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searching</a:t>
            </a:r>
          </a:p>
          <a:p>
            <a:r>
              <a:rPr lang="en-US" dirty="0"/>
              <a:t>Selection sort</a:t>
            </a:r>
          </a:p>
          <a:p>
            <a:r>
              <a:rPr lang="en-US" dirty="0"/>
              <a:t>Recursive selection sort</a:t>
            </a:r>
          </a:p>
          <a:p>
            <a:r>
              <a:rPr lang="en-US" dirty="0"/>
              <a:t>Towers of Hanoi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52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Sequential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[0: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n-US" dirty="0"/>
                  <a:t> that contains distinct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stored in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Problem</a:t>
                </a:r>
                <a:r>
                  <a:rPr lang="en-US" dirty="0"/>
                  <a:t>: we are given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and we would like to determine its position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0: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32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Algorithm for Sequential Searching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#define n 100</a:t>
            </a: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Key;</a:t>
            </a: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Key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SearchArray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[n];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SequentialSearch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(Key K,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SearchArray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A)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++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if (K==A[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]) return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return(-1);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8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amount of work done to locate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depends on its position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0: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[0]</m:t>
                    </m:r>
                  </m:oMath>
                </a14:m>
                <a:r>
                  <a:rPr lang="en-US" dirty="0"/>
                  <a:t>, then we need only one comparison. </a:t>
                </a:r>
              </a:p>
              <a:p>
                <a:r>
                  <a:rPr lang="en-US" dirty="0"/>
                  <a:t>In general,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n-US" dirty="0"/>
                  <a:t>, then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comparisons.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6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SelectionSort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InputArray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{  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temp,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j;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=n-1;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&gt;0; --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(j=0; j&lt;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if (A[j] &lt; A[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=j;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temp=A[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A[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]=A[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A[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]=temp;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7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Analysis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Best case</a:t>
                </a:r>
                <a:r>
                  <a:rPr lang="en-US" dirty="0"/>
                  <a:t>: This is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/>
                  <a:t> The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Worst case</a:t>
                </a:r>
                <a:r>
                  <a:rPr lang="en-US" dirty="0"/>
                  <a:t>: This is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The amount of work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are constants. Therefore the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Average case</a:t>
                </a:r>
                <a:r>
                  <a:rPr lang="en-US" dirty="0"/>
                  <a:t>: Let us assume that each key is equally likely to be used in a search. The average can then be computed by taking the total of all the work done for finding all the different keys  and dividing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74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3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Analysis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work needed to find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for some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. Therefore: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𝑇𝑜𝑡𝑎𝑙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nary>
                      </m:e>
                    </m:nary>
                    <m:r>
                      <a:rPr lang="en-US" b="0" i="0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𝑏𝑛</m:t>
                      </m:r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Now the average is: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𝐴𝑣𝑒𝑟𝑎𝑔𝑒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𝑇𝑜𝑡𝑎𝑙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Therefore the average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SelectionSort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InputArray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{  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temp,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j;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=n-1;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&gt;0; --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(j=0; j&lt;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if (A[j] &lt; A[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=j;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temp=A[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A[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]=A[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A[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]=temp;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05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Analysis of </a:t>
            </a:r>
            <a:r>
              <a:rPr lang="en-US" dirty="0" err="1"/>
              <a:t>SelectionSort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start from the inner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/>
                  <a:t> statement. The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if</a:t>
                </a:r>
                <a:r>
                  <a:rPr lang="en-US" dirty="0"/>
                  <a:t> statement inside the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/>
                  <a:t> takes a constant amount of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Thus, the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/>
                  <a:t> statement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𝑖𝑎</m:t>
                    </m:r>
                  </m:oMath>
                </a14:m>
                <a:r>
                  <a:rPr lang="en-US" dirty="0"/>
                  <a:t> time units.</a:t>
                </a:r>
              </a:p>
              <a:p>
                <a:r>
                  <a:rPr lang="en-US" dirty="0"/>
                  <a:t>Let us now consider the outer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/>
                  <a:t>. The statements inside this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/>
                  <a:t>, except the inner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/>
                  <a:t>, take a constant amount of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Thus all the statements inside the outer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/>
                  <a:t> take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𝑎𝑖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6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Analysis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outer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/>
                  <a:t> takes time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Therefore the time complexity of the algorithm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83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2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SelectionSort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is an auxiliary function used by the Selection sort below */</a:t>
            </a: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InputArray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 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=n;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++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if (A[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]&lt;A[j]) j=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return j;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SelectionSort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InputArray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temp;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if (n&gt;0){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A,n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temp=A[n]; A[n]=A[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];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]=temp;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SelectionSort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(A, n-1)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29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Recursive </a:t>
            </a:r>
            <a:r>
              <a:rPr lang="en-US" dirty="0" err="1"/>
              <a:t>SelectionSort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 use this recursive version of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/>
                  <a:t>to perform selection sorting on the array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A[0:n-1]</a:t>
                </a:r>
                <a:r>
                  <a:rPr lang="en-US" dirty="0"/>
                  <a:t>, we make the function call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(A,n-1).</a:t>
                </a:r>
              </a:p>
              <a:p>
                <a:r>
                  <a:rPr lang="en-US" dirty="0"/>
                  <a:t>The first thing we need to do is to analyze the running time of function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FindMin</a:t>
                </a:r>
                <a:r>
                  <a:rPr lang="en-US" dirty="0"/>
                  <a:t> which finds the position of the smallest element in the array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A[0:n]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It is easy to see that the time for this function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for suitable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519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77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Recursive </a:t>
            </a:r>
            <a:r>
              <a:rPr lang="en-US" dirty="0" err="1"/>
              <a:t>SelectionSort</a:t>
            </a:r>
            <a:r>
              <a:rPr lang="en-US" dirty="0"/>
              <a:t>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now analyze the running time of recursive function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stand for the cost, in time units, of calling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/>
                  <a:t> on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A[0:n]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Then the costs in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/>
                  <a:t>are as follows: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if (n&gt;0){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     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     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185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77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Recursive </a:t>
            </a:r>
            <a:r>
              <a:rPr lang="en-US" dirty="0" err="1"/>
              <a:t>SelectionSort</a:t>
            </a:r>
            <a:r>
              <a:rPr lang="en-US" dirty="0"/>
              <a:t>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then the following </a:t>
                </a:r>
                <a:r>
                  <a:rPr lang="en-US" b="1" dirty="0"/>
                  <a:t>recurrence relation</a:t>
                </a:r>
                <a:r>
                  <a:rPr lang="en-US" dirty="0"/>
                  <a:t>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base case of this recurrence relation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is the cost of executing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(A,0).</a:t>
                </a:r>
              </a:p>
              <a:p>
                <a:r>
                  <a:rPr lang="en-US" dirty="0">
                    <a:cs typeface="Courier New" pitchFamily="49" charset="0"/>
                  </a:rPr>
                  <a:t>To solve such recurrence relations, we can use a method called </a:t>
                </a:r>
                <a:r>
                  <a:rPr lang="en-US" b="1" dirty="0">
                    <a:cs typeface="Courier New" pitchFamily="49" charset="0"/>
                  </a:rPr>
                  <a:t>unrolling</a:t>
                </a:r>
                <a:r>
                  <a:rPr lang="en-US" dirty="0">
                    <a:cs typeface="Courier New" pitchFamily="49" charset="0"/>
                  </a:rPr>
                  <a:t>. </a:t>
                </a:r>
              </a:p>
              <a:p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0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Recursive </a:t>
            </a:r>
            <a:r>
              <a:rPr lang="en-US" dirty="0" err="1"/>
              <a:t>SelectionSort</a:t>
            </a:r>
            <a:r>
              <a:rPr lang="en-US" dirty="0"/>
              <a:t>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∗1+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+⋯+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∗1+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7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85D9-78D2-408B-BCE9-ACF2E31E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22424-3186-45E7-B312-7289390DD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previous algorithm sorts the elements of an input 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in descending order using the technique of selection sorting.</a:t>
            </a:r>
          </a:p>
          <a:p>
            <a:r>
              <a:rPr lang="en-US" dirty="0"/>
              <a:t>The algorithm proceeds in steps controlled by the outer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statement. In each such step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/>
              <a:t>-th</a:t>
            </a:r>
            <a:r>
              <a:rPr lang="en-US" dirty="0"/>
              <a:t> element of the array is interchanged with the minimum element among elements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i-1.</a:t>
            </a:r>
          </a:p>
          <a:p>
            <a:r>
              <a:rPr lang="en-US" dirty="0">
                <a:cs typeface="Courier New" panose="02070309020205020404" pitchFamily="49" charset="0"/>
              </a:rPr>
              <a:t>The minimum element is computed by the inner for statement.</a:t>
            </a:r>
          </a:p>
          <a:p>
            <a:r>
              <a:rPr lang="en-US" dirty="0">
                <a:cs typeface="Courier New" panose="02070309020205020404" pitchFamily="49" charset="0"/>
              </a:rPr>
              <a:t>The interchanging steps start with the last element of the array and proceed down to the first element.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389D5-64C7-490A-AD4D-672A7CC5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8DC94-68DF-4519-AB72-48C0C120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66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Recursive </a:t>
            </a:r>
            <a:r>
              <a:rPr lang="en-US" dirty="0" err="1"/>
              <a:t>SelectionSort</a:t>
            </a:r>
            <a:r>
              <a:rPr lang="en-US" dirty="0"/>
              <a:t>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Rearranging some of the terms so that all those with coefficients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are collected together,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+⋯+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𝑛𝑏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𝑛𝑏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𝑛𝑏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16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Recursive </a:t>
            </a:r>
            <a:r>
              <a:rPr lang="en-US" dirty="0" err="1"/>
              <a:t>SelectionSort</a:t>
            </a:r>
            <a:r>
              <a:rPr lang="en-US" dirty="0"/>
              <a:t>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but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00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Recursive Solution to the Towers of Hanoi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MoveTowers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start,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finish,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spare)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if (n==1){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(“Move a disk from peg %1d to peg %1d\n”, start, finish);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} else 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MoveTowers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(n-1, start, spare, finish);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(“Move a disk from peg %1d to peg %1d\n”, start, finish);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MoveTowers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(n-1, spare, finish, start);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B77-232D-41BE-886F-51B2AED9119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793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Towers of Hanoi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be the number of towers to be moved. Then the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the algorithm is given by the following recurrence relations: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We will solve these recurrence relations using the technique of </a:t>
                </a:r>
                <a:r>
                  <a:rPr lang="en-US" b="1" dirty="0"/>
                  <a:t>unrolling plus summation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53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Towers of Hanoi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250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Towers of Hanoi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−1, </m:t>
                    </m:r>
                  </m:oMath>
                </a14:m>
                <a:r>
                  <a:rPr lang="en-US" dirty="0"/>
                  <a:t>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can be expressed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−1)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nary>
                  </m:oMath>
                </a14:m>
                <a:r>
                  <a:rPr lang="en-US" dirty="0"/>
                  <a:t>=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864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Towers of Hanoi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we can see that the sum is a standard </a:t>
                </a:r>
                <a:r>
                  <a:rPr lang="en-US" b="1" dirty="0"/>
                  <a:t>geometric progression</a:t>
                </a:r>
                <a:r>
                  <a:rPr lang="en-US" dirty="0"/>
                  <a:t>. So we will use the fact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to conclude the following: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2−1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846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Towers of Hanoi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Therefore: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Finally, we can see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56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 Does Not Tell You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96" r="-2370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-notation </a:t>
                </a:r>
                <a:r>
                  <a:rPr lang="en-US" b="1" dirty="0"/>
                  <a:t>does not apply to small problem sizes</a:t>
                </a:r>
                <a:r>
                  <a:rPr lang="en-US" dirty="0"/>
                  <a:t> because in this case the constants might dominate the other terms.</a:t>
                </a:r>
              </a:p>
              <a:p>
                <a:r>
                  <a:rPr lang="en-US" dirty="0"/>
                  <a:t>One can use </a:t>
                </a:r>
                <a:r>
                  <a:rPr lang="en-US" b="1" dirty="0"/>
                  <a:t>experimental testing </a:t>
                </a:r>
                <a:r>
                  <a:rPr lang="en-US" dirty="0"/>
                  <a:t>to select the best algorithm in this case.</a:t>
                </a:r>
              </a:p>
              <a:p>
                <a:r>
                  <a:rPr lang="en-US" dirty="0"/>
                  <a:t>Experimental testing is also useful if we want to compare algorithms that are </a:t>
                </a:r>
                <a:r>
                  <a:rPr lang="en-US" b="1" dirty="0"/>
                  <a:t>in the same complexity class.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13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similar way, we can measure the </a:t>
            </a:r>
            <a:r>
              <a:rPr lang="en-US" b="1" dirty="0"/>
              <a:t>space complexity</a:t>
            </a:r>
            <a:r>
              <a:rPr lang="en-US" dirty="0"/>
              <a:t> of an algorithm.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Times in Seconds to Sort an Array of 2000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Computers A, B, etc. up to E are progressively faster.</a:t>
            </a:r>
          </a:p>
          <a:p>
            <a:r>
              <a:rPr lang="en-US" dirty="0"/>
              <a:t>The algorithm runs faster on faster computers.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166445"/>
              </p:ext>
            </p:extLst>
          </p:nvPr>
        </p:nvGraphicFramePr>
        <p:xfrm>
          <a:off x="395536" y="1844824"/>
          <a:ext cx="82296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51.915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032">
                <a:tc>
                  <a:txBody>
                    <a:bodyPr/>
                    <a:lstStyle/>
                    <a:p>
                      <a:r>
                        <a:rPr lang="en-US" dirty="0"/>
                        <a:t>Computer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051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also other complexity notations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details in the Algorithms course.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73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T. A. Standish. </a:t>
            </a:r>
            <a:r>
              <a:rPr lang="en-US" i="1" dirty="0"/>
              <a:t>Data Structures, Algorithms and Software Principles in C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   Chapter 6.</a:t>
            </a:r>
          </a:p>
          <a:p>
            <a:r>
              <a:rPr lang="en-US" dirty="0"/>
              <a:t>Robert </a:t>
            </a:r>
            <a:r>
              <a:rPr lang="en-US" dirty="0" err="1"/>
              <a:t>Sedgewick</a:t>
            </a:r>
            <a:r>
              <a:rPr lang="en-US" dirty="0"/>
              <a:t>. </a:t>
            </a:r>
            <a:r>
              <a:rPr lang="el-GR" dirty="0"/>
              <a:t>Αλγόριθμοι σε </a:t>
            </a:r>
            <a:r>
              <a:rPr lang="en-US" dirty="0"/>
              <a:t>C.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l-GR" dirty="0"/>
              <a:t>Κεφ. 2.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1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trying different computers, we should try </a:t>
            </a:r>
            <a:r>
              <a:rPr lang="en-US" b="1" dirty="0"/>
              <a:t>different programming languages </a:t>
            </a:r>
            <a:r>
              <a:rPr lang="en-US" dirty="0"/>
              <a:t>and </a:t>
            </a:r>
            <a:r>
              <a:rPr lang="en-US" b="1" dirty="0"/>
              <a:t>different compilers</a:t>
            </a:r>
            <a:r>
              <a:rPr lang="en-US" dirty="0"/>
              <a:t>.</a:t>
            </a:r>
          </a:p>
          <a:p>
            <a:r>
              <a:rPr lang="en-US" dirty="0"/>
              <a:t>Shall we take all these measurements to decide whether an algorithm is better than another one?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2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Meaningful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can observe that algorithms usually </a:t>
                </a:r>
                <a:r>
                  <a:rPr lang="en-US" b="1" dirty="0"/>
                  <a:t>consume resources (e.g., time and space) </a:t>
                </a:r>
                <a:r>
                  <a:rPr lang="en-US" dirty="0"/>
                  <a:t>in some fashion that depends on the </a:t>
                </a:r>
                <a:r>
                  <a:rPr lang="en-US" b="1" dirty="0"/>
                  <a:t>size of the problem</a:t>
                </a:r>
                <a:r>
                  <a:rPr lang="en-US" dirty="0"/>
                  <a:t> solved.</a:t>
                </a:r>
              </a:p>
              <a:p>
                <a:r>
                  <a:rPr lang="en-US" dirty="0"/>
                  <a:t>Usually, the bigger the size of a problem, the more resources an algorithm consumes.</a:t>
                </a:r>
              </a:p>
              <a:p>
                <a:r>
                  <a:rPr lang="en-US" dirty="0"/>
                  <a:t>We usually use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 to denote the size of the problem.</a:t>
                </a:r>
              </a:p>
              <a:p>
                <a:r>
                  <a:rPr lang="en-US" b="1" dirty="0"/>
                  <a:t>Examples of sizes</a:t>
                </a:r>
                <a:r>
                  <a:rPr lang="en-US" dirty="0"/>
                  <a:t>: the length of a list that is searched, the number of items in an array that is sorted etc.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333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5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Courier New" pitchFamily="49" charset="0"/>
                <a:cs typeface="Courier New" pitchFamily="49" charset="0"/>
              </a:rPr>
              <a:t>SelectionSort</a:t>
            </a:r>
            <a:r>
              <a:rPr lang="en-US" sz="3600" dirty="0"/>
              <a:t> Running Times in Milliseconds on Two Types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306957"/>
                  </p:ext>
                </p:extLst>
              </p:nvPr>
            </p:nvGraphicFramePr>
            <p:xfrm>
              <a:off x="1187624" y="1916832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Array Size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𝒏</m:t>
                              </m:r>
                            </m:oMath>
                          </a14:m>
                          <a:endParaRPr lang="en-US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Home Computer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Desktop</a:t>
                          </a:r>
                          <a:r>
                            <a:rPr lang="en-US" baseline="0" dirty="0"/>
                            <a:t> Computer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49.3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43.4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172.9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3114.9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690.5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306957"/>
                  </p:ext>
                </p:extLst>
              </p:nvPr>
            </p:nvGraphicFramePr>
            <p:xfrm>
              <a:off x="1187624" y="1916832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" t="-8197" r="-2003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Home Computer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Desktop</a:t>
                          </a:r>
                          <a:r>
                            <a:rPr lang="en-US" baseline="0" dirty="0" smtClean="0"/>
                            <a:t> Computer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49.3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195.8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43.4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780.3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172.9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3114.9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690.5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1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4415</Words>
  <Application>Microsoft Office PowerPoint</Application>
  <PresentationFormat>On-screen Show (4:3)</PresentationFormat>
  <Paragraphs>584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Cambria Math</vt:lpstr>
      <vt:lpstr>Courier New</vt:lpstr>
      <vt:lpstr>Office Theme</vt:lpstr>
      <vt:lpstr>Introduction to the Analysis of Algorithms</vt:lpstr>
      <vt:lpstr>Outline</vt:lpstr>
      <vt:lpstr>Introduction</vt:lpstr>
      <vt:lpstr>Selection Sorting Algorithm</vt:lpstr>
      <vt:lpstr>Comments</vt:lpstr>
      <vt:lpstr>Running Times in Seconds to Sort an Array of 2000 Integers</vt:lpstr>
      <vt:lpstr>More Measurements</vt:lpstr>
      <vt:lpstr>A More Meaningful Criterion</vt:lpstr>
      <vt:lpstr>SelectionSort Running Times in Milliseconds on Two Types of Computers</vt:lpstr>
      <vt:lpstr>Two Curves Fitting the Previous Data</vt:lpstr>
      <vt:lpstr>f_1 (x)</vt:lpstr>
      <vt:lpstr>f_2 (x)</vt:lpstr>
      <vt:lpstr>Discussion</vt:lpstr>
      <vt:lpstr>Complexity Classes</vt:lpstr>
      <vt:lpstr>O-notation</vt:lpstr>
      <vt:lpstr>O-notation (cont’d)</vt:lpstr>
      <vt:lpstr>O-notation (cont’d)</vt:lpstr>
      <vt:lpstr>Some Common Complexity Classes</vt:lpstr>
      <vt:lpstr>Comparing Complexity Classes</vt:lpstr>
      <vt:lpstr>Running Times for Algorithm A</vt:lpstr>
      <vt:lpstr>Size of Largest Problem Algorithm A Can Solve in Time≤T</vt:lpstr>
      <vt:lpstr>Time Complexity Discussion</vt:lpstr>
      <vt:lpstr>Time Complexity Discussion (cont’d)</vt:lpstr>
      <vt:lpstr>Time Complexity</vt:lpstr>
      <vt:lpstr>Examples of Well-Known Algorithms and Their Time Complexity</vt:lpstr>
      <vt:lpstr>Formal Definition of O-notation</vt:lpstr>
      <vt:lpstr>Three Ways of Saying it in Words</vt:lpstr>
      <vt:lpstr>Example of a Formal Proof</vt:lpstr>
      <vt:lpstr>Proof (cont’d)</vt:lpstr>
      <vt:lpstr>Proof (cont’d)</vt:lpstr>
      <vt:lpstr>Practical Shortcuts for Manipulating  O-notation</vt:lpstr>
      <vt:lpstr>Scale of Strength for O-notation</vt:lpstr>
      <vt:lpstr>Example</vt:lpstr>
      <vt:lpstr>Ignoring Bases of Logarithms</vt:lpstr>
      <vt:lpstr>O(1)</vt:lpstr>
      <vt:lpstr>Some Algorithms and Their Complexity</vt:lpstr>
      <vt:lpstr>Analysis of Sequential Searching</vt:lpstr>
      <vt:lpstr>An Algorithm for Sequential Searching</vt:lpstr>
      <vt:lpstr>Complexity Analysis</vt:lpstr>
      <vt:lpstr>Complexity Analysis (cont’d)</vt:lpstr>
      <vt:lpstr>Complexity Analysis (cont’d)</vt:lpstr>
      <vt:lpstr>Selection Sorting Algorithm</vt:lpstr>
      <vt:lpstr>Complexity Analysis of SelectionSort</vt:lpstr>
      <vt:lpstr>Complexity Analysis (cont’d)</vt:lpstr>
      <vt:lpstr>Recursive SelectionSort</vt:lpstr>
      <vt:lpstr>Analysis of Recursive SelectionSort</vt:lpstr>
      <vt:lpstr>Analysis of Recursive SelectionSort (cont’d)</vt:lpstr>
      <vt:lpstr>Analysis of Recursive SelectionSort (cont’d)</vt:lpstr>
      <vt:lpstr>Analysis of Recursive SelectionSort (cont’d)</vt:lpstr>
      <vt:lpstr>Analysis of Recursive SelectionSort (cont’d)</vt:lpstr>
      <vt:lpstr>Analysis of Recursive SelectionSort (cont’d)</vt:lpstr>
      <vt:lpstr>A Recursive Solution to the Towers of Hanoi</vt:lpstr>
      <vt:lpstr>Analysis of Towers of Hanoi</vt:lpstr>
      <vt:lpstr>Analysis of Towers of Hanoi (cont’d)</vt:lpstr>
      <vt:lpstr>Analysis of Towers of Hanoi (cont’d)</vt:lpstr>
      <vt:lpstr>Analysis of Towers of Hanoi (cont’d)</vt:lpstr>
      <vt:lpstr>Analysis of Towers of Hanoi (cont’d)</vt:lpstr>
      <vt:lpstr>What O-notation Does Not Tell You</vt:lpstr>
      <vt:lpstr>Space Complexity</vt:lpstr>
      <vt:lpstr>Other notations</vt:lpstr>
      <vt:lpstr>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koubarak</dc:creator>
  <cp:lastModifiedBy>Manolis Koubarakis</cp:lastModifiedBy>
  <cp:revision>123</cp:revision>
  <dcterms:created xsi:type="dcterms:W3CDTF">2016-02-26T09:32:32Z</dcterms:created>
  <dcterms:modified xsi:type="dcterms:W3CDTF">2020-03-09T11:31:08Z</dcterms:modified>
</cp:coreProperties>
</file>