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257" r:id="rId3"/>
    <p:sldId id="258" r:id="rId4"/>
    <p:sldId id="259" r:id="rId5"/>
    <p:sldId id="260" r:id="rId6"/>
    <p:sldId id="296" r:id="rId7"/>
    <p:sldId id="270" r:id="rId8"/>
    <p:sldId id="297" r:id="rId9"/>
    <p:sldId id="318" r:id="rId10"/>
    <p:sldId id="261" r:id="rId11"/>
    <p:sldId id="268" r:id="rId12"/>
    <p:sldId id="272" r:id="rId13"/>
    <p:sldId id="273" r:id="rId14"/>
    <p:sldId id="269" r:id="rId15"/>
    <p:sldId id="263" r:id="rId16"/>
    <p:sldId id="264" r:id="rId17"/>
    <p:sldId id="265" r:id="rId18"/>
    <p:sldId id="266" r:id="rId19"/>
    <p:sldId id="267" r:id="rId20"/>
    <p:sldId id="298" r:id="rId21"/>
    <p:sldId id="310" r:id="rId22"/>
    <p:sldId id="311" r:id="rId23"/>
    <p:sldId id="312" r:id="rId24"/>
    <p:sldId id="313" r:id="rId25"/>
    <p:sldId id="274" r:id="rId26"/>
    <p:sldId id="271" r:id="rId27"/>
    <p:sldId id="275" r:id="rId28"/>
    <p:sldId id="299" r:id="rId29"/>
    <p:sldId id="300" r:id="rId30"/>
    <p:sldId id="314" r:id="rId31"/>
    <p:sldId id="301" r:id="rId32"/>
    <p:sldId id="303" r:id="rId33"/>
    <p:sldId id="304" r:id="rId34"/>
    <p:sldId id="302" r:id="rId35"/>
    <p:sldId id="305" r:id="rId36"/>
    <p:sldId id="278" r:id="rId37"/>
    <p:sldId id="277" r:id="rId38"/>
    <p:sldId id="279" r:id="rId39"/>
    <p:sldId id="280" r:id="rId40"/>
    <p:sldId id="281" r:id="rId41"/>
    <p:sldId id="282" r:id="rId42"/>
    <p:sldId id="307" r:id="rId43"/>
    <p:sldId id="284" r:id="rId44"/>
    <p:sldId id="306" r:id="rId45"/>
    <p:sldId id="283" r:id="rId46"/>
    <p:sldId id="285" r:id="rId47"/>
    <p:sldId id="286" r:id="rId48"/>
    <p:sldId id="287" r:id="rId49"/>
    <p:sldId id="288" r:id="rId50"/>
    <p:sldId id="308" r:id="rId51"/>
    <p:sldId id="309" r:id="rId52"/>
    <p:sldId id="289" r:id="rId53"/>
    <p:sldId id="290" r:id="rId54"/>
    <p:sldId id="319" r:id="rId55"/>
    <p:sldId id="291" r:id="rId56"/>
    <p:sldId id="320" r:id="rId57"/>
    <p:sldId id="317" r:id="rId58"/>
    <p:sldId id="292" r:id="rId59"/>
    <p:sldId id="295" r:id="rId60"/>
    <p:sldId id="293" r:id="rId61"/>
    <p:sldId id="315" r:id="rId62"/>
    <p:sldId id="316" r:id="rId63"/>
    <p:sldId id="294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3" autoAdjust="0"/>
    <p:restoredTop sz="94660"/>
  </p:normalViewPr>
  <p:slideViewPr>
    <p:cSldViewPr>
      <p:cViewPr varScale="1">
        <p:scale>
          <a:sx n="76" d="100"/>
          <a:sy n="76" d="100"/>
        </p:scale>
        <p:origin x="17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3DFC7-E40B-4469-A74B-0985AD4B8CE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69969-E953-4591-B984-CE94A3BD8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76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5577-D5AC-4A52-AD48-7C1AD134A3E3}" type="datetime1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4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D812-63DF-4D53-AD68-82ED69736863}" type="datetime1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5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E8F1-50EB-4896-B11E-3B3E26595DC0}" type="datetime1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6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18AA-C2E7-4F97-8836-B261E7BB30F3}" type="datetime1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3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A0558-FF18-49B6-992E-17C349ACD0E4}" type="datetime1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44E7-7B94-4012-89BF-6AF3A2A4D512}" type="datetime1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8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66B3-1D08-4FCC-94E3-F812AC4EB376}" type="datetime1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83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4282-5E8A-472D-A7AB-596D73DF57D3}" type="datetime1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4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A312-28E6-4DBB-9C40-BBFCA0A81AE1}" type="datetime1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2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41A-D3B7-46D6-836C-898B59369152}" type="datetime1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1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E66D-83DD-47A3-8091-F704BD85BC27}" type="datetime1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0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E6706-3C9D-45B5-B5BC-F3ADA4896AD7}" type="datetime1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9D66F-B748-4EA5-BBFC-755B23267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4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Linked Data Representations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Manolis</a:t>
            </a:r>
            <a:r>
              <a:rPr lang="en-US" dirty="0"/>
              <a:t> </a:t>
            </a:r>
            <a:r>
              <a:rPr lang="en-US" dirty="0" err="1"/>
              <a:t>Koubarakis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08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Operator 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*A=5;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*B=17;</a:t>
            </a:r>
          </a:p>
        </p:txBody>
      </p:sp>
      <p:sp>
        <p:nvSpPr>
          <p:cNvPr id="4" name="Rectangle 3"/>
          <p:cNvSpPr/>
          <p:nvPr/>
        </p:nvSpPr>
        <p:spPr>
          <a:xfrm>
            <a:off x="1187624" y="2924944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4809" y="2914209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5" idx="1"/>
          </p:cNvCxnSpPr>
          <p:nvPr/>
        </p:nvCxnSpPr>
        <p:spPr>
          <a:xfrm flipV="1">
            <a:off x="1655676" y="3130233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187624" y="3861048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11477" y="3869883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8" idx="1"/>
          </p:cNvCxnSpPr>
          <p:nvPr/>
        </p:nvCxnSpPr>
        <p:spPr>
          <a:xfrm flipV="1">
            <a:off x="1692344" y="4085907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3568" y="29249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3901241"/>
            <a:ext cx="54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63505" y="295630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63504" y="3901242"/>
            <a:ext cx="588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5666" y="5109835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unary operator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 (</a:t>
            </a:r>
            <a:r>
              <a:rPr lang="el-GR" b="1" dirty="0"/>
              <a:t>τελεστής αναφοράς</a:t>
            </a:r>
            <a:r>
              <a:rPr lang="el-GR" dirty="0"/>
              <a:t>) </a:t>
            </a:r>
            <a:r>
              <a:rPr lang="en-US" dirty="0"/>
              <a:t>on the left side of the assignment designates the storage location to which the pointer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refers. We call this </a:t>
            </a:r>
            <a:r>
              <a:rPr lang="en-US" b="1" dirty="0"/>
              <a:t>pointer dereferencing</a:t>
            </a:r>
            <a:r>
              <a:rPr lang="en-US" dirty="0"/>
              <a:t>.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93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Operator &amp;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X=3;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A=&amp;X;</a:t>
            </a:r>
          </a:p>
        </p:txBody>
      </p:sp>
      <p:sp>
        <p:nvSpPr>
          <p:cNvPr id="4" name="Rectangle 3"/>
          <p:cNvSpPr/>
          <p:nvPr/>
        </p:nvSpPr>
        <p:spPr>
          <a:xfrm>
            <a:off x="1187624" y="2924944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4809" y="2914209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5" idx="1"/>
          </p:cNvCxnSpPr>
          <p:nvPr/>
        </p:nvCxnSpPr>
        <p:spPr>
          <a:xfrm flipV="1">
            <a:off x="1655676" y="3130233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1560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93897" y="2527262"/>
            <a:ext cx="617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X: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63505" y="295630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5666" y="5109835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unary operator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 (</a:t>
            </a:r>
            <a:r>
              <a:rPr lang="el-GR" b="1" dirty="0"/>
              <a:t>τελεστής διεύθυνσης</a:t>
            </a:r>
            <a:r>
              <a:rPr lang="el-GR" dirty="0"/>
              <a:t>) </a:t>
            </a:r>
            <a:r>
              <a:rPr lang="en-US" dirty="0"/>
              <a:t>gives the address of some object (in the above diagram the address of variable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).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98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in C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Consider again the following statements: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*A, *B;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*A=5;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*B=17;</a:t>
            </a:r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  <a:p>
            <a:r>
              <a:rPr lang="en-US" b="1" dirty="0"/>
              <a:t>Question:</a:t>
            </a:r>
            <a:r>
              <a:rPr lang="en-US" dirty="0"/>
              <a:t> What happens if we now execute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B=20;</a:t>
            </a:r>
            <a:r>
              <a:rPr lang="en-US" dirty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09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in C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Answer:</a:t>
            </a:r>
            <a:r>
              <a:rPr lang="en-US" dirty="0"/>
              <a:t> We have a </a:t>
            </a:r>
            <a:r>
              <a:rPr lang="en-US" b="1" dirty="0"/>
              <a:t>type mismatch error </a:t>
            </a:r>
            <a:r>
              <a:rPr lang="en-US" dirty="0"/>
              <a:t>since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20</a:t>
            </a:r>
            <a:r>
              <a:rPr lang="en-US" dirty="0"/>
              <a:t> is an integer but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dirty="0">
                <a:cs typeface="Courier New" pitchFamily="49" charset="0"/>
              </a:rPr>
              <a:t>holds a pointer to integers.</a:t>
            </a:r>
          </a:p>
          <a:p>
            <a:r>
              <a:rPr lang="en-US" dirty="0">
                <a:cs typeface="Courier New" pitchFamily="49" charset="0"/>
              </a:rPr>
              <a:t>The compiler </a:t>
            </a:r>
            <a:r>
              <a:rPr lang="en-US" dirty="0" err="1">
                <a:cs typeface="Courier New" pitchFamily="49" charset="0"/>
              </a:rPr>
              <a:t>gcc</a:t>
            </a:r>
            <a:r>
              <a:rPr lang="en-US" dirty="0">
                <a:cs typeface="Courier New" pitchFamily="49" charset="0"/>
              </a:rPr>
              <a:t> will give a </a:t>
            </a:r>
            <a:r>
              <a:rPr lang="en-US" b="1" dirty="0">
                <a:cs typeface="Courier New" pitchFamily="49" charset="0"/>
              </a:rPr>
              <a:t>warning</a:t>
            </a:r>
            <a:r>
              <a:rPr lang="en-US" dirty="0">
                <a:cs typeface="Courier New" pitchFamily="49" charset="0"/>
              </a:rPr>
              <a:t>: “assignment makes pointer from an integer without a cast.”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8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in C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Courier New" pitchFamily="49" charset="0"/>
              </a:rPr>
              <a:t>Suppose we start with the diagram below:</a:t>
            </a:r>
          </a:p>
        </p:txBody>
      </p:sp>
      <p:sp>
        <p:nvSpPr>
          <p:cNvPr id="4" name="Rectangle 3"/>
          <p:cNvSpPr/>
          <p:nvPr/>
        </p:nvSpPr>
        <p:spPr>
          <a:xfrm>
            <a:off x="1187624" y="2924944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4809" y="2914209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5" idx="1"/>
          </p:cNvCxnSpPr>
          <p:nvPr/>
        </p:nvCxnSpPr>
        <p:spPr>
          <a:xfrm flipV="1">
            <a:off x="1655676" y="3130233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187624" y="3861048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11477" y="3869883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8" idx="1"/>
          </p:cNvCxnSpPr>
          <p:nvPr/>
        </p:nvCxnSpPr>
        <p:spPr>
          <a:xfrm flipV="1">
            <a:off x="1692344" y="4085907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1560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3901241"/>
            <a:ext cx="54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63505" y="295630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63504" y="3901242"/>
            <a:ext cx="588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17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7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in C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cs typeface="Courier New" pitchFamily="49" charset="0"/>
              </a:rPr>
              <a:t>Question:</a:t>
            </a:r>
            <a:r>
              <a:rPr lang="en-US" sz="2000" dirty="0">
                <a:cs typeface="Courier New" pitchFamily="49" charset="0"/>
              </a:rPr>
              <a:t> If we execute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A=B;</a:t>
            </a:r>
            <a:r>
              <a:rPr lang="en-US" sz="2000" dirty="0">
                <a:cs typeface="Courier New" pitchFamily="49" charset="0"/>
              </a:rPr>
              <a:t> which one of the following two diagrams results?</a:t>
            </a:r>
          </a:p>
        </p:txBody>
      </p:sp>
      <p:sp>
        <p:nvSpPr>
          <p:cNvPr id="4" name="Rectangle 3"/>
          <p:cNvSpPr/>
          <p:nvPr/>
        </p:nvSpPr>
        <p:spPr>
          <a:xfrm>
            <a:off x="1187624" y="2924944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4809" y="2914209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5" idx="1"/>
          </p:cNvCxnSpPr>
          <p:nvPr/>
        </p:nvCxnSpPr>
        <p:spPr>
          <a:xfrm flipV="1">
            <a:off x="1655676" y="3130233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187624" y="3861048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11477" y="3869883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8" idx="1"/>
          </p:cNvCxnSpPr>
          <p:nvPr/>
        </p:nvCxnSpPr>
        <p:spPr>
          <a:xfrm flipV="1">
            <a:off x="1692344" y="4085907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1560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560" y="3901241"/>
            <a:ext cx="61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63505" y="2956302"/>
            <a:ext cx="58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63504" y="3901242"/>
            <a:ext cx="588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59758" y="2967037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746943" y="2956302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427984" y="2967037"/>
            <a:ext cx="531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20788" y="2987661"/>
            <a:ext cx="58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5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923090" y="3788589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746943" y="3797424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5427810" y="4013448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27984" y="3828782"/>
            <a:ext cx="531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20788" y="3819947"/>
            <a:ext cx="588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17</a:t>
            </a:r>
          </a:p>
        </p:txBody>
      </p:sp>
      <p:cxnSp>
        <p:nvCxnSpPr>
          <p:cNvPr id="30" name="Elbow Connector 29"/>
          <p:cNvCxnSpPr/>
          <p:nvPr/>
        </p:nvCxnSpPr>
        <p:spPr>
          <a:xfrm>
            <a:off x="5391142" y="3183061"/>
            <a:ext cx="1355801" cy="686822"/>
          </a:xfrm>
          <a:prstGeom prst="bentConnector3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365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in C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A=B;</a:t>
            </a:r>
          </a:p>
        </p:txBody>
      </p:sp>
      <p:sp>
        <p:nvSpPr>
          <p:cNvPr id="4" name="Rectangle 3"/>
          <p:cNvSpPr/>
          <p:nvPr/>
        </p:nvSpPr>
        <p:spPr>
          <a:xfrm>
            <a:off x="1187624" y="2924944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4809" y="2914209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87624" y="3861048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11477" y="3869883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8" idx="1"/>
          </p:cNvCxnSpPr>
          <p:nvPr/>
        </p:nvCxnSpPr>
        <p:spPr>
          <a:xfrm flipV="1">
            <a:off x="1692344" y="4085907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9179" y="2924944"/>
            <a:ext cx="638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3901241"/>
            <a:ext cx="54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63505" y="295630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63504" y="3901242"/>
            <a:ext cx="588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17</a:t>
            </a:r>
          </a:p>
        </p:txBody>
      </p:sp>
      <p:cxnSp>
        <p:nvCxnSpPr>
          <p:cNvPr id="15" name="Elbow Connector 14"/>
          <p:cNvCxnSpPr/>
          <p:nvPr/>
        </p:nvCxnSpPr>
        <p:spPr>
          <a:xfrm>
            <a:off x="1645721" y="3140968"/>
            <a:ext cx="1365756" cy="760274"/>
          </a:xfrm>
          <a:prstGeom prst="bentConnector3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9179" y="5157192"/>
            <a:ext cx="84328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Answer:</a:t>
            </a:r>
            <a:r>
              <a:rPr lang="en-US" dirty="0"/>
              <a:t> The right diagram. Now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 are called </a:t>
            </a:r>
            <a:r>
              <a:rPr lang="en-US" b="1" dirty="0"/>
              <a:t>aliases</a:t>
            </a:r>
            <a:r>
              <a:rPr lang="en-US" dirty="0"/>
              <a:t> because they name </a:t>
            </a:r>
          </a:p>
          <a:p>
            <a:r>
              <a:rPr lang="en-US" dirty="0"/>
              <a:t>the same storage location. Note that the storage block containing 5 is now </a:t>
            </a:r>
            <a:r>
              <a:rPr lang="en-US" b="1" dirty="0"/>
              <a:t>inaccessible</a:t>
            </a:r>
            <a:r>
              <a:rPr lang="en-US" dirty="0"/>
              <a:t>. </a:t>
            </a:r>
          </a:p>
          <a:p>
            <a:r>
              <a:rPr lang="en-US" dirty="0"/>
              <a:t>Some languages such as Lisp have a </a:t>
            </a:r>
            <a:r>
              <a:rPr lang="en-US" b="1" dirty="0"/>
              <a:t>garbage collection </a:t>
            </a:r>
            <a:r>
              <a:rPr lang="en-US" dirty="0"/>
              <a:t>facility for such storage.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647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Recycling Used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Courier New" pitchFamily="49" charset="0"/>
              </a:rPr>
              <a:t>We can reclaim the storage space to which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dirty="0">
                <a:cs typeface="Courier New" pitchFamily="49" charset="0"/>
              </a:rPr>
              <a:t> points by using the </a:t>
            </a:r>
            <a:r>
              <a:rPr lang="en-US" sz="2000" b="1" dirty="0">
                <a:cs typeface="Courier New" pitchFamily="49" charset="0"/>
              </a:rPr>
              <a:t>reclamation function</a:t>
            </a:r>
            <a:r>
              <a:rPr lang="en-US" sz="2000" dirty="0"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dirty="0"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free(A);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A=B;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1986" y="3996229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01986" y="4932333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25839" y="4941168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8" idx="1"/>
          </p:cNvCxnSpPr>
          <p:nvPr/>
        </p:nvCxnSpPr>
        <p:spPr>
          <a:xfrm flipV="1">
            <a:off x="1706706" y="5157192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3568" y="3996229"/>
            <a:ext cx="51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4972526"/>
            <a:ext cx="555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99683" y="4972527"/>
            <a:ext cx="588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17</a:t>
            </a:r>
          </a:p>
        </p:txBody>
      </p:sp>
      <p:cxnSp>
        <p:nvCxnSpPr>
          <p:cNvPr id="15" name="Elbow Connector 14"/>
          <p:cNvCxnSpPr/>
          <p:nvPr/>
        </p:nvCxnSpPr>
        <p:spPr>
          <a:xfrm>
            <a:off x="1660083" y="4212253"/>
            <a:ext cx="1365756" cy="760274"/>
          </a:xfrm>
          <a:prstGeom prst="bentConnector3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33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Dangling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Courier New" pitchFamily="49" charset="0"/>
              </a:rPr>
              <a:t>Let us now consider the following situation: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cs typeface="Courier New" pitchFamily="49" charset="0"/>
              </a:rPr>
              <a:t>Question:</a:t>
            </a:r>
            <a:r>
              <a:rPr lang="en-US" sz="2000" dirty="0">
                <a:cs typeface="Courier New" pitchFamily="49" charset="0"/>
              </a:rPr>
              <a:t> Suppose now we call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free(B</a:t>
            </a:r>
            <a:r>
              <a:rPr lang="en-US" sz="2000" dirty="0">
                <a:cs typeface="Courier New" pitchFamily="49" charset="0"/>
              </a:rPr>
              <a:t>). What is the value of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*A+3 </a:t>
            </a:r>
            <a:r>
              <a:rPr lang="en-US" sz="2000" dirty="0">
                <a:cs typeface="Courier New" pitchFamily="49" charset="0"/>
              </a:rPr>
              <a:t>then?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77290" y="3724708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56714" y="2813747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6714" y="3749851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861434" y="3974710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43808" y="2813747"/>
            <a:ext cx="5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43808" y="3790044"/>
            <a:ext cx="549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54411" y="3790045"/>
            <a:ext cx="588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17</a:t>
            </a:r>
          </a:p>
        </p:txBody>
      </p:sp>
      <p:cxnSp>
        <p:nvCxnSpPr>
          <p:cNvPr id="20" name="Elbow Connector 19"/>
          <p:cNvCxnSpPr/>
          <p:nvPr/>
        </p:nvCxnSpPr>
        <p:spPr>
          <a:xfrm>
            <a:off x="3814811" y="3029771"/>
            <a:ext cx="1365756" cy="760274"/>
          </a:xfrm>
          <a:prstGeom prst="bentConnector3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18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49179" y="5157192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8058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Dangling Pointers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cs typeface="Courier New" pitchFamily="49" charset="0"/>
              </a:rPr>
              <a:t>Answer:</a:t>
            </a:r>
            <a:r>
              <a:rPr lang="en-US" sz="2000" dirty="0">
                <a:cs typeface="Courier New" pitchFamily="49" charset="0"/>
              </a:rPr>
              <a:t> We do not know. Storage location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000" dirty="0">
                <a:cs typeface="Courier New" pitchFamily="49" charset="0"/>
              </a:rPr>
              <a:t>now contains a </a:t>
            </a:r>
            <a:r>
              <a:rPr lang="en-US" sz="2000" b="1" dirty="0">
                <a:cs typeface="Courier New" pitchFamily="49" charset="0"/>
              </a:rPr>
              <a:t>dangling pointer</a:t>
            </a:r>
            <a:r>
              <a:rPr lang="en-US" sz="2000" dirty="0">
                <a:cs typeface="Courier New" pitchFamily="49" charset="0"/>
              </a:rPr>
              <a:t> and should not be used.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6714" y="2813747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6714" y="3749851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771800" y="2813747"/>
            <a:ext cx="58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71800" y="3790044"/>
            <a:ext cx="62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98901" y="3596543"/>
            <a:ext cx="588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?</a:t>
            </a:r>
          </a:p>
        </p:txBody>
      </p:sp>
      <p:cxnSp>
        <p:nvCxnSpPr>
          <p:cNvPr id="20" name="Elbow Connector 19"/>
          <p:cNvCxnSpPr/>
          <p:nvPr/>
        </p:nvCxnSpPr>
        <p:spPr>
          <a:xfrm>
            <a:off x="3814811" y="3029771"/>
            <a:ext cx="1365756" cy="760274"/>
          </a:xfrm>
          <a:prstGeom prst="bentConnector3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19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49179" y="5157192"/>
            <a:ext cx="8256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It is reasonable to consider this to be a </a:t>
            </a:r>
            <a:r>
              <a:rPr lang="en-US" b="1" dirty="0"/>
              <a:t>programming error </a:t>
            </a:r>
            <a:r>
              <a:rPr lang="en-US" dirty="0"/>
              <a:t>even though the compiler</a:t>
            </a:r>
          </a:p>
          <a:p>
            <a:r>
              <a:rPr lang="en-US" dirty="0"/>
              <a:t>or the runtime system will not catch it.</a:t>
            </a:r>
          </a:p>
        </p:txBody>
      </p:sp>
    </p:spTree>
    <p:extLst>
      <p:ext uri="{BB962C8B-B14F-4D97-AF65-F5344CB8AC3E}">
        <p14:creationId xmlns:p14="http://schemas.microsoft.com/office/powerpoint/2010/main" val="293477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Data Representations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Linked data representations such as </a:t>
            </a:r>
            <a:r>
              <a:rPr lang="en-US" b="1" dirty="0"/>
              <a:t>lists, stacks, queues, sets </a:t>
            </a:r>
            <a:r>
              <a:rPr lang="en-US" dirty="0"/>
              <a:t>and</a:t>
            </a:r>
            <a:r>
              <a:rPr lang="en-US" b="1" dirty="0"/>
              <a:t> trees</a:t>
            </a:r>
            <a:r>
              <a:rPr lang="en-US" dirty="0"/>
              <a:t> are very useful in Computer Science and applications. E.g., in Databases, Artificial Intelligence, Graphics, Web, Hardware etc.</a:t>
            </a:r>
          </a:p>
          <a:p>
            <a:r>
              <a:rPr lang="en-US" dirty="0"/>
              <a:t>We will cover all of these data structures in this course.</a:t>
            </a:r>
          </a:p>
          <a:p>
            <a:r>
              <a:rPr lang="en-US" dirty="0"/>
              <a:t>Linked data representations are useful when it is difficult to predict the size and shape of the data structures needed.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64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Courier New" pitchFamily="49" charset="0"/>
              </a:rPr>
              <a:t>There is a special address denoted by the constant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dirty="0">
                <a:cs typeface="Courier New" pitchFamily="49" charset="0"/>
              </a:rPr>
              <a:t> which is not the address of any node. The situation that results after we execute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A=NULL;</a:t>
            </a:r>
            <a:r>
              <a:rPr lang="en-US" sz="2000" dirty="0">
                <a:cs typeface="Courier New" pitchFamily="49" charset="0"/>
              </a:rPr>
              <a:t> is shown graphically below: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6714" y="3029771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877700" y="3092486"/>
            <a:ext cx="58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20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4362" y="5165441"/>
            <a:ext cx="8979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>
                <a:cs typeface="Courier New" pitchFamily="49" charset="0"/>
              </a:rPr>
              <a:t> is automatically considered to be a value of any pointer type that can be defined in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C. NULL</a:t>
            </a:r>
            <a:r>
              <a:rPr lang="en-US" dirty="0"/>
              <a:t> is defined in  the standard input/output library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>
                <a:cs typeface="Courier New" pitchFamily="49" charset="0"/>
              </a:rPr>
              <a:t>and has the value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0.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32309" y="2550060"/>
            <a:ext cx="584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280" y="3861048"/>
            <a:ext cx="7891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Courier New" pitchFamily="49" charset="0"/>
              </a:rPr>
              <a:t>Now we cannot access the storage location to which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>
                <a:cs typeface="Courier New" pitchFamily="49" charset="0"/>
              </a:rPr>
              <a:t> pointed to earlier. So something like 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*A=5; </a:t>
            </a:r>
            <a:r>
              <a:rPr lang="en-US" dirty="0">
                <a:cs typeface="Courier New" pitchFamily="49" charset="0"/>
              </a:rPr>
              <a:t>will give us “segmentation fault”.</a:t>
            </a:r>
          </a:p>
          <a:p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942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Function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Let us suppose that we have a sorting routine that works by exchanging two out-of-order elements using a function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Swap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Question: </a:t>
            </a:r>
            <a:r>
              <a:rPr lang="en-US" dirty="0"/>
              <a:t>Can we call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Swap(A,B)</a:t>
            </a:r>
            <a:r>
              <a:rPr lang="en-US" dirty="0"/>
              <a:t> where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Swap</a:t>
            </a:r>
            <a:r>
              <a:rPr lang="en-US" dirty="0"/>
              <a:t> function is defined as follows?</a:t>
            </a:r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Swap(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Temp=X;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X=Y;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Y=Temp;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11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Pointers and Function Arguments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Answer:</a:t>
            </a:r>
            <a:r>
              <a:rPr lang="en-US" dirty="0"/>
              <a:t> No. C passes arguments to functions </a:t>
            </a:r>
            <a:r>
              <a:rPr lang="en-US" b="1" dirty="0"/>
              <a:t>by value (</a:t>
            </a:r>
            <a:r>
              <a:rPr lang="el-GR" b="1" dirty="0"/>
              <a:t>κατ’ αξία)</a:t>
            </a:r>
            <a:r>
              <a:rPr lang="en-US" dirty="0"/>
              <a:t> therefore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Swap</a:t>
            </a:r>
            <a:r>
              <a:rPr lang="en-US" dirty="0"/>
              <a:t> can’t affect the arguments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 in the routine that called it.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Swap</a:t>
            </a:r>
            <a:r>
              <a:rPr lang="en-US" dirty="0"/>
              <a:t> only swaps </a:t>
            </a:r>
            <a:r>
              <a:rPr lang="en-US" b="1" dirty="0"/>
              <a:t>copies</a:t>
            </a:r>
            <a:r>
              <a:rPr lang="en-US" dirty="0"/>
              <a:t>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.</a:t>
            </a:r>
          </a:p>
          <a:p>
            <a:endParaRPr lang="en-US" b="1" dirty="0"/>
          </a:p>
          <a:p>
            <a:r>
              <a:rPr lang="en-US" dirty="0"/>
              <a:t>The way to have the desired effect is for the calling program to pass </a:t>
            </a:r>
            <a:r>
              <a:rPr lang="en-US" b="1" dirty="0"/>
              <a:t>pointers</a:t>
            </a:r>
            <a:r>
              <a:rPr lang="en-US" dirty="0"/>
              <a:t> to the values to be changed: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Swap(&amp;A, &amp;B);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64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Correct Function Swap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Swap(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*P,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*Q)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Temp=*P;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*P=*Q;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*Q=Temp;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81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Pictures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35896" y="1988840"/>
            <a:ext cx="72008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79181" y="1970296"/>
            <a:ext cx="72008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46264" y="2051556"/>
            <a:ext cx="49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7260" y="3905674"/>
            <a:ext cx="49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Q: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39468" y="3861048"/>
            <a:ext cx="72008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00464" y="3861048"/>
            <a:ext cx="72008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946694" y="1988840"/>
            <a:ext cx="49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6264" y="3892406"/>
            <a:ext cx="49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P:</a:t>
            </a:r>
          </a:p>
        </p:txBody>
      </p:sp>
      <p:cxnSp>
        <p:nvCxnSpPr>
          <p:cNvPr id="18" name="Straight Arrow Connector 17"/>
          <p:cNvCxnSpPr>
            <a:endCxn id="6" idx="2"/>
          </p:cNvCxnSpPr>
          <p:nvPr/>
        </p:nvCxnSpPr>
        <p:spPr>
          <a:xfrm flipV="1">
            <a:off x="3995936" y="2420888"/>
            <a:ext cx="0" cy="1656184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680229" y="2402344"/>
            <a:ext cx="0" cy="1656184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9497" y="2070052"/>
            <a:ext cx="2732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calling program: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6978" y="3925024"/>
            <a:ext cx="2732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Swap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32701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</a:t>
            </a:r>
            <a:r>
              <a:rPr lang="en-US" sz="2400" b="1" dirty="0"/>
              <a:t>linear linked list </a:t>
            </a:r>
            <a:r>
              <a:rPr lang="en-US" sz="2400" dirty="0"/>
              <a:t>(or </a:t>
            </a:r>
            <a:r>
              <a:rPr lang="en-US" sz="2400" b="1" dirty="0"/>
              <a:t>linked list</a:t>
            </a:r>
            <a:r>
              <a:rPr lang="en-US" sz="2400" dirty="0"/>
              <a:t>) is a sequence of nodes in which each node, except the last, links to a successor node.</a:t>
            </a:r>
          </a:p>
          <a:p>
            <a:r>
              <a:rPr lang="en-US" sz="2400" dirty="0"/>
              <a:t>We usually have a pointer variable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400" dirty="0"/>
              <a:t> containing a pointer to the first node on the list.</a:t>
            </a:r>
          </a:p>
          <a:p>
            <a:r>
              <a:rPr lang="en-US" sz="2400" dirty="0"/>
              <a:t>The link field of the last node contains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b="1" dirty="0"/>
              <a:t>Example:</a:t>
            </a:r>
            <a:r>
              <a:rPr lang="en-US" sz="2400" dirty="0"/>
              <a:t> a list representing a flight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8429" y="503503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32672" y="5251428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2077" y="504453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59903" y="5239622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96766" y="467327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2867924" y="503893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51805" y="503540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95155" y="5031191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989178" y="501317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62337" y="503752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endCxn id="4" idx="1"/>
          </p:cNvCxnSpPr>
          <p:nvPr/>
        </p:nvCxnSpPr>
        <p:spPr>
          <a:xfrm flipV="1">
            <a:off x="1241100" y="5251054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840618" y="4703752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708407" y="5015657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867924" y="4673269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61095" y="4723414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81300" y="469244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08407" y="471034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10142" y="471034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79140" y="507029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92516" y="504967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ORD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002852" y="503962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SAN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89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Diagrammatic Notation for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10171" y="266385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04414" y="2880252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3819" y="267335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631645" y="2868446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06988" y="2312719"/>
            <a:ext cx="101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Info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39666" y="2667759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839666" y="2312719"/>
            <a:ext cx="101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523547" y="2664228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66897" y="266001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960920" y="264200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690415" y="264200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950778" y="2272668"/>
            <a:ext cx="101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Info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25217" y="2290683"/>
            <a:ext cx="101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Info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649034" y="2290683"/>
            <a:ext cx="101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53042" y="2297012"/>
            <a:ext cx="101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34079" y="266634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>
            <a:endCxn id="10" idx="1"/>
          </p:cNvCxnSpPr>
          <p:nvPr/>
        </p:nvCxnSpPr>
        <p:spPr>
          <a:xfrm flipV="1">
            <a:off x="1212842" y="2879878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997145" y="364502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084168" y="3676382"/>
            <a:ext cx="912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Last: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361893" y="3095902"/>
            <a:ext cx="0" cy="765146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812360" y="2332576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48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Declaring Data Types for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>
                <a:cs typeface="Courier New" pitchFamily="49" charset="0"/>
              </a:rPr>
              <a:t>The following statements declare appropriate data types for our linked list: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char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AirportCode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[4];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NodeTag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AirportCode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Airport;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NodeTag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*Link;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    }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NodePointer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We can now define variables of these </a:t>
            </a:r>
            <a:r>
              <a:rPr lang="en-US" sz="2200" dirty="0" err="1"/>
              <a:t>datatypes</a:t>
            </a:r>
            <a:r>
              <a:rPr lang="en-US" sz="2200" dirty="0"/>
              <a:t>:</a:t>
            </a:r>
          </a:p>
          <a:p>
            <a:pPr marL="0" indent="0">
              <a:buNone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NodePointer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L;</a:t>
            </a:r>
          </a:p>
          <a:p>
            <a:pPr marL="0" indent="0">
              <a:buNone/>
            </a:pPr>
            <a:r>
              <a:rPr lang="en-US" sz="2200" dirty="0"/>
              <a:t>or equivalently</a:t>
            </a:r>
          </a:p>
          <a:p>
            <a:pPr marL="0" indent="0">
              <a:buNone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*L;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229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structure</a:t>
            </a:r>
            <a:r>
              <a:rPr lang="el-GR" b="1" dirty="0"/>
              <a:t> (δομή)</a:t>
            </a:r>
            <a:r>
              <a:rPr lang="en-US" dirty="0"/>
              <a:t> is a collection of one or more variables possibly of different types, grouped together under a single name.</a:t>
            </a:r>
          </a:p>
          <a:p>
            <a:r>
              <a:rPr lang="en-US" dirty="0"/>
              <a:t>The variables named in a structure are called </a:t>
            </a:r>
            <a:r>
              <a:rPr lang="en-US" b="1" dirty="0"/>
              <a:t>members (</a:t>
            </a:r>
            <a:r>
              <a:rPr lang="el-GR" b="1" dirty="0"/>
              <a:t>μέλη).</a:t>
            </a:r>
            <a:endParaRPr lang="en-US" dirty="0"/>
          </a:p>
          <a:p>
            <a:r>
              <a:rPr lang="en-US" dirty="0"/>
              <a:t>In the previous structure definition, the name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NodeTag</a:t>
            </a:r>
            <a:r>
              <a:rPr lang="en-US" dirty="0"/>
              <a:t> is called a </a:t>
            </a:r>
            <a:r>
              <a:rPr lang="en-US" b="1" dirty="0"/>
              <a:t>structure tag </a:t>
            </a:r>
            <a:r>
              <a:rPr lang="en-US" dirty="0"/>
              <a:t>and can be used subsequently as a shorthand for the part of the declaration in braces.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805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Given the previous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 err="1">
                <a:cs typeface="Courier New" pitchFamily="49" charset="0"/>
              </a:rPr>
              <a:t>s</a:t>
            </a:r>
            <a:r>
              <a:rPr lang="en-US" dirty="0"/>
              <a:t>, what would be the output of the following piece of code:</a:t>
            </a:r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AirportCode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C;</a:t>
            </a:r>
          </a:p>
          <a:p>
            <a:pPr marL="40005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NodePointer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L;</a:t>
            </a:r>
          </a:p>
          <a:p>
            <a:pPr marL="40005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(C, “BRU”);</a:t>
            </a:r>
          </a:p>
          <a:p>
            <a:pPr marL="40005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(“%s\n”, C);</a:t>
            </a:r>
          </a:p>
          <a:p>
            <a:pPr marL="40005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L=(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NodePointer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0005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(L-&gt;Airport, C);</a:t>
            </a:r>
          </a:p>
          <a:p>
            <a:pPr marL="40005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(“%s\n”, L-&gt;Airport);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Data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3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1520" y="1982516"/>
            <a:ext cx="129614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5536" y="204987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Lists</a:t>
            </a:r>
          </a:p>
        </p:txBody>
      </p:sp>
      <p:sp>
        <p:nvSpPr>
          <p:cNvPr id="8" name="Oval 7"/>
          <p:cNvSpPr/>
          <p:nvPr/>
        </p:nvSpPr>
        <p:spPr>
          <a:xfrm>
            <a:off x="1743496" y="1960013"/>
            <a:ext cx="129614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87512" y="202617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Stacks</a:t>
            </a:r>
          </a:p>
        </p:txBody>
      </p:sp>
      <p:sp>
        <p:nvSpPr>
          <p:cNvPr id="10" name="Oval 9"/>
          <p:cNvSpPr/>
          <p:nvPr/>
        </p:nvSpPr>
        <p:spPr>
          <a:xfrm>
            <a:off x="3275856" y="1960013"/>
            <a:ext cx="129614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19872" y="202617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Sets</a:t>
            </a:r>
          </a:p>
        </p:txBody>
      </p:sp>
      <p:sp>
        <p:nvSpPr>
          <p:cNvPr id="12" name="Oval 11"/>
          <p:cNvSpPr/>
          <p:nvPr/>
        </p:nvSpPr>
        <p:spPr>
          <a:xfrm>
            <a:off x="4687262" y="1929063"/>
            <a:ext cx="129614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831278" y="199708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Trees</a:t>
            </a:r>
          </a:p>
        </p:txBody>
      </p:sp>
      <p:sp>
        <p:nvSpPr>
          <p:cNvPr id="14" name="Oval 13"/>
          <p:cNvSpPr/>
          <p:nvPr/>
        </p:nvSpPr>
        <p:spPr>
          <a:xfrm>
            <a:off x="6228184" y="1929063"/>
            <a:ext cx="129614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372200" y="199042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Queues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172400" y="1954776"/>
            <a:ext cx="7200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208404" y="19772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ADTs</a:t>
            </a:r>
          </a:p>
        </p:txBody>
      </p:sp>
      <p:cxnSp>
        <p:nvCxnSpPr>
          <p:cNvPr id="19" name="Straight Arrow Connector 18"/>
          <p:cNvCxnSpPr>
            <a:stCxn id="16" idx="1"/>
          </p:cNvCxnSpPr>
          <p:nvPr/>
        </p:nvCxnSpPr>
        <p:spPr>
          <a:xfrm flipH="1">
            <a:off x="7524328" y="2170800"/>
            <a:ext cx="648072" cy="428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899592" y="3212976"/>
            <a:ext cx="2140048" cy="8640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913382" y="3205760"/>
            <a:ext cx="2140048" cy="8640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052016" y="331464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Sequential Representations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04048" y="334971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Linked Representations</a:t>
            </a:r>
          </a:p>
        </p:txBody>
      </p:sp>
      <p:sp>
        <p:nvSpPr>
          <p:cNvPr id="24" name="Oval 23"/>
          <p:cNvSpPr/>
          <p:nvPr/>
        </p:nvSpPr>
        <p:spPr>
          <a:xfrm>
            <a:off x="281014" y="4937364"/>
            <a:ext cx="129614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887512" y="4915746"/>
            <a:ext cx="129614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95536" y="49831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Arrays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31528" y="497195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Strings</a:t>
            </a:r>
          </a:p>
        </p:txBody>
      </p:sp>
      <p:sp>
        <p:nvSpPr>
          <p:cNvPr id="28" name="Oval 27"/>
          <p:cNvSpPr/>
          <p:nvPr/>
        </p:nvSpPr>
        <p:spPr>
          <a:xfrm>
            <a:off x="3434372" y="4781490"/>
            <a:ext cx="1569676" cy="109578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711285" y="486377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Arrays of Records</a:t>
            </a:r>
          </a:p>
        </p:txBody>
      </p:sp>
      <p:sp>
        <p:nvSpPr>
          <p:cNvPr id="30" name="Oval 29"/>
          <p:cNvSpPr/>
          <p:nvPr/>
        </p:nvSpPr>
        <p:spPr>
          <a:xfrm>
            <a:off x="5277703" y="4766614"/>
            <a:ext cx="1900962" cy="75026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417948" y="4770929"/>
            <a:ext cx="1700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Pointer Representations</a:t>
            </a:r>
          </a:p>
        </p:txBody>
      </p:sp>
      <p:sp>
        <p:nvSpPr>
          <p:cNvPr id="32" name="Oval 31"/>
          <p:cNvSpPr/>
          <p:nvPr/>
        </p:nvSpPr>
        <p:spPr>
          <a:xfrm>
            <a:off x="7423566" y="4669537"/>
            <a:ext cx="1569676" cy="75026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704348" y="4706109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Parallel</a:t>
            </a:r>
          </a:p>
          <a:p>
            <a:pPr algn="ctr"/>
            <a:r>
              <a:rPr lang="en-US" dirty="0"/>
              <a:t>Arrays</a:t>
            </a:r>
          </a:p>
        </p:txBody>
      </p:sp>
      <p:cxnSp>
        <p:nvCxnSpPr>
          <p:cNvPr id="35" name="Straight Arrow Connector 34"/>
          <p:cNvCxnSpPr>
            <a:stCxn id="20" idx="3"/>
          </p:cNvCxnSpPr>
          <p:nvPr/>
        </p:nvCxnSpPr>
        <p:spPr>
          <a:xfrm flipH="1">
            <a:off x="1052016" y="3950528"/>
            <a:ext cx="160979" cy="9868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5" idx="0"/>
          </p:cNvCxnSpPr>
          <p:nvPr/>
        </p:nvCxnSpPr>
        <p:spPr>
          <a:xfrm flipH="1">
            <a:off x="2535584" y="3950528"/>
            <a:ext cx="164208" cy="9652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4572000" y="3950528"/>
            <a:ext cx="705703" cy="83096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983406" y="4077072"/>
            <a:ext cx="244778" cy="62903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2" idx="0"/>
          </p:cNvCxnSpPr>
          <p:nvPr/>
        </p:nvCxnSpPr>
        <p:spPr>
          <a:xfrm>
            <a:off x="6732240" y="3960973"/>
            <a:ext cx="1476164" cy="70856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929086" y="2486572"/>
            <a:ext cx="474562" cy="82807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6" idx="4"/>
            <a:endCxn id="21" idx="1"/>
          </p:cNvCxnSpPr>
          <p:nvPr/>
        </p:nvCxnSpPr>
        <p:spPr>
          <a:xfrm>
            <a:off x="899592" y="2486572"/>
            <a:ext cx="4327193" cy="8457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8" idx="4"/>
            <a:endCxn id="20" idx="0"/>
          </p:cNvCxnSpPr>
          <p:nvPr/>
        </p:nvCxnSpPr>
        <p:spPr>
          <a:xfrm flipH="1">
            <a:off x="1969616" y="2464069"/>
            <a:ext cx="421952" cy="74890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8" idx="4"/>
            <a:endCxn id="21" idx="1"/>
          </p:cNvCxnSpPr>
          <p:nvPr/>
        </p:nvCxnSpPr>
        <p:spPr>
          <a:xfrm>
            <a:off x="2391568" y="2464069"/>
            <a:ext cx="2835217" cy="86823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0" idx="4"/>
            <a:endCxn id="20" idx="7"/>
          </p:cNvCxnSpPr>
          <p:nvPr/>
        </p:nvCxnSpPr>
        <p:spPr>
          <a:xfrm flipH="1">
            <a:off x="2726237" y="2464069"/>
            <a:ext cx="1197691" cy="87545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0" idx="4"/>
            <a:endCxn id="21" idx="0"/>
          </p:cNvCxnSpPr>
          <p:nvPr/>
        </p:nvCxnSpPr>
        <p:spPr>
          <a:xfrm>
            <a:off x="3923928" y="2464069"/>
            <a:ext cx="2059478" cy="74169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2" idx="4"/>
            <a:endCxn id="20" idx="6"/>
          </p:cNvCxnSpPr>
          <p:nvPr/>
        </p:nvCxnSpPr>
        <p:spPr>
          <a:xfrm flipH="1">
            <a:off x="3039640" y="2433119"/>
            <a:ext cx="2295694" cy="121190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2" idx="4"/>
            <a:endCxn id="21" idx="0"/>
          </p:cNvCxnSpPr>
          <p:nvPr/>
        </p:nvCxnSpPr>
        <p:spPr>
          <a:xfrm>
            <a:off x="5335334" y="2433119"/>
            <a:ext cx="648072" cy="77264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4" idx="4"/>
            <a:endCxn id="21" idx="0"/>
          </p:cNvCxnSpPr>
          <p:nvPr/>
        </p:nvCxnSpPr>
        <p:spPr>
          <a:xfrm flipH="1">
            <a:off x="5983406" y="2433119"/>
            <a:ext cx="892850" cy="77264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4" idx="4"/>
          </p:cNvCxnSpPr>
          <p:nvPr/>
        </p:nvCxnSpPr>
        <p:spPr>
          <a:xfrm flipH="1">
            <a:off x="3063188" y="2433119"/>
            <a:ext cx="3813068" cy="120468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9230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Function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strcpy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function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s,ct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copies string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dirty="0"/>
              <a:t> to string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/>
              <a:t>, including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‘\0’</a:t>
            </a:r>
            <a:r>
              <a:rPr lang="en-US" dirty="0"/>
              <a:t>. It returns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/>
              <a:t>.</a:t>
            </a:r>
          </a:p>
          <a:p>
            <a:r>
              <a:rPr lang="en-US" dirty="0"/>
              <a:t>The function is defined in header file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847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Members of 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access a member of a structure, we use the </a:t>
            </a:r>
            <a:r>
              <a:rPr lang="en-US" b="1" dirty="0"/>
              <a:t>dot notation </a:t>
            </a:r>
            <a:r>
              <a:rPr lang="en-US" dirty="0"/>
              <a:t>as follows: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structure-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name.member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To access a member of a structure pointed to by a pointer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>
                <a:cs typeface="Courier New" pitchFamily="49" charset="0"/>
              </a:rPr>
              <a:t>, we can use the notation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(*P).member </a:t>
            </a:r>
            <a:r>
              <a:rPr lang="en-US" dirty="0">
                <a:cs typeface="Courier New" pitchFamily="49" charset="0"/>
              </a:rPr>
              <a:t>or the equivalent </a:t>
            </a:r>
            <a:r>
              <a:rPr lang="en-US" b="1" dirty="0">
                <a:cs typeface="Courier New" pitchFamily="49" charset="0"/>
              </a:rPr>
              <a:t>arrow notation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P-&gt;member.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564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didn’t I write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C=“BRU”; </a:t>
            </a:r>
            <a:r>
              <a:rPr lang="en-US" dirty="0"/>
              <a:t>and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L-&gt;Airport=“BRU”</a:t>
            </a:r>
            <a:r>
              <a:rPr lang="en-US" dirty="0"/>
              <a:t> in the previous piece</a:t>
            </a:r>
          </a:p>
          <a:p>
            <a:pPr marL="0" indent="0">
              <a:buNone/>
            </a:pPr>
            <a:r>
              <a:rPr lang="en-US" dirty="0"/>
              <a:t>    of code?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100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assignment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C=“BRU”; </a:t>
            </a:r>
            <a:r>
              <a:rPr lang="en-US" dirty="0"/>
              <a:t>assigns to variable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/>
              <a:t> a </a:t>
            </a:r>
            <a:r>
              <a:rPr lang="en-US" b="1" dirty="0"/>
              <a:t>pointer to the character array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“BRU”. </a:t>
            </a:r>
            <a:r>
              <a:rPr lang="en-US" dirty="0"/>
              <a:t>This would result in an error (type mismatch) because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/>
              <a:t> is of type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AirportCode</a:t>
            </a:r>
            <a:r>
              <a:rPr lang="en-US" dirty="0"/>
              <a:t>.</a:t>
            </a:r>
          </a:p>
          <a:p>
            <a:r>
              <a:rPr lang="en-US" dirty="0"/>
              <a:t>Similarly for the second assignment.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232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Given the previous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 err="1">
                <a:cs typeface="Courier New" pitchFamily="49" charset="0"/>
              </a:rPr>
              <a:t>s</a:t>
            </a:r>
            <a:r>
              <a:rPr lang="en-US" dirty="0"/>
              <a:t>, what does the following piece of code do?:</a:t>
            </a:r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NodePointer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L, M;</a:t>
            </a:r>
          </a:p>
          <a:p>
            <a:pPr marL="40005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L=(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NodePointer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0005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(L-&gt;Airport, “DUS”);</a:t>
            </a:r>
          </a:p>
          <a:p>
            <a:pPr marL="40005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M=(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NodePointer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0005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(M-&gt;Airport, “ORD”);</a:t>
            </a:r>
          </a:p>
          <a:p>
            <a:pPr marL="40005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L-&gt;Link=M;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M-&gt;Link=NULL;</a:t>
            </a:r>
          </a:p>
          <a:p>
            <a:pPr marL="40005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118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piece of code on the previous slide constructs the following linked list of two elements:</a:t>
            </a:r>
          </a:p>
        </p:txBody>
      </p:sp>
      <p:sp>
        <p:nvSpPr>
          <p:cNvPr id="4" name="Rectangle 3"/>
          <p:cNvSpPr/>
          <p:nvPr/>
        </p:nvSpPr>
        <p:spPr>
          <a:xfrm>
            <a:off x="2644839" y="4066402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739082" y="4282800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98487" y="407590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3176" y="370464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3374334" y="4070307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58215" y="406677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78294" y="4066402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368747" y="4068892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endCxn id="4" idx="1"/>
          </p:cNvCxnSpPr>
          <p:nvPr/>
        </p:nvCxnSpPr>
        <p:spPr>
          <a:xfrm flipV="1">
            <a:off x="1747510" y="4282426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29372" y="3741712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74334" y="3736103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87710" y="3723814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16552" y="374171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85550" y="410166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98926" y="408104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ORD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35</a:t>
            </a:fld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754524" y="292494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333622" y="295630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M: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103829" y="3140968"/>
            <a:ext cx="995097" cy="600744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3813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Inserting a New Second Node on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Example:</a:t>
            </a:r>
            <a:r>
              <a:rPr lang="en-US" dirty="0"/>
              <a:t> adding one more airport to our list representing a flight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8429" y="503503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32672" y="4189730"/>
            <a:ext cx="439227" cy="1051176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2077" y="504453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59903" y="5239622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96766" y="467327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2867924" y="503893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51805" y="503540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95155" y="5031191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989178" y="501317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62337" y="503752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endCxn id="4" idx="1"/>
          </p:cNvCxnSpPr>
          <p:nvPr/>
        </p:nvCxnSpPr>
        <p:spPr>
          <a:xfrm flipV="1">
            <a:off x="1241100" y="5251054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840618" y="4703752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708407" y="5015657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867924" y="4673269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61095" y="4723414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81300" y="469244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08407" y="471034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10142" y="471034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79140" y="507029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92516" y="504967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ORD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002852" y="503962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SAN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266440" y="3757682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995935" y="3757682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307151" y="37890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BRU</a:t>
            </a:r>
          </a:p>
        </p:txBody>
      </p:sp>
      <p:cxnSp>
        <p:nvCxnSpPr>
          <p:cNvPr id="31" name="Elbow Connector 30"/>
          <p:cNvCxnSpPr>
            <a:endCxn id="10" idx="1"/>
          </p:cNvCxnSpPr>
          <p:nvPr/>
        </p:nvCxnSpPr>
        <p:spPr>
          <a:xfrm rot="16200000" flipH="1">
            <a:off x="3817382" y="4517005"/>
            <a:ext cx="1277722" cy="191124"/>
          </a:xfrm>
          <a:prstGeom prst="bentConnector2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124777" y="3449905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95935" y="3449904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75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Inserting a New Second Node on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InsertNewSecondNode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*N;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N=(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(N-&gt;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Airport,”BRU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N-&gt;Link=L-&gt;Link;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L-&gt;Link=N;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94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Inserting a New Second Node on a List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Courier New" pitchFamily="49" charset="0"/>
              </a:rPr>
              <a:t>Let us execute the previous function step by step: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N=(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(N-&gt;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Airport,”BRU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6945" y="3028717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66440" y="3028717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77656" y="306007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95282" y="272094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66440" y="2720939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0840" y="303573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41100" y="3028717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19863" y="3242251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631187" y="3249172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50320" y="305758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34877" y="5227689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64372" y="522920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675588" y="526055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BRU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36945" y="4914608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68772" y="523621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339032" y="522920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717795" y="5442734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729119" y="5449655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48252" y="52580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64372" y="4914607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216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Inserting a New Second Node on a List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N-&gt;Link=L-&gt;Link;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4145" y="2275361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13640" y="2276872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24856" y="230823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BRU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86213" y="196228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8040" y="228388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N:</a:t>
            </a:r>
          </a:p>
        </p:txBody>
      </p:sp>
      <p:sp>
        <p:nvSpPr>
          <p:cNvPr id="9" name="Rectangle 8"/>
          <p:cNvSpPr/>
          <p:nvPr/>
        </p:nvSpPr>
        <p:spPr>
          <a:xfrm>
            <a:off x="988300" y="2276872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367063" y="2490406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378387" y="2497327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97520" y="23057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13640" y="1983325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73138" y="235047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243433" y="3502729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337676" y="3719127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7544" y="352896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764907" y="3707321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01770" y="3140969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72928" y="350663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656809" y="3503103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400159" y="349889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094182" y="348087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67341" y="3505219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>
            <a:endCxn id="24" idx="1"/>
          </p:cNvCxnSpPr>
          <p:nvPr/>
        </p:nvCxnSpPr>
        <p:spPr>
          <a:xfrm flipV="1">
            <a:off x="1346104" y="3718753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945622" y="3171451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72928" y="3140968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66099" y="3191113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86304" y="3160141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13411" y="3178039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15146" y="3178039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84144" y="35379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97520" y="351737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ORD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07856" y="350732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SAN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829519" y="348087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Elbow Connector 48"/>
          <p:cNvCxnSpPr/>
          <p:nvPr/>
        </p:nvCxnSpPr>
        <p:spPr>
          <a:xfrm>
            <a:off x="3387249" y="2528057"/>
            <a:ext cx="1278422" cy="1021026"/>
          </a:xfrm>
          <a:prstGeom prst="bentConnector3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best way to realize linked data representations is using pointers.</a:t>
            </a:r>
          </a:p>
          <a:p>
            <a:r>
              <a:rPr lang="en-US" dirty="0"/>
              <a:t>A </a:t>
            </a:r>
            <a:r>
              <a:rPr lang="en-US" b="1" dirty="0"/>
              <a:t>pointer</a:t>
            </a:r>
            <a:r>
              <a:rPr lang="el-GR" b="1" dirty="0"/>
              <a:t> (δείκτης)</a:t>
            </a:r>
            <a:r>
              <a:rPr lang="en-US" dirty="0"/>
              <a:t> is a variable that references a unit of storage.</a:t>
            </a:r>
          </a:p>
          <a:p>
            <a:r>
              <a:rPr lang="en-US" dirty="0"/>
              <a:t>Graphical notation (</a:t>
            </a:r>
            <a:r>
              <a:rPr lang="el-GR" dirty="0"/>
              <a:t>α</a:t>
            </a:r>
            <a:r>
              <a:rPr lang="en-US" dirty="0"/>
              <a:t> is a pointer to </a:t>
            </a:r>
            <a:r>
              <a:rPr lang="el-GR" dirty="0"/>
              <a:t>β</a:t>
            </a:r>
            <a:r>
              <a:rPr lang="en-US" dirty="0"/>
              <a:t>):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19672" y="4725144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36661" y="4725144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59632" y="475388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r>
              <a:rPr lang="en-US" dirty="0"/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06952" y="475388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76529" y="475650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660177" y="5517232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06857" y="5521325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2" idx="1"/>
          </p:cNvCxnSpPr>
          <p:nvPr/>
        </p:nvCxnSpPr>
        <p:spPr>
          <a:xfrm flipV="1">
            <a:off x="2087724" y="5737349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59632" y="552132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r>
              <a:rPr lang="en-US" dirty="0"/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96701" y="598211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: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275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Inserting a New Second Node on a List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L-&gt;Link=N;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4145" y="2275361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13640" y="2270057"/>
            <a:ext cx="729495" cy="438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24856" y="230823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BRU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86213" y="196228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8040" y="228388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N:</a:t>
            </a:r>
          </a:p>
        </p:txBody>
      </p:sp>
      <p:sp>
        <p:nvSpPr>
          <p:cNvPr id="9" name="Rectangle 8"/>
          <p:cNvSpPr/>
          <p:nvPr/>
        </p:nvSpPr>
        <p:spPr>
          <a:xfrm>
            <a:off x="988300" y="2276872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367063" y="2490406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13640" y="1983325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30317" y="354720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243433" y="3502729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337676" y="3719127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9552" y="34858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764907" y="3707321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01770" y="3140969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72928" y="350663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656809" y="3503103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400159" y="349889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094182" y="348087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67341" y="3505219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>
            <a:endCxn id="24" idx="1"/>
          </p:cNvCxnSpPr>
          <p:nvPr/>
        </p:nvCxnSpPr>
        <p:spPr>
          <a:xfrm flipV="1">
            <a:off x="1346104" y="3718753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945622" y="3171451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72928" y="3140968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66099" y="3191113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86304" y="3160141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13411" y="3178039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15146" y="3178039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84144" y="35379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97520" y="351737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ORD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07856" y="350732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SAN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829519" y="348087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Elbow Connector 48"/>
          <p:cNvCxnSpPr/>
          <p:nvPr/>
        </p:nvCxnSpPr>
        <p:spPr>
          <a:xfrm>
            <a:off x="3387249" y="2528057"/>
            <a:ext cx="1278422" cy="1021026"/>
          </a:xfrm>
          <a:prstGeom prst="bentConnector3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2"/>
          </p:cNvCxnSpPr>
          <p:nvPr/>
        </p:nvCxnSpPr>
        <p:spPr>
          <a:xfrm flipH="1" flipV="1">
            <a:off x="2648893" y="2707409"/>
            <a:ext cx="688783" cy="1011344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062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function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InsertNewSecondNode</a:t>
            </a:r>
            <a:r>
              <a:rPr lang="en-US" dirty="0"/>
              <a:t>, variable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is </a:t>
            </a:r>
            <a:r>
              <a:rPr lang="en-US" b="1" dirty="0"/>
              <a:t>local</a:t>
            </a:r>
            <a:r>
              <a:rPr lang="en-US" dirty="0"/>
              <a:t>. Therefore it vanishes after the end of the function execution. However, </a:t>
            </a:r>
            <a:r>
              <a:rPr lang="en-US" b="1" dirty="0"/>
              <a:t>the dynamically allocated node remains in existence </a:t>
            </a:r>
            <a:r>
              <a:rPr lang="en-US" dirty="0"/>
              <a:t>after the function has terminated.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302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Item on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us now define a function which takes as input an airport code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a pointer to a list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and returns a pointer to the first node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which has that code. If the code cannot be found, then the function returns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033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Searching for an Item on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ListSearch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(char *A,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*L)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*N;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N=L;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while (N != NULL){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(N-&gt;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Airport,A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)==0){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return N;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} else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N=N-&gt;Link;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return N;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235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function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cs,ct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compares string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dirty="0"/>
              <a:t> to string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dirty="0"/>
              <a:t> and returns </a:t>
            </a:r>
            <a:r>
              <a:rPr lang="en-US" dirty="0">
                <a:cs typeface="Courier New" pitchFamily="49" charset="0"/>
              </a:rPr>
              <a:t>a negative integer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if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precedes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alphabetically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if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dirty="0">
                <a:cs typeface="Courier New" pitchFamily="49" charset="0"/>
              </a:rPr>
              <a:t>a positive integer</a:t>
            </a:r>
            <a:r>
              <a:rPr lang="en-US" dirty="0"/>
              <a:t> if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follows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dirty="0"/>
              <a:t> alphabetically (using the ASCII codes of the characters of the strings).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589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005" y="1587078"/>
            <a:ext cx="8229600" cy="4525963"/>
          </a:xfrm>
        </p:spPr>
        <p:txBody>
          <a:bodyPr/>
          <a:lstStyle/>
          <a:p>
            <a:r>
              <a:rPr lang="en-US" dirty="0"/>
              <a:t>Let us assume that we have the list below and we are searching for item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“ORD”. </a:t>
            </a:r>
            <a:r>
              <a:rPr lang="en-US" dirty="0"/>
              <a:t>When the initialization statement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N=L</a:t>
            </a:r>
            <a:r>
              <a:rPr lang="en-US" dirty="0"/>
              <a:t> is executed, we have the following situation: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8429" y="503503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32672" y="5251428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2077" y="504453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59903" y="5239622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23696" y="473185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2867924" y="503893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51805" y="503540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95155" y="5031191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989178" y="501317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62337" y="503752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4" idx="1"/>
          </p:cNvCxnSpPr>
          <p:nvPr/>
        </p:nvCxnSpPr>
        <p:spPr>
          <a:xfrm flipV="1">
            <a:off x="1241100" y="5251054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40618" y="4703752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61095" y="4723414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81300" y="469244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02852" y="503962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67924" y="4729743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0142" y="4714895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718673" y="5013868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718673" y="470375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03176" y="3717032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023696" y="372743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N: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867923" y="3933056"/>
            <a:ext cx="1" cy="1089616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92516" y="506254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ORD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79140" y="505105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DUS</a:t>
            </a: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587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005" y="1587078"/>
            <a:ext cx="8229600" cy="4525963"/>
          </a:xfrm>
        </p:spPr>
        <p:txBody>
          <a:bodyPr/>
          <a:lstStyle/>
          <a:p>
            <a:r>
              <a:rPr lang="en-US" dirty="0">
                <a:cs typeface="Courier New" pitchFamily="49" charset="0"/>
              </a:rPr>
              <a:t>Later on, inside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>
                <a:cs typeface="Courier New" pitchFamily="49" charset="0"/>
              </a:rPr>
              <a:t> loop, the statement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N=N-&gt;Link</a:t>
            </a:r>
            <a:r>
              <a:rPr lang="en-US" dirty="0"/>
              <a:t> is executed and we have the following situation: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8429" y="503503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32672" y="5251428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2077" y="504453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59903" y="5239622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23696" y="473185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2867924" y="503893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51805" y="503540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95155" y="5031191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989178" y="501317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62337" y="503752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4" idx="1"/>
          </p:cNvCxnSpPr>
          <p:nvPr/>
        </p:nvCxnSpPr>
        <p:spPr>
          <a:xfrm flipV="1">
            <a:off x="1241100" y="5251054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40618" y="4703752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61095" y="4723414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81300" y="469244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02852" y="503962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67924" y="4729743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0142" y="4714895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718673" y="5013868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718673" y="470375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913935" y="372279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410142" y="37584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N: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278683" y="3943122"/>
            <a:ext cx="1" cy="1089616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92516" y="506254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ORD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79140" y="505105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DUS</a:t>
            </a: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536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005" y="158707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cs typeface="Courier New" pitchFamily="49" charset="0"/>
              </a:rPr>
              <a:t>Then, the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dirty="0">
                <a:cs typeface="Courier New" pitchFamily="49" charset="0"/>
              </a:rPr>
              <a:t> inside the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dirty="0">
                <a:cs typeface="Courier New" pitchFamily="49" charset="0"/>
              </a:rPr>
              <a:t> loop is executed and the value of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800" dirty="0">
                <a:cs typeface="Courier New" pitchFamily="49" charset="0"/>
              </a:rPr>
              <a:t> is returned. Assuming that we did not find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“ORD” </a:t>
            </a:r>
            <a:r>
              <a:rPr lang="en-US" sz="2800" dirty="0">
                <a:cs typeface="Courier New" pitchFamily="49" charset="0"/>
              </a:rPr>
              <a:t>here, the statement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N=N-&gt;Link</a:t>
            </a:r>
            <a:r>
              <a:rPr lang="en-US" sz="2800" dirty="0"/>
              <a:t> is again executed and we have the following situation: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8429" y="503503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32672" y="5251428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2077" y="504453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59903" y="5239622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23696" y="473185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2867924" y="503893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51805" y="503540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95155" y="5031191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989178" y="501317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62337" y="503752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4" idx="1"/>
          </p:cNvCxnSpPr>
          <p:nvPr/>
        </p:nvCxnSpPr>
        <p:spPr>
          <a:xfrm flipV="1">
            <a:off x="1241100" y="5251054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40618" y="4703752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61095" y="4723414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81300" y="469244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02852" y="503962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67924" y="4729743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0142" y="4714895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718673" y="5013868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718673" y="470375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367505" y="375845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61095" y="38211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N: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718672" y="3961443"/>
            <a:ext cx="1" cy="1089616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92516" y="506254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ORD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79140" y="505105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DUS</a:t>
            </a: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28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005" y="158707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cs typeface="Courier New" pitchFamily="49" charset="0"/>
              </a:rPr>
              <a:t>Then, the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dirty="0">
                <a:cs typeface="Courier New" pitchFamily="49" charset="0"/>
              </a:rPr>
              <a:t> loop is executed one more time and the statement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N=N-&gt;Link</a:t>
            </a:r>
            <a:r>
              <a:rPr lang="en-US" sz="2800" dirty="0"/>
              <a:t> results in the following situation: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8429" y="503503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32672" y="5251428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2077" y="504453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59903" y="5239622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23696" y="473185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2867924" y="503893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51805" y="503540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95155" y="5031191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989178" y="501317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62337" y="503752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4" idx="1"/>
          </p:cNvCxnSpPr>
          <p:nvPr/>
        </p:nvCxnSpPr>
        <p:spPr>
          <a:xfrm flipV="1">
            <a:off x="1241100" y="5251054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40618" y="4703752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61095" y="4723414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81300" y="469244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02852" y="503962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67924" y="4729743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0142" y="4714895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718673" y="5013868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718673" y="470375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367505" y="375845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61095" y="38211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92516" y="506254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ORD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79140" y="505105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DUS</a:t>
            </a: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48</a:t>
            </a:fld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452767" y="3470788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88702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005" y="158707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cs typeface="Courier New" pitchFamily="49" charset="0"/>
              </a:rPr>
              <a:t>Then, we exit from the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dirty="0">
                <a:cs typeface="Courier New" pitchFamily="49" charset="0"/>
              </a:rPr>
              <a:t> loop and the statement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return N</a:t>
            </a:r>
            <a:r>
              <a:rPr lang="en-US" sz="2800" dirty="0">
                <a:cs typeface="Courier New" pitchFamily="49" charset="0"/>
              </a:rPr>
              <a:t> returns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800" dirty="0"/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8429" y="503503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32672" y="5251428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2077" y="504453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59903" y="5239622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23696" y="473185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2867924" y="503893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51805" y="503540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95155" y="5031191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989178" y="501317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62337" y="503752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4" idx="1"/>
          </p:cNvCxnSpPr>
          <p:nvPr/>
        </p:nvCxnSpPr>
        <p:spPr>
          <a:xfrm flipV="1">
            <a:off x="1241100" y="5251054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40618" y="4703752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61095" y="4723414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81300" y="469244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02852" y="503962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67924" y="4729743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0142" y="4714895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718673" y="5013868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718673" y="470375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367505" y="375845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61095" y="38211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92516" y="506254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ORD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79140" y="505105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DUS</a:t>
            </a: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49</a:t>
            </a:fld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500562" y="3440307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8992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IntegerPointer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IntegerPointer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A, B;    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/* the declaration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*A, *B has the same effect */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A=(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IntegerPointer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B=(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cs typeface="Courier New" pitchFamily="49" charset="0"/>
              </a:rPr>
              <a:t>The above code results in the following situation: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1619672" y="4807887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06857" y="4797152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5" idx="1"/>
          </p:cNvCxnSpPr>
          <p:nvPr/>
        </p:nvCxnSpPr>
        <p:spPr>
          <a:xfrm flipV="1">
            <a:off x="2087724" y="5013176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619672" y="5517232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06857" y="5506497"/>
            <a:ext cx="9361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8" idx="1"/>
          </p:cNvCxnSpPr>
          <p:nvPr/>
        </p:nvCxnSpPr>
        <p:spPr>
          <a:xfrm flipV="1">
            <a:off x="2087724" y="5722521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71600" y="480788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1600" y="553785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B: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4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the Last Node of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us now write a function to delete the last node of a list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.</a:t>
            </a:r>
          </a:p>
          <a:p>
            <a:r>
              <a:rPr lang="en-US" dirty="0"/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is </a:t>
            </a:r>
            <a:r>
              <a:rPr lang="en-US" b="1" dirty="0"/>
              <a:t>empty</a:t>
            </a:r>
            <a:r>
              <a:rPr lang="en-US" dirty="0"/>
              <a:t>, there is nothing to do.</a:t>
            </a:r>
          </a:p>
          <a:p>
            <a:r>
              <a:rPr lang="en-US" dirty="0"/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has </a:t>
            </a:r>
            <a:r>
              <a:rPr lang="en-US" b="1" dirty="0"/>
              <a:t>one node</a:t>
            </a:r>
            <a:r>
              <a:rPr lang="en-US" dirty="0"/>
              <a:t>, then we need to dispose of the node’s storage and then set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to be the empty list.</a:t>
            </a:r>
          </a:p>
          <a:p>
            <a:r>
              <a:rPr lang="en-US" dirty="0"/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has </a:t>
            </a:r>
            <a:r>
              <a:rPr lang="en-US" b="1" dirty="0"/>
              <a:t>two or more nodes </a:t>
            </a:r>
            <a:r>
              <a:rPr lang="en-US" dirty="0"/>
              <a:t>then we can use a pair of pointers to implement the required functionality as shown on the next slides.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211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Deleting the Last Node of a List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we need to pass the </a:t>
            </a:r>
            <a:r>
              <a:rPr lang="en-US" b="1" dirty="0"/>
              <a:t>address</a:t>
            </a:r>
            <a:r>
              <a:rPr lang="en-US" dirty="0"/>
              <a:t>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as an actual parameter in the form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&amp;L</a:t>
            </a:r>
            <a:r>
              <a:rPr lang="en-US" dirty="0"/>
              <a:t> enabling us to change the contents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inside the function.</a:t>
            </a:r>
          </a:p>
          <a:p>
            <a:r>
              <a:rPr lang="en-US" dirty="0"/>
              <a:t>Therefore the corresponding formal parameter of the function will be a </a:t>
            </a:r>
            <a:r>
              <a:rPr lang="en-US" b="1" dirty="0"/>
              <a:t>pointer to a pointer</a:t>
            </a:r>
            <a:r>
              <a:rPr lang="en-US" dirty="0"/>
              <a:t>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806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Deleting the Last Node of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DeleteLastNode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**L)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PreviousNode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CurrentNode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if (*L != NULL)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if ((*L)-&gt;Link == NULL){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free(*L);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*L=NULL;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} else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PreviousNode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=*L;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CurrentNode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=(*L)-&gt;Link;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while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CurrentNode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-&gt;Link != NULL){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PreviousNode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CurrentNode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CurrentNode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CurrentNode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-&gt;Link;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PreviousNode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-&gt;Link=NULL;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free(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CurrentNode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649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005" y="1587078"/>
            <a:ext cx="8229600" cy="4525963"/>
          </a:xfrm>
        </p:spPr>
        <p:txBody>
          <a:bodyPr/>
          <a:lstStyle/>
          <a:p>
            <a:r>
              <a:rPr lang="en-US" dirty="0">
                <a:cs typeface="Courier New" pitchFamily="49" charset="0"/>
              </a:rPr>
              <a:t>When we advance the pointer pair to the next pair of nodes, the situation is as follows</a:t>
            </a:r>
            <a:r>
              <a:rPr lang="en-US" dirty="0"/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8429" y="503503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32672" y="5251428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2783" y="507029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*L: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59903" y="5239622"/>
            <a:ext cx="1319133" cy="1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23696" y="4731850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2867924" y="5038935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51805" y="5035404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95155" y="5031191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989178" y="5013176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62337" y="503752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4" idx="1"/>
          </p:cNvCxnSpPr>
          <p:nvPr/>
        </p:nvCxnSpPr>
        <p:spPr>
          <a:xfrm flipV="1">
            <a:off x="1241100" y="5251054"/>
            <a:ext cx="897329" cy="1958"/>
          </a:xfrm>
          <a:prstGeom prst="straightConnector1">
            <a:avLst/>
          </a:prstGeom>
          <a:ln w="12700"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40618" y="4703752"/>
            <a:ext cx="9129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61095" y="4723414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81300" y="469244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02852" y="503962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67924" y="4729743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0142" y="4714895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Airport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718673" y="5013868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718673" y="4703752"/>
            <a:ext cx="101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Link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913935" y="3722790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400083" y="3353458"/>
            <a:ext cx="2045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CurrentNode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278683" y="3943122"/>
            <a:ext cx="1" cy="1089616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92516" y="506254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ORD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79140" y="505105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DUS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22300" y="43032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281300" y="3943122"/>
            <a:ext cx="1697736" cy="1057097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530106" y="3727098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868153" y="3354292"/>
            <a:ext cx="2045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PreviousNode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887883" y="3945414"/>
            <a:ext cx="1" cy="1089616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726262" y="430558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894853" y="3954432"/>
            <a:ext cx="1697736" cy="1057097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53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79369" y="6009952"/>
            <a:ext cx="729495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54122" y="60726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L:</a:t>
            </a:r>
          </a:p>
        </p:txBody>
      </p:sp>
      <p:cxnSp>
        <p:nvCxnSpPr>
          <p:cNvPr id="40" name="Straight Arrow Connector 39"/>
          <p:cNvCxnSpPr>
            <a:endCxn id="13" idx="2"/>
          </p:cNvCxnSpPr>
          <p:nvPr/>
        </p:nvCxnSpPr>
        <p:spPr>
          <a:xfrm flipV="1">
            <a:off x="1227084" y="5469568"/>
            <a:ext cx="1" cy="756408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6780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AB44-B69F-49B6-A7D6-FFD80C308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**?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19B23-C89D-4CDB-B588-0A0AC796E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for the case that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dirty="0"/>
              <a:t> has one node only.</a:t>
            </a:r>
          </a:p>
          <a:p>
            <a:r>
              <a:rPr lang="en-US" dirty="0"/>
              <a:t>Then, the value of pointer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dirty="0"/>
              <a:t> must be set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in the function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DeleteLastNode</a:t>
            </a:r>
            <a:r>
              <a:rPr lang="en-US" dirty="0"/>
              <a:t>.</a:t>
            </a:r>
          </a:p>
          <a:p>
            <a:r>
              <a:rPr lang="en-US" dirty="0"/>
              <a:t>This can only be done by passing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&amp;L</a:t>
            </a:r>
            <a:r>
              <a:rPr lang="en-US" dirty="0"/>
              <a:t> in the call of the function.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DA8F01-8593-4B78-A7FF-B34D0EAFB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AD956-F49D-4FBF-A322-3B261BEC3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524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Inserting a New Last Node on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InsertNewLastNode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(char *A,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**L)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*N, *P;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N=(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(N-&gt;Airport, A);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N-&gt;Link=NULL;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if (*L == NULL)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*L=N;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} else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P=*L;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while (P-&gt;Link != NULL) P=P-&gt;Link;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P-&gt;Link=N;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757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AB44-B69F-49B6-A7D6-FFD80C308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**?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19B23-C89D-4CDB-B588-0A0AC796E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for the case that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dirty="0"/>
              <a:t> is empty.</a:t>
            </a:r>
          </a:p>
          <a:p>
            <a:r>
              <a:rPr lang="en-US" dirty="0"/>
              <a:t>Then, the value of pointer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dirty="0"/>
              <a:t> must be set to </a:t>
            </a:r>
            <a:r>
              <a:rPr lang="en-US" dirty="0">
                <a:cs typeface="Courier New" panose="02070309020205020404" pitchFamily="49" charset="0"/>
              </a:rPr>
              <a:t>point to the new node </a:t>
            </a:r>
            <a:r>
              <a:rPr lang="en-US" dirty="0"/>
              <a:t>in the function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DeleteLastNode</a:t>
            </a:r>
            <a:r>
              <a:rPr lang="en-US" dirty="0"/>
              <a:t>.</a:t>
            </a:r>
          </a:p>
          <a:p>
            <a:r>
              <a:rPr lang="en-US" dirty="0"/>
              <a:t>This can only be done by passing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&amp;L</a:t>
            </a:r>
            <a:r>
              <a:rPr lang="en-US" dirty="0"/>
              <a:t> in the call of the function.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DA8F01-8593-4B78-A7FF-B34D0EAFB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AD956-F49D-4FBF-A322-3B261BEC3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402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now that we have a pointer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Tail</a:t>
            </a:r>
            <a:r>
              <a:rPr lang="en-US" dirty="0"/>
              <a:t> pointing to the last element of a linked list.</a:t>
            </a:r>
          </a:p>
          <a:p>
            <a:r>
              <a:rPr lang="en-US" dirty="0"/>
              <a:t>How would the operations of deleting the last node of a list or inserting a new last node on a list change to exploit </a:t>
            </a:r>
            <a:r>
              <a:rPr lang="en-US"/>
              <a:t>the pointer </a:t>
            </a:r>
            <a:r>
              <a:rPr lang="en-US">
                <a:latin typeface="Courier New" pitchFamily="49" charset="0"/>
                <a:cs typeface="Courier New" pitchFamily="49" charset="0"/>
              </a:rPr>
              <a:t>Tail</a:t>
            </a:r>
            <a:r>
              <a:rPr lang="en-US" dirty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586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Printing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*L)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*N;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(“(“);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N=L;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while(N != NULL)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(“%s”, N-&gt;Airport);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N=N-&gt;Link;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if (N!=NULL)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(“,”);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(“)\n”);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023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Main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char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AirportCode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[4];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NodeTag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AirportCode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Airport;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NodeTag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*Link;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    }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NodePointer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/* function prototypes */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InsertNewLastNode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(char *,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DeleteLastNode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**);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ListSearch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(char *,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51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provides a facility called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for creating new data type names.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 err="1"/>
              <a:t>s</a:t>
            </a:r>
            <a:r>
              <a:rPr lang="en-US" dirty="0"/>
              <a:t> are useful because:</a:t>
            </a:r>
          </a:p>
          <a:p>
            <a:pPr lvl="1"/>
            <a:r>
              <a:rPr lang="en-US" dirty="0"/>
              <a:t>They help to organize our data type definitions nicely.</a:t>
            </a:r>
          </a:p>
          <a:p>
            <a:pPr lvl="1"/>
            <a:r>
              <a:rPr lang="en-US" dirty="0"/>
              <a:t>They provide better documentation for our program.</a:t>
            </a:r>
          </a:p>
          <a:p>
            <a:pPr lvl="1"/>
            <a:r>
              <a:rPr lang="en-US" dirty="0"/>
              <a:t>They make our program portable.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4160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Main Program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*L;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L=NULL;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>
                <a:latin typeface="Courier New" pitchFamily="49" charset="0"/>
                <a:cs typeface="Courier New" pitchFamily="49" charset="0"/>
              </a:rPr>
              <a:t>      PrintList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(L);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InsertNewLastNode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(“DUS”, &amp;L);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InsertNewLastNode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(“ORD”, &amp;L);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InsertNewLastNode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(“SAN”, &amp;L);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(L);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DeleteLastNode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(&amp;L);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(L);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ListSearch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(“DUS",L) != NULL)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(“DUS is an element of the list\n");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}   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/* Code for functions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InsertNewLastNode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PrintList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 */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ListSearch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DeleteLastNode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goes here. */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287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 vs.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the data structure linked list that we defined in these slides with arrays.</a:t>
            </a:r>
          </a:p>
          <a:p>
            <a:r>
              <a:rPr lang="en-US" dirty="0"/>
              <a:t>What are the pros and cons of each data structure?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883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 vs.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simplicity of inserting and deleting a node </a:t>
            </a:r>
            <a:r>
              <a:rPr lang="en-US" dirty="0"/>
              <a:t>is what characterizes linked lists. This operation is more involved in an array because all the elements of the array that follow the affected element need to be moved.</a:t>
            </a:r>
          </a:p>
          <a:p>
            <a:r>
              <a:rPr lang="en-US" dirty="0"/>
              <a:t>Linked lists are </a:t>
            </a:r>
            <a:r>
              <a:rPr lang="en-US" b="1" dirty="0"/>
              <a:t>not appropriate for finding the </a:t>
            </a:r>
            <a:r>
              <a:rPr lang="en-US" b="1" i="1" dirty="0" err="1"/>
              <a:t>i</a:t>
            </a:r>
            <a:r>
              <a:rPr lang="en-US" b="1" dirty="0" err="1"/>
              <a:t>-th</a:t>
            </a:r>
            <a:r>
              <a:rPr lang="en-US" b="1" dirty="0"/>
              <a:t> element of a list </a:t>
            </a:r>
            <a:r>
              <a:rPr lang="en-US" dirty="0"/>
              <a:t>because we have to follow </a:t>
            </a:r>
            <a:r>
              <a:rPr lang="en-US" i="1" dirty="0" err="1"/>
              <a:t>i</a:t>
            </a:r>
            <a:r>
              <a:rPr lang="en-US" dirty="0"/>
              <a:t> pointers. In an array, the same functionality is implemented with one operation.</a:t>
            </a:r>
          </a:p>
          <a:p>
            <a:r>
              <a:rPr lang="en-US" dirty="0"/>
              <a:t>Such discussion is important when we want to choose a data structure for solving a practical problem.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9209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T. A. Standish. </a:t>
            </a:r>
            <a:r>
              <a:rPr lang="en-US" i="1" dirty="0"/>
              <a:t>Data Structures, Algorithms and Software Principles in C.</a:t>
            </a:r>
          </a:p>
          <a:p>
            <a:pPr marL="0" indent="0">
              <a:buNone/>
            </a:pPr>
            <a:r>
              <a:rPr lang="en-US" dirty="0"/>
              <a:t>    Chapter 2.</a:t>
            </a:r>
          </a:p>
          <a:p>
            <a:r>
              <a:rPr lang="en-US" dirty="0"/>
              <a:t>(</a:t>
            </a:r>
            <a:r>
              <a:rPr lang="el-GR" dirty="0"/>
              <a:t>προαιρετικά) </a:t>
            </a:r>
            <a:r>
              <a:rPr lang="en-US" dirty="0"/>
              <a:t>R. </a:t>
            </a:r>
            <a:r>
              <a:rPr lang="en-US" dirty="0" err="1"/>
              <a:t>Sedgewick</a:t>
            </a:r>
            <a:r>
              <a:rPr lang="en-US" dirty="0"/>
              <a:t>. </a:t>
            </a:r>
            <a:r>
              <a:rPr lang="el-GR" i="1" dirty="0"/>
              <a:t>Αλγόριθμοι σε </a:t>
            </a:r>
            <a:r>
              <a:rPr lang="en-US" i="1" dirty="0"/>
              <a:t>C</a:t>
            </a:r>
            <a:r>
              <a:rPr lang="en-US" dirty="0"/>
              <a:t>. </a:t>
            </a:r>
            <a:r>
              <a:rPr lang="el-GR" dirty="0"/>
              <a:t>Κεφάλαιο 3.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70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in C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previous statements first define a new data type name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IntegerPointer</a:t>
            </a:r>
            <a:r>
              <a:rPr lang="en-US" dirty="0"/>
              <a:t> which consists of a pointer to an integer.</a:t>
            </a:r>
          </a:p>
          <a:p>
            <a:r>
              <a:rPr lang="en-US" dirty="0"/>
              <a:t>Then they define two variables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dirty="0"/>
              <a:t>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 of type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IntegerPointer</a:t>
            </a:r>
            <a:r>
              <a:rPr lang="en-US" dirty="0"/>
              <a:t>.</a:t>
            </a:r>
          </a:p>
          <a:p>
            <a:r>
              <a:rPr lang="en-US" dirty="0"/>
              <a:t>Then they allocate two blocks of storage for two integers and place two pointers to them in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/>
              <a:t> pointer returned by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/>
              <a:t> is casted into a pointer to a block of storage holding an integer. You can omit this casting and your program will still work correctly.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size) </a:t>
            </a:r>
            <a:r>
              <a:rPr lang="en-US" dirty="0"/>
              <a:t>is a function of the standard library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stdlib</a:t>
            </a:r>
            <a:r>
              <a:rPr lang="en-US" dirty="0"/>
              <a:t>.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/>
              <a:t> returns a pointer to space for an object of size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/>
              <a:t>, 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if the request cannot be satisfied. The space is obtained from the </a:t>
            </a:r>
            <a:r>
              <a:rPr lang="en-US" b="1" dirty="0"/>
              <a:t>heap</a:t>
            </a:r>
            <a:r>
              <a:rPr lang="en-US" dirty="0"/>
              <a:t> and is uninitialized.</a:t>
            </a:r>
          </a:p>
          <a:p>
            <a:r>
              <a:rPr lang="en-US" dirty="0"/>
              <a:t>This is called </a:t>
            </a:r>
            <a:r>
              <a:rPr lang="en-US" b="1" dirty="0"/>
              <a:t>dynamic storage allocation </a:t>
            </a:r>
            <a:r>
              <a:rPr lang="el-GR" b="1" dirty="0"/>
              <a:t>(δυναμική δέσμευση μνήμης).</a:t>
            </a:r>
            <a:endParaRPr lang="en-US" dirty="0"/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/>
              <a:t> is the unsigned integer type returned by the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/>
              <a:t> operator.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5A8CB-B457-4EFA-8E22-28C6683DF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Memory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A492FC2-48EE-4C3A-864E-AF8FBC6682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952" y="1882229"/>
            <a:ext cx="6438095" cy="396190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E63C0-584D-4296-A558-DEED36F8F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ADDE-8289-46DA-A265-B6C561ED6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9D66F-B748-4EA5-BBFC-755B232671A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5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7130</TotalTime>
  <Words>3743</Words>
  <Application>Microsoft Office PowerPoint</Application>
  <PresentationFormat>On-screen Show (4:3)</PresentationFormat>
  <Paragraphs>742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7" baseType="lpstr">
      <vt:lpstr>Arial</vt:lpstr>
      <vt:lpstr>Calibri</vt:lpstr>
      <vt:lpstr>Courier New</vt:lpstr>
      <vt:lpstr>Office Theme</vt:lpstr>
      <vt:lpstr>Linked Data Representations</vt:lpstr>
      <vt:lpstr>Linked Data Representations</vt:lpstr>
      <vt:lpstr>Levels of Data Abstraction</vt:lpstr>
      <vt:lpstr>Pointers</vt:lpstr>
      <vt:lpstr>Pointers in C</vt:lpstr>
      <vt:lpstr>typedef</vt:lpstr>
      <vt:lpstr>Pointers in C (cont’d)</vt:lpstr>
      <vt:lpstr>malloc</vt:lpstr>
      <vt:lpstr>Program Memory</vt:lpstr>
      <vt:lpstr>The Operator *</vt:lpstr>
      <vt:lpstr>The Operator &amp;</vt:lpstr>
      <vt:lpstr>Pointers in C (cont’d)</vt:lpstr>
      <vt:lpstr>Pointers in C (cont’d)</vt:lpstr>
      <vt:lpstr>Pointers in C (cont’d)</vt:lpstr>
      <vt:lpstr>Pointers in C (cont’d)</vt:lpstr>
      <vt:lpstr>Pointers in C (cont’d)</vt:lpstr>
      <vt:lpstr>Recycling Used Storage</vt:lpstr>
      <vt:lpstr>Dangling Pointers</vt:lpstr>
      <vt:lpstr>Dangling Pointers (cont’d)</vt:lpstr>
      <vt:lpstr>NULL</vt:lpstr>
      <vt:lpstr>Pointers and Function Arguments</vt:lpstr>
      <vt:lpstr>Pointers and Function Arguments (cont’d)</vt:lpstr>
      <vt:lpstr>The Correct Function Swap</vt:lpstr>
      <vt:lpstr>In Pictures</vt:lpstr>
      <vt:lpstr>Linked Lists</vt:lpstr>
      <vt:lpstr>Diagrammatic Notation for Linked Lists</vt:lpstr>
      <vt:lpstr>Declaring Data Types for Linked Lists</vt:lpstr>
      <vt:lpstr>Structures in C</vt:lpstr>
      <vt:lpstr>Example</vt:lpstr>
      <vt:lpstr>The Function strcpy</vt:lpstr>
      <vt:lpstr>Accessing Members of a Structure</vt:lpstr>
      <vt:lpstr>Question</vt:lpstr>
      <vt:lpstr>Answer</vt:lpstr>
      <vt:lpstr>Example</vt:lpstr>
      <vt:lpstr>Answer</vt:lpstr>
      <vt:lpstr>Inserting a New Second Node on a List</vt:lpstr>
      <vt:lpstr>Inserting a New Second Node on a List</vt:lpstr>
      <vt:lpstr>Inserting a New Second Node on a List (cont’d)</vt:lpstr>
      <vt:lpstr>Inserting a New Second Node on a List (cont’d)</vt:lpstr>
      <vt:lpstr>Inserting a New Second Node on a List (cont’d)</vt:lpstr>
      <vt:lpstr>Comments</vt:lpstr>
      <vt:lpstr>Searching for an Item on a List</vt:lpstr>
      <vt:lpstr>Searching for an Item on a List</vt:lpstr>
      <vt:lpstr>Comments</vt:lpstr>
      <vt:lpstr>Comments (cont’d)</vt:lpstr>
      <vt:lpstr>Comments (cont’d)</vt:lpstr>
      <vt:lpstr>Comments (cont’d)</vt:lpstr>
      <vt:lpstr>Comments (cont’d)</vt:lpstr>
      <vt:lpstr>Comments (cont’d)</vt:lpstr>
      <vt:lpstr>Deleting the Last Node of a List</vt:lpstr>
      <vt:lpstr>Deleting the Last Node of a List (cont’d)</vt:lpstr>
      <vt:lpstr>Deleting the Last Node of a List</vt:lpstr>
      <vt:lpstr>Comments</vt:lpstr>
      <vt:lpstr>Why **?</vt:lpstr>
      <vt:lpstr>Inserting a New Last Node on a List</vt:lpstr>
      <vt:lpstr>Why **?</vt:lpstr>
      <vt:lpstr>Question</vt:lpstr>
      <vt:lpstr>Printing a List</vt:lpstr>
      <vt:lpstr>The Main Program</vt:lpstr>
      <vt:lpstr>The Main Program (cont’d)</vt:lpstr>
      <vt:lpstr>Linked Lists vs. Arrays</vt:lpstr>
      <vt:lpstr>Linked Lists vs. Arrays</vt:lpstr>
      <vt:lpstr>Readings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Linked Data Representations</dc:title>
  <dc:creator>koubarak</dc:creator>
  <cp:lastModifiedBy>manolis</cp:lastModifiedBy>
  <cp:revision>227</cp:revision>
  <dcterms:created xsi:type="dcterms:W3CDTF">2016-02-01T10:23:28Z</dcterms:created>
  <dcterms:modified xsi:type="dcterms:W3CDTF">2018-02-26T12:51:20Z</dcterms:modified>
</cp:coreProperties>
</file>