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70" r:id="rId8"/>
    <p:sldId id="262" r:id="rId9"/>
    <p:sldId id="263" r:id="rId10"/>
    <p:sldId id="264" r:id="rId11"/>
    <p:sldId id="265" r:id="rId12"/>
    <p:sldId id="266" r:id="rId13"/>
    <p:sldId id="267" r:id="rId14"/>
    <p:sldId id="269"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olis" initials="m" lastIdx="1" clrIdx="0">
    <p:extLst>
      <p:ext uri="{19B8F6BF-5375-455C-9EA6-DF929625EA0E}">
        <p15:presenceInfo xmlns:p15="http://schemas.microsoft.com/office/powerpoint/2012/main" userId="manol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362"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A38BE9-0F7A-4521-ABC7-B851D14158D6}"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938395-6B30-4BBA-886C-A995E76C42EB}" type="slidenum">
              <a:rPr lang="en-US" smtClean="0"/>
              <a:t>‹#›</a:t>
            </a:fld>
            <a:endParaRPr lang="en-US"/>
          </a:p>
        </p:txBody>
      </p:sp>
    </p:spTree>
    <p:extLst>
      <p:ext uri="{BB962C8B-B14F-4D97-AF65-F5344CB8AC3E}">
        <p14:creationId xmlns:p14="http://schemas.microsoft.com/office/powerpoint/2010/main" val="668456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DBC6AE-7D64-4C5C-8E4E-367E4C2161C3}"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376252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6B484D-B17B-43A9-9353-5ADAADE5C774}"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2101200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D96BDF-08C6-4B33-B964-FDB923B0B4EF}"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87756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6DDE37-693F-41E0-84CE-24D4E5A67945}"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2871900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392BB0-0F3E-4A09-9D99-233AC09DF876}"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3955012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1E6C6FB-7693-46F8-8C8B-5732FBA2D569}"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401546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297EE7-6D22-46A6-9DFA-B07D7BBC1C84}" type="datetime1">
              <a:rPr lang="en-US" smtClean="0"/>
              <a:t>3/5/2018</a:t>
            </a:fld>
            <a:endParaRPr lang="en-US"/>
          </a:p>
        </p:txBody>
      </p:sp>
      <p:sp>
        <p:nvSpPr>
          <p:cNvPr id="8" name="Footer Placeholder 7"/>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86089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AE4CF5-7730-433D-8908-028FDCB7D7D4}" type="datetime1">
              <a:rPr lang="en-US" smtClean="0"/>
              <a:t>3/5/2018</a:t>
            </a:fld>
            <a:endParaRPr lang="en-US"/>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429152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4DF97-CD07-4B91-B468-6E51D0917CD1}" type="datetime1">
              <a:rPr lang="en-US" smtClean="0"/>
              <a:t>3/5/2018</a:t>
            </a:fld>
            <a:endParaRPr lang="en-US"/>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4" name="Slide Number Placeholder 3"/>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370099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2F4A08-672B-4FAB-AFBA-71D59AF396DA}"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106846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BED0FF-FBAA-4BC8-8D59-FFF2E35EA7F8}"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B6F8BEC1-4C74-4D43-ADC3-83CF701EF2A5}" type="slidenum">
              <a:rPr lang="en-US" smtClean="0"/>
              <a:t>‹#›</a:t>
            </a:fld>
            <a:endParaRPr lang="en-US"/>
          </a:p>
        </p:txBody>
      </p:sp>
    </p:spTree>
    <p:extLst>
      <p:ext uri="{BB962C8B-B14F-4D97-AF65-F5344CB8AC3E}">
        <p14:creationId xmlns:p14="http://schemas.microsoft.com/office/powerpoint/2010/main" val="3019465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391981-FA77-4F1D-BF90-C9BA8EE3BD5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Data Structures and Programming Techniques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8BEC1-4C74-4D43-ADC3-83CF701EF2A5}" type="slidenum">
              <a:rPr lang="en-US" smtClean="0"/>
              <a:t>‹#›</a:t>
            </a:fld>
            <a:endParaRPr lang="en-US"/>
          </a:p>
        </p:txBody>
      </p:sp>
    </p:spTree>
    <p:extLst>
      <p:ext uri="{BB962C8B-B14F-4D97-AF65-F5344CB8AC3E}">
        <p14:creationId xmlns:p14="http://schemas.microsoft.com/office/powerpoint/2010/main" val="568165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nu.org/software/make/manual/mak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Makefiles</a:t>
            </a:r>
            <a:endParaRPr lang="en-US" dirty="0"/>
          </a:p>
        </p:txBody>
      </p:sp>
      <p:sp>
        <p:nvSpPr>
          <p:cNvPr id="3" name="Subtitle 2"/>
          <p:cNvSpPr>
            <a:spLocks noGrp="1"/>
          </p:cNvSpPr>
          <p:nvPr>
            <p:ph type="subTitle" idx="1"/>
          </p:nvPr>
        </p:nvSpPr>
        <p:spPr/>
        <p:txBody>
          <a:bodyPr/>
          <a:lstStyle/>
          <a:p>
            <a:r>
              <a:rPr lang="en-US" dirty="0" err="1"/>
              <a:t>Manolis</a:t>
            </a:r>
            <a:r>
              <a:rPr lang="en-US" dirty="0"/>
              <a:t> </a:t>
            </a:r>
            <a:r>
              <a:rPr lang="en-US" dirty="0" err="1"/>
              <a:t>Koubarakis</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a:t>
            </a:fld>
            <a:endParaRPr lang="en-US"/>
          </a:p>
        </p:txBody>
      </p:sp>
    </p:spTree>
    <p:extLst>
      <p:ext uri="{BB962C8B-B14F-4D97-AF65-F5344CB8AC3E}">
        <p14:creationId xmlns:p14="http://schemas.microsoft.com/office/powerpoint/2010/main" val="443336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(cont’d)</a:t>
            </a:r>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a:latin typeface="Courier New" pitchFamily="49" charset="0"/>
                <a:cs typeface="Courier New" pitchFamily="49" charset="0"/>
              </a:rPr>
              <a:t>objects=</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PQImplementation.o</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 $(objects)</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$(objects) -o </a:t>
            </a:r>
            <a:r>
              <a:rPr lang="en-US" sz="2000" dirty="0" err="1">
                <a:latin typeface="Courier New" pitchFamily="49" charset="0"/>
                <a:cs typeface="Courier New" pitchFamily="49" charset="0"/>
              </a:rPr>
              <a:t>pqsort</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sorting.c</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PQImplementation.o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PQImplementation.c</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clean:</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rm</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$(objects)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10</a:t>
            </a:fld>
            <a:endParaRPr lang="en-US"/>
          </a:p>
        </p:txBody>
      </p:sp>
    </p:spTree>
    <p:extLst>
      <p:ext uri="{BB962C8B-B14F-4D97-AF65-F5344CB8AC3E}">
        <p14:creationId xmlns:p14="http://schemas.microsoft.com/office/powerpoint/2010/main" val="3966183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Letting </a:t>
            </a:r>
            <a:r>
              <a:rPr lang="en-US" dirty="0">
                <a:latin typeface="Courier New" pitchFamily="49" charset="0"/>
                <a:cs typeface="Courier New" pitchFamily="49" charset="0"/>
              </a:rPr>
              <a:t>make</a:t>
            </a:r>
            <a:r>
              <a:rPr lang="en-US" dirty="0"/>
              <a:t> Deduce the Recipes</a:t>
            </a:r>
          </a:p>
        </p:txBody>
      </p:sp>
      <p:sp>
        <p:nvSpPr>
          <p:cNvPr id="3" name="Content Placeholder 2"/>
          <p:cNvSpPr>
            <a:spLocks noGrp="1"/>
          </p:cNvSpPr>
          <p:nvPr>
            <p:ph idx="1"/>
          </p:nvPr>
        </p:nvSpPr>
        <p:spPr/>
        <p:txBody>
          <a:bodyPr/>
          <a:lstStyle/>
          <a:p>
            <a:r>
              <a:rPr lang="en-US" dirty="0"/>
              <a:t>It is not necessary to spell out the recipes for compiling the individual C source files, because make can figure them out.</a:t>
            </a:r>
          </a:p>
          <a:p>
            <a:r>
              <a:rPr lang="en-US" dirty="0">
                <a:latin typeface="Courier New" pitchFamily="49" charset="0"/>
                <a:cs typeface="Courier New" pitchFamily="49" charset="0"/>
              </a:rPr>
              <a:t>make</a:t>
            </a:r>
            <a:r>
              <a:rPr lang="en-US" dirty="0"/>
              <a:t> has an </a:t>
            </a:r>
            <a:r>
              <a:rPr lang="en-US" b="1" dirty="0"/>
              <a:t>implicit rule </a:t>
            </a:r>
            <a:r>
              <a:rPr lang="en-US" dirty="0"/>
              <a:t>for updating a </a:t>
            </a:r>
            <a:r>
              <a:rPr lang="en-US" dirty="0">
                <a:latin typeface="Courier New" pitchFamily="49" charset="0"/>
                <a:cs typeface="Courier New" pitchFamily="49" charset="0"/>
              </a:rPr>
              <a:t>.o</a:t>
            </a:r>
            <a:r>
              <a:rPr lang="en-US" dirty="0"/>
              <a:t> file from a correspondingly named </a:t>
            </a:r>
            <a:r>
              <a:rPr lang="en-US" dirty="0">
                <a:latin typeface="Courier New" pitchFamily="49" charset="0"/>
                <a:cs typeface="Courier New" pitchFamily="49" charset="0"/>
              </a:rPr>
              <a:t>.c</a:t>
            </a:r>
            <a:r>
              <a:rPr lang="en-US" dirty="0"/>
              <a:t> file using a </a:t>
            </a:r>
            <a:r>
              <a:rPr lang="en-US" dirty="0">
                <a:latin typeface="Courier New" pitchFamily="49" charset="0"/>
                <a:cs typeface="Courier New" pitchFamily="49" charset="0"/>
              </a:rPr>
              <a:t>cc -c</a:t>
            </a:r>
            <a:r>
              <a:rPr lang="en-US" dirty="0"/>
              <a:t> command (not </a:t>
            </a:r>
            <a:r>
              <a:rPr lang="en-US" dirty="0" err="1">
                <a:latin typeface="Courier New" pitchFamily="49" charset="0"/>
                <a:cs typeface="Courier New" pitchFamily="49" charset="0"/>
              </a:rPr>
              <a:t>gcc</a:t>
            </a:r>
            <a:r>
              <a:rPr lang="en-US" dirty="0"/>
              <a:t>).</a:t>
            </a:r>
          </a:p>
          <a:p>
            <a:endParaRPr lang="en-US" dirty="0"/>
          </a:p>
          <a:p>
            <a:r>
              <a:rPr lang="en-US" dirty="0"/>
              <a:t>So we can write our example as follows.</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11</a:t>
            </a:fld>
            <a:endParaRPr lang="en-US"/>
          </a:p>
        </p:txBody>
      </p:sp>
    </p:spTree>
    <p:extLst>
      <p:ext uri="{BB962C8B-B14F-4D97-AF65-F5344CB8AC3E}">
        <p14:creationId xmlns:p14="http://schemas.microsoft.com/office/powerpoint/2010/main" val="585263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(cont’d)</a:t>
            </a:r>
          </a:p>
        </p:txBody>
      </p:sp>
      <p:sp>
        <p:nvSpPr>
          <p:cNvPr id="3" name="Content Placeholder 2"/>
          <p:cNvSpPr>
            <a:spLocks noGrp="1"/>
          </p:cNvSpPr>
          <p:nvPr>
            <p:ph idx="1"/>
          </p:nvPr>
        </p:nvSpPr>
        <p:spPr/>
        <p:txBody>
          <a:bodyPr>
            <a:normAutofit/>
          </a:bodyPr>
          <a:lstStyle/>
          <a:p>
            <a:pPr marL="0" indent="0">
              <a:buNone/>
            </a:pPr>
            <a:r>
              <a:rPr lang="en-US" sz="2000" dirty="0">
                <a:latin typeface="Courier New" pitchFamily="49" charset="0"/>
                <a:cs typeface="Courier New" pitchFamily="49" charset="0"/>
              </a:rPr>
              <a:t>objects=</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PQImplementation.o</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 $(objects)</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$(objects) -o </a:t>
            </a:r>
            <a:r>
              <a:rPr lang="en-US" sz="2000" dirty="0" err="1">
                <a:latin typeface="Courier New" pitchFamily="49" charset="0"/>
                <a:cs typeface="Courier New" pitchFamily="49" charset="0"/>
              </a:rPr>
              <a:t>pqsort</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PQImplementation.o</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clean:</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rm</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$(objects)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12</a:t>
            </a:fld>
            <a:endParaRPr lang="en-US"/>
          </a:p>
        </p:txBody>
      </p:sp>
    </p:spTree>
    <p:extLst>
      <p:ext uri="{BB962C8B-B14F-4D97-AF65-F5344CB8AC3E}">
        <p14:creationId xmlns:p14="http://schemas.microsoft.com/office/powerpoint/2010/main" val="1564957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Rules for Cleaning the Directory</a:t>
            </a:r>
          </a:p>
        </p:txBody>
      </p:sp>
      <p:sp>
        <p:nvSpPr>
          <p:cNvPr id="3" name="Content Placeholder 2"/>
          <p:cNvSpPr>
            <a:spLocks noGrp="1"/>
          </p:cNvSpPr>
          <p:nvPr>
            <p:ph idx="1"/>
          </p:nvPr>
        </p:nvSpPr>
        <p:spPr/>
        <p:txBody>
          <a:bodyPr>
            <a:normAutofit fontScale="70000" lnSpcReduction="20000"/>
          </a:bodyPr>
          <a:lstStyle/>
          <a:p>
            <a:r>
              <a:rPr lang="en-US" dirty="0"/>
              <a:t>We can use </a:t>
            </a:r>
            <a:r>
              <a:rPr lang="en-US" dirty="0" err="1"/>
              <a:t>makefiles</a:t>
            </a:r>
            <a:r>
              <a:rPr lang="en-US" dirty="0"/>
              <a:t> to do other things except compiling programs. For example, we can have a recipe that deletes all the object files and </a:t>
            </a:r>
            <a:r>
              <a:rPr lang="en-US" dirty="0" err="1"/>
              <a:t>executables</a:t>
            </a:r>
            <a:r>
              <a:rPr lang="en-US" dirty="0"/>
              <a:t> so that the directory is clean. </a:t>
            </a:r>
          </a:p>
          <a:p>
            <a:r>
              <a:rPr lang="en-US" dirty="0"/>
              <a:t>In our example, this is done by the following rule:</a:t>
            </a:r>
          </a:p>
          <a:p>
            <a:pPr marL="0" indent="0">
              <a:buNone/>
            </a:pPr>
            <a:r>
              <a:rPr lang="en-US" dirty="0"/>
              <a:t>    </a:t>
            </a:r>
            <a:r>
              <a:rPr lang="en-US" dirty="0">
                <a:latin typeface="Courier New" pitchFamily="49" charset="0"/>
                <a:cs typeface="Courier New" pitchFamily="49" charset="0"/>
              </a:rPr>
              <a:t>clean: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rm</a:t>
            </a:r>
            <a:r>
              <a:rPr lang="en-US" dirty="0">
                <a:latin typeface="Courier New" pitchFamily="49" charset="0"/>
                <a:cs typeface="Courier New" pitchFamily="49" charset="0"/>
              </a:rPr>
              <a:t> </a:t>
            </a:r>
            <a:r>
              <a:rPr lang="en-US" dirty="0" err="1">
                <a:latin typeface="Courier New" pitchFamily="49" charset="0"/>
                <a:cs typeface="Courier New" pitchFamily="49" charset="0"/>
              </a:rPr>
              <a:t>pqsort</a:t>
            </a:r>
            <a:r>
              <a:rPr lang="en-US" dirty="0">
                <a:latin typeface="Courier New" pitchFamily="49" charset="0"/>
                <a:cs typeface="Courier New" pitchFamily="49" charset="0"/>
              </a:rPr>
              <a:t> $(objects) </a:t>
            </a:r>
          </a:p>
          <a:p>
            <a:pPr marL="0" indent="0">
              <a:buNone/>
            </a:pPr>
            <a:endParaRPr lang="en-US" dirty="0">
              <a:latin typeface="Courier New" pitchFamily="49" charset="0"/>
              <a:cs typeface="Courier New" pitchFamily="49" charset="0"/>
            </a:endParaRPr>
          </a:p>
          <a:p>
            <a:r>
              <a:rPr lang="en-US" dirty="0">
                <a:latin typeface="Courier New" pitchFamily="49" charset="0"/>
                <a:cs typeface="Courier New" pitchFamily="49" charset="0"/>
              </a:rPr>
              <a:t>clean</a:t>
            </a:r>
            <a:r>
              <a:rPr lang="en-US" dirty="0">
                <a:cs typeface="Courier New" pitchFamily="49" charset="0"/>
              </a:rPr>
              <a:t> here is called a </a:t>
            </a:r>
            <a:r>
              <a:rPr lang="en-US" b="1" dirty="0">
                <a:cs typeface="Courier New" pitchFamily="49" charset="0"/>
              </a:rPr>
              <a:t>phony target</a:t>
            </a:r>
            <a:r>
              <a:rPr lang="en-US" dirty="0">
                <a:cs typeface="Courier New" pitchFamily="49" charset="0"/>
              </a:rPr>
              <a:t>.</a:t>
            </a:r>
          </a:p>
          <a:p>
            <a:endParaRPr lang="en-US" dirty="0">
              <a:cs typeface="Courier New" pitchFamily="49" charset="0"/>
            </a:endParaRPr>
          </a:p>
          <a:p>
            <a:r>
              <a:rPr lang="en-US" dirty="0">
                <a:cs typeface="Courier New" pitchFamily="49" charset="0"/>
              </a:rPr>
              <a:t>To avoid problems with files with the name clean in the same directory, you can write the above rule as follows:</a:t>
            </a:r>
          </a:p>
          <a:p>
            <a:pPr marL="0" indent="0">
              <a:buNone/>
            </a:pPr>
            <a:r>
              <a:rPr lang="en-US" dirty="0">
                <a:cs typeface="Courier New" pitchFamily="49" charset="0"/>
              </a:rPr>
              <a:t>     </a:t>
            </a:r>
            <a:r>
              <a:rPr lang="en-US" dirty="0">
                <a:latin typeface="Courier New" pitchFamily="49" charset="0"/>
                <a:cs typeface="Courier New" pitchFamily="49" charset="0"/>
              </a:rPr>
              <a:t>.PHONY clean</a:t>
            </a:r>
          </a:p>
          <a:p>
            <a:pPr marL="0" indent="0">
              <a:buNone/>
            </a:pPr>
            <a:r>
              <a:rPr lang="en-US" dirty="0">
                <a:latin typeface="Courier New" pitchFamily="49" charset="0"/>
                <a:cs typeface="Courier New" pitchFamily="49" charset="0"/>
              </a:rPr>
              <a:t>  clean: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rm</a:t>
            </a:r>
            <a:r>
              <a:rPr lang="en-US" dirty="0">
                <a:latin typeface="Courier New" pitchFamily="49" charset="0"/>
                <a:cs typeface="Courier New" pitchFamily="49" charset="0"/>
              </a:rPr>
              <a:t> </a:t>
            </a:r>
            <a:r>
              <a:rPr lang="en-US" dirty="0" err="1">
                <a:latin typeface="Courier New" pitchFamily="49" charset="0"/>
                <a:cs typeface="Courier New" pitchFamily="49" charset="0"/>
              </a:rPr>
              <a:t>pqsort</a:t>
            </a:r>
            <a:r>
              <a:rPr lang="en-US" dirty="0">
                <a:latin typeface="Courier New" pitchFamily="49" charset="0"/>
                <a:cs typeface="Courier New" pitchFamily="49" charset="0"/>
              </a:rPr>
              <a:t> $(objects)</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13</a:t>
            </a:fld>
            <a:endParaRPr lang="en-US"/>
          </a:p>
        </p:txBody>
      </p:sp>
    </p:spTree>
    <p:extLst>
      <p:ext uri="{BB962C8B-B14F-4D97-AF65-F5344CB8AC3E}">
        <p14:creationId xmlns:p14="http://schemas.microsoft.com/office/powerpoint/2010/main" val="907494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Rules for Cleaning the Directory (cont’d)</a:t>
            </a:r>
          </a:p>
        </p:txBody>
      </p:sp>
      <p:sp>
        <p:nvSpPr>
          <p:cNvPr id="3" name="Content Placeholder 2"/>
          <p:cNvSpPr>
            <a:spLocks noGrp="1"/>
          </p:cNvSpPr>
          <p:nvPr>
            <p:ph idx="1"/>
          </p:nvPr>
        </p:nvSpPr>
        <p:spPr/>
        <p:txBody>
          <a:bodyPr/>
          <a:lstStyle/>
          <a:p>
            <a:r>
              <a:rPr lang="en-US" dirty="0"/>
              <a:t>You can execute the above rule by executing the shell command</a:t>
            </a:r>
          </a:p>
          <a:p>
            <a:pPr marL="0" indent="0">
              <a:buNone/>
            </a:pPr>
            <a:r>
              <a:rPr lang="en-US" dirty="0"/>
              <a:t>     </a:t>
            </a:r>
            <a:r>
              <a:rPr lang="en-US" dirty="0">
                <a:latin typeface="Courier New" pitchFamily="49" charset="0"/>
                <a:cs typeface="Courier New" pitchFamily="49" charset="0"/>
              </a:rPr>
              <a:t>make clean</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14</a:t>
            </a:fld>
            <a:endParaRPr lang="en-US"/>
          </a:p>
        </p:txBody>
      </p:sp>
    </p:spTree>
    <p:extLst>
      <p:ext uri="{BB962C8B-B14F-4D97-AF65-F5344CB8AC3E}">
        <p14:creationId xmlns:p14="http://schemas.microsoft.com/office/powerpoint/2010/main" val="2406905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lstStyle/>
          <a:p>
            <a:r>
              <a:rPr lang="en-US" dirty="0"/>
              <a:t>These slides were created by copying (</a:t>
            </a:r>
            <a:r>
              <a:rPr lang="en-US"/>
              <a:t>sometimes verbatim!) </a:t>
            </a:r>
            <a:r>
              <a:rPr lang="en-US" dirty="0"/>
              <a:t>material from the manual </a:t>
            </a:r>
            <a:r>
              <a:rPr lang="en-US" dirty="0">
                <a:hlinkClick r:id="rId2"/>
              </a:rPr>
              <a:t>http://www.gnu.org/software/make/manual/make.html</a:t>
            </a:r>
            <a:r>
              <a:rPr lang="en-US" dirty="0"/>
              <a:t> .</a:t>
            </a:r>
          </a:p>
          <a:p>
            <a:r>
              <a:rPr lang="en-US" dirty="0"/>
              <a:t>Read this manual for more information (just reading Chapter 2 will suffice).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15</a:t>
            </a:fld>
            <a:endParaRPr lang="en-US"/>
          </a:p>
        </p:txBody>
      </p:sp>
    </p:spTree>
    <p:extLst>
      <p:ext uri="{BB962C8B-B14F-4D97-AF65-F5344CB8AC3E}">
        <p14:creationId xmlns:p14="http://schemas.microsoft.com/office/powerpoint/2010/main" val="9049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Utility </a:t>
            </a:r>
            <a:r>
              <a:rPr lang="en-US" dirty="0">
                <a:latin typeface="Courier New" pitchFamily="49" charset="0"/>
                <a:cs typeface="Courier New" pitchFamily="49" charset="0"/>
              </a:rPr>
              <a:t>make</a:t>
            </a:r>
          </a:p>
        </p:txBody>
      </p:sp>
      <p:sp>
        <p:nvSpPr>
          <p:cNvPr id="3" name="Content Placeholder 2"/>
          <p:cNvSpPr>
            <a:spLocks noGrp="1"/>
          </p:cNvSpPr>
          <p:nvPr>
            <p:ph idx="1"/>
          </p:nvPr>
        </p:nvSpPr>
        <p:spPr/>
        <p:txBody>
          <a:bodyPr/>
          <a:lstStyle/>
          <a:p>
            <a:r>
              <a:rPr lang="en-US" dirty="0"/>
              <a:t>The </a:t>
            </a:r>
            <a:r>
              <a:rPr lang="en-US" dirty="0">
                <a:latin typeface="Courier New" pitchFamily="49" charset="0"/>
                <a:cs typeface="Courier New" pitchFamily="49" charset="0"/>
              </a:rPr>
              <a:t>make</a:t>
            </a:r>
            <a:r>
              <a:rPr lang="en-US" dirty="0"/>
              <a:t> utility automatically determines which pieces of a large program need to be recompiled, and issues commands to recompile them.</a:t>
            </a:r>
          </a:p>
          <a:p>
            <a:r>
              <a:rPr lang="en-US" dirty="0"/>
              <a:t>It is useful when we write large programs that are contained in more than one file.</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2</a:t>
            </a:fld>
            <a:endParaRPr lang="en-US"/>
          </a:p>
        </p:txBody>
      </p:sp>
    </p:spTree>
    <p:extLst>
      <p:ext uri="{BB962C8B-B14F-4D97-AF65-F5344CB8AC3E}">
        <p14:creationId xmlns:p14="http://schemas.microsoft.com/office/powerpoint/2010/main" val="4175319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Preparing and Running </a:t>
            </a:r>
            <a:r>
              <a:rPr lang="en-US" dirty="0">
                <a:latin typeface="Courier New" pitchFamily="49" charset="0"/>
                <a:cs typeface="Courier New" pitchFamily="49" charset="0"/>
              </a:rPr>
              <a:t>make</a:t>
            </a:r>
          </a:p>
        </p:txBody>
      </p:sp>
      <p:sp>
        <p:nvSpPr>
          <p:cNvPr id="3" name="Content Placeholder 2"/>
          <p:cNvSpPr>
            <a:spLocks noGrp="1"/>
          </p:cNvSpPr>
          <p:nvPr>
            <p:ph idx="1"/>
          </p:nvPr>
        </p:nvSpPr>
        <p:spPr/>
        <p:txBody>
          <a:bodyPr>
            <a:normAutofit fontScale="70000" lnSpcReduction="20000"/>
          </a:bodyPr>
          <a:lstStyle/>
          <a:p>
            <a:r>
              <a:rPr lang="en-US" dirty="0"/>
              <a:t>In order to use </a:t>
            </a:r>
            <a:r>
              <a:rPr lang="en-US" dirty="0">
                <a:latin typeface="Courier New" pitchFamily="49" charset="0"/>
                <a:cs typeface="Courier New" pitchFamily="49" charset="0"/>
              </a:rPr>
              <a:t>make</a:t>
            </a:r>
            <a:r>
              <a:rPr lang="en-US" dirty="0"/>
              <a:t>, you should create a file named </a:t>
            </a:r>
            <a:r>
              <a:rPr lang="en-US" b="1" dirty="0" err="1">
                <a:latin typeface="Courier New" pitchFamily="49" charset="0"/>
                <a:cs typeface="Courier New" pitchFamily="49" charset="0"/>
              </a:rPr>
              <a:t>Makefile</a:t>
            </a:r>
            <a:r>
              <a:rPr lang="en-US" dirty="0"/>
              <a:t>. This file describes the relationships among files in your program and provides commands for updating each file. </a:t>
            </a:r>
          </a:p>
          <a:p>
            <a:r>
              <a:rPr lang="en-US" dirty="0"/>
              <a:t>In a program, typically, the </a:t>
            </a:r>
            <a:r>
              <a:rPr lang="en-US" b="1" dirty="0"/>
              <a:t>executable</a:t>
            </a:r>
            <a:r>
              <a:rPr lang="en-US" dirty="0"/>
              <a:t> file is updated from </a:t>
            </a:r>
            <a:r>
              <a:rPr lang="en-US" b="1" dirty="0"/>
              <a:t>object files</a:t>
            </a:r>
            <a:r>
              <a:rPr lang="en-US" dirty="0"/>
              <a:t>, which in turn  are made by compiling </a:t>
            </a:r>
            <a:r>
              <a:rPr lang="en-US" b="1" dirty="0"/>
              <a:t>source files</a:t>
            </a:r>
            <a:r>
              <a:rPr lang="en-US" dirty="0"/>
              <a:t>. </a:t>
            </a:r>
          </a:p>
          <a:p>
            <a:r>
              <a:rPr lang="en-US" dirty="0"/>
              <a:t>Once a suitable </a:t>
            </a:r>
            <a:r>
              <a:rPr lang="en-US" dirty="0" err="1"/>
              <a:t>makefile</a:t>
            </a:r>
            <a:r>
              <a:rPr lang="en-US" dirty="0"/>
              <a:t> exists, each time you change some source files, the simple shell command </a:t>
            </a:r>
          </a:p>
          <a:p>
            <a:pPr marL="0" indent="0">
              <a:buNone/>
            </a:pPr>
            <a:r>
              <a:rPr lang="en-US" dirty="0">
                <a:latin typeface="Courier New" pitchFamily="49" charset="0"/>
                <a:cs typeface="Courier New" pitchFamily="49" charset="0"/>
              </a:rPr>
              <a:t>          make </a:t>
            </a:r>
          </a:p>
          <a:p>
            <a:pPr marL="0" indent="0">
              <a:buNone/>
            </a:pPr>
            <a:r>
              <a:rPr lang="en-US" dirty="0"/>
              <a:t>     suffices to perform all necessary recompilations. </a:t>
            </a:r>
          </a:p>
          <a:p>
            <a:r>
              <a:rPr lang="en-US" dirty="0"/>
              <a:t>The </a:t>
            </a:r>
            <a:r>
              <a:rPr lang="en-US" dirty="0">
                <a:latin typeface="Courier New" pitchFamily="49" charset="0"/>
                <a:cs typeface="Courier New" pitchFamily="49" charset="0"/>
              </a:rPr>
              <a:t>make</a:t>
            </a:r>
            <a:r>
              <a:rPr lang="en-US" dirty="0"/>
              <a:t> program uses the </a:t>
            </a:r>
            <a:r>
              <a:rPr lang="en-US" b="1" dirty="0" err="1"/>
              <a:t>makefile</a:t>
            </a:r>
            <a:r>
              <a:rPr lang="en-US" b="1" dirty="0"/>
              <a:t> </a:t>
            </a:r>
            <a:r>
              <a:rPr lang="en-US" dirty="0"/>
              <a:t>in the current directory</a:t>
            </a:r>
            <a:r>
              <a:rPr lang="en-US" b="1" dirty="0"/>
              <a:t> </a:t>
            </a:r>
            <a:r>
              <a:rPr lang="en-US" dirty="0"/>
              <a:t>and the </a:t>
            </a:r>
            <a:r>
              <a:rPr lang="en-US" b="1" dirty="0"/>
              <a:t>last-modification times</a:t>
            </a:r>
            <a:r>
              <a:rPr lang="en-US" dirty="0"/>
              <a:t> of the files to decide which of the files need to be updated. For each of those files, it issues the </a:t>
            </a:r>
            <a:r>
              <a:rPr lang="en-US" b="1" dirty="0"/>
              <a:t>recipes</a:t>
            </a:r>
            <a:r>
              <a:rPr lang="en-US" dirty="0"/>
              <a:t> recorded in the </a:t>
            </a:r>
            <a:r>
              <a:rPr lang="en-US" dirty="0" err="1"/>
              <a:t>makefile</a:t>
            </a:r>
            <a:r>
              <a:rPr lang="en-US" dirty="0"/>
              <a:t>. </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3</a:t>
            </a:fld>
            <a:endParaRPr lang="en-US"/>
          </a:p>
        </p:txBody>
      </p:sp>
    </p:spTree>
    <p:extLst>
      <p:ext uri="{BB962C8B-B14F-4D97-AF65-F5344CB8AC3E}">
        <p14:creationId xmlns:p14="http://schemas.microsoft.com/office/powerpoint/2010/main" val="1806406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a:t>
            </a:r>
          </a:p>
        </p:txBody>
      </p:sp>
      <p:sp>
        <p:nvSpPr>
          <p:cNvPr id="3" name="Content Placeholder 2"/>
          <p:cNvSpPr>
            <a:spLocks noGrp="1"/>
          </p:cNvSpPr>
          <p:nvPr>
            <p:ph idx="1"/>
          </p:nvPr>
        </p:nvSpPr>
        <p:spPr/>
        <p:txBody>
          <a:bodyPr>
            <a:normAutofit fontScale="32500" lnSpcReduction="20000"/>
          </a:bodyPr>
          <a:lstStyle/>
          <a:p>
            <a:r>
              <a:rPr lang="en-US" sz="4500" dirty="0"/>
              <a:t>A simple </a:t>
            </a:r>
            <a:r>
              <a:rPr lang="en-US" sz="4500" dirty="0" err="1"/>
              <a:t>makefile</a:t>
            </a:r>
            <a:r>
              <a:rPr lang="en-US" sz="4500" dirty="0"/>
              <a:t> consists of </a:t>
            </a:r>
            <a:r>
              <a:rPr lang="en-US" sz="4500" b="1" dirty="0"/>
              <a:t>rules</a:t>
            </a:r>
            <a:r>
              <a:rPr lang="en-US" sz="4500" dirty="0"/>
              <a:t> with the following syntax: </a:t>
            </a:r>
          </a:p>
          <a:p>
            <a:pPr marL="0" indent="0">
              <a:buNone/>
            </a:pPr>
            <a:r>
              <a:rPr lang="en-US" sz="6200" i="1" dirty="0"/>
              <a:t>        </a:t>
            </a:r>
            <a:r>
              <a:rPr lang="en-US" sz="6200" dirty="0">
                <a:latin typeface="Courier New" pitchFamily="49" charset="0"/>
                <a:cs typeface="Courier New" pitchFamily="49" charset="0"/>
              </a:rPr>
              <a:t>target … : prerequisites … </a:t>
            </a:r>
          </a:p>
          <a:p>
            <a:pPr marL="0" indent="0">
              <a:buNone/>
            </a:pPr>
            <a:r>
              <a:rPr lang="en-US" sz="6200" dirty="0">
                <a:latin typeface="Courier New" pitchFamily="49" charset="0"/>
                <a:cs typeface="Courier New" pitchFamily="49" charset="0"/>
              </a:rPr>
              <a:t>        recipe </a:t>
            </a:r>
          </a:p>
          <a:p>
            <a:pPr marL="0" indent="0">
              <a:buNone/>
            </a:pPr>
            <a:r>
              <a:rPr lang="en-US" sz="6200" dirty="0">
                <a:latin typeface="Courier New" pitchFamily="49" charset="0"/>
                <a:cs typeface="Courier New" pitchFamily="49" charset="0"/>
              </a:rPr>
              <a:t>        … </a:t>
            </a:r>
          </a:p>
          <a:p>
            <a:pPr marL="0" indent="0">
              <a:buNone/>
            </a:pPr>
            <a:r>
              <a:rPr lang="en-US" sz="6200" dirty="0">
                <a:latin typeface="Courier New" pitchFamily="49" charset="0"/>
                <a:cs typeface="Courier New" pitchFamily="49" charset="0"/>
              </a:rPr>
              <a:t>        … </a:t>
            </a:r>
          </a:p>
          <a:p>
            <a:endParaRPr lang="en-US" sz="4500" dirty="0"/>
          </a:p>
          <a:p>
            <a:r>
              <a:rPr lang="en-US" sz="4500" dirty="0"/>
              <a:t>A </a:t>
            </a:r>
            <a:r>
              <a:rPr lang="en-US" sz="4500" b="1" dirty="0"/>
              <a:t>target or a goal</a:t>
            </a:r>
            <a:r>
              <a:rPr lang="en-US" sz="4500" dirty="0"/>
              <a:t> is usually the name of a file that is generated by a program. Examples of targets are executable or object files. A target can also be the name of an action to carry out, such as ‘clean’.</a:t>
            </a:r>
          </a:p>
          <a:p>
            <a:r>
              <a:rPr lang="en-US" sz="4500" dirty="0"/>
              <a:t>A </a:t>
            </a:r>
            <a:r>
              <a:rPr lang="en-US" sz="4500" b="1" dirty="0"/>
              <a:t>prerequisite</a:t>
            </a:r>
            <a:r>
              <a:rPr lang="en-US" sz="4500" dirty="0"/>
              <a:t> is a file that is used as input to create the target. A target often depends on several files. </a:t>
            </a:r>
          </a:p>
          <a:p>
            <a:r>
              <a:rPr lang="en-US" sz="4500" dirty="0"/>
              <a:t>A </a:t>
            </a:r>
            <a:r>
              <a:rPr lang="en-US" sz="4500" b="1" dirty="0"/>
              <a:t>recipe</a:t>
            </a:r>
            <a:r>
              <a:rPr lang="en-US" sz="4500" dirty="0"/>
              <a:t> is an action that </a:t>
            </a:r>
            <a:r>
              <a:rPr lang="en-US" sz="4500" dirty="0">
                <a:latin typeface="Courier New" pitchFamily="49" charset="0"/>
                <a:cs typeface="Courier New" pitchFamily="49" charset="0"/>
              </a:rPr>
              <a:t>make</a:t>
            </a:r>
            <a:r>
              <a:rPr lang="en-US" sz="4500" dirty="0"/>
              <a:t> carries out. A recipe may have more than one command.</a:t>
            </a:r>
          </a:p>
          <a:p>
            <a:r>
              <a:rPr lang="en-US" sz="4500" dirty="0"/>
              <a:t>Prerequisites are </a:t>
            </a:r>
            <a:r>
              <a:rPr lang="en-US" sz="4500" b="1" dirty="0"/>
              <a:t>optional</a:t>
            </a:r>
            <a:r>
              <a:rPr lang="en-US" sz="4500" dirty="0"/>
              <a:t>. For example, the rule containing the delete command associated with the target ‘clean’ does not have prerequisites. </a:t>
            </a:r>
          </a:p>
          <a:p>
            <a:r>
              <a:rPr lang="en-US" sz="4500" dirty="0"/>
              <a:t>A </a:t>
            </a:r>
            <a:r>
              <a:rPr lang="en-US" sz="4500" b="1" dirty="0"/>
              <a:t>rule</a:t>
            </a:r>
            <a:r>
              <a:rPr lang="en-US" sz="4500" dirty="0"/>
              <a:t> explains how and when to remake certain files which are the targets of the particular rule. </a:t>
            </a:r>
            <a:r>
              <a:rPr lang="en-US" sz="4500" dirty="0">
                <a:latin typeface="Courier New" pitchFamily="49" charset="0"/>
                <a:cs typeface="Courier New" pitchFamily="49" charset="0"/>
              </a:rPr>
              <a:t>make</a:t>
            </a:r>
            <a:r>
              <a:rPr lang="en-US" sz="4500" dirty="0"/>
              <a:t> carries out the recipe on the prerequisites to create or update the target. </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4</a:t>
            </a:fld>
            <a:endParaRPr lang="en-US"/>
          </a:p>
        </p:txBody>
      </p:sp>
    </p:spTree>
    <p:extLst>
      <p:ext uri="{BB962C8B-B14F-4D97-AF65-F5344CB8AC3E}">
        <p14:creationId xmlns:p14="http://schemas.microsoft.com/office/powerpoint/2010/main" val="387871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a:bodyPr>
          <a:lstStyle/>
          <a:p>
            <a:pPr marL="0" indent="0">
              <a:buNone/>
            </a:pP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PQImplementation.o</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PQImplementation.o</a:t>
            </a:r>
            <a:r>
              <a:rPr lang="en-US" sz="2000" dirty="0">
                <a:latin typeface="Courier New" pitchFamily="49" charset="0"/>
                <a:cs typeface="Courier New" pitchFamily="49" charset="0"/>
              </a:rPr>
              <a:t> -o </a:t>
            </a:r>
            <a:r>
              <a:rPr lang="en-US" sz="2000" dirty="0" err="1">
                <a:latin typeface="Courier New" pitchFamily="49" charset="0"/>
                <a:cs typeface="Courier New" pitchFamily="49" charset="0"/>
              </a:rPr>
              <a:t>pqsort</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sorting.c</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PQImplementation.o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PQImplementation.c</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PQInterface.h</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PQTypes.h</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gcc</a:t>
            </a:r>
            <a:r>
              <a:rPr lang="en-US" sz="2000" dirty="0">
                <a:latin typeface="Courier New" pitchFamily="49" charset="0"/>
                <a:cs typeface="Courier New" pitchFamily="49" charset="0"/>
              </a:rPr>
              <a:t> -c </a:t>
            </a:r>
            <a:r>
              <a:rPr lang="en-US" sz="2000" dirty="0" err="1">
                <a:latin typeface="Courier New" pitchFamily="49" charset="0"/>
                <a:cs typeface="Courier New" pitchFamily="49" charset="0"/>
              </a:rPr>
              <a:t>PQImplementation.c</a:t>
            </a:r>
            <a:endParaRPr lang="en-US" sz="2000" dirty="0">
              <a:latin typeface="Courier New" pitchFamily="49" charset="0"/>
              <a:cs typeface="Courier New" pitchFamily="49" charset="0"/>
            </a:endParaRP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clean:</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rm</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pqsort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sorting.o</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PQImplementation.o</a:t>
            </a: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5</a:t>
            </a:fld>
            <a:endParaRPr lang="en-US"/>
          </a:p>
        </p:txBody>
      </p:sp>
      <p:sp>
        <p:nvSpPr>
          <p:cNvPr id="18" name="Arrow: Right 17">
            <a:extLst>
              <a:ext uri="{FF2B5EF4-FFF2-40B4-BE49-F238E27FC236}">
                <a16:creationId xmlns:a16="http://schemas.microsoft.com/office/drawing/2014/main" id="{B848F331-7FA6-4AE0-B171-DFEE37BEE692}"/>
              </a:ext>
            </a:extLst>
          </p:cNvPr>
          <p:cNvSpPr/>
          <p:nvPr/>
        </p:nvSpPr>
        <p:spPr>
          <a:xfrm flipV="1">
            <a:off x="323528" y="2132856"/>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62EEDD37-0F3E-4359-8DD1-A60BCE05C22C}"/>
              </a:ext>
            </a:extLst>
          </p:cNvPr>
          <p:cNvSpPr/>
          <p:nvPr/>
        </p:nvSpPr>
        <p:spPr>
          <a:xfrm flipV="1">
            <a:off x="332405" y="314096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Right 19">
            <a:extLst>
              <a:ext uri="{FF2B5EF4-FFF2-40B4-BE49-F238E27FC236}">
                <a16:creationId xmlns:a16="http://schemas.microsoft.com/office/drawing/2014/main" id="{C928E07A-7A85-4386-9BF7-A6BC165C71C1}"/>
              </a:ext>
            </a:extLst>
          </p:cNvPr>
          <p:cNvSpPr/>
          <p:nvPr/>
        </p:nvSpPr>
        <p:spPr>
          <a:xfrm flipV="1">
            <a:off x="351915" y="4628249"/>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2214A2AC-5185-419A-AA71-47F3D1684C9C}"/>
              </a:ext>
            </a:extLst>
          </p:cNvPr>
          <p:cNvSpPr/>
          <p:nvPr/>
        </p:nvSpPr>
        <p:spPr>
          <a:xfrm flipV="1">
            <a:off x="351915" y="5661248"/>
            <a:ext cx="50405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5403ECC1-512B-46D2-BE70-59F18504EFE4}"/>
              </a:ext>
            </a:extLst>
          </p:cNvPr>
          <p:cNvSpPr txBox="1"/>
          <p:nvPr/>
        </p:nvSpPr>
        <p:spPr>
          <a:xfrm>
            <a:off x="351915" y="6207793"/>
            <a:ext cx="1872208" cy="369332"/>
          </a:xfrm>
          <a:prstGeom prst="rect">
            <a:avLst/>
          </a:prstGeom>
          <a:noFill/>
        </p:spPr>
        <p:txBody>
          <a:bodyPr wrap="square" rtlCol="0">
            <a:spAutoFit/>
          </a:bodyPr>
          <a:lstStyle/>
          <a:p>
            <a:r>
              <a:rPr lang="en-US" b="1" dirty="0">
                <a:solidFill>
                  <a:schemeClr val="tx2">
                    <a:lumMod val="60000"/>
                    <a:lumOff val="40000"/>
                  </a:schemeClr>
                </a:solidFill>
              </a:rPr>
              <a:t>Mind the tabs!!!</a:t>
            </a:r>
          </a:p>
        </p:txBody>
      </p:sp>
    </p:spTree>
    <p:extLst>
      <p:ext uri="{BB962C8B-B14F-4D97-AF65-F5344CB8AC3E}">
        <p14:creationId xmlns:p14="http://schemas.microsoft.com/office/powerpoint/2010/main" val="2966501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normAutofit fontScale="55000" lnSpcReduction="20000"/>
          </a:bodyPr>
          <a:lstStyle/>
          <a:p>
            <a:r>
              <a:rPr lang="en-US" dirty="0"/>
              <a:t>In this example </a:t>
            </a:r>
            <a:r>
              <a:rPr lang="en-US" dirty="0" err="1"/>
              <a:t>makefile</a:t>
            </a:r>
            <a:r>
              <a:rPr lang="en-US" dirty="0"/>
              <a:t>, the </a:t>
            </a:r>
            <a:r>
              <a:rPr lang="en-US" b="1" dirty="0"/>
              <a:t>targets</a:t>
            </a:r>
            <a:r>
              <a:rPr lang="en-US" dirty="0"/>
              <a:t> include the executable file </a:t>
            </a:r>
            <a:r>
              <a:rPr lang="en-US" dirty="0" err="1">
                <a:latin typeface="Courier New" pitchFamily="49" charset="0"/>
                <a:cs typeface="Courier New" pitchFamily="49" charset="0"/>
              </a:rPr>
              <a:t>pqsort</a:t>
            </a:r>
            <a:r>
              <a:rPr lang="en-US" dirty="0"/>
              <a:t>,  and the object files </a:t>
            </a:r>
            <a:r>
              <a:rPr lang="en-US" dirty="0" err="1">
                <a:latin typeface="Courier New" pitchFamily="49" charset="0"/>
                <a:cs typeface="Courier New" pitchFamily="49" charset="0"/>
              </a:rPr>
              <a:t>sorting.o</a:t>
            </a:r>
            <a:r>
              <a:rPr lang="en-US" dirty="0"/>
              <a:t> and </a:t>
            </a:r>
            <a:r>
              <a:rPr lang="en-US" dirty="0" err="1">
                <a:latin typeface="Courier New" pitchFamily="49" charset="0"/>
                <a:cs typeface="Courier New" pitchFamily="49" charset="0"/>
              </a:rPr>
              <a:t>PQImplementation.o</a:t>
            </a:r>
            <a:r>
              <a:rPr lang="en-US" dirty="0"/>
              <a:t>. </a:t>
            </a:r>
          </a:p>
          <a:p>
            <a:r>
              <a:rPr lang="en-US" dirty="0"/>
              <a:t>The </a:t>
            </a:r>
            <a:r>
              <a:rPr lang="en-US" b="1" dirty="0"/>
              <a:t>prerequisites</a:t>
            </a:r>
            <a:r>
              <a:rPr lang="en-US" dirty="0"/>
              <a:t> are files such as </a:t>
            </a:r>
            <a:r>
              <a:rPr lang="en-US" dirty="0" err="1">
                <a:latin typeface="Courier New" pitchFamily="49" charset="0"/>
                <a:cs typeface="Courier New" pitchFamily="49" charset="0"/>
              </a:rPr>
              <a:t>sorting.c</a:t>
            </a:r>
            <a:r>
              <a:rPr lang="en-US" dirty="0"/>
              <a:t> and </a:t>
            </a:r>
            <a:r>
              <a:rPr lang="en-US" dirty="0" err="1">
                <a:latin typeface="Courier New" pitchFamily="49" charset="0"/>
                <a:cs typeface="Courier New" pitchFamily="49" charset="0"/>
              </a:rPr>
              <a:t>PQInterface.h</a:t>
            </a:r>
            <a:r>
              <a:rPr lang="en-US" dirty="0"/>
              <a:t> and </a:t>
            </a:r>
            <a:r>
              <a:rPr lang="en-US" dirty="0" err="1">
                <a:latin typeface="Courier New" pitchFamily="49" charset="0"/>
                <a:cs typeface="Courier New" pitchFamily="49" charset="0"/>
              </a:rPr>
              <a:t>PQTypes.h</a:t>
            </a:r>
            <a:endParaRPr lang="en-US" dirty="0">
              <a:latin typeface="Courier New" pitchFamily="49" charset="0"/>
              <a:cs typeface="Courier New" pitchFamily="49" charset="0"/>
            </a:endParaRPr>
          </a:p>
          <a:p>
            <a:r>
              <a:rPr lang="en-US" b="1" dirty="0"/>
              <a:t>Recipes</a:t>
            </a:r>
            <a:r>
              <a:rPr lang="en-US" dirty="0"/>
              <a:t> include commands</a:t>
            </a:r>
            <a:r>
              <a:rPr lang="el-GR" dirty="0"/>
              <a:t> </a:t>
            </a:r>
            <a:r>
              <a:rPr lang="en-US" dirty="0"/>
              <a:t>like </a:t>
            </a:r>
            <a:r>
              <a:rPr lang="en-US" dirty="0" err="1">
                <a:latin typeface="Courier New" pitchFamily="49" charset="0"/>
                <a:cs typeface="Courier New" pitchFamily="49" charset="0"/>
              </a:rPr>
              <a:t>gcc</a:t>
            </a:r>
            <a:r>
              <a:rPr lang="en-US" dirty="0">
                <a:latin typeface="Courier New" pitchFamily="49" charset="0"/>
                <a:cs typeface="Courier New" pitchFamily="49" charset="0"/>
              </a:rPr>
              <a:t> -c </a:t>
            </a:r>
            <a:r>
              <a:rPr lang="en-US" dirty="0" err="1">
                <a:latin typeface="Courier New" pitchFamily="49" charset="0"/>
                <a:cs typeface="Courier New" pitchFamily="49" charset="0"/>
              </a:rPr>
              <a:t>sorting.c</a:t>
            </a:r>
            <a:r>
              <a:rPr lang="en-US" dirty="0">
                <a:latin typeface="Courier New" pitchFamily="49" charset="0"/>
                <a:cs typeface="Courier New" pitchFamily="49" charset="0"/>
              </a:rPr>
              <a:t> </a:t>
            </a:r>
            <a:r>
              <a:rPr lang="en-US" dirty="0"/>
              <a:t>and </a:t>
            </a:r>
            <a:r>
              <a:rPr lang="en-US" dirty="0" err="1">
                <a:latin typeface="Courier New" pitchFamily="49" charset="0"/>
                <a:cs typeface="Courier New" pitchFamily="49" charset="0"/>
              </a:rPr>
              <a:t>gcc</a:t>
            </a:r>
            <a:r>
              <a:rPr lang="en-US" dirty="0">
                <a:latin typeface="Courier New" pitchFamily="49" charset="0"/>
                <a:cs typeface="Courier New" pitchFamily="49" charset="0"/>
              </a:rPr>
              <a:t> -c </a:t>
            </a:r>
            <a:r>
              <a:rPr lang="en-US" dirty="0" err="1">
                <a:latin typeface="Courier New" pitchFamily="49" charset="0"/>
                <a:cs typeface="Courier New" pitchFamily="49" charset="0"/>
              </a:rPr>
              <a:t>PQImplementation.c</a:t>
            </a:r>
            <a:endParaRPr lang="en-US" dirty="0">
              <a:latin typeface="Courier New" pitchFamily="49" charset="0"/>
              <a:cs typeface="Courier New" pitchFamily="49" charset="0"/>
            </a:endParaRPr>
          </a:p>
          <a:p>
            <a:endParaRPr lang="en-US" dirty="0"/>
          </a:p>
          <a:p>
            <a:r>
              <a:rPr lang="en-US" dirty="0"/>
              <a:t>A </a:t>
            </a:r>
            <a:r>
              <a:rPr lang="en-US" b="1" dirty="0"/>
              <a:t>recipe</a:t>
            </a:r>
            <a:r>
              <a:rPr lang="en-US" dirty="0"/>
              <a:t> may follow each line that contains a target and prerequisites. These recipes say how to update the target file. </a:t>
            </a:r>
            <a:r>
              <a:rPr lang="en-US" b="1" dirty="0"/>
              <a:t>Important</a:t>
            </a:r>
            <a:r>
              <a:rPr lang="en-US" dirty="0"/>
              <a:t>: A </a:t>
            </a:r>
            <a:r>
              <a:rPr lang="en-US" b="1" dirty="0"/>
              <a:t>tab character </a:t>
            </a:r>
            <a:r>
              <a:rPr lang="en-US" dirty="0"/>
              <a:t>must come at the beginning of every line that contains a recipe to distinguish recipes from other lines in the </a:t>
            </a:r>
            <a:r>
              <a:rPr lang="en-US" dirty="0" err="1"/>
              <a:t>makefile</a:t>
            </a:r>
            <a:r>
              <a:rPr lang="en-US" dirty="0"/>
              <a:t>. </a:t>
            </a:r>
          </a:p>
          <a:p>
            <a:r>
              <a:rPr lang="en-US" dirty="0"/>
              <a:t>The target </a:t>
            </a:r>
            <a:r>
              <a:rPr lang="en-US" dirty="0">
                <a:latin typeface="Courier New" pitchFamily="49" charset="0"/>
                <a:cs typeface="Courier New" pitchFamily="49" charset="0"/>
              </a:rPr>
              <a:t>clean</a:t>
            </a:r>
            <a:r>
              <a:rPr lang="en-US" dirty="0"/>
              <a:t> is not a file, but merely the name of an action. Notice that </a:t>
            </a:r>
            <a:r>
              <a:rPr lang="en-US" dirty="0">
                <a:latin typeface="Courier New" pitchFamily="49" charset="0"/>
                <a:cs typeface="Courier New" pitchFamily="49" charset="0"/>
              </a:rPr>
              <a:t>clean</a:t>
            </a:r>
            <a:r>
              <a:rPr lang="en-US" dirty="0"/>
              <a:t> is not a prerequisite of any other rule. Consequently, </a:t>
            </a:r>
            <a:r>
              <a:rPr lang="en-US" dirty="0">
                <a:latin typeface="Courier New" pitchFamily="49" charset="0"/>
                <a:cs typeface="Courier New" pitchFamily="49" charset="0"/>
              </a:rPr>
              <a:t>make</a:t>
            </a:r>
            <a:r>
              <a:rPr lang="en-US" dirty="0"/>
              <a:t> never does anything with it unless you tell it specifically. Note also that the rule for </a:t>
            </a:r>
            <a:r>
              <a:rPr lang="en-US" dirty="0">
                <a:latin typeface="Courier New" pitchFamily="49" charset="0"/>
                <a:cs typeface="Courier New" pitchFamily="49" charset="0"/>
              </a:rPr>
              <a:t>clean</a:t>
            </a:r>
            <a:r>
              <a:rPr lang="en-US" dirty="0"/>
              <a:t> does not have any prerequisites, so the only purpose of the rule is to run the specified recipe. Targets that do not refer to files but are just actions are called </a:t>
            </a:r>
            <a:r>
              <a:rPr lang="en-US" b="1" dirty="0"/>
              <a:t>phony targets</a:t>
            </a:r>
            <a:r>
              <a:rPr lang="en-US" dirty="0"/>
              <a: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6</a:t>
            </a:fld>
            <a:endParaRPr lang="en-US"/>
          </a:p>
        </p:txBody>
      </p:sp>
    </p:spTree>
    <p:extLst>
      <p:ext uri="{BB962C8B-B14F-4D97-AF65-F5344CB8AC3E}">
        <p14:creationId xmlns:p14="http://schemas.microsoft.com/office/powerpoint/2010/main" val="305000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t>
            </a:r>
            <a:r>
              <a:rPr lang="en-US" dirty="0">
                <a:latin typeface="Courier New" pitchFamily="49" charset="0"/>
                <a:cs typeface="Courier New" pitchFamily="49" charset="0"/>
              </a:rPr>
              <a:t>make</a:t>
            </a:r>
            <a:r>
              <a:rPr lang="en-US" dirty="0"/>
              <a:t> is invoked</a:t>
            </a:r>
          </a:p>
        </p:txBody>
      </p:sp>
      <p:sp>
        <p:nvSpPr>
          <p:cNvPr id="3" name="Content Placeholder 2"/>
          <p:cNvSpPr>
            <a:spLocks noGrp="1"/>
          </p:cNvSpPr>
          <p:nvPr>
            <p:ph idx="1"/>
          </p:nvPr>
        </p:nvSpPr>
        <p:spPr/>
        <p:txBody>
          <a:bodyPr/>
          <a:lstStyle/>
          <a:p>
            <a:r>
              <a:rPr lang="en-US" dirty="0"/>
              <a:t>For the previous example, after some of the source </a:t>
            </a:r>
            <a:r>
              <a:rPr lang="en-US" dirty="0">
                <a:latin typeface="Courier New" pitchFamily="49" charset="0"/>
                <a:cs typeface="Courier New" pitchFamily="49" charset="0"/>
              </a:rPr>
              <a:t>.c</a:t>
            </a:r>
            <a:r>
              <a:rPr lang="en-US" dirty="0"/>
              <a:t> files have changed, and we would like to create a new executable, we just write </a:t>
            </a:r>
            <a:r>
              <a:rPr lang="en-US" dirty="0">
                <a:latin typeface="Courier New" pitchFamily="49" charset="0"/>
                <a:cs typeface="Courier New" pitchFamily="49" charset="0"/>
              </a:rPr>
              <a:t>make</a:t>
            </a:r>
            <a:r>
              <a:rPr lang="en-US" dirty="0"/>
              <a:t> on the command line.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7</a:t>
            </a:fld>
            <a:endParaRPr lang="en-US"/>
          </a:p>
        </p:txBody>
      </p:sp>
    </p:spTree>
    <p:extLst>
      <p:ext uri="{BB962C8B-B14F-4D97-AF65-F5344CB8AC3E}">
        <p14:creationId xmlns:p14="http://schemas.microsoft.com/office/powerpoint/2010/main" val="3297445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a:t>
            </a:r>
            <a:r>
              <a:rPr lang="en-US" dirty="0">
                <a:latin typeface="Courier New" pitchFamily="49" charset="0"/>
                <a:cs typeface="Courier New" pitchFamily="49" charset="0"/>
              </a:rPr>
              <a:t>make</a:t>
            </a:r>
            <a:r>
              <a:rPr lang="en-US" dirty="0"/>
              <a:t> Processes a </a:t>
            </a:r>
            <a:r>
              <a:rPr lang="en-US" dirty="0" err="1"/>
              <a:t>Makefile</a:t>
            </a:r>
            <a:endParaRPr lang="en-US" dirty="0"/>
          </a:p>
        </p:txBody>
      </p:sp>
      <p:sp>
        <p:nvSpPr>
          <p:cNvPr id="3" name="Content Placeholder 2"/>
          <p:cNvSpPr>
            <a:spLocks noGrp="1"/>
          </p:cNvSpPr>
          <p:nvPr>
            <p:ph idx="1"/>
          </p:nvPr>
        </p:nvSpPr>
        <p:spPr/>
        <p:txBody>
          <a:bodyPr>
            <a:normAutofit fontScale="85000" lnSpcReduction="10000"/>
          </a:bodyPr>
          <a:lstStyle/>
          <a:p>
            <a:r>
              <a:rPr lang="en-US" dirty="0"/>
              <a:t>When </a:t>
            </a:r>
            <a:r>
              <a:rPr lang="en-US" dirty="0">
                <a:latin typeface="Courier New" pitchFamily="49" charset="0"/>
                <a:cs typeface="Courier New" pitchFamily="49" charset="0"/>
              </a:rPr>
              <a:t>make</a:t>
            </a:r>
            <a:r>
              <a:rPr lang="en-US" dirty="0"/>
              <a:t> is called, it reads the </a:t>
            </a:r>
            <a:r>
              <a:rPr lang="en-US" dirty="0" err="1"/>
              <a:t>makefile</a:t>
            </a:r>
            <a:r>
              <a:rPr lang="en-US" dirty="0"/>
              <a:t> in the current directory and starts processing the first rule of the </a:t>
            </a:r>
            <a:r>
              <a:rPr lang="en-US" dirty="0" err="1"/>
              <a:t>makefile</a:t>
            </a:r>
            <a:r>
              <a:rPr lang="en-US" dirty="0"/>
              <a:t>. In our case, this is the rule for the executable file </a:t>
            </a:r>
            <a:r>
              <a:rPr lang="en-US" dirty="0" err="1">
                <a:latin typeface="Courier New" pitchFamily="49" charset="0"/>
                <a:cs typeface="Courier New" pitchFamily="49" charset="0"/>
              </a:rPr>
              <a:t>pqsort</a:t>
            </a:r>
            <a:r>
              <a:rPr lang="en-US" dirty="0"/>
              <a:t>.</a:t>
            </a:r>
          </a:p>
          <a:p>
            <a:r>
              <a:rPr lang="en-US" dirty="0"/>
              <a:t>However, before </a:t>
            </a:r>
            <a:r>
              <a:rPr lang="en-US" dirty="0">
                <a:latin typeface="Courier New" pitchFamily="49" charset="0"/>
                <a:cs typeface="Courier New" pitchFamily="49" charset="0"/>
              </a:rPr>
              <a:t>make</a:t>
            </a:r>
            <a:r>
              <a:rPr lang="en-US" dirty="0"/>
              <a:t> can process this rule, it should process the rules that update the files on which </a:t>
            </a:r>
            <a:r>
              <a:rPr lang="en-US" dirty="0" err="1">
                <a:latin typeface="Courier New" pitchFamily="49" charset="0"/>
                <a:cs typeface="Courier New" pitchFamily="49" charset="0"/>
              </a:rPr>
              <a:t>pqsort</a:t>
            </a:r>
            <a:r>
              <a:rPr lang="en-US" dirty="0"/>
              <a:t> depends i.e., </a:t>
            </a:r>
            <a:r>
              <a:rPr lang="en-US" dirty="0" err="1">
                <a:latin typeface="Courier New" pitchFamily="49" charset="0"/>
                <a:cs typeface="Courier New" pitchFamily="49" charset="0"/>
              </a:rPr>
              <a:t>sorting.o</a:t>
            </a:r>
            <a:r>
              <a:rPr lang="en-US" dirty="0"/>
              <a:t> and </a:t>
            </a:r>
            <a:r>
              <a:rPr lang="en-US" dirty="0" err="1">
                <a:latin typeface="Courier New" pitchFamily="49" charset="0"/>
                <a:cs typeface="Courier New" pitchFamily="49" charset="0"/>
              </a:rPr>
              <a:t>PQImplementation.o</a:t>
            </a:r>
            <a:r>
              <a:rPr lang="en-US" dirty="0">
                <a:latin typeface="Courier New" pitchFamily="49" charset="0"/>
                <a:cs typeface="Courier New" pitchFamily="49" charset="0"/>
              </a:rPr>
              <a:t>.</a:t>
            </a:r>
          </a:p>
          <a:p>
            <a:r>
              <a:rPr lang="en-US" dirty="0">
                <a:cs typeface="Courier New" pitchFamily="49" charset="0"/>
              </a:rPr>
              <a:t>These in turn depend on files such as </a:t>
            </a:r>
            <a:r>
              <a:rPr lang="en-US" dirty="0" err="1">
                <a:latin typeface="Courier New" pitchFamily="49" charset="0"/>
                <a:cs typeface="Courier New" pitchFamily="49" charset="0"/>
              </a:rPr>
              <a:t>sorting.c</a:t>
            </a:r>
            <a:r>
              <a:rPr lang="en-US" dirty="0">
                <a:cs typeface="Courier New" pitchFamily="49" charset="0"/>
              </a:rPr>
              <a:t>, </a:t>
            </a:r>
            <a:r>
              <a:rPr lang="en-US" dirty="0" err="1">
                <a:latin typeface="Courier New" pitchFamily="49" charset="0"/>
                <a:cs typeface="Courier New" pitchFamily="49" charset="0"/>
              </a:rPr>
              <a:t>PQInterface.h</a:t>
            </a:r>
            <a:r>
              <a:rPr lang="en-US" dirty="0">
                <a:cs typeface="Courier New" pitchFamily="49" charset="0"/>
              </a:rPr>
              <a:t> and </a:t>
            </a:r>
            <a:r>
              <a:rPr lang="en-US" dirty="0" err="1">
                <a:latin typeface="Courier New" pitchFamily="49" charset="0"/>
                <a:cs typeface="Courier New" pitchFamily="49" charset="0"/>
              </a:rPr>
              <a:t>PQTypes.h</a:t>
            </a:r>
            <a:r>
              <a:rPr lang="en-US" dirty="0">
                <a:cs typeface="Courier New" pitchFamily="49" charset="0"/>
              </a:rPr>
              <a:t> which are not the targets of any rule so the recursion stops here.</a:t>
            </a:r>
            <a:endParaRPr lang="en-US" dirty="0">
              <a:latin typeface="Courier New" pitchFamily="49" charset="0"/>
              <a:cs typeface="Courier New" pitchFamily="49" charset="0"/>
            </a:endParaRP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8</a:t>
            </a:fld>
            <a:endParaRPr lang="en-US"/>
          </a:p>
        </p:txBody>
      </p:sp>
    </p:spTree>
    <p:extLst>
      <p:ext uri="{BB962C8B-B14F-4D97-AF65-F5344CB8AC3E}">
        <p14:creationId xmlns:p14="http://schemas.microsoft.com/office/powerpoint/2010/main" val="4143431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p:txBody>
          <a:bodyPr>
            <a:normAutofit fontScale="92500" lnSpcReduction="20000"/>
          </a:bodyPr>
          <a:lstStyle/>
          <a:p>
            <a:r>
              <a:rPr lang="en-US" b="1" dirty="0"/>
              <a:t>Variables</a:t>
            </a:r>
            <a:r>
              <a:rPr lang="en-US" dirty="0"/>
              <a:t> allow a text string to be defined once and substituted in multiple places later.</a:t>
            </a:r>
          </a:p>
          <a:p>
            <a:r>
              <a:rPr lang="en-US" dirty="0"/>
              <a:t>For example, it is standard practice for every </a:t>
            </a:r>
            <a:r>
              <a:rPr lang="en-US" dirty="0" err="1"/>
              <a:t>makefile</a:t>
            </a:r>
            <a:r>
              <a:rPr lang="en-US" dirty="0"/>
              <a:t> to have a variable named </a:t>
            </a:r>
            <a:r>
              <a:rPr lang="en-US" dirty="0">
                <a:latin typeface="Courier New" pitchFamily="49" charset="0"/>
                <a:cs typeface="Courier New" pitchFamily="49" charset="0"/>
              </a:rPr>
              <a:t>objects</a:t>
            </a:r>
            <a:r>
              <a:rPr lang="en-US" dirty="0"/>
              <a:t>, which is defined to be a list of all object file names.</a:t>
            </a:r>
          </a:p>
          <a:p>
            <a:r>
              <a:rPr lang="en-US" dirty="0"/>
              <a:t>We can define this variable by writing</a:t>
            </a:r>
          </a:p>
          <a:p>
            <a:pPr marL="0" indent="0">
              <a:buNone/>
            </a:pPr>
            <a:r>
              <a:rPr lang="en-US" dirty="0"/>
              <a:t>    </a:t>
            </a:r>
            <a:r>
              <a:rPr lang="en-US" sz="2400" dirty="0">
                <a:latin typeface="Courier New" pitchFamily="49" charset="0"/>
                <a:cs typeface="Courier New" pitchFamily="49" charset="0"/>
              </a:rPr>
              <a:t>objects=</a:t>
            </a:r>
            <a:r>
              <a:rPr lang="en-US" sz="2400" dirty="0" err="1">
                <a:latin typeface="Courier New" pitchFamily="49" charset="0"/>
                <a:cs typeface="Courier New" pitchFamily="49" charset="0"/>
              </a:rPr>
              <a:t>sorting.o</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PQImplementation.o</a:t>
            </a:r>
            <a:endParaRPr lang="en-US" sz="2400" dirty="0">
              <a:latin typeface="Courier New" pitchFamily="49" charset="0"/>
              <a:cs typeface="Courier New" pitchFamily="49" charset="0"/>
            </a:endParaRPr>
          </a:p>
          <a:p>
            <a:r>
              <a:rPr lang="en-US" dirty="0">
                <a:cs typeface="Courier New" pitchFamily="49" charset="0"/>
              </a:rPr>
              <a:t>Then the variable can be used in the </a:t>
            </a:r>
            <a:r>
              <a:rPr lang="en-US" dirty="0" err="1">
                <a:cs typeface="Courier New" pitchFamily="49" charset="0"/>
              </a:rPr>
              <a:t>makefile</a:t>
            </a:r>
            <a:r>
              <a:rPr lang="en-US" dirty="0">
                <a:cs typeface="Courier New" pitchFamily="49" charset="0"/>
              </a:rPr>
              <a:t> using the notation </a:t>
            </a:r>
            <a:r>
              <a:rPr lang="en-US" dirty="0">
                <a:latin typeface="Courier New" pitchFamily="49" charset="0"/>
                <a:cs typeface="Courier New" pitchFamily="49" charset="0"/>
              </a:rPr>
              <a:t>$(variable).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B6F8BEC1-4C74-4D43-ADC3-83CF701EF2A5}" type="slidenum">
              <a:rPr lang="en-US" smtClean="0"/>
              <a:t>9</a:t>
            </a:fld>
            <a:endParaRPr lang="en-US"/>
          </a:p>
        </p:txBody>
      </p:sp>
    </p:spTree>
    <p:extLst>
      <p:ext uri="{BB962C8B-B14F-4D97-AF65-F5344CB8AC3E}">
        <p14:creationId xmlns:p14="http://schemas.microsoft.com/office/powerpoint/2010/main" val="2757357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1142</TotalTime>
  <Words>1001</Words>
  <Application>Microsoft Office PowerPoint</Application>
  <PresentationFormat>On-screen Show (4:3)</PresentationFormat>
  <Paragraphs>134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Courier New</vt:lpstr>
      <vt:lpstr>Office Theme</vt:lpstr>
      <vt:lpstr>Makefiles</vt:lpstr>
      <vt:lpstr>The Utility make</vt:lpstr>
      <vt:lpstr>Preparing and Running make</vt:lpstr>
      <vt:lpstr>Rules</vt:lpstr>
      <vt:lpstr>Example</vt:lpstr>
      <vt:lpstr>Comments</vt:lpstr>
      <vt:lpstr>How make is invoked</vt:lpstr>
      <vt:lpstr>How make Processes a Makefile</vt:lpstr>
      <vt:lpstr>Variables</vt:lpstr>
      <vt:lpstr>Example (cont’d)</vt:lpstr>
      <vt:lpstr>Letting make Deduce the Recipes</vt:lpstr>
      <vt:lpstr>Example (cont’d)</vt:lpstr>
      <vt:lpstr>Rules for Cleaning the Directory</vt:lpstr>
      <vt:lpstr>Rules for Cleaning the Directory (cont’d)</vt:lpstr>
      <vt:lpstr>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Makefiles</dc:title>
  <dc:creator>koubarak</dc:creator>
  <cp:lastModifiedBy>manolis</cp:lastModifiedBy>
  <cp:revision>52</cp:revision>
  <dcterms:created xsi:type="dcterms:W3CDTF">2016-03-03T10:03:25Z</dcterms:created>
  <dcterms:modified xsi:type="dcterms:W3CDTF">2018-03-05T11:28:04Z</dcterms:modified>
</cp:coreProperties>
</file>