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88" r:id="rId3"/>
    <p:sldId id="289" r:id="rId4"/>
    <p:sldId id="290" r:id="rId5"/>
    <p:sldId id="257" r:id="rId6"/>
    <p:sldId id="258" r:id="rId7"/>
    <p:sldId id="260" r:id="rId8"/>
    <p:sldId id="291" r:id="rId9"/>
    <p:sldId id="259" r:id="rId10"/>
    <p:sldId id="292" r:id="rId11"/>
    <p:sldId id="261" r:id="rId12"/>
    <p:sldId id="262" r:id="rId13"/>
    <p:sldId id="263" r:id="rId14"/>
    <p:sldId id="264" r:id="rId15"/>
    <p:sldId id="313" r:id="rId16"/>
    <p:sldId id="265" r:id="rId17"/>
    <p:sldId id="267" r:id="rId18"/>
    <p:sldId id="266" r:id="rId19"/>
    <p:sldId id="271" r:id="rId20"/>
    <p:sldId id="269" r:id="rId21"/>
    <p:sldId id="270" r:id="rId22"/>
    <p:sldId id="272" r:id="rId23"/>
    <p:sldId id="268" r:id="rId24"/>
    <p:sldId id="273" r:id="rId25"/>
    <p:sldId id="274" r:id="rId26"/>
    <p:sldId id="275" r:id="rId27"/>
    <p:sldId id="276" r:id="rId28"/>
    <p:sldId id="293" r:id="rId29"/>
    <p:sldId id="277" r:id="rId30"/>
    <p:sldId id="294" r:id="rId31"/>
    <p:sldId id="278" r:id="rId32"/>
    <p:sldId id="279" r:id="rId33"/>
    <p:sldId id="280" r:id="rId34"/>
    <p:sldId id="281" r:id="rId35"/>
    <p:sldId id="295" r:id="rId36"/>
    <p:sldId id="282" r:id="rId37"/>
    <p:sldId id="296" r:id="rId38"/>
    <p:sldId id="283" r:id="rId39"/>
    <p:sldId id="286" r:id="rId40"/>
    <p:sldId id="298" r:id="rId41"/>
    <p:sldId id="299" r:id="rId42"/>
    <p:sldId id="300" r:id="rId43"/>
    <p:sldId id="301" r:id="rId44"/>
    <p:sldId id="302" r:id="rId45"/>
    <p:sldId id="304" r:id="rId46"/>
    <p:sldId id="310" r:id="rId47"/>
    <p:sldId id="305" r:id="rId48"/>
    <p:sldId id="306" r:id="rId49"/>
    <p:sldId id="307" r:id="rId50"/>
    <p:sldId id="303" r:id="rId51"/>
    <p:sldId id="314" r:id="rId52"/>
    <p:sldId id="311" r:id="rId53"/>
    <p:sldId id="312" r:id="rId54"/>
    <p:sldId id="309" r:id="rId55"/>
    <p:sldId id="308" r:id="rId56"/>
    <p:sldId id="287"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58"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5EAF92-C6A2-4347-8F3E-C956FA6E9B24}"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A0E982-86C9-4BB8-B448-E07D28C191D1}" type="slidenum">
              <a:rPr lang="en-US" smtClean="0"/>
              <a:t>‹#›</a:t>
            </a:fld>
            <a:endParaRPr lang="en-US"/>
          </a:p>
        </p:txBody>
      </p:sp>
    </p:spTree>
    <p:extLst>
      <p:ext uri="{BB962C8B-B14F-4D97-AF65-F5344CB8AC3E}">
        <p14:creationId xmlns:p14="http://schemas.microsoft.com/office/powerpoint/2010/main" val="3979303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1128CD-56C2-48D2-8727-7D8A27C1F71A}"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390036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47E4B-B882-4210-821C-CFE992B22C80}"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3644452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16EE4D-9803-4BA4-AB21-518D70F3E32C}"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267149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DD6E4E-D2D3-4D2F-A7AB-977AF91DA08A}"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1333330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B968F9-A1B7-458E-9BA3-540D11CA4BD0}"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103192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CF0BD2-DEE1-43DB-B6EA-AF8FAE85412C}"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202691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D9E88-278F-4920-8521-684DB21B71BC}" type="datetime1">
              <a:rPr lang="en-US" smtClean="0"/>
              <a:t>3/5/2018</a:t>
            </a:fld>
            <a:endParaRPr lang="en-US"/>
          </a:p>
        </p:txBody>
      </p:sp>
      <p:sp>
        <p:nvSpPr>
          <p:cNvPr id="8" name="Footer Placeholder 7"/>
          <p:cNvSpPr>
            <a:spLocks noGrp="1"/>
          </p:cNvSpPr>
          <p:nvPr>
            <p:ph type="ftr" sz="quarter" idx="11"/>
          </p:nvPr>
        </p:nvSpPr>
        <p:spPr/>
        <p:txBody>
          <a:bodyPr/>
          <a:lstStyle/>
          <a:p>
            <a:r>
              <a:rPr lang="en-US"/>
              <a:t>Data Structures and Programming Techniques</a:t>
            </a:r>
          </a:p>
        </p:txBody>
      </p:sp>
      <p:sp>
        <p:nvSpPr>
          <p:cNvPr id="9" name="Slide Number Placeholder 8"/>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166033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CE92B53-D550-41F8-BA48-C87584C55154}" type="datetime1">
              <a:rPr lang="en-US" smtClean="0"/>
              <a:t>3/5/2018</a:t>
            </a:fld>
            <a:endParaRPr lang="en-US"/>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317151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72584-7BF0-4766-9B8E-523BA9CF740E}" type="datetime1">
              <a:rPr lang="en-US" smtClean="0"/>
              <a:t>3/5/2018</a:t>
            </a:fld>
            <a:endParaRPr lang="en-US"/>
          </a:p>
        </p:txBody>
      </p:sp>
      <p:sp>
        <p:nvSpPr>
          <p:cNvPr id="3" name="Footer Placeholder 2"/>
          <p:cNvSpPr>
            <a:spLocks noGrp="1"/>
          </p:cNvSpPr>
          <p:nvPr>
            <p:ph type="ftr" sz="quarter" idx="11"/>
          </p:nvPr>
        </p:nvSpPr>
        <p:spPr/>
        <p:txBody>
          <a:bodyPr/>
          <a:lstStyle/>
          <a:p>
            <a:r>
              <a:rPr lang="en-US"/>
              <a:t>Data Structures and Programming Techniques</a:t>
            </a:r>
          </a:p>
        </p:txBody>
      </p:sp>
      <p:sp>
        <p:nvSpPr>
          <p:cNvPr id="4" name="Slide Number Placeholder 3"/>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4885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AFBA9C-BCE7-4E02-AF1D-929DB930803F}"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140901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83D3C6-DC1F-452A-AD5A-BD26DAC2674C}"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CCA055E1-220A-4E95-A6F9-2927B3A14147}" type="slidenum">
              <a:rPr lang="en-US" smtClean="0"/>
              <a:t>‹#›</a:t>
            </a:fld>
            <a:endParaRPr lang="en-US"/>
          </a:p>
        </p:txBody>
      </p:sp>
    </p:spTree>
    <p:extLst>
      <p:ext uri="{BB962C8B-B14F-4D97-AF65-F5344CB8AC3E}">
        <p14:creationId xmlns:p14="http://schemas.microsoft.com/office/powerpoint/2010/main" val="3823885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C5586-6C5C-4315-A151-CD126CC29548}"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Data Structures and Programming Techniques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055E1-220A-4E95-A6F9-2927B3A14147}" type="slidenum">
              <a:rPr lang="en-US" smtClean="0"/>
              <a:t>‹#›</a:t>
            </a:fld>
            <a:endParaRPr lang="en-US"/>
          </a:p>
        </p:txBody>
      </p:sp>
    </p:spTree>
    <p:extLst>
      <p:ext uri="{BB962C8B-B14F-4D97-AF65-F5344CB8AC3E}">
        <p14:creationId xmlns:p14="http://schemas.microsoft.com/office/powerpoint/2010/main" val="996629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Modularity and Data Abstraction</a:t>
            </a:r>
          </a:p>
        </p:txBody>
      </p:sp>
      <p:sp>
        <p:nvSpPr>
          <p:cNvPr id="3" name="Subtitle 2"/>
          <p:cNvSpPr>
            <a:spLocks noGrp="1"/>
          </p:cNvSpPr>
          <p:nvPr>
            <p:ph type="subTitle" idx="1"/>
          </p:nvPr>
        </p:nvSpPr>
        <p:spPr/>
        <p:txBody>
          <a:bodyPr/>
          <a:lstStyle/>
          <a:p>
            <a:r>
              <a:rPr lang="en-US" dirty="0" err="1"/>
              <a:t>Manolis</a:t>
            </a:r>
            <a:r>
              <a:rPr lang="en-US" dirty="0"/>
              <a:t> </a:t>
            </a:r>
            <a:r>
              <a:rPr lang="en-US" dirty="0" err="1"/>
              <a:t>Koubarakis</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a:t>
            </a:fld>
            <a:endParaRPr lang="en-US"/>
          </a:p>
        </p:txBody>
      </p:sp>
    </p:spTree>
    <p:extLst>
      <p:ext uri="{BB962C8B-B14F-4D97-AF65-F5344CB8AC3E}">
        <p14:creationId xmlns:p14="http://schemas.microsoft.com/office/powerpoint/2010/main" val="2693774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Modules in C (cont’d)</a:t>
            </a:r>
          </a:p>
        </p:txBody>
      </p:sp>
      <p:sp>
        <p:nvSpPr>
          <p:cNvPr id="3" name="Content Placeholder 2"/>
          <p:cNvSpPr>
            <a:spLocks noGrp="1"/>
          </p:cNvSpPr>
          <p:nvPr>
            <p:ph idx="1"/>
          </p:nvPr>
        </p:nvSpPr>
        <p:spPr/>
        <p:txBody>
          <a:bodyPr>
            <a:normAutofit/>
          </a:bodyPr>
          <a:lstStyle/>
          <a:p>
            <a:r>
              <a:rPr lang="en-US" sz="2800" dirty="0"/>
              <a:t>A C module </a:t>
            </a:r>
            <a:r>
              <a:rPr lang="en-US" sz="2800" dirty="0">
                <a:latin typeface="Courier New" pitchFamily="49" charset="0"/>
                <a:cs typeface="Courier New" pitchFamily="49" charset="0"/>
              </a:rPr>
              <a:t>M</a:t>
            </a:r>
            <a:r>
              <a:rPr lang="en-US" sz="2800" dirty="0"/>
              <a:t> consists of two files </a:t>
            </a:r>
            <a:r>
              <a:rPr lang="en-US" sz="2800" dirty="0" err="1">
                <a:latin typeface="Courier New" pitchFamily="49" charset="0"/>
                <a:cs typeface="Courier New" pitchFamily="49" charset="0"/>
              </a:rPr>
              <a:t>MInterface.h</a:t>
            </a:r>
            <a:r>
              <a:rPr lang="en-US" sz="2800" dirty="0"/>
              <a:t> and </a:t>
            </a:r>
            <a:r>
              <a:rPr lang="en-US" sz="2800" dirty="0" err="1">
                <a:latin typeface="Courier New" pitchFamily="49" charset="0"/>
                <a:cs typeface="Courier New" pitchFamily="49" charset="0"/>
              </a:rPr>
              <a:t>MImplementation.c</a:t>
            </a:r>
            <a:r>
              <a:rPr lang="en-US" sz="2800" dirty="0">
                <a:latin typeface="Courier New" pitchFamily="49" charset="0"/>
                <a:cs typeface="Courier New" pitchFamily="49" charset="0"/>
              </a:rPr>
              <a:t> </a:t>
            </a:r>
            <a:r>
              <a:rPr lang="en-US" sz="2800" dirty="0">
                <a:cs typeface="Courier New" pitchFamily="49" charset="0"/>
              </a:rPr>
              <a:t>that are organized as follows.</a:t>
            </a:r>
          </a:p>
          <a:p>
            <a:r>
              <a:rPr lang="en-US" sz="2800" dirty="0">
                <a:cs typeface="Courier New" pitchFamily="49" charset="0"/>
              </a:rPr>
              <a:t>The file </a:t>
            </a:r>
            <a:r>
              <a:rPr lang="en-US" sz="2800" dirty="0" err="1">
                <a:latin typeface="Courier New" pitchFamily="49" charset="0"/>
                <a:cs typeface="Courier New" pitchFamily="49" charset="0"/>
              </a:rPr>
              <a:t>Minterface.h</a:t>
            </a:r>
            <a:r>
              <a:rPr lang="en-US" sz="2800" dirty="0">
                <a:cs typeface="Courier New" pitchFamily="49" charset="0"/>
              </a:rPr>
              <a:t>:</a:t>
            </a:r>
          </a:p>
          <a:p>
            <a:pPr marL="0" indent="0">
              <a:buNone/>
            </a:pPr>
            <a:endParaRPr lang="en-US" sz="2800" dirty="0">
              <a:cs typeface="Courier New" pitchFamily="49" charset="0"/>
            </a:endParaRP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/*------&lt;the text for the file </a:t>
            </a:r>
            <a:r>
              <a:rPr lang="en-US" sz="1400" dirty="0" err="1">
                <a:latin typeface="Courier New" pitchFamily="49" charset="0"/>
                <a:cs typeface="Courier New" pitchFamily="49" charset="0"/>
              </a:rPr>
              <a:t>MInterface.h</a:t>
            </a:r>
            <a:r>
              <a:rPr lang="en-US" sz="1400" dirty="0">
                <a:latin typeface="Courier New" pitchFamily="49" charset="0"/>
                <a:cs typeface="Courier New" pitchFamily="49" charset="0"/>
              </a:rPr>
              <a:t> starts here&gt;---------- */</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(declarations of entities visible to external users of the module)</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/*--------------&lt;end of file </a:t>
            </a:r>
            <a:r>
              <a:rPr lang="en-US" sz="1400" dirty="0" err="1">
                <a:latin typeface="Courier New" pitchFamily="49" charset="0"/>
                <a:cs typeface="Courier New" pitchFamily="49" charset="0"/>
              </a:rPr>
              <a:t>MInterface.h</a:t>
            </a:r>
            <a:r>
              <a:rPr lang="en-US" sz="1400" dirty="0">
                <a:latin typeface="Courier New" pitchFamily="49" charset="0"/>
                <a:cs typeface="Courier New" pitchFamily="49" charset="0"/>
              </a:rPr>
              <a:t>&gt;-------------------------*/</a:t>
            </a:r>
          </a:p>
          <a:p>
            <a:pPr marL="0" indent="0">
              <a:buNone/>
            </a:pPr>
            <a:endParaRPr lang="en-US" sz="1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10</a:t>
            </a:fld>
            <a:endParaRPr lang="en-US"/>
          </a:p>
        </p:txBody>
      </p:sp>
    </p:spTree>
    <p:extLst>
      <p:ext uri="{BB962C8B-B14F-4D97-AF65-F5344CB8AC3E}">
        <p14:creationId xmlns:p14="http://schemas.microsoft.com/office/powerpoint/2010/main" val="2041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Modules in C (cont’d)</a:t>
            </a:r>
          </a:p>
        </p:txBody>
      </p:sp>
      <p:sp>
        <p:nvSpPr>
          <p:cNvPr id="3" name="Content Placeholder 2"/>
          <p:cNvSpPr>
            <a:spLocks noGrp="1"/>
          </p:cNvSpPr>
          <p:nvPr>
            <p:ph idx="1"/>
          </p:nvPr>
        </p:nvSpPr>
        <p:spPr/>
        <p:txBody>
          <a:bodyPr>
            <a:normAutofit/>
          </a:bodyPr>
          <a:lstStyle/>
          <a:p>
            <a:r>
              <a:rPr lang="en-US" sz="2800" dirty="0"/>
              <a:t>The file </a:t>
            </a:r>
            <a:r>
              <a:rPr lang="en-US" sz="2800" dirty="0" err="1">
                <a:latin typeface="Courier New" pitchFamily="49" charset="0"/>
                <a:cs typeface="Courier New" pitchFamily="49" charset="0"/>
              </a:rPr>
              <a:t>MImplementation.c</a:t>
            </a:r>
            <a:r>
              <a:rPr lang="en-US" sz="2800" dirty="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/*-------&lt;the text for the file </a:t>
            </a:r>
            <a:r>
              <a:rPr lang="en-US" sz="1400" dirty="0" err="1">
                <a:latin typeface="Courier New" pitchFamily="49" charset="0"/>
                <a:cs typeface="Courier New" pitchFamily="49" charset="0"/>
              </a:rPr>
              <a:t>Mimplementation.c</a:t>
            </a:r>
            <a:r>
              <a:rPr lang="en-US" sz="1400" dirty="0">
                <a:latin typeface="Courier New" pitchFamily="49" charset="0"/>
                <a:cs typeface="Courier New" pitchFamily="49" charset="0"/>
              </a:rPr>
              <a:t> starts here&gt;------*/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#include &lt;</a:t>
            </a:r>
            <a:r>
              <a:rPr lang="en-US" sz="1400" dirty="0" err="1">
                <a:latin typeface="Courier New" pitchFamily="49" charset="0"/>
                <a:cs typeface="Courier New" pitchFamily="49" charset="0"/>
              </a:rPr>
              <a:t>stdio.h</a:t>
            </a:r>
            <a:r>
              <a:rPr lang="en-US" sz="1400" dirty="0">
                <a:latin typeface="Courier New" pitchFamily="49" charset="0"/>
                <a:cs typeface="Courier New" pitchFamily="49" charset="0"/>
              </a:rPr>
              <a:t>&gt;</a:t>
            </a:r>
          </a:p>
          <a:p>
            <a:pPr marL="0" indent="0">
              <a:buNone/>
            </a:pPr>
            <a:r>
              <a:rPr lang="en-US" sz="1400" dirty="0">
                <a:latin typeface="Courier New" pitchFamily="49" charset="0"/>
                <a:cs typeface="Courier New" pitchFamily="49" charset="0"/>
              </a:rPr>
              <a:t>#include “</a:t>
            </a:r>
            <a:r>
              <a:rPr lang="en-US" sz="1400" dirty="0" err="1">
                <a:latin typeface="Courier New" pitchFamily="49" charset="0"/>
                <a:cs typeface="Courier New" pitchFamily="49" charset="0"/>
              </a:rPr>
              <a:t>MInterface.h</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(declarations of entities private to the module plus the)</a:t>
            </a:r>
          </a:p>
          <a:p>
            <a:pPr marL="0" indent="0">
              <a:buNone/>
            </a:pPr>
            <a:r>
              <a:rPr lang="en-US" sz="1400" dirty="0">
                <a:latin typeface="Courier New" pitchFamily="49" charset="0"/>
                <a:cs typeface="Courier New" pitchFamily="49" charset="0"/>
              </a:rPr>
              <a:t>     (complete declarations of functions exposed by the module)</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/*---------------&lt;end of file </a:t>
            </a:r>
            <a:r>
              <a:rPr lang="en-US" sz="1400" dirty="0" err="1">
                <a:latin typeface="Courier New" pitchFamily="49" charset="0"/>
                <a:cs typeface="Courier New" pitchFamily="49" charset="0"/>
              </a:rPr>
              <a:t>MImplementation.c</a:t>
            </a:r>
            <a:r>
              <a:rPr lang="en-US" sz="1400" dirty="0">
                <a:latin typeface="Courier New" pitchFamily="49" charset="0"/>
                <a:cs typeface="Courier New" pitchFamily="49" charset="0"/>
              </a:rPr>
              <a:t>&gt;--------------------*/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11</a:t>
            </a:fld>
            <a:endParaRPr lang="en-US"/>
          </a:p>
        </p:txBody>
      </p:sp>
    </p:spTree>
    <p:extLst>
      <p:ext uri="{BB962C8B-B14F-4D97-AF65-F5344CB8AC3E}">
        <p14:creationId xmlns:p14="http://schemas.microsoft.com/office/powerpoint/2010/main" val="31477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Interface file</a:t>
            </a:r>
          </a:p>
        </p:txBody>
      </p:sp>
      <p:sp>
        <p:nvSpPr>
          <p:cNvPr id="3" name="Content Placeholder 2"/>
          <p:cNvSpPr>
            <a:spLocks noGrp="1"/>
          </p:cNvSpPr>
          <p:nvPr>
            <p:ph idx="1"/>
          </p:nvPr>
        </p:nvSpPr>
        <p:spPr/>
        <p:txBody>
          <a:bodyPr>
            <a:normAutofit fontScale="85000" lnSpcReduction="10000"/>
          </a:bodyPr>
          <a:lstStyle/>
          <a:p>
            <a:r>
              <a:rPr lang="en-US" dirty="0" err="1">
                <a:latin typeface="Courier New" pitchFamily="49" charset="0"/>
                <a:cs typeface="Courier New" pitchFamily="49" charset="0"/>
              </a:rPr>
              <a:t>MInterface.h</a:t>
            </a:r>
            <a:r>
              <a:rPr lang="en-US" dirty="0"/>
              <a:t> is the </a:t>
            </a:r>
            <a:r>
              <a:rPr lang="en-US" b="1" dirty="0"/>
              <a:t>interface</a:t>
            </a:r>
            <a:r>
              <a:rPr lang="en-US" dirty="0"/>
              <a:t> file.</a:t>
            </a:r>
          </a:p>
          <a:p>
            <a:r>
              <a:rPr lang="en-US" dirty="0"/>
              <a:t>It declares all the entities in the module that are </a:t>
            </a:r>
            <a:r>
              <a:rPr lang="en-US" b="1" dirty="0"/>
              <a:t>visible</a:t>
            </a:r>
            <a:r>
              <a:rPr lang="en-US" dirty="0"/>
              <a:t> to (and therefore usable by) the external users of the module.</a:t>
            </a:r>
          </a:p>
          <a:p>
            <a:r>
              <a:rPr lang="en-US" dirty="0"/>
              <a:t>Such visible entities include </a:t>
            </a:r>
            <a:r>
              <a:rPr lang="en-US" b="1" dirty="0"/>
              <a:t>constants, </a:t>
            </a:r>
            <a:r>
              <a:rPr lang="en-US" b="1" dirty="0" err="1"/>
              <a:t>typedefs</a:t>
            </a:r>
            <a:r>
              <a:rPr lang="en-US" b="1" dirty="0"/>
              <a:t>, variables</a:t>
            </a:r>
            <a:r>
              <a:rPr lang="en-US" dirty="0"/>
              <a:t> and </a:t>
            </a:r>
            <a:r>
              <a:rPr lang="en-US" b="1" dirty="0"/>
              <a:t>functions</a:t>
            </a:r>
            <a:r>
              <a:rPr lang="en-US" dirty="0"/>
              <a:t>. Only the prototype of each visible function is given (and only the argument types, not the argument names).</a:t>
            </a:r>
          </a:p>
          <a:p>
            <a:r>
              <a:rPr lang="en-US" dirty="0"/>
              <a:t>The book by Standish recommends that declarations of functions in the interface file are </a:t>
            </a:r>
            <a:r>
              <a:rPr lang="en-US" b="1" dirty="0"/>
              <a:t>“extern” </a:t>
            </a:r>
            <a:r>
              <a:rPr lang="en-US" dirty="0"/>
              <a:t>declarations. This is not necessary so we will not follow it.</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12</a:t>
            </a:fld>
            <a:endParaRPr lang="en-US"/>
          </a:p>
        </p:txBody>
      </p:sp>
    </p:spTree>
    <p:extLst>
      <p:ext uri="{BB962C8B-B14F-4D97-AF65-F5344CB8AC3E}">
        <p14:creationId xmlns:p14="http://schemas.microsoft.com/office/powerpoint/2010/main" val="1207808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Implementation File</a:t>
            </a:r>
          </a:p>
        </p:txBody>
      </p:sp>
      <p:sp>
        <p:nvSpPr>
          <p:cNvPr id="3" name="Content Placeholder 2"/>
          <p:cNvSpPr>
            <a:spLocks noGrp="1"/>
          </p:cNvSpPr>
          <p:nvPr>
            <p:ph idx="1"/>
          </p:nvPr>
        </p:nvSpPr>
        <p:spPr/>
        <p:txBody>
          <a:bodyPr>
            <a:normAutofit fontScale="92500"/>
          </a:bodyPr>
          <a:lstStyle/>
          <a:p>
            <a:r>
              <a:rPr lang="en-US" dirty="0" err="1">
                <a:latin typeface="Courier New" pitchFamily="49" charset="0"/>
                <a:cs typeface="Courier New" pitchFamily="49" charset="0"/>
              </a:rPr>
              <a:t>MImplementation.c</a:t>
            </a:r>
            <a:r>
              <a:rPr lang="en-US" dirty="0"/>
              <a:t> is the </a:t>
            </a:r>
            <a:r>
              <a:rPr lang="en-US" b="1" dirty="0"/>
              <a:t>implementation</a:t>
            </a:r>
            <a:r>
              <a:rPr lang="en-US" dirty="0"/>
              <a:t> file.</a:t>
            </a:r>
          </a:p>
          <a:p>
            <a:r>
              <a:rPr lang="en-US" dirty="0"/>
              <a:t>It contains all the </a:t>
            </a:r>
            <a:r>
              <a:rPr lang="en-US" b="1" dirty="0"/>
              <a:t>private entities </a:t>
            </a:r>
            <a:r>
              <a:rPr lang="en-US" dirty="0"/>
              <a:t>in the module, that are not visible to the outside.</a:t>
            </a:r>
          </a:p>
          <a:p>
            <a:r>
              <a:rPr lang="en-US" dirty="0"/>
              <a:t>It contains the </a:t>
            </a:r>
            <a:r>
              <a:rPr lang="en-US" b="1" dirty="0"/>
              <a:t>full declarations and implementations </a:t>
            </a:r>
            <a:r>
              <a:rPr lang="en-US" dirty="0"/>
              <a:t>of functions whose prototypes have been given in the interface file.</a:t>
            </a:r>
          </a:p>
          <a:p>
            <a:r>
              <a:rPr lang="en-US" dirty="0"/>
              <a:t>It </a:t>
            </a:r>
            <a:r>
              <a:rPr lang="en-US" b="1" dirty="0"/>
              <a:t>includes</a:t>
            </a:r>
            <a:r>
              <a:rPr lang="en-US" dirty="0"/>
              <a:t> (via </a:t>
            </a:r>
            <a:r>
              <a:rPr lang="en-US" dirty="0">
                <a:latin typeface="Courier New" pitchFamily="49" charset="0"/>
                <a:cs typeface="Courier New" pitchFamily="49" charset="0"/>
              </a:rPr>
              <a:t>#include</a:t>
            </a:r>
            <a:r>
              <a:rPr lang="en-US" dirty="0"/>
              <a:t>) the user interface file.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13</a:t>
            </a:fld>
            <a:endParaRPr lang="en-US"/>
          </a:p>
        </p:txBody>
      </p:sp>
    </p:spTree>
    <p:extLst>
      <p:ext uri="{BB962C8B-B14F-4D97-AF65-F5344CB8AC3E}">
        <p14:creationId xmlns:p14="http://schemas.microsoft.com/office/powerpoint/2010/main" val="2872958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Main Program</a:t>
            </a:r>
          </a:p>
        </p:txBody>
      </p:sp>
      <p:sp>
        <p:nvSpPr>
          <p:cNvPr id="3" name="Content Placeholder 2"/>
          <p:cNvSpPr>
            <a:spLocks noGrp="1"/>
          </p:cNvSpPr>
          <p:nvPr>
            <p:ph idx="1"/>
          </p:nvPr>
        </p:nvSpPr>
        <p:spPr/>
        <p:txBody>
          <a:bodyPr>
            <a:normAutofit fontScale="92500" lnSpcReduction="20000"/>
          </a:bodyPr>
          <a:lstStyle/>
          <a:p>
            <a:r>
              <a:rPr lang="en-US" dirty="0"/>
              <a:t>A </a:t>
            </a:r>
            <a:r>
              <a:rPr lang="en-US" b="1" dirty="0"/>
              <a:t>main program (client program) </a:t>
            </a:r>
            <a:r>
              <a:rPr lang="en-US" dirty="0"/>
              <a:t>that uses two modules </a:t>
            </a:r>
            <a:r>
              <a:rPr lang="en-US" dirty="0">
                <a:latin typeface="Courier New" pitchFamily="49" charset="0"/>
                <a:cs typeface="Courier New" pitchFamily="49" charset="0"/>
              </a:rPr>
              <a:t>A</a:t>
            </a:r>
            <a:r>
              <a:rPr lang="en-US" dirty="0"/>
              <a:t> and </a:t>
            </a:r>
            <a:r>
              <a:rPr lang="en-US" dirty="0">
                <a:latin typeface="Courier New" pitchFamily="49" charset="0"/>
                <a:cs typeface="Courier New" pitchFamily="49" charset="0"/>
              </a:rPr>
              <a:t>B</a:t>
            </a:r>
            <a:r>
              <a:rPr lang="en-US" dirty="0"/>
              <a:t> is organized as follows:</a:t>
            </a:r>
          </a:p>
          <a:p>
            <a:endParaRPr lang="en-US" dirty="0"/>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ModuleAInterface.h</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ModuleBInterface.h</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(declarations of entities used by the main program)</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main(void)</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(statements to execute in the main program)</a:t>
            </a: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14</a:t>
            </a:fld>
            <a:endParaRPr lang="en-US"/>
          </a:p>
        </p:txBody>
      </p:sp>
    </p:spTree>
    <p:extLst>
      <p:ext uri="{BB962C8B-B14F-4D97-AF65-F5344CB8AC3E}">
        <p14:creationId xmlns:p14="http://schemas.microsoft.com/office/powerpoint/2010/main" val="1216229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Separate Compilation</a:t>
            </a:r>
          </a:p>
        </p:txBody>
      </p:sp>
      <p:sp>
        <p:nvSpPr>
          <p:cNvPr id="3" name="Content Placeholder 2"/>
          <p:cNvSpPr>
            <a:spLocks noGrp="1"/>
          </p:cNvSpPr>
          <p:nvPr>
            <p:ph idx="1"/>
          </p:nvPr>
        </p:nvSpPr>
        <p:spPr/>
        <p:txBody>
          <a:bodyPr/>
          <a:lstStyle/>
          <a:p>
            <a:r>
              <a:rPr lang="en-US" dirty="0"/>
              <a:t>We can compile the module and the client program </a:t>
            </a:r>
            <a:r>
              <a:rPr lang="en-US" b="1" dirty="0"/>
              <a:t>separately:</a:t>
            </a:r>
          </a:p>
          <a:p>
            <a:pPr marL="0" indent="0">
              <a:buNone/>
            </a:pPr>
            <a:endParaRPr lang="en-US" dirty="0"/>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MImplementation.c</a:t>
            </a:r>
            <a:r>
              <a:rPr lang="en-US" sz="2000" dirty="0">
                <a:latin typeface="Courier New" pitchFamily="49" charset="0"/>
                <a:cs typeface="Courier New" pitchFamily="49" charset="0"/>
              </a:rPr>
              <a:t> -o </a:t>
            </a:r>
            <a:r>
              <a:rPr lang="en-US" sz="2000" dirty="0" err="1">
                <a:latin typeface="Courier New" pitchFamily="49" charset="0"/>
                <a:cs typeface="Courier New" pitchFamily="49" charset="0"/>
              </a:rPr>
              <a:t>M.o</a:t>
            </a:r>
            <a:endParaRPr lang="en-US" sz="2000" dirty="0">
              <a:latin typeface="Courier New" pitchFamily="49" charset="0"/>
              <a:cs typeface="Courier New" pitchFamily="49" charset="0"/>
            </a:endParaRPr>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ClientProgram.c</a:t>
            </a:r>
            <a:r>
              <a:rPr lang="en-US" sz="2000" dirty="0">
                <a:latin typeface="Courier New" pitchFamily="49" charset="0"/>
                <a:cs typeface="Courier New" pitchFamily="49" charset="0"/>
              </a:rPr>
              <a:t> -o </a:t>
            </a:r>
            <a:r>
              <a:rPr lang="en-US" sz="2000" dirty="0" err="1">
                <a:latin typeface="Courier New" pitchFamily="49" charset="0"/>
                <a:cs typeface="Courier New" pitchFamily="49" charset="0"/>
              </a:rPr>
              <a:t>ClientProgram.o</a:t>
            </a:r>
            <a:endParaRPr lang="en-US" sz="2000" dirty="0">
              <a:latin typeface="Courier New" pitchFamily="49" charset="0"/>
              <a:cs typeface="Courier New" pitchFamily="49" charset="0"/>
            </a:endParaRPr>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ClientProgram.o</a:t>
            </a:r>
            <a:r>
              <a:rPr lang="en-US" sz="2000" dirty="0">
                <a:latin typeface="Courier New" pitchFamily="49" charset="0"/>
                <a:cs typeface="Courier New" pitchFamily="49" charset="0"/>
              </a:rPr>
              <a:t> –o ClientProgram.exe</a:t>
            </a:r>
          </a:p>
          <a:p>
            <a:pPr marL="400050" lvl="1" indent="0">
              <a:buNone/>
            </a:pPr>
            <a:endParaRPr lang="en-US" sz="2000" dirty="0">
              <a:latin typeface="Courier New" pitchFamily="49" charset="0"/>
              <a:cs typeface="Courier New" pitchFamily="49" charset="0"/>
            </a:endParaRPr>
          </a:p>
          <a:p>
            <a:pPr marL="400050" lvl="1" indent="0">
              <a:buNone/>
            </a:pPr>
            <a:r>
              <a:rPr lang="en-US" dirty="0">
                <a:cs typeface="Courier New" pitchFamily="49" charset="0"/>
              </a:rPr>
              <a:t>With the first two commands, we compile the C files to produce </a:t>
            </a:r>
            <a:r>
              <a:rPr lang="en-US" b="1" dirty="0">
                <a:cs typeface="Courier New" pitchFamily="49" charset="0"/>
              </a:rPr>
              <a:t>object files</a:t>
            </a:r>
            <a:r>
              <a:rPr lang="en-US" dirty="0">
                <a:cs typeface="Courier New" pitchFamily="49" charset="0"/>
              </a:rPr>
              <a:t>. Then, the object files are </a:t>
            </a:r>
            <a:r>
              <a:rPr lang="en-US" b="1" dirty="0">
                <a:cs typeface="Courier New" pitchFamily="49" charset="0"/>
              </a:rPr>
              <a:t>linked</a:t>
            </a:r>
            <a:r>
              <a:rPr lang="en-US" dirty="0">
                <a:cs typeface="Courier New" pitchFamily="49" charset="0"/>
              </a:rPr>
              <a:t> to produce the final executable.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15</a:t>
            </a:fld>
            <a:endParaRPr lang="en-US"/>
          </a:p>
        </p:txBody>
      </p:sp>
    </p:spTree>
    <p:extLst>
      <p:ext uri="{BB962C8B-B14F-4D97-AF65-F5344CB8AC3E}">
        <p14:creationId xmlns:p14="http://schemas.microsoft.com/office/powerpoint/2010/main" val="2660141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Priority Queues – An Abstract Data Type</a:t>
            </a:r>
          </a:p>
        </p:txBody>
      </p:sp>
      <p:sp>
        <p:nvSpPr>
          <p:cNvPr id="3" name="Content Placeholder 2"/>
          <p:cNvSpPr>
            <a:spLocks noGrp="1"/>
          </p:cNvSpPr>
          <p:nvPr>
            <p:ph idx="1"/>
          </p:nvPr>
        </p:nvSpPr>
        <p:spPr/>
        <p:txBody>
          <a:bodyPr/>
          <a:lstStyle/>
          <a:p>
            <a:r>
              <a:rPr lang="en-US" dirty="0"/>
              <a:t>A </a:t>
            </a:r>
            <a:r>
              <a:rPr lang="en-US" b="1" dirty="0"/>
              <a:t>priority queue </a:t>
            </a:r>
            <a:r>
              <a:rPr lang="en-US" dirty="0"/>
              <a:t>is a container that holds some prioritized items. For example, a list of jobs with a deadline for processing each one of them.</a:t>
            </a:r>
          </a:p>
          <a:p>
            <a:endParaRPr lang="en-US" dirty="0"/>
          </a:p>
          <a:p>
            <a:r>
              <a:rPr lang="en-US" dirty="0"/>
              <a:t>When we remove an item from a priority queue, we always get the item with highest priority.</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16</a:t>
            </a:fld>
            <a:endParaRPr lang="en-US"/>
          </a:p>
        </p:txBody>
      </p:sp>
    </p:spTree>
    <p:extLst>
      <p:ext uri="{BB962C8B-B14F-4D97-AF65-F5344CB8AC3E}">
        <p14:creationId xmlns:p14="http://schemas.microsoft.com/office/powerpoint/2010/main" val="24595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the ADT Priority Queue</a:t>
            </a:r>
          </a:p>
        </p:txBody>
      </p:sp>
      <p:sp>
        <p:nvSpPr>
          <p:cNvPr id="3" name="Content Placeholder 2"/>
          <p:cNvSpPr>
            <a:spLocks noGrp="1"/>
          </p:cNvSpPr>
          <p:nvPr>
            <p:ph idx="1"/>
          </p:nvPr>
        </p:nvSpPr>
        <p:spPr/>
        <p:txBody>
          <a:bodyPr>
            <a:normAutofit fontScale="92500" lnSpcReduction="10000"/>
          </a:bodyPr>
          <a:lstStyle/>
          <a:p>
            <a:r>
              <a:rPr lang="en-US" dirty="0"/>
              <a:t>A </a:t>
            </a:r>
            <a:r>
              <a:rPr lang="en-US" b="1" dirty="0"/>
              <a:t>priority queue </a:t>
            </a:r>
            <a:r>
              <a:rPr lang="en-US" dirty="0"/>
              <a:t>is a finite collection of items for which the following operations are defined:</a:t>
            </a:r>
          </a:p>
          <a:p>
            <a:pPr lvl="1"/>
            <a:r>
              <a:rPr lang="en-US" b="1" dirty="0"/>
              <a:t>Initialize</a:t>
            </a:r>
            <a:r>
              <a:rPr lang="en-US" dirty="0"/>
              <a:t> the priority queue, </a:t>
            </a:r>
            <a:r>
              <a:rPr lang="en-US" i="1" dirty="0"/>
              <a:t>PQ</a:t>
            </a:r>
            <a:r>
              <a:rPr lang="en-US" dirty="0"/>
              <a:t>, to the empty priority queue.</a:t>
            </a:r>
          </a:p>
          <a:p>
            <a:pPr lvl="1"/>
            <a:r>
              <a:rPr lang="en-US" dirty="0"/>
              <a:t>Determine whether or not the priority queue, </a:t>
            </a:r>
            <a:r>
              <a:rPr lang="en-US" i="1" dirty="0"/>
              <a:t>PQ</a:t>
            </a:r>
            <a:r>
              <a:rPr lang="en-US" dirty="0"/>
              <a:t>, is </a:t>
            </a:r>
            <a:r>
              <a:rPr lang="en-US" b="1" dirty="0"/>
              <a:t>empty</a:t>
            </a:r>
            <a:r>
              <a:rPr lang="en-US" dirty="0"/>
              <a:t>.</a:t>
            </a:r>
          </a:p>
          <a:p>
            <a:pPr lvl="1"/>
            <a:r>
              <a:rPr lang="en-US" dirty="0"/>
              <a:t>Determine whether or not the priority queue, </a:t>
            </a:r>
            <a:r>
              <a:rPr lang="en-US" i="1" dirty="0"/>
              <a:t>PQ</a:t>
            </a:r>
            <a:r>
              <a:rPr lang="en-US" dirty="0"/>
              <a:t>, is </a:t>
            </a:r>
            <a:r>
              <a:rPr lang="en-US" b="1" dirty="0"/>
              <a:t>full</a:t>
            </a:r>
            <a:r>
              <a:rPr lang="en-US" dirty="0"/>
              <a:t>.</a:t>
            </a:r>
          </a:p>
          <a:p>
            <a:pPr lvl="1"/>
            <a:r>
              <a:rPr lang="en-US" b="1" dirty="0"/>
              <a:t>Insert</a:t>
            </a:r>
            <a:r>
              <a:rPr lang="en-US" dirty="0"/>
              <a:t> a new item, </a:t>
            </a:r>
            <a:r>
              <a:rPr lang="en-US" i="1" dirty="0"/>
              <a:t>X</a:t>
            </a:r>
            <a:r>
              <a:rPr lang="en-US" dirty="0"/>
              <a:t>, into the priority queue, </a:t>
            </a:r>
            <a:r>
              <a:rPr lang="en-US" i="1" dirty="0"/>
              <a:t>PQ</a:t>
            </a:r>
            <a:r>
              <a:rPr lang="en-US" dirty="0"/>
              <a:t>.</a:t>
            </a:r>
          </a:p>
          <a:p>
            <a:pPr lvl="1"/>
            <a:r>
              <a:rPr lang="en-US" dirty="0"/>
              <a:t>If </a:t>
            </a:r>
            <a:r>
              <a:rPr lang="en-US" i="1" dirty="0"/>
              <a:t>PQ</a:t>
            </a:r>
            <a:r>
              <a:rPr lang="en-US" dirty="0"/>
              <a:t> is non-empty, </a:t>
            </a:r>
            <a:r>
              <a:rPr lang="en-US" b="1" dirty="0"/>
              <a:t>remove</a:t>
            </a:r>
            <a:r>
              <a:rPr lang="en-US" dirty="0"/>
              <a:t> from </a:t>
            </a:r>
            <a:r>
              <a:rPr lang="en-US" i="1" dirty="0"/>
              <a:t>PQ</a:t>
            </a:r>
            <a:r>
              <a:rPr lang="en-US" dirty="0"/>
              <a:t> an item </a:t>
            </a:r>
            <a:r>
              <a:rPr lang="en-US" i="1" dirty="0"/>
              <a:t>X</a:t>
            </a:r>
            <a:r>
              <a:rPr lang="en-US" dirty="0"/>
              <a:t> of highest priority in </a:t>
            </a:r>
            <a:r>
              <a:rPr lang="en-US" i="1" dirty="0"/>
              <a:t>PQ</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17</a:t>
            </a:fld>
            <a:endParaRPr lang="en-US"/>
          </a:p>
        </p:txBody>
      </p:sp>
    </p:spTree>
    <p:extLst>
      <p:ext uri="{BB962C8B-B14F-4D97-AF65-F5344CB8AC3E}">
        <p14:creationId xmlns:p14="http://schemas.microsoft.com/office/powerpoint/2010/main" val="1936277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Priority Queue Interface File</a:t>
            </a:r>
          </a:p>
        </p:txBody>
      </p:sp>
      <p:sp>
        <p:nvSpPr>
          <p:cNvPr id="3" name="Content Placeholder 2"/>
          <p:cNvSpPr>
            <a:spLocks noGrp="1"/>
          </p:cNvSpPr>
          <p:nvPr>
            <p:ph idx="1"/>
          </p:nvPr>
        </p:nvSpPr>
        <p:spPr/>
        <p:txBody>
          <a:bodyPr>
            <a:normAutofit/>
          </a:bodyPr>
          <a:lstStyle/>
          <a:p>
            <a:pPr marL="0" indent="0">
              <a:buNone/>
            </a:pPr>
            <a:r>
              <a:rPr lang="en-US" sz="2200" dirty="0">
                <a:latin typeface="Courier New" pitchFamily="49" charset="0"/>
                <a:cs typeface="Courier New" pitchFamily="49" charset="0"/>
              </a:rPr>
              <a:t>/* this is the file </a:t>
            </a:r>
            <a:r>
              <a:rPr lang="en-US" sz="2200" dirty="0" err="1">
                <a:latin typeface="Courier New" pitchFamily="49" charset="0"/>
                <a:cs typeface="Courier New" pitchFamily="49" charset="0"/>
              </a:rPr>
              <a:t>PQInterface.h</a:t>
            </a:r>
            <a:r>
              <a:rPr lang="en-US" sz="2200" dirty="0">
                <a:latin typeface="Courier New" pitchFamily="49" charset="0"/>
                <a:cs typeface="Courier New" pitchFamily="49" charset="0"/>
              </a:rPr>
              <a:t>      */</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#include “</a:t>
            </a:r>
            <a:r>
              <a:rPr lang="en-US" sz="2200" dirty="0" err="1">
                <a:latin typeface="Courier New" pitchFamily="49" charset="0"/>
                <a:cs typeface="Courier New" pitchFamily="49" charset="0"/>
              </a:rPr>
              <a:t>PQTypes.h</a:t>
            </a: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defines types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and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void Initialize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a:t>
            </a:r>
          </a:p>
          <a:p>
            <a:pPr marL="0" indent="0">
              <a:buNone/>
            </a:pP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Empty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a:t>
            </a:r>
          </a:p>
          <a:p>
            <a:pPr marL="0" indent="0">
              <a:buNone/>
            </a:pP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Full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void Insert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a:t>
            </a:r>
          </a:p>
          <a:p>
            <a:pPr marL="0" indent="0">
              <a:buNone/>
            </a:pP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Remove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18</a:t>
            </a:fld>
            <a:endParaRPr lang="en-US"/>
          </a:p>
        </p:txBody>
      </p:sp>
    </p:spTree>
    <p:extLst>
      <p:ext uri="{BB962C8B-B14F-4D97-AF65-F5344CB8AC3E}">
        <p14:creationId xmlns:p14="http://schemas.microsoft.com/office/powerpoint/2010/main" val="386551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 Using a Priority Queue</a:t>
            </a:r>
          </a:p>
        </p:txBody>
      </p:sp>
      <p:sp>
        <p:nvSpPr>
          <p:cNvPr id="3" name="Content Placeholder 2"/>
          <p:cNvSpPr>
            <a:spLocks noGrp="1"/>
          </p:cNvSpPr>
          <p:nvPr>
            <p:ph idx="1"/>
          </p:nvPr>
        </p:nvSpPr>
        <p:spPr/>
        <p:txBody>
          <a:bodyPr>
            <a:normAutofit fontScale="77500" lnSpcReduction="20000"/>
          </a:bodyPr>
          <a:lstStyle/>
          <a:p>
            <a:r>
              <a:rPr lang="en-US" dirty="0"/>
              <a:t>Let us now define an array </a:t>
            </a:r>
            <a:r>
              <a:rPr lang="en-US" dirty="0">
                <a:latin typeface="Courier New" pitchFamily="49" charset="0"/>
                <a:cs typeface="Courier New" pitchFamily="49" charset="0"/>
              </a:rPr>
              <a:t>A</a:t>
            </a:r>
            <a:r>
              <a:rPr lang="en-US" dirty="0"/>
              <a:t> to hold ten items of type </a:t>
            </a:r>
            <a:r>
              <a:rPr lang="en-US" dirty="0" err="1">
                <a:latin typeface="Courier New" pitchFamily="49" charset="0"/>
                <a:cs typeface="Courier New" pitchFamily="49" charset="0"/>
              </a:rPr>
              <a:t>PQItem</a:t>
            </a:r>
            <a:r>
              <a:rPr lang="en-US" dirty="0"/>
              <a:t>, where </a:t>
            </a:r>
            <a:r>
              <a:rPr lang="en-US" dirty="0" err="1">
                <a:latin typeface="Courier New" pitchFamily="49" charset="0"/>
                <a:cs typeface="Courier New" pitchFamily="49" charset="0"/>
              </a:rPr>
              <a:t>PQItem</a:t>
            </a:r>
            <a:r>
              <a:rPr lang="en-US" dirty="0" err="1">
                <a:latin typeface="Calibri" pitchFamily="34" charset="0"/>
                <a:cs typeface="Calibri" pitchFamily="34" charset="0"/>
              </a:rPr>
              <a:t>s</a:t>
            </a:r>
            <a:r>
              <a:rPr lang="en-US" dirty="0"/>
              <a:t> have been defined to be integer values, such that bigger integers have greater priority than smaller ones:</a:t>
            </a:r>
          </a:p>
          <a:p>
            <a:pPr marL="0" indent="0">
              <a:buNone/>
            </a:pPr>
            <a:endParaRPr lang="en-US" dirty="0"/>
          </a:p>
          <a:p>
            <a:pPr marL="400050" lvl="1" indent="0">
              <a:buNone/>
            </a:pPr>
            <a:r>
              <a:rPr lang="en-US" sz="2600" dirty="0" err="1">
                <a:latin typeface="Courier New" pitchFamily="49" charset="0"/>
                <a:cs typeface="Courier New" pitchFamily="49" charset="0"/>
              </a:rPr>
              <a:t>typedef</a:t>
            </a:r>
            <a:r>
              <a:rPr lang="en-US" sz="2600" dirty="0">
                <a:latin typeface="Courier New" pitchFamily="49" charset="0"/>
                <a:cs typeface="Courier New" pitchFamily="49" charset="0"/>
              </a:rPr>
              <a:t> </a:t>
            </a:r>
            <a:r>
              <a:rPr lang="en-US" sz="2600" dirty="0" err="1">
                <a:latin typeface="Courier New" pitchFamily="49" charset="0"/>
                <a:cs typeface="Courier New" pitchFamily="49" charset="0"/>
              </a:rPr>
              <a:t>int</a:t>
            </a:r>
            <a:r>
              <a:rPr lang="en-US" sz="2600" dirty="0">
                <a:latin typeface="Courier New" pitchFamily="49" charset="0"/>
                <a:cs typeface="Courier New" pitchFamily="49" charset="0"/>
              </a:rPr>
              <a:t> </a:t>
            </a:r>
            <a:r>
              <a:rPr lang="en-US" sz="2600" dirty="0" err="1">
                <a:latin typeface="Courier New" pitchFamily="49" charset="0"/>
                <a:cs typeface="Courier New" pitchFamily="49" charset="0"/>
              </a:rPr>
              <a:t>PQItem</a:t>
            </a:r>
            <a:r>
              <a:rPr lang="en-US" sz="2600" dirty="0">
                <a:latin typeface="Courier New" pitchFamily="49" charset="0"/>
                <a:cs typeface="Courier New" pitchFamily="49" charset="0"/>
              </a:rPr>
              <a:t>;</a:t>
            </a:r>
          </a:p>
          <a:p>
            <a:pPr marL="400050" lvl="1" indent="0">
              <a:buNone/>
            </a:pPr>
            <a:r>
              <a:rPr lang="en-US" sz="2600" dirty="0" err="1">
                <a:latin typeface="Courier New" pitchFamily="49" charset="0"/>
                <a:cs typeface="Courier New" pitchFamily="49" charset="0"/>
              </a:rPr>
              <a:t>typedef</a:t>
            </a:r>
            <a:r>
              <a:rPr lang="en-US" sz="2600" dirty="0">
                <a:latin typeface="Courier New" pitchFamily="49" charset="0"/>
                <a:cs typeface="Courier New" pitchFamily="49" charset="0"/>
              </a:rPr>
              <a:t> </a:t>
            </a:r>
            <a:r>
              <a:rPr lang="en-US" sz="2600" dirty="0" err="1">
                <a:latin typeface="Courier New" pitchFamily="49" charset="0"/>
                <a:cs typeface="Courier New" pitchFamily="49" charset="0"/>
              </a:rPr>
              <a:t>PQItem</a:t>
            </a:r>
            <a:r>
              <a:rPr lang="en-US" sz="2600" dirty="0">
                <a:latin typeface="Courier New" pitchFamily="49" charset="0"/>
                <a:cs typeface="Courier New" pitchFamily="49" charset="0"/>
              </a:rPr>
              <a:t> </a:t>
            </a:r>
            <a:r>
              <a:rPr lang="en-US" sz="2600" dirty="0" err="1">
                <a:latin typeface="Courier New" pitchFamily="49" charset="0"/>
                <a:cs typeface="Courier New" pitchFamily="49" charset="0"/>
              </a:rPr>
              <a:t>SortingArray</a:t>
            </a:r>
            <a:r>
              <a:rPr lang="en-US" sz="2600" dirty="0">
                <a:latin typeface="Courier New" pitchFamily="49" charset="0"/>
                <a:cs typeface="Courier New" pitchFamily="49" charset="0"/>
              </a:rPr>
              <a:t>[10];</a:t>
            </a:r>
          </a:p>
          <a:p>
            <a:pPr marL="400050" lvl="1" indent="0">
              <a:buNone/>
            </a:pPr>
            <a:r>
              <a:rPr lang="en-US" sz="2600" dirty="0" err="1">
                <a:latin typeface="Courier New" pitchFamily="49" charset="0"/>
                <a:cs typeface="Courier New" pitchFamily="49" charset="0"/>
              </a:rPr>
              <a:t>SortingArray</a:t>
            </a:r>
            <a:r>
              <a:rPr lang="en-US" sz="2600" dirty="0">
                <a:latin typeface="Courier New" pitchFamily="49" charset="0"/>
                <a:cs typeface="Courier New" pitchFamily="49" charset="0"/>
              </a:rPr>
              <a:t> A;</a:t>
            </a:r>
          </a:p>
          <a:p>
            <a:pPr marL="0" indent="0">
              <a:buNone/>
            </a:pPr>
            <a:endParaRPr lang="en-US" dirty="0"/>
          </a:p>
          <a:p>
            <a:r>
              <a:rPr lang="en-US" dirty="0"/>
              <a:t>We can now use a priority queue to sort the array </a:t>
            </a:r>
            <a:r>
              <a:rPr lang="en-US" dirty="0">
                <a:latin typeface="Courier New" pitchFamily="49" charset="0"/>
                <a:cs typeface="Courier New" pitchFamily="49" charset="0"/>
              </a:rPr>
              <a:t>A</a:t>
            </a:r>
            <a:r>
              <a:rPr lang="en-US" dirty="0"/>
              <a:t>.  </a:t>
            </a:r>
          </a:p>
          <a:p>
            <a:r>
              <a:rPr lang="en-US" dirty="0"/>
              <a:t>We can successfully use the ADT priority queue whose interface was given earlier </a:t>
            </a:r>
            <a:r>
              <a:rPr lang="en-US" b="1" dirty="0"/>
              <a:t>without having to know any details of its implementation.</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19</a:t>
            </a:fld>
            <a:endParaRPr lang="en-US"/>
          </a:p>
        </p:txBody>
      </p:sp>
    </p:spTree>
    <p:extLst>
      <p:ext uri="{BB962C8B-B14F-4D97-AF65-F5344CB8AC3E}">
        <p14:creationId xmlns:p14="http://schemas.microsoft.com/office/powerpoint/2010/main" val="338330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Procedural Abstraction</a:t>
            </a:r>
          </a:p>
        </p:txBody>
      </p:sp>
      <p:sp>
        <p:nvSpPr>
          <p:cNvPr id="3" name="Content Placeholder 2"/>
          <p:cNvSpPr>
            <a:spLocks noGrp="1"/>
          </p:cNvSpPr>
          <p:nvPr>
            <p:ph idx="1"/>
          </p:nvPr>
        </p:nvSpPr>
        <p:spPr/>
        <p:txBody>
          <a:bodyPr>
            <a:normAutofit fontScale="77500" lnSpcReduction="20000"/>
          </a:bodyPr>
          <a:lstStyle/>
          <a:p>
            <a:r>
              <a:rPr lang="en-US" dirty="0"/>
              <a:t>When programs get large, certain </a:t>
            </a:r>
            <a:r>
              <a:rPr lang="en-US" b="1" dirty="0"/>
              <a:t>disciplines of structuring</a:t>
            </a:r>
            <a:r>
              <a:rPr lang="en-US" dirty="0"/>
              <a:t> need to be followed rigorously. Otherwise, the programs become complex, confusing and hard to debug.</a:t>
            </a:r>
          </a:p>
          <a:p>
            <a:endParaRPr lang="en-US" dirty="0"/>
          </a:p>
          <a:p>
            <a:r>
              <a:rPr lang="en-US" dirty="0"/>
              <a:t>In your first programming course you learned the benefits of </a:t>
            </a:r>
            <a:r>
              <a:rPr lang="en-US" b="1" dirty="0"/>
              <a:t>procedural abstraction</a:t>
            </a:r>
            <a:r>
              <a:rPr lang="el-GR" b="1" dirty="0"/>
              <a:t> (διαδικαστική αφαίρεση). </a:t>
            </a:r>
            <a:r>
              <a:rPr lang="en-US" dirty="0"/>
              <a:t>When we organize a sequence of instructions into a function </a:t>
            </a:r>
            <a:r>
              <a:rPr lang="en-US" dirty="0">
                <a:latin typeface="Courier New" pitchFamily="49" charset="0"/>
                <a:cs typeface="Courier New" pitchFamily="49" charset="0"/>
              </a:rPr>
              <a:t>F(x</a:t>
            </a:r>
            <a:r>
              <a:rPr lang="en-US" sz="2800" baseline="-25000" dirty="0">
                <a:latin typeface="Courier New" pitchFamily="49" charset="0"/>
                <a:cs typeface="Courier New" pitchFamily="49" charset="0"/>
              </a:rPr>
              <a:t>1</a:t>
            </a:r>
            <a:r>
              <a:rPr lang="en-US" dirty="0">
                <a:latin typeface="Courier New" pitchFamily="49" charset="0"/>
                <a:cs typeface="Courier New" pitchFamily="49" charset="0"/>
              </a:rPr>
              <a:t>, …, </a:t>
            </a:r>
            <a:r>
              <a:rPr lang="en-US" dirty="0" err="1">
                <a:latin typeface="Courier New" pitchFamily="49" charset="0"/>
                <a:cs typeface="Courier New" pitchFamily="49" charset="0"/>
              </a:rPr>
              <a:t>x</a:t>
            </a:r>
            <a:r>
              <a:rPr lang="en-US" baseline="-25000" dirty="0" err="1">
                <a:latin typeface="Courier New" pitchFamily="49" charset="0"/>
                <a:cs typeface="Courier New" pitchFamily="49" charset="0"/>
              </a:rPr>
              <a:t>n</a:t>
            </a:r>
            <a:r>
              <a:rPr lang="en-US" dirty="0">
                <a:latin typeface="Courier New" pitchFamily="49" charset="0"/>
                <a:cs typeface="Courier New" pitchFamily="49" charset="0"/>
              </a:rPr>
              <a:t>), </a:t>
            </a:r>
            <a:r>
              <a:rPr lang="en-US" dirty="0"/>
              <a:t>we have a named unit of action.</a:t>
            </a:r>
          </a:p>
          <a:p>
            <a:endParaRPr lang="en-US" dirty="0"/>
          </a:p>
          <a:p>
            <a:r>
              <a:rPr lang="en-US" dirty="0"/>
              <a:t>When we later on use this function </a:t>
            </a:r>
            <a:r>
              <a:rPr lang="en-US" dirty="0">
                <a:latin typeface="Courier New" pitchFamily="49" charset="0"/>
                <a:cs typeface="Courier New" pitchFamily="49" charset="0"/>
              </a:rPr>
              <a:t>F</a:t>
            </a:r>
            <a:r>
              <a:rPr lang="en-US" dirty="0"/>
              <a:t>, we only need to know </a:t>
            </a:r>
            <a:r>
              <a:rPr lang="en-US" b="1" dirty="0"/>
              <a:t>what</a:t>
            </a:r>
            <a:r>
              <a:rPr lang="en-US" dirty="0"/>
              <a:t> the function does, not </a:t>
            </a:r>
            <a:r>
              <a:rPr lang="en-US" b="1" dirty="0"/>
              <a:t>how</a:t>
            </a:r>
            <a:r>
              <a:rPr lang="en-US" dirty="0"/>
              <a:t> it does it.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a:t>
            </a:fld>
            <a:endParaRPr lang="en-US"/>
          </a:p>
        </p:txBody>
      </p:sp>
    </p:spTree>
    <p:extLst>
      <p:ext uri="{BB962C8B-B14F-4D97-AF65-F5344CB8AC3E}">
        <p14:creationId xmlns:p14="http://schemas.microsoft.com/office/powerpoint/2010/main" val="1477287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Sorting Using a Priority Queue (cont’d)</a:t>
            </a:r>
          </a:p>
        </p:txBody>
      </p:sp>
      <p:sp>
        <p:nvSpPr>
          <p:cNvPr id="3" name="Content Placeholder 2"/>
          <p:cNvSpPr>
            <a:spLocks noGrp="1"/>
          </p:cNvSpPr>
          <p:nvPr>
            <p:ph idx="1"/>
          </p:nvPr>
        </p:nvSpPr>
        <p:spPr/>
        <p:txBody>
          <a:bodyPr>
            <a:normAutofit fontScale="77500" lnSpcReduction="20000"/>
          </a:bodyPr>
          <a:lstStyle/>
          <a:p>
            <a:pPr marL="0" indent="0">
              <a:buNone/>
            </a:pPr>
            <a:r>
              <a:rPr lang="el-GR" sz="2200" dirty="0">
                <a:latin typeface="Courier New" pitchFamily="49" charset="0"/>
                <a:cs typeface="Courier New" pitchFamily="49" charset="0"/>
              </a:rPr>
              <a:t>/* </a:t>
            </a:r>
            <a:r>
              <a:rPr lang="en-US" sz="2200" dirty="0">
                <a:latin typeface="Courier New" pitchFamily="49" charset="0"/>
                <a:cs typeface="Courier New" pitchFamily="49" charset="0"/>
              </a:rPr>
              <a:t>this is the main program */</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#include &lt;</a:t>
            </a:r>
            <a:r>
              <a:rPr lang="en-US" sz="2200" dirty="0" err="1">
                <a:latin typeface="Courier New" pitchFamily="49" charset="0"/>
                <a:cs typeface="Courier New" pitchFamily="49" charset="0"/>
              </a:rPr>
              <a:t>stdio.h</a:t>
            </a:r>
            <a:r>
              <a:rPr lang="en-US" sz="2200" dirty="0">
                <a:latin typeface="Courier New" pitchFamily="49" charset="0"/>
                <a:cs typeface="Courier New" pitchFamily="49" charset="0"/>
              </a:rPr>
              <a:t>&gt;</a:t>
            </a:r>
          </a:p>
          <a:p>
            <a:pPr marL="0" indent="0">
              <a:buNone/>
            </a:pPr>
            <a:r>
              <a:rPr lang="en-US" sz="2200" dirty="0">
                <a:latin typeface="Courier New" pitchFamily="49" charset="0"/>
                <a:cs typeface="Courier New" pitchFamily="49" charset="0"/>
              </a:rPr>
              <a:t>#include “</a:t>
            </a:r>
            <a:r>
              <a:rPr lang="en-US" sz="2200" dirty="0" err="1">
                <a:latin typeface="Courier New" pitchFamily="49" charset="0"/>
                <a:cs typeface="Courier New" pitchFamily="49" charset="0"/>
              </a:rPr>
              <a:t>PQInterface.h</a:t>
            </a:r>
            <a:r>
              <a:rPr lang="en-US" sz="2200" dirty="0">
                <a:latin typeface="Courier New" pitchFamily="49" charset="0"/>
                <a:cs typeface="Courier New" pitchFamily="49" charset="0"/>
              </a:rPr>
              <a: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SortingArray</a:t>
            </a:r>
            <a:r>
              <a:rPr lang="en-US" sz="2200" dirty="0">
                <a:latin typeface="Courier New" pitchFamily="49" charset="0"/>
                <a:cs typeface="Courier New" pitchFamily="49" charset="0"/>
              </a:rPr>
              <a:t>[MAXCOUNT];</a:t>
            </a:r>
          </a:p>
          <a:p>
            <a:pPr marL="0" indent="0">
              <a:buNone/>
            </a:pPr>
            <a:r>
              <a:rPr lang="en-US" sz="2200" dirty="0">
                <a:latin typeface="Courier New" pitchFamily="49" charset="0"/>
                <a:cs typeface="Courier New" pitchFamily="49" charset="0"/>
              </a:rPr>
              <a:t>/* Note: MAXCOUNT is 10 */</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void </a:t>
            </a:r>
            <a:r>
              <a:rPr lang="en-US" sz="2200" dirty="0" err="1">
                <a:latin typeface="Courier New" pitchFamily="49" charset="0"/>
                <a:cs typeface="Courier New" pitchFamily="49" charset="0"/>
              </a:rPr>
              <a:t>PriorityQueueSort</a:t>
            </a:r>
            <a:r>
              <a:rPr lang="en-US" sz="2200" dirty="0">
                <a:latin typeface="Courier New" pitchFamily="49" charset="0"/>
                <a:cs typeface="Courier New" pitchFamily="49" charset="0"/>
              </a:rPr>
              <a:t>(</a:t>
            </a:r>
            <a:r>
              <a:rPr lang="en-US" sz="2200" dirty="0" err="1">
                <a:latin typeface="Courier New" pitchFamily="49" charset="0"/>
                <a:cs typeface="Courier New" pitchFamily="49" charset="0"/>
              </a:rPr>
              <a:t>SortingArray</a:t>
            </a:r>
            <a:r>
              <a:rPr lang="en-US" sz="2200" dirty="0">
                <a:latin typeface="Courier New" pitchFamily="49" charset="0"/>
                <a:cs typeface="Courier New" pitchFamily="49" charset="0"/>
              </a:rPr>
              <a:t> A)</a:t>
            </a:r>
          </a:p>
          <a:p>
            <a:pPr marL="0" indent="0">
              <a:buNone/>
            </a:pP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PQ;</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   Initialize(&amp;PQ);</a:t>
            </a:r>
          </a:p>
          <a:p>
            <a:pPr marL="0" indent="0">
              <a:buNone/>
            </a:pPr>
            <a:r>
              <a:rPr lang="en-US" sz="2200" dirty="0">
                <a:latin typeface="Courier New" pitchFamily="49" charset="0"/>
                <a:cs typeface="Courier New" pitchFamily="49" charset="0"/>
              </a:rPr>
              <a:t>   for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&lt;MAXCOUNT;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Insert(A[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&amp;PQ);</a:t>
            </a:r>
          </a:p>
          <a:p>
            <a:pPr marL="0" indent="0">
              <a:buNone/>
            </a:pPr>
            <a:r>
              <a:rPr lang="en-US" sz="2200" dirty="0">
                <a:latin typeface="Courier New" pitchFamily="49" charset="0"/>
                <a:cs typeface="Courier New" pitchFamily="49" charset="0"/>
              </a:rPr>
              <a:t>   for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=MAXCOUNT-1;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&gt;=0;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]=Remove(&amp;PQ);</a:t>
            </a:r>
          </a:p>
          <a:p>
            <a:pPr marL="0" indent="0">
              <a:buNone/>
            </a:pPr>
            <a:r>
              <a:rPr lang="en-US" sz="2200" dirty="0">
                <a:latin typeface="Courier New" pitchFamily="49" charset="0"/>
                <a:cs typeface="Courier New" pitchFamily="49" charset="0"/>
              </a:rPr>
              <a:t>}</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20</a:t>
            </a:fld>
            <a:endParaRPr lang="en-US"/>
          </a:p>
        </p:txBody>
      </p:sp>
    </p:spTree>
    <p:extLst>
      <p:ext uri="{BB962C8B-B14F-4D97-AF65-F5344CB8AC3E}">
        <p14:creationId xmlns:p14="http://schemas.microsoft.com/office/powerpoint/2010/main" val="2406594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Sorting Using a Priority Queue (cont’d)</a:t>
            </a:r>
          </a:p>
        </p:txBody>
      </p:sp>
      <p:sp>
        <p:nvSpPr>
          <p:cNvPr id="3" name="Content Placeholder 2"/>
          <p:cNvSpPr>
            <a:spLocks noGrp="1"/>
          </p:cNvSpPr>
          <p:nvPr>
            <p:ph idx="1"/>
          </p:nvPr>
        </p:nvSpPr>
        <p:spPr/>
        <p:txBody>
          <a:bodyPr>
            <a:normAutofit fontScale="55000" lnSpcReduction="20000"/>
          </a:bodyPr>
          <a:lstStyle/>
          <a:p>
            <a:pPr marL="0" indent="0">
              <a:buNone/>
            </a:pP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SquareOf</a:t>
            </a:r>
            <a:r>
              <a:rPr lang="en-US" sz="2200" dirty="0">
                <a:latin typeface="Courier New" pitchFamily="49" charset="0"/>
                <a:cs typeface="Courier New" pitchFamily="49" charset="0"/>
              </a:rPr>
              <a:t>(</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x)</a:t>
            </a:r>
          </a:p>
          <a:p>
            <a:pPr marL="0" indent="0">
              <a:buNone/>
            </a:pP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return x*x;</a:t>
            </a:r>
          </a:p>
          <a:p>
            <a:pPr marL="0" indent="0">
              <a:buNone/>
            </a:pPr>
            <a:r>
              <a:rPr lang="en-US" sz="2200" dirty="0">
                <a:latin typeface="Courier New" pitchFamily="49" charset="0"/>
                <a:cs typeface="Courier New" pitchFamily="49" charset="0"/>
              </a:rPr>
              <a: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main(void)</a:t>
            </a:r>
          </a:p>
          <a:p>
            <a:pPr marL="0" indent="0">
              <a:buNone/>
            </a:pP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SortingArray</a:t>
            </a:r>
            <a:r>
              <a:rPr lang="en-US" sz="2200" dirty="0">
                <a:latin typeface="Courier New" pitchFamily="49" charset="0"/>
                <a:cs typeface="Courier New" pitchFamily="49" charset="0"/>
              </a:rPr>
              <a:t> A;</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   for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&lt;10;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a:t>
            </a:r>
            <a:r>
              <a:rPr lang="en-US" sz="2200" dirty="0" err="1">
                <a:latin typeface="Courier New" pitchFamily="49" charset="0"/>
                <a:cs typeface="Courier New" pitchFamily="49" charset="0"/>
              </a:rPr>
              <a:t>SquareOf</a:t>
            </a:r>
            <a:r>
              <a:rPr lang="en-US" sz="2200" dirty="0">
                <a:latin typeface="Courier New" pitchFamily="49" charset="0"/>
                <a:cs typeface="Courier New" pitchFamily="49" charset="0"/>
              </a:rPr>
              <a:t>(3*i-13);</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printf</a:t>
            </a:r>
            <a:r>
              <a:rPr lang="en-US" sz="2200" dirty="0">
                <a:latin typeface="Courier New" pitchFamily="49" charset="0"/>
                <a:cs typeface="Courier New" pitchFamily="49" charset="0"/>
              </a:rPr>
              <a:t>(“%d ”,A[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printf</a:t>
            </a:r>
            <a:r>
              <a:rPr lang="en-US" sz="2200" dirty="0">
                <a:latin typeface="Courier New" pitchFamily="49" charset="0"/>
                <a:cs typeface="Courier New" pitchFamily="49" charset="0"/>
              </a:rPr>
              <a:t>(“\n”);</a:t>
            </a:r>
          </a:p>
          <a:p>
            <a:pPr marL="0" indent="0">
              <a:buNone/>
            </a:pP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PriorityQueueSort</a:t>
            </a:r>
            <a:r>
              <a:rPr lang="en-US" sz="2200" dirty="0">
                <a:latin typeface="Courier New" pitchFamily="49" charset="0"/>
                <a:cs typeface="Courier New" pitchFamily="49" charset="0"/>
              </a:rPr>
              <a:t>(A);</a:t>
            </a:r>
          </a:p>
          <a:p>
            <a:pPr marL="0" indent="0">
              <a:buNone/>
            </a:pP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for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&lt;10;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printf</a:t>
            </a:r>
            <a:r>
              <a:rPr lang="en-US" sz="2200" dirty="0">
                <a:latin typeface="Courier New" pitchFamily="49" charset="0"/>
                <a:cs typeface="Courier New" pitchFamily="49" charset="0"/>
              </a:rPr>
              <a:t>(“%d ”,A[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printf</a:t>
            </a:r>
            <a:r>
              <a:rPr lang="en-US" sz="2200" dirty="0">
                <a:latin typeface="Courier New" pitchFamily="49" charset="0"/>
                <a:cs typeface="Courier New" pitchFamily="49" charset="0"/>
              </a:rPr>
              <a:t>(“\n”);</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    return 0;</a:t>
            </a:r>
          </a:p>
          <a:p>
            <a:pPr marL="0" indent="0">
              <a:buNone/>
            </a:pPr>
            <a:r>
              <a:rPr lang="en-US" sz="2200" dirty="0">
                <a:latin typeface="Courier New" pitchFamily="49" charset="0"/>
                <a:cs typeface="Courier New" pitchFamily="49" charset="0"/>
              </a:rPr>
              <a:t>}</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21</a:t>
            </a:fld>
            <a:endParaRPr lang="en-US"/>
          </a:p>
        </p:txBody>
      </p:sp>
    </p:spTree>
    <p:extLst>
      <p:ext uri="{BB962C8B-B14F-4D97-AF65-F5344CB8AC3E}">
        <p14:creationId xmlns:p14="http://schemas.microsoft.com/office/powerpoint/2010/main" val="1690161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Implementations of Priority Queues</a:t>
            </a:r>
          </a:p>
        </p:txBody>
      </p:sp>
      <p:sp>
        <p:nvSpPr>
          <p:cNvPr id="3" name="Content Placeholder 2"/>
          <p:cNvSpPr>
            <a:spLocks noGrp="1"/>
          </p:cNvSpPr>
          <p:nvPr>
            <p:ph idx="1"/>
          </p:nvPr>
        </p:nvSpPr>
        <p:spPr/>
        <p:txBody>
          <a:bodyPr/>
          <a:lstStyle/>
          <a:p>
            <a:r>
              <a:rPr lang="en-US" dirty="0"/>
              <a:t>We will present two implementations of a priority queue:</a:t>
            </a:r>
          </a:p>
          <a:p>
            <a:pPr lvl="1"/>
            <a:r>
              <a:rPr lang="en-US" dirty="0"/>
              <a:t>Using sorted linked lists</a:t>
            </a:r>
          </a:p>
          <a:p>
            <a:pPr lvl="1"/>
            <a:r>
              <a:rPr lang="en-US" dirty="0"/>
              <a:t>Using unsorted arrays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22</a:t>
            </a:fld>
            <a:endParaRPr lang="en-US"/>
          </a:p>
        </p:txBody>
      </p:sp>
    </p:spTree>
    <p:extLst>
      <p:ext uri="{BB962C8B-B14F-4D97-AF65-F5344CB8AC3E}">
        <p14:creationId xmlns:p14="http://schemas.microsoft.com/office/powerpoint/2010/main" val="2024879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Priority Queue Data Types</a:t>
            </a:r>
          </a:p>
        </p:txBody>
      </p:sp>
      <p:sp>
        <p:nvSpPr>
          <p:cNvPr id="3" name="Content Placeholder 2"/>
          <p:cNvSpPr>
            <a:spLocks noGrp="1"/>
          </p:cNvSpPr>
          <p:nvPr>
            <p:ph idx="1"/>
          </p:nvPr>
        </p:nvSpPr>
        <p:spPr/>
        <p:txBody>
          <a:bodyPr>
            <a:normAutofit fontScale="70000" lnSpcReduction="20000"/>
          </a:bodyPr>
          <a:lstStyle/>
          <a:p>
            <a:pPr marL="0" indent="0">
              <a:buNone/>
            </a:pPr>
            <a:r>
              <a:rPr lang="en-US" sz="3100" dirty="0">
                <a:cs typeface="Courier New" pitchFamily="49" charset="0"/>
              </a:rPr>
              <a:t>In the </a:t>
            </a:r>
            <a:r>
              <a:rPr lang="en-US" sz="3100" b="1" dirty="0">
                <a:cs typeface="Courier New" pitchFamily="49" charset="0"/>
              </a:rPr>
              <a:t>sorted linked list case</a:t>
            </a:r>
            <a:r>
              <a:rPr lang="en-US" sz="3100" dirty="0">
                <a:cs typeface="Courier New" pitchFamily="49" charset="0"/>
              </a:rPr>
              <a:t>, the file </a:t>
            </a:r>
            <a:r>
              <a:rPr lang="en-US" sz="3100" dirty="0" err="1">
                <a:latin typeface="Courier New" pitchFamily="49" charset="0"/>
                <a:cs typeface="Courier New" pitchFamily="49" charset="0"/>
              </a:rPr>
              <a:t>PQTypes.h</a:t>
            </a:r>
            <a:r>
              <a:rPr lang="en-US" sz="3100" dirty="0">
                <a:latin typeface="Courier New" pitchFamily="49" charset="0"/>
                <a:cs typeface="Courier New" pitchFamily="49" charset="0"/>
              </a:rPr>
              <a:t> </a:t>
            </a:r>
            <a:r>
              <a:rPr lang="en-US" sz="3100" dirty="0">
                <a:cs typeface="Courier New" pitchFamily="49" charset="0"/>
              </a:rPr>
              <a:t>can be defined as follows:</a:t>
            </a:r>
            <a:endParaRPr lang="en-US" sz="3100" dirty="0">
              <a:latin typeface="Courier New" pitchFamily="49" charset="0"/>
              <a:cs typeface="Courier New" pitchFamily="49" charset="0"/>
            </a:endParaRP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#define MAXCOUNT 10</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struct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PQNodeTag</a:t>
            </a: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NodeItem</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struct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PQNodeTag</a:t>
            </a:r>
            <a:r>
              <a:rPr lang="en-US" sz="2200" dirty="0">
                <a:latin typeface="Courier New" pitchFamily="49" charset="0"/>
                <a:cs typeface="Courier New" pitchFamily="49" charset="0"/>
              </a:rPr>
              <a:t> *Link;</a:t>
            </a:r>
          </a:p>
          <a:p>
            <a:pPr marL="0" indent="0">
              <a:buNone/>
            </a:pPr>
            <a:r>
              <a:rPr lang="en-US" sz="2200" dirty="0">
                <a:latin typeface="Courier New" pitchFamily="49" charset="0"/>
                <a:cs typeface="Courier New" pitchFamily="49" charset="0"/>
              </a:rPr>
              <a:t>        } </a:t>
            </a:r>
            <a:r>
              <a:rPr lang="en-US" sz="2200" dirty="0" err="1">
                <a:latin typeface="Courier New" pitchFamily="49" charset="0"/>
                <a:cs typeface="Courier New" pitchFamily="49" charset="0"/>
              </a:rPr>
              <a:t>PQListNode</a:t>
            </a:r>
            <a:r>
              <a:rPr lang="en-US" sz="2200" dirty="0">
                <a:latin typeface="Courier New" pitchFamily="49" charset="0"/>
                <a:cs typeface="Courier New" pitchFamily="49" charset="0"/>
              </a:rPr>
              <a: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struct</a:t>
            </a: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Count;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PQListNode</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ItemList</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23</a:t>
            </a:fld>
            <a:endParaRPr lang="en-US"/>
          </a:p>
        </p:txBody>
      </p:sp>
    </p:spTree>
    <p:extLst>
      <p:ext uri="{BB962C8B-B14F-4D97-AF65-F5344CB8AC3E}">
        <p14:creationId xmlns:p14="http://schemas.microsoft.com/office/powerpoint/2010/main" val="767268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Sorted Linked Lists</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PQImplementation.c</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stdlib.h</a:t>
            </a:r>
            <a:r>
              <a:rPr lang="en-US" sz="2000">
                <a:latin typeface="Courier New" pitchFamily="49" charset="0"/>
                <a:cs typeface="Courier New" pitchFamily="49" charset="0"/>
              </a:rPr>
              <a:t>&gt;</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Now we give all the details of the functions */</a:t>
            </a:r>
          </a:p>
          <a:p>
            <a:pPr marL="0" indent="0">
              <a:buNone/>
            </a:pPr>
            <a:r>
              <a:rPr lang="en-US" sz="2000" dirty="0">
                <a:latin typeface="Courier New" pitchFamily="49" charset="0"/>
                <a:cs typeface="Courier New" pitchFamily="49" charset="0"/>
              </a:rPr>
              <a:t>/* declared in the interface file together with */</a:t>
            </a:r>
          </a:p>
          <a:p>
            <a:pPr marL="0" indent="0">
              <a:buNone/>
            </a:pPr>
            <a:r>
              <a:rPr lang="en-US" sz="2000" dirty="0">
                <a:latin typeface="Courier New" pitchFamily="49" charset="0"/>
                <a:cs typeface="Courier New" pitchFamily="49" charset="0"/>
              </a:rPr>
              <a:t>/* local private functions.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void Initialize(</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PQ-&gt;Count=0;</a:t>
            </a:r>
          </a:p>
          <a:p>
            <a:pPr marL="0" indent="0">
              <a:buNone/>
            </a:pPr>
            <a:r>
              <a:rPr lang="en-US" sz="2000" dirty="0">
                <a:latin typeface="Courier New" pitchFamily="49" charset="0"/>
                <a:cs typeface="Courier New" pitchFamily="49" charset="0"/>
              </a:rPr>
              <a:t>   PQ-&gt;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=NULL;</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24</a:t>
            </a:fld>
            <a:endParaRPr lang="en-US"/>
          </a:p>
        </p:txBody>
      </p:sp>
    </p:spTree>
    <p:extLst>
      <p:ext uri="{BB962C8B-B14F-4D97-AF65-F5344CB8AC3E}">
        <p14:creationId xmlns:p14="http://schemas.microsoft.com/office/powerpoint/2010/main" val="2311518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Sorted Linked Lists (cont’d)</a:t>
            </a:r>
          </a:p>
        </p:txBody>
      </p:sp>
      <p:sp>
        <p:nvSpPr>
          <p:cNvPr id="3" name="Content Placeholder 2"/>
          <p:cNvSpPr>
            <a:spLocks noGrp="1"/>
          </p:cNvSpPr>
          <p:nvPr>
            <p:ph idx="1"/>
          </p:nvPr>
        </p:nvSpPr>
        <p:spPr/>
        <p:txBody>
          <a:bodyPr/>
          <a:lstStyle/>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Empty(</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return(PQ-&gt;Count==0);</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Full(</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return(PQ-&gt;Count==MAXCOUNT);</a:t>
            </a:r>
          </a:p>
          <a:p>
            <a:pPr marL="0" indent="0">
              <a:buNone/>
            </a:pPr>
            <a:r>
              <a:rPr lang="en-US" sz="2000"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25</a:t>
            </a:fld>
            <a:endParaRPr lang="en-US"/>
          </a:p>
        </p:txBody>
      </p:sp>
    </p:spTree>
    <p:extLst>
      <p:ext uri="{BB962C8B-B14F-4D97-AF65-F5344CB8AC3E}">
        <p14:creationId xmlns:p14="http://schemas.microsoft.com/office/powerpoint/2010/main" val="1011290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Sorted Linked Lists (cont’d)</a:t>
            </a:r>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err="1">
                <a:latin typeface="Courier New" pitchFamily="49" charset="0"/>
                <a:cs typeface="Courier New" pitchFamily="49" charset="0"/>
              </a:rPr>
              <a:t>PQListNode</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SortedInsert</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Item, </a:t>
            </a:r>
            <a:r>
              <a:rPr lang="en-US" sz="2000" dirty="0" err="1">
                <a:latin typeface="Courier New" pitchFamily="49" charset="0"/>
                <a:cs typeface="Courier New" pitchFamily="49" charset="0"/>
              </a:rPr>
              <a:t>PQListNode</a:t>
            </a:r>
            <a:r>
              <a:rPr lang="en-US" sz="2000" dirty="0">
                <a:latin typeface="Courier New" pitchFamily="49" charset="0"/>
                <a:cs typeface="Courier New" pitchFamily="49" charset="0"/>
              </a:rPr>
              <a:t> *P)</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PQListNode</a:t>
            </a:r>
            <a:r>
              <a:rPr lang="en-US" sz="2000" dirty="0">
                <a:latin typeface="Courier New" pitchFamily="49" charset="0"/>
                <a:cs typeface="Courier New" pitchFamily="49" charset="0"/>
              </a:rPr>
              <a:t> *N;</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if ((P==NULL)||(Item &gt;=P-&gt;</a:t>
            </a:r>
            <a:r>
              <a:rPr lang="en-US" sz="2000" dirty="0" err="1">
                <a:latin typeface="Courier New" pitchFamily="49" charset="0"/>
                <a:cs typeface="Courier New" pitchFamily="49" charset="0"/>
              </a:rPr>
              <a:t>NodeItem</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N=(</a:t>
            </a:r>
            <a:r>
              <a:rPr lang="en-US" sz="2000" dirty="0" err="1">
                <a:latin typeface="Courier New" pitchFamily="49" charset="0"/>
                <a:cs typeface="Courier New" pitchFamily="49" charset="0"/>
              </a:rPr>
              <a:t>PQListNode</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malloc</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sizeof</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PQListNode</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N-&gt;</a:t>
            </a:r>
            <a:r>
              <a:rPr lang="en-US" sz="2000" dirty="0" err="1">
                <a:latin typeface="Courier New" pitchFamily="49" charset="0"/>
                <a:cs typeface="Courier New" pitchFamily="49" charset="0"/>
              </a:rPr>
              <a:t>NodeItem</a:t>
            </a:r>
            <a:r>
              <a:rPr lang="en-US" sz="2000" dirty="0">
                <a:latin typeface="Courier New" pitchFamily="49" charset="0"/>
                <a:cs typeface="Courier New" pitchFamily="49" charset="0"/>
              </a:rPr>
              <a:t>=Item;</a:t>
            </a:r>
          </a:p>
          <a:p>
            <a:pPr marL="0" indent="0">
              <a:buNone/>
            </a:pPr>
            <a:r>
              <a:rPr lang="en-US" sz="2000" dirty="0">
                <a:latin typeface="Courier New" pitchFamily="49" charset="0"/>
                <a:cs typeface="Courier New" pitchFamily="49" charset="0"/>
              </a:rPr>
              <a:t>      N-&gt;Link=P;</a:t>
            </a:r>
          </a:p>
          <a:p>
            <a:pPr marL="0" indent="0">
              <a:buNone/>
            </a:pPr>
            <a:r>
              <a:rPr lang="en-US" sz="2000" dirty="0">
                <a:latin typeface="Courier New" pitchFamily="49" charset="0"/>
                <a:cs typeface="Courier New" pitchFamily="49" charset="0"/>
              </a:rPr>
              <a:t>      return(N);</a:t>
            </a:r>
          </a:p>
          <a:p>
            <a:pPr marL="0" indent="0">
              <a:buNone/>
            </a:pPr>
            <a:r>
              <a:rPr lang="en-US" sz="2000" dirty="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P-&gt;Link=</a:t>
            </a:r>
            <a:r>
              <a:rPr lang="en-US" sz="2000" dirty="0" err="1">
                <a:latin typeface="Courier New" pitchFamily="49" charset="0"/>
                <a:cs typeface="Courier New" pitchFamily="49" charset="0"/>
              </a:rPr>
              <a:t>SortedInsert</a:t>
            </a:r>
            <a:r>
              <a:rPr lang="en-US" sz="2000" dirty="0">
                <a:latin typeface="Courier New" pitchFamily="49" charset="0"/>
                <a:cs typeface="Courier New" pitchFamily="49" charset="0"/>
              </a:rPr>
              <a:t>(Item, P-&gt;Link);</a:t>
            </a:r>
          </a:p>
          <a:p>
            <a:pPr marL="0" indent="0">
              <a:buNone/>
            </a:pPr>
            <a:r>
              <a:rPr lang="en-US" sz="2000" dirty="0">
                <a:latin typeface="Courier New" pitchFamily="49" charset="0"/>
                <a:cs typeface="Courier New" pitchFamily="49" charset="0"/>
              </a:rPr>
              <a:t>      return(P);</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26</a:t>
            </a:fld>
            <a:endParaRPr lang="en-US"/>
          </a:p>
        </p:txBody>
      </p:sp>
    </p:spTree>
    <p:extLst>
      <p:ext uri="{BB962C8B-B14F-4D97-AF65-F5344CB8AC3E}">
        <p14:creationId xmlns:p14="http://schemas.microsoft.com/office/powerpoint/2010/main" val="1136806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Sorted Linked Lists (cont’d)</a:t>
            </a:r>
          </a:p>
        </p:txBody>
      </p:sp>
      <p:sp>
        <p:nvSpPr>
          <p:cNvPr id="3" name="Content Placeholder 2"/>
          <p:cNvSpPr>
            <a:spLocks noGrp="1"/>
          </p:cNvSpPr>
          <p:nvPr>
            <p:ph idx="1"/>
          </p:nvPr>
        </p:nvSpPr>
        <p:spPr/>
        <p:txBody>
          <a:bodyPr>
            <a:normAutofit/>
          </a:bodyPr>
          <a:lstStyle/>
          <a:p>
            <a:pPr marL="0" indent="0">
              <a:buNone/>
            </a:pPr>
            <a:r>
              <a:rPr lang="en-US" sz="2000" dirty="0">
                <a:latin typeface="Courier New" pitchFamily="49" charset="0"/>
                <a:cs typeface="Courier New" pitchFamily="49" charset="0"/>
              </a:rPr>
              <a:t>void Insert(</a:t>
            </a: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Item, </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if (!Full(PQ)){</a:t>
            </a:r>
          </a:p>
          <a:p>
            <a:pPr marL="0" indent="0">
              <a:buNone/>
            </a:pPr>
            <a:r>
              <a:rPr lang="en-US" sz="2000" dirty="0">
                <a:latin typeface="Courier New" pitchFamily="49" charset="0"/>
                <a:cs typeface="Courier New" pitchFamily="49" charset="0"/>
              </a:rPr>
              <a:t>     PQ-&gt;Count++;</a:t>
            </a:r>
          </a:p>
          <a:p>
            <a:pPr marL="0" indent="0">
              <a:buNone/>
            </a:pPr>
            <a:r>
              <a:rPr lang="en-US" sz="2000" dirty="0">
                <a:latin typeface="Courier New" pitchFamily="49" charset="0"/>
                <a:cs typeface="Courier New" pitchFamily="49" charset="0"/>
              </a:rPr>
              <a:t>     PQ-&gt;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SortedInsert</a:t>
            </a:r>
            <a:r>
              <a:rPr lang="en-US" sz="2000" dirty="0">
                <a:latin typeface="Courier New" pitchFamily="49" charset="0"/>
                <a:cs typeface="Courier New" pitchFamily="49" charset="0"/>
              </a:rPr>
              <a:t>(Item, PQ-&gt;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27</a:t>
            </a:fld>
            <a:endParaRPr lang="en-US"/>
          </a:p>
        </p:txBody>
      </p:sp>
    </p:spTree>
    <p:extLst>
      <p:ext uri="{BB962C8B-B14F-4D97-AF65-F5344CB8AC3E}">
        <p14:creationId xmlns:p14="http://schemas.microsoft.com/office/powerpoint/2010/main" val="221974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Functions </a:t>
            </a:r>
            <a:r>
              <a:rPr lang="en-US" dirty="0">
                <a:latin typeface="Courier New" pitchFamily="49" charset="0"/>
                <a:cs typeface="Courier New" pitchFamily="49" charset="0"/>
              </a:rPr>
              <a:t>Insert</a:t>
            </a:r>
            <a:r>
              <a:rPr lang="en-US" dirty="0"/>
              <a:t> and </a:t>
            </a:r>
            <a:r>
              <a:rPr lang="en-US" dirty="0" err="1">
                <a:latin typeface="Courier New" pitchFamily="49" charset="0"/>
                <a:cs typeface="Courier New" pitchFamily="49" charset="0"/>
              </a:rPr>
              <a:t>SortedInsert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85000" lnSpcReduction="20000"/>
          </a:bodyPr>
          <a:lstStyle/>
          <a:p>
            <a:r>
              <a:rPr lang="en-US" dirty="0"/>
              <a:t>The function </a:t>
            </a:r>
            <a:r>
              <a:rPr lang="en-US" dirty="0">
                <a:latin typeface="Courier New" pitchFamily="49" charset="0"/>
                <a:cs typeface="Courier New" pitchFamily="49" charset="0"/>
              </a:rPr>
              <a:t>Insert</a:t>
            </a:r>
            <a:r>
              <a:rPr lang="en-US" dirty="0"/>
              <a:t> keeps the elements of the list in </a:t>
            </a:r>
            <a:r>
              <a:rPr lang="en-US" b="1" dirty="0"/>
              <a:t>decreasing order </a:t>
            </a:r>
            <a:r>
              <a:rPr lang="en-US" dirty="0"/>
              <a:t>(the first item has the highest priority).</a:t>
            </a:r>
          </a:p>
          <a:p>
            <a:r>
              <a:rPr lang="en-US" dirty="0"/>
              <a:t>The function </a:t>
            </a:r>
            <a:r>
              <a:rPr lang="en-US" dirty="0">
                <a:latin typeface="Courier New" pitchFamily="49" charset="0"/>
                <a:cs typeface="Courier New" pitchFamily="49" charset="0"/>
              </a:rPr>
              <a:t>Insert</a:t>
            </a:r>
            <a:r>
              <a:rPr lang="en-US" dirty="0"/>
              <a:t> calls </a:t>
            </a:r>
            <a:r>
              <a:rPr lang="en-US" dirty="0" err="1">
                <a:latin typeface="Courier New" pitchFamily="49" charset="0"/>
                <a:cs typeface="Courier New" pitchFamily="49" charset="0"/>
              </a:rPr>
              <a:t>SortedInsert</a:t>
            </a:r>
            <a:r>
              <a:rPr lang="en-US" dirty="0"/>
              <a:t> for doing the actual insertion.</a:t>
            </a:r>
          </a:p>
          <a:p>
            <a:r>
              <a:rPr lang="en-US" dirty="0" err="1">
                <a:latin typeface="Courier New" pitchFamily="49" charset="0"/>
                <a:cs typeface="Courier New" pitchFamily="49" charset="0"/>
              </a:rPr>
              <a:t>SortedInsert</a:t>
            </a:r>
            <a:r>
              <a:rPr lang="en-US" dirty="0"/>
              <a:t> has three cases to consider:</a:t>
            </a:r>
          </a:p>
          <a:p>
            <a:pPr lvl="1"/>
            <a:r>
              <a:rPr lang="en-US" dirty="0"/>
              <a:t>If the </a:t>
            </a:r>
            <a:r>
              <a:rPr lang="en-US" dirty="0" err="1">
                <a:latin typeface="Courier New" pitchFamily="49" charset="0"/>
                <a:cs typeface="Courier New" pitchFamily="49" charset="0"/>
              </a:rPr>
              <a:t>ItemList</a:t>
            </a:r>
            <a:r>
              <a:rPr lang="en-US" dirty="0"/>
              <a:t> of </a:t>
            </a:r>
            <a:r>
              <a:rPr lang="en-US" dirty="0">
                <a:latin typeface="Courier New" pitchFamily="49" charset="0"/>
                <a:cs typeface="Courier New" pitchFamily="49" charset="0"/>
              </a:rPr>
              <a:t>PQ</a:t>
            </a:r>
            <a:r>
              <a:rPr lang="en-US" dirty="0"/>
              <a:t> is empty.</a:t>
            </a:r>
          </a:p>
          <a:p>
            <a:pPr lvl="1"/>
            <a:r>
              <a:rPr lang="en-US" dirty="0"/>
              <a:t>If the new item has priority greater than or equal the priority of the first item on </a:t>
            </a:r>
            <a:r>
              <a:rPr lang="en-US" dirty="0" err="1">
                <a:latin typeface="Courier New" pitchFamily="49" charset="0"/>
                <a:cs typeface="Courier New" pitchFamily="49" charset="0"/>
              </a:rPr>
              <a:t>ItemList</a:t>
            </a:r>
            <a:r>
              <a:rPr lang="en-US" dirty="0"/>
              <a:t>.</a:t>
            </a:r>
          </a:p>
          <a:p>
            <a:pPr lvl="1"/>
            <a:r>
              <a:rPr lang="en-US" dirty="0"/>
              <a:t>If the new item has priority less than that of the first item on </a:t>
            </a:r>
            <a:r>
              <a:rPr lang="en-US" dirty="0" err="1">
                <a:latin typeface="Courier New" pitchFamily="49" charset="0"/>
                <a:cs typeface="Courier New" pitchFamily="49" charset="0"/>
              </a:rPr>
              <a:t>ItemList</a:t>
            </a:r>
            <a:r>
              <a:rPr lang="en-US" dirty="0"/>
              <a:t>. In this case the function is called recursively on the tail of the list.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28</a:t>
            </a:fld>
            <a:endParaRPr lang="en-US"/>
          </a:p>
        </p:txBody>
      </p:sp>
    </p:spTree>
    <p:extLst>
      <p:ext uri="{BB962C8B-B14F-4D97-AF65-F5344CB8AC3E}">
        <p14:creationId xmlns:p14="http://schemas.microsoft.com/office/powerpoint/2010/main" val="4285701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Sorted Linked Lists (cont’d)</a:t>
            </a:r>
          </a:p>
        </p:txBody>
      </p:sp>
      <p:sp>
        <p:nvSpPr>
          <p:cNvPr id="3" name="Content Placeholder 2"/>
          <p:cNvSpPr>
            <a:spLocks noGrp="1"/>
          </p:cNvSpPr>
          <p:nvPr>
            <p:ph idx="1"/>
          </p:nvPr>
        </p:nvSpPr>
        <p:spPr/>
        <p:txBody>
          <a:bodyPr>
            <a:normAutofit/>
          </a:bodyPr>
          <a:lstStyle/>
          <a:p>
            <a:pPr marL="0" indent="0">
              <a:buNone/>
            </a:pP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Remove(</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temp;</a:t>
            </a:r>
          </a:p>
          <a:p>
            <a:pPr marL="0" indent="0">
              <a:buNone/>
            </a:pPr>
            <a:r>
              <a:rPr lang="en-US" sz="2000" dirty="0">
                <a:latin typeface="Courier New" pitchFamily="49" charset="0"/>
                <a:cs typeface="Courier New" pitchFamily="49" charset="0"/>
              </a:rPr>
              <a:t>   if (!Empty(PQ)){</a:t>
            </a:r>
          </a:p>
          <a:p>
            <a:pPr marL="0" indent="0">
              <a:buNone/>
            </a:pPr>
            <a:r>
              <a:rPr lang="en-US" sz="2000" dirty="0">
                <a:latin typeface="Courier New" pitchFamily="49" charset="0"/>
                <a:cs typeface="Courier New" pitchFamily="49" charset="0"/>
              </a:rPr>
              <a:t>     temp=PQ-&gt;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-&gt;</a:t>
            </a:r>
            <a:r>
              <a:rPr lang="en-US" sz="2000" dirty="0" err="1">
                <a:latin typeface="Courier New" pitchFamily="49" charset="0"/>
                <a:cs typeface="Courier New" pitchFamily="49" charset="0"/>
              </a:rPr>
              <a:t>NodeItem</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PQ-&gt;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=PQ-&gt;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-&gt;Link;</a:t>
            </a:r>
          </a:p>
          <a:p>
            <a:pPr marL="0" indent="0">
              <a:buNone/>
            </a:pPr>
            <a:r>
              <a:rPr lang="en-US" sz="2000" dirty="0">
                <a:latin typeface="Courier New" pitchFamily="49" charset="0"/>
                <a:cs typeface="Courier New" pitchFamily="49" charset="0"/>
              </a:rPr>
              <a:t>     PQ-&gt;Count--;</a:t>
            </a:r>
          </a:p>
          <a:p>
            <a:pPr marL="0" indent="0">
              <a:buNone/>
            </a:pPr>
            <a:r>
              <a:rPr lang="en-US" sz="2000" dirty="0">
                <a:latin typeface="Courier New" pitchFamily="49" charset="0"/>
                <a:cs typeface="Courier New" pitchFamily="49" charset="0"/>
              </a:rPr>
              <a:t>     return(temp);</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29</a:t>
            </a:fld>
            <a:endParaRPr lang="en-US"/>
          </a:p>
        </p:txBody>
      </p:sp>
    </p:spTree>
    <p:extLst>
      <p:ext uri="{BB962C8B-B14F-4D97-AF65-F5344CB8AC3E}">
        <p14:creationId xmlns:p14="http://schemas.microsoft.com/office/powerpoint/2010/main" val="788612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Procedural Abstraction (cont’d)</a:t>
            </a:r>
          </a:p>
        </p:txBody>
      </p:sp>
      <p:sp>
        <p:nvSpPr>
          <p:cNvPr id="3" name="Content Placeholder 2"/>
          <p:cNvSpPr>
            <a:spLocks noGrp="1"/>
          </p:cNvSpPr>
          <p:nvPr>
            <p:ph idx="1"/>
          </p:nvPr>
        </p:nvSpPr>
        <p:spPr/>
        <p:txBody>
          <a:bodyPr/>
          <a:lstStyle/>
          <a:p>
            <a:r>
              <a:rPr lang="en-US" b="1" dirty="0"/>
              <a:t>Separating the what from the how </a:t>
            </a:r>
            <a:r>
              <a:rPr lang="en-US" dirty="0"/>
              <a:t>is an act of </a:t>
            </a:r>
            <a:r>
              <a:rPr lang="en-US" b="1" dirty="0"/>
              <a:t>abstraction</a:t>
            </a:r>
            <a:r>
              <a:rPr lang="el-GR" b="1" dirty="0"/>
              <a:t> (αφαίρεση)</a:t>
            </a:r>
            <a:r>
              <a:rPr lang="en-US" dirty="0"/>
              <a:t>. It provides two benefits:</a:t>
            </a:r>
          </a:p>
          <a:p>
            <a:pPr lvl="1"/>
            <a:r>
              <a:rPr lang="en-US" dirty="0"/>
              <a:t>Ease of use</a:t>
            </a:r>
          </a:p>
          <a:p>
            <a:pPr lvl="1"/>
            <a:r>
              <a:rPr lang="en-US" dirty="0"/>
              <a:t>Ease of modification</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a:t>
            </a:fld>
            <a:endParaRPr lang="en-US"/>
          </a:p>
        </p:txBody>
      </p:sp>
    </p:spTree>
    <p:extLst>
      <p:ext uri="{BB962C8B-B14F-4D97-AF65-F5344CB8AC3E}">
        <p14:creationId xmlns:p14="http://schemas.microsoft.com/office/powerpoint/2010/main" val="40059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Function </a:t>
            </a:r>
            <a:r>
              <a:rPr lang="en-US" dirty="0">
                <a:latin typeface="Courier New" pitchFamily="49" charset="0"/>
                <a:cs typeface="Courier New" pitchFamily="49" charset="0"/>
              </a:rPr>
              <a:t>Remove</a:t>
            </a:r>
          </a:p>
        </p:txBody>
      </p:sp>
      <p:sp>
        <p:nvSpPr>
          <p:cNvPr id="3" name="Content Placeholder 2"/>
          <p:cNvSpPr>
            <a:spLocks noGrp="1"/>
          </p:cNvSpPr>
          <p:nvPr>
            <p:ph idx="1"/>
          </p:nvPr>
        </p:nvSpPr>
        <p:spPr/>
        <p:txBody>
          <a:bodyPr>
            <a:normAutofit/>
          </a:bodyPr>
          <a:lstStyle/>
          <a:p>
            <a:r>
              <a:rPr lang="en-US" dirty="0"/>
              <a:t>The function </a:t>
            </a:r>
            <a:r>
              <a:rPr lang="en-US" dirty="0">
                <a:latin typeface="Courier New" pitchFamily="49" charset="0"/>
                <a:cs typeface="Courier New" pitchFamily="49" charset="0"/>
              </a:rPr>
              <a:t>Remove</a:t>
            </a:r>
            <a:r>
              <a:rPr lang="en-US" dirty="0"/>
              <a:t> simply deletes the item in the first node of the linked list representing </a:t>
            </a:r>
            <a:r>
              <a:rPr lang="en-US" dirty="0">
                <a:latin typeface="Courier New" pitchFamily="49" charset="0"/>
                <a:cs typeface="Courier New" pitchFamily="49" charset="0"/>
              </a:rPr>
              <a:t>PQ</a:t>
            </a:r>
            <a:r>
              <a:rPr lang="en-US" dirty="0"/>
              <a:t> (this is the item with highest priority) and returns the value of its field </a:t>
            </a:r>
            <a:r>
              <a:rPr lang="en-US" dirty="0" err="1">
                <a:latin typeface="Courier New" pitchFamily="49" charset="0"/>
                <a:cs typeface="Courier New" pitchFamily="49" charset="0"/>
              </a:rPr>
              <a:t>NodeItem</a:t>
            </a:r>
            <a:r>
              <a:rPr lang="en-US" dirty="0"/>
              <a:t>.</a:t>
            </a: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30</a:t>
            </a:fld>
            <a:endParaRPr lang="en-US"/>
          </a:p>
        </p:txBody>
      </p:sp>
    </p:spTree>
    <p:extLst>
      <p:ext uri="{BB962C8B-B14F-4D97-AF65-F5344CB8AC3E}">
        <p14:creationId xmlns:p14="http://schemas.microsoft.com/office/powerpoint/2010/main" val="369510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Priority Queue Data Types</a:t>
            </a:r>
          </a:p>
        </p:txBody>
      </p:sp>
      <p:sp>
        <p:nvSpPr>
          <p:cNvPr id="3" name="Content Placeholder 2"/>
          <p:cNvSpPr>
            <a:spLocks noGrp="1"/>
          </p:cNvSpPr>
          <p:nvPr>
            <p:ph idx="1"/>
          </p:nvPr>
        </p:nvSpPr>
        <p:spPr/>
        <p:txBody>
          <a:bodyPr>
            <a:normAutofit fontScale="85000" lnSpcReduction="20000"/>
          </a:bodyPr>
          <a:lstStyle/>
          <a:p>
            <a:pPr marL="0" indent="0">
              <a:buNone/>
            </a:pPr>
            <a:r>
              <a:rPr lang="en-US" sz="3100" dirty="0">
                <a:cs typeface="Courier New" pitchFamily="49" charset="0"/>
              </a:rPr>
              <a:t>In the </a:t>
            </a:r>
            <a:r>
              <a:rPr lang="en-US" sz="3100" b="1" dirty="0">
                <a:cs typeface="Courier New" pitchFamily="49" charset="0"/>
              </a:rPr>
              <a:t>unsorted array case</a:t>
            </a:r>
            <a:r>
              <a:rPr lang="en-US" sz="3100" dirty="0">
                <a:cs typeface="Courier New" pitchFamily="49" charset="0"/>
              </a:rPr>
              <a:t>, the file </a:t>
            </a:r>
            <a:r>
              <a:rPr lang="en-US" sz="3100" dirty="0" err="1">
                <a:latin typeface="Courier New" pitchFamily="49" charset="0"/>
                <a:cs typeface="Courier New" pitchFamily="49" charset="0"/>
              </a:rPr>
              <a:t>PQTypes.h</a:t>
            </a:r>
            <a:r>
              <a:rPr lang="en-US" sz="3100" dirty="0">
                <a:latin typeface="Courier New" pitchFamily="49" charset="0"/>
                <a:cs typeface="Courier New" pitchFamily="49" charset="0"/>
              </a:rPr>
              <a:t> </a:t>
            </a:r>
            <a:r>
              <a:rPr lang="en-US" sz="3100" dirty="0">
                <a:cs typeface="Courier New" pitchFamily="49" charset="0"/>
              </a:rPr>
              <a:t>can be defined as follows:</a:t>
            </a:r>
            <a:endParaRPr lang="en-US" sz="3100" dirty="0">
              <a:latin typeface="Courier New" pitchFamily="49" charset="0"/>
              <a:cs typeface="Courier New" pitchFamily="49" charset="0"/>
            </a:endParaRP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#define MAXCOUNT 10</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PQArray</a:t>
            </a:r>
            <a:r>
              <a:rPr lang="en-US" sz="2200" dirty="0">
                <a:latin typeface="Courier New" pitchFamily="49" charset="0"/>
                <a:cs typeface="Courier New" pitchFamily="49" charset="0"/>
              </a:rPr>
              <a:t>[MAXCOUNT];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struct</a:t>
            </a:r>
            <a:r>
              <a:rPr lang="en-US" sz="2200" dirty="0">
                <a:latin typeface="Courier New" pitchFamily="49" charset="0"/>
                <a:cs typeface="Courier New" pitchFamily="49" charset="0"/>
              </a:rPr>
              <a:t> {</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Count;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PQArray</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ItemArray</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31</a:t>
            </a:fld>
            <a:endParaRPr lang="en-US"/>
          </a:p>
        </p:txBody>
      </p:sp>
    </p:spTree>
    <p:extLst>
      <p:ext uri="{BB962C8B-B14F-4D97-AF65-F5344CB8AC3E}">
        <p14:creationId xmlns:p14="http://schemas.microsoft.com/office/powerpoint/2010/main" val="2818497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Unsorted Arrays</a:t>
            </a:r>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PQImplementation.c</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Now we give all the details of the functions */</a:t>
            </a:r>
          </a:p>
          <a:p>
            <a:pPr marL="0" indent="0">
              <a:buNone/>
            </a:pPr>
            <a:r>
              <a:rPr lang="en-US" sz="2000" dirty="0">
                <a:latin typeface="Courier New" pitchFamily="49" charset="0"/>
                <a:cs typeface="Courier New" pitchFamily="49" charset="0"/>
              </a:rPr>
              <a:t>/* declared in the interface file together with */</a:t>
            </a:r>
          </a:p>
          <a:p>
            <a:pPr marL="0" indent="0">
              <a:buNone/>
            </a:pPr>
            <a:r>
              <a:rPr lang="en-US" sz="2000" dirty="0">
                <a:latin typeface="Courier New" pitchFamily="49" charset="0"/>
                <a:cs typeface="Courier New" pitchFamily="49" charset="0"/>
              </a:rPr>
              <a:t>/* local private functions.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void Initialize(</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PQ-&gt;Count=0;</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32</a:t>
            </a:fld>
            <a:endParaRPr lang="en-US"/>
          </a:p>
        </p:txBody>
      </p:sp>
    </p:spTree>
    <p:extLst>
      <p:ext uri="{BB962C8B-B14F-4D97-AF65-F5344CB8AC3E}">
        <p14:creationId xmlns:p14="http://schemas.microsoft.com/office/powerpoint/2010/main" val="970851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Unsorted Arrays (cont’d)</a:t>
            </a:r>
          </a:p>
        </p:txBody>
      </p:sp>
      <p:sp>
        <p:nvSpPr>
          <p:cNvPr id="3" name="Content Placeholder 2"/>
          <p:cNvSpPr>
            <a:spLocks noGrp="1"/>
          </p:cNvSpPr>
          <p:nvPr>
            <p:ph idx="1"/>
          </p:nvPr>
        </p:nvSpPr>
        <p:spPr/>
        <p:txBody>
          <a:bodyPr/>
          <a:lstStyle/>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Empty(</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return(PQ-&gt;Count==0);</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Full(</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return(PQ-&gt;Count==MAXCOUNT);</a:t>
            </a:r>
          </a:p>
          <a:p>
            <a:pPr marL="0" indent="0">
              <a:buNone/>
            </a:pPr>
            <a:r>
              <a:rPr lang="en-US" sz="2000"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33</a:t>
            </a:fld>
            <a:endParaRPr lang="en-US"/>
          </a:p>
        </p:txBody>
      </p:sp>
    </p:spTree>
    <p:extLst>
      <p:ext uri="{BB962C8B-B14F-4D97-AF65-F5344CB8AC3E}">
        <p14:creationId xmlns:p14="http://schemas.microsoft.com/office/powerpoint/2010/main" val="963375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Unsorted Arrays (cont’d)</a:t>
            </a:r>
          </a:p>
        </p:txBody>
      </p:sp>
      <p:sp>
        <p:nvSpPr>
          <p:cNvPr id="3" name="Content Placeholder 2"/>
          <p:cNvSpPr>
            <a:spLocks noGrp="1"/>
          </p:cNvSpPr>
          <p:nvPr>
            <p:ph idx="1"/>
          </p:nvPr>
        </p:nvSpPr>
        <p:spPr/>
        <p:txBody>
          <a:bodyPr>
            <a:normAutofit/>
          </a:bodyPr>
          <a:lstStyle/>
          <a:p>
            <a:pPr marL="0" indent="0">
              <a:buNone/>
            </a:pPr>
            <a:r>
              <a:rPr lang="en-US" sz="2000" dirty="0">
                <a:latin typeface="Courier New" pitchFamily="49" charset="0"/>
                <a:cs typeface="Courier New" pitchFamily="49" charset="0"/>
              </a:rPr>
              <a:t>void Insert(</a:t>
            </a: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Item, </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if (!Full(PQ)) {</a:t>
            </a:r>
          </a:p>
          <a:p>
            <a:pPr marL="0" indent="0">
              <a:buNone/>
            </a:pPr>
            <a:r>
              <a:rPr lang="en-US" sz="2000" dirty="0">
                <a:latin typeface="Courier New" pitchFamily="49" charset="0"/>
                <a:cs typeface="Courier New" pitchFamily="49" charset="0"/>
              </a:rPr>
              <a:t>      PQ-&gt;</a:t>
            </a:r>
            <a:r>
              <a:rPr lang="en-US" sz="2000" dirty="0" err="1">
                <a:latin typeface="Courier New" pitchFamily="49" charset="0"/>
                <a:cs typeface="Courier New" pitchFamily="49" charset="0"/>
              </a:rPr>
              <a:t>ItemArray</a:t>
            </a:r>
            <a:r>
              <a:rPr lang="en-US" sz="2000" dirty="0">
                <a:latin typeface="Courier New" pitchFamily="49" charset="0"/>
                <a:cs typeface="Courier New" pitchFamily="49" charset="0"/>
              </a:rPr>
              <a:t>[PQ-&gt;Count]=Item;</a:t>
            </a:r>
          </a:p>
          <a:p>
            <a:pPr marL="0" indent="0">
              <a:buNone/>
            </a:pPr>
            <a:r>
              <a:rPr lang="en-US" sz="2000" dirty="0">
                <a:latin typeface="Courier New" pitchFamily="49" charset="0"/>
                <a:cs typeface="Courier New" pitchFamily="49" charset="0"/>
              </a:rPr>
              <a:t>      PQ-&gt;Count++;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34</a:t>
            </a:fld>
            <a:endParaRPr lang="en-US"/>
          </a:p>
        </p:txBody>
      </p:sp>
    </p:spTree>
    <p:extLst>
      <p:ext uri="{BB962C8B-B14F-4D97-AF65-F5344CB8AC3E}">
        <p14:creationId xmlns:p14="http://schemas.microsoft.com/office/powerpoint/2010/main" val="776314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Function </a:t>
            </a:r>
            <a:r>
              <a:rPr lang="en-US" dirty="0">
                <a:latin typeface="Courier New" pitchFamily="49" charset="0"/>
                <a:cs typeface="Courier New" pitchFamily="49" charset="0"/>
              </a:rPr>
              <a:t>Insert</a:t>
            </a:r>
          </a:p>
        </p:txBody>
      </p:sp>
      <p:sp>
        <p:nvSpPr>
          <p:cNvPr id="3" name="Content Placeholder 2"/>
          <p:cNvSpPr>
            <a:spLocks noGrp="1"/>
          </p:cNvSpPr>
          <p:nvPr>
            <p:ph idx="1"/>
          </p:nvPr>
        </p:nvSpPr>
        <p:spPr/>
        <p:txBody>
          <a:bodyPr/>
          <a:lstStyle/>
          <a:p>
            <a:r>
              <a:rPr lang="en-US" dirty="0"/>
              <a:t>The function </a:t>
            </a:r>
            <a:r>
              <a:rPr lang="en-US" dirty="0">
                <a:latin typeface="Courier New" pitchFamily="49" charset="0"/>
                <a:cs typeface="Courier New" pitchFamily="49" charset="0"/>
              </a:rPr>
              <a:t>Insert</a:t>
            </a:r>
            <a:r>
              <a:rPr lang="en-US" dirty="0"/>
              <a:t> simply appends the new item to the end of array </a:t>
            </a:r>
            <a:r>
              <a:rPr lang="en-US" dirty="0" err="1">
                <a:latin typeface="Courier New" pitchFamily="49" charset="0"/>
                <a:cs typeface="Courier New" pitchFamily="49" charset="0"/>
              </a:rPr>
              <a:t>ItemArray</a:t>
            </a:r>
            <a:r>
              <a:rPr lang="en-US" dirty="0"/>
              <a:t> of </a:t>
            </a:r>
            <a:r>
              <a:rPr lang="en-US" dirty="0">
                <a:latin typeface="Courier New" pitchFamily="49" charset="0"/>
                <a:cs typeface="Courier New" pitchFamily="49" charset="0"/>
              </a:rPr>
              <a:t>PQ</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35</a:t>
            </a:fld>
            <a:endParaRPr lang="en-US"/>
          </a:p>
        </p:txBody>
      </p:sp>
    </p:spTree>
    <p:extLst>
      <p:ext uri="{BB962C8B-B14F-4D97-AF65-F5344CB8AC3E}">
        <p14:creationId xmlns:p14="http://schemas.microsoft.com/office/powerpoint/2010/main" val="369510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Priority Queues Using Unsorted Arrays (cont’d)</a:t>
            </a:r>
          </a:p>
        </p:txBody>
      </p:sp>
      <p:sp>
        <p:nvSpPr>
          <p:cNvPr id="3" name="Content Placeholder 2"/>
          <p:cNvSpPr>
            <a:spLocks noGrp="1"/>
          </p:cNvSpPr>
          <p:nvPr>
            <p:ph idx="1"/>
          </p:nvPr>
        </p:nvSpPr>
        <p:spPr/>
        <p:txBody>
          <a:bodyPr>
            <a:normAutofit fontScale="70000" lnSpcReduction="20000"/>
          </a:bodyPr>
          <a:lstStyle/>
          <a:p>
            <a:pPr marL="0" indent="0">
              <a:buNone/>
            </a:pP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Remove(</a:t>
            </a:r>
            <a:r>
              <a:rPr lang="en-US" sz="2000" dirty="0" err="1">
                <a:latin typeface="Courier New" pitchFamily="49" charset="0"/>
                <a:cs typeface="Courier New" pitchFamily="49" charset="0"/>
              </a:rPr>
              <a:t>PriorityQueue</a:t>
            </a:r>
            <a:r>
              <a:rPr lang="en-US" sz="2000" dirty="0">
                <a:latin typeface="Courier New" pitchFamily="49" charset="0"/>
                <a:cs typeface="Courier New" pitchFamily="49" charset="0"/>
              </a:rPr>
              <a:t> *PQ)</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MaxIndex</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PQItem</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MaxItem</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if (!Empty(PQ)){</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MaxItem</a:t>
            </a:r>
            <a:r>
              <a:rPr lang="en-US" sz="2000" dirty="0">
                <a:latin typeface="Courier New" pitchFamily="49" charset="0"/>
                <a:cs typeface="Courier New" pitchFamily="49" charset="0"/>
              </a:rPr>
              <a:t>=PQ-&gt;</a:t>
            </a:r>
            <a:r>
              <a:rPr lang="en-US" sz="2000" dirty="0" err="1">
                <a:latin typeface="Courier New" pitchFamily="49" charset="0"/>
                <a:cs typeface="Courier New" pitchFamily="49" charset="0"/>
              </a:rPr>
              <a:t>ItemArray</a:t>
            </a:r>
            <a:r>
              <a:rPr lang="en-US" sz="2000" dirty="0">
                <a:latin typeface="Courier New" pitchFamily="49" charset="0"/>
                <a:cs typeface="Courier New" pitchFamily="49" charset="0"/>
              </a:rPr>
              <a:t>[0];</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MaxIndex</a:t>
            </a:r>
            <a:r>
              <a:rPr lang="en-US" sz="2000" dirty="0">
                <a:latin typeface="Courier New" pitchFamily="49" charset="0"/>
                <a:cs typeface="Courier New" pitchFamily="49" charset="0"/>
              </a:rPr>
              <a:t>=0;</a:t>
            </a:r>
          </a:p>
          <a:p>
            <a:pPr marL="0" indent="0">
              <a:buNone/>
            </a:pPr>
            <a:r>
              <a:rPr lang="en-US" sz="2000" dirty="0">
                <a:latin typeface="Courier New" pitchFamily="49" charset="0"/>
                <a:cs typeface="Courier New" pitchFamily="49" charset="0"/>
              </a:rPr>
              <a:t>      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=1;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&lt;PQ-&gt;Count;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if (PQ-&gt;</a:t>
            </a:r>
            <a:r>
              <a:rPr lang="en-US" sz="2000" dirty="0" err="1">
                <a:latin typeface="Courier New" pitchFamily="49" charset="0"/>
                <a:cs typeface="Courier New" pitchFamily="49" charset="0"/>
              </a:rPr>
              <a:t>ItemArray</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&gt; </a:t>
            </a:r>
            <a:r>
              <a:rPr lang="en-US" sz="2000" dirty="0" err="1">
                <a:latin typeface="Courier New" pitchFamily="49" charset="0"/>
                <a:cs typeface="Courier New" pitchFamily="49" charset="0"/>
              </a:rPr>
              <a:t>MaxItem</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MaxItem</a:t>
            </a:r>
            <a:r>
              <a:rPr lang="en-US" sz="2000" dirty="0">
                <a:latin typeface="Courier New" pitchFamily="49" charset="0"/>
                <a:cs typeface="Courier New" pitchFamily="49" charset="0"/>
              </a:rPr>
              <a:t>=PQ-&gt;</a:t>
            </a:r>
            <a:r>
              <a:rPr lang="en-US" sz="2000" dirty="0" err="1">
                <a:latin typeface="Courier New" pitchFamily="49" charset="0"/>
                <a:cs typeface="Courier New" pitchFamily="49" charset="0"/>
              </a:rPr>
              <a:t>ItemArray</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MaxIndex</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PQ-&gt;Count--;</a:t>
            </a:r>
          </a:p>
          <a:p>
            <a:pPr marL="0" indent="0">
              <a:buNone/>
            </a:pPr>
            <a:r>
              <a:rPr lang="en-US" sz="2000" dirty="0">
                <a:latin typeface="Courier New" pitchFamily="49" charset="0"/>
                <a:cs typeface="Courier New" pitchFamily="49" charset="0"/>
              </a:rPr>
              <a:t>      PQ-&gt;</a:t>
            </a:r>
            <a:r>
              <a:rPr lang="en-US" sz="2000" dirty="0" err="1">
                <a:latin typeface="Courier New" pitchFamily="49" charset="0"/>
                <a:cs typeface="Courier New" pitchFamily="49" charset="0"/>
              </a:rPr>
              <a:t>ItemArray</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MaxIndex</a:t>
            </a:r>
            <a:r>
              <a:rPr lang="en-US" sz="2000" dirty="0">
                <a:latin typeface="Courier New" pitchFamily="49" charset="0"/>
                <a:cs typeface="Courier New" pitchFamily="49" charset="0"/>
              </a:rPr>
              <a:t>]=PQ-&gt;</a:t>
            </a:r>
            <a:r>
              <a:rPr lang="en-US" sz="2000" dirty="0" err="1">
                <a:latin typeface="Courier New" pitchFamily="49" charset="0"/>
                <a:cs typeface="Courier New" pitchFamily="49" charset="0"/>
              </a:rPr>
              <a:t>ItemArray</a:t>
            </a:r>
            <a:r>
              <a:rPr lang="en-US" sz="2000" dirty="0">
                <a:latin typeface="Courier New" pitchFamily="49" charset="0"/>
                <a:cs typeface="Courier New" pitchFamily="49" charset="0"/>
              </a:rPr>
              <a:t>[PQ-&gt;Count];</a:t>
            </a:r>
          </a:p>
          <a:p>
            <a:pPr marL="0" indent="0">
              <a:buNone/>
            </a:pPr>
            <a:r>
              <a:rPr lang="en-US" sz="2000" dirty="0">
                <a:latin typeface="Courier New" pitchFamily="49" charset="0"/>
                <a:cs typeface="Courier New" pitchFamily="49" charset="0"/>
              </a:rPr>
              <a:t>      return(</a:t>
            </a:r>
            <a:r>
              <a:rPr lang="en-US" sz="2000" dirty="0" err="1">
                <a:latin typeface="Courier New" pitchFamily="49" charset="0"/>
                <a:cs typeface="Courier New" pitchFamily="49" charset="0"/>
              </a:rPr>
              <a:t>MaxItem</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36</a:t>
            </a:fld>
            <a:endParaRPr lang="en-US"/>
          </a:p>
        </p:txBody>
      </p:sp>
    </p:spTree>
    <p:extLst>
      <p:ext uri="{BB962C8B-B14F-4D97-AF65-F5344CB8AC3E}">
        <p14:creationId xmlns:p14="http://schemas.microsoft.com/office/powerpoint/2010/main" val="902557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Function </a:t>
            </a:r>
            <a:r>
              <a:rPr lang="en-US" dirty="0">
                <a:latin typeface="Courier New" pitchFamily="49" charset="0"/>
                <a:cs typeface="Courier New" pitchFamily="49" charset="0"/>
              </a:rPr>
              <a:t>Remove</a:t>
            </a:r>
          </a:p>
        </p:txBody>
      </p:sp>
      <p:sp>
        <p:nvSpPr>
          <p:cNvPr id="3" name="Content Placeholder 2"/>
          <p:cNvSpPr>
            <a:spLocks noGrp="1"/>
          </p:cNvSpPr>
          <p:nvPr>
            <p:ph idx="1"/>
          </p:nvPr>
        </p:nvSpPr>
        <p:spPr/>
        <p:txBody>
          <a:bodyPr/>
          <a:lstStyle/>
          <a:p>
            <a:r>
              <a:rPr lang="en-US" dirty="0"/>
              <a:t>In the function </a:t>
            </a:r>
            <a:r>
              <a:rPr lang="en-US" dirty="0">
                <a:latin typeface="Courier New" pitchFamily="49" charset="0"/>
                <a:cs typeface="Courier New" pitchFamily="49" charset="0"/>
              </a:rPr>
              <a:t>Remove, </a:t>
            </a:r>
            <a:r>
              <a:rPr lang="en-US" dirty="0">
                <a:cs typeface="Courier New" pitchFamily="49" charset="0"/>
              </a:rPr>
              <a:t>we</a:t>
            </a:r>
            <a:r>
              <a:rPr lang="en-US" dirty="0"/>
              <a:t> first find the item with highest priority. Then, we save it in a temporary variable (</a:t>
            </a:r>
            <a:r>
              <a:rPr lang="en-US" dirty="0" err="1">
                <a:latin typeface="Courier New" pitchFamily="49" charset="0"/>
                <a:cs typeface="Courier New" pitchFamily="49" charset="0"/>
              </a:rPr>
              <a:t>MaxItem</a:t>
            </a:r>
            <a:r>
              <a:rPr lang="en-US" dirty="0"/>
              <a:t>), we delete it from the array </a:t>
            </a:r>
            <a:r>
              <a:rPr lang="en-US" dirty="0" err="1">
                <a:latin typeface="Courier New" pitchFamily="49" charset="0"/>
                <a:cs typeface="Courier New" pitchFamily="49" charset="0"/>
              </a:rPr>
              <a:t>ItemArray</a:t>
            </a:r>
            <a:r>
              <a:rPr lang="en-US" dirty="0">
                <a:latin typeface="Courier New" pitchFamily="49" charset="0"/>
                <a:cs typeface="Courier New" pitchFamily="49" charset="0"/>
              </a:rPr>
              <a:t> </a:t>
            </a:r>
            <a:r>
              <a:rPr lang="en-US" dirty="0"/>
              <a:t>and move the last item of the array to its position. Then, we return the item of the highest priority.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37</a:t>
            </a:fld>
            <a:endParaRPr lang="en-US"/>
          </a:p>
        </p:txBody>
      </p:sp>
    </p:spTree>
    <p:extLst>
      <p:ext uri="{BB962C8B-B14F-4D97-AF65-F5344CB8AC3E}">
        <p14:creationId xmlns:p14="http://schemas.microsoft.com/office/powerpoint/2010/main" val="2440156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Header Files</a:t>
            </a:r>
          </a:p>
        </p:txBody>
      </p:sp>
      <p:sp>
        <p:nvSpPr>
          <p:cNvPr id="3" name="Content Placeholder 2"/>
          <p:cNvSpPr>
            <a:spLocks noGrp="1"/>
          </p:cNvSpPr>
          <p:nvPr>
            <p:ph idx="1"/>
          </p:nvPr>
        </p:nvSpPr>
        <p:spPr/>
        <p:txBody>
          <a:bodyPr/>
          <a:lstStyle/>
          <a:p>
            <a:r>
              <a:rPr lang="en-US" dirty="0"/>
              <a:t>Note that the module interface header file </a:t>
            </a:r>
            <a:r>
              <a:rPr lang="en-US" dirty="0" err="1">
                <a:latin typeface="Courier New" pitchFamily="49" charset="0"/>
                <a:cs typeface="Courier New" pitchFamily="49" charset="0"/>
              </a:rPr>
              <a:t>PQInterface.h</a:t>
            </a:r>
            <a:r>
              <a:rPr lang="en-US" dirty="0"/>
              <a:t> is included in two important but distinct places:</a:t>
            </a:r>
          </a:p>
          <a:p>
            <a:pPr lvl="1"/>
            <a:r>
              <a:rPr lang="en-US" dirty="0"/>
              <a:t>At the beginning of the </a:t>
            </a:r>
            <a:r>
              <a:rPr lang="en-US" b="1" dirty="0"/>
              <a:t>implementation files </a:t>
            </a:r>
            <a:r>
              <a:rPr lang="en-US" dirty="0"/>
              <a:t>that define the hidden representation of the externally accessed module services.</a:t>
            </a:r>
          </a:p>
          <a:p>
            <a:pPr lvl="1"/>
            <a:r>
              <a:rPr lang="en-US" dirty="0"/>
              <a:t>At the beginning of </a:t>
            </a:r>
            <a:r>
              <a:rPr lang="en-US" b="1" dirty="0"/>
              <a:t>programs</a:t>
            </a:r>
            <a:r>
              <a:rPr lang="en-US" dirty="0"/>
              <a:t> that need to gain access to the external module services defined in the interface file.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38</a:t>
            </a:fld>
            <a:endParaRPr lang="en-US"/>
          </a:p>
        </p:txBody>
      </p:sp>
    </p:spTree>
    <p:extLst>
      <p:ext uri="{BB962C8B-B14F-4D97-AF65-F5344CB8AC3E}">
        <p14:creationId xmlns:p14="http://schemas.microsoft.com/office/powerpoint/2010/main" val="35271315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Separate Compilation</a:t>
            </a:r>
          </a:p>
        </p:txBody>
      </p:sp>
      <p:sp>
        <p:nvSpPr>
          <p:cNvPr id="3" name="Content Placeholder 2"/>
          <p:cNvSpPr>
            <a:spLocks noGrp="1"/>
          </p:cNvSpPr>
          <p:nvPr>
            <p:ph idx="1"/>
          </p:nvPr>
        </p:nvSpPr>
        <p:spPr/>
        <p:txBody>
          <a:bodyPr/>
          <a:lstStyle/>
          <a:p>
            <a:r>
              <a:rPr lang="en-US" dirty="0"/>
              <a:t>We can compile the module and the client program </a:t>
            </a:r>
            <a:r>
              <a:rPr lang="en-US" b="1" dirty="0"/>
              <a:t>separately:</a:t>
            </a:r>
          </a:p>
          <a:p>
            <a:pPr marL="0" indent="0">
              <a:buNone/>
            </a:pPr>
            <a:endParaRPr lang="en-US" dirty="0"/>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PQImplementation.c</a:t>
            </a:r>
            <a:r>
              <a:rPr lang="en-US" sz="2000" dirty="0">
                <a:latin typeface="Courier New" pitchFamily="49" charset="0"/>
                <a:cs typeface="Courier New" pitchFamily="49" charset="0"/>
              </a:rPr>
              <a:t> -o </a:t>
            </a:r>
            <a:r>
              <a:rPr lang="en-US" sz="2000" dirty="0" err="1">
                <a:latin typeface="Courier New" pitchFamily="49" charset="0"/>
                <a:cs typeface="Courier New" pitchFamily="49" charset="0"/>
              </a:rPr>
              <a:t>PQ.o</a:t>
            </a:r>
            <a:endParaRPr lang="en-US" sz="2000" dirty="0">
              <a:latin typeface="Courier New" pitchFamily="49" charset="0"/>
              <a:cs typeface="Courier New" pitchFamily="49" charset="0"/>
            </a:endParaRPr>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sorting.c</a:t>
            </a:r>
            <a:r>
              <a:rPr lang="en-US" sz="2000" dirty="0">
                <a:latin typeface="Courier New" pitchFamily="49" charset="0"/>
                <a:cs typeface="Courier New" pitchFamily="49" charset="0"/>
              </a:rPr>
              <a:t> -o </a:t>
            </a:r>
            <a:r>
              <a:rPr lang="en-US" sz="2000" dirty="0" err="1">
                <a:latin typeface="Courier New" pitchFamily="49" charset="0"/>
                <a:cs typeface="Courier New" pitchFamily="49" charset="0"/>
              </a:rPr>
              <a:t>sorting.o</a:t>
            </a:r>
            <a:endParaRPr lang="en-US" sz="2000" dirty="0">
              <a:latin typeface="Courier New" pitchFamily="49" charset="0"/>
              <a:cs typeface="Courier New" pitchFamily="49" charset="0"/>
            </a:endParaRPr>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–o program.exe</a:t>
            </a:r>
          </a:p>
          <a:p>
            <a:pPr marL="400050" lvl="1" indent="0">
              <a:buNone/>
            </a:pPr>
            <a:endParaRPr lang="en-US" sz="2000" dirty="0">
              <a:latin typeface="Courier New" pitchFamily="49" charset="0"/>
              <a:cs typeface="Courier New" pitchFamily="49" charset="0"/>
            </a:endParaRPr>
          </a:p>
          <a:p>
            <a:pPr marL="400050" lvl="1" indent="0">
              <a:buNone/>
            </a:pPr>
            <a:r>
              <a:rPr lang="en-US" dirty="0">
                <a:cs typeface="Courier New" pitchFamily="49" charset="0"/>
              </a:rPr>
              <a:t>With the first two commands, we compile the C files to produce </a:t>
            </a:r>
            <a:r>
              <a:rPr lang="en-US" b="1" dirty="0">
                <a:cs typeface="Courier New" pitchFamily="49" charset="0"/>
              </a:rPr>
              <a:t>object files</a:t>
            </a:r>
            <a:r>
              <a:rPr lang="en-US" dirty="0">
                <a:cs typeface="Courier New" pitchFamily="49" charset="0"/>
              </a:rPr>
              <a:t>. Then, the object files are </a:t>
            </a:r>
            <a:r>
              <a:rPr lang="en-US" b="1" dirty="0">
                <a:cs typeface="Courier New" pitchFamily="49" charset="0"/>
              </a:rPr>
              <a:t>linked</a:t>
            </a:r>
            <a:r>
              <a:rPr lang="en-US" dirty="0">
                <a:cs typeface="Courier New" pitchFamily="49" charset="0"/>
              </a:rPr>
              <a:t> to produce the final executable.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39</a:t>
            </a:fld>
            <a:endParaRPr lang="en-US"/>
          </a:p>
        </p:txBody>
      </p:sp>
    </p:spTree>
    <p:extLst>
      <p:ext uri="{BB962C8B-B14F-4D97-AF65-F5344CB8AC3E}">
        <p14:creationId xmlns:p14="http://schemas.microsoft.com/office/powerpoint/2010/main" val="4246904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Hiding</a:t>
            </a:r>
          </a:p>
        </p:txBody>
      </p:sp>
      <p:sp>
        <p:nvSpPr>
          <p:cNvPr id="3" name="Content Placeholder 2"/>
          <p:cNvSpPr>
            <a:spLocks noGrp="1"/>
          </p:cNvSpPr>
          <p:nvPr>
            <p:ph idx="1"/>
          </p:nvPr>
        </p:nvSpPr>
        <p:spPr/>
        <p:txBody>
          <a:bodyPr>
            <a:normAutofit fontScale="92500" lnSpcReduction="20000"/>
          </a:bodyPr>
          <a:lstStyle/>
          <a:p>
            <a:r>
              <a:rPr lang="en-US" dirty="0"/>
              <a:t>In your first programming course, you have also learned the benefits of having </a:t>
            </a:r>
            <a:r>
              <a:rPr lang="en-US" b="1" dirty="0"/>
              <a:t>locally defined variables</a:t>
            </a:r>
            <a:r>
              <a:rPr lang="en-US" dirty="0"/>
              <a:t>.</a:t>
            </a:r>
          </a:p>
          <a:p>
            <a:r>
              <a:rPr lang="en-US" dirty="0"/>
              <a:t>This is an instance of </a:t>
            </a:r>
            <a:r>
              <a:rPr lang="en-US" b="1" dirty="0"/>
              <a:t>information hiding</a:t>
            </a:r>
            <a:r>
              <a:rPr lang="el-GR" b="1" dirty="0"/>
              <a:t> (απόκρυψη πληροφορίας)</a:t>
            </a:r>
            <a:r>
              <a:rPr lang="en-US" dirty="0"/>
              <a:t>.</a:t>
            </a:r>
          </a:p>
          <a:p>
            <a:r>
              <a:rPr lang="en-US" dirty="0"/>
              <a:t>It has the advantage that local variables do not interfere with identically named variables outside the function.</a:t>
            </a:r>
          </a:p>
          <a:p>
            <a:r>
              <a:rPr lang="en-US" dirty="0"/>
              <a:t>Abstraction and information hiding in a programming language are greatly enhanced with the concept of </a:t>
            </a:r>
            <a:r>
              <a:rPr lang="en-US" b="1" dirty="0"/>
              <a:t>module</a:t>
            </a:r>
            <a:r>
              <a:rPr lang="el-GR" b="1" dirty="0"/>
              <a:t> (ενότητα).</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a:t>
            </a:fld>
            <a:endParaRPr lang="en-US"/>
          </a:p>
        </p:txBody>
      </p:sp>
    </p:spTree>
    <p:extLst>
      <p:ext uri="{BB962C8B-B14F-4D97-AF65-F5344CB8AC3E}">
        <p14:creationId xmlns:p14="http://schemas.microsoft.com/office/powerpoint/2010/main" val="29314636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Information Hiding Revisited</a:t>
            </a:r>
          </a:p>
        </p:txBody>
      </p:sp>
      <p:sp>
        <p:nvSpPr>
          <p:cNvPr id="3" name="Content Placeholder 2"/>
          <p:cNvSpPr>
            <a:spLocks noGrp="1"/>
          </p:cNvSpPr>
          <p:nvPr>
            <p:ph idx="1"/>
          </p:nvPr>
        </p:nvSpPr>
        <p:spPr/>
        <p:txBody>
          <a:bodyPr>
            <a:normAutofit fontScale="55000" lnSpcReduction="20000"/>
          </a:bodyPr>
          <a:lstStyle/>
          <a:p>
            <a:r>
              <a:rPr lang="en-US" sz="4600" dirty="0">
                <a:cs typeface="Courier New" pitchFamily="49" charset="0"/>
              </a:rPr>
              <a:t>Let us revisit the sorting program we wrote earlier and consider the new </a:t>
            </a:r>
            <a:r>
              <a:rPr lang="en-US" sz="4600" dirty="0" err="1">
                <a:latin typeface="Courier New" pitchFamily="49" charset="0"/>
                <a:cs typeface="Courier New" pitchFamily="49" charset="0"/>
              </a:rPr>
              <a:t>printf</a:t>
            </a:r>
            <a:r>
              <a:rPr lang="en-US" sz="4600" dirty="0">
                <a:cs typeface="Courier New" pitchFamily="49" charset="0"/>
              </a:rPr>
              <a:t> statement.</a:t>
            </a:r>
          </a:p>
          <a:p>
            <a:pPr marL="0" indent="0">
              <a:buNone/>
            </a:pPr>
            <a:endParaRPr lang="en-US" sz="2200" dirty="0">
              <a:latin typeface="Courier New" pitchFamily="49" charset="0"/>
              <a:cs typeface="Courier New" pitchFamily="49" charset="0"/>
            </a:endParaRP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#include &lt;</a:t>
            </a:r>
            <a:r>
              <a:rPr lang="en-US" sz="2200" dirty="0" err="1">
                <a:latin typeface="Courier New" pitchFamily="49" charset="0"/>
                <a:cs typeface="Courier New" pitchFamily="49" charset="0"/>
              </a:rPr>
              <a:t>stdio.h</a:t>
            </a:r>
            <a:r>
              <a:rPr lang="en-US" sz="2200" dirty="0">
                <a:latin typeface="Courier New" pitchFamily="49" charset="0"/>
                <a:cs typeface="Courier New" pitchFamily="49" charset="0"/>
              </a:rPr>
              <a:t>&gt;</a:t>
            </a:r>
          </a:p>
          <a:p>
            <a:pPr marL="0" indent="0">
              <a:buNone/>
            </a:pPr>
            <a:r>
              <a:rPr lang="en-US" sz="2200" dirty="0">
                <a:latin typeface="Courier New" pitchFamily="49" charset="0"/>
                <a:cs typeface="Courier New" pitchFamily="49" charset="0"/>
              </a:rPr>
              <a:t>#include “</a:t>
            </a:r>
            <a:r>
              <a:rPr lang="en-US" sz="2200" dirty="0" err="1">
                <a:latin typeface="Courier New" pitchFamily="49" charset="0"/>
                <a:cs typeface="Courier New" pitchFamily="49" charset="0"/>
              </a:rPr>
              <a:t>PQInterface.h</a:t>
            </a:r>
            <a:r>
              <a:rPr lang="en-US" sz="2200" dirty="0">
                <a:latin typeface="Courier New" pitchFamily="49" charset="0"/>
                <a:cs typeface="Courier New" pitchFamily="49" charset="0"/>
              </a:rPr>
              <a:t>”</a:t>
            </a:r>
          </a:p>
          <a:p>
            <a:pPr marL="0" indent="0">
              <a:buNone/>
            </a:pPr>
            <a:endParaRPr lang="en-US" sz="2200" dirty="0">
              <a:latin typeface="Courier New" pitchFamily="49" charset="0"/>
              <a:cs typeface="Courier New" pitchFamily="49" charset="0"/>
            </a:endParaRPr>
          </a:p>
          <a:p>
            <a:pPr marL="0" indent="0">
              <a:buNone/>
            </a:pPr>
            <a:r>
              <a:rPr lang="en-US" sz="2200" dirty="0" err="1">
                <a:latin typeface="Courier New" pitchFamily="49" charset="0"/>
                <a:cs typeface="Courier New" pitchFamily="49" charset="0"/>
              </a:rPr>
              <a:t>typedef</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PQItem</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SortingArray</a:t>
            </a:r>
            <a:r>
              <a:rPr lang="en-US" sz="2200" dirty="0">
                <a:latin typeface="Courier New" pitchFamily="49" charset="0"/>
                <a:cs typeface="Courier New" pitchFamily="49" charset="0"/>
              </a:rPr>
              <a:t>[MAXCOUNT];</a:t>
            </a:r>
          </a:p>
          <a:p>
            <a:pPr marL="0" indent="0">
              <a:buNone/>
            </a:pPr>
            <a:r>
              <a:rPr lang="en-US" sz="2200" dirty="0">
                <a:latin typeface="Courier New" pitchFamily="49" charset="0"/>
                <a:cs typeface="Courier New" pitchFamily="49" charset="0"/>
              </a:rPr>
              <a:t>/* Note: MAXCOUNT is 10 */</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void </a:t>
            </a:r>
            <a:r>
              <a:rPr lang="en-US" sz="2200" dirty="0" err="1">
                <a:latin typeface="Courier New" pitchFamily="49" charset="0"/>
                <a:cs typeface="Courier New" pitchFamily="49" charset="0"/>
              </a:rPr>
              <a:t>PriorityQueueSort</a:t>
            </a:r>
            <a:r>
              <a:rPr lang="en-US" sz="2200" dirty="0">
                <a:latin typeface="Courier New" pitchFamily="49" charset="0"/>
                <a:cs typeface="Courier New" pitchFamily="49" charset="0"/>
              </a:rPr>
              <a:t>(</a:t>
            </a:r>
            <a:r>
              <a:rPr lang="en-US" sz="2200" dirty="0" err="1">
                <a:latin typeface="Courier New" pitchFamily="49" charset="0"/>
                <a:cs typeface="Courier New" pitchFamily="49" charset="0"/>
              </a:rPr>
              <a:t>SortingArray</a:t>
            </a:r>
            <a:r>
              <a:rPr lang="en-US" sz="2200" dirty="0">
                <a:latin typeface="Courier New" pitchFamily="49" charset="0"/>
                <a:cs typeface="Courier New" pitchFamily="49" charset="0"/>
              </a:rPr>
              <a:t> A)</a:t>
            </a:r>
          </a:p>
          <a:p>
            <a:pPr marL="0" indent="0">
              <a:buNone/>
            </a:pP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int</a:t>
            </a: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a:t>
            </a:r>
            <a:r>
              <a:rPr lang="en-US" sz="2200" dirty="0" err="1">
                <a:latin typeface="Courier New" pitchFamily="49" charset="0"/>
                <a:cs typeface="Courier New" pitchFamily="49" charset="0"/>
              </a:rPr>
              <a:t>PriorityQueue</a:t>
            </a:r>
            <a:r>
              <a:rPr lang="en-US" sz="2200" dirty="0">
                <a:latin typeface="Courier New" pitchFamily="49" charset="0"/>
                <a:cs typeface="Courier New" pitchFamily="49" charset="0"/>
              </a:rPr>
              <a:t> PQ;</a:t>
            </a:r>
          </a:p>
          <a:p>
            <a:pPr marL="0" indent="0">
              <a:buNone/>
            </a:pPr>
            <a:endParaRPr lang="en-US" sz="2200" dirty="0">
              <a:latin typeface="Courier New" pitchFamily="49" charset="0"/>
              <a:cs typeface="Courier New" pitchFamily="49" charset="0"/>
            </a:endParaRPr>
          </a:p>
          <a:p>
            <a:pPr marL="0" indent="0">
              <a:buNone/>
            </a:pPr>
            <a:r>
              <a:rPr lang="en-US" sz="2200" dirty="0">
                <a:latin typeface="Courier New" pitchFamily="49" charset="0"/>
                <a:cs typeface="Courier New" pitchFamily="49" charset="0"/>
              </a:rPr>
              <a:t>   Initialize(&amp;PQ);</a:t>
            </a:r>
          </a:p>
          <a:p>
            <a:pPr marL="0" indent="0">
              <a:buNone/>
            </a:pPr>
            <a:r>
              <a:rPr lang="en-US" sz="2200" dirty="0">
                <a:latin typeface="Courier New" pitchFamily="49" charset="0"/>
                <a:cs typeface="Courier New" pitchFamily="49" charset="0"/>
              </a:rPr>
              <a:t>   for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&lt;MAXCOUNT;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Insert(A[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&amp;PQ);</a:t>
            </a:r>
          </a:p>
          <a:p>
            <a:pPr marL="0" indent="0">
              <a:buNone/>
            </a:pPr>
            <a:r>
              <a:rPr lang="en-US" sz="2200" dirty="0">
                <a:latin typeface="Courier New" pitchFamily="49" charset="0"/>
                <a:cs typeface="Courier New" pitchFamily="49" charset="0"/>
              </a:rPr>
              <a:t>   </a:t>
            </a:r>
            <a:r>
              <a:rPr lang="en-US" sz="2200" b="1" dirty="0" err="1">
                <a:latin typeface="Courier New" pitchFamily="49" charset="0"/>
                <a:cs typeface="Courier New" pitchFamily="49" charset="0"/>
              </a:rPr>
              <a:t>printf</a:t>
            </a:r>
            <a:r>
              <a:rPr lang="en-US" sz="2200" b="1" dirty="0">
                <a:latin typeface="Courier New" pitchFamily="49" charset="0"/>
                <a:cs typeface="Courier New" pitchFamily="49" charset="0"/>
              </a:rPr>
              <a:t>(“The queue contains %d elements\n”,</a:t>
            </a:r>
            <a:r>
              <a:rPr lang="en-US" sz="2200" b="1" dirty="0" err="1">
                <a:latin typeface="Courier New" pitchFamily="49" charset="0"/>
                <a:cs typeface="Courier New" pitchFamily="49" charset="0"/>
              </a:rPr>
              <a:t>PQ.Count</a:t>
            </a:r>
            <a:r>
              <a:rPr lang="en-US" sz="2200" b="1" dirty="0">
                <a:latin typeface="Courier New" pitchFamily="49" charset="0"/>
                <a:cs typeface="Courier New" pitchFamily="49" charset="0"/>
              </a:rPr>
              <a:t>);</a:t>
            </a:r>
          </a:p>
          <a:p>
            <a:pPr marL="0" indent="0">
              <a:buNone/>
            </a:pPr>
            <a:r>
              <a:rPr lang="en-US" sz="2200" dirty="0">
                <a:latin typeface="Courier New" pitchFamily="49" charset="0"/>
                <a:cs typeface="Courier New" pitchFamily="49" charset="0"/>
              </a:rPr>
              <a:t>   for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=MAXCOUNT-1;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&gt;=0; --</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 A[</a:t>
            </a:r>
            <a:r>
              <a:rPr lang="en-US" sz="2200" dirty="0" err="1">
                <a:latin typeface="Courier New" pitchFamily="49" charset="0"/>
                <a:cs typeface="Courier New" pitchFamily="49" charset="0"/>
              </a:rPr>
              <a:t>i</a:t>
            </a:r>
            <a:r>
              <a:rPr lang="en-US" sz="2200" dirty="0">
                <a:latin typeface="Courier New" pitchFamily="49" charset="0"/>
                <a:cs typeface="Courier New" pitchFamily="49" charset="0"/>
              </a:rPr>
              <a:t>]=Remove(&amp;PQ);</a:t>
            </a:r>
          </a:p>
          <a:p>
            <a:pPr marL="0" indent="0">
              <a:buNone/>
            </a:pPr>
            <a:r>
              <a:rPr lang="en-US" sz="2200" dirty="0">
                <a:latin typeface="Courier New" pitchFamily="49" charset="0"/>
                <a:cs typeface="Courier New" pitchFamily="49" charset="0"/>
              </a:rPr>
              <a:t>}</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40</a:t>
            </a:fld>
            <a:endParaRPr lang="en-US"/>
          </a:p>
        </p:txBody>
      </p:sp>
    </p:spTree>
    <p:extLst>
      <p:ext uri="{BB962C8B-B14F-4D97-AF65-F5344CB8AC3E}">
        <p14:creationId xmlns:p14="http://schemas.microsoft.com/office/powerpoint/2010/main" val="7832638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Information Hiding Revisited (cont’d)</a:t>
            </a:r>
          </a:p>
        </p:txBody>
      </p:sp>
      <p:sp>
        <p:nvSpPr>
          <p:cNvPr id="3" name="Content Placeholder 2"/>
          <p:cNvSpPr>
            <a:spLocks noGrp="1"/>
          </p:cNvSpPr>
          <p:nvPr>
            <p:ph idx="1"/>
          </p:nvPr>
        </p:nvSpPr>
        <p:spPr/>
        <p:txBody>
          <a:bodyPr/>
          <a:lstStyle/>
          <a:p>
            <a:r>
              <a:rPr lang="en-US" dirty="0"/>
              <a:t>This </a:t>
            </a:r>
            <a:r>
              <a:rPr lang="en-US" dirty="0" err="1">
                <a:latin typeface="Courier New" pitchFamily="49" charset="0"/>
                <a:cs typeface="Courier New" pitchFamily="49" charset="0"/>
              </a:rPr>
              <a:t>printf</a:t>
            </a:r>
            <a:r>
              <a:rPr lang="en-US" dirty="0"/>
              <a:t> statement accesses the </a:t>
            </a:r>
            <a:r>
              <a:rPr lang="en-US" dirty="0">
                <a:latin typeface="Courier New" pitchFamily="49" charset="0"/>
                <a:cs typeface="Courier New" pitchFamily="49" charset="0"/>
              </a:rPr>
              <a:t>Count</a:t>
            </a:r>
            <a:r>
              <a:rPr lang="en-US" dirty="0"/>
              <a:t> field of the priority queue </a:t>
            </a:r>
            <a:r>
              <a:rPr lang="en-US" dirty="0">
                <a:latin typeface="Courier New" pitchFamily="49" charset="0"/>
                <a:cs typeface="Courier New" pitchFamily="49" charset="0"/>
              </a:rPr>
              <a:t>PQ</a:t>
            </a:r>
            <a:r>
              <a:rPr lang="en-US" dirty="0"/>
              <a:t>. Therefore, the previous module organization </a:t>
            </a:r>
            <a:r>
              <a:rPr lang="en-US" b="1" dirty="0"/>
              <a:t>has not achieved information hiding </a:t>
            </a:r>
            <a:r>
              <a:rPr lang="en-US" dirty="0"/>
              <a:t>as nicely as we would want it.</a:t>
            </a:r>
          </a:p>
          <a:p>
            <a:r>
              <a:rPr lang="en-US" dirty="0"/>
              <a:t>We can live with that deficiency or try to address it. How?</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41</a:t>
            </a:fld>
            <a:endParaRPr lang="en-US"/>
          </a:p>
        </p:txBody>
      </p:sp>
    </p:spTree>
    <p:extLst>
      <p:ext uri="{BB962C8B-B14F-4D97-AF65-F5344CB8AC3E}">
        <p14:creationId xmlns:p14="http://schemas.microsoft.com/office/powerpoint/2010/main" val="3301761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Another Example: Complex Number Arithmetic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A </a:t>
                </a:r>
                <a:r>
                  <a:rPr lang="en-US" b="1" dirty="0"/>
                  <a:t>complex number </a:t>
                </a:r>
                <a:r>
                  <a:rPr lang="en-US" dirty="0"/>
                  <a:t>is an expression </a:t>
                </a:r>
                <a14:m>
                  <m:oMath xmlns:m="http://schemas.openxmlformats.org/officeDocument/2006/math">
                    <m:r>
                      <a:rPr lang="en-US" b="0" i="1" smtClean="0">
                        <a:latin typeface="Cambria Math"/>
                      </a:rPr>
                      <m:t>𝑎</m:t>
                    </m:r>
                    <m:r>
                      <a:rPr lang="en-US" b="0" i="1" smtClean="0">
                        <a:latin typeface="Cambria Math"/>
                      </a:rPr>
                      <m:t>+</m:t>
                    </m:r>
                    <m:r>
                      <a:rPr lang="en-US" b="0" i="1" smtClean="0">
                        <a:latin typeface="Cambria Math"/>
                      </a:rPr>
                      <m:t>𝑏𝑖</m:t>
                    </m:r>
                  </m:oMath>
                </a14:m>
                <a:r>
                  <a:rPr lang="en-US" dirty="0"/>
                  <a:t> where </a:t>
                </a:r>
                <a14:m>
                  <m:oMath xmlns:m="http://schemas.openxmlformats.org/officeDocument/2006/math">
                    <m:r>
                      <a:rPr lang="en-US" b="0" i="1" smtClean="0">
                        <a:latin typeface="Cambria Math"/>
                      </a:rPr>
                      <m:t>𝑎</m:t>
                    </m:r>
                  </m:oMath>
                </a14:m>
                <a:r>
                  <a:rPr lang="en-US" dirty="0"/>
                  <a:t> and </a:t>
                </a:r>
                <a14:m>
                  <m:oMath xmlns:m="http://schemas.openxmlformats.org/officeDocument/2006/math">
                    <m:r>
                      <a:rPr lang="en-US" b="0" i="1" smtClean="0">
                        <a:latin typeface="Cambria Math"/>
                      </a:rPr>
                      <m:t>𝑏</m:t>
                    </m:r>
                  </m:oMath>
                </a14:m>
                <a:r>
                  <a:rPr lang="en-US" dirty="0"/>
                  <a:t> are reals.</a:t>
                </a:r>
              </a:p>
              <a:p>
                <a14:m>
                  <m:oMath xmlns:m="http://schemas.openxmlformats.org/officeDocument/2006/math">
                    <m:r>
                      <a:rPr lang="en-US" b="0" i="1" smtClean="0">
                        <a:latin typeface="Cambria Math"/>
                      </a:rPr>
                      <m:t>𝑎</m:t>
                    </m:r>
                  </m:oMath>
                </a14:m>
                <a:r>
                  <a:rPr lang="en-US" dirty="0"/>
                  <a:t> is called the </a:t>
                </a:r>
                <a:r>
                  <a:rPr lang="en-US" b="1" dirty="0"/>
                  <a:t>real part </a:t>
                </a:r>
                <a:r>
                  <a:rPr lang="en-US" dirty="0"/>
                  <a:t>and </a:t>
                </a:r>
                <a14:m>
                  <m:oMath xmlns:m="http://schemas.openxmlformats.org/officeDocument/2006/math">
                    <m:r>
                      <a:rPr lang="en-US" b="0" i="1" smtClean="0">
                        <a:latin typeface="Cambria Math"/>
                      </a:rPr>
                      <m:t>𝑏</m:t>
                    </m:r>
                  </m:oMath>
                </a14:m>
                <a:r>
                  <a:rPr lang="en-US" dirty="0"/>
                  <a:t> the </a:t>
                </a:r>
                <a:r>
                  <a:rPr lang="en-US" b="1" dirty="0"/>
                  <a:t>imaginary part.</a:t>
                </a:r>
                <a:endParaRPr lang="en-US" dirty="0"/>
              </a:p>
              <a:p>
                <a14:m>
                  <m:oMath xmlns:m="http://schemas.openxmlformats.org/officeDocument/2006/math">
                    <m:r>
                      <a:rPr lang="en-US" b="0" i="1" smtClean="0">
                        <a:latin typeface="Cambria Math"/>
                      </a:rPr>
                      <m:t>𝑖</m:t>
                    </m:r>
                    <m:r>
                      <a:rPr lang="en-US" b="0" i="1" smtClean="0">
                        <a:latin typeface="Cambria Math"/>
                      </a:rPr>
                      <m:t>=</m:t>
                    </m:r>
                    <m:rad>
                      <m:radPr>
                        <m:degHide m:val="on"/>
                        <m:ctrlPr>
                          <a:rPr lang="en-US" b="0" i="1" smtClean="0">
                            <a:latin typeface="Cambria Math" panose="02040503050406030204" pitchFamily="18" charset="0"/>
                          </a:rPr>
                        </m:ctrlPr>
                      </m:radPr>
                      <m:deg/>
                      <m:e>
                        <m:r>
                          <a:rPr lang="en-US" b="0" i="1" smtClean="0">
                            <a:latin typeface="Cambria Math"/>
                          </a:rPr>
                          <m:t>−1</m:t>
                        </m:r>
                      </m:e>
                    </m:rad>
                  </m:oMath>
                </a14:m>
                <a:r>
                  <a:rPr lang="en-US" dirty="0"/>
                  <a:t> is the </a:t>
                </a:r>
                <a:r>
                  <a:rPr lang="en-US" b="1" dirty="0"/>
                  <a:t>imaginary unit</a:t>
                </a:r>
                <a:r>
                  <a:rPr lang="en-US" dirty="0"/>
                  <a:t>. It follows that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𝑖</m:t>
                        </m:r>
                      </m:e>
                      <m:sup>
                        <m:r>
                          <a:rPr lang="en-US" b="0" i="1" smtClean="0">
                            <a:latin typeface="Cambria Math"/>
                          </a:rPr>
                          <m:t>2</m:t>
                        </m:r>
                      </m:sup>
                    </m:sSup>
                    <m:r>
                      <a:rPr lang="en-US" b="0" i="1" smtClean="0">
                        <a:latin typeface="Cambria Math"/>
                      </a:rPr>
                      <m:t>=−1</m:t>
                    </m:r>
                  </m:oMath>
                </a14:m>
                <a:r>
                  <a:rPr lang="en-US" dirty="0"/>
                  <a:t>.</a:t>
                </a:r>
              </a:p>
              <a:p>
                <a:r>
                  <a:rPr lang="en-US" dirty="0"/>
                  <a:t>To multiply complex numbers, we follow the usual algebraic rules.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617" r="-74" b="-40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42</a:t>
            </a:fld>
            <a:endParaRPr lang="en-US"/>
          </a:p>
        </p:txBody>
      </p:sp>
    </p:spTree>
    <p:extLst>
      <p:ext uri="{BB962C8B-B14F-4D97-AF65-F5344CB8AC3E}">
        <p14:creationId xmlns:p14="http://schemas.microsoft.com/office/powerpoint/2010/main" val="34273017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d>
                      <m:dPr>
                        <m:ctrlPr>
                          <a:rPr lang="en-US" b="0" i="1" smtClean="0">
                            <a:latin typeface="Cambria Math" panose="02040503050406030204" pitchFamily="18" charset="0"/>
                          </a:rPr>
                        </m:ctrlPr>
                      </m:dPr>
                      <m:e>
                        <m:r>
                          <a:rPr lang="en-US" b="0" i="1" smtClean="0">
                            <a:latin typeface="Cambria Math"/>
                          </a:rPr>
                          <m:t>𝑎</m:t>
                        </m:r>
                        <m:r>
                          <a:rPr lang="en-US" b="0" i="1" smtClean="0">
                            <a:latin typeface="Cambria Math"/>
                          </a:rPr>
                          <m:t>+</m:t>
                        </m:r>
                        <m:r>
                          <a:rPr lang="en-US" b="0" i="1" smtClean="0">
                            <a:latin typeface="Cambria Math"/>
                          </a:rPr>
                          <m:t>𝑏𝑖</m:t>
                        </m:r>
                      </m:e>
                    </m:d>
                    <m:d>
                      <m:dPr>
                        <m:ctrlPr>
                          <a:rPr lang="en-US" b="0" i="1" smtClean="0">
                            <a:latin typeface="Cambria Math" panose="02040503050406030204" pitchFamily="18" charset="0"/>
                          </a:rPr>
                        </m:ctrlPr>
                      </m:dPr>
                      <m:e>
                        <m:r>
                          <a:rPr lang="en-US" b="0" i="1" smtClean="0">
                            <a:latin typeface="Cambria Math"/>
                          </a:rPr>
                          <m:t>𝑐</m:t>
                        </m:r>
                        <m:r>
                          <a:rPr lang="en-US" b="0" i="1" smtClean="0">
                            <a:latin typeface="Cambria Math"/>
                          </a:rPr>
                          <m:t>+</m:t>
                        </m:r>
                        <m:r>
                          <a:rPr lang="en-US" b="0" i="1" smtClean="0">
                            <a:latin typeface="Cambria Math"/>
                          </a:rPr>
                          <m:t>𝑑𝑖</m:t>
                        </m:r>
                      </m:e>
                    </m:d>
                    <m:r>
                      <a:rPr lang="en-US" b="0" i="1" smtClean="0">
                        <a:latin typeface="Cambria Math"/>
                      </a:rPr>
                      <m:t>=</m:t>
                    </m:r>
                    <m:r>
                      <a:rPr lang="en-US" b="0" i="1" smtClean="0">
                        <a:latin typeface="Cambria Math"/>
                      </a:rPr>
                      <m:t>𝑎𝑐</m:t>
                    </m:r>
                    <m:r>
                      <a:rPr lang="en-US" b="0" i="1" smtClean="0">
                        <a:latin typeface="Cambria Math"/>
                      </a:rPr>
                      <m:t>+</m:t>
                    </m:r>
                    <m:r>
                      <a:rPr lang="en-US" b="0" i="1" smtClean="0">
                        <a:latin typeface="Cambria Math"/>
                      </a:rPr>
                      <m:t>𝑏𝑐𝑖</m:t>
                    </m:r>
                    <m:r>
                      <a:rPr lang="en-US" b="0" i="1" smtClean="0">
                        <a:latin typeface="Cambria Math"/>
                      </a:rPr>
                      <m:t>+</m:t>
                    </m:r>
                    <m:r>
                      <a:rPr lang="en-US" b="0" i="1" smtClean="0">
                        <a:latin typeface="Cambria Math"/>
                      </a:rPr>
                      <m:t>𝑎𝑑𝑖</m:t>
                    </m:r>
                    <m:r>
                      <a:rPr lang="en-US" b="0" i="1" smtClean="0">
                        <a:latin typeface="Cambria Math"/>
                      </a:rPr>
                      <m:t>+</m:t>
                    </m:r>
                    <m:r>
                      <a:rPr lang="en-US" b="0" i="1" smtClean="0">
                        <a:latin typeface="Cambria Math"/>
                      </a:rPr>
                      <m:t>𝑏𝑑</m:t>
                    </m:r>
                    <m:sSup>
                      <m:sSupPr>
                        <m:ctrlPr>
                          <a:rPr lang="en-US" b="0" i="1" smtClean="0">
                            <a:latin typeface="Cambria Math" panose="02040503050406030204" pitchFamily="18" charset="0"/>
                          </a:rPr>
                        </m:ctrlPr>
                      </m:sSupPr>
                      <m:e>
                        <m:r>
                          <a:rPr lang="en-US" b="0" i="1" smtClean="0">
                            <a:latin typeface="Cambria Math"/>
                          </a:rPr>
                          <m:t>𝑖</m:t>
                        </m:r>
                      </m:e>
                      <m:sup>
                        <m:r>
                          <a:rPr lang="en-US" b="0" i="1" smtClean="0">
                            <a:latin typeface="Cambria Math"/>
                          </a:rPr>
                          <m:t>2</m:t>
                        </m:r>
                      </m:sup>
                    </m:sSup>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𝑎𝑐</m:t>
                        </m:r>
                        <m:r>
                          <a:rPr lang="en-US" b="0" i="1" smtClean="0">
                            <a:latin typeface="Cambria Math"/>
                          </a:rPr>
                          <m:t>−</m:t>
                        </m:r>
                        <m:r>
                          <a:rPr lang="en-US" b="0" i="1" smtClean="0">
                            <a:latin typeface="Cambria Math"/>
                          </a:rPr>
                          <m:t>𝑏𝑑</m:t>
                        </m:r>
                      </m:e>
                    </m:d>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𝑎𝑑</m:t>
                        </m:r>
                        <m:r>
                          <a:rPr lang="en-US" b="0" i="1" smtClean="0">
                            <a:latin typeface="Cambria Math"/>
                          </a:rPr>
                          <m:t>+</m:t>
                        </m:r>
                        <m:r>
                          <a:rPr lang="en-US" b="0" i="1" smtClean="0">
                            <a:latin typeface="Cambria Math"/>
                          </a:rPr>
                          <m:t>𝑏𝑐</m:t>
                        </m:r>
                      </m:e>
                    </m:d>
                    <m:r>
                      <a:rPr lang="en-US" b="0" i="1" smtClean="0">
                        <a:latin typeface="Cambria Math"/>
                      </a:rPr>
                      <m:t>𝑖</m:t>
                    </m:r>
                  </m:oMath>
                </a14:m>
                <a:endParaRPr lang="en-US" b="0" dirty="0"/>
              </a:p>
              <a:p>
                <a14:m>
                  <m:oMath xmlns:m="http://schemas.openxmlformats.org/officeDocument/2006/math">
                    <m:d>
                      <m:dPr>
                        <m:ctrlPr>
                          <a:rPr lang="en-US" b="0" i="1" smtClean="0">
                            <a:latin typeface="Cambria Math" panose="02040503050406030204" pitchFamily="18" charset="0"/>
                          </a:rPr>
                        </m:ctrlPr>
                      </m:dPr>
                      <m:e>
                        <m:r>
                          <a:rPr lang="en-US" b="0" i="1" smtClean="0">
                            <a:latin typeface="Cambria Math"/>
                          </a:rPr>
                          <m:t>1−</m:t>
                        </m:r>
                        <m:r>
                          <a:rPr lang="en-US" b="0" i="1" smtClean="0">
                            <a:latin typeface="Cambria Math"/>
                          </a:rPr>
                          <m:t>𝑖</m:t>
                        </m:r>
                      </m:e>
                    </m:d>
                    <m:d>
                      <m:dPr>
                        <m:ctrlPr>
                          <a:rPr lang="en-US" b="0" i="1" smtClean="0">
                            <a:latin typeface="Cambria Math" panose="02040503050406030204" pitchFamily="18" charset="0"/>
                          </a:rPr>
                        </m:ctrlPr>
                      </m:dPr>
                      <m:e>
                        <m:r>
                          <a:rPr lang="en-US" b="0" i="1" smtClean="0">
                            <a:latin typeface="Cambria Math"/>
                          </a:rPr>
                          <m:t>1−</m:t>
                        </m:r>
                        <m:r>
                          <a:rPr lang="en-US" b="0" i="1" smtClean="0">
                            <a:latin typeface="Cambria Math"/>
                          </a:rPr>
                          <m:t>𝑖</m:t>
                        </m:r>
                      </m:e>
                    </m:d>
                    <m:r>
                      <a:rPr lang="en-US" b="0" i="1" smtClean="0">
                        <a:latin typeface="Cambria Math"/>
                      </a:rPr>
                      <m:t>=1−</m:t>
                    </m:r>
                    <m:r>
                      <a:rPr lang="en-US" b="0" i="1" smtClean="0">
                        <a:latin typeface="Cambria Math"/>
                      </a:rPr>
                      <m:t>𝑖</m:t>
                    </m:r>
                    <m:r>
                      <a:rPr lang="en-US" b="0" i="1" smtClean="0">
                        <a:latin typeface="Cambria Math"/>
                      </a:rPr>
                      <m:t>−</m:t>
                    </m:r>
                    <m:r>
                      <a:rPr lang="en-US" b="0" i="1" smtClean="0">
                        <a:latin typeface="Cambria Math"/>
                      </a:rPr>
                      <m:t>𝑖</m:t>
                    </m:r>
                    <m:r>
                      <a:rPr lang="en-US" b="0" i="1" smtClean="0">
                        <a:latin typeface="Cambria Math"/>
                      </a:rPr>
                      <m:t>+</m:t>
                    </m:r>
                    <m:sSup>
                      <m:sSupPr>
                        <m:ctrlPr>
                          <a:rPr lang="en-US" b="0" i="1" smtClean="0">
                            <a:latin typeface="Cambria Math" panose="02040503050406030204" pitchFamily="18" charset="0"/>
                          </a:rPr>
                        </m:ctrlPr>
                      </m:sSupPr>
                      <m:e>
                        <m:r>
                          <a:rPr lang="en-US" b="0" i="1" smtClean="0">
                            <a:latin typeface="Cambria Math"/>
                          </a:rPr>
                          <m:t>𝑖</m:t>
                        </m:r>
                      </m:e>
                      <m:sup>
                        <m:r>
                          <a:rPr lang="en-US" b="0" i="1" smtClean="0">
                            <a:latin typeface="Cambria Math"/>
                          </a:rPr>
                          <m:t>2</m:t>
                        </m:r>
                      </m:sup>
                    </m:sSup>
                    <m:r>
                      <a:rPr lang="en-US" b="0" i="1" smtClean="0">
                        <a:latin typeface="Cambria Math"/>
                      </a:rPr>
                      <m:t>=−2</m:t>
                    </m:r>
                    <m:r>
                      <a:rPr lang="en-US" b="0" i="1" smtClean="0">
                        <a:latin typeface="Cambria Math"/>
                      </a:rPr>
                      <m:t>𝑖</m:t>
                    </m:r>
                  </m:oMath>
                </a14:m>
                <a:endParaRPr lang="en-US" dirty="0"/>
              </a:p>
              <a:p>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(1+</m:t>
                        </m:r>
                        <m:r>
                          <a:rPr lang="en-US" b="0" i="1" smtClean="0">
                            <a:latin typeface="Cambria Math"/>
                          </a:rPr>
                          <m:t>𝑖</m:t>
                        </m:r>
                        <m:r>
                          <a:rPr lang="en-US" b="0" i="1" smtClean="0">
                            <a:latin typeface="Cambria Math"/>
                          </a:rPr>
                          <m:t>)</m:t>
                        </m:r>
                      </m:e>
                      <m:sup>
                        <m:r>
                          <a:rPr lang="en-US" b="0" i="1" smtClean="0">
                            <a:latin typeface="Cambria Math"/>
                          </a:rPr>
                          <m:t>4</m:t>
                        </m:r>
                      </m:sup>
                    </m:sSup>
                    <m:r>
                      <a:rPr lang="en-US" b="0" i="0" smtClean="0">
                        <a:latin typeface="Cambria Math"/>
                      </a:rPr>
                      <m:t>=4</m:t>
                    </m:r>
                    <m:sSup>
                      <m:sSupPr>
                        <m:ctrlPr>
                          <a:rPr lang="en-US" b="0" i="1" smtClean="0">
                            <a:latin typeface="Cambria Math" panose="02040503050406030204" pitchFamily="18" charset="0"/>
                          </a:rPr>
                        </m:ctrlPr>
                      </m:sSupPr>
                      <m:e>
                        <m:r>
                          <a:rPr lang="en-US" b="0" i="1" smtClean="0">
                            <a:latin typeface="Cambria Math"/>
                          </a:rPr>
                          <m:t>𝑖</m:t>
                        </m:r>
                      </m:e>
                      <m:sup>
                        <m:r>
                          <a:rPr lang="en-US" b="0" i="1" smtClean="0">
                            <a:latin typeface="Cambria Math"/>
                          </a:rPr>
                          <m:t>2</m:t>
                        </m:r>
                      </m:sup>
                    </m:sSup>
                    <m:r>
                      <a:rPr lang="en-US" b="0" i="1" smtClean="0">
                        <a:latin typeface="Cambria Math"/>
                      </a:rPr>
                      <m:t>=−4</m:t>
                    </m:r>
                  </m:oMath>
                </a14:m>
                <a:endParaRPr lang="en-US" dirty="0"/>
              </a:p>
              <a:p>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(1+</m:t>
                        </m:r>
                        <m:r>
                          <a:rPr lang="en-US" b="0" i="1" smtClean="0">
                            <a:latin typeface="Cambria Math"/>
                          </a:rPr>
                          <m:t>𝑖</m:t>
                        </m:r>
                        <m:r>
                          <a:rPr lang="en-US" b="0" i="1" smtClean="0">
                            <a:latin typeface="Cambria Math"/>
                          </a:rPr>
                          <m:t>)</m:t>
                        </m:r>
                      </m:e>
                      <m:sup>
                        <m:r>
                          <a:rPr lang="en-US" b="0" i="1" smtClean="0">
                            <a:latin typeface="Cambria Math"/>
                          </a:rPr>
                          <m:t>8</m:t>
                        </m:r>
                      </m:sup>
                    </m:sSup>
                    <m:r>
                      <a:rPr lang="en-US" b="0" i="1" smtClean="0">
                        <a:latin typeface="Cambria Math"/>
                      </a:rPr>
                      <m:t>=16</m:t>
                    </m:r>
                  </m:oMath>
                </a14:m>
                <a:endParaRPr lang="en-US" dirty="0"/>
              </a:p>
              <a:p>
                <a:r>
                  <a:rPr lang="en-US" dirty="0"/>
                  <a:t>Dividing the two parts of the above equation by </a:t>
                </a:r>
                <a14:m>
                  <m:oMath xmlns:m="http://schemas.openxmlformats.org/officeDocument/2006/math">
                    <m:r>
                      <a:rPr lang="en-US" b="0" i="1" smtClean="0">
                        <a:latin typeface="Cambria Math"/>
                      </a:rPr>
                      <m:t>16=</m:t>
                    </m:r>
                    <m:sSup>
                      <m:sSupPr>
                        <m:ctrlPr>
                          <a:rPr lang="en-US" b="0" i="1" smtClean="0">
                            <a:latin typeface="Cambria Math" panose="02040503050406030204" pitchFamily="18" charset="0"/>
                          </a:rPr>
                        </m:ctrlPr>
                      </m:sSupPr>
                      <m:e>
                        <m:r>
                          <a:rPr lang="en-US" b="0" i="1" smtClean="0">
                            <a:latin typeface="Cambria Math"/>
                          </a:rPr>
                          <m:t>(</m:t>
                        </m:r>
                        <m:rad>
                          <m:radPr>
                            <m:degHide m:val="on"/>
                            <m:ctrlPr>
                              <a:rPr lang="en-US" b="0" i="1" smtClean="0">
                                <a:latin typeface="Cambria Math" panose="02040503050406030204" pitchFamily="18" charset="0"/>
                              </a:rPr>
                            </m:ctrlPr>
                          </m:radPr>
                          <m:deg/>
                          <m:e>
                            <m:r>
                              <a:rPr lang="en-US" b="0" i="1" smtClean="0">
                                <a:latin typeface="Cambria Math"/>
                              </a:rPr>
                              <m:t>2</m:t>
                            </m:r>
                          </m:e>
                        </m:rad>
                        <m:r>
                          <a:rPr lang="en-US" b="0" i="1" smtClean="0">
                            <a:latin typeface="Cambria Math"/>
                          </a:rPr>
                          <m:t>)</m:t>
                        </m:r>
                      </m:e>
                      <m:sup>
                        <m:r>
                          <a:rPr lang="en-US" b="0" i="1" smtClean="0">
                            <a:latin typeface="Cambria Math"/>
                          </a:rPr>
                          <m:t>8</m:t>
                        </m:r>
                      </m:sup>
                    </m:sSup>
                  </m:oMath>
                </a14:m>
                <a:r>
                  <a:rPr lang="en-US" dirty="0"/>
                  <a:t>, we find that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1</m:t>
                            </m:r>
                          </m:num>
                          <m:den>
                            <m:rad>
                              <m:radPr>
                                <m:degHide m:val="on"/>
                                <m:ctrlPr>
                                  <a:rPr lang="en-US" b="0" i="1" smtClean="0">
                                    <a:latin typeface="Cambria Math" panose="02040503050406030204" pitchFamily="18" charset="0"/>
                                  </a:rPr>
                                </m:ctrlPr>
                              </m:radPr>
                              <m:deg/>
                              <m:e>
                                <m:r>
                                  <a:rPr lang="en-US" b="0" i="1" smtClean="0">
                                    <a:latin typeface="Cambria Math"/>
                                  </a:rPr>
                                  <m:t>2</m:t>
                                </m:r>
                              </m:e>
                            </m:rad>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𝑖</m:t>
                            </m:r>
                          </m:num>
                          <m:den>
                            <m:rad>
                              <m:radPr>
                                <m:degHide m:val="on"/>
                                <m:ctrlPr>
                                  <a:rPr lang="en-US" b="0" i="1" smtClean="0">
                                    <a:latin typeface="Cambria Math" panose="02040503050406030204" pitchFamily="18" charset="0"/>
                                  </a:rPr>
                                </m:ctrlPr>
                              </m:radPr>
                              <m:deg/>
                              <m:e>
                                <m:r>
                                  <a:rPr lang="en-US" b="0" i="1" smtClean="0">
                                    <a:latin typeface="Cambria Math"/>
                                  </a:rPr>
                                  <m:t>2</m:t>
                                </m:r>
                              </m:e>
                            </m:rad>
                          </m:den>
                        </m:f>
                        <m:r>
                          <a:rPr lang="en-US" b="0" i="1" smtClean="0">
                            <a:latin typeface="Cambria Math"/>
                          </a:rPr>
                          <m:t>)</m:t>
                        </m:r>
                      </m:e>
                      <m:sup>
                        <m:r>
                          <a:rPr lang="en-US" b="0" i="1" smtClean="0">
                            <a:latin typeface="Cambria Math"/>
                          </a:rPr>
                          <m:t>8</m:t>
                        </m:r>
                      </m:sup>
                    </m:sSup>
                    <m:r>
                      <a:rPr lang="en-US" b="0" i="1" smtClean="0">
                        <a:latin typeface="Cambria Math"/>
                      </a:rPr>
                      <m:t>=1.</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43</a:t>
            </a:fld>
            <a:endParaRPr lang="en-US"/>
          </a:p>
        </p:txBody>
      </p:sp>
    </p:spTree>
    <p:extLst>
      <p:ext uri="{BB962C8B-B14F-4D97-AF65-F5344CB8AC3E}">
        <p14:creationId xmlns:p14="http://schemas.microsoft.com/office/powerpoint/2010/main" val="20205620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Roots of Unity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In general, there are many complex numbers that evaluate to 1 when raised to a power. These are the </a:t>
                </a:r>
                <a:r>
                  <a:rPr lang="en-US" b="1" dirty="0"/>
                  <a:t>complex roots of unity</a:t>
                </a:r>
                <a:r>
                  <a:rPr lang="en-US" dirty="0"/>
                  <a:t>.</a:t>
                </a:r>
              </a:p>
              <a:p>
                <a:r>
                  <a:rPr lang="en-US" dirty="0"/>
                  <a:t>For each </a:t>
                </a:r>
                <a14:m>
                  <m:oMath xmlns:m="http://schemas.openxmlformats.org/officeDocument/2006/math">
                    <m:r>
                      <a:rPr lang="en-US" b="0" i="1" smtClean="0">
                        <a:latin typeface="Cambria Math"/>
                      </a:rPr>
                      <m:t>𝑁</m:t>
                    </m:r>
                  </m:oMath>
                </a14:m>
                <a:r>
                  <a:rPr lang="en-US" dirty="0"/>
                  <a:t>, there are exactly </a:t>
                </a:r>
                <a14:m>
                  <m:oMath xmlns:m="http://schemas.openxmlformats.org/officeDocument/2006/math">
                    <m:r>
                      <a:rPr lang="en-US" b="0" i="1" smtClean="0">
                        <a:latin typeface="Cambria Math"/>
                      </a:rPr>
                      <m:t>𝑁</m:t>
                    </m:r>
                  </m:oMath>
                </a14:m>
                <a:r>
                  <a:rPr lang="en-US" dirty="0"/>
                  <a:t> complex numbers </a:t>
                </a:r>
                <a14:m>
                  <m:oMath xmlns:m="http://schemas.openxmlformats.org/officeDocument/2006/math">
                    <m:r>
                      <a:rPr lang="en-US" b="0" i="1" smtClean="0">
                        <a:latin typeface="Cambria Math"/>
                      </a:rPr>
                      <m:t>𝑧</m:t>
                    </m:r>
                  </m:oMath>
                </a14:m>
                <a:r>
                  <a:rPr lang="en-US" dirty="0"/>
                  <a:t> such that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𝑧</m:t>
                        </m:r>
                      </m:e>
                      <m:sup>
                        <m:r>
                          <a:rPr lang="en-US" b="0" i="1" smtClean="0">
                            <a:latin typeface="Cambria Math"/>
                          </a:rPr>
                          <m:t>𝑁</m:t>
                        </m:r>
                      </m:sup>
                    </m:sSup>
                    <m:r>
                      <a:rPr lang="en-US" b="0" i="1" smtClean="0">
                        <a:latin typeface="Cambria Math"/>
                      </a:rPr>
                      <m:t>=1.</m:t>
                    </m:r>
                  </m:oMath>
                </a14:m>
                <a:endParaRPr lang="en-US" dirty="0"/>
              </a:p>
              <a:p>
                <a:r>
                  <a:rPr lang="en-US" dirty="0"/>
                  <a:t>The numbers </a:t>
                </a:r>
                <a14:m>
                  <m:oMath xmlns:m="http://schemas.openxmlformats.org/officeDocument/2006/math">
                    <m:func>
                      <m:funcPr>
                        <m:ctrlPr>
                          <a:rPr lang="en-US" i="1" smtClean="0">
                            <a:latin typeface="Cambria Math" panose="02040503050406030204" pitchFamily="18" charset="0"/>
                          </a:rPr>
                        </m:ctrlPr>
                      </m:funcPr>
                      <m:fName>
                        <m:r>
                          <m:rPr>
                            <m:sty m:val="p"/>
                          </m:rPr>
                          <a:rPr lang="en-US" i="0" smtClean="0">
                            <a:latin typeface="Cambria Math"/>
                          </a:rPr>
                          <m:t>cos</m:t>
                        </m:r>
                      </m:fName>
                      <m:e>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2</m:t>
                            </m:r>
                            <m:r>
                              <a:rPr lang="en-US" b="0" i="1" smtClean="0">
                                <a:latin typeface="Cambria Math"/>
                                <a:ea typeface="Cambria Math"/>
                              </a:rPr>
                              <m:t>𝜋</m:t>
                            </m:r>
                            <m:r>
                              <a:rPr lang="en-US" b="0" i="1" smtClean="0">
                                <a:latin typeface="Cambria Math"/>
                                <a:ea typeface="Cambria Math"/>
                              </a:rPr>
                              <m:t>𝑘</m:t>
                            </m:r>
                          </m:num>
                          <m:den>
                            <m:r>
                              <a:rPr lang="en-US" b="0" i="1" smtClean="0">
                                <a:latin typeface="Cambria Math"/>
                              </a:rPr>
                              <m:t>𝑁</m:t>
                            </m:r>
                          </m:den>
                        </m:f>
                        <m:r>
                          <a:rPr lang="en-US" b="0" i="1" smtClean="0">
                            <a:latin typeface="Cambria Math"/>
                          </a:rPr>
                          <m:t>)</m:t>
                        </m:r>
                      </m:e>
                    </m:func>
                    <m:r>
                      <a:rPr lang="en-US" b="0" i="1" smtClean="0">
                        <a:latin typeface="Cambria Math"/>
                      </a:rPr>
                      <m:t>+</m:t>
                    </m:r>
                    <m:r>
                      <a:rPr lang="en-US" b="0" i="1" smtClean="0">
                        <a:latin typeface="Cambria Math"/>
                      </a:rPr>
                      <m:t>𝑖</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2</m:t>
                            </m:r>
                            <m:r>
                              <a:rPr lang="en-US" b="0" i="1" smtClean="0">
                                <a:latin typeface="Cambria Math"/>
                                <a:ea typeface="Cambria Math"/>
                              </a:rPr>
                              <m:t>𝜋</m:t>
                            </m:r>
                            <m:r>
                              <a:rPr lang="en-US" b="0" i="1" smtClean="0">
                                <a:latin typeface="Cambria Math"/>
                                <a:ea typeface="Cambria Math"/>
                              </a:rPr>
                              <m:t>𝑘</m:t>
                            </m:r>
                          </m:num>
                          <m:den>
                            <m:r>
                              <a:rPr lang="en-US" b="0" i="1" smtClean="0">
                                <a:latin typeface="Cambria Math"/>
                              </a:rPr>
                              <m:t>𝑁</m:t>
                            </m:r>
                          </m:den>
                        </m:f>
                        <m:r>
                          <a:rPr lang="en-US" b="0" i="1" smtClean="0">
                            <a:latin typeface="Cambria Math"/>
                          </a:rPr>
                          <m:t>)</m:t>
                        </m:r>
                      </m:e>
                    </m:func>
                  </m:oMath>
                </a14:m>
                <a:r>
                  <a:rPr lang="en-US" dirty="0"/>
                  <a:t> for </a:t>
                </a:r>
                <a14:m>
                  <m:oMath xmlns:m="http://schemas.openxmlformats.org/officeDocument/2006/math">
                    <m:r>
                      <a:rPr lang="en-US" b="0" i="1" smtClean="0">
                        <a:latin typeface="Cambria Math"/>
                      </a:rPr>
                      <m:t>𝑘</m:t>
                    </m:r>
                    <m:r>
                      <a:rPr lang="en-US" b="0" i="1" smtClean="0">
                        <a:latin typeface="Cambria Math"/>
                      </a:rPr>
                      <m:t>=0, 1, ⋯, </m:t>
                    </m:r>
                    <m:r>
                      <a:rPr lang="en-US" b="0" i="1" smtClean="0">
                        <a:latin typeface="Cambria Math"/>
                      </a:rPr>
                      <m:t>𝑁</m:t>
                    </m:r>
                    <m:r>
                      <a:rPr lang="en-US" b="0" i="1" smtClean="0">
                        <a:latin typeface="Cambria Math"/>
                      </a:rPr>
                      <m:t>−1</m:t>
                    </m:r>
                  </m:oMath>
                </a14:m>
                <a:r>
                  <a:rPr lang="en-US" dirty="0"/>
                  <a:t> can be easily shown to have this property.</a:t>
                </a:r>
                <a:endParaRPr lang="el-GR" dirty="0"/>
              </a:p>
              <a:p>
                <a:r>
                  <a:rPr lang="en-US" dirty="0"/>
                  <a:t>Let us now write a program that computes and outputs these numbers for a given </a:t>
                </a:r>
                <a14:m>
                  <m:oMath xmlns:m="http://schemas.openxmlformats.org/officeDocument/2006/math">
                    <m:r>
                      <a:rPr lang="en-US" b="0" i="1" smtClean="0">
                        <a:latin typeface="Cambria Math"/>
                      </a:rPr>
                      <m:t>𝑁</m:t>
                    </m:r>
                    <m:r>
                      <a:rPr lang="en-US" b="0" i="1" smtClean="0">
                        <a:latin typeface="Cambria Math"/>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481" t="-3504" r="-22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44</a:t>
            </a:fld>
            <a:endParaRPr lang="en-US"/>
          </a:p>
        </p:txBody>
      </p:sp>
    </p:spTree>
    <p:extLst>
      <p:ext uri="{BB962C8B-B14F-4D97-AF65-F5344CB8AC3E}">
        <p14:creationId xmlns:p14="http://schemas.microsoft.com/office/powerpoint/2010/main" val="6070901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 ADT for Complex Numbers: the Interface</a:t>
            </a:r>
          </a:p>
        </p:txBody>
      </p:sp>
      <p:sp>
        <p:nvSpPr>
          <p:cNvPr id="3" name="Content Placeholder 2"/>
          <p:cNvSpPr>
            <a:spLocks noGrp="1"/>
          </p:cNvSpPr>
          <p:nvPr>
            <p:ph idx="1"/>
          </p:nvPr>
        </p:nvSpPr>
        <p:spPr/>
        <p:txBody>
          <a:bodyPr>
            <a:normAutofit/>
          </a:bodyPr>
          <a:lstStyle/>
          <a:p>
            <a:pPr marL="0" indent="0">
              <a:buNone/>
            </a:pPr>
            <a:r>
              <a:rPr lang="en-US" sz="2400" dirty="0">
                <a:latin typeface="Courier New" pitchFamily="49" charset="0"/>
                <a:cs typeface="Courier New" pitchFamily="49" charset="0"/>
              </a:rPr>
              <a:t>/* This is the file </a:t>
            </a:r>
            <a:r>
              <a:rPr lang="en-US" sz="2400" dirty="0" err="1">
                <a:latin typeface="Courier New" pitchFamily="49" charset="0"/>
                <a:cs typeface="Courier New" pitchFamily="49" charset="0"/>
              </a:rPr>
              <a:t>COMPLEX.h</a:t>
            </a:r>
            <a:r>
              <a:rPr lang="en-US" sz="2400" dirty="0">
                <a:latin typeface="Courier New" pitchFamily="49" charset="0"/>
                <a:cs typeface="Courier New" pitchFamily="49" charset="0"/>
              </a:rPr>
              <a:t> */</a:t>
            </a:r>
          </a:p>
          <a:p>
            <a:pPr marL="0" indent="0">
              <a:buNone/>
            </a:pPr>
            <a:endParaRPr lang="en-US" sz="2400" dirty="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typedef</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struct</a:t>
            </a:r>
            <a:r>
              <a:rPr lang="en-US" sz="2400" dirty="0">
                <a:latin typeface="Courier New" pitchFamily="49" charset="0"/>
                <a:cs typeface="Courier New" pitchFamily="49" charset="0"/>
              </a:rPr>
              <a:t> complex *Complex;</a:t>
            </a:r>
          </a:p>
          <a:p>
            <a:pPr marL="0" indent="0">
              <a:buNone/>
            </a:pPr>
            <a:r>
              <a:rPr lang="en-US" sz="2400" dirty="0">
                <a:latin typeface="Courier New" pitchFamily="49" charset="0"/>
                <a:cs typeface="Courier New" pitchFamily="49" charset="0"/>
              </a:rPr>
              <a:t>Complex </a:t>
            </a:r>
            <a:r>
              <a:rPr lang="en-US" sz="2400" dirty="0" err="1">
                <a:latin typeface="Courier New" pitchFamily="49" charset="0"/>
                <a:cs typeface="Courier New" pitchFamily="49" charset="0"/>
              </a:rPr>
              <a:t>COMPLEXinit</a:t>
            </a:r>
            <a:r>
              <a:rPr lang="en-US" sz="2400" dirty="0">
                <a:latin typeface="Courier New" pitchFamily="49" charset="0"/>
                <a:cs typeface="Courier New" pitchFamily="49" charset="0"/>
              </a:rPr>
              <a:t>(float, float);  </a:t>
            </a:r>
          </a:p>
          <a:p>
            <a:pPr marL="0" indent="0">
              <a:buNone/>
            </a:pPr>
            <a:r>
              <a:rPr lang="en-US" sz="2400" dirty="0">
                <a:latin typeface="Courier New" pitchFamily="49" charset="0"/>
                <a:cs typeface="Courier New" pitchFamily="49" charset="0"/>
              </a:rPr>
              <a:t>float Re(Complex);  </a:t>
            </a:r>
          </a:p>
          <a:p>
            <a:pPr marL="0" indent="0">
              <a:buNone/>
            </a:pPr>
            <a:r>
              <a:rPr lang="en-US" sz="2400" dirty="0">
                <a:latin typeface="Courier New" pitchFamily="49" charset="0"/>
                <a:cs typeface="Courier New" pitchFamily="49" charset="0"/>
              </a:rPr>
              <a:t>float </a:t>
            </a:r>
            <a:r>
              <a:rPr lang="en-US" sz="2400" dirty="0" err="1">
                <a:latin typeface="Courier New" pitchFamily="49" charset="0"/>
                <a:cs typeface="Courier New" pitchFamily="49" charset="0"/>
              </a:rPr>
              <a:t>Im</a:t>
            </a:r>
            <a:r>
              <a:rPr lang="en-US" sz="2400" dirty="0">
                <a:latin typeface="Courier New" pitchFamily="49" charset="0"/>
                <a:cs typeface="Courier New" pitchFamily="49" charset="0"/>
              </a:rPr>
              <a:t>(Complex);</a:t>
            </a:r>
          </a:p>
          <a:p>
            <a:pPr marL="0" indent="0">
              <a:buNone/>
            </a:pPr>
            <a:r>
              <a:rPr lang="en-US" sz="2400" dirty="0">
                <a:latin typeface="Courier New" pitchFamily="49" charset="0"/>
                <a:cs typeface="Courier New" pitchFamily="49" charset="0"/>
              </a:rPr>
              <a:t>Complex </a:t>
            </a:r>
            <a:r>
              <a:rPr lang="en-US" sz="2400" dirty="0" err="1">
                <a:latin typeface="Courier New" pitchFamily="49" charset="0"/>
                <a:cs typeface="Courier New" pitchFamily="49" charset="0"/>
              </a:rPr>
              <a:t>COMPLEXmult</a:t>
            </a:r>
            <a:r>
              <a:rPr lang="en-US" sz="2400" dirty="0">
                <a:latin typeface="Courier New" pitchFamily="49" charset="0"/>
                <a:cs typeface="Courier New" pitchFamily="49" charset="0"/>
              </a:rPr>
              <a:t>(Complex, Complex);</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45</a:t>
            </a:fld>
            <a:endParaRPr lang="en-US"/>
          </a:p>
        </p:txBody>
      </p:sp>
    </p:spTree>
    <p:extLst>
      <p:ext uri="{BB962C8B-B14F-4D97-AF65-F5344CB8AC3E}">
        <p14:creationId xmlns:p14="http://schemas.microsoft.com/office/powerpoint/2010/main" val="474619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lstStyle/>
          <a:p>
            <a:r>
              <a:rPr lang="en-US" dirty="0">
                <a:cs typeface="Courier New" pitchFamily="49" charset="0"/>
              </a:rPr>
              <a:t>The interface on the previous slide provides clients with </a:t>
            </a:r>
            <a:r>
              <a:rPr lang="en-US" b="1" dirty="0">
                <a:cs typeface="Courier New" pitchFamily="49" charset="0"/>
              </a:rPr>
              <a:t>handles</a:t>
            </a:r>
            <a:r>
              <a:rPr lang="en-US" dirty="0">
                <a:cs typeface="Courier New" pitchFamily="49" charset="0"/>
              </a:rPr>
              <a:t> to complex number objects but does not give any information about the representation. </a:t>
            </a:r>
          </a:p>
          <a:p>
            <a:r>
              <a:rPr lang="en-US" dirty="0">
                <a:cs typeface="Courier New" pitchFamily="49" charset="0"/>
              </a:rPr>
              <a:t>The representation is a </a:t>
            </a:r>
            <a:r>
              <a:rPr lang="en-US" dirty="0" err="1">
                <a:latin typeface="Courier New" pitchFamily="49" charset="0"/>
                <a:cs typeface="Courier New" pitchFamily="49" charset="0"/>
              </a:rPr>
              <a:t>struct</a:t>
            </a:r>
            <a:r>
              <a:rPr lang="en-US" dirty="0">
                <a:cs typeface="Courier New" pitchFamily="49" charset="0"/>
              </a:rPr>
              <a:t> that is not specified except for its tag name.</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46</a:t>
            </a:fld>
            <a:endParaRPr lang="en-US"/>
          </a:p>
        </p:txBody>
      </p:sp>
    </p:spTree>
    <p:extLst>
      <p:ext uri="{BB962C8B-B14F-4D97-AF65-F5344CB8AC3E}">
        <p14:creationId xmlns:p14="http://schemas.microsoft.com/office/powerpoint/2010/main" val="1553494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Handles</a:t>
            </a:r>
          </a:p>
        </p:txBody>
      </p:sp>
      <p:sp>
        <p:nvSpPr>
          <p:cNvPr id="3" name="Content Placeholder 2"/>
          <p:cNvSpPr>
            <a:spLocks noGrp="1"/>
          </p:cNvSpPr>
          <p:nvPr>
            <p:ph idx="1"/>
          </p:nvPr>
        </p:nvSpPr>
        <p:spPr/>
        <p:txBody>
          <a:bodyPr>
            <a:normAutofit fontScale="92500"/>
          </a:bodyPr>
          <a:lstStyle/>
          <a:p>
            <a:r>
              <a:rPr lang="en-US" dirty="0"/>
              <a:t>We use the term </a:t>
            </a:r>
            <a:r>
              <a:rPr lang="en-US" b="1" dirty="0"/>
              <a:t>handle</a:t>
            </a:r>
            <a:r>
              <a:rPr lang="en-US" dirty="0"/>
              <a:t> to describe a reference to an abstract object.</a:t>
            </a:r>
          </a:p>
          <a:p>
            <a:endParaRPr lang="en-US" dirty="0"/>
          </a:p>
          <a:p>
            <a:r>
              <a:rPr lang="en-US" dirty="0"/>
              <a:t>Our goal is to give client programs handles to abstract objects that can be used in assignment statements and as arguments and return values of functions in the same way as built-in data types, while hiding the representation of objects from the client program.</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47</a:t>
            </a:fld>
            <a:endParaRPr lang="en-US"/>
          </a:p>
        </p:txBody>
      </p:sp>
    </p:spTree>
    <p:extLst>
      <p:ext uri="{BB962C8B-B14F-4D97-AF65-F5344CB8AC3E}">
        <p14:creationId xmlns:p14="http://schemas.microsoft.com/office/powerpoint/2010/main" val="36721488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Complex Numbers ADT Implementation</a:t>
            </a:r>
          </a:p>
        </p:txBody>
      </p:sp>
      <p:sp>
        <p:nvSpPr>
          <p:cNvPr id="3" name="Content Placeholder 2"/>
          <p:cNvSpPr>
            <a:spLocks noGrp="1"/>
          </p:cNvSpPr>
          <p:nvPr>
            <p:ph idx="1"/>
          </p:nvPr>
        </p:nvSpPr>
        <p:spPr/>
        <p:txBody>
          <a:bodyPr>
            <a:normAutofit fontScale="40000" lnSpcReduction="20000"/>
          </a:bodyPr>
          <a:lstStyle/>
          <a:p>
            <a:pPr marL="0" indent="0">
              <a:buNone/>
            </a:pPr>
            <a:r>
              <a:rPr lang="en-US" dirty="0">
                <a:latin typeface="Courier New" pitchFamily="49" charset="0"/>
                <a:cs typeface="Courier New" pitchFamily="49" charset="0"/>
              </a:rPr>
              <a:t>/* This is the file </a:t>
            </a:r>
            <a:r>
              <a:rPr lang="en-US" dirty="0" err="1">
                <a:latin typeface="Courier New" pitchFamily="49" charset="0"/>
                <a:cs typeface="Courier New" pitchFamily="49" charset="0"/>
              </a:rPr>
              <a:t>CImplementation.c</a:t>
            </a: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COMPLEX.h</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struct</a:t>
            </a:r>
            <a:r>
              <a:rPr lang="en-US" dirty="0">
                <a:latin typeface="Courier New" pitchFamily="49" charset="0"/>
                <a:cs typeface="Courier New" pitchFamily="49" charset="0"/>
              </a:rPr>
              <a:t> complex { float Re; float </a:t>
            </a:r>
            <a:r>
              <a:rPr lang="en-US" dirty="0" err="1">
                <a:latin typeface="Courier New" pitchFamily="49" charset="0"/>
                <a:cs typeface="Courier New" pitchFamily="49" charset="0"/>
              </a:rPr>
              <a:t>Im</a:t>
            </a: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Complex </a:t>
            </a:r>
            <a:r>
              <a:rPr lang="en-US" dirty="0" err="1">
                <a:latin typeface="Courier New" pitchFamily="49" charset="0"/>
                <a:cs typeface="Courier New" pitchFamily="49" charset="0"/>
              </a:rPr>
              <a:t>COMPLEXinit</a:t>
            </a:r>
            <a:r>
              <a:rPr lang="en-US" dirty="0">
                <a:latin typeface="Courier New" pitchFamily="49" charset="0"/>
                <a:cs typeface="Courier New" pitchFamily="49" charset="0"/>
              </a:rPr>
              <a:t>(float Re, float </a:t>
            </a:r>
            <a:r>
              <a:rPr lang="en-US" dirty="0" err="1">
                <a:latin typeface="Courier New" pitchFamily="49" charset="0"/>
                <a:cs typeface="Courier New" pitchFamily="49" charset="0"/>
              </a:rPr>
              <a:t>Im</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Complex t = </a:t>
            </a:r>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r>
              <a:rPr lang="en-US" dirty="0" err="1">
                <a:latin typeface="Courier New" pitchFamily="49" charset="0"/>
                <a:cs typeface="Courier New" pitchFamily="49" charset="0"/>
              </a:rPr>
              <a:t>sizeof</a:t>
            </a:r>
            <a:r>
              <a:rPr lang="en-US" dirty="0">
                <a:latin typeface="Courier New" pitchFamily="49" charset="0"/>
                <a:cs typeface="Courier New" pitchFamily="49" charset="0"/>
              </a:rPr>
              <a:t> *t);    </a:t>
            </a:r>
          </a:p>
          <a:p>
            <a:pPr marL="0" indent="0">
              <a:buNone/>
            </a:pPr>
            <a:r>
              <a:rPr lang="en-US" dirty="0">
                <a:latin typeface="Courier New" pitchFamily="49" charset="0"/>
                <a:cs typeface="Courier New" pitchFamily="49" charset="0"/>
              </a:rPr>
              <a:t>  t-&gt;Re = Re; t-&gt;</a:t>
            </a:r>
            <a:r>
              <a:rPr lang="en-US" dirty="0" err="1">
                <a:latin typeface="Courier New" pitchFamily="49" charset="0"/>
                <a:cs typeface="Courier New" pitchFamily="49" charset="0"/>
              </a:rPr>
              <a:t>Im</a:t>
            </a:r>
            <a:r>
              <a:rPr lang="en-US" dirty="0">
                <a:latin typeface="Courier New" pitchFamily="49" charset="0"/>
                <a:cs typeface="Courier New" pitchFamily="49" charset="0"/>
              </a:rPr>
              <a:t> = </a:t>
            </a:r>
            <a:r>
              <a:rPr lang="en-US" dirty="0" err="1">
                <a:latin typeface="Courier New" pitchFamily="49" charset="0"/>
                <a:cs typeface="Courier New" pitchFamily="49" charset="0"/>
              </a:rPr>
              <a:t>Im</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return t;  </a:t>
            </a:r>
          </a:p>
          <a:p>
            <a:pPr marL="0" indent="0">
              <a:buNone/>
            </a:pP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float Re(Complex z)  </a:t>
            </a:r>
          </a:p>
          <a:p>
            <a:pPr marL="0" indent="0">
              <a:buNone/>
            </a:pPr>
            <a:r>
              <a:rPr lang="en-US" dirty="0">
                <a:latin typeface="Courier New" pitchFamily="49" charset="0"/>
                <a:cs typeface="Courier New" pitchFamily="49" charset="0"/>
              </a:rPr>
              <a:t>{ return z-&gt;Re;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float </a:t>
            </a:r>
            <a:r>
              <a:rPr lang="en-US" dirty="0" err="1">
                <a:latin typeface="Courier New" pitchFamily="49" charset="0"/>
                <a:cs typeface="Courier New" pitchFamily="49" charset="0"/>
              </a:rPr>
              <a:t>Im</a:t>
            </a:r>
            <a:r>
              <a:rPr lang="en-US" dirty="0">
                <a:latin typeface="Courier New" pitchFamily="49" charset="0"/>
                <a:cs typeface="Courier New" pitchFamily="49" charset="0"/>
              </a:rPr>
              <a:t>(Complex z)  </a:t>
            </a:r>
          </a:p>
          <a:p>
            <a:pPr marL="0" indent="0">
              <a:buNone/>
            </a:pPr>
            <a:r>
              <a:rPr lang="en-US" dirty="0">
                <a:latin typeface="Courier New" pitchFamily="49" charset="0"/>
                <a:cs typeface="Courier New" pitchFamily="49" charset="0"/>
              </a:rPr>
              <a:t>{ return z-&gt;</a:t>
            </a:r>
            <a:r>
              <a:rPr lang="en-US" dirty="0" err="1">
                <a:latin typeface="Courier New" pitchFamily="49" charset="0"/>
                <a:cs typeface="Courier New" pitchFamily="49" charset="0"/>
              </a:rPr>
              <a:t>Im</a:t>
            </a: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Complex </a:t>
            </a:r>
            <a:r>
              <a:rPr lang="en-US" dirty="0" err="1">
                <a:latin typeface="Courier New" pitchFamily="49" charset="0"/>
                <a:cs typeface="Courier New" pitchFamily="49" charset="0"/>
              </a:rPr>
              <a:t>COMPLEXmult</a:t>
            </a:r>
            <a:r>
              <a:rPr lang="en-US" dirty="0">
                <a:latin typeface="Courier New" pitchFamily="49" charset="0"/>
                <a:cs typeface="Courier New" pitchFamily="49" charset="0"/>
              </a:rPr>
              <a:t>(Complex a, Complex b)  </a:t>
            </a:r>
          </a:p>
          <a:p>
            <a:pPr marL="0" indent="0">
              <a:buNone/>
            </a:pPr>
            <a:r>
              <a:rPr lang="en-US" dirty="0">
                <a:latin typeface="Courier New" pitchFamily="49" charset="0"/>
                <a:cs typeface="Courier New" pitchFamily="49" charset="0"/>
              </a:rPr>
              <a:t>{    return </a:t>
            </a:r>
            <a:r>
              <a:rPr lang="en-US" dirty="0" err="1">
                <a:latin typeface="Courier New" pitchFamily="49" charset="0"/>
                <a:cs typeface="Courier New" pitchFamily="49" charset="0"/>
              </a:rPr>
              <a:t>COMPLEXinit</a:t>
            </a:r>
            <a:r>
              <a:rPr lang="en-US" dirty="0">
                <a:latin typeface="Courier New" pitchFamily="49" charset="0"/>
                <a:cs typeface="Courier New" pitchFamily="49" charset="0"/>
              </a:rPr>
              <a:t>(Re(a)*Re(b) - </a:t>
            </a:r>
            <a:r>
              <a:rPr lang="en-US" dirty="0" err="1">
                <a:latin typeface="Courier New" pitchFamily="49" charset="0"/>
                <a:cs typeface="Courier New" pitchFamily="49" charset="0"/>
              </a:rPr>
              <a:t>Im</a:t>
            </a:r>
            <a:r>
              <a:rPr lang="en-US" dirty="0">
                <a:latin typeface="Courier New" pitchFamily="49" charset="0"/>
                <a:cs typeface="Courier New" pitchFamily="49" charset="0"/>
              </a:rPr>
              <a:t>(a)*</a:t>
            </a:r>
            <a:r>
              <a:rPr lang="en-US" dirty="0" err="1">
                <a:latin typeface="Courier New" pitchFamily="49" charset="0"/>
                <a:cs typeface="Courier New" pitchFamily="49" charset="0"/>
              </a:rPr>
              <a:t>Im</a:t>
            </a:r>
            <a:r>
              <a:rPr lang="en-US" dirty="0">
                <a:latin typeface="Courier New" pitchFamily="49" charset="0"/>
                <a:cs typeface="Courier New" pitchFamily="49" charset="0"/>
              </a:rPr>
              <a:t>(b), Re(a)*</a:t>
            </a:r>
            <a:r>
              <a:rPr lang="en-US" dirty="0" err="1">
                <a:latin typeface="Courier New" pitchFamily="49" charset="0"/>
                <a:cs typeface="Courier New" pitchFamily="49" charset="0"/>
              </a:rPr>
              <a:t>Im</a:t>
            </a:r>
            <a:r>
              <a:rPr lang="en-US" dirty="0">
                <a:latin typeface="Courier New" pitchFamily="49" charset="0"/>
                <a:cs typeface="Courier New" pitchFamily="49" charset="0"/>
              </a:rPr>
              <a:t>(b) + </a:t>
            </a:r>
            <a:r>
              <a:rPr lang="en-US" dirty="0" err="1">
                <a:latin typeface="Courier New" pitchFamily="49" charset="0"/>
                <a:cs typeface="Courier New" pitchFamily="49" charset="0"/>
              </a:rPr>
              <a:t>Im</a:t>
            </a:r>
            <a:r>
              <a:rPr lang="en-US" dirty="0">
                <a:latin typeface="Courier New" pitchFamily="49" charset="0"/>
                <a:cs typeface="Courier New" pitchFamily="49" charset="0"/>
              </a:rPr>
              <a:t>(a)*Re(b));  </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48</a:t>
            </a:fld>
            <a:endParaRPr lang="en-US"/>
          </a:p>
        </p:txBody>
      </p:sp>
    </p:spTree>
    <p:extLst>
      <p:ext uri="{BB962C8B-B14F-4D97-AF65-F5344CB8AC3E}">
        <p14:creationId xmlns:p14="http://schemas.microsoft.com/office/powerpoint/2010/main" val="28159764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lstStyle/>
          <a:p>
            <a:r>
              <a:rPr lang="en-US" dirty="0"/>
              <a:t>The implementation of the interface in the previous program includes </a:t>
            </a:r>
            <a:r>
              <a:rPr lang="en-US" b="1" dirty="0"/>
              <a:t>the definition of structure </a:t>
            </a:r>
            <a:r>
              <a:rPr lang="en-US" dirty="0">
                <a:latin typeface="Courier New" pitchFamily="49" charset="0"/>
                <a:cs typeface="Courier New" pitchFamily="49" charset="0"/>
              </a:rPr>
              <a:t>complex</a:t>
            </a:r>
            <a:r>
              <a:rPr lang="en-US" b="1" dirty="0"/>
              <a:t> </a:t>
            </a:r>
            <a:r>
              <a:rPr lang="en-US" dirty="0"/>
              <a:t>(which is hidden from the clients) as well as </a:t>
            </a:r>
            <a:r>
              <a:rPr lang="en-US" b="1" dirty="0"/>
              <a:t>the implementation</a:t>
            </a:r>
            <a:r>
              <a:rPr lang="en-US" dirty="0"/>
              <a:t> </a:t>
            </a:r>
            <a:r>
              <a:rPr lang="en-US" b="1" dirty="0"/>
              <a:t>of the functions</a:t>
            </a:r>
            <a:r>
              <a:rPr lang="en-US" dirty="0"/>
              <a:t> provided by the interface.</a:t>
            </a:r>
          </a:p>
          <a:p>
            <a:r>
              <a:rPr lang="en-US" dirty="0"/>
              <a:t>Objects are pointers to structures, so we dereference the pointer to refer to the fields.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49</a:t>
            </a:fld>
            <a:endParaRPr lang="en-US"/>
          </a:p>
        </p:txBody>
      </p:sp>
    </p:spTree>
    <p:extLst>
      <p:ext uri="{BB962C8B-B14F-4D97-AF65-F5344CB8AC3E}">
        <p14:creationId xmlns:p14="http://schemas.microsoft.com/office/powerpoint/2010/main" val="157093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Modules and Abstract </a:t>
            </a:r>
            <a:r>
              <a:rPr lang="en-US" dirty="0" err="1"/>
              <a:t>Datatypes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A </a:t>
            </a:r>
            <a:r>
              <a:rPr lang="en-US" b="1" dirty="0"/>
              <a:t>module</a:t>
            </a:r>
            <a:r>
              <a:rPr lang="en-US" dirty="0"/>
              <a:t> is a unit of organization of a software system that packages together a collection of entities (such as </a:t>
            </a:r>
            <a:r>
              <a:rPr lang="en-US" b="1" dirty="0"/>
              <a:t>data</a:t>
            </a:r>
            <a:r>
              <a:rPr lang="en-US" dirty="0"/>
              <a:t> and </a:t>
            </a:r>
            <a:r>
              <a:rPr lang="en-US" b="1" dirty="0"/>
              <a:t>operations</a:t>
            </a:r>
            <a:r>
              <a:rPr lang="en-US" dirty="0"/>
              <a:t>) and that carefully controls what external users of the module can see and use.</a:t>
            </a:r>
          </a:p>
          <a:p>
            <a:r>
              <a:rPr lang="en-US" dirty="0"/>
              <a:t>Modules have ways of hiding things inside their boundaries to prevent external users from accessing them. This is called </a:t>
            </a:r>
            <a:r>
              <a:rPr lang="en-US" b="1" dirty="0"/>
              <a:t>information hiding</a:t>
            </a:r>
            <a:r>
              <a:rPr lang="en-US" dirty="0"/>
              <a:t>.</a:t>
            </a:r>
          </a:p>
          <a:p>
            <a:r>
              <a:rPr lang="en-US" b="1" dirty="0"/>
              <a:t>Abstract data types (</a:t>
            </a:r>
            <a:r>
              <a:rPr lang="el-GR" b="1" dirty="0"/>
              <a:t>αφαιρετικοί τύποι δεδομένων, </a:t>
            </a:r>
            <a:r>
              <a:rPr lang="en-US" b="1" dirty="0"/>
              <a:t>ADTs) </a:t>
            </a:r>
            <a:r>
              <a:rPr lang="en-US" dirty="0"/>
              <a:t>are collections of objects and operations that present well defined </a:t>
            </a:r>
            <a:r>
              <a:rPr lang="en-US" b="1" dirty="0"/>
              <a:t>interfaces</a:t>
            </a:r>
            <a:r>
              <a:rPr lang="el-GR" b="1" dirty="0"/>
              <a:t> (</a:t>
            </a:r>
            <a:r>
              <a:rPr lang="el-GR" b="1" dirty="0" err="1"/>
              <a:t>διεπαφές</a:t>
            </a:r>
            <a:r>
              <a:rPr lang="el-GR" b="1" dirty="0"/>
              <a:t>)</a:t>
            </a:r>
            <a:r>
              <a:rPr lang="en-US" dirty="0"/>
              <a:t> to their users, meanwhile hiding the way they are represented in terms of lower-level representations.</a:t>
            </a:r>
          </a:p>
          <a:p>
            <a:r>
              <a:rPr lang="en-US" dirty="0"/>
              <a:t>Modules can be used to </a:t>
            </a:r>
            <a:r>
              <a:rPr lang="en-US" b="1" dirty="0"/>
              <a:t>implement abstract data types</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a:t>
            </a:fld>
            <a:endParaRPr lang="en-US"/>
          </a:p>
        </p:txBody>
      </p:sp>
    </p:spTree>
    <p:extLst>
      <p:ext uri="{BB962C8B-B14F-4D97-AF65-F5344CB8AC3E}">
        <p14:creationId xmlns:p14="http://schemas.microsoft.com/office/powerpoint/2010/main" val="27071127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Program</a:t>
            </a:r>
          </a:p>
        </p:txBody>
      </p:sp>
      <p:sp>
        <p:nvSpPr>
          <p:cNvPr id="3" name="Content Placeholder 2"/>
          <p:cNvSpPr>
            <a:spLocks noGrp="1"/>
          </p:cNvSpPr>
          <p:nvPr>
            <p:ph idx="1"/>
          </p:nvPr>
        </p:nvSpPr>
        <p:spPr/>
        <p:txBody>
          <a:bodyPr>
            <a:normAutofit/>
          </a:bodyPr>
          <a:lstStyle/>
          <a:p>
            <a:pPr marL="0" indent="0">
              <a:buNone/>
            </a:pPr>
            <a:r>
              <a:rPr lang="en-US" sz="1000" dirty="0">
                <a:latin typeface="Courier New" pitchFamily="49" charset="0"/>
                <a:cs typeface="Courier New" pitchFamily="49" charset="0"/>
              </a:rPr>
              <a:t>/* Computes the N complex roots of unity for given N */</a:t>
            </a:r>
          </a:p>
          <a:p>
            <a:pPr marL="0" indent="0">
              <a:buNone/>
            </a:pPr>
            <a:r>
              <a:rPr lang="en-US" sz="1000" dirty="0">
                <a:latin typeface="Courier New" pitchFamily="49" charset="0"/>
                <a:cs typeface="Courier New" pitchFamily="49" charset="0"/>
              </a:rPr>
              <a:t>/* This is file roots-of-</a:t>
            </a:r>
            <a:r>
              <a:rPr lang="en-US" sz="1000" dirty="0" err="1">
                <a:latin typeface="Courier New" pitchFamily="49" charset="0"/>
                <a:cs typeface="Courier New" pitchFamily="49" charset="0"/>
              </a:rPr>
              <a:t>unity.c</a:t>
            </a:r>
            <a:r>
              <a:rPr lang="en-US" sz="1000" dirty="0">
                <a:latin typeface="Courier New" pitchFamily="49" charset="0"/>
                <a:cs typeface="Courier New" pitchFamily="49" charset="0"/>
              </a:rPr>
              <a:t> */</a:t>
            </a:r>
          </a:p>
          <a:p>
            <a:pPr marL="0" indent="0">
              <a:buNone/>
            </a:pPr>
            <a:endParaRPr lang="en-US" sz="1000" dirty="0">
              <a:latin typeface="Courier New" pitchFamily="49" charset="0"/>
              <a:cs typeface="Courier New" pitchFamily="49" charset="0"/>
            </a:endParaRPr>
          </a:p>
          <a:p>
            <a:pPr marL="0" indent="0">
              <a:buNone/>
            </a:pPr>
            <a:endParaRPr lang="en-US" sz="1000" dirty="0">
              <a:latin typeface="Courier New" pitchFamily="49" charset="0"/>
              <a:cs typeface="Courier New" pitchFamily="49" charset="0"/>
            </a:endParaRPr>
          </a:p>
          <a:p>
            <a:pPr marL="0" indent="0">
              <a:buNone/>
            </a:pPr>
            <a:r>
              <a:rPr lang="en-US" sz="1000" dirty="0">
                <a:latin typeface="Courier New" pitchFamily="49" charset="0"/>
                <a:cs typeface="Courier New" pitchFamily="49" charset="0"/>
              </a:rPr>
              <a:t>#include &lt;</a:t>
            </a:r>
            <a:r>
              <a:rPr lang="en-US" sz="1000" dirty="0" err="1">
                <a:latin typeface="Courier New" pitchFamily="49" charset="0"/>
                <a:cs typeface="Courier New" pitchFamily="49" charset="0"/>
              </a:rPr>
              <a:t>stdio.h</a:t>
            </a:r>
            <a:r>
              <a:rPr lang="en-US" sz="1000" dirty="0">
                <a:latin typeface="Courier New" pitchFamily="49" charset="0"/>
                <a:cs typeface="Courier New" pitchFamily="49" charset="0"/>
              </a:rPr>
              <a:t>&gt;</a:t>
            </a:r>
          </a:p>
          <a:p>
            <a:pPr marL="0" indent="0">
              <a:buNone/>
            </a:pPr>
            <a:r>
              <a:rPr lang="en-US" sz="1000" dirty="0">
                <a:latin typeface="Courier New" pitchFamily="49" charset="0"/>
                <a:cs typeface="Courier New" pitchFamily="49" charset="0"/>
              </a:rPr>
              <a:t>#include &lt;</a:t>
            </a:r>
            <a:r>
              <a:rPr lang="en-US" sz="1000" dirty="0" err="1">
                <a:latin typeface="Courier New" pitchFamily="49" charset="0"/>
                <a:cs typeface="Courier New" pitchFamily="49" charset="0"/>
              </a:rPr>
              <a:t>math.h</a:t>
            </a:r>
            <a:r>
              <a:rPr lang="en-US" sz="1000" dirty="0">
                <a:latin typeface="Courier New" pitchFamily="49" charset="0"/>
                <a:cs typeface="Courier New" pitchFamily="49" charset="0"/>
              </a:rPr>
              <a:t>&gt;</a:t>
            </a:r>
          </a:p>
          <a:p>
            <a:pPr marL="0" indent="0">
              <a:buNone/>
            </a:pPr>
            <a:r>
              <a:rPr lang="en-US" sz="1000" dirty="0">
                <a:latin typeface="Courier New" pitchFamily="49" charset="0"/>
                <a:cs typeface="Courier New" pitchFamily="49" charset="0"/>
              </a:rPr>
              <a:t>#include "</a:t>
            </a:r>
            <a:r>
              <a:rPr lang="en-US" sz="1000" dirty="0" err="1">
                <a:latin typeface="Courier New" pitchFamily="49" charset="0"/>
                <a:cs typeface="Courier New" pitchFamily="49" charset="0"/>
              </a:rPr>
              <a:t>COMPLEX.h</a:t>
            </a:r>
            <a:r>
              <a:rPr lang="en-US" sz="1000" dirty="0">
                <a:latin typeface="Courier New" pitchFamily="49" charset="0"/>
                <a:cs typeface="Courier New" pitchFamily="49" charset="0"/>
              </a:rPr>
              <a:t>"</a:t>
            </a:r>
          </a:p>
          <a:p>
            <a:pPr marL="0" indent="0">
              <a:buNone/>
            </a:pPr>
            <a:r>
              <a:rPr lang="en-US" sz="1000" dirty="0">
                <a:latin typeface="Courier New" pitchFamily="49" charset="0"/>
                <a:cs typeface="Courier New" pitchFamily="49" charset="0"/>
              </a:rPr>
              <a:t>#define PI 3.141592625</a:t>
            </a:r>
          </a:p>
          <a:p>
            <a:pPr marL="0" indent="0">
              <a:buNone/>
            </a:pPr>
            <a:endParaRPr lang="en-US" sz="1000" dirty="0">
              <a:latin typeface="Courier New" pitchFamily="49" charset="0"/>
              <a:cs typeface="Courier New" pitchFamily="49" charset="0"/>
            </a:endParaRPr>
          </a:p>
          <a:p>
            <a:pPr marL="0" indent="0">
              <a:buNone/>
            </a:pPr>
            <a:r>
              <a:rPr lang="en-US" sz="1000" dirty="0">
                <a:latin typeface="Courier New" pitchFamily="49" charset="0"/>
                <a:cs typeface="Courier New" pitchFamily="49" charset="0"/>
              </a:rPr>
              <a:t>main(</a:t>
            </a:r>
            <a:r>
              <a:rPr lang="en-US" sz="1000" dirty="0" err="1">
                <a:latin typeface="Courier New" pitchFamily="49" charset="0"/>
                <a:cs typeface="Courier New" pitchFamily="49" charset="0"/>
              </a:rPr>
              <a:t>int</a:t>
            </a:r>
            <a:r>
              <a:rPr lang="en-US" sz="1000" dirty="0">
                <a:latin typeface="Courier New" pitchFamily="49" charset="0"/>
                <a:cs typeface="Courier New" pitchFamily="49" charset="0"/>
              </a:rPr>
              <a:t> </a:t>
            </a:r>
            <a:r>
              <a:rPr lang="en-US" sz="1000" dirty="0" err="1">
                <a:latin typeface="Courier New" pitchFamily="49" charset="0"/>
                <a:cs typeface="Courier New" pitchFamily="49" charset="0"/>
              </a:rPr>
              <a:t>argc</a:t>
            </a:r>
            <a:r>
              <a:rPr lang="en-US" sz="1000" dirty="0">
                <a:latin typeface="Courier New" pitchFamily="49" charset="0"/>
                <a:cs typeface="Courier New" pitchFamily="49" charset="0"/>
              </a:rPr>
              <a:t>, char *</a:t>
            </a:r>
            <a:r>
              <a:rPr lang="en-US" sz="1000" dirty="0" err="1">
                <a:latin typeface="Courier New" pitchFamily="49" charset="0"/>
                <a:cs typeface="Courier New" pitchFamily="49" charset="0"/>
              </a:rPr>
              <a:t>argv</a:t>
            </a:r>
            <a:r>
              <a:rPr lang="en-US" sz="1000" dirty="0">
                <a:latin typeface="Courier New" pitchFamily="49" charset="0"/>
                <a:cs typeface="Courier New" pitchFamily="49" charset="0"/>
              </a:rPr>
              <a:t>[])  </a:t>
            </a:r>
          </a:p>
          <a:p>
            <a:pPr marL="0" indent="0">
              <a:buNone/>
            </a:pPr>
            <a:r>
              <a:rPr lang="en-US" sz="1000" dirty="0">
                <a:latin typeface="Courier New" pitchFamily="49" charset="0"/>
                <a:cs typeface="Courier New" pitchFamily="49" charset="0"/>
              </a:rPr>
              <a:t>{ </a:t>
            </a:r>
          </a:p>
          <a:p>
            <a:pPr marL="0" indent="0">
              <a:buNone/>
            </a:pPr>
            <a:r>
              <a:rPr lang="en-US" sz="1000" dirty="0">
                <a:latin typeface="Courier New" pitchFamily="49" charset="0"/>
                <a:cs typeface="Courier New" pitchFamily="49" charset="0"/>
              </a:rPr>
              <a:t>  </a:t>
            </a:r>
            <a:r>
              <a:rPr lang="en-US" sz="1000" dirty="0" err="1">
                <a:latin typeface="Courier New" pitchFamily="49" charset="0"/>
                <a:cs typeface="Courier New" pitchFamily="49" charset="0"/>
              </a:rPr>
              <a:t>int</a:t>
            </a:r>
            <a:r>
              <a:rPr lang="en-US" sz="1000" dirty="0">
                <a:latin typeface="Courier New" pitchFamily="49" charset="0"/>
                <a:cs typeface="Courier New" pitchFamily="49" charset="0"/>
              </a:rPr>
              <a:t> </a:t>
            </a:r>
            <a:r>
              <a:rPr lang="en-US" sz="1000" dirty="0" err="1">
                <a:latin typeface="Courier New" pitchFamily="49" charset="0"/>
                <a:cs typeface="Courier New" pitchFamily="49" charset="0"/>
              </a:rPr>
              <a:t>i</a:t>
            </a:r>
            <a:r>
              <a:rPr lang="en-US" sz="1000" dirty="0">
                <a:latin typeface="Courier New" pitchFamily="49" charset="0"/>
                <a:cs typeface="Courier New" pitchFamily="49" charset="0"/>
              </a:rPr>
              <a:t>, j, N = </a:t>
            </a:r>
            <a:r>
              <a:rPr lang="en-US" sz="1000" dirty="0" err="1">
                <a:latin typeface="Courier New" pitchFamily="49" charset="0"/>
                <a:cs typeface="Courier New" pitchFamily="49" charset="0"/>
              </a:rPr>
              <a:t>atoi</a:t>
            </a:r>
            <a:r>
              <a:rPr lang="en-US" sz="1000" dirty="0">
                <a:latin typeface="Courier New" pitchFamily="49" charset="0"/>
                <a:cs typeface="Courier New" pitchFamily="49" charset="0"/>
              </a:rPr>
              <a:t>(</a:t>
            </a:r>
            <a:r>
              <a:rPr lang="en-US" sz="1000" dirty="0" err="1">
                <a:latin typeface="Courier New" pitchFamily="49" charset="0"/>
                <a:cs typeface="Courier New" pitchFamily="49" charset="0"/>
              </a:rPr>
              <a:t>argv</a:t>
            </a:r>
            <a:r>
              <a:rPr lang="en-US" sz="1000" dirty="0">
                <a:latin typeface="Courier New" pitchFamily="49" charset="0"/>
                <a:cs typeface="Courier New" pitchFamily="49" charset="0"/>
              </a:rPr>
              <a:t>[1]);</a:t>
            </a:r>
          </a:p>
          <a:p>
            <a:pPr marL="0" indent="0">
              <a:buNone/>
            </a:pPr>
            <a:r>
              <a:rPr lang="en-US" sz="1000" dirty="0">
                <a:latin typeface="Courier New" pitchFamily="49" charset="0"/>
                <a:cs typeface="Courier New" pitchFamily="49" charset="0"/>
              </a:rPr>
              <a:t>  Complex t, x;    </a:t>
            </a:r>
          </a:p>
          <a:p>
            <a:pPr marL="0" indent="0">
              <a:buNone/>
            </a:pPr>
            <a:r>
              <a:rPr lang="en-US" sz="1000" dirty="0">
                <a:latin typeface="Courier New" pitchFamily="49" charset="0"/>
                <a:cs typeface="Courier New" pitchFamily="49" charset="0"/>
              </a:rPr>
              <a:t>  </a:t>
            </a:r>
            <a:r>
              <a:rPr lang="en-US" sz="1000" dirty="0" err="1">
                <a:latin typeface="Courier New" pitchFamily="49" charset="0"/>
                <a:cs typeface="Courier New" pitchFamily="49" charset="0"/>
              </a:rPr>
              <a:t>printf</a:t>
            </a:r>
            <a:r>
              <a:rPr lang="en-US" sz="1000" dirty="0">
                <a:latin typeface="Courier New" pitchFamily="49" charset="0"/>
                <a:cs typeface="Courier New" pitchFamily="49" charset="0"/>
              </a:rPr>
              <a:t>("%</a:t>
            </a:r>
            <a:r>
              <a:rPr lang="en-US" sz="1000" dirty="0" err="1">
                <a:latin typeface="Courier New" pitchFamily="49" charset="0"/>
                <a:cs typeface="Courier New" pitchFamily="49" charset="0"/>
              </a:rPr>
              <a:t>dth</a:t>
            </a:r>
            <a:r>
              <a:rPr lang="en-US" sz="1000" dirty="0">
                <a:latin typeface="Courier New" pitchFamily="49" charset="0"/>
                <a:cs typeface="Courier New" pitchFamily="49" charset="0"/>
              </a:rPr>
              <a:t> complex roots of unity\n", N);    </a:t>
            </a:r>
          </a:p>
          <a:p>
            <a:pPr marL="0" indent="0">
              <a:buNone/>
            </a:pPr>
            <a:r>
              <a:rPr lang="en-US" sz="1000" dirty="0">
                <a:latin typeface="Courier New" pitchFamily="49" charset="0"/>
                <a:cs typeface="Courier New" pitchFamily="49" charset="0"/>
              </a:rPr>
              <a:t>  for (</a:t>
            </a:r>
            <a:r>
              <a:rPr lang="en-US" sz="1000" dirty="0" err="1">
                <a:latin typeface="Courier New" pitchFamily="49" charset="0"/>
                <a:cs typeface="Courier New" pitchFamily="49" charset="0"/>
              </a:rPr>
              <a:t>i</a:t>
            </a:r>
            <a:r>
              <a:rPr lang="en-US" sz="1000" dirty="0">
                <a:latin typeface="Courier New" pitchFamily="49" charset="0"/>
                <a:cs typeface="Courier New" pitchFamily="49" charset="0"/>
              </a:rPr>
              <a:t> = 0; </a:t>
            </a:r>
            <a:r>
              <a:rPr lang="en-US" sz="1000" dirty="0" err="1">
                <a:latin typeface="Courier New" pitchFamily="49" charset="0"/>
                <a:cs typeface="Courier New" pitchFamily="49" charset="0"/>
              </a:rPr>
              <a:t>i</a:t>
            </a:r>
            <a:r>
              <a:rPr lang="en-US" sz="1000" dirty="0">
                <a:latin typeface="Courier New" pitchFamily="49" charset="0"/>
                <a:cs typeface="Courier New" pitchFamily="49" charset="0"/>
              </a:rPr>
              <a:t> &lt; N; </a:t>
            </a:r>
            <a:r>
              <a:rPr lang="en-US" sz="1000" dirty="0" err="1">
                <a:latin typeface="Courier New" pitchFamily="49" charset="0"/>
                <a:cs typeface="Courier New" pitchFamily="49" charset="0"/>
              </a:rPr>
              <a:t>i</a:t>
            </a:r>
            <a:r>
              <a:rPr lang="en-US" sz="1000" dirty="0">
                <a:latin typeface="Courier New" pitchFamily="49" charset="0"/>
                <a:cs typeface="Courier New" pitchFamily="49" charset="0"/>
              </a:rPr>
              <a:t>++)      </a:t>
            </a:r>
          </a:p>
          <a:p>
            <a:pPr marL="0" indent="0">
              <a:buNone/>
            </a:pPr>
            <a:r>
              <a:rPr lang="en-US" sz="1000" dirty="0">
                <a:latin typeface="Courier New" pitchFamily="49" charset="0"/>
                <a:cs typeface="Courier New" pitchFamily="49" charset="0"/>
              </a:rPr>
              <a:t>    { </a:t>
            </a:r>
          </a:p>
          <a:p>
            <a:pPr marL="0" indent="0">
              <a:buNone/>
            </a:pPr>
            <a:r>
              <a:rPr lang="en-US" sz="1000" dirty="0">
                <a:latin typeface="Courier New" pitchFamily="49" charset="0"/>
                <a:cs typeface="Courier New" pitchFamily="49" charset="0"/>
              </a:rPr>
              <a:t>      float r = 2.0*PI*</a:t>
            </a:r>
            <a:r>
              <a:rPr lang="en-US" sz="1000" dirty="0" err="1">
                <a:latin typeface="Courier New" pitchFamily="49" charset="0"/>
                <a:cs typeface="Courier New" pitchFamily="49" charset="0"/>
              </a:rPr>
              <a:t>i</a:t>
            </a:r>
            <a:r>
              <a:rPr lang="en-US" sz="1000" dirty="0">
                <a:latin typeface="Courier New" pitchFamily="49" charset="0"/>
                <a:cs typeface="Courier New" pitchFamily="49" charset="0"/>
              </a:rPr>
              <a:t>/N;</a:t>
            </a:r>
          </a:p>
          <a:p>
            <a:pPr marL="0" indent="0">
              <a:buNone/>
            </a:pPr>
            <a:r>
              <a:rPr lang="en-US" sz="1000" dirty="0">
                <a:latin typeface="Courier New" pitchFamily="49" charset="0"/>
                <a:cs typeface="Courier New" pitchFamily="49" charset="0"/>
              </a:rPr>
              <a:t>      t = </a:t>
            </a:r>
            <a:r>
              <a:rPr lang="en-US" sz="1000" dirty="0" err="1">
                <a:latin typeface="Courier New" pitchFamily="49" charset="0"/>
                <a:cs typeface="Courier New" pitchFamily="49" charset="0"/>
              </a:rPr>
              <a:t>COMPLEXinit</a:t>
            </a:r>
            <a:r>
              <a:rPr lang="en-US" sz="1000" dirty="0">
                <a:latin typeface="Courier New" pitchFamily="49" charset="0"/>
                <a:cs typeface="Courier New" pitchFamily="49" charset="0"/>
              </a:rPr>
              <a:t>(</a:t>
            </a:r>
            <a:r>
              <a:rPr lang="en-US" sz="1000" dirty="0" err="1">
                <a:latin typeface="Courier New" pitchFamily="49" charset="0"/>
                <a:cs typeface="Courier New" pitchFamily="49" charset="0"/>
              </a:rPr>
              <a:t>cos</a:t>
            </a:r>
            <a:r>
              <a:rPr lang="en-US" sz="1000" dirty="0">
                <a:latin typeface="Courier New" pitchFamily="49" charset="0"/>
                <a:cs typeface="Courier New" pitchFamily="49" charset="0"/>
              </a:rPr>
              <a:t>(r), sin(r));           </a:t>
            </a:r>
          </a:p>
          <a:p>
            <a:pPr marL="0" indent="0">
              <a:buNone/>
            </a:pPr>
            <a:r>
              <a:rPr lang="en-US" sz="1000" dirty="0">
                <a:latin typeface="Courier New" pitchFamily="49" charset="0"/>
                <a:cs typeface="Courier New" pitchFamily="49" charset="0"/>
              </a:rPr>
              <a:t>      </a:t>
            </a:r>
            <a:r>
              <a:rPr lang="en-US" sz="1000" dirty="0" err="1">
                <a:latin typeface="Courier New" pitchFamily="49" charset="0"/>
                <a:cs typeface="Courier New" pitchFamily="49" charset="0"/>
              </a:rPr>
              <a:t>printf</a:t>
            </a:r>
            <a:r>
              <a:rPr lang="en-US" sz="1000" dirty="0">
                <a:latin typeface="Courier New" pitchFamily="49" charset="0"/>
                <a:cs typeface="Courier New" pitchFamily="49" charset="0"/>
              </a:rPr>
              <a:t>("%2d %6.3f %6.3f ", </a:t>
            </a:r>
            <a:r>
              <a:rPr lang="en-US" sz="1000" dirty="0" err="1">
                <a:latin typeface="Courier New" pitchFamily="49" charset="0"/>
                <a:cs typeface="Courier New" pitchFamily="49" charset="0"/>
              </a:rPr>
              <a:t>i</a:t>
            </a:r>
            <a:r>
              <a:rPr lang="en-US" sz="1000" dirty="0">
                <a:latin typeface="Courier New" pitchFamily="49" charset="0"/>
                <a:cs typeface="Courier New" pitchFamily="49" charset="0"/>
              </a:rPr>
              <a:t>, Re(t), </a:t>
            </a:r>
            <a:r>
              <a:rPr lang="en-US" sz="1000" dirty="0" err="1">
                <a:latin typeface="Courier New" pitchFamily="49" charset="0"/>
                <a:cs typeface="Courier New" pitchFamily="49" charset="0"/>
              </a:rPr>
              <a:t>Im</a:t>
            </a:r>
            <a:r>
              <a:rPr lang="en-US" sz="1000" dirty="0">
                <a:latin typeface="Courier New" pitchFamily="49" charset="0"/>
                <a:cs typeface="Courier New" pitchFamily="49" charset="0"/>
              </a:rPr>
              <a:t>(t));        </a:t>
            </a:r>
          </a:p>
          <a:p>
            <a:pPr marL="0" indent="0">
              <a:buNone/>
            </a:pPr>
            <a:r>
              <a:rPr lang="en-US" sz="1000" dirty="0">
                <a:latin typeface="Courier New" pitchFamily="49" charset="0"/>
                <a:cs typeface="Courier New" pitchFamily="49" charset="0"/>
              </a:rPr>
              <a:t>      for (x = t, j = 0; j &lt; N-1; j++)          </a:t>
            </a:r>
          </a:p>
          <a:p>
            <a:pPr marL="0" indent="0">
              <a:buNone/>
            </a:pPr>
            <a:r>
              <a:rPr lang="en-US" sz="1000" dirty="0">
                <a:latin typeface="Courier New" pitchFamily="49" charset="0"/>
                <a:cs typeface="Courier New" pitchFamily="49" charset="0"/>
              </a:rPr>
              <a:t>        x = </a:t>
            </a:r>
            <a:r>
              <a:rPr lang="en-US" sz="1000" dirty="0" err="1">
                <a:latin typeface="Courier New" pitchFamily="49" charset="0"/>
                <a:cs typeface="Courier New" pitchFamily="49" charset="0"/>
              </a:rPr>
              <a:t>COMPLEXmult</a:t>
            </a:r>
            <a:r>
              <a:rPr lang="en-US" sz="1000" dirty="0">
                <a:latin typeface="Courier New" pitchFamily="49" charset="0"/>
                <a:cs typeface="Courier New" pitchFamily="49" charset="0"/>
              </a:rPr>
              <a:t>(t, x);</a:t>
            </a:r>
          </a:p>
          <a:p>
            <a:pPr marL="0" indent="0">
              <a:buNone/>
            </a:pPr>
            <a:r>
              <a:rPr lang="en-US" sz="1000" dirty="0">
                <a:latin typeface="Courier New" pitchFamily="49" charset="0"/>
                <a:cs typeface="Courier New" pitchFamily="49" charset="0"/>
              </a:rPr>
              <a:t>      </a:t>
            </a:r>
            <a:r>
              <a:rPr lang="en-US" sz="1000" dirty="0" err="1">
                <a:latin typeface="Courier New" pitchFamily="49" charset="0"/>
                <a:cs typeface="Courier New" pitchFamily="49" charset="0"/>
              </a:rPr>
              <a:t>printf</a:t>
            </a:r>
            <a:r>
              <a:rPr lang="en-US" sz="1000" dirty="0">
                <a:latin typeface="Courier New" pitchFamily="49" charset="0"/>
                <a:cs typeface="Courier New" pitchFamily="49" charset="0"/>
              </a:rPr>
              <a:t>("%6.3f %6.3f\n", Re(x), </a:t>
            </a:r>
            <a:r>
              <a:rPr lang="en-US" sz="1000" dirty="0" err="1">
                <a:latin typeface="Courier New" pitchFamily="49" charset="0"/>
                <a:cs typeface="Courier New" pitchFamily="49" charset="0"/>
              </a:rPr>
              <a:t>Im</a:t>
            </a:r>
            <a:r>
              <a:rPr lang="en-US" sz="1000" dirty="0">
                <a:latin typeface="Courier New" pitchFamily="49" charset="0"/>
                <a:cs typeface="Courier New" pitchFamily="49" charset="0"/>
              </a:rPr>
              <a:t>(x));</a:t>
            </a:r>
          </a:p>
          <a:p>
            <a:pPr marL="0" indent="0">
              <a:buNone/>
            </a:pPr>
            <a:r>
              <a:rPr lang="en-US" sz="1000" dirty="0">
                <a:latin typeface="Courier New" pitchFamily="49" charset="0"/>
                <a:cs typeface="Courier New" pitchFamily="49" charset="0"/>
              </a:rPr>
              <a:t>    } </a:t>
            </a:r>
          </a:p>
          <a:p>
            <a:pPr marL="0" indent="0">
              <a:buNone/>
            </a:pPr>
            <a:r>
              <a:rPr lang="en-US" sz="1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50</a:t>
            </a:fld>
            <a:endParaRPr lang="en-US"/>
          </a:p>
        </p:txBody>
      </p:sp>
    </p:spTree>
    <p:extLst>
      <p:ext uri="{BB962C8B-B14F-4D97-AF65-F5344CB8AC3E}">
        <p14:creationId xmlns:p14="http://schemas.microsoft.com/office/powerpoint/2010/main" val="15293635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FA007-1FD2-464B-8536-37E3FB5453D1}"/>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459A95AE-B1BB-4DDE-973F-BD5907933F25}"/>
              </a:ext>
            </a:extLst>
          </p:cNvPr>
          <p:cNvSpPr>
            <a:spLocks noGrp="1"/>
          </p:cNvSpPr>
          <p:nvPr>
            <p:ph idx="1"/>
          </p:nvPr>
        </p:nvSpPr>
        <p:spPr/>
        <p:txBody>
          <a:bodyPr/>
          <a:lstStyle/>
          <a:p>
            <a:r>
              <a:rPr lang="en-US" dirty="0"/>
              <a:t>The client program outputs the powers of unity one by one, together with a verification that they are indeed such powers. To verify this, raising to a power is implemented by multiplication.</a:t>
            </a:r>
          </a:p>
        </p:txBody>
      </p:sp>
      <p:sp>
        <p:nvSpPr>
          <p:cNvPr id="4" name="Footer Placeholder 3">
            <a:extLst>
              <a:ext uri="{FF2B5EF4-FFF2-40B4-BE49-F238E27FC236}">
                <a16:creationId xmlns:a16="http://schemas.microsoft.com/office/drawing/2014/main" id="{4B766E36-40A8-466D-BEF7-3DAB912588AE}"/>
              </a:ext>
            </a:extLst>
          </p:cNvPr>
          <p:cNvSpPr>
            <a:spLocks noGrp="1"/>
          </p:cNvSpPr>
          <p:nvPr>
            <p:ph type="ftr" sz="quarter" idx="11"/>
          </p:nvPr>
        </p:nvSpPr>
        <p:spPr/>
        <p:txBody>
          <a:bodyPr/>
          <a:lstStyle/>
          <a:p>
            <a:r>
              <a:rPr lang="en-US"/>
              <a:t>Data Structures and Programming Techniques</a:t>
            </a:r>
          </a:p>
        </p:txBody>
      </p:sp>
      <p:sp>
        <p:nvSpPr>
          <p:cNvPr id="5" name="Slide Number Placeholder 4">
            <a:extLst>
              <a:ext uri="{FF2B5EF4-FFF2-40B4-BE49-F238E27FC236}">
                <a16:creationId xmlns:a16="http://schemas.microsoft.com/office/drawing/2014/main" id="{81F449B4-6FE4-4CE7-A3A9-25DB03AB6BC7}"/>
              </a:ext>
            </a:extLst>
          </p:cNvPr>
          <p:cNvSpPr>
            <a:spLocks noGrp="1"/>
          </p:cNvSpPr>
          <p:nvPr>
            <p:ph type="sldNum" sz="quarter" idx="12"/>
          </p:nvPr>
        </p:nvSpPr>
        <p:spPr/>
        <p:txBody>
          <a:bodyPr/>
          <a:lstStyle/>
          <a:p>
            <a:fld id="{CCA055E1-220A-4E95-A6F9-2927B3A14147}" type="slidenum">
              <a:rPr lang="en-US" smtClean="0"/>
              <a:t>51</a:t>
            </a:fld>
            <a:endParaRPr lang="en-US"/>
          </a:p>
        </p:txBody>
      </p:sp>
    </p:spTree>
    <p:extLst>
      <p:ext uri="{BB962C8B-B14F-4D97-AF65-F5344CB8AC3E}">
        <p14:creationId xmlns:p14="http://schemas.microsoft.com/office/powerpoint/2010/main" val="41023602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lstStyle/>
          <a:p>
            <a:r>
              <a:rPr lang="en-US" dirty="0"/>
              <a:t>In this case, we can see that the exact representation of a complex number is hidden from the client program.</a:t>
            </a:r>
          </a:p>
          <a:p>
            <a:r>
              <a:rPr lang="en-US" dirty="0"/>
              <a:t>The client program can refer to the real and the imaginary part of a number </a:t>
            </a:r>
            <a:r>
              <a:rPr lang="en-US" b="1" dirty="0"/>
              <a:t>only by using the functions</a:t>
            </a:r>
            <a:r>
              <a:rPr lang="en-US" dirty="0"/>
              <a:t> </a:t>
            </a:r>
            <a:r>
              <a:rPr lang="en-US" dirty="0">
                <a:latin typeface="Courier New" pitchFamily="49" charset="0"/>
                <a:cs typeface="Courier New" pitchFamily="49" charset="0"/>
              </a:rPr>
              <a:t>Re</a:t>
            </a:r>
            <a:r>
              <a:rPr lang="en-US" dirty="0"/>
              <a:t> and </a:t>
            </a:r>
            <a:r>
              <a:rPr lang="en-US" dirty="0" err="1">
                <a:latin typeface="Courier New" pitchFamily="49" charset="0"/>
                <a:cs typeface="Courier New" pitchFamily="49" charset="0"/>
              </a:rPr>
              <a:t>Im</a:t>
            </a:r>
            <a:r>
              <a:rPr lang="en-US" dirty="0"/>
              <a:t> provided by the interface.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52</a:t>
            </a:fld>
            <a:endParaRPr lang="en-US"/>
          </a:p>
        </p:txBody>
      </p:sp>
    </p:spTree>
    <p:extLst>
      <p:ext uri="{BB962C8B-B14F-4D97-AF65-F5344CB8AC3E}">
        <p14:creationId xmlns:p14="http://schemas.microsoft.com/office/powerpoint/2010/main" val="14080045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Command Line Arguments</a:t>
            </a:r>
          </a:p>
        </p:txBody>
      </p:sp>
      <p:sp>
        <p:nvSpPr>
          <p:cNvPr id="3" name="Content Placeholder 2"/>
          <p:cNvSpPr>
            <a:spLocks noGrp="1"/>
          </p:cNvSpPr>
          <p:nvPr>
            <p:ph idx="1"/>
          </p:nvPr>
        </p:nvSpPr>
        <p:spPr/>
        <p:txBody>
          <a:bodyPr>
            <a:normAutofit fontScale="92500"/>
          </a:bodyPr>
          <a:lstStyle/>
          <a:p>
            <a:r>
              <a:rPr lang="en-US" dirty="0" err="1">
                <a:latin typeface="Courier New" pitchFamily="49" charset="0"/>
                <a:cs typeface="Courier New" pitchFamily="49" charset="0"/>
              </a:rPr>
              <a:t>argc</a:t>
            </a:r>
            <a:r>
              <a:rPr lang="en-US" dirty="0"/>
              <a:t> (argument count) is the number of command line arguments.</a:t>
            </a:r>
          </a:p>
          <a:p>
            <a:r>
              <a:rPr lang="en-US" dirty="0" err="1">
                <a:latin typeface="Courier New" pitchFamily="49" charset="0"/>
                <a:cs typeface="Courier New" pitchFamily="49" charset="0"/>
              </a:rPr>
              <a:t>argv</a:t>
            </a:r>
            <a:r>
              <a:rPr lang="en-US" dirty="0"/>
              <a:t> (argument vector) is pointer to an array of character strings that contain the arguments, one per string.</a:t>
            </a:r>
          </a:p>
          <a:p>
            <a:r>
              <a:rPr lang="en-US" dirty="0"/>
              <a:t>By convention, </a:t>
            </a:r>
            <a:r>
              <a:rPr lang="en-US" dirty="0" err="1">
                <a:latin typeface="Courier New" pitchFamily="49" charset="0"/>
                <a:cs typeface="Courier New" pitchFamily="49" charset="0"/>
              </a:rPr>
              <a:t>argv</a:t>
            </a:r>
            <a:r>
              <a:rPr lang="en-US" dirty="0">
                <a:latin typeface="Courier New" pitchFamily="49" charset="0"/>
                <a:cs typeface="Courier New" pitchFamily="49" charset="0"/>
              </a:rPr>
              <a:t>[0] </a:t>
            </a:r>
            <a:r>
              <a:rPr lang="en-US" dirty="0"/>
              <a:t>is the name by which the program was invoked so </a:t>
            </a:r>
            <a:r>
              <a:rPr lang="en-US" dirty="0" err="1"/>
              <a:t>argc</a:t>
            </a:r>
            <a:r>
              <a:rPr lang="en-US" dirty="0"/>
              <a:t> is at least 1.</a:t>
            </a:r>
          </a:p>
          <a:p>
            <a:r>
              <a:rPr lang="en-US" dirty="0"/>
              <a:t>In the previous program </a:t>
            </a:r>
            <a:r>
              <a:rPr lang="en-US" dirty="0" err="1">
                <a:latin typeface="Courier New" pitchFamily="49" charset="0"/>
                <a:cs typeface="Courier New" pitchFamily="49" charset="0"/>
              </a:rPr>
              <a:t>argv</a:t>
            </a:r>
            <a:r>
              <a:rPr lang="en-US" dirty="0">
                <a:latin typeface="Courier New" pitchFamily="49" charset="0"/>
                <a:cs typeface="Courier New" pitchFamily="49" charset="0"/>
              </a:rPr>
              <a:t>[1]</a:t>
            </a:r>
            <a:r>
              <a:rPr lang="en-US" dirty="0"/>
              <a:t> contains the value of </a:t>
            </a:r>
            <a:r>
              <a:rPr lang="en-US" dirty="0">
                <a:latin typeface="Courier New" pitchFamily="49" charset="0"/>
                <a:cs typeface="Courier New" pitchFamily="49" charset="0"/>
              </a:rPr>
              <a:t>N</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53</a:t>
            </a:fld>
            <a:endParaRPr lang="en-US"/>
          </a:p>
        </p:txBody>
      </p:sp>
    </p:spTree>
    <p:extLst>
      <p:ext uri="{BB962C8B-B14F-4D97-AF65-F5344CB8AC3E}">
        <p14:creationId xmlns:p14="http://schemas.microsoft.com/office/powerpoint/2010/main" val="31730472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Separate Compilation</a:t>
            </a:r>
          </a:p>
        </p:txBody>
      </p:sp>
      <p:sp>
        <p:nvSpPr>
          <p:cNvPr id="3" name="Content Placeholder 2"/>
          <p:cNvSpPr>
            <a:spLocks noGrp="1"/>
          </p:cNvSpPr>
          <p:nvPr>
            <p:ph idx="1"/>
          </p:nvPr>
        </p:nvSpPr>
        <p:spPr/>
        <p:txBody>
          <a:bodyPr>
            <a:normAutofit fontScale="92500" lnSpcReduction="10000"/>
          </a:bodyPr>
          <a:lstStyle/>
          <a:p>
            <a:r>
              <a:rPr lang="en-US" dirty="0"/>
              <a:t>We compile the module and the client program separately</a:t>
            </a:r>
            <a:r>
              <a:rPr lang="en-US" b="1" dirty="0"/>
              <a:t>:</a:t>
            </a:r>
          </a:p>
          <a:p>
            <a:pPr marL="0" indent="0">
              <a:buNone/>
            </a:pPr>
            <a:endParaRPr lang="en-US" dirty="0"/>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CImplementation.c</a:t>
            </a:r>
            <a:r>
              <a:rPr lang="en-US" sz="2000" dirty="0">
                <a:latin typeface="Courier New" pitchFamily="49" charset="0"/>
                <a:cs typeface="Courier New" pitchFamily="49" charset="0"/>
              </a:rPr>
              <a:t> -o </a:t>
            </a:r>
            <a:r>
              <a:rPr lang="en-US" sz="2000" dirty="0" err="1">
                <a:latin typeface="Courier New" pitchFamily="49" charset="0"/>
                <a:cs typeface="Courier New" pitchFamily="49" charset="0"/>
              </a:rPr>
              <a:t>CI.o</a:t>
            </a:r>
            <a:endParaRPr lang="en-US" sz="2000" dirty="0">
              <a:latin typeface="Courier New" pitchFamily="49" charset="0"/>
              <a:cs typeface="Courier New" pitchFamily="49" charset="0"/>
            </a:endParaRPr>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roots-of-</a:t>
            </a:r>
            <a:r>
              <a:rPr lang="en-US" sz="2000" dirty="0" err="1">
                <a:latin typeface="Courier New" pitchFamily="49" charset="0"/>
                <a:cs typeface="Courier New" pitchFamily="49" charset="0"/>
              </a:rPr>
              <a:t>unity.c</a:t>
            </a:r>
            <a:r>
              <a:rPr lang="en-US" sz="2000" dirty="0">
                <a:latin typeface="Courier New" pitchFamily="49" charset="0"/>
                <a:cs typeface="Courier New" pitchFamily="49" charset="0"/>
              </a:rPr>
              <a:t> -o roots-of-</a:t>
            </a:r>
            <a:r>
              <a:rPr lang="en-US" sz="2000" dirty="0" err="1">
                <a:latin typeface="Courier New" pitchFamily="49" charset="0"/>
                <a:cs typeface="Courier New" pitchFamily="49" charset="0"/>
              </a:rPr>
              <a:t>unity.o</a:t>
            </a:r>
            <a:endParaRPr lang="en-US" sz="2000" dirty="0">
              <a:latin typeface="Courier New" pitchFamily="49" charset="0"/>
              <a:cs typeface="Courier New" pitchFamily="49" charset="0"/>
            </a:endParaRPr>
          </a:p>
          <a:p>
            <a:pPr marL="400050" lvl="1" indent="0">
              <a:buNone/>
            </a:pP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CI.o</a:t>
            </a:r>
            <a:r>
              <a:rPr lang="en-US" sz="2000" dirty="0">
                <a:latin typeface="Courier New" pitchFamily="49" charset="0"/>
                <a:cs typeface="Courier New" pitchFamily="49" charset="0"/>
              </a:rPr>
              <a:t> roots-of-</a:t>
            </a:r>
            <a:r>
              <a:rPr lang="en-US" sz="2000" dirty="0" err="1">
                <a:latin typeface="Courier New" pitchFamily="49" charset="0"/>
                <a:cs typeface="Courier New" pitchFamily="49" charset="0"/>
              </a:rPr>
              <a:t>unity.o</a:t>
            </a:r>
            <a:r>
              <a:rPr lang="en-US" sz="2000" dirty="0">
                <a:latin typeface="Courier New" pitchFamily="49" charset="0"/>
                <a:cs typeface="Courier New" pitchFamily="49" charset="0"/>
              </a:rPr>
              <a:t> –o program.exe -lm</a:t>
            </a:r>
          </a:p>
          <a:p>
            <a:pPr marL="400050" lvl="1" indent="0">
              <a:buNone/>
            </a:pPr>
            <a:endParaRPr lang="en-US" sz="2000" dirty="0">
              <a:latin typeface="Courier New" pitchFamily="49" charset="0"/>
              <a:cs typeface="Courier New" pitchFamily="49" charset="0"/>
            </a:endParaRPr>
          </a:p>
          <a:p>
            <a:pPr marL="400050" lvl="1" indent="0">
              <a:buNone/>
            </a:pPr>
            <a:r>
              <a:rPr lang="en-US" dirty="0">
                <a:cs typeface="Courier New" pitchFamily="49" charset="0"/>
              </a:rPr>
              <a:t>With the first two commands we compile the C files to produce object files. Then the object files are linked to produce the final executable. Notice that we have to use the option </a:t>
            </a:r>
            <a:r>
              <a:rPr lang="en-US" dirty="0">
                <a:latin typeface="Courier New" pitchFamily="49" charset="0"/>
                <a:cs typeface="Courier New" pitchFamily="49" charset="0"/>
              </a:rPr>
              <a:t>–lm </a:t>
            </a:r>
            <a:r>
              <a:rPr lang="en-US" dirty="0">
                <a:cs typeface="Courier New" pitchFamily="49" charset="0"/>
              </a:rPr>
              <a:t>to link the math library.</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54</a:t>
            </a:fld>
            <a:endParaRPr lang="en-US"/>
          </a:p>
        </p:txBody>
      </p:sp>
    </p:spTree>
    <p:extLst>
      <p:ext uri="{BB962C8B-B14F-4D97-AF65-F5344CB8AC3E}">
        <p14:creationId xmlns:p14="http://schemas.microsoft.com/office/powerpoint/2010/main" val="16824921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r>
              <a:rPr lang="en-US" dirty="0"/>
              <a:t>Revisit the ADT priority queue and define a better interface and its implementation so that we have information hiding.</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55</a:t>
            </a:fld>
            <a:endParaRPr lang="en-US"/>
          </a:p>
        </p:txBody>
      </p:sp>
    </p:spTree>
    <p:extLst>
      <p:ext uri="{BB962C8B-B14F-4D97-AF65-F5344CB8AC3E}">
        <p14:creationId xmlns:p14="http://schemas.microsoft.com/office/powerpoint/2010/main" val="41742906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lstStyle/>
          <a:p>
            <a:r>
              <a:rPr lang="en-US" dirty="0"/>
              <a:t>T. A. Standish. </a:t>
            </a:r>
            <a:r>
              <a:rPr lang="en-US" i="1" dirty="0"/>
              <a:t>Data Structures, Algorithms and Software Principles in C</a:t>
            </a:r>
            <a:r>
              <a:rPr lang="en-US" dirty="0"/>
              <a:t>.</a:t>
            </a:r>
          </a:p>
          <a:p>
            <a:pPr marL="0" indent="0">
              <a:buNone/>
            </a:pPr>
            <a:r>
              <a:rPr lang="en-US" dirty="0"/>
              <a:t>    Chapter 4.</a:t>
            </a:r>
          </a:p>
          <a:p>
            <a:r>
              <a:rPr lang="en-US" dirty="0"/>
              <a:t>Robert </a:t>
            </a:r>
            <a:r>
              <a:rPr lang="en-US" dirty="0" err="1"/>
              <a:t>Sedgewick</a:t>
            </a:r>
            <a:r>
              <a:rPr lang="en-US" dirty="0"/>
              <a:t>. </a:t>
            </a:r>
            <a:r>
              <a:rPr lang="el-GR" dirty="0"/>
              <a:t>Αλγόριθμοι σε </a:t>
            </a:r>
            <a:r>
              <a:rPr lang="en-US" dirty="0"/>
              <a:t>C. </a:t>
            </a:r>
            <a:endParaRPr lang="el-GR" dirty="0"/>
          </a:p>
          <a:p>
            <a:pPr marL="0" indent="0">
              <a:buNone/>
            </a:pPr>
            <a:r>
              <a:rPr lang="el-GR"/>
              <a:t>    Κεφ</a:t>
            </a:r>
            <a:r>
              <a:rPr lang="el-GR" dirty="0"/>
              <a:t>. 4</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56</a:t>
            </a:fld>
            <a:endParaRPr lang="en-US"/>
          </a:p>
        </p:txBody>
      </p:sp>
    </p:spTree>
    <p:extLst>
      <p:ext uri="{BB962C8B-B14F-4D97-AF65-F5344CB8AC3E}">
        <p14:creationId xmlns:p14="http://schemas.microsoft.com/office/powerpoint/2010/main" val="3899367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Modules (cont’d)</a:t>
            </a:r>
          </a:p>
        </p:txBody>
      </p:sp>
      <p:sp>
        <p:nvSpPr>
          <p:cNvPr id="3" name="Content Placeholder 2"/>
          <p:cNvSpPr>
            <a:spLocks noGrp="1"/>
          </p:cNvSpPr>
          <p:nvPr>
            <p:ph idx="1"/>
          </p:nvPr>
        </p:nvSpPr>
        <p:spPr/>
        <p:txBody>
          <a:bodyPr>
            <a:normAutofit lnSpcReduction="10000"/>
          </a:bodyPr>
          <a:lstStyle/>
          <a:p>
            <a:r>
              <a:rPr lang="en-US" dirty="0"/>
              <a:t>Many modern programming languages offer  </a:t>
            </a:r>
            <a:r>
              <a:rPr lang="en-US" b="1" dirty="0"/>
              <a:t>modules</a:t>
            </a:r>
            <a:r>
              <a:rPr lang="en-US" dirty="0"/>
              <a:t> that have the following important features:</a:t>
            </a:r>
          </a:p>
          <a:p>
            <a:pPr lvl="1"/>
            <a:r>
              <a:rPr lang="en-US" dirty="0"/>
              <a:t>They provide a way of grouping together related data and operations.</a:t>
            </a:r>
          </a:p>
          <a:p>
            <a:pPr lvl="1"/>
            <a:r>
              <a:rPr lang="en-US" dirty="0"/>
              <a:t>They provide clean, well-defined interfaces to users of their services.</a:t>
            </a:r>
          </a:p>
          <a:p>
            <a:pPr lvl="1"/>
            <a:r>
              <a:rPr lang="en-US" dirty="0"/>
              <a:t>They hide internal details of operation to prevent interference.</a:t>
            </a:r>
          </a:p>
          <a:p>
            <a:pPr lvl="1"/>
            <a:r>
              <a:rPr lang="en-US" dirty="0"/>
              <a:t>They can be separately compiled.</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6</a:t>
            </a:fld>
            <a:endParaRPr lang="en-US"/>
          </a:p>
        </p:txBody>
      </p:sp>
    </p:spTree>
    <p:extLst>
      <p:ext uri="{BB962C8B-B14F-4D97-AF65-F5344CB8AC3E}">
        <p14:creationId xmlns:p14="http://schemas.microsoft.com/office/powerpoint/2010/main" val="2872958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Modules (cont’d)</a:t>
            </a:r>
          </a:p>
        </p:txBody>
      </p:sp>
      <p:sp>
        <p:nvSpPr>
          <p:cNvPr id="3" name="Content Placeholder 2"/>
          <p:cNvSpPr>
            <a:spLocks noGrp="1"/>
          </p:cNvSpPr>
          <p:nvPr>
            <p:ph idx="1"/>
          </p:nvPr>
        </p:nvSpPr>
        <p:spPr/>
        <p:txBody>
          <a:bodyPr/>
          <a:lstStyle/>
          <a:p>
            <a:r>
              <a:rPr lang="en-US" dirty="0"/>
              <a:t>Modules are an important tool for  </a:t>
            </a:r>
            <a:r>
              <a:rPr lang="en-US" b="1" dirty="0"/>
              <a:t>“dividing and conquering” </a:t>
            </a:r>
            <a:r>
              <a:rPr lang="en-US" dirty="0"/>
              <a:t>a large software task by combining separate components that interact cleanly.</a:t>
            </a:r>
          </a:p>
          <a:p>
            <a:r>
              <a:rPr lang="en-US" dirty="0"/>
              <a:t>They ease </a:t>
            </a:r>
            <a:r>
              <a:rPr lang="en-US" b="1" dirty="0"/>
              <a:t>software maintenance</a:t>
            </a:r>
            <a:r>
              <a:rPr lang="el-GR" b="1" dirty="0"/>
              <a:t> (συντήρηση λογισμικού)</a:t>
            </a:r>
            <a:r>
              <a:rPr lang="en-US" b="1" dirty="0"/>
              <a:t> </a:t>
            </a:r>
            <a:r>
              <a:rPr lang="en-US" dirty="0"/>
              <a:t>by allowing changes to be made locally.</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7</a:t>
            </a:fld>
            <a:endParaRPr lang="en-US"/>
          </a:p>
        </p:txBody>
      </p:sp>
    </p:spTree>
    <p:extLst>
      <p:ext uri="{BB962C8B-B14F-4D97-AF65-F5344CB8AC3E}">
        <p14:creationId xmlns:p14="http://schemas.microsoft.com/office/powerpoint/2010/main" val="1248540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Encapsulation</a:t>
            </a:r>
          </a:p>
        </p:txBody>
      </p:sp>
      <p:sp>
        <p:nvSpPr>
          <p:cNvPr id="3" name="Content Placeholder 2"/>
          <p:cNvSpPr>
            <a:spLocks noGrp="1"/>
          </p:cNvSpPr>
          <p:nvPr>
            <p:ph idx="1"/>
          </p:nvPr>
        </p:nvSpPr>
        <p:spPr/>
        <p:txBody>
          <a:bodyPr/>
          <a:lstStyle/>
          <a:p>
            <a:r>
              <a:rPr lang="en-US" dirty="0"/>
              <a:t>When we have features like modules in programming languages, we use the term </a:t>
            </a:r>
            <a:r>
              <a:rPr lang="en-US" b="1" dirty="0"/>
              <a:t>encapsulation</a:t>
            </a:r>
            <a:r>
              <a:rPr lang="en-US" dirty="0"/>
              <a:t> (</a:t>
            </a:r>
            <a:r>
              <a:rPr lang="el-GR" b="1" dirty="0"/>
              <a:t>ενθυλάκωση</a:t>
            </a:r>
            <a:r>
              <a:rPr lang="el-GR" dirty="0"/>
              <a:t>, </a:t>
            </a:r>
            <a:r>
              <a:rPr lang="en-US" dirty="0"/>
              <a:t>the hidden local entities are </a:t>
            </a:r>
            <a:r>
              <a:rPr lang="en-US" b="1" dirty="0"/>
              <a:t>encapsulated</a:t>
            </a:r>
            <a:r>
              <a:rPr lang="en-US" dirty="0"/>
              <a:t> and a module is a </a:t>
            </a:r>
            <a:r>
              <a:rPr lang="en-US" b="1" dirty="0"/>
              <a:t>capsule</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8</a:t>
            </a:fld>
            <a:endParaRPr lang="en-US"/>
          </a:p>
        </p:txBody>
      </p:sp>
    </p:spTree>
    <p:extLst>
      <p:ext uri="{BB962C8B-B14F-4D97-AF65-F5344CB8AC3E}">
        <p14:creationId xmlns:p14="http://schemas.microsoft.com/office/powerpoint/2010/main" val="1460588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Modules in C</a:t>
            </a:r>
          </a:p>
        </p:txBody>
      </p:sp>
      <p:sp>
        <p:nvSpPr>
          <p:cNvPr id="3" name="Content Placeholder 2"/>
          <p:cNvSpPr>
            <a:spLocks noGrp="1"/>
          </p:cNvSpPr>
          <p:nvPr>
            <p:ph idx="1"/>
          </p:nvPr>
        </p:nvSpPr>
        <p:spPr/>
        <p:txBody>
          <a:bodyPr/>
          <a:lstStyle/>
          <a:p>
            <a:r>
              <a:rPr lang="en-US" dirty="0"/>
              <a:t>By means of careful use of </a:t>
            </a:r>
            <a:r>
              <a:rPr lang="en-US" b="1" dirty="0"/>
              <a:t>header files, </a:t>
            </a:r>
            <a:r>
              <a:rPr lang="en-US" dirty="0"/>
              <a:t>we can arrange for separately compiled C program files to have the above four properties of modules.</a:t>
            </a:r>
          </a:p>
          <a:p>
            <a:endParaRPr lang="en-US" dirty="0"/>
          </a:p>
          <a:p>
            <a:r>
              <a:rPr lang="en-US" dirty="0"/>
              <a:t>In this way C modules are similar to </a:t>
            </a:r>
            <a:r>
              <a:rPr lang="en-US" b="1" dirty="0"/>
              <a:t>packages</a:t>
            </a:r>
            <a:r>
              <a:rPr lang="en-US" dirty="0"/>
              <a:t> or </a:t>
            </a:r>
            <a:r>
              <a:rPr lang="en-US" b="1" dirty="0"/>
              <a:t>modules</a:t>
            </a:r>
            <a:r>
              <a:rPr lang="en-US" dirty="0"/>
              <a:t> in other languages such as Modula-2 and Ada.</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CCA055E1-220A-4E95-A6F9-2927B3A14147}" type="slidenum">
              <a:rPr lang="en-US" smtClean="0"/>
              <a:t>9</a:t>
            </a:fld>
            <a:endParaRPr lang="en-US"/>
          </a:p>
        </p:txBody>
      </p:sp>
    </p:spTree>
    <p:extLst>
      <p:ext uri="{BB962C8B-B14F-4D97-AF65-F5344CB8AC3E}">
        <p14:creationId xmlns:p14="http://schemas.microsoft.com/office/powerpoint/2010/main" val="3333265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5597</TotalTime>
  <Words>4162</Words>
  <Application>Microsoft Office PowerPoint</Application>
  <PresentationFormat>On-screen Show (4:3)</PresentationFormat>
  <Paragraphs>594</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Cambria Math</vt:lpstr>
      <vt:lpstr>Courier New</vt:lpstr>
      <vt:lpstr>Office Theme</vt:lpstr>
      <vt:lpstr>Modularity and Data Abstraction</vt:lpstr>
      <vt:lpstr>Procedural Abstraction</vt:lpstr>
      <vt:lpstr>Procedural Abstraction (cont’d)</vt:lpstr>
      <vt:lpstr>Information Hiding</vt:lpstr>
      <vt:lpstr>Modules and Abstract Datatypes</vt:lpstr>
      <vt:lpstr>Modules (cont’d)</vt:lpstr>
      <vt:lpstr>Modules (cont’d)</vt:lpstr>
      <vt:lpstr>Encapsulation</vt:lpstr>
      <vt:lpstr>Modules in C</vt:lpstr>
      <vt:lpstr>Modules in C (cont’d)</vt:lpstr>
      <vt:lpstr>Modules in C (cont’d)</vt:lpstr>
      <vt:lpstr>The Interface file</vt:lpstr>
      <vt:lpstr>The Implementation File</vt:lpstr>
      <vt:lpstr>The Main Program</vt:lpstr>
      <vt:lpstr>Separate Compilation</vt:lpstr>
      <vt:lpstr>Priority Queues – An Abstract Data Type</vt:lpstr>
      <vt:lpstr>Defining the ADT Priority Queue</vt:lpstr>
      <vt:lpstr>A Priority Queue Interface File</vt:lpstr>
      <vt:lpstr>Sorting Using a Priority Queue</vt:lpstr>
      <vt:lpstr>Sorting Using a Priority Queue (cont’d)</vt:lpstr>
      <vt:lpstr>Sorting Using a Priority Queue (cont’d)</vt:lpstr>
      <vt:lpstr>Implementations of Priority Queues</vt:lpstr>
      <vt:lpstr>The Priority Queue Data Types</vt:lpstr>
      <vt:lpstr>Implementing Priority Queues Using Sorted Linked Lists</vt:lpstr>
      <vt:lpstr>Implementing Priority Queues Using Sorted Linked Lists (cont’d)</vt:lpstr>
      <vt:lpstr>Implementing Priority Queues Using Sorted Linked Lists (cont’d)</vt:lpstr>
      <vt:lpstr>Implementing Priority Queues Using Sorted Linked Lists (cont’d)</vt:lpstr>
      <vt:lpstr>Functions Insert and SortedInsert</vt:lpstr>
      <vt:lpstr>Implementing Priority Queues Using Sorted Linked Lists (cont’d)</vt:lpstr>
      <vt:lpstr>Function Remove</vt:lpstr>
      <vt:lpstr>The Priority Queue Data Types</vt:lpstr>
      <vt:lpstr>Implementing Priority Queues Using Unsorted Arrays</vt:lpstr>
      <vt:lpstr>Implementing Priority Queues Using Unsorted Arrays (cont’d)</vt:lpstr>
      <vt:lpstr>Implementing Priority Queues Using Unsorted Arrays (cont’d)</vt:lpstr>
      <vt:lpstr>Function Insert</vt:lpstr>
      <vt:lpstr>Implementing Priority Queues Using Unsorted Arrays (cont’d)</vt:lpstr>
      <vt:lpstr>Function Remove</vt:lpstr>
      <vt:lpstr>Interface Header Files</vt:lpstr>
      <vt:lpstr>Separate Compilation</vt:lpstr>
      <vt:lpstr>Information Hiding Revisited</vt:lpstr>
      <vt:lpstr>Information Hiding Revisited (cont’d)</vt:lpstr>
      <vt:lpstr>Another Example: Complex Number Arithmetic</vt:lpstr>
      <vt:lpstr>Examples</vt:lpstr>
      <vt:lpstr>Complex Roots of Unity</vt:lpstr>
      <vt:lpstr>An ADT for Complex Numbers: the Interface</vt:lpstr>
      <vt:lpstr>Notes</vt:lpstr>
      <vt:lpstr>Handles</vt:lpstr>
      <vt:lpstr>Complex Numbers ADT Implementation</vt:lpstr>
      <vt:lpstr>Notes</vt:lpstr>
      <vt:lpstr>Client Program</vt:lpstr>
      <vt:lpstr>Notes</vt:lpstr>
      <vt:lpstr>Notes</vt:lpstr>
      <vt:lpstr>Command Line Arguments</vt:lpstr>
      <vt:lpstr>Separate Compilation</vt:lpstr>
      <vt:lpstr>Exercise</vt:lpstr>
      <vt:lpstr>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Modularity and Data Abstraction</dc:title>
  <dc:creator>koubarak</dc:creator>
  <cp:lastModifiedBy>manolis</cp:lastModifiedBy>
  <cp:revision>181</cp:revision>
  <dcterms:created xsi:type="dcterms:W3CDTF">2016-02-04T10:43:22Z</dcterms:created>
  <dcterms:modified xsi:type="dcterms:W3CDTF">2018-03-05T11:03:09Z</dcterms:modified>
</cp:coreProperties>
</file>