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68" r:id="rId15"/>
    <p:sldId id="267" r:id="rId16"/>
    <p:sldId id="269" r:id="rId17"/>
    <p:sldId id="293" r:id="rId18"/>
    <p:sldId id="270" r:id="rId19"/>
    <p:sldId id="271" r:id="rId20"/>
    <p:sldId id="296" r:id="rId21"/>
    <p:sldId id="294" r:id="rId22"/>
    <p:sldId id="295" r:id="rId23"/>
    <p:sldId id="272" r:id="rId24"/>
    <p:sldId id="292" r:id="rId25"/>
    <p:sldId id="291" r:id="rId26"/>
    <p:sldId id="273" r:id="rId27"/>
    <p:sldId id="274" r:id="rId28"/>
    <p:sldId id="275" r:id="rId29"/>
    <p:sldId id="278" r:id="rId30"/>
    <p:sldId id="279" r:id="rId31"/>
    <p:sldId id="280" r:id="rId32"/>
    <p:sldId id="281" r:id="rId33"/>
    <p:sldId id="288" r:id="rId34"/>
    <p:sldId id="287" r:id="rId35"/>
    <p:sldId id="289" r:id="rId36"/>
    <p:sldId id="290" r:id="rId37"/>
    <p:sldId id="282" r:id="rId38"/>
    <p:sldId id="283" r:id="rId39"/>
    <p:sldId id="284" r:id="rId40"/>
    <p:sldId id="28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58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F18A5-F25C-4101-B3D3-020218FFBC7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C9CC-DB6E-4693-8C06-54486E7C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40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CE5B-C511-431F-9978-74ED36384073}" type="datetime1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907F-C8B7-4397-BCDC-5D5FF83D1B55}" type="datetime1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2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62DA-0A18-4421-B2E4-36528519BD71}" type="datetime1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5B3F-5691-4071-808D-00C01D69719C}" type="datetime1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3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48C56-2ED1-4CE1-B5ED-EAFC49F64EE1}" type="datetime1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2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B49B-33A2-45D5-8C96-2E1D16D5FF9A}" type="datetime1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0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F85A-8AF2-4BCB-B1B6-E5F7437F2FC7}" type="datetime1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9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1CD8-E455-4A66-A900-C33BAF76EEA5}" type="datetime1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7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0551-3288-4CF5-9002-347DEACBE773}" type="datetime1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F75C-FCDE-477A-9FF7-B8CDBCA7122A}" type="datetime1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8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1BF0-4D1E-44DC-BD46-F2352E06CBA9}" type="datetime1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4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FEECF-CCC9-4436-9C4D-C6F17CA98F5F}" type="datetime1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4FB77-232D-41BE-886F-51B2AED9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1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Manolis</a:t>
            </a:r>
            <a:r>
              <a:rPr lang="en-US" dirty="0"/>
              <a:t> </a:t>
            </a:r>
            <a:r>
              <a:rPr lang="en-US" dirty="0" err="1"/>
              <a:t>Koubarakis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86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Trees and Traces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depict graphically the </a:t>
            </a:r>
            <a:r>
              <a:rPr lang="en-US" dirty="0" err="1"/>
              <a:t>behaviour</a:t>
            </a:r>
            <a:r>
              <a:rPr lang="en-US" dirty="0"/>
              <a:t> of recursive programs by drawing </a:t>
            </a:r>
            <a:r>
              <a:rPr lang="en-US" b="1" dirty="0"/>
              <a:t>call trees </a:t>
            </a:r>
            <a:r>
              <a:rPr lang="en-US" dirty="0"/>
              <a:t>or </a:t>
            </a:r>
            <a:r>
              <a:rPr lang="en-US" b="1" dirty="0"/>
              <a:t>traces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24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91880" y="170080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(5,10)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771800" y="2077754"/>
            <a:ext cx="1224136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50768" y="2020580"/>
            <a:ext cx="1165448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97999" y="293510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08104" y="292505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(8,10)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259632" y="3338475"/>
            <a:ext cx="1224136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46179" y="3367730"/>
            <a:ext cx="942051" cy="7726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4255" y="417649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(5,6)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0681" y="41713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(7,7)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611560" y="4545251"/>
            <a:ext cx="864096" cy="11159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08889" y="4545831"/>
            <a:ext cx="785254" cy="104340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565685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(5,5)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78258" y="564244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(6,6)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7020272" y="3338475"/>
            <a:ext cx="942051" cy="7726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994296" y="3290606"/>
            <a:ext cx="393070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37348" y="41909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(8,9)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21806" y="417591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(10,10)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5357431" y="4514725"/>
            <a:ext cx="393070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994296" y="4537121"/>
            <a:ext cx="942051" cy="7726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344059" y="545473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(8,8)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84978" y="539467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(9,9)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35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3434902" y="4545831"/>
            <a:ext cx="432048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715755" y="2606419"/>
            <a:ext cx="654019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182969" y="5824065"/>
            <a:ext cx="432048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131722" y="1420110"/>
            <a:ext cx="722953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27584" y="6093296"/>
            <a:ext cx="432048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Annotated Call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91880" y="170080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(5,10)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771800" y="2077754"/>
            <a:ext cx="1224136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50768" y="2020580"/>
            <a:ext cx="1165448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97999" y="293510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08104" y="292505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(8,10)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259632" y="3338475"/>
            <a:ext cx="1224136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46179" y="3367730"/>
            <a:ext cx="942051" cy="7726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4255" y="417649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(5,6)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0681" y="41713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(7,7)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611560" y="4545251"/>
            <a:ext cx="864096" cy="11159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08889" y="4545831"/>
            <a:ext cx="785254" cy="104340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565685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(5,5)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78258" y="564244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(6,6)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7020272" y="3338475"/>
            <a:ext cx="942051" cy="7726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994296" y="3290606"/>
            <a:ext cx="393070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37348" y="41909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(8,9)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21806" y="417591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(10,10)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5357431" y="4514725"/>
            <a:ext cx="393070" cy="8548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994296" y="4537121"/>
            <a:ext cx="942051" cy="7726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399254" y="547085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(8,8)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84978" y="539467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(9,9)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31722" y="1379460"/>
            <a:ext cx="71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355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30061" y="2583105"/>
            <a:ext cx="662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245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201180" y="6039212"/>
            <a:ext cx="432048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64096" y="3807308"/>
            <a:ext cx="432048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108889" y="2606419"/>
            <a:ext cx="590903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093769" y="2591838"/>
            <a:ext cx="621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110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7584" y="3786983"/>
            <a:ext cx="4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61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6261" y="6099819"/>
            <a:ext cx="4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25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179857" y="6039212"/>
            <a:ext cx="4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36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59381" y="5803740"/>
            <a:ext cx="4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64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588707" y="5764010"/>
            <a:ext cx="432048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740352" y="4545251"/>
            <a:ext cx="654019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181094" y="3889764"/>
            <a:ext cx="654019" cy="328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567384" y="5743685"/>
            <a:ext cx="4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81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735905" y="4524926"/>
            <a:ext cx="662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100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172202" y="3869439"/>
            <a:ext cx="662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145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417204" y="4545251"/>
            <a:ext cx="4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49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94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(5,10)=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(5,7)+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(8,10)=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=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(5,6)+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(7,7)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   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(8,9)+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(10,10)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=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(5,5)+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(6,6)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       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(7,7)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   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(8,8)+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(9,9)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       +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(10,10)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=((25+36)+49)+((64+81)+100)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=(61+49)+(145+100)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=(110+245)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=355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46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us consider a simple program to compute the factorial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n! </a:t>
            </a:r>
            <a:r>
              <a:rPr lang="en-US" dirty="0">
                <a:cs typeface="Courier New" pitchFamily="49" charset="0"/>
              </a:rPr>
              <a:t>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b="1" dirty="0"/>
              <a:t>iterative function </a:t>
            </a:r>
            <a:r>
              <a:rPr lang="en-US" dirty="0"/>
              <a:t>to do this is the following: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f;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f=1;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&lt;=n; ++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f*=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return f;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00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3545086" y="2492896"/>
            <a:ext cx="1656184" cy="542603"/>
          </a:xfrm>
          <a:prstGeom prst="wedgeEllipseCallout">
            <a:avLst>
              <a:gd name="adj1" fmla="val -88785"/>
              <a:gd name="adj2" fmla="val 668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3707904" y="3789040"/>
            <a:ext cx="1584176" cy="864096"/>
          </a:xfrm>
          <a:prstGeom prst="wedgeEllipseCallout">
            <a:avLst>
              <a:gd name="adj1" fmla="val -104560"/>
              <a:gd name="adj2" fmla="val -4797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if (n==1)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1;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n*Factorial(n-1);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01491" y="403642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Recursive call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7904" y="256658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71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Factorial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previous program is a “going-down” recursion.</a:t>
            </a:r>
          </a:p>
          <a:p>
            <a:r>
              <a:rPr lang="en-US" dirty="0"/>
              <a:t>Can you write a “going-up” recursion for factorial?</a:t>
            </a:r>
          </a:p>
          <a:p>
            <a:r>
              <a:rPr lang="en-US" dirty="0"/>
              <a:t>Can you write a recursion combining two half-solutions?</a:t>
            </a:r>
          </a:p>
          <a:p>
            <a:r>
              <a:rPr lang="en-US" dirty="0"/>
              <a:t>The above tasks do not appear to be easy.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7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Factorial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easier to first write a function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Product(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m,n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which </a:t>
            </a:r>
            <a:r>
              <a:rPr lang="en-US" b="1" dirty="0"/>
              <a:t>multiplies</a:t>
            </a:r>
            <a:r>
              <a:rPr lang="en-US" dirty="0"/>
              <a:t> together the numbers in the range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m:n</a:t>
            </a:r>
            <a:r>
              <a:rPr lang="en-US" dirty="0"/>
              <a:t>. </a:t>
            </a:r>
          </a:p>
          <a:p>
            <a:r>
              <a:rPr lang="en-US" dirty="0"/>
              <a:t>Then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Factorial(n)=Product(1,n).</a:t>
            </a:r>
          </a:p>
          <a:p>
            <a:endParaRPr lang="en-US" dirty="0"/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76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Product(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middle;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if (m==n)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return m;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middle=(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m+n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)/2;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return Product(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m,middle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)*Product(middle+1,n);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>
            <a:off x="4067944" y="3261017"/>
            <a:ext cx="1584176" cy="864096"/>
          </a:xfrm>
          <a:prstGeom prst="wedgeEllipseCallout">
            <a:avLst>
              <a:gd name="adj1" fmla="val -109000"/>
              <a:gd name="adj2" fmla="val -378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Multiplying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m:n</a:t>
            </a:r>
            <a:r>
              <a:rPr lang="en-US" dirty="0"/>
              <a:t> Together Using Half-Ranges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1907704" y="5341858"/>
            <a:ext cx="1584176" cy="864096"/>
          </a:xfrm>
          <a:prstGeom prst="wedgeEllipseCallout">
            <a:avLst>
              <a:gd name="adj1" fmla="val 92656"/>
              <a:gd name="adj2" fmla="val -9644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79712" y="55892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Recursive call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6368861" y="5733256"/>
            <a:ext cx="1584176" cy="864096"/>
          </a:xfrm>
          <a:prstGeom prst="wedgeEllipseCallout">
            <a:avLst>
              <a:gd name="adj1" fmla="val -48742"/>
              <a:gd name="adj2" fmla="val -1317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39952" y="350839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 case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0869" y="598063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Recursive call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33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us now consider the problem of reversing a linked list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. </a:t>
            </a:r>
          </a:p>
          <a:p>
            <a:r>
              <a:rPr lang="en-US" dirty="0"/>
              <a:t>The type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NodeType</a:t>
            </a:r>
            <a:r>
              <a:rPr lang="en-US" dirty="0"/>
              <a:t> has been defined in the previous lecture as follows: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typedef char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AirportCode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[4];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typedef struct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NodeTag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AirportCode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Airport;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         struct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NodeTag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*Link;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                 }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5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Recursion is a </a:t>
            </a:r>
            <a:r>
              <a:rPr lang="en-US" b="1" dirty="0"/>
              <a:t>fundamental concept </a:t>
            </a:r>
            <a:r>
              <a:rPr lang="en-US" dirty="0"/>
              <a:t>of Computer Science.</a:t>
            </a:r>
          </a:p>
          <a:p>
            <a:r>
              <a:rPr lang="en-US" dirty="0"/>
              <a:t>It usually help us to write simple and elegant solutions to programming problems.</a:t>
            </a:r>
          </a:p>
          <a:p>
            <a:r>
              <a:rPr lang="en-US" dirty="0"/>
              <a:t>You will learn to program recursively by working with many examples to develop your skills.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06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a List Iteratively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 </a:t>
            </a:r>
            <a:r>
              <a:rPr lang="en-US" b="1" dirty="0"/>
              <a:t>iterative function for reversing a list</a:t>
            </a:r>
            <a:r>
              <a:rPr lang="en-US" dirty="0"/>
              <a:t> is the following: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Reverse(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**L)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*R, *N, *L1;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L1=*L;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R=NULL;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while (L1 != NULL)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N=L1;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L1=L1-&gt;Link;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N-&gt;Link=R;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R=N;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*L=R;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96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6264-9E90-4FB5-98CD-9EE725B27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A6C7F-0952-4185-A2FB-13BBAA6D2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in our main program we have a list with a pointer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to its first node, how do we call the previous function?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23C83-A332-4913-9E32-DDE9DA72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ECCBC4-FD4E-483C-B198-0AC80A5E0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95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FEAAD-A489-4E39-BBD6-3E8A6D03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79F34-EB6D-4EA9-8DBA-6D0319D77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should make the following call: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Reverse(&amp;A)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DA3C2A-25AA-4472-9EF2-019C4557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77F56A-9058-449C-BD48-E9BFE88F3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94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Linked Lists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recursive solution to the problem of reversing a list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is found by partitioning the list into its </a:t>
            </a:r>
            <a:r>
              <a:rPr lang="en-US" b="1" dirty="0"/>
              <a:t>head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Head(L)</a:t>
            </a:r>
            <a:r>
              <a:rPr lang="en-US" dirty="0"/>
              <a:t> and </a:t>
            </a:r>
            <a:r>
              <a:rPr lang="en-US" b="1" dirty="0"/>
              <a:t>tail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Tail(L)</a:t>
            </a:r>
            <a:r>
              <a:rPr lang="en-US" dirty="0"/>
              <a:t> and then concatenating the reverse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Tail(L)</a:t>
            </a:r>
            <a:r>
              <a:rPr lang="en-US" dirty="0"/>
              <a:t> with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Head(L)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62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 and Tail of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cs typeface="Courier New" pitchFamily="49" charset="0"/>
              </a:rPr>
              <a:t>Let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 </a:t>
            </a:r>
            <a:r>
              <a:rPr lang="en-US" dirty="0">
                <a:cs typeface="Courier New" pitchFamily="49" charset="0"/>
              </a:rPr>
              <a:t>be a 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Head(L) </a:t>
            </a:r>
            <a:r>
              <a:rPr lang="en-US" dirty="0"/>
              <a:t>is a list containing the first node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L.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Tail(L)</a:t>
            </a:r>
            <a:r>
              <a:rPr lang="en-US" dirty="0"/>
              <a:t> is a list consisting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’s second and succeeding nodes.</a:t>
            </a:r>
          </a:p>
          <a:p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L==NULL </a:t>
            </a:r>
            <a:r>
              <a:rPr lang="en-US" dirty="0"/>
              <a:t>then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Head(L) </a:t>
            </a:r>
            <a:r>
              <a:rPr lang="en-US" dirty="0"/>
              <a:t>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Tail(L)</a:t>
            </a:r>
            <a:r>
              <a:rPr lang="en-US" dirty="0"/>
              <a:t> are not defined.</a:t>
            </a:r>
          </a:p>
          <a:p>
            <a:r>
              <a:rPr lang="en-US" dirty="0"/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consists of a single node then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Head(L)</a:t>
            </a:r>
            <a:r>
              <a:rPr lang="en-US" dirty="0"/>
              <a:t> is the list that contains that node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Tail(L) </a:t>
            </a:r>
            <a:r>
              <a:rPr lang="en-US" dirty="0"/>
              <a:t>is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30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L=(SAN, ORD, BRU, DUS).</a:t>
            </a:r>
            <a:r>
              <a:rPr lang="en-US" dirty="0"/>
              <a:t> Then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Head(L)=(SAN) </a:t>
            </a:r>
            <a:r>
              <a:rPr lang="en-US" dirty="0"/>
              <a:t>and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Tail(L)=(ORD, BRU, DUS).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74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Linked Lists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*Reverse(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*Head, *Tail;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if (L==NULL)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return NULL;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Partition(L, &amp;Head, &amp;Tail);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return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(Reverse(Tail), Head);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18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Linked Lists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Partition(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**Head,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**Tail)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if (L != NULL)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*Tail=L-&gt;Link;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*Head=L;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(*Head)-&gt;Link=NULL;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73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Linked Lists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*L1,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*L2)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*N;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if (L1 == NULL)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L2;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N=L1;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while (N-&gt;Link != NULL) N=N-&gt;Link;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N-&gt;Link=L2;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L1;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04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Regress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Let us consider again the recursive factorial function:</a:t>
            </a:r>
          </a:p>
          <a:p>
            <a:pPr marL="40005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n);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if (n==1) {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return 1;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} else {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return n*Factorial(n-1);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What happens if we call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Factorial(0)</a:t>
            </a:r>
            <a:r>
              <a:rPr lang="en-US" dirty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05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recursive program </a:t>
            </a:r>
            <a:r>
              <a:rPr lang="en-US" dirty="0"/>
              <a:t>is one that calls itself in order to obtain a solution to a problem.</a:t>
            </a:r>
          </a:p>
          <a:p>
            <a:r>
              <a:rPr lang="en-US" dirty="0"/>
              <a:t>The reason that it calls itself is to compute a solution to a </a:t>
            </a:r>
            <a:r>
              <a:rPr lang="en-US" b="1" dirty="0" err="1"/>
              <a:t>subproblem</a:t>
            </a:r>
            <a:r>
              <a:rPr lang="en-US" dirty="0"/>
              <a:t> that has the following properties: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subproblem</a:t>
            </a:r>
            <a:r>
              <a:rPr lang="en-US" dirty="0"/>
              <a:t> is </a:t>
            </a:r>
            <a:r>
              <a:rPr lang="en-US" b="1" dirty="0"/>
              <a:t>smaller</a:t>
            </a:r>
            <a:r>
              <a:rPr lang="en-US" dirty="0"/>
              <a:t> than the problem to be solved.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subproblem</a:t>
            </a:r>
            <a:r>
              <a:rPr lang="en-US" dirty="0"/>
              <a:t> can be solved </a:t>
            </a:r>
            <a:r>
              <a:rPr lang="en-US" b="1" dirty="0"/>
              <a:t>directly (as a base case)</a:t>
            </a:r>
            <a:r>
              <a:rPr lang="en-US" dirty="0"/>
              <a:t> or </a:t>
            </a:r>
            <a:r>
              <a:rPr lang="en-US" b="1" dirty="0"/>
              <a:t>recursively by making a recursive call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subproblem’s</a:t>
            </a:r>
            <a:r>
              <a:rPr lang="en-US" dirty="0"/>
              <a:t> solution can be </a:t>
            </a:r>
            <a:r>
              <a:rPr lang="en-US" b="1" dirty="0"/>
              <a:t>combined</a:t>
            </a:r>
            <a:r>
              <a:rPr lang="en-US" dirty="0"/>
              <a:t> with solutions to other </a:t>
            </a:r>
            <a:r>
              <a:rPr lang="en-US" dirty="0" err="1"/>
              <a:t>subproblems</a:t>
            </a:r>
            <a:r>
              <a:rPr lang="en-US" dirty="0"/>
              <a:t>  to obtain a solution to the overall problem.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225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Regress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Factorial(0)= 0 * Factorial(-1)</a:t>
            </a:r>
          </a:p>
          <a:p>
            <a:pPr marL="400050" lvl="1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= 0 * (-1) * Factorial(-2)</a:t>
            </a:r>
          </a:p>
          <a:p>
            <a:pPr marL="400050" lvl="1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= 0 * (-1) * Factorial(-3)</a:t>
            </a:r>
          </a:p>
          <a:p>
            <a:pPr marL="400050" lvl="1" indent="0">
              <a:buNone/>
            </a:pPr>
            <a:r>
              <a:rPr lang="en-US" dirty="0"/>
              <a:t>and so on, in an infinite regress.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/>
              <a:t>When we execute this function </a:t>
            </a:r>
            <a:r>
              <a:rPr lang="en-US"/>
              <a:t>call, we </a:t>
            </a:r>
            <a:r>
              <a:rPr lang="en-US" dirty="0"/>
              <a:t>get “Segmentation fault (core dumped)”.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51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Towers of Hanoi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hape 119"/>
          <p:cNvSpPr/>
          <p:nvPr/>
        </p:nvSpPr>
        <p:spPr>
          <a:xfrm>
            <a:off x="683568" y="4612180"/>
            <a:ext cx="7848872" cy="45719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5" name="Shape 120"/>
          <p:cNvSpPr/>
          <p:nvPr/>
        </p:nvSpPr>
        <p:spPr>
          <a:xfrm>
            <a:off x="4564893" y="2800159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6" name="Shape 121"/>
          <p:cNvSpPr/>
          <p:nvPr/>
        </p:nvSpPr>
        <p:spPr>
          <a:xfrm>
            <a:off x="7145089" y="2800494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7" name="Shape 122"/>
          <p:cNvSpPr/>
          <p:nvPr/>
        </p:nvSpPr>
        <p:spPr>
          <a:xfrm>
            <a:off x="1912689" y="2800494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8" name="Shape 123"/>
          <p:cNvSpPr/>
          <p:nvPr/>
        </p:nvSpPr>
        <p:spPr>
          <a:xfrm>
            <a:off x="906264" y="4256013"/>
            <a:ext cx="2099072" cy="268189"/>
          </a:xfrm>
          <a:prstGeom prst="roundRect">
            <a:avLst>
              <a:gd name="adj" fmla="val 50000"/>
            </a:avLst>
          </a:prstGeom>
          <a:solidFill>
            <a:schemeClr val="accent1">
              <a:satOff val="-3355"/>
              <a:lumOff val="26614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9" name="Shape 124"/>
          <p:cNvSpPr/>
          <p:nvPr/>
        </p:nvSpPr>
        <p:spPr>
          <a:xfrm>
            <a:off x="1106189" y="3951957"/>
            <a:ext cx="1699222" cy="268190"/>
          </a:xfrm>
          <a:prstGeom prst="roundRect">
            <a:avLst>
              <a:gd name="adj" fmla="val 50000"/>
            </a:avLst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0" name="Shape 125"/>
          <p:cNvSpPr/>
          <p:nvPr/>
        </p:nvSpPr>
        <p:spPr>
          <a:xfrm>
            <a:off x="1306115" y="3646413"/>
            <a:ext cx="1299370" cy="268189"/>
          </a:xfrm>
          <a:prstGeom prst="roundRect">
            <a:avLst>
              <a:gd name="adj" fmla="val 50000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1" name="Shape 126"/>
          <p:cNvSpPr/>
          <p:nvPr/>
        </p:nvSpPr>
        <p:spPr>
          <a:xfrm>
            <a:off x="1493093" y="3348013"/>
            <a:ext cx="925414" cy="268189"/>
          </a:xfrm>
          <a:prstGeom prst="roundRect">
            <a:avLst>
              <a:gd name="adj" fmla="val 50000"/>
            </a:avLst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2" name="Shape 127"/>
          <p:cNvSpPr/>
          <p:nvPr/>
        </p:nvSpPr>
        <p:spPr>
          <a:xfrm>
            <a:off x="18342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1</a:t>
            </a:r>
          </a:p>
        </p:txBody>
      </p:sp>
      <p:sp>
        <p:nvSpPr>
          <p:cNvPr id="13" name="Shape 128"/>
          <p:cNvSpPr/>
          <p:nvPr/>
        </p:nvSpPr>
        <p:spPr>
          <a:xfrm>
            <a:off x="44504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2</a:t>
            </a:r>
          </a:p>
        </p:txBody>
      </p:sp>
      <p:sp>
        <p:nvSpPr>
          <p:cNvPr id="14" name="Shape 129"/>
          <p:cNvSpPr/>
          <p:nvPr/>
        </p:nvSpPr>
        <p:spPr>
          <a:xfrm>
            <a:off x="70666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3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586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Towers of Hanoi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Move 4 disks from Peg 1 to Peg 3:</a:t>
            </a:r>
          </a:p>
          <a:p>
            <a:pPr lvl="1"/>
            <a:r>
              <a:rPr lang="en-US" dirty="0"/>
              <a:t>Move 3 disks from Peg 1 to Peg 2</a:t>
            </a:r>
          </a:p>
          <a:p>
            <a:pPr lvl="1"/>
            <a:r>
              <a:rPr lang="en-US" dirty="0"/>
              <a:t>Move 1 disk from Peg 1 to Peg 3</a:t>
            </a:r>
          </a:p>
          <a:p>
            <a:pPr lvl="1"/>
            <a:r>
              <a:rPr lang="en-US" dirty="0"/>
              <a:t>Move 3 disks from Peg 2 to Peg 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60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3 Disks from Peg 1 to Peg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hape 119"/>
          <p:cNvSpPr/>
          <p:nvPr/>
        </p:nvSpPr>
        <p:spPr>
          <a:xfrm>
            <a:off x="683568" y="4612180"/>
            <a:ext cx="7848872" cy="45719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5" name="Shape 120"/>
          <p:cNvSpPr/>
          <p:nvPr/>
        </p:nvSpPr>
        <p:spPr>
          <a:xfrm>
            <a:off x="4564893" y="2800159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6" name="Shape 121"/>
          <p:cNvSpPr/>
          <p:nvPr/>
        </p:nvSpPr>
        <p:spPr>
          <a:xfrm>
            <a:off x="7145089" y="2800494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7" name="Shape 122"/>
          <p:cNvSpPr/>
          <p:nvPr/>
        </p:nvSpPr>
        <p:spPr>
          <a:xfrm>
            <a:off x="1912689" y="2800494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8" name="Shape 123"/>
          <p:cNvSpPr/>
          <p:nvPr/>
        </p:nvSpPr>
        <p:spPr>
          <a:xfrm>
            <a:off x="906264" y="4256013"/>
            <a:ext cx="2099072" cy="268189"/>
          </a:xfrm>
          <a:prstGeom prst="roundRect">
            <a:avLst>
              <a:gd name="adj" fmla="val 50000"/>
            </a:avLst>
          </a:prstGeom>
          <a:solidFill>
            <a:schemeClr val="accent1">
              <a:satOff val="-3355"/>
              <a:lumOff val="26614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9" name="Shape 124"/>
          <p:cNvSpPr/>
          <p:nvPr/>
        </p:nvSpPr>
        <p:spPr>
          <a:xfrm>
            <a:off x="1106189" y="3951957"/>
            <a:ext cx="1699222" cy="268190"/>
          </a:xfrm>
          <a:prstGeom prst="roundRect">
            <a:avLst>
              <a:gd name="adj" fmla="val 50000"/>
            </a:avLst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0" name="Shape 125"/>
          <p:cNvSpPr/>
          <p:nvPr/>
        </p:nvSpPr>
        <p:spPr>
          <a:xfrm>
            <a:off x="1306115" y="3646413"/>
            <a:ext cx="1299370" cy="268189"/>
          </a:xfrm>
          <a:prstGeom prst="roundRect">
            <a:avLst>
              <a:gd name="adj" fmla="val 50000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1" name="Shape 126"/>
          <p:cNvSpPr/>
          <p:nvPr/>
        </p:nvSpPr>
        <p:spPr>
          <a:xfrm>
            <a:off x="1493093" y="3348013"/>
            <a:ext cx="925414" cy="268189"/>
          </a:xfrm>
          <a:prstGeom prst="roundRect">
            <a:avLst>
              <a:gd name="adj" fmla="val 50000"/>
            </a:avLst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2" name="Shape 127"/>
          <p:cNvSpPr/>
          <p:nvPr/>
        </p:nvSpPr>
        <p:spPr>
          <a:xfrm>
            <a:off x="18342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1</a:t>
            </a:r>
          </a:p>
        </p:txBody>
      </p:sp>
      <p:sp>
        <p:nvSpPr>
          <p:cNvPr id="13" name="Shape 128"/>
          <p:cNvSpPr/>
          <p:nvPr/>
        </p:nvSpPr>
        <p:spPr>
          <a:xfrm>
            <a:off x="44504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2</a:t>
            </a:r>
          </a:p>
        </p:txBody>
      </p:sp>
      <p:sp>
        <p:nvSpPr>
          <p:cNvPr id="14" name="Shape 129"/>
          <p:cNvSpPr/>
          <p:nvPr/>
        </p:nvSpPr>
        <p:spPr>
          <a:xfrm>
            <a:off x="70666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3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57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1 Disk from Peg 1 to Peg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hape 131"/>
          <p:cNvSpPr/>
          <p:nvPr/>
        </p:nvSpPr>
        <p:spPr>
          <a:xfrm>
            <a:off x="539552" y="4568601"/>
            <a:ext cx="8064896" cy="89298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5" name="Shape 132"/>
          <p:cNvSpPr/>
          <p:nvPr/>
        </p:nvSpPr>
        <p:spPr>
          <a:xfrm>
            <a:off x="4532376" y="2750963"/>
            <a:ext cx="79248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6" name="Shape 133"/>
          <p:cNvSpPr/>
          <p:nvPr/>
        </p:nvSpPr>
        <p:spPr>
          <a:xfrm>
            <a:off x="7148576" y="2750963"/>
            <a:ext cx="79248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7" name="Shape 134"/>
          <p:cNvSpPr/>
          <p:nvPr/>
        </p:nvSpPr>
        <p:spPr>
          <a:xfrm>
            <a:off x="1916176" y="2750963"/>
            <a:ext cx="79248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8" name="Shape 135"/>
          <p:cNvSpPr/>
          <p:nvPr/>
        </p:nvSpPr>
        <p:spPr>
          <a:xfrm>
            <a:off x="991164" y="4256012"/>
            <a:ext cx="1929272" cy="268189"/>
          </a:xfrm>
          <a:prstGeom prst="roundRect">
            <a:avLst>
              <a:gd name="adj" fmla="val 50000"/>
            </a:avLst>
          </a:prstGeom>
          <a:solidFill>
            <a:schemeClr val="accent1">
              <a:satOff val="-3355"/>
              <a:lumOff val="26614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9" name="Shape 136"/>
          <p:cNvSpPr/>
          <p:nvPr/>
        </p:nvSpPr>
        <p:spPr>
          <a:xfrm>
            <a:off x="3791117" y="4256012"/>
            <a:ext cx="1561766" cy="268189"/>
          </a:xfrm>
          <a:prstGeom prst="roundRect">
            <a:avLst>
              <a:gd name="adj" fmla="val 50000"/>
            </a:avLst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0" name="Shape 137"/>
          <p:cNvSpPr/>
          <p:nvPr/>
        </p:nvSpPr>
        <p:spPr>
          <a:xfrm>
            <a:off x="3974870" y="3956124"/>
            <a:ext cx="1194260" cy="268189"/>
          </a:xfrm>
          <a:prstGeom prst="roundRect">
            <a:avLst>
              <a:gd name="adj" fmla="val 50000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1" name="Shape 138"/>
          <p:cNvSpPr/>
          <p:nvPr/>
        </p:nvSpPr>
        <p:spPr>
          <a:xfrm>
            <a:off x="4146723" y="3656235"/>
            <a:ext cx="850554" cy="268189"/>
          </a:xfrm>
          <a:prstGeom prst="roundRect">
            <a:avLst>
              <a:gd name="adj" fmla="val 50000"/>
            </a:avLst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2" name="Shape 139"/>
          <p:cNvSpPr/>
          <p:nvPr/>
        </p:nvSpPr>
        <p:spPr>
          <a:xfrm>
            <a:off x="1844111" y="2075007"/>
            <a:ext cx="22337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squar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1</a:t>
            </a:r>
          </a:p>
        </p:txBody>
      </p:sp>
      <p:sp>
        <p:nvSpPr>
          <p:cNvPr id="13" name="Shape 140"/>
          <p:cNvSpPr/>
          <p:nvPr/>
        </p:nvSpPr>
        <p:spPr>
          <a:xfrm>
            <a:off x="4460311" y="2075007"/>
            <a:ext cx="22337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squar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2</a:t>
            </a:r>
          </a:p>
        </p:txBody>
      </p:sp>
      <p:sp>
        <p:nvSpPr>
          <p:cNvPr id="14" name="Shape 141"/>
          <p:cNvSpPr/>
          <p:nvPr/>
        </p:nvSpPr>
        <p:spPr>
          <a:xfrm>
            <a:off x="7076511" y="2075007"/>
            <a:ext cx="22337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squar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3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67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3 Disks from Peg 2 to Peg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143"/>
          <p:cNvSpPr/>
          <p:nvPr/>
        </p:nvSpPr>
        <p:spPr>
          <a:xfrm>
            <a:off x="467544" y="4568601"/>
            <a:ext cx="8208912" cy="89298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5" name="Shape 144"/>
          <p:cNvSpPr/>
          <p:nvPr/>
        </p:nvSpPr>
        <p:spPr>
          <a:xfrm>
            <a:off x="4528889" y="2750963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6" name="Shape 145"/>
          <p:cNvSpPr/>
          <p:nvPr/>
        </p:nvSpPr>
        <p:spPr>
          <a:xfrm>
            <a:off x="7145089" y="2750963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7" name="Shape 146"/>
          <p:cNvSpPr/>
          <p:nvPr/>
        </p:nvSpPr>
        <p:spPr>
          <a:xfrm>
            <a:off x="1912689" y="2750963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8" name="Shape 147"/>
          <p:cNvSpPr/>
          <p:nvPr/>
        </p:nvSpPr>
        <p:spPr>
          <a:xfrm>
            <a:off x="6138664" y="4256012"/>
            <a:ext cx="2099072" cy="268189"/>
          </a:xfrm>
          <a:prstGeom prst="roundRect">
            <a:avLst>
              <a:gd name="adj" fmla="val 50000"/>
            </a:avLst>
          </a:prstGeom>
          <a:solidFill>
            <a:schemeClr val="accent1">
              <a:satOff val="-3355"/>
              <a:lumOff val="26614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9" name="Shape 148"/>
          <p:cNvSpPr/>
          <p:nvPr/>
        </p:nvSpPr>
        <p:spPr>
          <a:xfrm>
            <a:off x="3722389" y="4256012"/>
            <a:ext cx="1699222" cy="268189"/>
          </a:xfrm>
          <a:prstGeom prst="roundRect">
            <a:avLst>
              <a:gd name="adj" fmla="val 50000"/>
            </a:avLst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0" name="Shape 149"/>
          <p:cNvSpPr/>
          <p:nvPr/>
        </p:nvSpPr>
        <p:spPr>
          <a:xfrm>
            <a:off x="3922315" y="3956124"/>
            <a:ext cx="1299370" cy="268189"/>
          </a:xfrm>
          <a:prstGeom prst="roundRect">
            <a:avLst>
              <a:gd name="adj" fmla="val 50000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1" name="Shape 150"/>
          <p:cNvSpPr/>
          <p:nvPr/>
        </p:nvSpPr>
        <p:spPr>
          <a:xfrm>
            <a:off x="4109293" y="3656235"/>
            <a:ext cx="925414" cy="268189"/>
          </a:xfrm>
          <a:prstGeom prst="roundRect">
            <a:avLst>
              <a:gd name="adj" fmla="val 50000"/>
            </a:avLst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2" name="Shape 151"/>
          <p:cNvSpPr/>
          <p:nvPr/>
        </p:nvSpPr>
        <p:spPr>
          <a:xfrm>
            <a:off x="18342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1</a:t>
            </a:r>
          </a:p>
        </p:txBody>
      </p:sp>
      <p:sp>
        <p:nvSpPr>
          <p:cNvPr id="13" name="Shape 152"/>
          <p:cNvSpPr/>
          <p:nvPr/>
        </p:nvSpPr>
        <p:spPr>
          <a:xfrm>
            <a:off x="44504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2</a:t>
            </a:r>
          </a:p>
        </p:txBody>
      </p:sp>
      <p:sp>
        <p:nvSpPr>
          <p:cNvPr id="14" name="Shape 153"/>
          <p:cNvSpPr/>
          <p:nvPr/>
        </p:nvSpPr>
        <p:spPr>
          <a:xfrm>
            <a:off x="70666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3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926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155"/>
          <p:cNvSpPr/>
          <p:nvPr/>
        </p:nvSpPr>
        <p:spPr>
          <a:xfrm>
            <a:off x="467544" y="4568601"/>
            <a:ext cx="8208912" cy="89298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5" name="Shape 156"/>
          <p:cNvSpPr/>
          <p:nvPr/>
        </p:nvSpPr>
        <p:spPr>
          <a:xfrm>
            <a:off x="4528889" y="2750963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6" name="Shape 157"/>
          <p:cNvSpPr/>
          <p:nvPr/>
        </p:nvSpPr>
        <p:spPr>
          <a:xfrm>
            <a:off x="7145089" y="2750963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7" name="Shape 158"/>
          <p:cNvSpPr/>
          <p:nvPr/>
        </p:nvSpPr>
        <p:spPr>
          <a:xfrm>
            <a:off x="1912689" y="2750963"/>
            <a:ext cx="86222" cy="181168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8" name="Shape 159"/>
          <p:cNvSpPr/>
          <p:nvPr/>
        </p:nvSpPr>
        <p:spPr>
          <a:xfrm>
            <a:off x="6138664" y="4256012"/>
            <a:ext cx="2099072" cy="268189"/>
          </a:xfrm>
          <a:prstGeom prst="roundRect">
            <a:avLst>
              <a:gd name="adj" fmla="val 50000"/>
            </a:avLst>
          </a:prstGeom>
          <a:solidFill>
            <a:schemeClr val="accent1">
              <a:satOff val="-3355"/>
              <a:lumOff val="26614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9" name="Shape 160"/>
          <p:cNvSpPr/>
          <p:nvPr/>
        </p:nvSpPr>
        <p:spPr>
          <a:xfrm>
            <a:off x="6338589" y="3956124"/>
            <a:ext cx="1699222" cy="268189"/>
          </a:xfrm>
          <a:prstGeom prst="roundRect">
            <a:avLst>
              <a:gd name="adj" fmla="val 50000"/>
            </a:avLst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0" name="Shape 161"/>
          <p:cNvSpPr/>
          <p:nvPr/>
        </p:nvSpPr>
        <p:spPr>
          <a:xfrm>
            <a:off x="6538515" y="3656235"/>
            <a:ext cx="1299370" cy="268189"/>
          </a:xfrm>
          <a:prstGeom prst="roundRect">
            <a:avLst>
              <a:gd name="adj" fmla="val 50000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1" name="Shape 162"/>
          <p:cNvSpPr/>
          <p:nvPr/>
        </p:nvSpPr>
        <p:spPr>
          <a:xfrm>
            <a:off x="6725493" y="3356346"/>
            <a:ext cx="925414" cy="268189"/>
          </a:xfrm>
          <a:prstGeom prst="roundRect">
            <a:avLst>
              <a:gd name="adj" fmla="val 50000"/>
            </a:avLst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defRPr sz="2400"/>
            </a:pPr>
            <a:endParaRPr/>
          </a:p>
        </p:txBody>
      </p:sp>
      <p:sp>
        <p:nvSpPr>
          <p:cNvPr id="12" name="Shape 163"/>
          <p:cNvSpPr/>
          <p:nvPr/>
        </p:nvSpPr>
        <p:spPr>
          <a:xfrm>
            <a:off x="18342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1</a:t>
            </a:r>
          </a:p>
        </p:txBody>
      </p:sp>
      <p:sp>
        <p:nvSpPr>
          <p:cNvPr id="13" name="Shape 164"/>
          <p:cNvSpPr/>
          <p:nvPr/>
        </p:nvSpPr>
        <p:spPr>
          <a:xfrm>
            <a:off x="44504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2</a:t>
            </a:r>
          </a:p>
        </p:txBody>
      </p:sp>
      <p:sp>
        <p:nvSpPr>
          <p:cNvPr id="14" name="Shape 165"/>
          <p:cNvSpPr/>
          <p:nvPr/>
        </p:nvSpPr>
        <p:spPr>
          <a:xfrm>
            <a:off x="7066681" y="2200101"/>
            <a:ext cx="24303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wrap="none" lIns="50800" tIns="50800" rIns="50800" bIns="5080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t>3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524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Recursive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MoveTowers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finish,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spare)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if (n==1){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(“Move a disk from peg %1d to peg %1d\n”, start, finish);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MoveTowers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(n-1, start, spare, finish);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(“Move a disk from peg %1d to peg %1d\n”, start, finish);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MoveTowers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(n-1, spare, finish, start);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522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us now compute the </a:t>
            </a:r>
            <a:r>
              <a:rPr lang="en-US" b="1" dirty="0"/>
              <a:t>number of moves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L(n)</a:t>
            </a:r>
            <a:r>
              <a:rPr lang="en-US" dirty="0"/>
              <a:t> that we need as a function of the number of disks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:</a:t>
            </a:r>
          </a:p>
          <a:p>
            <a:pPr marL="800100" lvl="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L(1)=1</a:t>
            </a:r>
          </a:p>
          <a:p>
            <a:pPr marL="800100" lvl="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L(n)=L(n-1)+1+L(n-1)=2*L(n-1)+1, n&gt;1</a:t>
            </a:r>
          </a:p>
          <a:p>
            <a:pPr marL="400050" lvl="1" indent="0">
              <a:buNone/>
            </a:pPr>
            <a:endParaRPr lang="en-US" dirty="0"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cs typeface="Courier New" pitchFamily="49" charset="0"/>
              </a:rPr>
              <a:t>The above are called </a:t>
            </a:r>
            <a:r>
              <a:rPr lang="en-US" b="1" dirty="0">
                <a:cs typeface="Courier New" pitchFamily="49" charset="0"/>
              </a:rPr>
              <a:t>recurrence relations</a:t>
            </a:r>
            <a:r>
              <a:rPr lang="en-US" dirty="0">
                <a:cs typeface="Courier New" pitchFamily="49" charset="0"/>
              </a:rPr>
              <a:t>. They can be solved to give:</a:t>
            </a:r>
          </a:p>
          <a:p>
            <a:pPr marL="800100" lvl="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L(n)=2</a:t>
            </a:r>
            <a:r>
              <a:rPr lang="en-US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310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Techniques for solving recurrence relations are taught in the Algorithms and Complexity course.</a:t>
            </a:r>
          </a:p>
          <a:p>
            <a:endParaRPr lang="en-US" dirty="0"/>
          </a:p>
          <a:p>
            <a:r>
              <a:rPr lang="en-US" dirty="0"/>
              <a:t>The running time of algorithm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MoveTowers</a:t>
            </a:r>
            <a:r>
              <a:rPr lang="en-US" dirty="0"/>
              <a:t> is </a:t>
            </a:r>
            <a:r>
              <a:rPr lang="en-US" b="1" dirty="0"/>
              <a:t>exponential</a:t>
            </a:r>
            <a:r>
              <a:rPr lang="en-US" dirty="0"/>
              <a:t> in the size of the input.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8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us consider a simple program to add up all the squares of integers from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/>
              <a:t> to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b="1" dirty="0"/>
              <a:t>iterative function </a:t>
            </a:r>
            <a:r>
              <a:rPr lang="en-US" dirty="0"/>
              <a:t>to do this is the following: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sum;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sum=0;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=m;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&lt;=n; ++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sum +=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return sum;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422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T. A. Standish. </a:t>
            </a:r>
            <a:r>
              <a:rPr lang="en-US" i="1" dirty="0"/>
              <a:t>Data structures, algorithms and software principles in C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Chapter 3.</a:t>
            </a:r>
            <a:endParaRPr lang="el-GR" dirty="0"/>
          </a:p>
          <a:p>
            <a:r>
              <a:rPr lang="el-GR" dirty="0"/>
              <a:t>(προαιρετικά) </a:t>
            </a:r>
            <a:r>
              <a:rPr lang="en-US" dirty="0"/>
              <a:t>R. </a:t>
            </a:r>
            <a:r>
              <a:rPr lang="en-US" dirty="0" err="1"/>
              <a:t>Sedgewick</a:t>
            </a:r>
            <a:r>
              <a:rPr lang="en-US" dirty="0"/>
              <a:t>. </a:t>
            </a:r>
            <a:r>
              <a:rPr lang="el-GR" i="1" dirty="0"/>
              <a:t>Αλγόριθμοι σε </a:t>
            </a:r>
            <a:r>
              <a:rPr lang="en-US" i="1" dirty="0"/>
              <a:t>C</a:t>
            </a:r>
            <a:r>
              <a:rPr lang="en-US" dirty="0"/>
              <a:t>. </a:t>
            </a:r>
            <a:r>
              <a:rPr lang="el-GR" dirty="0"/>
              <a:t>Κεφ. 5.1 και 5.2.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63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Sum of Squares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if (m&lt;n)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m*m +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(m+1, n);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m*m;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5220072" y="1916832"/>
            <a:ext cx="1584176" cy="864096"/>
          </a:xfrm>
          <a:prstGeom prst="wedgeEllipseCallout">
            <a:avLst>
              <a:gd name="adj1" fmla="val -97583"/>
              <a:gd name="adj2" fmla="val 2761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92080" y="21642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Recursive call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3707904" y="3789040"/>
            <a:ext cx="1584176" cy="864096"/>
          </a:xfrm>
          <a:prstGeom prst="wedgeEllipseCallout">
            <a:avLst>
              <a:gd name="adj1" fmla="val -104560"/>
              <a:gd name="adj2" fmla="val -4797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95936" y="406734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 case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4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the case that the range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m:n</a:t>
            </a:r>
            <a:r>
              <a:rPr lang="en-US" dirty="0"/>
              <a:t> contains more than one number, the solution to the problem can be found by adding (a) the solution to the smaller </a:t>
            </a:r>
            <a:r>
              <a:rPr lang="en-US" dirty="0" err="1"/>
              <a:t>subproblem</a:t>
            </a:r>
            <a:r>
              <a:rPr lang="en-US" dirty="0"/>
              <a:t> of summing the squares in the range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m+1:n</a:t>
            </a:r>
            <a:r>
              <a:rPr lang="en-US" dirty="0"/>
              <a:t> and (b) the solution to the </a:t>
            </a:r>
            <a:r>
              <a:rPr lang="en-US" dirty="0" err="1"/>
              <a:t>subproblem</a:t>
            </a:r>
            <a:r>
              <a:rPr lang="en-US" dirty="0"/>
              <a:t> of finding the square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/>
              <a:t>. (a) is then solved in the same way (recursion).</a:t>
            </a:r>
          </a:p>
          <a:p>
            <a:endParaRPr lang="en-US" dirty="0"/>
          </a:p>
          <a:p>
            <a:r>
              <a:rPr lang="en-US" dirty="0"/>
              <a:t>We stop when we reach the </a:t>
            </a:r>
            <a:r>
              <a:rPr lang="en-US" b="1" dirty="0"/>
              <a:t>base case </a:t>
            </a:r>
            <a:r>
              <a:rPr lang="en-US" dirty="0"/>
              <a:t>that occurs when the range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m:n</a:t>
            </a:r>
            <a:r>
              <a:rPr lang="en-US" dirty="0"/>
              <a:t> contains just one number, in which case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m==n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recursive solution can be called </a:t>
            </a:r>
            <a:r>
              <a:rPr lang="en-US" b="1" dirty="0"/>
              <a:t>“going-up” recursion </a:t>
            </a:r>
            <a:r>
              <a:rPr lang="en-US" dirty="0"/>
              <a:t>since the successive ranges are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m+1:n,  m+2:n </a:t>
            </a:r>
            <a:r>
              <a:rPr lang="en-US" dirty="0"/>
              <a:t>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92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Going-Down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if (m&lt;n)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(m, n-1) + n*n;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n*n;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4716016" y="1884284"/>
            <a:ext cx="1584176" cy="864096"/>
          </a:xfrm>
          <a:prstGeom prst="wedgeEllipseCallout">
            <a:avLst>
              <a:gd name="adj1" fmla="val -98217"/>
              <a:gd name="adj2" fmla="val 4970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88024" y="21642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Recursive call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3707904" y="3789040"/>
            <a:ext cx="1584176" cy="864096"/>
          </a:xfrm>
          <a:prstGeom prst="wedgeEllipseCallout">
            <a:avLst>
              <a:gd name="adj1" fmla="val -104560"/>
              <a:gd name="adj2" fmla="val -4797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95936" y="406734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 case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1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middle;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if (m==n)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return m*m;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 else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middle=(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m+n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)/2;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return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m,middle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SumSquares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(middle+1,n);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>
            <a:off x="4235365" y="3251963"/>
            <a:ext cx="1584176" cy="864096"/>
          </a:xfrm>
          <a:prstGeom prst="wedgeEllipseCallout">
            <a:avLst>
              <a:gd name="adj1" fmla="val -109000"/>
              <a:gd name="adj2" fmla="val -378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Recursion Combining Two Half-Solutions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1907704" y="5759048"/>
            <a:ext cx="1584176" cy="864096"/>
          </a:xfrm>
          <a:prstGeom prst="wedgeEllipseCallout">
            <a:avLst>
              <a:gd name="adj1" fmla="val 72654"/>
              <a:gd name="adj2" fmla="val -99588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79712" y="599140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Recursive call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6660232" y="5759048"/>
            <a:ext cx="1584176" cy="864096"/>
          </a:xfrm>
          <a:prstGeom prst="wedgeEllipseCallout">
            <a:avLst>
              <a:gd name="adj1" fmla="val -100120"/>
              <a:gd name="adj2" fmla="val -8867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07373" y="349934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 case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2240" y="599330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Recursive call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60741"/>
            <a:ext cx="2895600" cy="360734"/>
          </a:xfrm>
        </p:spPr>
        <p:txBody>
          <a:bodyPr/>
          <a:lstStyle/>
          <a:p>
            <a:r>
              <a:rPr lang="en-US" dirty="0"/>
              <a:t>Data Structures and Programming Techniques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32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recursion</a:t>
            </a:r>
            <a:r>
              <a:rPr lang="en-US" dirty="0"/>
              <a:t> here says that the sum of the squares  of the integers in the range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m:n</a:t>
            </a:r>
            <a:r>
              <a:rPr lang="en-US" dirty="0"/>
              <a:t> can be obtained by adding the sum of the squares of the left half range,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m:middle, </a:t>
            </a:r>
            <a:r>
              <a:rPr lang="en-US" dirty="0"/>
              <a:t>to the sum of the squares of the right half range,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middle+1:n.</a:t>
            </a:r>
          </a:p>
          <a:p>
            <a:endParaRPr lang="en-US" dirty="0"/>
          </a:p>
          <a:p>
            <a:r>
              <a:rPr lang="en-US" dirty="0"/>
              <a:t>We stop when we reach the </a:t>
            </a:r>
            <a:r>
              <a:rPr lang="en-US" b="1" dirty="0"/>
              <a:t>base case </a:t>
            </a:r>
            <a:r>
              <a:rPr lang="en-US" dirty="0"/>
              <a:t>that occurs when the range contains just one number, in which case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m==n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middle is computed by using </a:t>
            </a:r>
            <a:r>
              <a:rPr lang="en-US" b="1" dirty="0"/>
              <a:t>integer division </a:t>
            </a:r>
            <a:r>
              <a:rPr lang="en-US" dirty="0"/>
              <a:t>(operator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) which keeps the quotient and throws away the remainder.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FB77-232D-41BE-886F-51B2AED911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60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2342</Words>
  <Application>Microsoft Office PowerPoint</Application>
  <PresentationFormat>On-screen Show (4:3)</PresentationFormat>
  <Paragraphs>415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Courier New</vt:lpstr>
      <vt:lpstr>Helvetica Light</vt:lpstr>
      <vt:lpstr>Office Theme</vt:lpstr>
      <vt:lpstr>Recursion</vt:lpstr>
      <vt:lpstr>Recursion</vt:lpstr>
      <vt:lpstr>Recursive Programs</vt:lpstr>
      <vt:lpstr>Example</vt:lpstr>
      <vt:lpstr>Recursive Sum of Squares</vt:lpstr>
      <vt:lpstr>Comments</vt:lpstr>
      <vt:lpstr>Going-Down Recursion</vt:lpstr>
      <vt:lpstr>Recursion Combining Two Half-Solutions</vt:lpstr>
      <vt:lpstr>Comments</vt:lpstr>
      <vt:lpstr>Call Trees and Traces</vt:lpstr>
      <vt:lpstr>Call Trees</vt:lpstr>
      <vt:lpstr>Annotated Call Trees</vt:lpstr>
      <vt:lpstr>Traces</vt:lpstr>
      <vt:lpstr>Computing the Factorial</vt:lpstr>
      <vt:lpstr>Recursive Factorial</vt:lpstr>
      <vt:lpstr>Computing the Factorial (cont’d)</vt:lpstr>
      <vt:lpstr>Computing the Factorial (cont’d)</vt:lpstr>
      <vt:lpstr>Multiplying m:n Together Using Half-Ranges</vt:lpstr>
      <vt:lpstr>Reversing Linked Lists</vt:lpstr>
      <vt:lpstr>Reversing a List Iteratively</vt:lpstr>
      <vt:lpstr>Question</vt:lpstr>
      <vt:lpstr>Answer</vt:lpstr>
      <vt:lpstr>Reversing Linked Lists (cont’d)</vt:lpstr>
      <vt:lpstr>Head and Tail of a List</vt:lpstr>
      <vt:lpstr>Example</vt:lpstr>
      <vt:lpstr>Reversing Linked Lists (cont’d)</vt:lpstr>
      <vt:lpstr>Reversing Linked Lists (cont’d)</vt:lpstr>
      <vt:lpstr>Reversing Linked Lists (cont’d)</vt:lpstr>
      <vt:lpstr>Infinite Regress</vt:lpstr>
      <vt:lpstr>Infinite Regress (cont’d)</vt:lpstr>
      <vt:lpstr>The Towers of Hanoi</vt:lpstr>
      <vt:lpstr>The Towers of Hanoi (cont’d)</vt:lpstr>
      <vt:lpstr>Move 3 Disks from Peg 1 to Peg 2</vt:lpstr>
      <vt:lpstr>Move 1 Disk from Peg 1 to Peg 3</vt:lpstr>
      <vt:lpstr>Move 3 Disks from Peg 2 to Peg 3</vt:lpstr>
      <vt:lpstr>Done!</vt:lpstr>
      <vt:lpstr>A Recursive Solution</vt:lpstr>
      <vt:lpstr>Analysis</vt:lpstr>
      <vt:lpstr>Analysis (cont’d)</vt:lpstr>
      <vt:lpstr>Readings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</dc:title>
  <dc:creator>koubarak</dc:creator>
  <cp:lastModifiedBy>manolis</cp:lastModifiedBy>
  <cp:revision>102</cp:revision>
  <dcterms:created xsi:type="dcterms:W3CDTF">2016-02-03T14:55:30Z</dcterms:created>
  <dcterms:modified xsi:type="dcterms:W3CDTF">2018-02-28T09:23:08Z</dcterms:modified>
</cp:coreProperties>
</file>