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57" r:id="rId3"/>
    <p:sldId id="258" r:id="rId4"/>
    <p:sldId id="334" r:id="rId5"/>
    <p:sldId id="262" r:id="rId6"/>
    <p:sldId id="263" r:id="rId7"/>
    <p:sldId id="261" r:id="rId8"/>
    <p:sldId id="260" r:id="rId9"/>
    <p:sldId id="335" r:id="rId10"/>
    <p:sldId id="336" r:id="rId11"/>
    <p:sldId id="337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33" r:id="rId21"/>
    <p:sldId id="272" r:id="rId22"/>
    <p:sldId id="273" r:id="rId23"/>
    <p:sldId id="274" r:id="rId24"/>
    <p:sldId id="275" r:id="rId25"/>
    <p:sldId id="276" r:id="rId26"/>
    <p:sldId id="278" r:id="rId27"/>
    <p:sldId id="279" r:id="rId28"/>
    <p:sldId id="340" r:id="rId29"/>
    <p:sldId id="339" r:id="rId30"/>
    <p:sldId id="280" r:id="rId31"/>
    <p:sldId id="281" r:id="rId32"/>
    <p:sldId id="348" r:id="rId33"/>
    <p:sldId id="282" r:id="rId34"/>
    <p:sldId id="283" r:id="rId35"/>
    <p:sldId id="284" r:id="rId36"/>
    <p:sldId id="285" r:id="rId37"/>
    <p:sldId id="287" r:id="rId38"/>
    <p:sldId id="286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5" r:id="rId56"/>
    <p:sldId id="338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41" r:id="rId72"/>
    <p:sldId id="320" r:id="rId73"/>
    <p:sldId id="342" r:id="rId74"/>
    <p:sldId id="321" r:id="rId75"/>
    <p:sldId id="343" r:id="rId76"/>
    <p:sldId id="322" r:id="rId77"/>
    <p:sldId id="344" r:id="rId78"/>
    <p:sldId id="323" r:id="rId79"/>
    <p:sldId id="345" r:id="rId80"/>
    <p:sldId id="325" r:id="rId81"/>
    <p:sldId id="324" r:id="rId82"/>
    <p:sldId id="346" r:id="rId83"/>
    <p:sldId id="326" r:id="rId84"/>
    <p:sldId id="347" r:id="rId85"/>
    <p:sldId id="327" r:id="rId86"/>
    <p:sldId id="328" r:id="rId87"/>
    <p:sldId id="329" r:id="rId88"/>
    <p:sldId id="330" r:id="rId89"/>
    <p:sldId id="331" r:id="rId90"/>
    <p:sldId id="332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3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8A76A-C3B8-4EF1-8F2E-FA13220A64B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4EA94-AC54-45F6-AB95-993202CE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9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4EA94-AC54-45F6-AB95-993202CE804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4EA94-AC54-45F6-AB95-993202CE804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9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4EA94-AC54-45F6-AB95-993202CE804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4EA94-AC54-45F6-AB95-993202CE804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84C7-B1E8-4EE4-80DC-AAF0A8B2AF52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5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96C9-A5F8-40A9-BE1D-639FF9FC39FF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2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F56-3E8F-43D0-B175-F4E6296FE172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8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8D4B-ADA1-4B37-A55C-423251468F42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3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9C34-1238-434E-99AF-561BDD4713F7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194-4A51-4A4C-AE9B-1363CFBDEF70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2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00-5075-400E-9BF9-340B51DA1594}" type="datetime1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2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2BDF-11B8-482B-B663-4B08EA6E137C}" type="datetime1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9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CB76-E5DF-413E-8A51-768CF6008494}" type="datetime1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9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FA36-F43F-4735-B45E-00A6F8E7EE84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5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80B2-DCF0-4C65-8DCF-16D0318D9F8E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9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E9E73-DD11-4200-B60B-E6CA171FB810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0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0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0.png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0.png"/><Relationship Id="rId10" Type="http://schemas.openxmlformats.org/officeDocument/2006/relationships/image" Target="../media/image22.png"/><Relationship Id="rId4" Type="http://schemas.openxmlformats.org/officeDocument/2006/relationships/image" Target="../media/image120.png"/><Relationship Id="rId9" Type="http://schemas.openxmlformats.org/officeDocument/2006/relationships/image" Target="../media/image2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0.png"/><Relationship Id="rId7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0.png"/><Relationship Id="rId10" Type="http://schemas.openxmlformats.org/officeDocument/2006/relationships/image" Target="../media/image24.png"/><Relationship Id="rId4" Type="http://schemas.openxmlformats.org/officeDocument/2006/relationships/image" Target="../media/image120.png"/><Relationship Id="rId9" Type="http://schemas.openxmlformats.org/officeDocument/2006/relationships/image" Target="../media/image2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Red-Black 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Manolis</a:t>
            </a:r>
            <a:r>
              <a:rPr lang="en-US" dirty="0"/>
              <a:t> </a:t>
            </a:r>
            <a:r>
              <a:rPr lang="en-US" dirty="0" err="1"/>
              <a:t>Koubarakis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4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Red-Black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88" y="149321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480-70A4-412E-84A2-464D723EEE2F}" type="slidenum">
              <a:rPr lang="el-GR" smtClean="0"/>
              <a:t>10</a:t>
            </a:fld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3080869" y="414521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47133" y="3356992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82997" y="323034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3080870" y="3993312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252768" y="3078439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658529" y="500528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210060" y="500116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4658530" y="4853382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279831" y="4849263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603311" y="371913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79703" y="177281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179291" y="235782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32457" y="22449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124858" y="283913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267197" y="283913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944829" y="283913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779157" y="27655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658529" y="373457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606691" y="37471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0" idx="3"/>
          </p:cNvCxnSpPr>
          <p:nvPr/>
        </p:nvCxnSpPr>
        <p:spPr>
          <a:xfrm flipH="1">
            <a:off x="3683347" y="2018667"/>
            <a:ext cx="880211" cy="3702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0" idx="5"/>
            <a:endCxn id="58" idx="1"/>
          </p:cNvCxnSpPr>
          <p:nvPr/>
        </p:nvCxnSpPr>
        <p:spPr>
          <a:xfrm>
            <a:off x="4968448" y="2018667"/>
            <a:ext cx="847864" cy="2684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7" idx="3"/>
            <a:endCxn id="65" idx="7"/>
          </p:cNvCxnSpPr>
          <p:nvPr/>
        </p:nvCxnSpPr>
        <p:spPr>
          <a:xfrm flipH="1">
            <a:off x="2755942" y="2603671"/>
            <a:ext cx="507204" cy="2776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7" idx="5"/>
            <a:endCxn id="60" idx="1"/>
          </p:cNvCxnSpPr>
          <p:nvPr/>
        </p:nvCxnSpPr>
        <p:spPr>
          <a:xfrm>
            <a:off x="3668036" y="2603671"/>
            <a:ext cx="540677" cy="2776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8" idx="3"/>
            <a:endCxn id="66" idx="7"/>
          </p:cNvCxnSpPr>
          <p:nvPr/>
        </p:nvCxnSpPr>
        <p:spPr>
          <a:xfrm flipH="1">
            <a:off x="5433574" y="2490785"/>
            <a:ext cx="382738" cy="3905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8" idx="5"/>
            <a:endCxn id="70" idx="1"/>
          </p:cNvCxnSpPr>
          <p:nvPr/>
        </p:nvCxnSpPr>
        <p:spPr>
          <a:xfrm>
            <a:off x="6221202" y="2490785"/>
            <a:ext cx="641810" cy="3168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5" idx="4"/>
            <a:endCxn id="72" idx="0"/>
          </p:cNvCxnSpPr>
          <p:nvPr/>
        </p:nvCxnSpPr>
        <p:spPr>
          <a:xfrm>
            <a:off x="2553497" y="3127162"/>
            <a:ext cx="339494" cy="6199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0" idx="3"/>
          </p:cNvCxnSpPr>
          <p:nvPr/>
        </p:nvCxnSpPr>
        <p:spPr>
          <a:xfrm flipH="1">
            <a:off x="3889611" y="3084981"/>
            <a:ext cx="319102" cy="6341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0" idx="5"/>
            <a:endCxn id="71" idx="0"/>
          </p:cNvCxnSpPr>
          <p:nvPr/>
        </p:nvCxnSpPr>
        <p:spPr>
          <a:xfrm>
            <a:off x="4613603" y="3084981"/>
            <a:ext cx="331226" cy="6495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3350936" y="458253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208713" y="458253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>
            <a:stCxn id="64" idx="3"/>
            <a:endCxn id="80" idx="0"/>
          </p:cNvCxnSpPr>
          <p:nvPr/>
        </p:nvCxnSpPr>
        <p:spPr>
          <a:xfrm flipH="1">
            <a:off x="3637236" y="3964986"/>
            <a:ext cx="49930" cy="6175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4" idx="5"/>
            <a:endCxn id="81" idx="0"/>
          </p:cNvCxnSpPr>
          <p:nvPr/>
        </p:nvCxnSpPr>
        <p:spPr>
          <a:xfrm>
            <a:off x="4092056" y="3964986"/>
            <a:ext cx="402957" cy="6175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3344358" y="500528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3414129" y="4853382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821066" y="500116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3821067" y="4849263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6" idx="5"/>
            <a:endCxn id="23" idx="0"/>
          </p:cNvCxnSpPr>
          <p:nvPr/>
        </p:nvCxnSpPr>
        <p:spPr>
          <a:xfrm>
            <a:off x="5433574" y="3084981"/>
            <a:ext cx="699859" cy="2720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351188" y="374300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778588" y="374712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6351189" y="3591097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848359" y="3595216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283212" y="314085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7283213" y="2988949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6733300" y="314897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6803071" y="2997073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4658766" y="41601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4728537" y="4008242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5162584" y="414168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5162585" y="3989776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544122" y="173216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242334" y="2308982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323922" y="280428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650728" y="36939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009248" y="279311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169842" y="280428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6312" y="220291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863012" y="27112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915677" y="330045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648295" y="367848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722948" y="36939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426414" y="45418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273132" y="45418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538146" y="411575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2607917" y="3963849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4872159" y="32209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4941930" y="3069081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35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Corresponding (2,4)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58" y="1581931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480-70A4-412E-84A2-464D723EEE2F}" type="slidenum">
              <a:rPr lang="el-GR" smtClean="0"/>
              <a:t>11</a:t>
            </a:fld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2337459" y="3847869"/>
            <a:ext cx="951765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97458" y="443851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96036" y="3874475"/>
            <a:ext cx="88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3   4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80868" y="43859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31129" y="442911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42384" y="406093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3" idx="3"/>
          </p:cNvCxnSpPr>
          <p:nvPr/>
        </p:nvCxnSpPr>
        <p:spPr>
          <a:xfrm flipH="1">
            <a:off x="4766003" y="4306788"/>
            <a:ext cx="60236" cy="131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5"/>
          </p:cNvCxnSpPr>
          <p:nvPr/>
        </p:nvCxnSpPr>
        <p:spPr>
          <a:xfrm>
            <a:off x="5231129" y="4306788"/>
            <a:ext cx="83855" cy="130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60" idx="3"/>
            <a:endCxn id="6" idx="0"/>
          </p:cNvCxnSpPr>
          <p:nvPr/>
        </p:nvCxnSpPr>
        <p:spPr>
          <a:xfrm flipH="1">
            <a:off x="2813342" y="3199646"/>
            <a:ext cx="970018" cy="6482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0" idx="5"/>
            <a:endCxn id="23" idx="0"/>
          </p:cNvCxnSpPr>
          <p:nvPr/>
        </p:nvCxnSpPr>
        <p:spPr>
          <a:xfrm>
            <a:off x="4456359" y="3199646"/>
            <a:ext cx="572325" cy="8612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395189" y="438125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60" idx="4"/>
            <a:endCxn id="48" idx="0"/>
          </p:cNvCxnSpPr>
          <p:nvPr/>
        </p:nvCxnSpPr>
        <p:spPr>
          <a:xfrm flipH="1">
            <a:off x="4058665" y="3262918"/>
            <a:ext cx="61195" cy="6250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080869" y="4234040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464960" y="4229351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967357" y="441889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51188" y="441889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95368" y="441657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255246" y="439152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419872" y="3887976"/>
            <a:ext cx="1277586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827320" y="446353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455079" y="443691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516589" y="443691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4455080" y="4285013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586360" y="4285013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895866" y="4327000"/>
            <a:ext cx="25710" cy="1356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36234" y="3931395"/>
            <a:ext cx="86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6   7   8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803952" y="401849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</a:p>
        </p:txBody>
      </p:sp>
      <p:cxnSp>
        <p:nvCxnSpPr>
          <p:cNvPr id="67" name="Straight Connector 66"/>
          <p:cNvCxnSpPr>
            <a:endCxn id="40" idx="0"/>
          </p:cNvCxnSpPr>
          <p:nvPr/>
        </p:nvCxnSpPr>
        <p:spPr>
          <a:xfrm flipH="1">
            <a:off x="5663913" y="4246484"/>
            <a:ext cx="87348" cy="170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035902" y="4289233"/>
            <a:ext cx="0" cy="1263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642068" y="441020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509673" y="3844913"/>
            <a:ext cx="951765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725838" y="3980312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58" idx="3"/>
            <a:endCxn id="63" idx="0"/>
          </p:cNvCxnSpPr>
          <p:nvPr/>
        </p:nvCxnSpPr>
        <p:spPr>
          <a:xfrm flipH="1">
            <a:off x="5985556" y="3148729"/>
            <a:ext cx="273437" cy="6961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8" idx="5"/>
            <a:endCxn id="64" idx="0"/>
          </p:cNvCxnSpPr>
          <p:nvPr/>
        </p:nvCxnSpPr>
        <p:spPr>
          <a:xfrm>
            <a:off x="6663883" y="3148729"/>
            <a:ext cx="348255" cy="8315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3" idx="5"/>
            <a:endCxn id="38" idx="0"/>
          </p:cNvCxnSpPr>
          <p:nvPr/>
        </p:nvCxnSpPr>
        <p:spPr>
          <a:xfrm>
            <a:off x="6322055" y="4213689"/>
            <a:ext cx="97678" cy="205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4" idx="5"/>
          </p:cNvCxnSpPr>
          <p:nvPr/>
        </p:nvCxnSpPr>
        <p:spPr>
          <a:xfrm>
            <a:off x="7214583" y="4226163"/>
            <a:ext cx="113811" cy="161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64" idx="3"/>
          </p:cNvCxnSpPr>
          <p:nvPr/>
        </p:nvCxnSpPr>
        <p:spPr>
          <a:xfrm flipH="1">
            <a:off x="6725838" y="4226163"/>
            <a:ext cx="83855" cy="187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544359" y="3877152"/>
            <a:ext cx="88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13    14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94690" y="393030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50" name="Oval 49"/>
          <p:cNvSpPr/>
          <p:nvPr/>
        </p:nvSpPr>
        <p:spPr>
          <a:xfrm>
            <a:off x="5104740" y="206084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188595" y="202019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58" name="Oval 57"/>
          <p:cNvSpPr/>
          <p:nvPr/>
        </p:nvSpPr>
        <p:spPr>
          <a:xfrm>
            <a:off x="6175138" y="290287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43977" y="2830870"/>
            <a:ext cx="951765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50" idx="3"/>
            <a:endCxn id="60" idx="0"/>
          </p:cNvCxnSpPr>
          <p:nvPr/>
        </p:nvCxnSpPr>
        <p:spPr>
          <a:xfrm flipH="1">
            <a:off x="4119860" y="2306699"/>
            <a:ext cx="1068735" cy="52417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0" idx="5"/>
            <a:endCxn id="58" idx="0"/>
          </p:cNvCxnSpPr>
          <p:nvPr/>
        </p:nvCxnSpPr>
        <p:spPr>
          <a:xfrm>
            <a:off x="5593485" y="2306699"/>
            <a:ext cx="867953" cy="5961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07006" y="2862228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5  10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20122" y="28417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211960" y="443851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4211960" y="4316191"/>
            <a:ext cx="83855" cy="130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771252" y="441889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2839797" y="4289233"/>
            <a:ext cx="0" cy="1263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37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height of a red-black tree storing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entries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be a red-black tree storing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entries,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be the height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. We will prove the following: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</m:e>
                      </m:func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be the common black depth of all the external nodes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be the (2,4) tree associated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be the height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Because of the correspondence between red-black trees and (2,4) trees,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𝒅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Hence,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′≤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e>
                    </m:func>
                  </m:oMath>
                </a14:m>
                <a:r>
                  <a:rPr lang="en-US" dirty="0"/>
                  <a:t> by the proposition for the height of (2,4) trees. By the internal node property of red-black trees, we have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𝒉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(the upper bound for the height is reached when every black node has only red children). 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+1)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other inequality,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e>
                    </m:func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dirty="0"/>
                  <a:t> follows from the properties of proper binary trees and the fact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internal nodes.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4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Performing update operations (insertions or deletions) in a red-black tree is similar to the operations of binary search trees, but we must additionally take care not to destroy the color properties.</a:t>
                </a:r>
              </a:p>
              <a:p>
                <a:r>
                  <a:rPr lang="en-US" dirty="0"/>
                  <a:t>For an update operation in a red-black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it is important to keep in mind the correspondence with a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and the relevant update algorithms for (2,4) trees.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830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3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us consider the insertion of a new entry with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into a red-black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search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until we reach an external node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and we replace this node with an internal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, storing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having two external-node children.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is the root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we 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black, else we 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red. We also color the children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black.</a:t>
                </a:r>
              </a:p>
              <a:p>
                <a:r>
                  <a:rPr lang="en-US" dirty="0"/>
                  <a:t>This operation corresponds to inserting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into a node of the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with external-node children.</a:t>
                </a:r>
              </a:p>
              <a:p>
                <a:r>
                  <a:rPr lang="en-US" dirty="0"/>
                  <a:t>This operation preserves the root, external, and depth properties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but </a:t>
                </a:r>
                <a:r>
                  <a:rPr lang="en-US" b="1" dirty="0"/>
                  <a:t>it might violate the internal property.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778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4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Indeed,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is not the root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and the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is red, then we have </a:t>
                </a:r>
                <a:r>
                  <a:rPr lang="en-US" b="1" dirty="0"/>
                  <a:t>a parent and a child that are both red.</a:t>
                </a:r>
              </a:p>
              <a:p>
                <a:r>
                  <a:rPr lang="en-US" dirty="0"/>
                  <a:t>In this case, by the root property,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cannot be the root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By the internal property (which was previously satisfied), the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must be black.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and its parent are red,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’s grandparent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is black, we call this violation of the internal property a </a:t>
                </a:r>
                <a:r>
                  <a:rPr lang="en-US" b="1" dirty="0"/>
                  <a:t>double red </a:t>
                </a:r>
                <a:r>
                  <a:rPr lang="en-US" dirty="0"/>
                  <a:t>at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000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23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To remedy a double red, we consider two cases.</a:t>
                </a:r>
              </a:p>
              <a:p>
                <a:r>
                  <a:rPr lang="en-US" b="1" dirty="0"/>
                  <a:t>Case 1: the sibling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𝒘</m:t>
                    </m:r>
                  </m:oMath>
                </a14:m>
                <a:r>
                  <a:rPr lang="en-US" b="1" dirty="0"/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/>
                  <a:t> is black</a:t>
                </a:r>
                <a:r>
                  <a:rPr lang="en-US" dirty="0"/>
                  <a:t>. In this case, the double red denotes the fact that we have created in our red-black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a </a:t>
                </a:r>
                <a:r>
                  <a:rPr lang="en-US" b="1" dirty="0"/>
                  <a:t>malformed</a:t>
                </a:r>
                <a:r>
                  <a:rPr lang="en-US" dirty="0"/>
                  <a:t> replacement for a corresponding 4-node of the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, which has as its children the four black children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Our malformed replacement has one red node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) that is the parent of another red node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) while we want it to have </a:t>
                </a:r>
                <a:r>
                  <a:rPr lang="en-US" b="1" dirty="0"/>
                  <a:t>two red nodes as siblings </a:t>
                </a:r>
                <a:r>
                  <a:rPr lang="en-US" dirty="0"/>
                  <a:t>instead.</a:t>
                </a:r>
              </a:p>
              <a:p>
                <a:r>
                  <a:rPr lang="en-US" dirty="0"/>
                  <a:t>To fix this problem, we perform a </a:t>
                </a:r>
                <a:r>
                  <a:rPr lang="en-US" b="1" dirty="0" err="1"/>
                  <a:t>trinode</a:t>
                </a:r>
                <a:r>
                  <a:rPr lang="en-US" b="1" dirty="0"/>
                  <a:t> restructuring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as follows.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778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50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Trinode</a:t>
            </a:r>
            <a:r>
              <a:rPr lang="en-US" dirty="0"/>
              <a:t> Restructuring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Take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, its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, and grandparent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, and temporarily </a:t>
                </a:r>
                <a:r>
                  <a:rPr lang="en-US" dirty="0" err="1"/>
                  <a:t>relabel</a:t>
                </a:r>
                <a:r>
                  <a:rPr lang="en-US" dirty="0"/>
                  <a:t> them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, in left-to-right order, so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will be visited in this order by an </a:t>
                </a:r>
                <a:r>
                  <a:rPr lang="en-US" b="1" dirty="0" err="1"/>
                  <a:t>inorder</a:t>
                </a:r>
                <a:r>
                  <a:rPr lang="en-US" dirty="0"/>
                  <a:t> tree traversal.</a:t>
                </a:r>
              </a:p>
              <a:p>
                <a:r>
                  <a:rPr lang="en-US" dirty="0"/>
                  <a:t>Replace the grandparent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with the node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and make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the children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keeping </a:t>
                </a:r>
                <a:r>
                  <a:rPr lang="en-US" dirty="0" err="1"/>
                  <a:t>inorder</a:t>
                </a:r>
                <a:r>
                  <a:rPr lang="en-US" dirty="0"/>
                  <a:t> relationships unchanged.</a:t>
                </a:r>
              </a:p>
              <a:p>
                <a:r>
                  <a:rPr lang="en-US" dirty="0"/>
                  <a:t>After restructuring, we 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black and we 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red. Thus, the restructuring </a:t>
                </a:r>
                <a:r>
                  <a:rPr lang="en-US" b="1" dirty="0"/>
                  <a:t>eliminates</a:t>
                </a:r>
                <a:r>
                  <a:rPr lang="en-US" dirty="0"/>
                  <a:t> the double red problem.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667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8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AVL trees and (2,4) trees have very nice properties, but:</a:t>
                </a:r>
              </a:p>
              <a:p>
                <a:pPr lvl="1"/>
                <a:r>
                  <a:rPr lang="en-US" dirty="0"/>
                  <a:t>AVL trees might need </a:t>
                </a:r>
                <a:r>
                  <a:rPr lang="en-US" b="1" dirty="0"/>
                  <a:t>many rotations </a:t>
                </a:r>
                <a:r>
                  <a:rPr lang="en-US" dirty="0"/>
                  <a:t>after a removal</a:t>
                </a:r>
              </a:p>
              <a:p>
                <a:pPr lvl="1"/>
                <a:r>
                  <a:rPr lang="en-US" dirty="0"/>
                  <a:t>(2,4) trees might require </a:t>
                </a:r>
                <a:r>
                  <a:rPr lang="en-US" b="1" dirty="0"/>
                  <a:t>many split or fusion operations</a:t>
                </a:r>
                <a:r>
                  <a:rPr lang="en-US" dirty="0"/>
                  <a:t> after an update</a:t>
                </a:r>
                <a:r>
                  <a:rPr lang="el-GR" dirty="0"/>
                  <a:t> (</a:t>
                </a:r>
                <a:r>
                  <a:rPr lang="en-US" dirty="0"/>
                  <a:t>insertion or deletion).</a:t>
                </a:r>
              </a:p>
              <a:p>
                <a:r>
                  <a:rPr lang="en-US" b="1" dirty="0"/>
                  <a:t>Red-black trees </a:t>
                </a:r>
                <a:r>
                  <a:rPr lang="en-US" dirty="0"/>
                  <a:t>are a data structure which requires only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structural changes after an update in order to remain balanced.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2074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23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898E-8984-4999-92B1-66DF4010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Trinode</a:t>
            </a:r>
            <a:r>
              <a:rPr lang="en-US" dirty="0"/>
              <a:t> Restructuring vs. Rotations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83FFC-C0D8-4B55-AC20-B82FAF4147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 err="1"/>
                  <a:t>trinode</a:t>
                </a:r>
                <a:r>
                  <a:rPr lang="en-US" dirty="0"/>
                  <a:t> restructuring operation we have just described corresponds exactly to the four kinds of </a:t>
                </a:r>
                <a:r>
                  <a:rPr lang="en-US" b="1" dirty="0"/>
                  <a:t>rotations</a:t>
                </a:r>
                <a:r>
                  <a:rPr lang="en-US" dirty="0"/>
                  <a:t> we discussed for AVL trees.</a:t>
                </a:r>
              </a:p>
              <a:p>
                <a:r>
                  <a:rPr lang="en-US" dirty="0"/>
                  <a:t>Below we show graphically the four possible subcases of Case 1 for the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the rotations that will restore the internal property.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83FFC-C0D8-4B55-AC20-B82FAF4147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DFE8A-05D2-4DBA-9E73-16E33C20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404B6-1671-42D4-8406-6DA848ED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08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Trinode</a:t>
            </a:r>
            <a:r>
              <a:rPr lang="en-US" dirty="0"/>
              <a:t> Restructuring Graphically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Right rotation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99700" y="255857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35604" y="319128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57808" y="388226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  <a:endCxn id="7" idx="7"/>
          </p:cNvCxnSpPr>
          <p:nvPr/>
        </p:nvCxnSpPr>
        <p:spPr>
          <a:xfrm flipH="1">
            <a:off x="2324349" y="2804427"/>
            <a:ext cx="459206" cy="4290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8" idx="0"/>
          </p:cNvCxnSpPr>
          <p:nvPr/>
        </p:nvCxnSpPr>
        <p:spPr>
          <a:xfrm flipH="1">
            <a:off x="1544108" y="3437135"/>
            <a:ext cx="375351" cy="44513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5"/>
          </p:cNvCxnSpPr>
          <p:nvPr/>
        </p:nvCxnSpPr>
        <p:spPr>
          <a:xfrm>
            <a:off x="3188445" y="2804427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28540" y="3418480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31783" y="4149748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</p:cNvCxnSpPr>
          <p:nvPr/>
        </p:nvCxnSpPr>
        <p:spPr>
          <a:xfrm flipH="1">
            <a:off x="1187532" y="4128119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76056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67593" y="2518225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07658" y="315063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29862" y="385584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92483" y="382358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83" y="3823583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271208" y="252879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208" y="2528793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68746" y="3325633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51999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3923928" y="3335300"/>
            <a:ext cx="648072" cy="330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237308" y="307332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308" y="3073327"/>
                <a:ext cx="42849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AEBA026-F8D5-4F76-8F5D-3BFC29186D75}"/>
                  </a:ext>
                </a:extLst>
              </p:cNvPr>
              <p:cNvSpPr txBox="1"/>
              <p:nvPr/>
            </p:nvSpPr>
            <p:spPr>
              <a:xfrm>
                <a:off x="7441626" y="375759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AEBA026-F8D5-4F76-8F5D-3BFC29186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26" y="3757595"/>
                <a:ext cx="42849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690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Trinode</a:t>
            </a:r>
            <a:r>
              <a:rPr lang="en-US" dirty="0"/>
              <a:t> Restructuring Graphically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Double left-right rotation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(first a left rotation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 then a right rotation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99700" y="255857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35604" y="319128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55880" y="3904883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  <a:endCxn id="7" idx="7"/>
          </p:cNvCxnSpPr>
          <p:nvPr/>
        </p:nvCxnSpPr>
        <p:spPr>
          <a:xfrm flipH="1">
            <a:off x="2324349" y="2804427"/>
            <a:ext cx="459206" cy="4290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0"/>
          </p:cNvCxnSpPr>
          <p:nvPr/>
        </p:nvCxnSpPr>
        <p:spPr>
          <a:xfrm>
            <a:off x="2324349" y="3440391"/>
            <a:ext cx="317831" cy="4644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5"/>
          </p:cNvCxnSpPr>
          <p:nvPr/>
        </p:nvCxnSpPr>
        <p:spPr>
          <a:xfrm>
            <a:off x="3188445" y="2804427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31783" y="3448220"/>
            <a:ext cx="176463" cy="3753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22512" y="41389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</p:cNvCxnSpPr>
          <p:nvPr/>
        </p:nvCxnSpPr>
        <p:spPr>
          <a:xfrm flipH="1">
            <a:off x="2285604" y="4150734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76056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67593" y="2518225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9735" y="3849676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95857" y="3139167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34177" y="385727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177" y="3857277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271208" y="252879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208" y="2528793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68746" y="3325633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51999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3923928" y="3335300"/>
            <a:ext cx="648072" cy="330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237308" y="307332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308" y="3073327"/>
                <a:ext cx="42849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AB75CC-B106-48AC-ACBB-58DAA902CE59}"/>
                  </a:ext>
                </a:extLst>
              </p:cNvPr>
              <p:cNvSpPr txBox="1"/>
              <p:nvPr/>
            </p:nvSpPr>
            <p:spPr>
              <a:xfrm>
                <a:off x="7429114" y="380778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AB75CC-B106-48AC-ACBB-58DAA902C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114" y="3807789"/>
                <a:ext cx="42849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00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Trinode</a:t>
            </a:r>
            <a:r>
              <a:rPr lang="en-US" dirty="0"/>
              <a:t> Restructuring Graphically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Left rotation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5061" y="244153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35604" y="319128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55880" y="3904883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7" idx="0"/>
          </p:cNvCxnSpPr>
          <p:nvPr/>
        </p:nvCxnSpPr>
        <p:spPr>
          <a:xfrm>
            <a:off x="1770103" y="2687390"/>
            <a:ext cx="351801" cy="5038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0"/>
          </p:cNvCxnSpPr>
          <p:nvPr/>
        </p:nvCxnSpPr>
        <p:spPr>
          <a:xfrm>
            <a:off x="2324349" y="3440391"/>
            <a:ext cx="317831" cy="4644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31783" y="3448220"/>
            <a:ext cx="176463" cy="3753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22512" y="41389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</p:cNvCxnSpPr>
          <p:nvPr/>
        </p:nvCxnSpPr>
        <p:spPr>
          <a:xfrm flipH="1">
            <a:off x="2285604" y="4150734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76056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82954" y="240118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9735" y="3849676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15978" y="3140967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34177" y="385727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177" y="3857277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71600" y="237391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373910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68746" y="3325633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51999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3923928" y="3335300"/>
            <a:ext cx="648072" cy="330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1228823" y="268145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76346" y="291453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46" y="2914536"/>
                <a:ext cx="42849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ED006A-92A5-4943-B3FB-61F13493B1EB}"/>
                  </a:ext>
                </a:extLst>
              </p:cNvPr>
              <p:cNvSpPr txBox="1"/>
              <p:nvPr/>
            </p:nvSpPr>
            <p:spPr>
              <a:xfrm>
                <a:off x="4742599" y="386423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ED006A-92A5-4943-B3FB-61F13493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599" y="3864233"/>
                <a:ext cx="42849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592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Trinode</a:t>
            </a:r>
            <a:r>
              <a:rPr lang="en-US" dirty="0"/>
              <a:t> Restructuring Graphically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Double right-left rotation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(first a right rotation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 then a left rotation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5061" y="244153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35604" y="319128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40228" y="4016393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7" idx="0"/>
          </p:cNvCxnSpPr>
          <p:nvPr/>
        </p:nvCxnSpPr>
        <p:spPr>
          <a:xfrm>
            <a:off x="1770103" y="2687390"/>
            <a:ext cx="351801" cy="5038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8" idx="0"/>
          </p:cNvCxnSpPr>
          <p:nvPr/>
        </p:nvCxnSpPr>
        <p:spPr>
          <a:xfrm flipH="1">
            <a:off x="1626528" y="3437135"/>
            <a:ext cx="292931" cy="57925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5940" y="4257288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</p:cNvCxnSpPr>
          <p:nvPr/>
        </p:nvCxnSpPr>
        <p:spPr>
          <a:xfrm flipH="1">
            <a:off x="1269952" y="4262244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76056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82954" y="240118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15267" y="315063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07111" y="3975743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02954" y="395426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54" y="3954267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71600" y="237391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373910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68746" y="3325633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51999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3923928" y="3335300"/>
            <a:ext cx="648072" cy="330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1228823" y="268145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248877" y="3462101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11736" y="2931571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36" y="2931571"/>
                <a:ext cx="42849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BA945F3-B2FE-4878-87F9-6307D7DA9D10}"/>
                  </a:ext>
                </a:extLst>
              </p:cNvPr>
              <p:cNvSpPr txBox="1"/>
              <p:nvPr/>
            </p:nvSpPr>
            <p:spPr>
              <a:xfrm>
                <a:off x="4768791" y="384472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BA945F3-B2FE-4878-87F9-6307D7DA9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791" y="3844727"/>
                <a:ext cx="42849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728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Case 2: the sibling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𝒘</m:t>
                    </m:r>
                  </m:oMath>
                </a14:m>
                <a:r>
                  <a:rPr lang="en-US" b="1" dirty="0"/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/>
                  <a:t> is red</a:t>
                </a:r>
                <a:r>
                  <a:rPr lang="en-US" dirty="0"/>
                  <a:t>. In this case, the double red denotes an </a:t>
                </a:r>
                <a:r>
                  <a:rPr lang="en-US" b="1" dirty="0"/>
                  <a:t>overflow</a:t>
                </a:r>
                <a:r>
                  <a:rPr lang="en-US" dirty="0"/>
                  <a:t> in the corresponding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To fix the problem, we perform </a:t>
                </a:r>
                <a:r>
                  <a:rPr lang="en-US" b="1" dirty="0"/>
                  <a:t>the equivalent of a split operation</a:t>
                </a:r>
                <a:r>
                  <a:rPr lang="en-US" dirty="0"/>
                  <a:t>. Namely, we do a </a:t>
                </a:r>
                <a:r>
                  <a:rPr lang="en-US" b="1" dirty="0"/>
                  <a:t>recoloring</a:t>
                </a:r>
                <a:r>
                  <a:rPr lang="en-US" dirty="0"/>
                  <a:t>: we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black and their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red (unless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is the root, in which case it is colored black).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00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03647" y="3294650"/>
            <a:ext cx="1584177" cy="45548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83768" y="3752938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691680" y="3746690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6" idx="0"/>
          </p:cNvCxnSpPr>
          <p:nvPr/>
        </p:nvCxnSpPr>
        <p:spPr>
          <a:xfrm flipH="1">
            <a:off x="4943719" y="3588433"/>
            <a:ext cx="286469" cy="4147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14186" y="3335300"/>
            <a:ext cx="136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10 20 30 40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57177" y="2302782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177" y="2302782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70863" y="329465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8397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1403647" y="3670390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828497" y="366229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9" idx="0"/>
          </p:cNvCxnSpPr>
          <p:nvPr/>
        </p:nvCxnSpPr>
        <p:spPr>
          <a:xfrm flipV="1">
            <a:off x="6154444" y="1844824"/>
            <a:ext cx="361772" cy="7410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57419" y="400320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4580353" y="4235659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37030" y="426224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49044" y="396255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35906" y="3277435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cxnSp>
        <p:nvCxnSpPr>
          <p:cNvPr id="22" name="Straight Connector 21"/>
          <p:cNvCxnSpPr>
            <a:stCxn id="6" idx="4"/>
          </p:cNvCxnSpPr>
          <p:nvPr/>
        </p:nvCxnSpPr>
        <p:spPr>
          <a:xfrm>
            <a:off x="2195736" y="3750133"/>
            <a:ext cx="0" cy="30393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172552" y="2553620"/>
            <a:ext cx="361772" cy="7410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28926" y="395807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926" y="3958076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564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03647" y="3294650"/>
            <a:ext cx="864097" cy="45548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08417" y="369735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400741" y="3695827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6" idx="0"/>
          </p:cNvCxnSpPr>
          <p:nvPr/>
        </p:nvCxnSpPr>
        <p:spPr>
          <a:xfrm flipH="1">
            <a:off x="4943719" y="3588433"/>
            <a:ext cx="286469" cy="4147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57177" y="2302782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177" y="2302782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70863" y="329465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8397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543372" y="3663982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59831" y="3657230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9" idx="0"/>
          </p:cNvCxnSpPr>
          <p:nvPr/>
        </p:nvCxnSpPr>
        <p:spPr>
          <a:xfrm flipV="1">
            <a:off x="6154444" y="1844824"/>
            <a:ext cx="361772" cy="7410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57419" y="400320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4580353" y="4235659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37030" y="426224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49044" y="396255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35906" y="3277435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30139" y="3760913"/>
            <a:ext cx="0" cy="30393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28926" y="395807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926" y="3958076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2627784" y="3354045"/>
            <a:ext cx="511712" cy="33669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956410" y="2410194"/>
            <a:ext cx="1328057" cy="45548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6" idx="0"/>
          </p:cNvCxnSpPr>
          <p:nvPr/>
        </p:nvCxnSpPr>
        <p:spPr>
          <a:xfrm flipH="1">
            <a:off x="1835696" y="2831705"/>
            <a:ext cx="504056" cy="4629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35" idx="0"/>
          </p:cNvCxnSpPr>
          <p:nvPr/>
        </p:nvCxnSpPr>
        <p:spPr>
          <a:xfrm>
            <a:off x="2620438" y="2873886"/>
            <a:ext cx="263202" cy="4801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42722" y="2453269"/>
            <a:ext cx="8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30 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68002" y="3321404"/>
            <a:ext cx="43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65167" y="3337725"/>
            <a:ext cx="81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10   20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97503" y="2714170"/>
            <a:ext cx="43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57276" y="2697805"/>
            <a:ext cx="43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88023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1B34-D8F5-4D66-9CEA-598E355B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Recoloring vs. </a:t>
            </a:r>
            <a:r>
              <a:rPr lang="en-US" dirty="0" err="1"/>
              <a:t>Trinode</a:t>
            </a:r>
            <a:r>
              <a:rPr lang="en-US" dirty="0"/>
              <a:t> Restructuring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6466-9493-46F7-9FC8-F092B2EED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/>
              <a:t>trinode</a:t>
            </a:r>
            <a:r>
              <a:rPr lang="en-US" b="1" dirty="0"/>
              <a:t> restructuring </a:t>
            </a:r>
            <a:r>
              <a:rPr lang="en-US" dirty="0"/>
              <a:t>operation involves a local restructuring of the tree (implemented by pointer manipulation) and changes in color.</a:t>
            </a:r>
          </a:p>
          <a:p>
            <a:r>
              <a:rPr lang="en-US" b="1" dirty="0"/>
              <a:t>Recoloring</a:t>
            </a:r>
            <a:r>
              <a:rPr lang="en-US" dirty="0"/>
              <a:t> only needs changes in color and the structure of the tree does not change.</a:t>
            </a:r>
          </a:p>
          <a:p>
            <a:r>
              <a:rPr lang="en-US" dirty="0"/>
              <a:t>The term “recoloring” should be used in the case of </a:t>
            </a:r>
            <a:r>
              <a:rPr lang="en-US" dirty="0" err="1"/>
              <a:t>trinode</a:t>
            </a:r>
            <a:r>
              <a:rPr lang="en-US" dirty="0"/>
              <a:t> restructuring although colors change in that case too.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9F91F-DDA4-4CFD-9545-38634166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A7BEC-DB2A-4CF6-ADE0-C1C7698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24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It is possible that, after such a recoloring, the double red problem </a:t>
                </a:r>
                <a:r>
                  <a:rPr lang="en-US" b="1" dirty="0"/>
                  <a:t>reappears</a:t>
                </a:r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(if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has a red parent). Then, we repeat the consideration of the two cases. </a:t>
                </a:r>
              </a:p>
              <a:p>
                <a:r>
                  <a:rPr lang="en-US" dirty="0"/>
                  <a:t>Thus, a recoloring either eliminates the double red problem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or propagates it to the grandparent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continue going 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performing recoloring until we finally resolve the double red problem (either with a final recoloring or a </a:t>
                </a:r>
                <a:r>
                  <a:rPr lang="en-US" dirty="0" err="1"/>
                  <a:t>trinode</a:t>
                </a:r>
                <a:r>
                  <a:rPr lang="en-US" dirty="0"/>
                  <a:t> restructuring).</a:t>
                </a:r>
              </a:p>
              <a:p>
                <a:r>
                  <a:rPr lang="en-US" dirty="0"/>
                  <a:t>Thus, the number of </a:t>
                </a:r>
                <a:r>
                  <a:rPr lang="en-US" dirty="0" err="1"/>
                  <a:t>recolorings</a:t>
                </a:r>
                <a:r>
                  <a:rPr lang="en-US" dirty="0"/>
                  <a:t> caused by insertion is no more than half the height of tree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(why?), that is, no more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e>
                    </m:func>
                  </m:oMath>
                </a14:m>
                <a:r>
                  <a:rPr lang="en-US" dirty="0"/>
                  <a:t> by the proposition we have proved about the height of a red-black tree.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8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red-black tree </a:t>
            </a:r>
            <a:r>
              <a:rPr lang="en-US" dirty="0"/>
              <a:t>is a binary search tree with nodes colored red and black in a way that satisfies the following properties:</a:t>
            </a:r>
          </a:p>
          <a:p>
            <a:pPr lvl="1"/>
            <a:r>
              <a:rPr lang="en-US" b="1" dirty="0"/>
              <a:t>Root Property</a:t>
            </a:r>
            <a:r>
              <a:rPr lang="en-US" dirty="0"/>
              <a:t>: The root is black.</a:t>
            </a:r>
          </a:p>
          <a:p>
            <a:pPr lvl="1"/>
            <a:r>
              <a:rPr lang="en-US" b="1" dirty="0"/>
              <a:t>External Property</a:t>
            </a:r>
            <a:r>
              <a:rPr lang="en-US" dirty="0"/>
              <a:t>: Every external node is black.</a:t>
            </a:r>
          </a:p>
          <a:p>
            <a:pPr lvl="1"/>
            <a:r>
              <a:rPr lang="en-US" b="1" dirty="0"/>
              <a:t>Internal Property</a:t>
            </a:r>
            <a:r>
              <a:rPr lang="en-US" dirty="0"/>
              <a:t>: The children of  a red node are black.</a:t>
            </a:r>
          </a:p>
          <a:p>
            <a:pPr lvl="1"/>
            <a:r>
              <a:rPr lang="en-US" b="1" dirty="0"/>
              <a:t>Depth Property</a:t>
            </a:r>
            <a:r>
              <a:rPr lang="en-US" dirty="0"/>
              <a:t>: All the external nodes have the same </a:t>
            </a:r>
            <a:r>
              <a:rPr lang="en-US" b="1" dirty="0"/>
              <a:t>black depth</a:t>
            </a:r>
            <a:r>
              <a:rPr lang="en-US" dirty="0"/>
              <a:t>, defined as the number of black ancestors minus one (recall that a node is an ancestor of itself).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22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now see some examples of insertions in an initially empty red-black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41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Empty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39952" y="1988840"/>
            <a:ext cx="237605" cy="2451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67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Easy.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72516" y="22340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59338" y="22527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43108" y="182282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4" idx="5"/>
          </p:cNvCxnSpPr>
          <p:nvPr/>
        </p:nvCxnSpPr>
        <p:spPr>
          <a:xfrm>
            <a:off x="4631853" y="2068678"/>
            <a:ext cx="113811" cy="161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</p:cNvCxnSpPr>
          <p:nvPr/>
        </p:nvCxnSpPr>
        <p:spPr>
          <a:xfrm flipH="1">
            <a:off x="4143108" y="2068678"/>
            <a:ext cx="83855" cy="187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11960" y="177281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25560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Easy.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03871" y="278092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89793" y="239611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43108" y="182282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3"/>
            <a:endCxn id="13" idx="0"/>
          </p:cNvCxnSpPr>
          <p:nvPr/>
        </p:nvCxnSpPr>
        <p:spPr>
          <a:xfrm flipH="1">
            <a:off x="4058338" y="2068678"/>
            <a:ext cx="168625" cy="327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96345" y="178217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494807" y="2324103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4" idx="5"/>
            <a:endCxn id="18" idx="0"/>
          </p:cNvCxnSpPr>
          <p:nvPr/>
        </p:nvCxnSpPr>
        <p:spPr>
          <a:xfrm>
            <a:off x="4631853" y="2068678"/>
            <a:ext cx="149254" cy="255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33729" y="2584101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429408" y="278600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3"/>
          </p:cNvCxnSpPr>
          <p:nvPr/>
        </p:nvCxnSpPr>
        <p:spPr>
          <a:xfrm flipH="1">
            <a:off x="4494807" y="2569954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56807" y="22834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60156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12 – Double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sz="2400" dirty="0"/>
              <a:t>We are in Case 1. We will do a </a:t>
            </a:r>
            <a:r>
              <a:rPr lang="en-US" sz="2400" dirty="0" err="1"/>
              <a:t>trinode</a:t>
            </a:r>
            <a:r>
              <a:rPr lang="en-US" sz="2400" dirty="0"/>
              <a:t> restructuring (left rotation at 4).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89793" y="239611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43108" y="182282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3"/>
            <a:endCxn id="13" idx="0"/>
          </p:cNvCxnSpPr>
          <p:nvPr/>
        </p:nvCxnSpPr>
        <p:spPr>
          <a:xfrm flipH="1">
            <a:off x="4058338" y="2068678"/>
            <a:ext cx="168625" cy="327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96345" y="178217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494807" y="2324103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4" idx="5"/>
            <a:endCxn id="18" idx="0"/>
          </p:cNvCxnSpPr>
          <p:nvPr/>
        </p:nvCxnSpPr>
        <p:spPr>
          <a:xfrm>
            <a:off x="4631853" y="2068678"/>
            <a:ext cx="149254" cy="255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83150" y="2583717"/>
            <a:ext cx="143561" cy="3546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69116" y="300203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3"/>
            <a:endCxn id="20" idx="0"/>
          </p:cNvCxnSpPr>
          <p:nvPr/>
        </p:nvCxnSpPr>
        <p:spPr>
          <a:xfrm flipH="1">
            <a:off x="4437661" y="2569954"/>
            <a:ext cx="141001" cy="4320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56807" y="22834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35660" y="338685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26596" y="293002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365518" y="3190023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61197" y="339193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 flipH="1">
            <a:off x="4926596" y="3175876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83150" y="288937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82357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Restructuring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35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82434" y="297067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25976" y="29383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293534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782279" y="2596880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38518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91498" y="343376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26596" y="293002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21356" y="3236936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61197" y="339193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 flipH="1">
            <a:off x="4926596" y="3175876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83150" y="288937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cxnSp>
        <p:nvCxnSpPr>
          <p:cNvPr id="12" name="Straight Connector 11"/>
          <p:cNvCxnSpPr>
            <a:stCxn id="18" idx="3"/>
          </p:cNvCxnSpPr>
          <p:nvPr/>
        </p:nvCxnSpPr>
        <p:spPr>
          <a:xfrm flipH="1">
            <a:off x="4126882" y="2596880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21088" y="343884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786487" y="3222789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30651" y="338497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360509" y="3188144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48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15 – Double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sz="2400" dirty="0"/>
              <a:t>We are in Case 2. We will do a recoloring.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36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82434" y="297067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25976" y="29383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293534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782279" y="2596880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38518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91498" y="343376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26596" y="293002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21356" y="3236936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729045" y="363778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794445" y="3202802"/>
            <a:ext cx="281611" cy="4298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83150" y="288937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cxnSp>
        <p:nvCxnSpPr>
          <p:cNvPr id="12" name="Straight Connector 11"/>
          <p:cNvCxnSpPr>
            <a:stCxn id="18" idx="3"/>
          </p:cNvCxnSpPr>
          <p:nvPr/>
        </p:nvCxnSpPr>
        <p:spPr>
          <a:xfrm flipH="1">
            <a:off x="4126882" y="2596880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21088" y="343884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786487" y="3222789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68685" y="3202802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13002" y="353594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47603" y="399785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3"/>
          </p:cNvCxnSpPr>
          <p:nvPr/>
        </p:nvCxnSpPr>
        <p:spPr>
          <a:xfrm flipH="1">
            <a:off x="5513002" y="3781798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69556" y="349529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17057" y="399089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946915" y="3794066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146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37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82434" y="297067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25976" y="29383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293534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782279" y="2596880"/>
            <a:ext cx="344432" cy="34144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38518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91498" y="343376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26596" y="293002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21356" y="3236936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24763" y="367996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26" idx="0"/>
          </p:cNvCxnSpPr>
          <p:nvPr/>
        </p:nvCxnSpPr>
        <p:spPr>
          <a:xfrm flipH="1">
            <a:off x="4893308" y="3175876"/>
            <a:ext cx="117143" cy="5040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83150" y="288937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cxnSp>
        <p:nvCxnSpPr>
          <p:cNvPr id="12" name="Straight Connector 11"/>
          <p:cNvCxnSpPr>
            <a:stCxn id="18" idx="3"/>
          </p:cNvCxnSpPr>
          <p:nvPr/>
        </p:nvCxnSpPr>
        <p:spPr>
          <a:xfrm flipH="1">
            <a:off x="4126882" y="2596880"/>
            <a:ext cx="250507" cy="3737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21088" y="343884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786487" y="3222789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68685" y="3202802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13002" y="353594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47603" y="399785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3"/>
          </p:cNvCxnSpPr>
          <p:nvPr/>
        </p:nvCxnSpPr>
        <p:spPr>
          <a:xfrm flipH="1">
            <a:off x="5513002" y="3781798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69556" y="349529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17057" y="399089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946915" y="3794066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106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Easy.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38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82434" y="297067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25976" y="29383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293534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782279" y="2596880"/>
            <a:ext cx="344432" cy="34144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38518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76209" y="365697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26596" y="293002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3" idx="0"/>
          </p:cNvCxnSpPr>
          <p:nvPr/>
        </p:nvCxnSpPr>
        <p:spPr>
          <a:xfrm>
            <a:off x="4221356" y="3236936"/>
            <a:ext cx="223398" cy="42003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85950" y="363778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26" idx="0"/>
          </p:cNvCxnSpPr>
          <p:nvPr/>
        </p:nvCxnSpPr>
        <p:spPr>
          <a:xfrm flipH="1">
            <a:off x="4954495" y="3175876"/>
            <a:ext cx="55956" cy="46190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83150" y="288937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cxnSp>
        <p:nvCxnSpPr>
          <p:cNvPr id="12" name="Straight Connector 11"/>
          <p:cNvCxnSpPr>
            <a:stCxn id="18" idx="3"/>
          </p:cNvCxnSpPr>
          <p:nvPr/>
        </p:nvCxnSpPr>
        <p:spPr>
          <a:xfrm flipH="1">
            <a:off x="4126882" y="2596880"/>
            <a:ext cx="250507" cy="3737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68685" y="3202802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13002" y="353594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47603" y="399785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3"/>
          </p:cNvCxnSpPr>
          <p:nvPr/>
        </p:nvCxnSpPr>
        <p:spPr>
          <a:xfrm flipH="1">
            <a:off x="5513002" y="3781798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69556" y="349529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17057" y="399089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946915" y="3794066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328112" y="357659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371654" y="354424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37176" y="403968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3767034" y="3842858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641780" y="3203984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266766" y="404476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332165" y="382871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100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Easy.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39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04167" y="364297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26" idx="0"/>
          </p:cNvCxnSpPr>
          <p:nvPr/>
        </p:nvCxnSpPr>
        <p:spPr>
          <a:xfrm flipH="1">
            <a:off x="5072712" y="3187180"/>
            <a:ext cx="159619" cy="45579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590565" y="3214106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34882" y="354725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69483" y="400915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3"/>
          </p:cNvCxnSpPr>
          <p:nvPr/>
        </p:nvCxnSpPr>
        <p:spPr>
          <a:xfrm flipH="1">
            <a:off x="5734882" y="3793102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91436" y="350660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38937" y="400219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6168795" y="3805370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06130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983587" y="3864482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83319" y="406639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548718" y="3850335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19690" y="406639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</p:cNvCxnSpPr>
          <p:nvPr/>
        </p:nvCxnSpPr>
        <p:spPr>
          <a:xfrm flipH="1">
            <a:off x="3388095" y="3852370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92150" y="407276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822008" y="3875933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66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Red-Black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88" y="149321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480-70A4-412E-84A2-464D723EEE2F}" type="slidenum">
              <a:rPr lang="el-GR" smtClean="0"/>
              <a:t>4</a:t>
            </a:fld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3080869" y="414521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47133" y="3356992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82997" y="323034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3080870" y="3993312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252768" y="3078439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658529" y="500528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210060" y="500116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4658530" y="4853382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279831" y="4849263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603311" y="371913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79703" y="177281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179291" y="235782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32457" y="22449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124858" y="283913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267197" y="283913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944829" y="283913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779157" y="27655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658529" y="373457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606691" y="37471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0" idx="3"/>
          </p:cNvCxnSpPr>
          <p:nvPr/>
        </p:nvCxnSpPr>
        <p:spPr>
          <a:xfrm flipH="1">
            <a:off x="3683347" y="2018667"/>
            <a:ext cx="880211" cy="3702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0" idx="5"/>
            <a:endCxn id="58" idx="1"/>
          </p:cNvCxnSpPr>
          <p:nvPr/>
        </p:nvCxnSpPr>
        <p:spPr>
          <a:xfrm>
            <a:off x="4968448" y="2018667"/>
            <a:ext cx="847864" cy="2684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7" idx="3"/>
            <a:endCxn id="65" idx="7"/>
          </p:cNvCxnSpPr>
          <p:nvPr/>
        </p:nvCxnSpPr>
        <p:spPr>
          <a:xfrm flipH="1">
            <a:off x="2755942" y="2603671"/>
            <a:ext cx="507204" cy="2776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7" idx="5"/>
            <a:endCxn id="60" idx="1"/>
          </p:cNvCxnSpPr>
          <p:nvPr/>
        </p:nvCxnSpPr>
        <p:spPr>
          <a:xfrm>
            <a:off x="3668036" y="2603671"/>
            <a:ext cx="540677" cy="2776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8" idx="3"/>
            <a:endCxn id="66" idx="7"/>
          </p:cNvCxnSpPr>
          <p:nvPr/>
        </p:nvCxnSpPr>
        <p:spPr>
          <a:xfrm flipH="1">
            <a:off x="5433574" y="2490785"/>
            <a:ext cx="382738" cy="3905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8" idx="5"/>
            <a:endCxn id="70" idx="1"/>
          </p:cNvCxnSpPr>
          <p:nvPr/>
        </p:nvCxnSpPr>
        <p:spPr>
          <a:xfrm>
            <a:off x="6221202" y="2490785"/>
            <a:ext cx="641810" cy="3168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5" idx="4"/>
            <a:endCxn id="72" idx="0"/>
          </p:cNvCxnSpPr>
          <p:nvPr/>
        </p:nvCxnSpPr>
        <p:spPr>
          <a:xfrm>
            <a:off x="2553497" y="3127162"/>
            <a:ext cx="339494" cy="6199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0" idx="3"/>
          </p:cNvCxnSpPr>
          <p:nvPr/>
        </p:nvCxnSpPr>
        <p:spPr>
          <a:xfrm flipH="1">
            <a:off x="3889611" y="3084981"/>
            <a:ext cx="319102" cy="6341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0" idx="5"/>
            <a:endCxn id="71" idx="0"/>
          </p:cNvCxnSpPr>
          <p:nvPr/>
        </p:nvCxnSpPr>
        <p:spPr>
          <a:xfrm>
            <a:off x="4613603" y="3084981"/>
            <a:ext cx="331226" cy="6495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3350936" y="458253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208713" y="458253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>
            <a:stCxn id="64" idx="3"/>
            <a:endCxn id="80" idx="0"/>
          </p:cNvCxnSpPr>
          <p:nvPr/>
        </p:nvCxnSpPr>
        <p:spPr>
          <a:xfrm flipH="1">
            <a:off x="3637236" y="3964986"/>
            <a:ext cx="49930" cy="6175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4" idx="5"/>
            <a:endCxn id="81" idx="0"/>
          </p:cNvCxnSpPr>
          <p:nvPr/>
        </p:nvCxnSpPr>
        <p:spPr>
          <a:xfrm>
            <a:off x="4092056" y="3964986"/>
            <a:ext cx="402957" cy="6175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3344358" y="500528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3414129" y="4853382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821066" y="500116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3821067" y="4849263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6" idx="5"/>
            <a:endCxn id="23" idx="0"/>
          </p:cNvCxnSpPr>
          <p:nvPr/>
        </p:nvCxnSpPr>
        <p:spPr>
          <a:xfrm>
            <a:off x="5433574" y="3084981"/>
            <a:ext cx="699859" cy="2720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351188" y="374300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778588" y="374712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6351189" y="3591097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848359" y="3595216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283212" y="314085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7283213" y="2988949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6733300" y="314897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6803071" y="2997073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4658766" y="41601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4728537" y="4008242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5162584" y="414168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5162585" y="3989776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544122" y="173216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242334" y="2308982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323922" y="280428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650728" y="36939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009248" y="279311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169842" y="280428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6312" y="220291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863012" y="27112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915677" y="330045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648295" y="367848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722948" y="36939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426414" y="45418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273132" y="45418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538146" y="411575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2607917" y="3963849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4872159" y="32209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4941930" y="3069081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77246" y="5445224"/>
            <a:ext cx="590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our figures, we use </a:t>
            </a:r>
            <a:r>
              <a:rPr lang="en-US" b="1" dirty="0"/>
              <a:t>light blue color instead of black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709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14 – Double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600" dirty="0"/>
              <a:t>We are in Case 1. We will do a </a:t>
            </a:r>
            <a:r>
              <a:rPr lang="en-US" sz="2600" dirty="0" err="1"/>
              <a:t>trinode</a:t>
            </a:r>
            <a:r>
              <a:rPr lang="en-US" sz="2600" dirty="0"/>
              <a:t> restructuring (double right-left rotation at 15 and 12).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40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04167" y="364297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26" idx="0"/>
          </p:cNvCxnSpPr>
          <p:nvPr/>
        </p:nvCxnSpPr>
        <p:spPr>
          <a:xfrm flipH="1">
            <a:off x="5072712" y="3187180"/>
            <a:ext cx="159619" cy="45579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590565" y="3214106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34882" y="354725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91436" y="350660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44208" y="42415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endCxn id="38" idx="0"/>
          </p:cNvCxnSpPr>
          <p:nvPr/>
        </p:nvCxnSpPr>
        <p:spPr>
          <a:xfrm>
            <a:off x="6168795" y="3805370"/>
            <a:ext cx="343958" cy="4361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06130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983587" y="3864482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83319" y="406639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548718" y="3850335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19690" y="406639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</p:cNvCxnSpPr>
          <p:nvPr/>
        </p:nvCxnSpPr>
        <p:spPr>
          <a:xfrm flipH="1">
            <a:off x="3388095" y="3852370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92150" y="407276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822008" y="3875933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598237" y="3835283"/>
            <a:ext cx="300200" cy="4559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412749" y="416955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398122" y="466582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5463521" y="4449772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472109" y="413153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915870" y="463942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845728" y="4442594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130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Restructuring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41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 flipH="1">
            <a:off x="5072712" y="3187180"/>
            <a:ext cx="159619" cy="455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4" idx="0"/>
          </p:cNvCxnSpPr>
          <p:nvPr/>
        </p:nvCxnSpPr>
        <p:spPr>
          <a:xfrm>
            <a:off x="5596823" y="3190749"/>
            <a:ext cx="432224" cy="4054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2747" y="359619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2935" y="354725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371307" y="405603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endCxn id="38" idx="0"/>
          </p:cNvCxnSpPr>
          <p:nvPr/>
        </p:nvCxnSpPr>
        <p:spPr>
          <a:xfrm>
            <a:off x="6264287" y="3824929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06130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983587" y="3864482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83319" y="406639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548718" y="3850335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19690" y="406639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</p:cNvCxnSpPr>
          <p:nvPr/>
        </p:nvCxnSpPr>
        <p:spPr>
          <a:xfrm flipH="1">
            <a:off x="3388095" y="3852370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92150" y="407276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822008" y="3875933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786412" y="358790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71785" y="408417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37184" y="3868122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45772" y="354988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289533" y="405777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219391" y="3860944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682773" y="405613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5748172" y="3840076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24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of 18 – Double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We are in Case 2. We will do a recoloring.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42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 flipH="1">
            <a:off x="5072712" y="3187180"/>
            <a:ext cx="159619" cy="455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4630" y="3187180"/>
            <a:ext cx="313690" cy="4208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205" y="359976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1140" y="354963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2610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983587" y="3864482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507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483619" y="3850335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2926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397809" y="3852370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1843" y="42684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822008" y="3875933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786412" y="358790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58318" y="427352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23718" y="3850335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45772" y="354988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293391" y="426865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232331" y="3864482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208318" y="3796114"/>
            <a:ext cx="300367" cy="3683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08570" y="415618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65124" y="411553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7130" y="461602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6830110" y="4384915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248596" y="461611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6313995" y="4400062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611116" y="42773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7" idx="0"/>
          </p:cNvCxnSpPr>
          <p:nvPr/>
        </p:nvCxnSpPr>
        <p:spPr>
          <a:xfrm flipH="1">
            <a:off x="5679661" y="3845619"/>
            <a:ext cx="152399" cy="4317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21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43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 flipH="1">
            <a:off x="5072712" y="3187180"/>
            <a:ext cx="159619" cy="4557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4630" y="3187180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205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2221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2610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983587" y="3864482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507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483619" y="3850335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2926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397809" y="3852370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1843" y="42684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822008" y="3875933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786412" y="3587901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58318" y="427352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23718" y="3850335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45772" y="354988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293391" y="426865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232331" y="3864482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236950" y="3845619"/>
            <a:ext cx="271735" cy="318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08570" y="415618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65124" y="411553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7130" y="461602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6830110" y="4384915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248596" y="461611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6313995" y="4400062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611116" y="42773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7" idx="0"/>
          </p:cNvCxnSpPr>
          <p:nvPr/>
        </p:nvCxnSpPr>
        <p:spPr>
          <a:xfrm flipH="1">
            <a:off x="5679661" y="3845619"/>
            <a:ext cx="152399" cy="4317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9718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of 16 – Double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We are in Case 1. We will do a </a:t>
            </a:r>
            <a:r>
              <a:rPr lang="en-US" sz="2600" dirty="0" err="1"/>
              <a:t>trinode</a:t>
            </a:r>
            <a:r>
              <a:rPr lang="en-US" sz="2600" dirty="0"/>
              <a:t> restructuring (double right-left rotation at 18 and 15).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44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 flipH="1">
            <a:off x="5072712" y="3187180"/>
            <a:ext cx="159619" cy="4557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4630" y="3187180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205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2221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2610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983587" y="3864482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507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483619" y="3850335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2926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397809" y="3852370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1843" y="42684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822008" y="3875933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786412" y="3587901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58318" y="427352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23718" y="3850335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45772" y="354988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293391" y="426865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232331" y="3864482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236950" y="3845619"/>
            <a:ext cx="271735" cy="318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08570" y="415618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65124" y="411553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7130" y="461602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6830110" y="4384915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292366" y="4434912"/>
            <a:ext cx="160901" cy="4403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611116" y="42773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7" idx="0"/>
          </p:cNvCxnSpPr>
          <p:nvPr/>
        </p:nvCxnSpPr>
        <p:spPr>
          <a:xfrm flipH="1">
            <a:off x="5679661" y="3845619"/>
            <a:ext cx="152399" cy="4317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958515" y="488108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030937" y="484043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587075" y="534091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6480055" y="5109810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898541" y="534101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963940" y="5124957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804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Restructuring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45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07572" y="3187180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4630" y="3187180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205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2221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2610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983587" y="3864482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507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483619" y="3850335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2926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397809" y="3852370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1843" y="42684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822008" y="3875933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21272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532693" y="427352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11358" y="3850335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71040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18406" y="427714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066273" y="3870104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236950" y="3845619"/>
            <a:ext cx="271735" cy="318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08570" y="415618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65124" y="411553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7130" y="461602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6830110" y="4384915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695459" y="3845619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09159" y="419683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481423" y="415578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966589" y="46650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893976" y="4444217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381542" y="46650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434776" y="4449010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321286" y="465998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374520" y="4443929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409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of 17 – Double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are in Case 2. We will do a recoloring.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46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07572" y="3187180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4630" y="3187180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205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2221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2610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983587" y="3864482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507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483619" y="3850335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2926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397809" y="3852370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1843" y="42684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822008" y="3875933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21272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532693" y="427352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11358" y="3850335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71040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18406" y="427714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066273" y="3870104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236950" y="3845619"/>
            <a:ext cx="271735" cy="318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08570" y="415618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65124" y="411553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7130" y="461602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6830110" y="4384915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695459" y="3845619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09159" y="419683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481423" y="415578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966589" y="46650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893976" y="4444217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381542" y="46650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434776" y="4449010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6022270" y="48040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086689" y="47655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579700" y="52722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endCxn id="75" idx="0"/>
          </p:cNvCxnSpPr>
          <p:nvPr/>
        </p:nvCxnSpPr>
        <p:spPr>
          <a:xfrm>
            <a:off x="6507087" y="5051382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994653" y="52722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6047887" y="5056175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6" idx="0"/>
          </p:cNvCxnSpPr>
          <p:nvPr/>
        </p:nvCxnSpPr>
        <p:spPr>
          <a:xfrm flipH="1">
            <a:off x="6308570" y="4427806"/>
            <a:ext cx="124855" cy="3761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8432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Recoloring – Double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We are in Case 1. We will do a </a:t>
            </a:r>
            <a:r>
              <a:rPr lang="en-US" sz="2600" dirty="0" err="1"/>
              <a:t>trinode</a:t>
            </a:r>
            <a:r>
              <a:rPr lang="en-US" sz="2600" dirty="0"/>
              <a:t> restructuring (left rotation at 7).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47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07572" y="3187180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4630" y="3187180"/>
            <a:ext cx="313690" cy="4208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205" y="359976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2221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2610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983587" y="3864482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507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483619" y="3850335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2926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397809" y="3852370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1843" y="42684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822008" y="3875933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21272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532693" y="427352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11358" y="3850335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71040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18406" y="427714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066273" y="3870104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236950" y="3845619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08570" y="415618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65124" y="411553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7130" y="461602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6830110" y="4384915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695459" y="3845619"/>
            <a:ext cx="136601" cy="35121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09159" y="419683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481423" y="415578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966589" y="46650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893976" y="4444217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381542" y="46650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434776" y="4449010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6022270" y="48040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086689" y="47655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579700" y="52722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endCxn id="75" idx="0"/>
          </p:cNvCxnSpPr>
          <p:nvPr/>
        </p:nvCxnSpPr>
        <p:spPr>
          <a:xfrm>
            <a:off x="6507087" y="5051382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994653" y="52722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6047887" y="5056175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6" idx="0"/>
          </p:cNvCxnSpPr>
          <p:nvPr/>
        </p:nvCxnSpPr>
        <p:spPr>
          <a:xfrm flipH="1">
            <a:off x="6308570" y="4427806"/>
            <a:ext cx="124855" cy="3761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730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Restructuring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48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8246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31" name="Oval 30"/>
          <p:cNvSpPr/>
          <p:nvPr/>
        </p:nvSpPr>
        <p:spPr>
          <a:xfrm>
            <a:off x="1679749" y="42240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23291" y="419170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88813" y="488692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118671" y="4490317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993417" y="3851443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55015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1618703" y="447617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2581307" y="3891855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523179" y="42323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6434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2532893" y="4478205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83473" y="41849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86927" y="489428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2957092" y="4501768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75856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  <a:endCxn id="74" idx="0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4027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230358" y="431099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3309023" y="3887800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775993" y="430300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3723860" y="3895968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85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insertion of a key-value entry in a red-black tree storing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entries can be done 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latin typeface="Cambria Math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b="1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time</a:t>
                </a:r>
                <a:r>
                  <a:rPr lang="en-US" dirty="0"/>
                  <a:t> and requires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𝐥𝐨𝐠</m:t>
                        </m:r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recolorings</a:t>
                </a:r>
                <a:r>
                  <a:rPr lang="en-US" dirty="0"/>
                  <a:t> and </a:t>
                </a:r>
                <a:r>
                  <a:rPr lang="en-US" b="1" dirty="0"/>
                  <a:t>one </a:t>
                </a:r>
                <a:r>
                  <a:rPr lang="en-US" b="1" dirty="0" err="1"/>
                  <a:t>trinode</a:t>
                </a:r>
                <a:r>
                  <a:rPr lang="en-US" b="1" dirty="0"/>
                  <a:t> restructuring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(2,4) Trees to Red-Black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Given a (2,4) tree, we can </a:t>
                </a:r>
                <a:r>
                  <a:rPr lang="en-US" b="1" dirty="0"/>
                  <a:t>transform it into a red-black tree</a:t>
                </a:r>
                <a:r>
                  <a:rPr lang="en-US" dirty="0"/>
                  <a:t> by performing the following transformations for each internal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a 2-node, then keep the (black) children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as is.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a 3-node, then create a new red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, give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’s first two (black) children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, and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’s third child be the two children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(the symmetric operation is also possible; see next slide).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a 4-node, then create two new red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, give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’s first two (black) children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/>
                  <a:t>give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’s last two (black) children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, and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be the two children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15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313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us now remove an entry with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from a red-black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proceed like in a binary tree search searching for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storing such an entry.</a:t>
                </a:r>
              </a:p>
              <a:p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b="1" dirty="0"/>
                  <a:t> does not have an external-node child</a:t>
                </a:r>
                <a:r>
                  <a:rPr lang="en-US" dirty="0"/>
                  <a:t>, we find the internal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following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in the </a:t>
                </a:r>
                <a:r>
                  <a:rPr lang="en-US" dirty="0" err="1"/>
                  <a:t>inorder</a:t>
                </a:r>
                <a:r>
                  <a:rPr lang="en-US" dirty="0"/>
                  <a:t> traversal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 This node has an external-node child. We move the entry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, and perform the removal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Thus, </a:t>
                </a:r>
                <a:r>
                  <a:rPr lang="en-US" b="1" dirty="0"/>
                  <a:t>we may consider only the removal of an entry with key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/>
                  <a:t> stored at a node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/>
                  <a:t> with an external-node child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𝒘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156" r="-889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17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To remove the entry with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from a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with an external-node child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/>
                  <a:t>we proceed as follows.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be the sibling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the parent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. We remove nodes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, and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a child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was red (hence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is black)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is red (hence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was black), we 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black and we are done.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53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16276" y="281183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65740" y="173171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36356" y="353191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5"/>
            <a:endCxn id="8" idx="0"/>
          </p:cNvCxnSpPr>
          <p:nvPr/>
        </p:nvCxnSpPr>
        <p:spPr>
          <a:xfrm>
            <a:off x="2805021" y="3057690"/>
            <a:ext cx="299880" cy="4742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896076" y="3459911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" idx="3"/>
            <a:endCxn id="11" idx="0"/>
          </p:cNvCxnSpPr>
          <p:nvPr/>
        </p:nvCxnSpPr>
        <p:spPr>
          <a:xfrm flipH="1">
            <a:off x="2182376" y="3057690"/>
            <a:ext cx="217755" cy="4022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7708" y="169106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08" y="1691069"/>
                <a:ext cx="28803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stCxn id="7" idx="5"/>
            <a:endCxn id="6" idx="0"/>
          </p:cNvCxnSpPr>
          <p:nvPr/>
        </p:nvCxnSpPr>
        <p:spPr>
          <a:xfrm>
            <a:off x="1854485" y="1977570"/>
            <a:ext cx="748091" cy="8342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50955" y="340067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55" y="3400671"/>
                <a:ext cx="288032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42348" y="277118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48" y="2771189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8044" y="341926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044" y="3419261"/>
                <a:ext cx="28803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68676" y="277118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676" y="2771189"/>
                <a:ext cx="288032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5364088" y="173171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46113" y="173171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113" y="1731719"/>
                <a:ext cx="28803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6372200" y="276965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53031" y="281183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031" y="2811839"/>
                <a:ext cx="28803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21" idx="5"/>
            <a:endCxn id="23" idx="0"/>
          </p:cNvCxnSpPr>
          <p:nvPr/>
        </p:nvCxnSpPr>
        <p:spPr>
          <a:xfrm>
            <a:off x="5852833" y="1977570"/>
            <a:ext cx="805667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306160" y="517101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55624" y="409089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28700" y="589109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cxnSpLocks/>
            <a:endCxn id="29" idx="0"/>
          </p:cNvCxnSpPr>
          <p:nvPr/>
        </p:nvCxnSpPr>
        <p:spPr>
          <a:xfrm>
            <a:off x="2797365" y="5416867"/>
            <a:ext cx="299880" cy="4742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885960" y="581908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7" idx="3"/>
            <a:endCxn id="31" idx="0"/>
          </p:cNvCxnSpPr>
          <p:nvPr/>
        </p:nvCxnSpPr>
        <p:spPr>
          <a:xfrm flipH="1">
            <a:off x="2172260" y="5416867"/>
            <a:ext cx="217755" cy="4022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67592" y="405024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592" y="4050246"/>
                <a:ext cx="28803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>
            <a:stCxn id="28" idx="5"/>
            <a:endCxn id="27" idx="0"/>
          </p:cNvCxnSpPr>
          <p:nvPr/>
        </p:nvCxnSpPr>
        <p:spPr>
          <a:xfrm>
            <a:off x="1844369" y="4336747"/>
            <a:ext cx="748091" cy="8342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43299" y="575984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299" y="5759848"/>
                <a:ext cx="288032" cy="369332"/>
              </a:xfrm>
              <a:prstGeom prst="rect">
                <a:avLst/>
              </a:prstGeom>
              <a:blipFill>
                <a:blip r:embed="rId10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32232" y="513036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232" y="5130366"/>
                <a:ext cx="28803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97928" y="577843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928" y="5778438"/>
                <a:ext cx="28803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458560" y="513036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60" y="5130366"/>
                <a:ext cx="288032" cy="369332"/>
              </a:xfrm>
              <a:prstGeom prst="rect">
                <a:avLst/>
              </a:prstGeom>
              <a:blipFill rotWithShape="1">
                <a:blip r:embed="rId13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5353972" y="409089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035997" y="409089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997" y="4090896"/>
                <a:ext cx="28803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6362084" y="512883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42915" y="517101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915" y="5171016"/>
                <a:ext cx="288032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>
            <a:stCxn id="39" idx="5"/>
            <a:endCxn id="41" idx="0"/>
          </p:cNvCxnSpPr>
          <p:nvPr/>
        </p:nvCxnSpPr>
        <p:spPr>
          <a:xfrm>
            <a:off x="5842717" y="4336747"/>
            <a:ext cx="805667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>
            <a:off x="3739853" y="2353978"/>
            <a:ext cx="1296144" cy="390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3883869" y="4732791"/>
            <a:ext cx="1296144" cy="390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C0AF69A-856F-4CEC-AE84-04208A5B7C46}"/>
              </a:ext>
            </a:extLst>
          </p:cNvPr>
          <p:cNvCxnSpPr/>
          <p:nvPr/>
        </p:nvCxnSpPr>
        <p:spPr>
          <a:xfrm>
            <a:off x="6839868" y="3015509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DA8C5E-26A3-4DEF-94EA-0D9E0AFE675F}"/>
              </a:ext>
            </a:extLst>
          </p:cNvPr>
          <p:cNvCxnSpPr/>
          <p:nvPr/>
        </p:nvCxnSpPr>
        <p:spPr>
          <a:xfrm flipH="1">
            <a:off x="6352320" y="3015509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C85BB1E-3153-4F8D-AA6C-9EF57F49E6BB}"/>
              </a:ext>
            </a:extLst>
          </p:cNvPr>
          <p:cNvCxnSpPr/>
          <p:nvPr/>
        </p:nvCxnSpPr>
        <p:spPr>
          <a:xfrm>
            <a:off x="6839868" y="5394110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C32B6BF-C107-41AE-9A95-07DAC36C476D}"/>
              </a:ext>
            </a:extLst>
          </p:cNvPr>
          <p:cNvCxnSpPr/>
          <p:nvPr/>
        </p:nvCxnSpPr>
        <p:spPr>
          <a:xfrm flipH="1">
            <a:off x="6352320" y="5394110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50FB94-EC63-468D-BC46-01258DA2AEFA}"/>
              </a:ext>
            </a:extLst>
          </p:cNvPr>
          <p:cNvCxnSpPr/>
          <p:nvPr/>
        </p:nvCxnSpPr>
        <p:spPr>
          <a:xfrm>
            <a:off x="2331917" y="608756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FEC0498-907B-4896-87A1-FB0E5C6FE08B}"/>
              </a:ext>
            </a:extLst>
          </p:cNvPr>
          <p:cNvCxnSpPr/>
          <p:nvPr/>
        </p:nvCxnSpPr>
        <p:spPr>
          <a:xfrm flipH="1">
            <a:off x="1844369" y="608756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DBD2F8-285E-42EE-8882-C5CCFC0D6C88}"/>
              </a:ext>
            </a:extLst>
          </p:cNvPr>
          <p:cNvCxnSpPr/>
          <p:nvPr/>
        </p:nvCxnSpPr>
        <p:spPr>
          <a:xfrm>
            <a:off x="2360764" y="372565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24C7D68-DDCE-4F14-8E5E-9C63F531DE26}"/>
              </a:ext>
            </a:extLst>
          </p:cNvPr>
          <p:cNvCxnSpPr/>
          <p:nvPr/>
        </p:nvCxnSpPr>
        <p:spPr>
          <a:xfrm flipH="1">
            <a:off x="1873216" y="3725654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1A0CFD5-9521-4165-BE8D-D0ACAE106CC6}"/>
              </a:ext>
            </a:extLst>
          </p:cNvPr>
          <p:cNvCxnSpPr/>
          <p:nvPr/>
        </p:nvCxnSpPr>
        <p:spPr>
          <a:xfrm flipH="1">
            <a:off x="5338939" y="1992708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8366550-508C-49B0-963C-32CD4009390A}"/>
              </a:ext>
            </a:extLst>
          </p:cNvPr>
          <p:cNvCxnSpPr/>
          <p:nvPr/>
        </p:nvCxnSpPr>
        <p:spPr>
          <a:xfrm flipH="1">
            <a:off x="5324029" y="435675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F8AC582-809F-494F-80C0-80429B5ED060}"/>
              </a:ext>
            </a:extLst>
          </p:cNvPr>
          <p:cNvCxnSpPr/>
          <p:nvPr/>
        </p:nvCxnSpPr>
        <p:spPr>
          <a:xfrm flipH="1">
            <a:off x="1278290" y="4342622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FF7C5B8-5D17-4FBA-9076-8F90C2D4D8F8}"/>
              </a:ext>
            </a:extLst>
          </p:cNvPr>
          <p:cNvCxnSpPr/>
          <p:nvPr/>
        </p:nvCxnSpPr>
        <p:spPr>
          <a:xfrm flipH="1">
            <a:off x="1354758" y="2034721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7420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If, instead,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is black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black, then, to </a:t>
                </a:r>
                <a:r>
                  <a:rPr lang="en-US" b="1" dirty="0"/>
                  <a:t>preserve the black depth property</a:t>
                </a:r>
                <a:r>
                  <a:rPr lang="en-US" dirty="0"/>
                  <a:t>, we give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 fictitious </a:t>
                </a:r>
                <a:r>
                  <a:rPr lang="en-US" b="1" dirty="0"/>
                  <a:t>double black </a:t>
                </a:r>
                <a:r>
                  <a:rPr lang="en-US" dirty="0"/>
                  <a:t>color.</a:t>
                </a:r>
              </a:p>
              <a:p>
                <a:r>
                  <a:rPr lang="en-US" dirty="0"/>
                  <a:t>We now have a color violation, called the </a:t>
                </a:r>
                <a:r>
                  <a:rPr lang="en-US" b="1" dirty="0"/>
                  <a:t>double black problem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A double black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denotes an </a:t>
                </a:r>
                <a:r>
                  <a:rPr lang="en-US" b="1" dirty="0"/>
                  <a:t>underflow</a:t>
                </a:r>
                <a:r>
                  <a:rPr lang="en-US" dirty="0"/>
                  <a:t> in the corresponding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To remedy the double-black problem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, we proceed as follows.</a:t>
                </a:r>
              </a:p>
              <a:p>
                <a:r>
                  <a:rPr lang="en-US" dirty="0"/>
                  <a:t>We will have </a:t>
                </a:r>
                <a:r>
                  <a:rPr lang="en-US" b="1" dirty="0"/>
                  <a:t>3 cases </a:t>
                </a:r>
                <a:r>
                  <a:rPr lang="en-US" dirty="0"/>
                  <a:t>depending on the color of sibling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and the color of its children.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3504" r="-667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746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b="1" dirty="0"/>
                  <a:t>Case 1: the sibling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b="1" dirty="0"/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/>
                  <a:t> is black and has a red child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𝒛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Resolving this case corresponds to a </a:t>
                </a:r>
                <a:r>
                  <a:rPr lang="en-US" b="1" dirty="0"/>
                  <a:t>transfer</a:t>
                </a:r>
                <a:r>
                  <a:rPr lang="en-US" dirty="0"/>
                  <a:t> operation in the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perform a </a:t>
                </a:r>
                <a:r>
                  <a:rPr lang="en-US" b="1" dirty="0" err="1"/>
                  <a:t>trinode</a:t>
                </a:r>
                <a:r>
                  <a:rPr lang="en-US" b="1" dirty="0"/>
                  <a:t> restructuring</a:t>
                </a:r>
                <a:r>
                  <a:rPr lang="en-US" dirty="0"/>
                  <a:t>: we take the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, its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, and grandparent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we label them temporarily left to right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, and we replace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with the node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making it parent of the other two nodes.</a:t>
                </a:r>
              </a:p>
              <a:p>
                <a:r>
                  <a:rPr lang="en-US" dirty="0"/>
                  <a:t>We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black, give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the former color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and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black.</a:t>
                </a:r>
              </a:p>
              <a:p>
                <a:r>
                  <a:rPr lang="en-US" dirty="0"/>
                  <a:t>This </a:t>
                </a:r>
                <a:r>
                  <a:rPr lang="en-US" dirty="0" err="1"/>
                  <a:t>trinode</a:t>
                </a:r>
                <a:r>
                  <a:rPr lang="en-US" dirty="0"/>
                  <a:t> restructuring eliminates the double black problem because the path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now contains </a:t>
                </a:r>
                <a:r>
                  <a:rPr lang="en-US" b="1" dirty="0"/>
                  <a:t>two black nodes.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843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Example of 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29862" y="3191284"/>
            <a:ext cx="93788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/>
            <a:endCxn id="7" idx="0"/>
          </p:cNvCxnSpPr>
          <p:nvPr/>
        </p:nvCxnSpPr>
        <p:spPr>
          <a:xfrm flipH="1">
            <a:off x="1798803" y="2846608"/>
            <a:ext cx="756973" cy="344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 flipH="1">
            <a:off x="1259632" y="3437135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  <a:endCxn id="51" idx="0"/>
          </p:cNvCxnSpPr>
          <p:nvPr/>
        </p:nvCxnSpPr>
        <p:spPr>
          <a:xfrm>
            <a:off x="2811083" y="2846608"/>
            <a:ext cx="209234" cy="3236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4" idx="0"/>
          </p:cNvCxnSpPr>
          <p:nvPr/>
        </p:nvCxnSpPr>
        <p:spPr>
          <a:xfrm flipH="1">
            <a:off x="4789756" y="3588433"/>
            <a:ext cx="440432" cy="6210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92845" y="2502222"/>
            <a:ext cx="8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30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58709" y="329465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0198" y="2541432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4" name="Oval 43"/>
          <p:cNvSpPr/>
          <p:nvPr/>
        </p:nvSpPr>
        <p:spPr>
          <a:xfrm>
            <a:off x="4503456" y="420944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590443" y="4168797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62471" y="417030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471" y="4170300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4413897" y="4435501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017123" y="4457130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734017" y="317021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 flipH="1">
            <a:off x="2984141" y="3458242"/>
            <a:ext cx="36176" cy="3810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777925" y="3472399"/>
            <a:ext cx="0" cy="25891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123728" y="3436055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391230" y="3150634"/>
            <a:ext cx="80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10   20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10962" y="271417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835431" y="266374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6154444" y="1957482"/>
            <a:ext cx="349971" cy="6283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7062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After the Restructuring (Right Rotation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00" t="-17021" r="-3407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1689770" y="2846608"/>
            <a:ext cx="853346" cy="344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292636" y="3437135"/>
            <a:ext cx="175644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828482" y="2870864"/>
            <a:ext cx="173696" cy="289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49869" y="4022120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048378" y="404246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4" idx="0"/>
          </p:cNvCxnSpPr>
          <p:nvPr/>
        </p:nvCxnSpPr>
        <p:spPr>
          <a:xfrm>
            <a:off x="7369966" y="3591795"/>
            <a:ext cx="569699" cy="60759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932040" y="3581733"/>
            <a:ext cx="214058" cy="2575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92845" y="2502222"/>
            <a:ext cx="8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20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246695" y="414421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695" y="4144213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58709" y="329465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0198" y="2541432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4" name="Oval 43"/>
          <p:cNvSpPr/>
          <p:nvPr/>
        </p:nvSpPr>
        <p:spPr>
          <a:xfrm>
            <a:off x="7653365" y="419938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740352" y="415873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11173" y="3257894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73" y="3257894"/>
                <a:ext cx="42849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7563806" y="4425442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167032" y="4447071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750650" y="314910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030790" y="3754431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  <a:endCxn id="59" idx="0"/>
          </p:cNvCxnSpPr>
          <p:nvPr/>
        </p:nvCxnSpPr>
        <p:spPr>
          <a:xfrm>
            <a:off x="3176369" y="3412514"/>
            <a:ext cx="140721" cy="3419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22300" y="3442560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811055" y="3107550"/>
            <a:ext cx="45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43190" y="3700546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28921" y="271199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835431" y="266374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6154444" y="1957482"/>
            <a:ext cx="349971" cy="6283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421708" y="320189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472894" y="3150634"/>
            <a:ext cx="45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 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5581613" y="3590479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0934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 Example of 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29862" y="3191284"/>
            <a:ext cx="93788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/>
            <a:endCxn id="7" idx="0"/>
          </p:cNvCxnSpPr>
          <p:nvPr/>
        </p:nvCxnSpPr>
        <p:spPr>
          <a:xfrm flipH="1">
            <a:off x="1798803" y="2831705"/>
            <a:ext cx="684965" cy="35957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 flipH="1">
            <a:off x="1259632" y="3437135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  <a:endCxn id="51" idx="0"/>
          </p:cNvCxnSpPr>
          <p:nvPr/>
        </p:nvCxnSpPr>
        <p:spPr>
          <a:xfrm>
            <a:off x="2861388" y="2848410"/>
            <a:ext cx="158929" cy="3330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4" idx="0"/>
          </p:cNvCxnSpPr>
          <p:nvPr/>
        </p:nvCxnSpPr>
        <p:spPr>
          <a:xfrm>
            <a:off x="5581613" y="3601854"/>
            <a:ext cx="569699" cy="60759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932040" y="3581733"/>
            <a:ext cx="214058" cy="2575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92845" y="2502222"/>
            <a:ext cx="8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30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58709" y="329465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0198" y="2541432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4" name="Oval 43"/>
          <p:cNvSpPr/>
          <p:nvPr/>
        </p:nvSpPr>
        <p:spPr>
          <a:xfrm>
            <a:off x="5865012" y="420944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951999" y="4168797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24027" y="417030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027" y="4170300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5775453" y="4435501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78679" y="4457130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734017" y="318146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 flipH="1">
            <a:off x="2984141" y="3469498"/>
            <a:ext cx="36176" cy="3697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777925" y="3472399"/>
            <a:ext cx="0" cy="25891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123728" y="3436055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391230" y="3150634"/>
            <a:ext cx="80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10   20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10962" y="271417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835431" y="266374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6154444" y="1957482"/>
            <a:ext cx="349971" cy="6283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8278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600" dirty="0"/>
                  <a:t>After the Restructuring (Double Left-Right Rotation 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/>
                  <a:t>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70" t="-10106" r="-1704" b="-2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1689770" y="2846608"/>
            <a:ext cx="853346" cy="344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292636" y="3437135"/>
            <a:ext cx="175644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828482" y="2870864"/>
            <a:ext cx="173696" cy="289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49869" y="4022120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048378" y="404246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4" idx="0"/>
          </p:cNvCxnSpPr>
          <p:nvPr/>
        </p:nvCxnSpPr>
        <p:spPr>
          <a:xfrm>
            <a:off x="7369966" y="3591795"/>
            <a:ext cx="569699" cy="60759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932040" y="3581733"/>
            <a:ext cx="214058" cy="2575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92845" y="2502222"/>
            <a:ext cx="8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20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246695" y="414421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695" y="4144213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58709" y="329465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0198" y="2541432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4" name="Oval 43"/>
          <p:cNvSpPr/>
          <p:nvPr/>
        </p:nvSpPr>
        <p:spPr>
          <a:xfrm>
            <a:off x="7653365" y="419938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740352" y="415873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11173" y="3257894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73" y="3257894"/>
                <a:ext cx="42849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7563806" y="4425442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167032" y="4447071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750650" y="314910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030790" y="3754431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  <a:endCxn id="59" idx="0"/>
          </p:cNvCxnSpPr>
          <p:nvPr/>
        </p:nvCxnSpPr>
        <p:spPr>
          <a:xfrm>
            <a:off x="3176369" y="3412514"/>
            <a:ext cx="140721" cy="3419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22300" y="3442560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811055" y="3107550"/>
            <a:ext cx="45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43190" y="3700546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28921" y="271199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835431" y="266374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6154444" y="1957482"/>
            <a:ext cx="349971" cy="6283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421708" y="320189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472894" y="3150634"/>
            <a:ext cx="45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 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5581613" y="3590479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8094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Case 2: the sibling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b="1" dirty="0"/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/>
                  <a:t> is black and both children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</m:oMath>
                </a14:m>
                <a:r>
                  <a:rPr lang="en-US" b="1" dirty="0"/>
                  <a:t> are black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Resolving this case corresponds to a </a:t>
                </a:r>
                <a:r>
                  <a:rPr lang="en-US" b="1" dirty="0"/>
                  <a:t>fusion</a:t>
                </a:r>
                <a:r>
                  <a:rPr lang="en-US" dirty="0"/>
                  <a:t> operation in the corresponding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do a </a:t>
                </a:r>
                <a:r>
                  <a:rPr lang="en-US" b="1" dirty="0"/>
                  <a:t>recoloring</a:t>
                </a:r>
                <a:r>
                  <a:rPr lang="en-US" dirty="0"/>
                  <a:t>: we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black, we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red, and,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is red, we color it black; otherwise, we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double black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Hence, after this recoloring, the double black problem might reappear at the parent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. We then repeat consideration of these three cases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1111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7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(2,4) Trees to Red-Black Trees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1720" y="184482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3"/>
          </p:cNvCxnSpPr>
          <p:nvPr/>
        </p:nvCxnSpPr>
        <p:spPr>
          <a:xfrm flipH="1">
            <a:off x="1763688" y="2090675"/>
            <a:ext cx="371887" cy="330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5"/>
          </p:cNvCxnSpPr>
          <p:nvPr/>
        </p:nvCxnSpPr>
        <p:spPr>
          <a:xfrm>
            <a:off x="2540465" y="2090675"/>
            <a:ext cx="303343" cy="4022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084168" y="176798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3"/>
          </p:cNvCxnSpPr>
          <p:nvPr/>
        </p:nvCxnSpPr>
        <p:spPr>
          <a:xfrm flipH="1">
            <a:off x="5796136" y="2013835"/>
            <a:ext cx="371887" cy="330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5"/>
          </p:cNvCxnSpPr>
          <p:nvPr/>
        </p:nvCxnSpPr>
        <p:spPr>
          <a:xfrm>
            <a:off x="6572913" y="2013835"/>
            <a:ext cx="303343" cy="4022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49631" y="3284984"/>
            <a:ext cx="97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5" idx="3"/>
          </p:cNvCxnSpPr>
          <p:nvPr/>
        </p:nvCxnSpPr>
        <p:spPr>
          <a:xfrm flipH="1">
            <a:off x="1847546" y="3530835"/>
            <a:ext cx="245314" cy="330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5"/>
          </p:cNvCxnSpPr>
          <p:nvPr/>
        </p:nvCxnSpPr>
        <p:spPr>
          <a:xfrm>
            <a:off x="2784434" y="3530835"/>
            <a:ext cx="143229" cy="4022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4"/>
          </p:cNvCxnSpPr>
          <p:nvPr/>
        </p:nvCxnSpPr>
        <p:spPr>
          <a:xfrm flipH="1">
            <a:off x="2421875" y="3573016"/>
            <a:ext cx="16772" cy="3600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003982" y="328498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0" idx="3"/>
          </p:cNvCxnSpPr>
          <p:nvPr/>
        </p:nvCxnSpPr>
        <p:spPr>
          <a:xfrm flipH="1">
            <a:off x="4715950" y="3530835"/>
            <a:ext cx="371887" cy="330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5"/>
          </p:cNvCxnSpPr>
          <p:nvPr/>
        </p:nvCxnSpPr>
        <p:spPr>
          <a:xfrm>
            <a:off x="5492727" y="3530835"/>
            <a:ext cx="303343" cy="4022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492727" y="386104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3" idx="3"/>
          </p:cNvCxnSpPr>
          <p:nvPr/>
        </p:nvCxnSpPr>
        <p:spPr>
          <a:xfrm flipH="1">
            <a:off x="5492727" y="4106899"/>
            <a:ext cx="83855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5"/>
          </p:cNvCxnSpPr>
          <p:nvPr/>
        </p:nvCxnSpPr>
        <p:spPr>
          <a:xfrm>
            <a:off x="5981472" y="4106899"/>
            <a:ext cx="102696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395623" y="324280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3"/>
          </p:cNvCxnSpPr>
          <p:nvPr/>
        </p:nvCxnSpPr>
        <p:spPr>
          <a:xfrm flipH="1">
            <a:off x="7107591" y="3488654"/>
            <a:ext cx="371887" cy="3302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0" idx="5"/>
          </p:cNvCxnSpPr>
          <p:nvPr/>
        </p:nvCxnSpPr>
        <p:spPr>
          <a:xfrm>
            <a:off x="7884368" y="3488654"/>
            <a:ext cx="303343" cy="40222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866779" y="381886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3"/>
          </p:cNvCxnSpPr>
          <p:nvPr/>
        </p:nvCxnSpPr>
        <p:spPr>
          <a:xfrm flipH="1">
            <a:off x="6866779" y="4064718"/>
            <a:ext cx="83855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3" idx="5"/>
          </p:cNvCxnSpPr>
          <p:nvPr/>
        </p:nvCxnSpPr>
        <p:spPr>
          <a:xfrm>
            <a:off x="7355524" y="4064718"/>
            <a:ext cx="102696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789575" y="4869160"/>
            <a:ext cx="1368151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>
          <a:xfrm flipH="1">
            <a:off x="1873434" y="5115011"/>
            <a:ext cx="116502" cy="330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2" idx="5"/>
          </p:cNvCxnSpPr>
          <p:nvPr/>
        </p:nvCxnSpPr>
        <p:spPr>
          <a:xfrm>
            <a:off x="2957365" y="5115011"/>
            <a:ext cx="200361" cy="4022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315145" y="5157192"/>
            <a:ext cx="25888" cy="3600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692136" y="5157192"/>
            <a:ext cx="92298" cy="3600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220775" y="474005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9" idx="3"/>
          </p:cNvCxnSpPr>
          <p:nvPr/>
        </p:nvCxnSpPr>
        <p:spPr>
          <a:xfrm flipH="1">
            <a:off x="5932743" y="4985908"/>
            <a:ext cx="371887" cy="3302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</p:cNvCxnSpPr>
          <p:nvPr/>
        </p:nvCxnSpPr>
        <p:spPr>
          <a:xfrm>
            <a:off x="6709520" y="4985908"/>
            <a:ext cx="303343" cy="4022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709520" y="53161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52" idx="3"/>
          </p:cNvCxnSpPr>
          <p:nvPr/>
        </p:nvCxnSpPr>
        <p:spPr>
          <a:xfrm flipH="1">
            <a:off x="6709520" y="5561972"/>
            <a:ext cx="83855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5"/>
          </p:cNvCxnSpPr>
          <p:nvPr/>
        </p:nvCxnSpPr>
        <p:spPr>
          <a:xfrm>
            <a:off x="7198265" y="5561972"/>
            <a:ext cx="102696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695172" y="530120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5" idx="3"/>
          </p:cNvCxnSpPr>
          <p:nvPr/>
        </p:nvCxnSpPr>
        <p:spPr>
          <a:xfrm flipH="1">
            <a:off x="5695172" y="5547059"/>
            <a:ext cx="83855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5"/>
          </p:cNvCxnSpPr>
          <p:nvPr/>
        </p:nvCxnSpPr>
        <p:spPr>
          <a:xfrm>
            <a:off x="6183917" y="5547059"/>
            <a:ext cx="102696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096660" y="1804174"/>
            <a:ext cx="4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26095" y="1721343"/>
            <a:ext cx="4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51720" y="3255996"/>
            <a:ext cx="87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13   14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34654" y="3824488"/>
            <a:ext cx="4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45909" y="3256881"/>
            <a:ext cx="4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439379" y="3202153"/>
            <a:ext cx="4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06878" y="3777944"/>
            <a:ext cx="4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789575" y="4817686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6   7   8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45161" y="4684494"/>
            <a:ext cx="37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23151" y="5275471"/>
            <a:ext cx="37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806154" y="5234821"/>
            <a:ext cx="37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9" name="Right Arrow 68"/>
          <p:cNvSpPr/>
          <p:nvPr/>
        </p:nvSpPr>
        <p:spPr>
          <a:xfrm>
            <a:off x="3923928" y="198400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3995936" y="3429000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>
            <a:off x="3995936" y="4913900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844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Recoloring a Red-Black Tree that Fixes the Double Black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</p:cNvCxnSpPr>
          <p:nvPr/>
        </p:nvCxnSpPr>
        <p:spPr>
          <a:xfrm flipH="1">
            <a:off x="1619672" y="2802468"/>
            <a:ext cx="733723" cy="1944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331640" y="3436055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2747566" y="2831705"/>
            <a:ext cx="96242" cy="3595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77379" y="4213941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57899" y="417552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53" idx="3"/>
            <a:endCxn id="20" idx="0"/>
          </p:cNvCxnSpPr>
          <p:nvPr/>
        </p:nvCxnSpPr>
        <p:spPr>
          <a:xfrm flipH="1">
            <a:off x="6363679" y="3619077"/>
            <a:ext cx="482496" cy="594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5"/>
            <a:endCxn id="21" idx="0"/>
          </p:cNvCxnSpPr>
          <p:nvPr/>
        </p:nvCxnSpPr>
        <p:spPr>
          <a:xfrm>
            <a:off x="7251065" y="3619077"/>
            <a:ext cx="693134" cy="55644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70315" y="4450165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150835" y="442865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663287" y="442865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33348" y="2517436"/>
            <a:ext cx="102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30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88926" y="325152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926" y="3251526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81273" y="417030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273" y="4170300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244353" y="409594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353" y="4095945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740352" y="413487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4444" y="417552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43436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6059103" y="4463552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724128" y="2816712"/>
            <a:ext cx="226310" cy="3339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454491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>
            <a:off x="2740791" y="3481545"/>
            <a:ext cx="243350" cy="3577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32083" y="3452964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10962" y="271417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9" name="Oval 48"/>
          <p:cNvSpPr/>
          <p:nvPr/>
        </p:nvSpPr>
        <p:spPr>
          <a:xfrm>
            <a:off x="1473663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49" idx="7"/>
          </p:cNvCxnSpPr>
          <p:nvPr/>
        </p:nvCxnSpPr>
        <p:spPr>
          <a:xfrm flipH="1">
            <a:off x="1962408" y="2846608"/>
            <a:ext cx="593369" cy="3890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42332" y="3150634"/>
            <a:ext cx="444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53" name="Oval 52"/>
          <p:cNvSpPr/>
          <p:nvPr/>
        </p:nvSpPr>
        <p:spPr>
          <a:xfrm>
            <a:off x="6762320" y="337322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19" idx="5"/>
            <a:endCxn id="53" idx="0"/>
          </p:cNvCxnSpPr>
          <p:nvPr/>
        </p:nvCxnSpPr>
        <p:spPr>
          <a:xfrm>
            <a:off x="6356889" y="2831705"/>
            <a:ext cx="691731" cy="5415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45777" y="333530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4953130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the Recoloring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</p:cNvCxnSpPr>
          <p:nvPr/>
        </p:nvCxnSpPr>
        <p:spPr>
          <a:xfrm flipH="1">
            <a:off x="1619672" y="2802468"/>
            <a:ext cx="733723" cy="1944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662947" y="3467054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77379" y="421394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57899" y="417552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53" idx="3"/>
            <a:endCxn id="20" idx="0"/>
          </p:cNvCxnSpPr>
          <p:nvPr/>
        </p:nvCxnSpPr>
        <p:spPr>
          <a:xfrm flipH="1">
            <a:off x="6363679" y="3619077"/>
            <a:ext cx="482496" cy="594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5"/>
            <a:endCxn id="21" idx="0"/>
          </p:cNvCxnSpPr>
          <p:nvPr/>
        </p:nvCxnSpPr>
        <p:spPr>
          <a:xfrm>
            <a:off x="7251065" y="3619077"/>
            <a:ext cx="693134" cy="55644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70315" y="4450165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150835" y="442865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663287" y="442865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00269" y="2493224"/>
            <a:ext cx="102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 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88926" y="325152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926" y="3251526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81273" y="417030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273" y="4170300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244353" y="409594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353" y="4095945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740352" y="413487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4444" y="417552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43436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6059103" y="4463552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724128" y="2816712"/>
            <a:ext cx="226310" cy="3339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49" idx="5"/>
            <a:endCxn id="59" idx="0"/>
          </p:cNvCxnSpPr>
          <p:nvPr/>
        </p:nvCxnSpPr>
        <p:spPr>
          <a:xfrm>
            <a:off x="2603926" y="3477785"/>
            <a:ext cx="380215" cy="3615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300269" y="3512250"/>
            <a:ext cx="0" cy="3270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697841" y="271689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9" name="Oval 48"/>
          <p:cNvSpPr/>
          <p:nvPr/>
        </p:nvSpPr>
        <p:spPr>
          <a:xfrm>
            <a:off x="1766737" y="3231934"/>
            <a:ext cx="980828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2275292" y="2831705"/>
            <a:ext cx="328634" cy="4177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811461" y="31885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20   30</a:t>
            </a:r>
          </a:p>
        </p:txBody>
      </p:sp>
      <p:sp>
        <p:nvSpPr>
          <p:cNvPr id="53" name="Oval 52"/>
          <p:cNvSpPr/>
          <p:nvPr/>
        </p:nvSpPr>
        <p:spPr>
          <a:xfrm>
            <a:off x="6762320" y="337322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19" idx="5"/>
            <a:endCxn id="53" idx="0"/>
          </p:cNvCxnSpPr>
          <p:nvPr/>
        </p:nvCxnSpPr>
        <p:spPr>
          <a:xfrm>
            <a:off x="6356889" y="2831705"/>
            <a:ext cx="691731" cy="54152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45777" y="333530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3322292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Recoloring a Red-Black Tree that Propagates the Double Black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62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331640" y="3436055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51" idx="0"/>
          </p:cNvCxnSpPr>
          <p:nvPr/>
        </p:nvCxnSpPr>
        <p:spPr>
          <a:xfrm>
            <a:off x="2734018" y="2848410"/>
            <a:ext cx="218313" cy="3165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46998" y="346449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27518" y="342607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53" idx="3"/>
            <a:endCxn id="20" idx="0"/>
          </p:cNvCxnSpPr>
          <p:nvPr/>
        </p:nvCxnSpPr>
        <p:spPr>
          <a:xfrm flipH="1">
            <a:off x="6033298" y="2869631"/>
            <a:ext cx="482496" cy="594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5"/>
            <a:endCxn id="21" idx="0"/>
          </p:cNvCxnSpPr>
          <p:nvPr/>
        </p:nvCxnSpPr>
        <p:spPr>
          <a:xfrm>
            <a:off x="6920684" y="2869631"/>
            <a:ext cx="693134" cy="55644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9934" y="3700719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20454" y="3679207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332906" y="3679207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58545" y="250208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45" y="2502080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50892" y="3420854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892" y="3420854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13972" y="334649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972" y="3346499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409971" y="338542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24063" y="342607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728722" y="371410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666031" y="3164932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>
            <a:off x="2952331" y="3452964"/>
            <a:ext cx="31810" cy="3863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32083" y="3452964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9" name="Oval 48"/>
          <p:cNvSpPr/>
          <p:nvPr/>
        </p:nvSpPr>
        <p:spPr>
          <a:xfrm>
            <a:off x="1473663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43" idx="3"/>
            <a:endCxn id="49" idx="7"/>
          </p:cNvCxnSpPr>
          <p:nvPr/>
        </p:nvCxnSpPr>
        <p:spPr>
          <a:xfrm flipH="1">
            <a:off x="1962408" y="2831705"/>
            <a:ext cx="438003" cy="4039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42332" y="3150634"/>
            <a:ext cx="444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53" name="Oval 52"/>
          <p:cNvSpPr/>
          <p:nvPr/>
        </p:nvSpPr>
        <p:spPr>
          <a:xfrm>
            <a:off x="6431939" y="262378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endCxn id="53" idx="0"/>
          </p:cNvCxnSpPr>
          <p:nvPr/>
        </p:nvCxnSpPr>
        <p:spPr>
          <a:xfrm>
            <a:off x="6026508" y="2082259"/>
            <a:ext cx="691731" cy="54152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15396" y="258585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3" name="Oval 42"/>
          <p:cNvSpPr/>
          <p:nvPr/>
        </p:nvSpPr>
        <p:spPr>
          <a:xfrm>
            <a:off x="2316556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386832" y="25452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8304297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the Recoloring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63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21120" y="3436055"/>
            <a:ext cx="207580" cy="2797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46998" y="3464495"/>
            <a:ext cx="572600" cy="288032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27518" y="342607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53" idx="3"/>
            <a:endCxn id="20" idx="0"/>
          </p:cNvCxnSpPr>
          <p:nvPr/>
        </p:nvCxnSpPr>
        <p:spPr>
          <a:xfrm flipH="1">
            <a:off x="6033298" y="2869631"/>
            <a:ext cx="482496" cy="594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5"/>
            <a:endCxn id="21" idx="0"/>
          </p:cNvCxnSpPr>
          <p:nvPr/>
        </p:nvCxnSpPr>
        <p:spPr>
          <a:xfrm>
            <a:off x="6920684" y="2869631"/>
            <a:ext cx="693134" cy="55644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9934" y="3700719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20454" y="3679207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332906" y="3679207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58545" y="250208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45" y="2502080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50892" y="3420854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892" y="3420854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13972" y="334649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972" y="3346499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409971" y="338542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24063" y="342607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728722" y="371410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49" idx="5"/>
            <a:endCxn id="59" idx="0"/>
          </p:cNvCxnSpPr>
          <p:nvPr/>
        </p:nvCxnSpPr>
        <p:spPr>
          <a:xfrm>
            <a:off x="2815939" y="3448334"/>
            <a:ext cx="168202" cy="3909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69031" y="3490515"/>
            <a:ext cx="0" cy="33156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9" name="Oval 48"/>
          <p:cNvSpPr/>
          <p:nvPr/>
        </p:nvSpPr>
        <p:spPr>
          <a:xfrm>
            <a:off x="2024910" y="3202483"/>
            <a:ext cx="926748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43" idx="4"/>
            <a:endCxn id="49" idx="0"/>
          </p:cNvCxnSpPr>
          <p:nvPr/>
        </p:nvCxnSpPr>
        <p:spPr>
          <a:xfrm flipH="1">
            <a:off x="2488284" y="2873886"/>
            <a:ext cx="114572" cy="32859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097524" y="3147852"/>
            <a:ext cx="78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20  30</a:t>
            </a:r>
          </a:p>
        </p:txBody>
      </p:sp>
      <p:sp>
        <p:nvSpPr>
          <p:cNvPr id="53" name="Oval 52"/>
          <p:cNvSpPr/>
          <p:nvPr/>
        </p:nvSpPr>
        <p:spPr>
          <a:xfrm>
            <a:off x="6431939" y="262378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endCxn id="53" idx="0"/>
          </p:cNvCxnSpPr>
          <p:nvPr/>
        </p:nvCxnSpPr>
        <p:spPr>
          <a:xfrm>
            <a:off x="6026508" y="2082259"/>
            <a:ext cx="691731" cy="54152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15396" y="258585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3" name="Oval 42"/>
          <p:cNvSpPr/>
          <p:nvPr/>
        </p:nvSpPr>
        <p:spPr>
          <a:xfrm>
            <a:off x="2316556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466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Case 3: the sibling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b="1" dirty="0"/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/>
                  <a:t> is red.</a:t>
                </a:r>
              </a:p>
              <a:p>
                <a:r>
                  <a:rPr lang="en-US" dirty="0"/>
                  <a:t>In this case, we perform an </a:t>
                </a:r>
                <a:r>
                  <a:rPr lang="en-US" b="1" dirty="0"/>
                  <a:t>adjustment operation </a:t>
                </a:r>
                <a:r>
                  <a:rPr lang="en-US" dirty="0"/>
                  <a:t>as follows.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is the right child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be the right child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; otherwise,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be the left child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Execute the </a:t>
                </a:r>
                <a:r>
                  <a:rPr lang="en-US" dirty="0" err="1"/>
                  <a:t>trinode</a:t>
                </a:r>
                <a:r>
                  <a:rPr lang="en-US" dirty="0"/>
                  <a:t> restructuring operation which makes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the parent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black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658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b="1" dirty="0"/>
                  <a:t>An adjustment corresponds to choosing a different representation of a 3-node </a:t>
                </a:r>
                <a:r>
                  <a:rPr lang="en-US" dirty="0"/>
                  <a:t>in the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After the adjustment operation, the sibling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is black, and either Case 1 or Case 2 applies, with a different meaning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Note that if Case 2 applies, the double black problem cannot reappear because the parent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is red.</a:t>
                </a:r>
              </a:p>
              <a:p>
                <a:r>
                  <a:rPr lang="en-US" dirty="0"/>
                  <a:t>Thus, to complete Case 3 we make one more application of either Case 1 or Case 2 and we are done. </a:t>
                </a:r>
              </a:p>
              <a:p>
                <a:r>
                  <a:rPr lang="en-US" dirty="0"/>
                  <a:t>Therefore, </a:t>
                </a:r>
                <a:r>
                  <a:rPr lang="en-US" b="1" dirty="0"/>
                  <a:t>at most one adjustment </a:t>
                </a:r>
                <a:r>
                  <a:rPr lang="en-US" dirty="0"/>
                  <a:t>is performed in a removal operation.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156" r="-1481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834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Adjustment of a Red-Black Tree in the Presence of a Double Black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29862" y="3191284"/>
            <a:ext cx="93788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  <a:endCxn id="7" idx="0"/>
          </p:cNvCxnSpPr>
          <p:nvPr/>
        </p:nvCxnSpPr>
        <p:spPr>
          <a:xfrm flipH="1">
            <a:off x="1798803" y="2802468"/>
            <a:ext cx="554592" cy="38881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67212" y="3497198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34018" y="2848410"/>
            <a:ext cx="13547" cy="3428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29798" y="4233668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195973" y="4241928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381098" y="2581012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89010" y="333045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89210" y="333045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875310" y="2826863"/>
            <a:ext cx="589643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869843" y="2826863"/>
            <a:ext cx="805667" cy="50359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4" idx="0"/>
          </p:cNvCxnSpPr>
          <p:nvPr/>
        </p:nvCxnSpPr>
        <p:spPr>
          <a:xfrm flipH="1">
            <a:off x="5302710" y="3583591"/>
            <a:ext cx="440432" cy="62101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81946" y="3566682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82146" y="3583591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394598" y="3583591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03956" y="2511240"/>
            <a:ext cx="8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20   30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43565" y="228957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565" y="2289570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60518" y="325088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518" y="3250883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75664" y="325088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664" y="3250883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471663" y="328980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53152" y="253659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66075" y="3292037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4" name="Oval 43"/>
          <p:cNvSpPr/>
          <p:nvPr/>
        </p:nvSpPr>
        <p:spPr>
          <a:xfrm>
            <a:off x="5016410" y="420460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103397" y="4163955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75425" y="4165458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425" y="4165458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4926851" y="4430659"/>
            <a:ext cx="154131" cy="3073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530077" y="4452288"/>
            <a:ext cx="159327" cy="2857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190966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236862" y="398098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>
            <a:off x="3477266" y="3481545"/>
            <a:ext cx="45896" cy="49944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32083" y="3501030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375671" y="3133377"/>
            <a:ext cx="89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10 …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0104" y="394266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6667398" y="1952640"/>
            <a:ext cx="349971" cy="62837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1" idx="0"/>
          </p:cNvCxnSpPr>
          <p:nvPr/>
        </p:nvCxnSpPr>
        <p:spPr>
          <a:xfrm>
            <a:off x="3118261" y="2831705"/>
            <a:ext cx="359005" cy="3618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54226" y="3350432"/>
            <a:ext cx="42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16344" y="3365198"/>
            <a:ext cx="42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</a:t>
            </a:r>
          </a:p>
        </p:txBody>
      </p:sp>
      <p:cxnSp>
        <p:nvCxnSpPr>
          <p:cNvPr id="31" name="Straight Connector 30"/>
          <p:cNvCxnSpPr>
            <a:stCxn id="6" idx="0"/>
          </p:cNvCxnSpPr>
          <p:nvPr/>
        </p:nvCxnSpPr>
        <p:spPr>
          <a:xfrm flipV="1">
            <a:off x="2734018" y="2060848"/>
            <a:ext cx="539020" cy="4843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495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After the Adjustment (Right Rotation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7021" r="-111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29862" y="3191284"/>
            <a:ext cx="93788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  <a:endCxn id="7" idx="0"/>
          </p:cNvCxnSpPr>
          <p:nvPr/>
        </p:nvCxnSpPr>
        <p:spPr>
          <a:xfrm flipH="1">
            <a:off x="1798803" y="2802468"/>
            <a:ext cx="554592" cy="38881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67212" y="3497198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34018" y="2848410"/>
            <a:ext cx="13547" cy="3428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29798" y="4233668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195973" y="4241928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381098" y="2581012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89010" y="333045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584558" y="4352642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875310" y="2826863"/>
            <a:ext cx="589643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4" idx="4"/>
            <a:endCxn id="21" idx="0"/>
          </p:cNvCxnSpPr>
          <p:nvPr/>
        </p:nvCxnSpPr>
        <p:spPr>
          <a:xfrm>
            <a:off x="7380711" y="3630170"/>
            <a:ext cx="490147" cy="72247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5"/>
            <a:endCxn id="44" idx="0"/>
          </p:cNvCxnSpPr>
          <p:nvPr/>
        </p:nvCxnSpPr>
        <p:spPr>
          <a:xfrm>
            <a:off x="6869843" y="2826863"/>
            <a:ext cx="510868" cy="5152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077494" y="4605775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589946" y="4605775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03956" y="2511240"/>
            <a:ext cx="8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20   30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685444" y="3301488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444" y="3301488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81043" y="251209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043" y="2512095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171012" y="427306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012" y="4273067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667011" y="4311992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64953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66075" y="3292037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4" name="Oval 43"/>
          <p:cNvSpPr/>
          <p:nvPr/>
        </p:nvSpPr>
        <p:spPr>
          <a:xfrm>
            <a:off x="7094411" y="334213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197301" y="330458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81248" y="328919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248" y="3289195"/>
                <a:ext cx="42849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5578966" y="3607980"/>
            <a:ext cx="154131" cy="3073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35962" y="3591653"/>
            <a:ext cx="159327" cy="2857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190966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236862" y="398098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>
            <a:off x="3477266" y="3481545"/>
            <a:ext cx="45896" cy="49944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32083" y="3501030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375671" y="3133377"/>
            <a:ext cx="89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10 …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0104" y="394266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6667398" y="1952640"/>
            <a:ext cx="349971" cy="62837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1" idx="0"/>
          </p:cNvCxnSpPr>
          <p:nvPr/>
        </p:nvCxnSpPr>
        <p:spPr>
          <a:xfrm>
            <a:off x="3118261" y="2831705"/>
            <a:ext cx="359005" cy="3618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54226" y="3350432"/>
            <a:ext cx="42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16344" y="3365198"/>
            <a:ext cx="42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</a:t>
            </a:r>
          </a:p>
        </p:txBody>
      </p:sp>
      <p:cxnSp>
        <p:nvCxnSpPr>
          <p:cNvPr id="31" name="Straight Connector 30"/>
          <p:cNvCxnSpPr>
            <a:stCxn id="6" idx="0"/>
          </p:cNvCxnSpPr>
          <p:nvPr/>
        </p:nvCxnSpPr>
        <p:spPr>
          <a:xfrm flipV="1">
            <a:off x="2734018" y="2060848"/>
            <a:ext cx="539020" cy="4843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869843" y="3591653"/>
            <a:ext cx="349971" cy="62837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3121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algorithm for removing an entry from a red-black 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entries takes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b="1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time</a:t>
                </a:r>
                <a:r>
                  <a:rPr lang="en-US" dirty="0"/>
                  <a:t> and performs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/>
                          </a:rPr>
                          <m:t>𝐥𝐨𝐠</m:t>
                        </m:r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recolorings</a:t>
                </a:r>
                <a:r>
                  <a:rPr lang="en-US" dirty="0"/>
                  <a:t> and </a:t>
                </a:r>
                <a:r>
                  <a:rPr lang="en-US" b="1" dirty="0"/>
                  <a:t>at most one adjustment plus one additional </a:t>
                </a:r>
                <a:r>
                  <a:rPr lang="en-US" b="1" dirty="0" err="1"/>
                  <a:t>trinode</a:t>
                </a:r>
                <a:r>
                  <a:rPr lang="en-US" b="1" dirty="0"/>
                  <a:t> restructuring</a:t>
                </a:r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048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now see a few removals from a given red-black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(2,4)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58" y="1581931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480-70A4-412E-84A2-464D723EEE2F}" type="slidenum">
              <a:rPr lang="el-GR" smtClean="0"/>
              <a:t>7</a:t>
            </a:fld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2337459" y="3847869"/>
            <a:ext cx="951765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97458" y="443851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96036" y="3874475"/>
            <a:ext cx="88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3   4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80868" y="43859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31129" y="442911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42384" y="406093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3" idx="3"/>
          </p:cNvCxnSpPr>
          <p:nvPr/>
        </p:nvCxnSpPr>
        <p:spPr>
          <a:xfrm flipH="1">
            <a:off x="4766003" y="4306788"/>
            <a:ext cx="60236" cy="131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5"/>
          </p:cNvCxnSpPr>
          <p:nvPr/>
        </p:nvCxnSpPr>
        <p:spPr>
          <a:xfrm>
            <a:off x="5231129" y="4306788"/>
            <a:ext cx="83855" cy="130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60" idx="3"/>
            <a:endCxn id="6" idx="0"/>
          </p:cNvCxnSpPr>
          <p:nvPr/>
        </p:nvCxnSpPr>
        <p:spPr>
          <a:xfrm flipH="1">
            <a:off x="2813342" y="3199646"/>
            <a:ext cx="970018" cy="6482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0" idx="5"/>
            <a:endCxn id="23" idx="0"/>
          </p:cNvCxnSpPr>
          <p:nvPr/>
        </p:nvCxnSpPr>
        <p:spPr>
          <a:xfrm>
            <a:off x="4456359" y="3199646"/>
            <a:ext cx="572325" cy="8612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395189" y="438125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60" idx="4"/>
            <a:endCxn id="48" idx="0"/>
          </p:cNvCxnSpPr>
          <p:nvPr/>
        </p:nvCxnSpPr>
        <p:spPr>
          <a:xfrm flipH="1">
            <a:off x="4058665" y="3262918"/>
            <a:ext cx="61195" cy="6250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080869" y="4234040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464960" y="4229351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967357" y="441889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51188" y="441889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95368" y="441657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255246" y="439152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419872" y="3887976"/>
            <a:ext cx="1277586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827320" y="446353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455079" y="443691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516589" y="443691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4455080" y="4285013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586360" y="4285013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895866" y="4327000"/>
            <a:ext cx="25710" cy="1356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36234" y="3931395"/>
            <a:ext cx="86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6   7   8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803952" y="401849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</a:p>
        </p:txBody>
      </p:sp>
      <p:cxnSp>
        <p:nvCxnSpPr>
          <p:cNvPr id="67" name="Straight Connector 66"/>
          <p:cNvCxnSpPr>
            <a:endCxn id="40" idx="0"/>
          </p:cNvCxnSpPr>
          <p:nvPr/>
        </p:nvCxnSpPr>
        <p:spPr>
          <a:xfrm flipH="1">
            <a:off x="5663913" y="4246484"/>
            <a:ext cx="87348" cy="170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035902" y="4289233"/>
            <a:ext cx="0" cy="1263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642068" y="441020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509673" y="3844913"/>
            <a:ext cx="951765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725838" y="3980312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58" idx="3"/>
            <a:endCxn id="63" idx="0"/>
          </p:cNvCxnSpPr>
          <p:nvPr/>
        </p:nvCxnSpPr>
        <p:spPr>
          <a:xfrm flipH="1">
            <a:off x="5985556" y="3148729"/>
            <a:ext cx="273437" cy="6961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8" idx="5"/>
            <a:endCxn id="64" idx="0"/>
          </p:cNvCxnSpPr>
          <p:nvPr/>
        </p:nvCxnSpPr>
        <p:spPr>
          <a:xfrm>
            <a:off x="6663883" y="3148729"/>
            <a:ext cx="348255" cy="8315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3" idx="5"/>
            <a:endCxn id="38" idx="0"/>
          </p:cNvCxnSpPr>
          <p:nvPr/>
        </p:nvCxnSpPr>
        <p:spPr>
          <a:xfrm>
            <a:off x="6322055" y="4213689"/>
            <a:ext cx="97678" cy="205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4" idx="5"/>
          </p:cNvCxnSpPr>
          <p:nvPr/>
        </p:nvCxnSpPr>
        <p:spPr>
          <a:xfrm>
            <a:off x="7214583" y="4226163"/>
            <a:ext cx="113811" cy="161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64" idx="3"/>
          </p:cNvCxnSpPr>
          <p:nvPr/>
        </p:nvCxnSpPr>
        <p:spPr>
          <a:xfrm flipH="1">
            <a:off x="6725838" y="4226163"/>
            <a:ext cx="83855" cy="187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544359" y="3877152"/>
            <a:ext cx="88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13    14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94690" y="393030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50" name="Oval 49"/>
          <p:cNvSpPr/>
          <p:nvPr/>
        </p:nvSpPr>
        <p:spPr>
          <a:xfrm>
            <a:off x="5104740" y="206084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188595" y="202019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58" name="Oval 57"/>
          <p:cNvSpPr/>
          <p:nvPr/>
        </p:nvSpPr>
        <p:spPr>
          <a:xfrm>
            <a:off x="6175138" y="290287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43977" y="2830870"/>
            <a:ext cx="951765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50" idx="3"/>
            <a:endCxn id="60" idx="0"/>
          </p:cNvCxnSpPr>
          <p:nvPr/>
        </p:nvCxnSpPr>
        <p:spPr>
          <a:xfrm flipH="1">
            <a:off x="4119860" y="2306699"/>
            <a:ext cx="1068735" cy="52417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0" idx="5"/>
            <a:endCxn id="58" idx="0"/>
          </p:cNvCxnSpPr>
          <p:nvPr/>
        </p:nvCxnSpPr>
        <p:spPr>
          <a:xfrm>
            <a:off x="5593485" y="2306699"/>
            <a:ext cx="867953" cy="5961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07006" y="2862228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5  10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20122" y="28417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211960" y="443851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4211960" y="4316191"/>
            <a:ext cx="83855" cy="130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771252" y="441889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2839797" y="4289233"/>
            <a:ext cx="0" cy="1263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0731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70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8246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31" name="Oval 30"/>
          <p:cNvSpPr/>
          <p:nvPr/>
        </p:nvSpPr>
        <p:spPr>
          <a:xfrm>
            <a:off x="1679749" y="42240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23291" y="419170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88813" y="488692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118671" y="4490317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993417" y="3851443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55015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1618703" y="447617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2581307" y="3891855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523179" y="42323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6434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2532893" y="4478205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83473" y="41849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86927" y="489428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2957092" y="4501768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75856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  <a:endCxn id="74" idx="0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4027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230358" y="431099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3309023" y="3887800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775993" y="430300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3723860" y="3895968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8007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sz="2400" dirty="0"/>
              <a:t>Easy.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71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8246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31" name="Oval 30"/>
          <p:cNvSpPr/>
          <p:nvPr/>
        </p:nvSpPr>
        <p:spPr>
          <a:xfrm>
            <a:off x="1679749" y="42240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23291" y="419170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88813" y="488692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118671" y="4490317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993417" y="3851443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55015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1618703" y="447617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2581307" y="3891855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523179" y="42323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6434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2532893" y="4478205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83473" y="41849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86927" y="489428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2957092" y="4501768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75856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  <a:endCxn id="74" idx="0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4027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230358" y="431099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3309023" y="3887800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775993" y="430300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3723860" y="3895968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014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Removing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72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8246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2581307" y="3891855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523179" y="42323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6434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2532893" y="4478205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83473" y="41849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86927" y="489428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2957092" y="4501768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75856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  <a:endCxn id="74" idx="0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4027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230358" y="431099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3309023" y="3887800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775993" y="430300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3723860" y="3895968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6238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600" dirty="0"/>
              <a:t>A black node is removed hence a double black will be created.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73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8246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2581307" y="3891855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523179" y="42323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6434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2532893" y="4478205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83473" y="41849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86927" y="489428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2957092" y="4501768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75856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  <a:endCxn id="74" idx="0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4027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230358" y="431099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3309023" y="3887800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775993" y="430300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3723860" y="3895968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5942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Removing 12 – Double Black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74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8246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2581307" y="3891855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523179" y="42323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6434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2532893" y="4478205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83473" y="41849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86927" y="489428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2957092" y="4501768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493611" y="3618134"/>
            <a:ext cx="137089" cy="1440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71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Black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We are in Case 1. We need to do </a:t>
            </a:r>
            <a:r>
              <a:rPr lang="en-US" sz="2600" dirty="0" err="1"/>
              <a:t>trinode</a:t>
            </a:r>
            <a:r>
              <a:rPr lang="en-US" sz="2600" dirty="0"/>
              <a:t> restructuring (double left-right rotation at 4 and 7).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75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8246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2581307" y="3891855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523179" y="42323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6434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2532893" y="4478205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83473" y="41849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86927" y="489428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2957092" y="4501768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493611" y="3618134"/>
            <a:ext cx="137089" cy="1440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499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Restructuring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76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3084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Remove 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Easy.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77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933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Removing 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78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740001" y="431042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5818666" y="388723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1464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600" dirty="0"/>
              <a:t>A black node is removed hence a double black is created.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79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740001" y="431042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5818666" y="388723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31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Corresponding Red-Black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88" y="149321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480-70A4-412E-84A2-464D723EEE2F}" type="slidenum">
              <a:rPr lang="el-GR" smtClean="0"/>
              <a:t>8</a:t>
            </a:fld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3080869" y="414521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47133" y="3356992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82997" y="323034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3080870" y="3993312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252768" y="3078439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658529" y="500528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210060" y="500116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4658530" y="4853382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279831" y="4849263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603311" y="371913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79703" y="177281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179291" y="235782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32457" y="22449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124858" y="283913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267197" y="283913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944829" y="283913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779157" y="27655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658529" y="373457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606691" y="37471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0" idx="3"/>
          </p:cNvCxnSpPr>
          <p:nvPr/>
        </p:nvCxnSpPr>
        <p:spPr>
          <a:xfrm flipH="1">
            <a:off x="3683347" y="2018667"/>
            <a:ext cx="880211" cy="3702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0" idx="5"/>
            <a:endCxn id="58" idx="1"/>
          </p:cNvCxnSpPr>
          <p:nvPr/>
        </p:nvCxnSpPr>
        <p:spPr>
          <a:xfrm>
            <a:off x="4968448" y="2018667"/>
            <a:ext cx="847864" cy="2684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7" idx="3"/>
            <a:endCxn id="65" idx="7"/>
          </p:cNvCxnSpPr>
          <p:nvPr/>
        </p:nvCxnSpPr>
        <p:spPr>
          <a:xfrm flipH="1">
            <a:off x="2755942" y="2603671"/>
            <a:ext cx="507204" cy="2776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7" idx="5"/>
            <a:endCxn id="60" idx="1"/>
          </p:cNvCxnSpPr>
          <p:nvPr/>
        </p:nvCxnSpPr>
        <p:spPr>
          <a:xfrm>
            <a:off x="3668036" y="2603671"/>
            <a:ext cx="540677" cy="2776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8" idx="3"/>
            <a:endCxn id="66" idx="7"/>
          </p:cNvCxnSpPr>
          <p:nvPr/>
        </p:nvCxnSpPr>
        <p:spPr>
          <a:xfrm flipH="1">
            <a:off x="5433574" y="2490785"/>
            <a:ext cx="382738" cy="3905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8" idx="5"/>
            <a:endCxn id="70" idx="1"/>
          </p:cNvCxnSpPr>
          <p:nvPr/>
        </p:nvCxnSpPr>
        <p:spPr>
          <a:xfrm>
            <a:off x="6221202" y="2490785"/>
            <a:ext cx="641810" cy="3168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5" idx="4"/>
            <a:endCxn id="72" idx="0"/>
          </p:cNvCxnSpPr>
          <p:nvPr/>
        </p:nvCxnSpPr>
        <p:spPr>
          <a:xfrm>
            <a:off x="2553497" y="3127162"/>
            <a:ext cx="339494" cy="6199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0" idx="3"/>
          </p:cNvCxnSpPr>
          <p:nvPr/>
        </p:nvCxnSpPr>
        <p:spPr>
          <a:xfrm flipH="1">
            <a:off x="3889611" y="3084981"/>
            <a:ext cx="319102" cy="6341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0" idx="5"/>
            <a:endCxn id="71" idx="0"/>
          </p:cNvCxnSpPr>
          <p:nvPr/>
        </p:nvCxnSpPr>
        <p:spPr>
          <a:xfrm>
            <a:off x="4613603" y="3084981"/>
            <a:ext cx="331226" cy="6495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3350936" y="458253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208713" y="458253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>
            <a:stCxn id="64" idx="3"/>
            <a:endCxn id="80" idx="0"/>
          </p:cNvCxnSpPr>
          <p:nvPr/>
        </p:nvCxnSpPr>
        <p:spPr>
          <a:xfrm flipH="1">
            <a:off x="3637236" y="3964986"/>
            <a:ext cx="49930" cy="6175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4" idx="5"/>
            <a:endCxn id="81" idx="0"/>
          </p:cNvCxnSpPr>
          <p:nvPr/>
        </p:nvCxnSpPr>
        <p:spPr>
          <a:xfrm>
            <a:off x="4092056" y="3964986"/>
            <a:ext cx="402957" cy="6175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3344358" y="500528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3414129" y="4853382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821066" y="500116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3821067" y="4849263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6" idx="5"/>
            <a:endCxn id="23" idx="0"/>
          </p:cNvCxnSpPr>
          <p:nvPr/>
        </p:nvCxnSpPr>
        <p:spPr>
          <a:xfrm>
            <a:off x="5433574" y="3084981"/>
            <a:ext cx="699859" cy="2720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351188" y="374300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778588" y="374712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6351189" y="3591097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848359" y="3595216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283212" y="314085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7283213" y="2988949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6733300" y="314897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6803071" y="2997073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4658766" y="41601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4728537" y="4008242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5162584" y="414168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5162585" y="3989776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544122" y="173216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242334" y="2308982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323922" y="280428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650728" y="36939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009248" y="279311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169842" y="280428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6312" y="220291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863012" y="27112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915677" y="330045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648295" y="367848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722948" y="36939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426414" y="45418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273132" y="45418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538146" y="411575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2607917" y="3963849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4872159" y="32209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4941930" y="3069081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330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Removing 18 – Double Black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We are in Case 2. We will do a recoloring.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80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950236" y="3676978"/>
            <a:ext cx="137089" cy="1440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711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81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950236" y="3676978"/>
            <a:ext cx="137089" cy="14401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7370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Easy.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82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950236" y="3676978"/>
            <a:ext cx="137089" cy="14401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2418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Removing 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83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072193" y="370338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endCxn id="54" idx="0"/>
          </p:cNvCxnSpPr>
          <p:nvPr/>
        </p:nvCxnSpPr>
        <p:spPr>
          <a:xfrm flipH="1">
            <a:off x="5140738" y="3257639"/>
            <a:ext cx="162519" cy="4457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950236" y="3676978"/>
            <a:ext cx="137089" cy="14401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2888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600" dirty="0"/>
              <a:t>A black node is removed hence a double black will be created.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84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072193" y="370338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endCxn id="54" idx="0"/>
          </p:cNvCxnSpPr>
          <p:nvPr/>
        </p:nvCxnSpPr>
        <p:spPr>
          <a:xfrm flipH="1">
            <a:off x="5140738" y="3257639"/>
            <a:ext cx="162519" cy="4457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950236" y="3676978"/>
            <a:ext cx="137089" cy="14401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071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Removing 16 – Double Black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600" dirty="0"/>
              <a:t>We are in Case 3. We will do an adjustment (right rotation at 14).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85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434747" y="3013337"/>
            <a:ext cx="137089" cy="1440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06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the Adjustment – Double Black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We are in Case 2. Will do a recoloring.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86</a:t>
            </a:fld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602247" y="37427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670792" y="3337841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44249" y="369960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07160" y="430740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4575705" y="3945460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86352" y="366834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174847" y="37427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065073" y="3373377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27" idx="3"/>
            <a:endCxn id="46" idx="0"/>
          </p:cNvCxnSpPr>
          <p:nvPr/>
        </p:nvCxnSpPr>
        <p:spPr>
          <a:xfrm flipH="1">
            <a:off x="4930549" y="3254465"/>
            <a:ext cx="445386" cy="4451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237463" y="430740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5127689" y="3938050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292080" y="300861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00192" y="3742128"/>
            <a:ext cx="137089" cy="1440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27" idx="5"/>
            <a:endCxn id="32" idx="0"/>
          </p:cNvCxnSpPr>
          <p:nvPr/>
        </p:nvCxnSpPr>
        <p:spPr>
          <a:xfrm>
            <a:off x="5780825" y="3254465"/>
            <a:ext cx="587912" cy="487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375935" y="29711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685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446136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the Recoloring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87</a:t>
            </a:fld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602247" y="37427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670792" y="3337841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44249" y="369960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07160" y="430740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4575705" y="3945460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86352" y="366834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174847" y="37427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065073" y="3373377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27" idx="3"/>
            <a:endCxn id="46" idx="0"/>
          </p:cNvCxnSpPr>
          <p:nvPr/>
        </p:nvCxnSpPr>
        <p:spPr>
          <a:xfrm flipH="1">
            <a:off x="4930549" y="3254465"/>
            <a:ext cx="445386" cy="4451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237463" y="430740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5127689" y="3938050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292080" y="300861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00192" y="3742128"/>
            <a:ext cx="137089" cy="14401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27" idx="5"/>
            <a:endCxn id="32" idx="0"/>
          </p:cNvCxnSpPr>
          <p:nvPr/>
        </p:nvCxnSpPr>
        <p:spPr>
          <a:xfrm>
            <a:off x="5780825" y="3254465"/>
            <a:ext cx="587912" cy="4876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375935" y="29711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685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297308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Operations in a Red-Black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88</a:t>
            </a:fld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303748" y="2132856"/>
            <a:ext cx="3960440" cy="3672408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2132856"/>
            <a:ext cx="2592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560" y="5805264"/>
            <a:ext cx="14766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5616" y="3969060"/>
            <a:ext cx="0" cy="1836204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15616" y="2132856"/>
            <a:ext cx="10716" cy="1296144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3568" y="3501008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01008"/>
                <a:ext cx="864096" cy="369332"/>
              </a:xfrm>
              <a:prstGeom prst="rect">
                <a:avLst/>
              </a:prstGeom>
              <a:blipFill rotWithShape="1">
                <a:blip r:embed="rId2"/>
                <a:stretch>
                  <a:fillRect r="-1901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5148064" y="2132856"/>
            <a:ext cx="2376264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44208" y="5794995"/>
            <a:ext cx="1296144" cy="102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1948190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1948190"/>
                <a:ext cx="86409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5652120" y="3212976"/>
            <a:ext cx="1944216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12160" y="4293096"/>
            <a:ext cx="1736576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40352" y="3028310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028310"/>
                <a:ext cx="86409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740352" y="4108430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4108430"/>
                <a:ext cx="86409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083102" y="157885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 per level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3608" y="173849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Height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52120" y="580806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Worst-case time: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740352" y="5794995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5794995"/>
                <a:ext cx="864096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914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>
            <a:off x="3707904" y="3645024"/>
            <a:ext cx="72008" cy="15841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355976" y="3290596"/>
            <a:ext cx="72008" cy="1584176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67844" y="52292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 phase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79912" y="28242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 phase</a:t>
            </a:r>
          </a:p>
        </p:txBody>
      </p:sp>
    </p:spTree>
    <p:extLst>
      <p:ext uri="{BB962C8B-B14F-4D97-AF65-F5344CB8AC3E}">
        <p14:creationId xmlns:p14="http://schemas.microsoft.com/office/powerpoint/2010/main" val="28198245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red-black tree data structure is </a:t>
            </a:r>
            <a:r>
              <a:rPr lang="en-US" b="1" dirty="0"/>
              <a:t>slightly more complicated</a:t>
            </a:r>
            <a:r>
              <a:rPr lang="en-US" dirty="0"/>
              <a:t> than its corresponding (2,4) tree.</a:t>
            </a:r>
          </a:p>
          <a:p>
            <a:r>
              <a:rPr lang="en-US" dirty="0"/>
              <a:t>However, the red-black tree has the conceptual advantage that only a </a:t>
            </a:r>
            <a:r>
              <a:rPr lang="en-US" b="1" dirty="0"/>
              <a:t>constant number of </a:t>
            </a:r>
            <a:r>
              <a:rPr lang="en-US" b="1" dirty="0" err="1"/>
              <a:t>trinode</a:t>
            </a:r>
            <a:r>
              <a:rPr lang="en-US" b="1" dirty="0"/>
              <a:t> restructurings</a:t>
            </a:r>
            <a:r>
              <a:rPr lang="en-US" dirty="0"/>
              <a:t> are ever needed to restore the balance after an update.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2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Red-Black Trees to (2,4)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Given a red-black tree, we can </a:t>
                </a:r>
                <a:r>
                  <a:rPr lang="en-US" b="1" dirty="0"/>
                  <a:t>construct a corresponding (2,4) tree</a:t>
                </a:r>
                <a:r>
                  <a:rPr lang="en-US" dirty="0"/>
                  <a:t> by merging every red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into its parent and storing the entry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at its parent.</a:t>
                </a:r>
              </a:p>
              <a:p>
                <a:r>
                  <a:rPr lang="en-US" dirty="0"/>
                  <a:t>The two children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become left and right child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in the new 3-node or 4-node.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08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M. T. Goodrich, R. </a:t>
            </a:r>
            <a:r>
              <a:rPr lang="en-US" dirty="0" err="1"/>
              <a:t>Tamassia</a:t>
            </a:r>
            <a:r>
              <a:rPr lang="en-US" dirty="0"/>
              <a:t> and D. Mount. </a:t>
            </a:r>
            <a:r>
              <a:rPr lang="en-US" i="1" dirty="0"/>
              <a:t>Data Structures and Algorithms in C++.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edition. John Wiley.</a:t>
            </a:r>
          </a:p>
          <a:p>
            <a:pPr lvl="1"/>
            <a:r>
              <a:rPr lang="en-US" dirty="0"/>
              <a:t>Section 10.5</a:t>
            </a:r>
          </a:p>
          <a:p>
            <a:r>
              <a:rPr lang="en-US" dirty="0"/>
              <a:t>M. T. Goodrich, R. </a:t>
            </a:r>
            <a:r>
              <a:rPr lang="en-US" dirty="0" err="1"/>
              <a:t>Tamassia</a:t>
            </a:r>
            <a:r>
              <a:rPr lang="en-US" dirty="0"/>
              <a:t>. </a:t>
            </a:r>
            <a:r>
              <a:rPr lang="el-GR" i="1" dirty="0"/>
              <a:t>Δομές Δεδομένων και Αλγόριθμοι σε </a:t>
            </a:r>
            <a:r>
              <a:rPr lang="en-US" i="1" dirty="0"/>
              <a:t>Java</a:t>
            </a:r>
            <a:r>
              <a:rPr lang="en-US" dirty="0"/>
              <a:t>. </a:t>
            </a:r>
            <a:r>
              <a:rPr lang="el-GR" dirty="0"/>
              <a:t>5</a:t>
            </a:r>
            <a:r>
              <a:rPr lang="el-GR" baseline="30000" dirty="0"/>
              <a:t>η</a:t>
            </a:r>
            <a:r>
              <a:rPr lang="el-GR" dirty="0"/>
              <a:t> έκδοση. Εκδόσεις Δίαυλος.</a:t>
            </a:r>
          </a:p>
          <a:p>
            <a:pPr lvl="1"/>
            <a:r>
              <a:rPr lang="el-GR" dirty="0"/>
              <a:t>Κεφ. 10.5</a:t>
            </a:r>
            <a:endParaRPr lang="en-US" dirty="0"/>
          </a:p>
          <a:p>
            <a:r>
              <a:rPr lang="en-US" dirty="0"/>
              <a:t>R. </a:t>
            </a:r>
            <a:r>
              <a:rPr lang="en-US" dirty="0" err="1"/>
              <a:t>Sedgewick</a:t>
            </a:r>
            <a:r>
              <a:rPr lang="en-US" dirty="0"/>
              <a:t>. </a:t>
            </a:r>
            <a:r>
              <a:rPr lang="el-GR" dirty="0"/>
              <a:t>Αλγόριθμοι σε </a:t>
            </a:r>
            <a:r>
              <a:rPr lang="en-US" dirty="0"/>
              <a:t>C.</a:t>
            </a:r>
          </a:p>
          <a:p>
            <a:pPr lvl="1"/>
            <a:r>
              <a:rPr lang="el-GR" dirty="0"/>
              <a:t>Κεφ. </a:t>
            </a:r>
            <a:r>
              <a:rPr lang="el-GR"/>
              <a:t>13.4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4035</Words>
  <Application>Microsoft Office PowerPoint</Application>
  <PresentationFormat>On-screen Show (4:3)</PresentationFormat>
  <Paragraphs>1097</Paragraphs>
  <Slides>90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4" baseType="lpstr">
      <vt:lpstr>Arial</vt:lpstr>
      <vt:lpstr>Calibri</vt:lpstr>
      <vt:lpstr>Cambria Math</vt:lpstr>
      <vt:lpstr>Office Theme</vt:lpstr>
      <vt:lpstr>Red-Black Trees</vt:lpstr>
      <vt:lpstr>Red-Black Trees</vt:lpstr>
      <vt:lpstr>Definition</vt:lpstr>
      <vt:lpstr>Example Red-Black Tree</vt:lpstr>
      <vt:lpstr>From (2,4) Trees to Red-Black Trees</vt:lpstr>
      <vt:lpstr>From (2,4) Trees to Red-Black Trees (cont’d)</vt:lpstr>
      <vt:lpstr>Example (2,4) Tree</vt:lpstr>
      <vt:lpstr>Corresponding Red-Black Tree</vt:lpstr>
      <vt:lpstr>From Red-Black Trees to (2,4) Trees</vt:lpstr>
      <vt:lpstr>Example Red-Black Tree</vt:lpstr>
      <vt:lpstr>Corresponding (2,4) Tree</vt:lpstr>
      <vt:lpstr>Proposition</vt:lpstr>
      <vt:lpstr>Proof</vt:lpstr>
      <vt:lpstr>Proof (cont’d)</vt:lpstr>
      <vt:lpstr>Updates</vt:lpstr>
      <vt:lpstr>Insertion</vt:lpstr>
      <vt:lpstr>Insertion (cont’d)</vt:lpstr>
      <vt:lpstr>Insertion (cont’d)</vt:lpstr>
      <vt:lpstr>Trinode Restructuring</vt:lpstr>
      <vt:lpstr>Trinode Restructuring vs. Rotations</vt:lpstr>
      <vt:lpstr>Trinode Restructuring Graphically</vt:lpstr>
      <vt:lpstr>Trinode Restructuring Graphically (cont’d)</vt:lpstr>
      <vt:lpstr>Trinode Restructuring Graphically (cont’d)</vt:lpstr>
      <vt:lpstr>Trinode Restructuring Graphically (cont’d)</vt:lpstr>
      <vt:lpstr>Insertion (cont’d)</vt:lpstr>
      <vt:lpstr>Overflow</vt:lpstr>
      <vt:lpstr>Recoloring</vt:lpstr>
      <vt:lpstr>Recoloring vs. Trinode Restructuring</vt:lpstr>
      <vt:lpstr>Insertion (cont’d)</vt:lpstr>
      <vt:lpstr>Example</vt:lpstr>
      <vt:lpstr>Initial Empty Tree</vt:lpstr>
      <vt:lpstr>Insert 4</vt:lpstr>
      <vt:lpstr>Insert 7</vt:lpstr>
      <vt:lpstr>Insert 12 – Double Red</vt:lpstr>
      <vt:lpstr>After Restructuring</vt:lpstr>
      <vt:lpstr>Insert 15 – Double Red</vt:lpstr>
      <vt:lpstr>After Recoloring</vt:lpstr>
      <vt:lpstr>Insert 3</vt:lpstr>
      <vt:lpstr>Insert 5</vt:lpstr>
      <vt:lpstr>Insert 14 – Double Red</vt:lpstr>
      <vt:lpstr>After Restructuring</vt:lpstr>
      <vt:lpstr>Insertion of 18 – Double Red</vt:lpstr>
      <vt:lpstr>After Recoloring</vt:lpstr>
      <vt:lpstr>Insertion of 16 – Double Red</vt:lpstr>
      <vt:lpstr>After Restructuring</vt:lpstr>
      <vt:lpstr>Insertion of 17 – Double Red</vt:lpstr>
      <vt:lpstr>After Recoloring – Double Red</vt:lpstr>
      <vt:lpstr>After Restructuring</vt:lpstr>
      <vt:lpstr>Proposition</vt:lpstr>
      <vt:lpstr>Removal</vt:lpstr>
      <vt:lpstr>Removal (cont’d)</vt:lpstr>
      <vt:lpstr>Graphically</vt:lpstr>
      <vt:lpstr>Removal (cont’d)</vt:lpstr>
      <vt:lpstr>Removal (cont’d)</vt:lpstr>
      <vt:lpstr>Example of Case 1</vt:lpstr>
      <vt:lpstr>After the Restructuring (Right Rotation at x)</vt:lpstr>
      <vt:lpstr>Alternative Example of Case 1</vt:lpstr>
      <vt:lpstr>After the Restructuring (Double Left-Right Rotation at y and x)</vt:lpstr>
      <vt:lpstr>Removal (cont’d)</vt:lpstr>
      <vt:lpstr>Recoloring a Red-Black Tree that Fixes the Double Black Problem</vt:lpstr>
      <vt:lpstr>After the Recoloring</vt:lpstr>
      <vt:lpstr>Recoloring a Red-Black Tree that Propagates the Double Black Problem</vt:lpstr>
      <vt:lpstr>After the Recoloring</vt:lpstr>
      <vt:lpstr>Removal (cont’d)</vt:lpstr>
      <vt:lpstr>Removal (cont’d)</vt:lpstr>
      <vt:lpstr>Adjustment of a Red-Black Tree in the Presence of a Double Black Problem</vt:lpstr>
      <vt:lpstr>After the Adjustment (Right Rotation at x)</vt:lpstr>
      <vt:lpstr>Removal (cont’d)</vt:lpstr>
      <vt:lpstr>Example</vt:lpstr>
      <vt:lpstr>Initial Tree</vt:lpstr>
      <vt:lpstr>Remove 3</vt:lpstr>
      <vt:lpstr>After Removing 3</vt:lpstr>
      <vt:lpstr>Remove 12</vt:lpstr>
      <vt:lpstr>After Removing 12 – Double Black</vt:lpstr>
      <vt:lpstr>Double Black</vt:lpstr>
      <vt:lpstr>After Restructuring</vt:lpstr>
      <vt:lpstr>Remove 17</vt:lpstr>
      <vt:lpstr>After Removing 17</vt:lpstr>
      <vt:lpstr>Remove 18</vt:lpstr>
      <vt:lpstr>After Removing 18 – Double Black</vt:lpstr>
      <vt:lpstr>After Recoloring</vt:lpstr>
      <vt:lpstr>Remove 15</vt:lpstr>
      <vt:lpstr>After Removing 15</vt:lpstr>
      <vt:lpstr>Remove 16</vt:lpstr>
      <vt:lpstr>After Removing 16 – Double Black</vt:lpstr>
      <vt:lpstr>After the Adjustment – Double Black</vt:lpstr>
      <vt:lpstr>After the Recoloring</vt:lpstr>
      <vt:lpstr>Complexity of Operations in a Red-Black Tree</vt:lpstr>
      <vt:lpstr>Summary</vt:lpstr>
      <vt:lpstr>Readings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Red-Black Trees</dc:title>
  <dc:creator>koubarak</dc:creator>
  <cp:lastModifiedBy>Manolis Koubarakis</cp:lastModifiedBy>
  <cp:revision>131</cp:revision>
  <dcterms:created xsi:type="dcterms:W3CDTF">2016-04-22T09:42:05Z</dcterms:created>
  <dcterms:modified xsi:type="dcterms:W3CDTF">2020-04-06T11:11:29Z</dcterms:modified>
</cp:coreProperties>
</file>