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60" r:id="rId3"/>
    <p:sldId id="277" r:id="rId4"/>
    <p:sldId id="278" r:id="rId5"/>
    <p:sldId id="279" r:id="rId6"/>
    <p:sldId id="276" r:id="rId7"/>
    <p:sldId id="261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306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7" r:id="rId31"/>
    <p:sldId id="301" r:id="rId32"/>
    <p:sldId id="302" r:id="rId33"/>
    <p:sldId id="303" r:id="rId34"/>
    <p:sldId id="304" r:id="rId35"/>
    <p:sldId id="30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3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61D6F-64AE-4359-BF22-CE5645AC3AC1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64F82-8A0D-4A48-8678-3FFCAA487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36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4F82-8A0D-4A48-8678-3FFCAA4876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04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62DD-0888-4FD8-8F25-D35C6D18F104}" type="datetime1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894-FEF7-444A-A1DF-E4D96501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1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9900-0875-4177-AAA6-DC322EA7AF34}" type="datetime1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894-FEF7-444A-A1DF-E4D96501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97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386D-3925-4AF4-A259-9AB3D199ADB6}" type="datetime1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894-FEF7-444A-A1DF-E4D96501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27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A595-512C-4179-BBA9-8E8A82308441}" type="datetime1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894-FEF7-444A-A1DF-E4D96501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2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7088-557B-4931-98DF-9900866FB06B}" type="datetime1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894-FEF7-444A-A1DF-E4D96501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65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0914-20EA-4EC3-B2E3-78684CDADB49}" type="datetime1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894-FEF7-444A-A1DF-E4D96501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5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2F00-FB4A-492A-BE4E-92AB5096DA17}" type="datetime1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894-FEF7-444A-A1DF-E4D96501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0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921D-ECD5-4287-9D56-0F89F7CC50C0}" type="datetime1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894-FEF7-444A-A1DF-E4D96501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0C045-5342-488C-A71D-ED5658CF62B6}" type="datetime1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894-FEF7-444A-A1DF-E4D96501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56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2983-2E14-4B18-8148-C86BB80132CA}" type="datetime1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894-FEF7-444A-A1DF-E4D96501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6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2136-CBDF-4E69-90C4-62AEB03FF8E9}" type="datetime1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894-FEF7-444A-A1DF-E4D96501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5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3854F-6A8D-4E36-AA25-06DFE6BDAC2D}" type="datetime1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51894-FEF7-444A-A1DF-E4D96501E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Αλγόριθμοι Ταξινόμησης – Μέρος </a:t>
            </a:r>
            <a:r>
              <a:rPr lang="en-US" dirty="0"/>
              <a:t>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Μανόλης </a:t>
            </a:r>
            <a:r>
              <a:rPr lang="el-GR" dirty="0" err="1"/>
              <a:t>Κουμπαράκης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86E7-8B35-4739-9C04-036E722F01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4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l-GR" dirty="0"/>
                  <a:t>Ο Συμβολισμός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/>
                      </a:rPr>
                      <m:t>Ω</m:t>
                    </m:r>
                    <m:r>
                      <a:rPr lang="el-GR">
                        <a:latin typeface="Cambria Math"/>
                      </a:rPr>
                      <m:t>(.)</m:t>
                    </m:r>
                  </m:oMath>
                </a14:m>
                <a:r>
                  <a:rPr lang="el-GR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l-GR" dirty="0"/>
                  <a:t>Όπως ο συμβολισμός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(.)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μας παρέχει ένα τρόπο για να πούμε ότι μια συνάρτηση είναι μικρότερη ή ίση με κάποια άλλη, ο παρακάτω συμβολισμός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</a:rPr>
                      <m:t>Ω</m:t>
                    </m:r>
                    <m:r>
                      <a:rPr lang="el-GR" b="0" i="0" smtClean="0">
                        <a:latin typeface="Cambria Math"/>
                      </a:rPr>
                      <m:t>(.)</m:t>
                    </m:r>
                  </m:oMath>
                </a14:m>
                <a:r>
                  <a:rPr lang="el-GR" dirty="0"/>
                  <a:t> μας παρέχει ένα τρόπο για να πούμε ότι μια συνάρτηση είναι </a:t>
                </a:r>
                <a:r>
                  <a:rPr lang="el-GR" b="1" dirty="0"/>
                  <a:t>μεγαλύτερη ή ίση </a:t>
                </a:r>
                <a:r>
                  <a:rPr lang="el-GR" dirty="0"/>
                  <a:t>με κάποια άλλη.</a:t>
                </a:r>
              </a:p>
              <a:p>
                <a:r>
                  <a:rPr lang="el-GR" b="1" dirty="0"/>
                  <a:t>Ορισμός</a:t>
                </a:r>
                <a:r>
                  <a:rPr lang="el-GR" dirty="0"/>
                  <a:t>. Λέμε ότι η συνάρτηση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είναι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l-GR" dirty="0"/>
                  <a:t>αν 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είναι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/>
                  <a:t>ή αλλιώς, αν υπάρχει μια πραγματική σταθερά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l-GR" dirty="0"/>
                  <a:t> και μια ακέραια σταθερά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l-GR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l-GR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που είναι τέτοιες ώστε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για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3504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894-FEF7-444A-A1DF-E4D96501E8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40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Η συνάρτηση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+2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είναι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l-GR" dirty="0"/>
                  <a:t>Αυτό είναι εύκολο να αποδειχθεί επειδή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3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+2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dirty="0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l-GR" b="0" i="0" dirty="0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𝑛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  <a:ea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l-GR" dirty="0"/>
                  <a:t>για κάθε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≥2.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894-FEF7-444A-A1DF-E4D96501E8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47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Απόδειξη του Κάτω Φράγματος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l-GR" dirty="0"/>
                  <a:t>Στη χειρότερη περίπτωση, ο χρόνος εκτέλεσης ενός αλγόριθμου ταξινόμησης βασισμένου σε συγκρίσεις κλειδιών είναι μεγαλύτερος ή ίσος με το ύψος του δένδρου απόφασης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που αντιστοιχεί στο αλγόριθμο αυτό όπως είπαμε παραπάνω.</a:t>
                </a:r>
              </a:p>
              <a:p>
                <a:r>
                  <a:rPr lang="el-GR" dirty="0"/>
                  <a:t>Κάθε εξωτερικός κόμβος του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l-GR" dirty="0"/>
                  <a:t> αντιστοιχεί σε μια αντιμετάθεση των στοιχείων της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. </a:t>
                </a:r>
                <a:r>
                  <a:rPr lang="el-GR" dirty="0"/>
                  <a:t>Επιπλέον, κάθε αντιμετάθεση των στοιχείων της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r>
                  <a:rPr lang="el-GR" dirty="0"/>
                  <a:t> αντιστοιχεί σε ένα εξωτερικό κόμβο του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l-GR" b="0" i="0" smtClean="0">
                        <a:latin typeface="Cambria Math"/>
                      </a:rPr>
                      <m:t>.</m:t>
                    </m:r>
                  </m:oMath>
                </a14:m>
                <a:endParaRPr lang="el-GR" dirty="0"/>
              </a:p>
              <a:p>
                <a:r>
                  <a:rPr lang="el-GR" dirty="0"/>
                  <a:t>Ο αριθμός των αντιμεταθέσεων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στοιχείων είναι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!=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⋯2∙1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l-GR" dirty="0"/>
                  <a:t>Άρα το δένδρο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l-GR" dirty="0"/>
                  <a:t> πρέπει να έχει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!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εξωτερικούς κόμβους.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2561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894-FEF7-444A-A1DF-E4D96501E8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72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Απόδειξη του Κάτω Φράγματος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l-GR" dirty="0"/>
                  <a:t>Από τις ιδιότητες των δυαδικών δένδρων που έχουμε αποδείξει στο παρελθόν προκύπτει ότι το ύψος του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l-GR" dirty="0"/>
                  <a:t> είναι τουλάχιστον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.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l-GR" dirty="0"/>
                  <a:t>Επειδή στο γινόμενο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! </m:t>
                    </m:r>
                  </m:oMath>
                </a14:m>
                <a:r>
                  <a:rPr lang="el-GR" dirty="0"/>
                  <a:t>υπάρχουν τουλάχιστον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l-GR" dirty="0"/>
                  <a:t>όροι που είναι μεγαλύτεροι ή ίσοι με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l-GR" dirty="0"/>
                  <a:t> έχουμε</a:t>
                </a:r>
                <a:endParaRPr lang="en-US" dirty="0"/>
              </a:p>
              <a:p>
                <a:pPr marL="0" indent="0" algn="ctr">
                  <a:buNone/>
                </a:pPr>
                <a:r>
                  <a:rPr lang="el-GR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e>
                        </m:d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≥</m:t>
                        </m:r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e>
                        </m:func>
                      </m:e>
                    </m:func>
                    <m:r>
                      <a:rPr lang="en-US" b="0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dirty="0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dirty="0">
                        <a:latin typeface="Cambria Math" panose="02040503050406030204" pitchFamily="18" charset="0"/>
                        <a:ea typeface="Cambria Math"/>
                      </a:rPr>
                      <m:t>≥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/>
                            <a:ea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func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  <a:ea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l-GR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4</m:t>
                            </m:r>
                          </m:den>
                        </m:f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/>
                  <a:t>  </a:t>
                </a:r>
                <a:r>
                  <a:rPr lang="el-GR" dirty="0"/>
                  <a:t>για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endParaRPr lang="el-GR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l-GR" dirty="0"/>
                  <a:t>Δηλαδή η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!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func>
                  </m:oMath>
                </a14:m>
                <a:r>
                  <a:rPr lang="el-GR" dirty="0"/>
                  <a:t>είναι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l-GR" b="0" i="0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9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894-FEF7-444A-A1DF-E4D96501E8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30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Ταξινόμηση σε Γραμμικό Χρόνο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l-GR" dirty="0"/>
                  <a:t>Έχουμε δείξει ότι χρειαζόμαστε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</a:rPr>
                      <m:t>Ω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χρόνο στη χειρότερη περίπτωση για να ταξινομήσουμε ένα πίνακα μεγέθους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χρησιμοποιώντας αλγορίθμους που βασίζονται στη σύγκριση κλειδιών.</a:t>
                </a:r>
              </a:p>
              <a:p>
                <a:r>
                  <a:rPr lang="el-GR" dirty="0"/>
                  <a:t>Έχουμε παρουσιάσει αλγόριθμους που είναι </a:t>
                </a:r>
                <a:r>
                  <a:rPr lang="el-GR" b="1" dirty="0"/>
                  <a:t>βέλτιστοι</a:t>
                </a:r>
                <a:r>
                  <a:rPr lang="el-GR" dirty="0"/>
                  <a:t> δηλαδή έχουν πολυπλοκότητα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στη χειρότερη περίπτωση (π.χ. τον </a:t>
                </a:r>
                <a:r>
                  <a:rPr lang="en-US" dirty="0" err="1"/>
                  <a:t>heapsort</a:t>
                </a:r>
                <a:r>
                  <a:rPr lang="en-US" dirty="0"/>
                  <a:t> </a:t>
                </a:r>
                <a:r>
                  <a:rPr lang="el-GR" dirty="0"/>
                  <a:t>ή τον </a:t>
                </a:r>
                <a:r>
                  <a:rPr lang="en-US" dirty="0" err="1"/>
                  <a:t>mergesort</a:t>
                </a:r>
                <a:r>
                  <a:rPr lang="en-US" dirty="0"/>
                  <a:t>).</a:t>
                </a:r>
                <a:endParaRPr lang="el-GR" dirty="0"/>
              </a:p>
              <a:p>
                <a:r>
                  <a:rPr lang="el-GR" b="1" dirty="0"/>
                  <a:t>Ερώτηση</a:t>
                </a:r>
                <a:r>
                  <a:rPr lang="el-GR" dirty="0"/>
                  <a:t>: Υπάρχουν καλύτεροι αλγόριθμοι</a:t>
                </a:r>
                <a:r>
                  <a:rPr lang="en-US" dirty="0"/>
                  <a:t> </a:t>
                </a:r>
                <a:r>
                  <a:rPr lang="el-GR" dirty="0"/>
                  <a:t>πού δεν βασίζονται στη σύγκριση κλειδιών;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C5C5-8106-4DD1-833B-044AF5E037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60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Ταξινόμηση σε Γραμμικό Χρόνο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Υπάρχουν αλγόριθμοι ταξινόμησης που τρέχουν σε </a:t>
            </a:r>
            <a:r>
              <a:rPr lang="el-GR" b="1" dirty="0"/>
              <a:t>γραμμικό χρόνο </a:t>
            </a:r>
            <a:r>
              <a:rPr lang="el-GR" dirty="0"/>
              <a:t>αλλά είναι κατάλληλοι μόνο για πίνακες με συγκεκριμένους τύπους στοιχείων.</a:t>
            </a:r>
          </a:p>
          <a:p>
            <a:endParaRPr lang="el-GR" dirty="0"/>
          </a:p>
          <a:p>
            <a:r>
              <a:rPr lang="el-GR" dirty="0"/>
              <a:t>Θα παρουσιάσουμε τους αλγόριθμους </a:t>
            </a:r>
            <a:r>
              <a:rPr lang="en-US" dirty="0"/>
              <a:t>bucket-sort </a:t>
            </a:r>
            <a:r>
              <a:rPr lang="el-GR" dirty="0"/>
              <a:t>και </a:t>
            </a:r>
            <a:r>
              <a:rPr lang="en-US" dirty="0"/>
              <a:t>radix-sort.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C5C5-8106-4DD1-833B-044AF5E037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23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Αλγόριθμος </a:t>
            </a:r>
            <a:r>
              <a:rPr lang="en-US" dirty="0"/>
              <a:t>bucket-sort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l-GR" dirty="0"/>
                  <a:t>Θεωρείστε ένα πίνακα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μεγέθους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του οποίου τα κλειδιά είναι ακέραιοι στο διάστημα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0,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−1]</m:t>
                    </m:r>
                  </m:oMath>
                </a14:m>
                <a:r>
                  <a:rPr lang="el-GR" dirty="0"/>
                  <a:t> για κάποιο ακέραιο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≥2.</m:t>
                    </m:r>
                  </m:oMath>
                </a14:m>
                <a:endParaRPr lang="en-US" dirty="0"/>
              </a:p>
              <a:p>
                <a:r>
                  <a:rPr lang="el-GR" dirty="0"/>
                  <a:t>Η βασική ιδέα του αλγόριθμου </a:t>
                </a:r>
                <a:r>
                  <a:rPr lang="en-US" b="1" dirty="0"/>
                  <a:t>bucket-sort</a:t>
                </a:r>
                <a:r>
                  <a:rPr lang="en-US" dirty="0"/>
                  <a:t> </a:t>
                </a:r>
                <a:r>
                  <a:rPr lang="el-GR" dirty="0"/>
                  <a:t>είναι να χρησιμοποιήσουμε τα κλειδιά σαν δείκτες σε ένα </a:t>
                </a:r>
                <a:r>
                  <a:rPr lang="el-GR" b="1" dirty="0"/>
                  <a:t>πίνακα κάδων (</a:t>
                </a:r>
                <a:r>
                  <a:rPr lang="en-US" b="1" dirty="0"/>
                  <a:t>buckets)</a:t>
                </a:r>
                <a:r>
                  <a:rPr lang="el-GR" b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l-GR" dirty="0"/>
                  <a:t>που έχει στοιχεία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,…,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l-GR" dirty="0"/>
                  <a:t>Ο αλγόριθμος λειτουργεί ως εξής.</a:t>
                </a:r>
              </a:p>
              <a:p>
                <a:r>
                  <a:rPr lang="el-GR" dirty="0"/>
                  <a:t>Στην αρχή διασχίζουμε τον πίνακα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l-GR" dirty="0"/>
                  <a:t> και τοποθετούμε τα στοιχεία του στον πίνακα κάδων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l-GR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l-GR" dirty="0"/>
                  <a:t> Το στοιχείο του πίνακα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l-GR" dirty="0"/>
                  <a:t> με κλειδί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τοποθετείται στον κάδο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πού είναι μια ακολουθία από στοιχεία του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l-GR" dirty="0"/>
                  <a:t> που έχουν κλειδί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l-GR" dirty="0"/>
                  <a:t>.</a:t>
                </a:r>
              </a:p>
              <a:p>
                <a:r>
                  <a:rPr lang="el-GR" dirty="0"/>
                  <a:t>Στη συνέχεια βάζουμε τα στοιχεία του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l-GR" dirty="0"/>
                  <a:t> πίσω στον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l-GR" dirty="0"/>
                  <a:t> σε ταξινομημένη σειρά, απαριθμώντας τα περιεχόμενα των κάδων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,…,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l-GR" b="0" i="0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l-G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C5C5-8106-4DD1-833B-044AF5E037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57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Αλγόριθμος </a:t>
            </a:r>
            <a:r>
              <a:rPr lang="en-US" dirty="0"/>
              <a:t>bucket-sort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l-GR" dirty="0"/>
                  <a:t>Είναι εύκολο να δούμε ότι ο αλγόριθμος </a:t>
                </a:r>
                <a:r>
                  <a:rPr lang="en-US" dirty="0"/>
                  <a:t>bucket-sort </a:t>
                </a:r>
                <a:r>
                  <a:rPr lang="el-GR" dirty="0"/>
                  <a:t>τρέχει σε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χρόνο και χρειάζεται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χώρο.</a:t>
                </a:r>
              </a:p>
              <a:p>
                <a:r>
                  <a:rPr lang="el-GR" dirty="0"/>
                  <a:t>Επομένως ο αλγόριθμος </a:t>
                </a:r>
                <a:r>
                  <a:rPr lang="en-US" dirty="0"/>
                  <a:t>bucket-sort</a:t>
                </a:r>
                <a:r>
                  <a:rPr lang="el-GR" dirty="0"/>
                  <a:t> είναι αποδοτικός όταν η παράμετρος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είναι μικρή σε σχέση με 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π.χ.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Η απόδοση του αλγόριθμου χειροτερεύει όταν 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μεγαλώνει σε σχέση με 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l-GR" b="0" i="0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C5C5-8106-4DD1-833B-044AF5E037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63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Αλγόριθμος </a:t>
            </a:r>
            <a:r>
              <a:rPr lang="en-US" dirty="0"/>
              <a:t>bucket-sort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Μια σημαντική ιδιότητα του αλγόριθμου </a:t>
            </a:r>
            <a:r>
              <a:rPr lang="en-US" dirty="0"/>
              <a:t>bucket-sort </a:t>
            </a:r>
            <a:r>
              <a:rPr lang="el-GR" dirty="0"/>
              <a:t>είναι ότι λειτουργεί σωστά ακόμα και αν υπάρχουν πολλά στοιχεία με την ίδια τιμή κλειδιού.</a:t>
            </a:r>
          </a:p>
          <a:p>
            <a:r>
              <a:rPr lang="el-GR" dirty="0"/>
              <a:t>Μπορούμε να κρατήσουμε ένα μετρητή για κάθε τιμή του κλειδιού ή να υλοποιήσουμε τους κάδους σαν συνδεδεμένες λίστες κλειδιών.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894-FEF7-444A-A1DF-E4D96501E8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96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Ευσταθείς Μέθοδοι Ταξινόμησης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l-GR" dirty="0"/>
                  <a:t>Μια μέθοδος ταξινόμησης λέγεται ευσταθής </a:t>
                </a:r>
                <a:r>
                  <a:rPr lang="en-US" dirty="0"/>
                  <a:t>(stable) </a:t>
                </a:r>
                <a:r>
                  <a:rPr lang="el-GR" dirty="0"/>
                  <a:t>αν διατηρεί τη σχετική σειρά των στοιχείων μιας ακολουθίας με διπλά κλειδιά.</a:t>
                </a:r>
              </a:p>
              <a:p>
                <a:r>
                  <a:rPr lang="el-GR" b="1" dirty="0"/>
                  <a:t>Ορισμός</a:t>
                </a:r>
                <a:r>
                  <a:rPr lang="el-GR" dirty="0"/>
                  <a:t>. Έστω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,…,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μια ακολουθία ζευγαριών προς ταξινόμηση. Θα λέμε ότι ένας αλγόριθμος ταξινόμησης είναι </a:t>
                </a:r>
                <a:r>
                  <a:rPr lang="el-GR" b="1" dirty="0"/>
                  <a:t>ευσταθής</a:t>
                </a:r>
                <a:r>
                  <a:rPr lang="el-GR" dirty="0"/>
                  <a:t> αν, για κάθε δύο στοιχεία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l-GR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l-G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και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l-GR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l-G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της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τέτοια ώστε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και το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l-GR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l-G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l-GR" dirty="0"/>
                  <a:t> προηγείται του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l-GR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l-G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στην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πριν την ταξινόμηση (δηλαδή,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/>
                  <a:t>)</a:t>
                </a:r>
                <a:r>
                  <a:rPr lang="el-GR" dirty="0"/>
                  <a:t>,</a:t>
                </a:r>
                <a:r>
                  <a:rPr lang="en-US" dirty="0"/>
                  <a:t> </a:t>
                </a:r>
                <a:r>
                  <a:rPr lang="el-GR" dirty="0"/>
                  <a:t>τότε το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l-GR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l-G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l-GR" dirty="0"/>
                  <a:t> προηγείται του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l-GR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l-G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στην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και μετά την ταξινόμηση.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9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C5C5-8106-4DD1-833B-044AF5E037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17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Μέθοδοι Ταξινόμησης Βασισμένοι σε Συγκρίσεις Κλειδιών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l-GR" dirty="0"/>
                  <a:t>Οι αλγόριθμοι ταξινόμησης που είδαμε μέχρι τώρα αποφασίζουν πώς να ταξινομήσουν μια δοσμένη ακολουθία στοιχείων βασισμένοι σε </a:t>
                </a:r>
                <a:r>
                  <a:rPr lang="el-GR" b="1" dirty="0"/>
                  <a:t>συγκρίσεις κλειδιών</a:t>
                </a:r>
                <a:r>
                  <a:rPr lang="el-GR" dirty="0"/>
                  <a:t>.</a:t>
                </a:r>
              </a:p>
              <a:p>
                <a:r>
                  <a:rPr lang="el-GR" dirty="0"/>
                  <a:t>Μια ερώτηση η οποία προκύπτει από την μελέτη αυτών των αλγορίθμων είναι η εξής: Μπορούμε να ταξινομήσουμε μια ακολουθία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στοιχείων σε χρόνο καλύτερο από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l-GR" b="0" i="1" smtClean="0">
                        <a:latin typeface="Cambria Math"/>
                      </a:rPr>
                      <m:t>;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86E7-8B35-4739-9C04-036E722F01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73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Θεωρήστε τις παρακάτω εγγραφές που περιέχουν επώνυμα φοιτητών και έτος φοίτησης στο πανεπιστήμιο</a:t>
            </a:r>
            <a:r>
              <a:rPr lang="en-US" sz="2000" dirty="0"/>
              <a:t>. </a:t>
            </a:r>
            <a:r>
              <a:rPr lang="el-GR" sz="2000" dirty="0"/>
              <a:t>Υποθέστε ότι αρχικά ταξινομούνται ως προς το επώνυμο:</a:t>
            </a:r>
          </a:p>
          <a:p>
            <a:pPr marL="0" indent="0">
              <a:buNone/>
            </a:pPr>
            <a:r>
              <a:rPr lang="el-GR" sz="2000" dirty="0"/>
              <a:t>     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C5C5-8106-4DD1-833B-044AF5E0378C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176470"/>
              </p:ext>
            </p:extLst>
          </p:nvPr>
        </p:nvGraphicFramePr>
        <p:xfrm>
          <a:off x="2411760" y="2636912"/>
          <a:ext cx="468052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Επώνυμο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Έτος φοίτησης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Thompson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Washington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102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Μια </a:t>
            </a:r>
            <a:r>
              <a:rPr lang="el-GR" sz="2000" b="1" dirty="0"/>
              <a:t>ασταθής ταξινόμηση </a:t>
            </a:r>
            <a:r>
              <a:rPr lang="el-GR" sz="2000" dirty="0"/>
              <a:t>ως προς το έτος φοίτησης είναι η παρακάτω:</a:t>
            </a:r>
          </a:p>
          <a:p>
            <a:pPr marL="0" indent="0">
              <a:buNone/>
            </a:pPr>
            <a:r>
              <a:rPr lang="el-GR" sz="2000" dirty="0"/>
              <a:t>     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C5C5-8106-4DD1-833B-044AF5E0378C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96932"/>
              </p:ext>
            </p:extLst>
          </p:nvPr>
        </p:nvGraphicFramePr>
        <p:xfrm>
          <a:off x="2411760" y="2132856"/>
          <a:ext cx="468052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Επώνυμο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Έτος φοίτησης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Washington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Thompson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592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Μια </a:t>
            </a:r>
            <a:r>
              <a:rPr lang="el-GR" sz="2000" b="1" dirty="0"/>
              <a:t>ευσταθής ταξινόμηση </a:t>
            </a:r>
            <a:r>
              <a:rPr lang="el-GR" sz="2000" dirty="0"/>
              <a:t>ως προς το έτος φοίτησης είναι η παρακάτω:</a:t>
            </a:r>
          </a:p>
          <a:p>
            <a:pPr marL="0" indent="0">
              <a:buNone/>
            </a:pPr>
            <a:r>
              <a:rPr lang="el-GR" sz="2000" dirty="0"/>
              <a:t>     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C5C5-8106-4DD1-833B-044AF5E0378C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682493"/>
              </p:ext>
            </p:extLst>
          </p:nvPr>
        </p:nvGraphicFramePr>
        <p:xfrm>
          <a:off x="2411760" y="2132856"/>
          <a:ext cx="468052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Επώνυμο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Έτος φοίτησης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Washington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Brown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Thompson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995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Ερωτήσεις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Ποιοι από τους αλγόριθμους ταξινόμησης που έχουμε παρουσιάσει είναι ευσταθείς;</a:t>
            </a:r>
          </a:p>
          <a:p>
            <a:r>
              <a:rPr lang="el-GR" dirty="0"/>
              <a:t>Είναι ο αλγόριθμος </a:t>
            </a:r>
            <a:r>
              <a:rPr lang="en-US" dirty="0"/>
              <a:t>bucket-sort </a:t>
            </a:r>
            <a:r>
              <a:rPr lang="el-GR" dirty="0"/>
              <a:t>ευσταθής;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C5C5-8106-4DD1-833B-044AF5E0378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06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Bucket-sort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Ο αλγόριθμος </a:t>
                </a:r>
                <a:r>
                  <a:rPr lang="en-US" dirty="0"/>
                  <a:t>bucket-sort </a:t>
                </a:r>
                <a:r>
                  <a:rPr lang="el-GR" dirty="0"/>
                  <a:t>είναι ευσταθής αν κάθε φορά που βάζουμε ένα στοιχείο στην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ή σε ένα κάδο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el-GR" dirty="0"/>
                  <a:t>, το βάζουμε στο τέλος της ακολουθίας, και κάθε φορά που βγάζουμε ένα στοιχείο αυτό είναι το πρώτο στοιχείο της ακολουθίας.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C5C5-8106-4DD1-833B-044AF5E0378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76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Λεξικογραφική Διάταξη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l-GR" dirty="0"/>
                  <a:t>Ας υποθέσουμε ότι θέλουμε να ταξινομήσουμε ακολουθίες στοιχείων με κλειδιά που είναι ζευγάρια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𝑙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/>
                  <a:t>όπου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και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είναι ακέραιοι στο διάστημα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0,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−1]</m:t>
                    </m:r>
                  </m:oMath>
                </a14:m>
                <a:r>
                  <a:rPr lang="el-GR" dirty="0"/>
                  <a:t> για κάποιο ακέραιο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≥2.</m:t>
                    </m:r>
                  </m:oMath>
                </a14:m>
                <a:endParaRPr lang="el-GR" dirty="0"/>
              </a:p>
              <a:p>
                <a:r>
                  <a:rPr lang="el-GR" dirty="0"/>
                  <a:t>Η </a:t>
                </a:r>
                <a:r>
                  <a:rPr lang="el-GR" b="1" dirty="0"/>
                  <a:t>λεξικογραφική διάταξη </a:t>
                </a:r>
                <a:r>
                  <a:rPr lang="el-GR" dirty="0"/>
                  <a:t>αυτών των κλειδιών ορίζεται ως εξής: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&lt;(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/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/>
                  <a:t>.</a:t>
                </a:r>
                <a:endParaRPr lang="en-US" dirty="0"/>
              </a:p>
              <a:p>
                <a:r>
                  <a:rPr lang="el-GR" dirty="0"/>
                  <a:t>Η έννοια της λεξικογραφικής διάταξης γενικεύεται εύκολα για κλειδιά που είναι πλειάδες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στοιχείων για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&gt;2.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1481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C5C5-8106-4DD1-833B-044AF5E0378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7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 Αλγόριθμος Ταξινόμησης Βάσης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l-GR" dirty="0"/>
                  <a:t>Ο αλγόριθμος </a:t>
                </a:r>
                <a:r>
                  <a:rPr lang="el-GR" b="1" dirty="0"/>
                  <a:t>ταξινόμησης βάσης </a:t>
                </a:r>
                <a:r>
                  <a:rPr lang="en-US" b="1" dirty="0"/>
                  <a:t>(radix-sort)</a:t>
                </a:r>
                <a:r>
                  <a:rPr lang="el-GR" b="1" dirty="0"/>
                  <a:t> </a:t>
                </a:r>
                <a:r>
                  <a:rPr lang="el-GR" dirty="0"/>
                  <a:t>ταξινομεί ακολουθίες στοιχείων με κλειδιά που είναι ζευγάρια (ή γενικότερα πλειάδες).</a:t>
                </a:r>
              </a:p>
              <a:p>
                <a:r>
                  <a:rPr lang="el-GR" dirty="0"/>
                  <a:t>Ο αλγόριθμος ταξινομεί μια δοσμένη ακολουθία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σε </a:t>
                </a:r>
                <a:r>
                  <a:rPr lang="el-GR" b="1" dirty="0"/>
                  <a:t>δύο περάσματα</a:t>
                </a:r>
                <a:r>
                  <a:rPr lang="el-GR" dirty="0"/>
                  <a:t> χρησιμοποιώντας την ευσταθή έκδοση του </a:t>
                </a:r>
                <a:r>
                  <a:rPr lang="en-US"/>
                  <a:t>bucket-sort</a:t>
                </a:r>
                <a:r>
                  <a:rPr lang="el-GR"/>
                  <a:t>: </a:t>
                </a:r>
                <a:r>
                  <a:rPr lang="el-GR" dirty="0"/>
                  <a:t>Πρώτα την ταξινομεί ως προς τη δεύτερη συνιστώσα του κλειδιού και μετά ως προς τη πρώτη.</a:t>
                </a:r>
              </a:p>
              <a:p>
                <a:r>
                  <a:rPr lang="el-GR" dirty="0"/>
                  <a:t>Είναι εύκολο να δούμε ότι αν κάνουμε τις δύο ταξινομήσεις με αντίστροφη σειρά, το αποτέλεσμα δεν θα είναι σωστό.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C5C5-8106-4DD1-833B-044AF5E0378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17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l-GR" dirty="0"/>
                  <a:t>Θεωρήστε την παρακάτω ακολουθία (δείχνουμε μόνο τα κλειδιά):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=(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3,3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1,5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2,5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1,2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2,3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1,7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3,2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2,2</m:t>
                          </m:r>
                        </m:e>
                      </m:d>
                      <m:r>
                        <a:rPr lang="el-GR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r>
                  <a:rPr lang="el-GR" dirty="0"/>
                  <a:t>Αν ταξινομήσουμε την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με την ευσταθή έκδοση του </a:t>
                </a:r>
                <a:r>
                  <a:rPr lang="en-US" dirty="0"/>
                  <a:t>bucket-sort </a:t>
                </a:r>
                <a:r>
                  <a:rPr lang="el-GR" dirty="0"/>
                  <a:t>ως προς την πρώτη συνιστώσα του κλειδιού, τότε παίρνουμε την ακολουθία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latin typeface="Cambria Math"/>
                                </a:rPr>
                                <m:t>1,5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/>
                            </a:rPr>
                            <m:t>,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latin typeface="Cambria Math"/>
                                </a:rPr>
                                <m:t>1,2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/>
                            </a:rPr>
                            <m:t>,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latin typeface="Cambria Math"/>
                                </a:rPr>
                                <m:t>1,7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/>
                            </a:rPr>
                            <m:t>,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latin typeface="Cambria Math"/>
                                </a:rPr>
                                <m:t>2,5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/>
                            </a:rPr>
                            <m:t>,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latin typeface="Cambria Math"/>
                                </a:rPr>
                                <m:t>2,3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/>
                            </a:rPr>
                            <m:t>,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latin typeface="Cambria Math"/>
                                </a:rPr>
                                <m:t>2,2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/>
                            </a:rPr>
                            <m:t>,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latin typeface="Cambria Math"/>
                                </a:rPr>
                                <m:t>3,3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/>
                            </a:rPr>
                            <m:t>,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latin typeface="Cambria Math"/>
                                </a:rPr>
                                <m:t>3,2</m:t>
                              </m:r>
                            </m:e>
                          </m:d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r>
                  <a:rPr lang="el-GR" dirty="0"/>
                  <a:t>Αν ταξινομήσουμε την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με την ευσταθή έκδοση του </a:t>
                </a:r>
                <a:r>
                  <a:rPr lang="en-US" dirty="0"/>
                  <a:t>bucket-sort </a:t>
                </a:r>
                <a:r>
                  <a:rPr lang="el-GR" dirty="0"/>
                  <a:t>ως προς την δεύτερη συνιστώσα του κλειδιού, τότε παίρνουμε την ακολουθία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1,2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/>
                              </a:rPr>
                              <m:t>1,2</m:t>
                            </m:r>
                          </m:e>
                        </m:d>
                        <m:r>
                          <a:rPr lang="en-US" b="0" i="0" smtClean="0"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/>
                              </a:rPr>
                              <m:t>2,2</m:t>
                            </m:r>
                          </m:e>
                        </m:d>
                        <m:r>
                          <a:rPr lang="en-US" b="0" i="0" smtClean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/>
                              </a:rPr>
                              <m:t>3,2</m:t>
                            </m:r>
                          </m:e>
                        </m:d>
                        <m:r>
                          <a:rPr lang="en-US" b="0" i="0" smtClean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/>
                              </a:rPr>
                              <m:t>2,3</m:t>
                            </m:r>
                          </m:e>
                        </m:d>
                        <m:r>
                          <a:rPr lang="en-US" b="0" i="0" smtClean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/>
                              </a:rPr>
                              <m:t>3,3</m:t>
                            </m:r>
                          </m:e>
                        </m:d>
                        <m:r>
                          <a:rPr lang="en-US" b="0" i="0" smtClean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/>
                              </a:rPr>
                              <m:t>1,5</m:t>
                            </m:r>
                          </m:e>
                        </m:d>
                        <m:r>
                          <a:rPr lang="en-US" b="0" i="0" smtClean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/>
                              </a:rPr>
                              <m:t>2,5</m:t>
                            </m:r>
                          </m:e>
                        </m:d>
                        <m:r>
                          <a:rPr lang="en-US" b="0" i="0" smtClean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/>
                              </a:rPr>
                              <m:t>1,7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</a:t>
                </a:r>
                <a:endParaRPr lang="el-GR" dirty="0"/>
              </a:p>
              <a:p>
                <a:endParaRPr lang="en-US" dirty="0"/>
              </a:p>
              <a:p>
                <a:r>
                  <a:rPr lang="el-GR" dirty="0"/>
                  <a:t>Παρατηρήστε ότι αυτή η ακολουθία δεν είναι ταξινομημένη λεξικογραφικά.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887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C5C5-8106-4DD1-833B-044AF5E0378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37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l-GR" dirty="0"/>
                  <a:t>Αν ταξινομήσουμε την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l-GR" dirty="0"/>
                  <a:t> πρώτα ως προς την δεύτερη συνιστώσα του κλειδιού παίρνουμε την παρακάτω ακολουθία: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1,2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3,2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2,2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3,3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2,3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1,5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2,5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1,7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l-GR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r>
                  <a:rPr lang="el-GR" dirty="0"/>
                  <a:t>Αν τώρα ταξινομήσουμε την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/>
                  <a:t> ως προς την πρώτη συνιστώσα του κλειδιού παίρνουμε την παρακάτω ακολουθία: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2,1</m:t>
                          </m:r>
                        </m:sub>
                      </m:sSub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1,2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1,5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1,7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2,2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2,3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2,5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3,2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3,3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l-GR" dirty="0"/>
                  <a:t>Παρατηρήστε ότι η παραπάνω ακολουθία είναι λεξικογραφικά ταξινομημένη.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C5C5-8106-4DD1-833B-044AF5E0378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03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Αλγόριθμος Ταξινόμησης Βάσης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l-GR" dirty="0"/>
                  <a:t>Η μέθοδος αυτή μπορεί να επεκταθεί και στην περίπτωση που έχουμε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-</a:t>
                </a:r>
                <a:r>
                  <a:rPr lang="el-GR" dirty="0"/>
                  <a:t>πλειάδες.</a:t>
                </a:r>
              </a:p>
              <a:p>
                <a:r>
                  <a:rPr lang="el-GR" dirty="0"/>
                  <a:t>Ο αλγόριθμος ταξινόμησης βάσης είναι χρήσιμος αν κάθε στοιχείο της ακολουθίας που ταξινομούμε μπορεί να θεωρηθεί ότι αποτελείται από μια πλειάδα ψηφίων (ή συμβόλων ή γραμμάτων).</a:t>
                </a:r>
              </a:p>
              <a:p>
                <a:r>
                  <a:rPr lang="el-GR" b="1" dirty="0"/>
                  <a:t>Παράδειγμα</a:t>
                </a:r>
                <a:r>
                  <a:rPr lang="el-GR" dirty="0"/>
                  <a:t>: Μπορούμε να αναπαραστήσουμε κάθε ακέραιο αριθμό  ανάμεσα στο 0 και το 99 ως μια πλειάδα δεκαδικών ψηφίων. Σ’ αυτή την περίπτωση ο αλγόριθμος ταξινόμησης βάσης ταξινομεί πρώτα ως προς το </a:t>
                </a:r>
                <a:r>
                  <a:rPr lang="el-GR" b="1" dirty="0"/>
                  <a:t>λιγότερο σημαντικό </a:t>
                </a:r>
                <a:r>
                  <a:rPr lang="el-GR" dirty="0"/>
                  <a:t>στοιχείο και μετά ως προς το περισσότερο σημαντικό.</a:t>
                </a:r>
              </a:p>
              <a:p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C5C5-8106-4DD1-833B-044AF5E0378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36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Μέθοδοι Ταξινόμησης Βασισμένοι σε Συγκρίσεις Κλειδιών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Αν η βασική πράξη που κάνουν οι αλγόριθμοι μας είναι η σύγκριση δύο κλειδιών τότε η πολυπλοκότητα χρόνου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είναι η καλύτερη που μπορούμε να πετύχουμε.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894-FEF7-444A-A1DF-E4D96501E8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70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Πρόταση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Έστω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μία ακολουθία από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ζευγάρια κλειδί-τιμή, κάθε ένα από τα οποία έχει κλειδί της μορφής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l-GR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l-GR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l-GR" i="1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όπου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/>
                  <a:t> είναι ένας ακέραιος στο διάστημα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[0,</m:t>
                    </m:r>
                    <m:r>
                      <a:rPr lang="en-US" i="1">
                        <a:latin typeface="Cambria Math"/>
                      </a:rPr>
                      <m:t>𝑁</m:t>
                    </m:r>
                    <m:r>
                      <a:rPr lang="en-US" i="1">
                        <a:latin typeface="Cambria Math"/>
                      </a:rPr>
                      <m:t>−1]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για κάποιο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≥2.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Μπορούμε να ταξινομήσουμε την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r>
                  <a:rPr lang="el-GR" dirty="0"/>
                  <a:t> λεξικογραφικά σε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l-GR" dirty="0"/>
                  <a:t>χρόνο χρησιμοποιώντας τον αλγόριθμο ταξινόμησης βάσης.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894-FEF7-444A-A1DF-E4D96501E8F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835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Αλγόριθμοι Ταξινόμησης: Σύνοψη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Αν θέλουμε να ταξινομήσουμε μικρούς πίνακες (π.χ., με 100 στοιχεία) οι </a:t>
            </a:r>
            <a:r>
              <a:rPr lang="el-GR" b="1" dirty="0"/>
              <a:t>στοιχειώδεις αλγόριθμοι </a:t>
            </a:r>
            <a:r>
              <a:rPr lang="el-GR" dirty="0"/>
              <a:t>που παρουσιάσαμε είναι κατάλληλοι. </a:t>
            </a:r>
          </a:p>
          <a:p>
            <a:r>
              <a:rPr lang="el-GR" dirty="0"/>
              <a:t>Αν ο δοσμένος πίνακας είναι σχεδόν ταξινομημένος, η ταξινόμηση με εισαγωγή είναι η προτιμητέα. </a:t>
            </a:r>
          </a:p>
          <a:p>
            <a:r>
              <a:rPr lang="el-GR" dirty="0"/>
              <a:t>Αν τα στοιχεία του πίνακα είναι μεγάλα και η αντιμετάθεση τους κοστίζει, τότε η ταξινόμηση με επιλογή είναι η κατάλληλη.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C5C5-8106-4DD1-833B-044AF5E0378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62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Αλγόριθμοι Ταξινόμησης: Σύνοψη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Ο αλγόριθμος ταξινόμησης με συγχώνευση είναι κατάλληλος για περιπτώσεις που τα δεδομένα μας δεν χωράνε στην κύρια μνήμη και είναι αποθηκευμένα στο δίσκο.</a:t>
            </a:r>
          </a:p>
          <a:p>
            <a:r>
              <a:rPr lang="el-GR" dirty="0"/>
              <a:t>Για δεδομένα που χωράνε στην κύρια μνήμη, ο αλγόριθμοι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quicksort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heapsort</a:t>
            </a:r>
            <a:r>
              <a:rPr lang="en-US" dirty="0"/>
              <a:t> </a:t>
            </a:r>
            <a:r>
              <a:rPr lang="el-GR" dirty="0"/>
              <a:t>είναι προτιμότεροι του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mergesort</a:t>
            </a:r>
            <a:r>
              <a:rPr lang="en-US" dirty="0"/>
              <a:t> </a:t>
            </a:r>
            <a:r>
              <a:rPr lang="el-GR" dirty="0"/>
              <a:t>επειδή ταξινομούν τα δεδομένα επιτόπου.</a:t>
            </a:r>
            <a:endParaRPr lang="en-US" dirty="0"/>
          </a:p>
          <a:p>
            <a:r>
              <a:rPr lang="el-GR" dirty="0"/>
              <a:t>Μεταξύ των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quicksort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heapsort</a:t>
            </a:r>
            <a:r>
              <a:rPr lang="en-US" dirty="0"/>
              <a:t>, </a:t>
            </a:r>
            <a:r>
              <a:rPr lang="el-GR" dirty="0"/>
              <a:t>πειραματικές μελέτες έχουν δείξει ότι υπερτερεί ο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quicksort</a:t>
            </a:r>
            <a:r>
              <a:rPr lang="en-US" dirty="0"/>
              <a:t> </a:t>
            </a:r>
            <a:r>
              <a:rPr lang="el-GR" dirty="0"/>
              <a:t>τις περισσότερες φορές. Οπότε ο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quicksort</a:t>
            </a:r>
            <a:r>
              <a:rPr lang="en-US" dirty="0"/>
              <a:t> </a:t>
            </a:r>
            <a:r>
              <a:rPr lang="el-GR" dirty="0"/>
              <a:t>είναι ένας εξαιρετικός αλγόριθμος γενικής χρήσης για δεδομένα που βρίσκονται στην κύρια μνήμη. Γι αυτό χρησιμοποιείται από την συνάρτηση βιβλιοθήκης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qsort</a:t>
            </a:r>
            <a:r>
              <a:rPr lang="en-US" dirty="0"/>
              <a:t> </a:t>
            </a:r>
            <a:r>
              <a:rPr lang="el-GR" dirty="0"/>
              <a:t>της </a:t>
            </a:r>
            <a:r>
              <a:rPr lang="en-US" dirty="0"/>
              <a:t>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C5C5-8106-4DD1-833B-044AF5E0378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638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Αλγόριθμοι Ταξινόμησης: Σύνοψη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l-GR" dirty="0"/>
                  <a:t>Όμως 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χρονική πολυπλοκότητα χειρίστης περίπτωσης του 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quicksort</a:t>
                </a:r>
                <a:r>
                  <a:rPr lang="en-US" dirty="0"/>
                  <a:t> </a:t>
                </a:r>
                <a:r>
                  <a:rPr lang="el-GR" dirty="0"/>
                  <a:t>είναι απαγορευτική για εφαρμογές πραγματικού χρόνου όπου πρέπει να εγγυηθούμε τον χρόνο ολοκλήρωσης μιας ταξινόμησης. </a:t>
                </a:r>
                <a:endParaRPr lang="en-US" dirty="0"/>
              </a:p>
              <a:p>
                <a:r>
                  <a:rPr lang="el-GR" dirty="0"/>
                  <a:t>Σ’ αυτές τις περιπτώσεις καταλληλότερος αλγόριθμος είναι </a:t>
                </a:r>
                <a:r>
                  <a:rPr lang="en-US" dirty="0"/>
                  <a:t>o </a:t>
                </a:r>
                <a:r>
                  <a:rPr lang="en-US" dirty="0" err="1">
                    <a:latin typeface="Courier New" pitchFamily="49" charset="0"/>
                    <a:cs typeface="Courier New" pitchFamily="49" charset="0"/>
                  </a:rPr>
                  <a:t>heapsort</a:t>
                </a:r>
                <a:r>
                  <a:rPr lang="el-GR" dirty="0"/>
                  <a:t> επειδή έχει χρονική πολυπλοκότητα χειρίστης περίπτωσης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l-GR" dirty="0"/>
                  <a:t> και ταξινομεί επιτόπου.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617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C5C5-8106-4DD1-833B-044AF5E0378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79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Αλγόριθμοι Ταξινόμησης: Σύνοψη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Αν θέλουμε να ταξινομήσουμε πίνακες με μικρά ακέραια κλειδιά ή πλειάδες κλειδιών, τότε οι αλγόριθμοι 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bucket-sort</a:t>
                </a:r>
                <a:r>
                  <a:rPr lang="en-US" dirty="0"/>
                  <a:t> </a:t>
                </a:r>
                <a:r>
                  <a:rPr lang="el-GR" dirty="0"/>
                  <a:t>και 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radix-sort</a:t>
                </a:r>
                <a:r>
                  <a:rPr lang="en-US" dirty="0"/>
                  <a:t> </a:t>
                </a:r>
                <a:r>
                  <a:rPr lang="el-GR" dirty="0"/>
                  <a:t>είναι οι πιο κατάλληλοι.</a:t>
                </a:r>
              </a:p>
              <a:p>
                <a:r>
                  <a:rPr lang="el-GR" dirty="0"/>
                  <a:t>Μάλιστα αν η παράσταση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είναι σημαντικά μικρότερη της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l-GR" dirty="0"/>
                  <a:t>τότε οι αλγόριθμοι αυτοί είναι προτιμότεροι του </a:t>
                </a: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quicksort</a:t>
                </a:r>
                <a:r>
                  <a:rPr lang="en-US" dirty="0"/>
                  <a:t> </a:t>
                </a:r>
                <a:r>
                  <a:rPr lang="el-GR" dirty="0"/>
                  <a:t>ή του </a:t>
                </a:r>
                <a:r>
                  <a:rPr lang="en-US" dirty="0" err="1">
                    <a:latin typeface="Courier New" pitchFamily="49" charset="0"/>
                    <a:cs typeface="Courier New" pitchFamily="49" charset="0"/>
                  </a:rPr>
                  <a:t>heapsort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C5C5-8106-4DD1-833B-044AF5E0378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068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Μελέτη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M.T. Goodrich, R. </a:t>
            </a:r>
            <a:r>
              <a:rPr lang="en-US" dirty="0" err="1"/>
              <a:t>Tamassia</a:t>
            </a:r>
            <a:r>
              <a:rPr lang="en-US" dirty="0"/>
              <a:t> and D. Mount. </a:t>
            </a:r>
            <a:r>
              <a:rPr lang="en-US" i="1" dirty="0"/>
              <a:t>Data Structures and Algorithms in C++.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edition, 2011.</a:t>
            </a:r>
          </a:p>
          <a:p>
            <a:pPr lvl="1"/>
            <a:r>
              <a:rPr lang="en-US" dirty="0"/>
              <a:t>Sections 11.3.</a:t>
            </a:r>
            <a:r>
              <a:rPr lang="el-GR" dirty="0"/>
              <a:t>1, 11.3.2</a:t>
            </a:r>
            <a:r>
              <a:rPr lang="en-US" dirty="0"/>
              <a:t> and 11.3.3</a:t>
            </a:r>
          </a:p>
          <a:p>
            <a:r>
              <a:rPr lang="en-US" dirty="0"/>
              <a:t>M.T. Goodrich, R. </a:t>
            </a:r>
            <a:r>
              <a:rPr lang="en-US" dirty="0" err="1"/>
              <a:t>Tamassia</a:t>
            </a:r>
            <a:r>
              <a:rPr lang="en-US" dirty="0"/>
              <a:t>. </a:t>
            </a:r>
            <a:r>
              <a:rPr lang="el-GR" i="1" dirty="0"/>
              <a:t>Δομές Δεδομένων και Αλγόριθμοι σε </a:t>
            </a:r>
            <a:r>
              <a:rPr lang="en-US" i="1" dirty="0"/>
              <a:t>Java</a:t>
            </a:r>
            <a:r>
              <a:rPr lang="en-US" dirty="0"/>
              <a:t>. </a:t>
            </a:r>
            <a:r>
              <a:rPr lang="el-GR" dirty="0"/>
              <a:t>5</a:t>
            </a:r>
            <a:r>
              <a:rPr lang="el-GR" baseline="30000" dirty="0"/>
              <a:t>η</a:t>
            </a:r>
            <a:r>
              <a:rPr lang="el-GR" dirty="0"/>
              <a:t> έκδοση. Εκδόσεις Δίαυλος. </a:t>
            </a:r>
          </a:p>
          <a:p>
            <a:pPr lvl="1"/>
            <a:r>
              <a:rPr lang="el-GR" dirty="0"/>
              <a:t>Κεφ. </a:t>
            </a:r>
            <a:r>
              <a:rPr lang="en-US" dirty="0"/>
              <a:t>11.3.</a:t>
            </a:r>
            <a:r>
              <a:rPr lang="el-GR" dirty="0"/>
              <a:t>1, 11.3.2</a:t>
            </a:r>
            <a:r>
              <a:rPr lang="en-US" dirty="0"/>
              <a:t> </a:t>
            </a:r>
            <a:r>
              <a:rPr lang="el-GR" dirty="0"/>
              <a:t>και</a:t>
            </a:r>
            <a:r>
              <a:rPr lang="en-US" dirty="0"/>
              <a:t> 11.3.3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C5C5-8106-4DD1-833B-044AF5E0378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92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Ένα Κάτω Φράγμα για τους Αλγόριθμους Ταξινόμησης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l-GR" dirty="0"/>
                  <a:t>Υποθέστε ότι θέλουμε να ταξινομήσουμε μια ακολουθία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l-GR" b="0" i="0" smtClean="0">
                        <a:latin typeface="Cambria Math"/>
                      </a:rPr>
                      <m:t>.</m:t>
                    </m:r>
                  </m:oMath>
                </a14:m>
                <a:endParaRPr lang="el-GR" dirty="0"/>
              </a:p>
              <a:p>
                <a:r>
                  <a:rPr lang="el-GR" dirty="0"/>
                  <a:t>Υποθέτουμε ότι όλα τα στοιχεία της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r>
                  <a:rPr lang="el-GR" dirty="0"/>
                  <a:t> είναι διαφορετικά μεταξύ τους (αυτό δεν είναι περιορισμός επειδή αποδεικνύουμε ένα κάτω φράγμα).</a:t>
                </a:r>
              </a:p>
              <a:p>
                <a:r>
                  <a:rPr lang="el-GR" dirty="0"/>
                  <a:t>Δεν μας ενδιαφέρει αν 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r>
                  <a:rPr lang="el-GR" dirty="0"/>
                  <a:t> υλοποιείται από ένα πίνακα ή μια συνδεδεμένη λίστα επειδή, για την απόδειξη του κάτω φράγματος, μετράμε μόνο συγκρίσεις κλειδιών.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296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894-FEF7-444A-A1DF-E4D96501E8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60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Δένδρα Αποφάσεων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l-GR" dirty="0"/>
                  <a:t>Κάθε φορά που ένας αλγόριθμος ταξινόμησης συγκρίνει δύο κλειδιά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l-GR" dirty="0"/>
                  <a:t>,</a:t>
                </a:r>
                <a:r>
                  <a:rPr lang="en-US" dirty="0"/>
                  <a:t> </a:t>
                </a:r>
                <a:r>
                  <a:rPr lang="el-GR" dirty="0"/>
                  <a:t>δηλαδή ρωτάει «Είναι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μικρότερο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l-GR" dirty="0"/>
                  <a:t>;», υπάρχουν δύο πιθανές απαντήσεις: «ναι» και «όχι». </a:t>
                </a:r>
              </a:p>
              <a:p>
                <a:r>
                  <a:rPr lang="el-GR" dirty="0"/>
                  <a:t>Βασιζόμενος στον αποτέλεσμα αυτής της σύγκρισης, ο αλγόριθμος ταξινόμησης μπορεί να εκτελέσει κάποιους εσωτερικούς υπολογισμούς (τους οποίους δεν λαμβάνουμε υπόψη μας εδώ) και μετά να εκτελέσει άλλη μία σύγκριση κλειδιών που έχει πάλι δύο απαντήσεις.</a:t>
                </a:r>
              </a:p>
              <a:p>
                <a:r>
                  <a:rPr lang="el-GR" dirty="0"/>
                  <a:t>Άρα μπορούμε να παραστήσουμε ένα αλγόριθμο ταξινόμησης βασισμένο σε συγκρίσεις κλειδιών με ένα </a:t>
                </a:r>
                <a:r>
                  <a:rPr lang="el-GR" b="1" dirty="0"/>
                  <a:t>δένδρο αποφάσεων </a:t>
                </a:r>
                <a:r>
                  <a:rPr lang="en-US" b="1" dirty="0"/>
                  <a:t>(decision tree).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894-FEF7-444A-A1DF-E4D96501E8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89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Δένδρα Αποφάσεων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dirty="0"/>
                  <a:t>Ένα </a:t>
                </a:r>
                <a:r>
                  <a:rPr lang="el-GR" b="1" dirty="0"/>
                  <a:t>δένδρο αποφάσεων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l-GR" dirty="0"/>
                  <a:t>είναι ένα δυαδικό δένδρο το οποίο σε κάθε εσωτερικό του κόμβο περιέχει μια σύγκριση ανάμεσα σε δύο κλειδιά, και οι ακμές από ένα εσωτερικό κόμβο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στα παιδιά του αντιστοιχούν στους υπολογισμούς που προκύπτουν από τις απαντήσεις «ναι» και «όχι».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894-FEF7-444A-A1DF-E4D96501E8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49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Δένδρου Αποφάσεων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86E7-8B35-4739-9C04-036E722F01B6}" type="slidenum">
              <a:rPr lang="en-US" smtClean="0"/>
              <a:t>7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23928" y="1818556"/>
            <a:ext cx="1296144" cy="64807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63688" y="2619028"/>
            <a:ext cx="1296144" cy="64807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68144" y="2619028"/>
            <a:ext cx="1296144" cy="64807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30984" y="4077072"/>
            <a:ext cx="1296144" cy="64807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1560" y="4149080"/>
            <a:ext cx="1008112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7704" y="5373216"/>
            <a:ext cx="1008112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23072" y="5373216"/>
            <a:ext cx="1008112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220072" y="4171144"/>
            <a:ext cx="1296144" cy="64807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452320" y="4243152"/>
            <a:ext cx="1008112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60032" y="5373216"/>
            <a:ext cx="1008112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44208" y="5389984"/>
            <a:ext cx="1008112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6" idx="3"/>
            <a:endCxn id="7" idx="0"/>
          </p:cNvCxnSpPr>
          <p:nvPr/>
        </p:nvCxnSpPr>
        <p:spPr>
          <a:xfrm flipH="1">
            <a:off x="2411760" y="2371720"/>
            <a:ext cx="1701984" cy="24730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5"/>
            <a:endCxn id="8" idx="0"/>
          </p:cNvCxnSpPr>
          <p:nvPr/>
        </p:nvCxnSpPr>
        <p:spPr>
          <a:xfrm>
            <a:off x="5030256" y="2371720"/>
            <a:ext cx="1485960" cy="24730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3"/>
            <a:endCxn id="10" idx="0"/>
          </p:cNvCxnSpPr>
          <p:nvPr/>
        </p:nvCxnSpPr>
        <p:spPr>
          <a:xfrm flipH="1">
            <a:off x="1115616" y="3172192"/>
            <a:ext cx="837888" cy="9768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7" idx="5"/>
            <a:endCxn id="9" idx="0"/>
          </p:cNvCxnSpPr>
          <p:nvPr/>
        </p:nvCxnSpPr>
        <p:spPr>
          <a:xfrm>
            <a:off x="2870016" y="3172192"/>
            <a:ext cx="409040" cy="9048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8" idx="3"/>
            <a:endCxn id="13" idx="0"/>
          </p:cNvCxnSpPr>
          <p:nvPr/>
        </p:nvCxnSpPr>
        <p:spPr>
          <a:xfrm flipH="1">
            <a:off x="5868144" y="3172192"/>
            <a:ext cx="189816" cy="9989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8" idx="5"/>
            <a:endCxn id="14" idx="0"/>
          </p:cNvCxnSpPr>
          <p:nvPr/>
        </p:nvCxnSpPr>
        <p:spPr>
          <a:xfrm>
            <a:off x="6974472" y="3172192"/>
            <a:ext cx="981904" cy="107096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3" idx="3"/>
            <a:endCxn id="15" idx="0"/>
          </p:cNvCxnSpPr>
          <p:nvPr/>
        </p:nvCxnSpPr>
        <p:spPr>
          <a:xfrm flipH="1">
            <a:off x="5364088" y="4724308"/>
            <a:ext cx="45800" cy="64890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3" idx="5"/>
            <a:endCxn id="16" idx="0"/>
          </p:cNvCxnSpPr>
          <p:nvPr/>
        </p:nvCxnSpPr>
        <p:spPr>
          <a:xfrm>
            <a:off x="6326400" y="4724308"/>
            <a:ext cx="621864" cy="66567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9" idx="3"/>
            <a:endCxn id="11" idx="0"/>
          </p:cNvCxnSpPr>
          <p:nvPr/>
        </p:nvCxnSpPr>
        <p:spPr>
          <a:xfrm flipH="1">
            <a:off x="2411760" y="4630236"/>
            <a:ext cx="409040" cy="7429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5"/>
            <a:endCxn id="12" idx="0"/>
          </p:cNvCxnSpPr>
          <p:nvPr/>
        </p:nvCxnSpPr>
        <p:spPr>
          <a:xfrm>
            <a:off x="3737312" y="4630236"/>
            <a:ext cx="189816" cy="7429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184908" y="195792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&lt; b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15816" y="421644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&lt; c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15716" y="275839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 &lt; 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34312" y="431051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&lt; 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56176" y="275839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 &lt; c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19572" y="426090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a, b, c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033856" y="547658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a, c, b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27884" y="549335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c, a, b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13844" y="550055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b, a, c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78428" y="550055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b, c, a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560332" y="43558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c, b, 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05696" y="215032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yes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24756" y="218705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96544" y="334744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yes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53504" y="48170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42224" y="48170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yes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25304" y="337152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370516" y="343996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444208" y="48170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45224" y="337152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642608" y="48170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148497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Δένδρα Αποφάσεων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l-GR" dirty="0"/>
                  <a:t>Κάθε πιθανή αρχική </a:t>
                </a:r>
                <a:r>
                  <a:rPr lang="el-GR" b="1" dirty="0"/>
                  <a:t>αντιμετάθεση </a:t>
                </a:r>
                <a:r>
                  <a:rPr lang="en-US" b="1" dirty="0"/>
                  <a:t>(permutation) </a:t>
                </a:r>
                <a:r>
                  <a:rPr lang="el-GR" dirty="0"/>
                  <a:t>των στοιχείων της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κάνει τον υποθετικό αλγόριθμο ταξινόμησης να εκτελέσει μια ακολουθία συγκρίσεων που αντιστοιχεί σε ένα μονοπάτι στο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l-GR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l-GR" dirty="0"/>
                  <a:t> από τη ρίζα σε κάποιο εξωτερικό κόμβο.</a:t>
                </a:r>
              </a:p>
              <a:p>
                <a:r>
                  <a:rPr lang="el-GR" dirty="0"/>
                  <a:t>Κάθε εξωτερικός κόμβος του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l-GR" dirty="0"/>
                  <a:t> αντιστοιχεί στην ακολουθία συγκρίσεων για το πολύ μια αντιμετάθεση των στοιχείων της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r>
                  <a:rPr lang="el-GR" dirty="0"/>
                  <a:t> (αλλιώς ο αλγόριθμος δεν είναι σωστός).</a:t>
                </a:r>
              </a:p>
              <a:p>
                <a:r>
                  <a:rPr lang="el-GR" dirty="0"/>
                  <a:t>Ο χειρότερος χρόνος εκτέλεσης του αλγόριθμου αντιστοιχεί στο </a:t>
                </a:r>
                <a:r>
                  <a:rPr lang="el-GR" b="1" dirty="0"/>
                  <a:t>ύψος</a:t>
                </a:r>
                <a:r>
                  <a:rPr lang="el-GR" dirty="0"/>
                  <a:t> του δένδρου.</a:t>
                </a:r>
              </a:p>
              <a:p>
                <a:r>
                  <a:rPr lang="el-GR" dirty="0"/>
                  <a:t>Το </a:t>
                </a:r>
                <a:r>
                  <a:rPr lang="el-GR" b="1" dirty="0"/>
                  <a:t>μέγεθος</a:t>
                </a:r>
                <a:r>
                  <a:rPr lang="el-GR" dirty="0"/>
                  <a:t> και το </a:t>
                </a:r>
                <a:r>
                  <a:rPr lang="el-GR" b="1" dirty="0"/>
                  <a:t>σχήμα</a:t>
                </a:r>
                <a:r>
                  <a:rPr lang="el-GR" dirty="0"/>
                  <a:t> του δένδρου είναι συνάρτηση του αλγόριθμου και του πλήθους των στοιχείων που ταξινομούνται.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894-FEF7-444A-A1DF-E4D96501E8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8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Πρόταση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Ο χρόνος εκτέλεσης οποιουδήποτε αλγόριθμου ταξινόμησης που βασίζεται σε συγκρίσεις κλειδιών είναι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</a:rPr>
                      <m:t>Ω</m:t>
                    </m:r>
                    <m:r>
                      <a:rPr lang="el-GR" b="0" i="0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στη χειρότερη περίπτωση.</a:t>
                </a:r>
              </a:p>
              <a:p>
                <a:r>
                  <a:rPr lang="el-GR" dirty="0"/>
                  <a:t>Απόδειξη;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Δομές Δεδομένων και Τεχνικές Προγραμματισμού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1894-FEF7-444A-A1DF-E4D96501E8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1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1984</TotalTime>
  <Words>2491</Words>
  <Application>Microsoft Office PowerPoint</Application>
  <PresentationFormat>On-screen Show (4:3)</PresentationFormat>
  <Paragraphs>290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Cambria Math</vt:lpstr>
      <vt:lpstr>Courier New</vt:lpstr>
      <vt:lpstr>Office Theme</vt:lpstr>
      <vt:lpstr>Αλγόριθμοι Ταξινόμησης – Μέρος 4</vt:lpstr>
      <vt:lpstr>Μέθοδοι Ταξινόμησης Βασισμένοι σε Συγκρίσεις Κλειδιών</vt:lpstr>
      <vt:lpstr>Μέθοδοι Ταξινόμησης Βασισμένοι σε Συγκρίσεις Κλειδιών</vt:lpstr>
      <vt:lpstr>Ένα Κάτω Φράγμα για τους Αλγόριθμους Ταξινόμησης</vt:lpstr>
      <vt:lpstr>Δένδρα Αποφάσεων</vt:lpstr>
      <vt:lpstr>Δένδρα Αποφάσεων</vt:lpstr>
      <vt:lpstr>Παράδειγμα Δένδρου Αποφάσεων</vt:lpstr>
      <vt:lpstr>Δένδρα Αποφάσεων</vt:lpstr>
      <vt:lpstr>Πρόταση</vt:lpstr>
      <vt:lpstr>Ο Συμβολισμός Ω(.) </vt:lpstr>
      <vt:lpstr>Παράδειγμα</vt:lpstr>
      <vt:lpstr>Απόδειξη του Κάτω Φράγματος</vt:lpstr>
      <vt:lpstr>Απόδειξη του Κάτω Φράγματος</vt:lpstr>
      <vt:lpstr>Ταξινόμηση σε Γραμμικό Χρόνο</vt:lpstr>
      <vt:lpstr>Ταξινόμηση σε Γραμμικό Χρόνο</vt:lpstr>
      <vt:lpstr>Ο Αλγόριθμος bucket-sort</vt:lpstr>
      <vt:lpstr>Ο Αλγόριθμος bucket-sort</vt:lpstr>
      <vt:lpstr>Ο Αλγόριθμος bucket-sort</vt:lpstr>
      <vt:lpstr>Ευσταθείς Μέθοδοι Ταξινόμησης</vt:lpstr>
      <vt:lpstr>Παράδειγμα</vt:lpstr>
      <vt:lpstr>Παράδειγμα</vt:lpstr>
      <vt:lpstr>Παράδειγμα</vt:lpstr>
      <vt:lpstr>Ερωτήσεις</vt:lpstr>
      <vt:lpstr>Bucket-sort</vt:lpstr>
      <vt:lpstr>Λεξικογραφική Διάταξη</vt:lpstr>
      <vt:lpstr>Ο Αλγόριθμος Ταξινόμησης Βάσης</vt:lpstr>
      <vt:lpstr>Παράδειγμα</vt:lpstr>
      <vt:lpstr>Παράδειγμα</vt:lpstr>
      <vt:lpstr>Ο Αλγόριθμος Ταξινόμησης Βάσης</vt:lpstr>
      <vt:lpstr>Πρόταση</vt:lpstr>
      <vt:lpstr>Αλγόριθμοι Ταξινόμησης: Σύνοψη</vt:lpstr>
      <vt:lpstr>Αλγόριθμοι Ταξινόμησης: Σύνοψη</vt:lpstr>
      <vt:lpstr>Αλγόριθμοι Ταξινόμησης: Σύνοψη</vt:lpstr>
      <vt:lpstr>Αλγόριθμοι Ταξινόμησης: Σύνοψη</vt:lpstr>
      <vt:lpstr>Μελέτη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Sorting</dc:title>
  <dc:creator>koubarak</dc:creator>
  <cp:lastModifiedBy>Manolis Koubarakis</cp:lastModifiedBy>
  <cp:revision>45</cp:revision>
  <dcterms:created xsi:type="dcterms:W3CDTF">2016-05-16T16:06:07Z</dcterms:created>
  <dcterms:modified xsi:type="dcterms:W3CDTF">2020-05-20T09:00:29Z</dcterms:modified>
</cp:coreProperties>
</file>