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56" r:id="rId2"/>
    <p:sldId id="257" r:id="rId3"/>
    <p:sldId id="258" r:id="rId4"/>
    <p:sldId id="369" r:id="rId5"/>
    <p:sldId id="259" r:id="rId6"/>
    <p:sldId id="260" r:id="rId7"/>
    <p:sldId id="368" r:id="rId8"/>
    <p:sldId id="367" r:id="rId9"/>
    <p:sldId id="370" r:id="rId10"/>
    <p:sldId id="261" r:id="rId11"/>
    <p:sldId id="262" r:id="rId12"/>
    <p:sldId id="340" r:id="rId13"/>
    <p:sldId id="265" r:id="rId14"/>
    <p:sldId id="268" r:id="rId15"/>
    <p:sldId id="269" r:id="rId16"/>
    <p:sldId id="270" r:id="rId17"/>
    <p:sldId id="359" r:id="rId18"/>
    <p:sldId id="362" r:id="rId19"/>
    <p:sldId id="363" r:id="rId20"/>
    <p:sldId id="380" r:id="rId21"/>
    <p:sldId id="381" r:id="rId22"/>
    <p:sldId id="272" r:id="rId23"/>
    <p:sldId id="273" r:id="rId24"/>
    <p:sldId id="341" r:id="rId25"/>
    <p:sldId id="342" r:id="rId26"/>
    <p:sldId id="371" r:id="rId27"/>
    <p:sldId id="373" r:id="rId28"/>
    <p:sldId id="374" r:id="rId29"/>
    <p:sldId id="375" r:id="rId30"/>
    <p:sldId id="376" r:id="rId31"/>
    <p:sldId id="372" r:id="rId32"/>
    <p:sldId id="377" r:id="rId33"/>
    <p:sldId id="378" r:id="rId34"/>
    <p:sldId id="379" r:id="rId35"/>
    <p:sldId id="385" r:id="rId36"/>
    <p:sldId id="271" r:id="rId37"/>
    <p:sldId id="274" r:id="rId38"/>
    <p:sldId id="382" r:id="rId39"/>
    <p:sldId id="275" r:id="rId40"/>
    <p:sldId id="276" r:id="rId41"/>
    <p:sldId id="277" r:id="rId42"/>
    <p:sldId id="278" r:id="rId43"/>
    <p:sldId id="279" r:id="rId44"/>
    <p:sldId id="293" r:id="rId45"/>
    <p:sldId id="280" r:id="rId46"/>
    <p:sldId id="281" r:id="rId47"/>
    <p:sldId id="282" r:id="rId48"/>
    <p:sldId id="283" r:id="rId49"/>
    <p:sldId id="284" r:id="rId50"/>
    <p:sldId id="285" r:id="rId51"/>
    <p:sldId id="286" r:id="rId52"/>
    <p:sldId id="294" r:id="rId53"/>
    <p:sldId id="287" r:id="rId54"/>
    <p:sldId id="295" r:id="rId55"/>
    <p:sldId id="288" r:id="rId56"/>
    <p:sldId id="290" r:id="rId57"/>
    <p:sldId id="291" r:id="rId58"/>
    <p:sldId id="292" r:id="rId59"/>
    <p:sldId id="296" r:id="rId60"/>
    <p:sldId id="297" r:id="rId61"/>
    <p:sldId id="298" r:id="rId62"/>
    <p:sldId id="299" r:id="rId63"/>
    <p:sldId id="343" r:id="rId64"/>
    <p:sldId id="344" r:id="rId65"/>
    <p:sldId id="345" r:id="rId66"/>
    <p:sldId id="346" r:id="rId67"/>
    <p:sldId id="347" r:id="rId68"/>
    <p:sldId id="348" r:id="rId69"/>
    <p:sldId id="349" r:id="rId70"/>
    <p:sldId id="350" r:id="rId71"/>
    <p:sldId id="352" r:id="rId72"/>
    <p:sldId id="353" r:id="rId73"/>
    <p:sldId id="354" r:id="rId74"/>
    <p:sldId id="355" r:id="rId75"/>
    <p:sldId id="356" r:id="rId76"/>
    <p:sldId id="357" r:id="rId77"/>
    <p:sldId id="300" r:id="rId78"/>
    <p:sldId id="301" r:id="rId79"/>
    <p:sldId id="302" r:id="rId80"/>
    <p:sldId id="303" r:id="rId81"/>
    <p:sldId id="304" r:id="rId82"/>
    <p:sldId id="305" r:id="rId83"/>
    <p:sldId id="391" r:id="rId84"/>
    <p:sldId id="306" r:id="rId85"/>
    <p:sldId id="307" r:id="rId86"/>
    <p:sldId id="351" r:id="rId87"/>
    <p:sldId id="392" r:id="rId88"/>
    <p:sldId id="335" r:id="rId89"/>
    <p:sldId id="387" r:id="rId90"/>
    <p:sldId id="388" r:id="rId91"/>
    <p:sldId id="389" r:id="rId92"/>
    <p:sldId id="390" r:id="rId93"/>
    <p:sldId id="336" r:id="rId94"/>
    <p:sldId id="337" r:id="rId95"/>
    <p:sldId id="338" r:id="rId96"/>
    <p:sldId id="339" r:id="rId97"/>
    <p:sldId id="309" r:id="rId98"/>
    <p:sldId id="308" r:id="rId99"/>
    <p:sldId id="311" r:id="rId100"/>
    <p:sldId id="313" r:id="rId101"/>
    <p:sldId id="312" r:id="rId102"/>
    <p:sldId id="310" r:id="rId103"/>
    <p:sldId id="314" r:id="rId104"/>
    <p:sldId id="316" r:id="rId105"/>
    <p:sldId id="317" r:id="rId106"/>
    <p:sldId id="318" r:id="rId107"/>
    <p:sldId id="364" r:id="rId108"/>
    <p:sldId id="365" r:id="rId109"/>
    <p:sldId id="366" r:id="rId110"/>
    <p:sldId id="315" r:id="rId111"/>
    <p:sldId id="325" r:id="rId112"/>
    <p:sldId id="326" r:id="rId113"/>
    <p:sldId id="386" r:id="rId114"/>
    <p:sldId id="319" r:id="rId115"/>
    <p:sldId id="320" r:id="rId116"/>
    <p:sldId id="327" r:id="rId117"/>
    <p:sldId id="328" r:id="rId118"/>
    <p:sldId id="321" r:id="rId119"/>
    <p:sldId id="322" r:id="rId120"/>
    <p:sldId id="331" r:id="rId121"/>
    <p:sldId id="329" r:id="rId122"/>
    <p:sldId id="330" r:id="rId123"/>
    <p:sldId id="323" r:id="rId124"/>
    <p:sldId id="324" r:id="rId125"/>
    <p:sldId id="332" r:id="rId126"/>
    <p:sldId id="333" r:id="rId127"/>
    <p:sldId id="334" r:id="rId128"/>
    <p:sldId id="383" r:id="rId129"/>
    <p:sldId id="384" r:id="rId130"/>
    <p:sldId id="358" r:id="rId1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3"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E608B-ED2C-40CB-A57E-503652F38340}" type="datetimeFigureOut">
              <a:rPr lang="en-US" smtClean="0"/>
              <a:t>3/18/2020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F6B3A-03B6-4A4F-8E28-165A86EFF48A}" type="slidenum">
              <a:rPr lang="en-US" smtClean="0"/>
              <a:t>‹#›</a:t>
            </a:fld>
            <a:endParaRPr lang="en-US"/>
          </a:p>
        </p:txBody>
      </p:sp>
    </p:spTree>
    <p:extLst>
      <p:ext uri="{BB962C8B-B14F-4D97-AF65-F5344CB8AC3E}">
        <p14:creationId xmlns:p14="http://schemas.microsoft.com/office/powerpoint/2010/main" val="167027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135DD9-4BD5-4444-A8D0-571EF72CA307}" type="datetime1">
              <a:rPr lang="en-US" smtClean="0"/>
              <a:t>3/18/2020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15711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E3F1E-0A46-4237-8DAD-9A16B495ADE9}" type="datetime1">
              <a:rPr lang="en-US" smtClean="0"/>
              <a:t>3/18/2020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01358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C7EE85-3484-402D-9ACA-E3756AE80B4F}" type="datetime1">
              <a:rPr lang="en-US" smtClean="0"/>
              <a:t>3/18/2020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6177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487C0-1F5D-400A-A82D-333CBB61E02F}" type="datetime1">
              <a:rPr lang="en-US" smtClean="0"/>
              <a:t>3/18/2020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223598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EF2D0-DB20-4B91-8972-147400EAB9F5}" type="datetime1">
              <a:rPr lang="en-US" smtClean="0"/>
              <a:t>3/18/2020</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1911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47A697-A2B1-41C7-9124-95F1C0E5ECEF}" type="datetime1">
              <a:rPr lang="en-US" smtClean="0"/>
              <a:t>3/18/2020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3494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D047D1-0333-4CEF-B259-D5C1DA1FD4D7}" type="datetime1">
              <a:rPr lang="en-US" smtClean="0"/>
              <a:t>3/18/2020</a:t>
            </a:fld>
            <a:endParaRPr lang="en-US"/>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1849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B968B9-8399-4D21-9C6B-B4BBF33F7081}" type="datetime1">
              <a:rPr lang="en-US" smtClean="0"/>
              <a:t>3/18/2020</a:t>
            </a:fld>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375498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90E12-F3C4-4D66-AB91-9D9F8FF14F96}" type="datetime1">
              <a:rPr lang="en-US" smtClean="0"/>
              <a:t>3/18/2020</a:t>
            </a:fld>
            <a:endParaRPr lang="en-US"/>
          </a:p>
        </p:txBody>
      </p:sp>
      <p:sp>
        <p:nvSpPr>
          <p:cNvPr id="3" name="Footer Placeholder 2"/>
          <p:cNvSpPr>
            <a:spLocks noGrp="1"/>
          </p:cNvSpPr>
          <p:nvPr>
            <p:ph type="ftr" sz="quarter" idx="11"/>
          </p:nvPr>
        </p:nvSpPr>
        <p:spPr/>
        <p:txBody>
          <a:bodyPr/>
          <a:lstStyle/>
          <a:p>
            <a:r>
              <a:rPr lang="en-US"/>
              <a:t>Data Structures and Programming Techniques</a:t>
            </a:r>
          </a:p>
        </p:txBody>
      </p:sp>
      <p:sp>
        <p:nvSpPr>
          <p:cNvPr id="4" name="Slide Number Placeholder 3"/>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141997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C3972-595A-4B6A-8FFE-DD9D9669C115}" type="datetime1">
              <a:rPr lang="en-US" smtClean="0"/>
              <a:t>3/18/2020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252625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D97A4F-C38F-4492-AE25-FE393377B771}" type="datetime1">
              <a:rPr lang="en-US" smtClean="0"/>
              <a:t>3/18/2020</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18689FFF-05AF-40D7-BA39-044DF5A4F07A}" type="slidenum">
              <a:rPr lang="en-US" smtClean="0"/>
              <a:t>‹#›</a:t>
            </a:fld>
            <a:endParaRPr lang="en-US"/>
          </a:p>
        </p:txBody>
      </p:sp>
    </p:spTree>
    <p:extLst>
      <p:ext uri="{BB962C8B-B14F-4D97-AF65-F5344CB8AC3E}">
        <p14:creationId xmlns:p14="http://schemas.microsoft.com/office/powerpoint/2010/main" val="428813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E705D-7DDF-4FC6-A515-652BFD532FEF}" type="datetime1">
              <a:rPr lang="en-US" smtClean="0"/>
              <a:t>3/18/2020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89FFF-05AF-40D7-BA39-044DF5A4F07A}" type="slidenum">
              <a:rPr lang="en-US" smtClean="0"/>
              <a:t>‹#›</a:t>
            </a:fld>
            <a:endParaRPr lang="en-US"/>
          </a:p>
        </p:txBody>
      </p:sp>
    </p:spTree>
    <p:extLst>
      <p:ext uri="{BB962C8B-B14F-4D97-AF65-F5344CB8AC3E}">
        <p14:creationId xmlns:p14="http://schemas.microsoft.com/office/powerpoint/2010/main" val="183734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9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Trees</a:t>
            </a:r>
          </a:p>
        </p:txBody>
      </p:sp>
      <p:sp>
        <p:nvSpPr>
          <p:cNvPr id="3" name="Subtitle 2"/>
          <p:cNvSpPr>
            <a:spLocks noGrp="1"/>
          </p:cNvSpPr>
          <p:nvPr>
            <p:ph type="subTitle" idx="1"/>
          </p:nvPr>
        </p:nvSpPr>
        <p:spPr/>
        <p:txBody>
          <a:bodyPr/>
          <a:lstStyle/>
          <a:p>
            <a:r>
              <a:rPr lang="en-US" dirty="0" err="1"/>
              <a:t>Manolis</a:t>
            </a:r>
            <a:r>
              <a:rPr lang="en-US" dirty="0"/>
              <a:t> </a:t>
            </a:r>
            <a:r>
              <a:rPr lang="en-US" dirty="0" err="1"/>
              <a:t>Koubarakis</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a:t>
            </a:fld>
            <a:endParaRPr lang="en-US"/>
          </a:p>
        </p:txBody>
      </p:sp>
    </p:spTree>
    <p:extLst>
      <p:ext uri="{BB962C8B-B14F-4D97-AF65-F5344CB8AC3E}">
        <p14:creationId xmlns:p14="http://schemas.microsoft.com/office/powerpoint/2010/main" val="82629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A </a:t>
                </a:r>
                <a:r>
                  <a:rPr lang="en-US" b="1" dirty="0"/>
                  <a:t>binary tree </a:t>
                </a:r>
                <a:r>
                  <a:rPr lang="el-GR" b="1" dirty="0"/>
                  <a:t>(δυαδικό δένδρο) </a:t>
                </a:r>
                <a:r>
                  <a:rPr lang="en-US" dirty="0"/>
                  <a:t>is a tree in which:</a:t>
                </a:r>
              </a:p>
              <a:p>
                <a:pPr lvl="1"/>
                <a:r>
                  <a:rPr lang="en-US" dirty="0"/>
                  <a:t> Each node has at most two children and stores an item.</a:t>
                </a:r>
              </a:p>
              <a:p>
                <a:pPr lvl="1"/>
                <a:r>
                  <a:rPr lang="en-US" dirty="0"/>
                  <a:t>Each child node is </a:t>
                </a:r>
                <a:r>
                  <a:rPr lang="en-US" dirty="0" err="1"/>
                  <a:t>labelled</a:t>
                </a:r>
                <a:r>
                  <a:rPr lang="en-US" dirty="0"/>
                  <a:t> as being either a </a:t>
                </a:r>
                <a:r>
                  <a:rPr lang="en-US" b="1" dirty="0"/>
                  <a:t>left child</a:t>
                </a:r>
                <a:r>
                  <a:rPr lang="en-US" dirty="0"/>
                  <a:t> or a </a:t>
                </a:r>
                <a:r>
                  <a:rPr lang="en-US" b="1" dirty="0"/>
                  <a:t>right child</a:t>
                </a:r>
                <a:r>
                  <a:rPr lang="en-US" dirty="0"/>
                  <a:t>.</a:t>
                </a:r>
              </a:p>
              <a:p>
                <a:pPr lvl="1"/>
                <a:r>
                  <a:rPr lang="en-US" dirty="0"/>
                  <a:t>A left child precedes a right child in the ordering of children of a node.</a:t>
                </a:r>
              </a:p>
              <a:p>
                <a:pPr marL="457200" lvl="1" indent="0">
                  <a:buNone/>
                </a:pPr>
                <a:endParaRPr lang="en-US" dirty="0"/>
              </a:p>
              <a:p>
                <a:r>
                  <a:rPr lang="en-US" b="1" dirty="0"/>
                  <a:t>Recursive definition</a:t>
                </a:r>
                <a:r>
                  <a:rPr lang="en-US" dirty="0"/>
                  <a:t>: A </a:t>
                </a:r>
                <a:r>
                  <a:rPr lang="en-US" b="1" dirty="0"/>
                  <a:t>binary tree </a:t>
                </a:r>
                <a:r>
                  <a:rPr lang="en-US" dirty="0"/>
                  <a:t>is either the empty tree or consists of:</a:t>
                </a:r>
              </a:p>
              <a:p>
                <a:pPr lvl="1"/>
                <a:r>
                  <a:rPr lang="en-US" dirty="0"/>
                  <a:t>A node </a:t>
                </a:r>
                <a14:m>
                  <m:oMath xmlns:m="http://schemas.openxmlformats.org/officeDocument/2006/math">
                    <m:r>
                      <a:rPr lang="en-US" b="0" i="1" smtClean="0">
                        <a:latin typeface="Cambria Math"/>
                      </a:rPr>
                      <m:t>𝑟</m:t>
                    </m:r>
                  </m:oMath>
                </a14:m>
                <a:r>
                  <a:rPr lang="en-US" dirty="0"/>
                  <a:t>, called the </a:t>
                </a:r>
                <a:r>
                  <a:rPr lang="en-US" b="1" dirty="0"/>
                  <a:t>root</a:t>
                </a:r>
                <a:r>
                  <a:rPr lang="en-US" dirty="0"/>
                  <a:t> of </a:t>
                </a:r>
                <a14:m>
                  <m:oMath xmlns:m="http://schemas.openxmlformats.org/officeDocument/2006/math">
                    <m:r>
                      <a:rPr lang="en-US" b="0" i="1" smtClean="0">
                        <a:latin typeface="Cambria Math"/>
                      </a:rPr>
                      <m:t>𝑇</m:t>
                    </m:r>
                  </m:oMath>
                </a14:m>
                <a:r>
                  <a:rPr lang="en-US" dirty="0"/>
                  <a:t> and storing an item.</a:t>
                </a:r>
              </a:p>
              <a:p>
                <a:pPr lvl="1"/>
                <a:r>
                  <a:rPr lang="en-US" dirty="0"/>
                  <a:t>A binary tree, called the </a:t>
                </a:r>
                <a:r>
                  <a:rPr lang="en-US" b="1" dirty="0"/>
                  <a:t>left </a:t>
                </a:r>
                <a:r>
                  <a:rPr lang="en-US" b="1" dirty="0" err="1"/>
                  <a:t>subtree</a:t>
                </a:r>
                <a:r>
                  <a:rPr lang="en-US" b="1" dirty="0"/>
                  <a:t> </a:t>
                </a:r>
                <a:r>
                  <a:rPr lang="en-US" dirty="0"/>
                  <a:t>of </a:t>
                </a:r>
                <a14:m>
                  <m:oMath xmlns:m="http://schemas.openxmlformats.org/officeDocument/2006/math">
                    <m:r>
                      <a:rPr lang="en-US" i="1">
                        <a:latin typeface="Cambria Math"/>
                      </a:rPr>
                      <m:t>𝑇</m:t>
                    </m:r>
                  </m:oMath>
                </a14:m>
                <a:r>
                  <a:rPr lang="en-US" dirty="0"/>
                  <a:t> .</a:t>
                </a:r>
              </a:p>
              <a:p>
                <a:pPr lvl="1"/>
                <a:r>
                  <a:rPr lang="en-US" dirty="0"/>
                  <a:t>A binary tree, called the </a:t>
                </a:r>
                <a:r>
                  <a:rPr lang="en-US" b="1" dirty="0"/>
                  <a:t>right </a:t>
                </a:r>
                <a:r>
                  <a:rPr lang="en-US" b="1" dirty="0" err="1"/>
                  <a:t>subtree</a:t>
                </a:r>
                <a:r>
                  <a:rPr lang="en-US" b="1" dirty="0"/>
                  <a:t> </a:t>
                </a:r>
                <a:r>
                  <a:rPr lang="en-US" dirty="0"/>
                  <a:t>of </a:t>
                </a:r>
                <a14:m>
                  <m:oMath xmlns:m="http://schemas.openxmlformats.org/officeDocument/2006/math">
                    <m:r>
                      <a:rPr lang="en-US" i="1">
                        <a:latin typeface="Cambria Math"/>
                      </a:rPr>
                      <m:t>𝑇</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r="-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a:t>
            </a:fld>
            <a:endParaRPr lang="en-US"/>
          </a:p>
        </p:txBody>
      </p:sp>
    </p:spTree>
    <p:extLst>
      <p:ext uri="{BB962C8B-B14F-4D97-AF65-F5344CB8AC3E}">
        <p14:creationId xmlns:p14="http://schemas.microsoft.com/office/powerpoint/2010/main" val="16264245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1534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14" idx="4"/>
          </p:cNvCxnSpPr>
          <p:nvPr/>
        </p:nvCxnSpPr>
        <p:spPr>
          <a:xfrm>
            <a:off x="3758964" y="3991484"/>
            <a:ext cx="808404" cy="9403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59277" y="61653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68260" y="61653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27" idx="0"/>
          </p:cNvCxnSpPr>
          <p:nvPr/>
        </p:nvCxnSpPr>
        <p:spPr>
          <a:xfrm flipH="1">
            <a:off x="2911305" y="5301208"/>
            <a:ext cx="614500" cy="8640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4"/>
            <a:endCxn id="28" idx="0"/>
          </p:cNvCxnSpPr>
          <p:nvPr/>
        </p:nvCxnSpPr>
        <p:spPr>
          <a:xfrm>
            <a:off x="3525805" y="5291916"/>
            <a:ext cx="694483" cy="8733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8260" y="1772816"/>
            <a:ext cx="412834" cy="369332"/>
          </a:xfrm>
          <a:prstGeom prst="rect">
            <a:avLst/>
          </a:prstGeom>
          <a:noFill/>
        </p:spPr>
        <p:txBody>
          <a:bodyPr wrap="square" rtlCol="0">
            <a:spAutoFit/>
          </a:bodyPr>
          <a:lstStyle/>
          <a:p>
            <a:pPr algn="ctr"/>
            <a:r>
              <a:rPr lang="en-US" dirty="0"/>
              <a:t>/</a:t>
            </a:r>
          </a:p>
        </p:txBody>
      </p:sp>
      <mc:AlternateContent xmlns:mc="http://schemas.openxmlformats.org/markup-compatibility/2006" xmlns:a14="http://schemas.microsoft.com/office/drawing/2010/main">
        <mc:Choice Requires="a14">
          <p:sp>
            <p:nvSpPr>
              <p:cNvPr id="34" name="TextBox 33"/>
              <p:cNvSpPr txBox="1"/>
              <p:nvPr/>
            </p:nvSpPr>
            <p:spPr>
              <a:xfrm>
                <a:off x="2722330" y="2542416"/>
                <a:ext cx="41283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2722330" y="2542416"/>
                <a:ext cx="412834" cy="369332"/>
              </a:xfrm>
              <a:prstGeom prst="rect">
                <a:avLst/>
              </a:prstGeom>
              <a:blipFill rotWithShape="1">
                <a:blip r:embed="rId2"/>
                <a:stretch>
                  <a:fillRect/>
                </a:stretch>
              </a:blipFill>
            </p:spPr>
            <p:txBody>
              <a:bodyPr/>
              <a:lstStyle/>
              <a:p>
                <a:r>
                  <a:rPr lang="en-US">
                    <a:noFill/>
                  </a:rPr>
                  <a:t> </a:t>
                </a:r>
              </a:p>
            </p:txBody>
          </p:sp>
        </mc:Fallback>
      </mc:AlternateContent>
      <p:sp>
        <p:nvSpPr>
          <p:cNvPr id="38" name="TextBox 37"/>
          <p:cNvSpPr txBox="1"/>
          <p:nvPr/>
        </p:nvSpPr>
        <p:spPr>
          <a:xfrm>
            <a:off x="5269153" y="2617631"/>
            <a:ext cx="412834" cy="369332"/>
          </a:xfrm>
          <a:prstGeom prst="rect">
            <a:avLst/>
          </a:prstGeom>
          <a:noFill/>
        </p:spPr>
        <p:txBody>
          <a:bodyPr wrap="square" rtlCol="0">
            <a:spAutoFit/>
          </a:bodyPr>
          <a:lstStyle/>
          <a:p>
            <a:pPr algn="ctr"/>
            <a:r>
              <a:rPr lang="en-US" dirty="0"/>
              <a:t>*</a:t>
            </a:r>
          </a:p>
        </p:txBody>
      </p:sp>
      <p:sp>
        <p:nvSpPr>
          <p:cNvPr id="40" name="TextBox 39"/>
          <p:cNvSpPr txBox="1"/>
          <p:nvPr/>
        </p:nvSpPr>
        <p:spPr>
          <a:xfrm>
            <a:off x="4612979" y="3573016"/>
            <a:ext cx="412834" cy="369332"/>
          </a:xfrm>
          <a:prstGeom prst="rect">
            <a:avLst/>
          </a:prstGeom>
          <a:noFill/>
        </p:spPr>
        <p:txBody>
          <a:bodyPr wrap="square" rtlCol="0">
            <a:spAutoFit/>
          </a:bodyPr>
          <a:lstStyle/>
          <a:p>
            <a:pPr algn="ctr"/>
            <a:r>
              <a:rPr lang="en-US" dirty="0"/>
              <a:t>2</a:t>
            </a:r>
          </a:p>
        </p:txBody>
      </p:sp>
      <p:sp>
        <p:nvSpPr>
          <p:cNvPr id="41" name="TextBox 40"/>
          <p:cNvSpPr txBox="1"/>
          <p:nvPr/>
        </p:nvSpPr>
        <p:spPr>
          <a:xfrm>
            <a:off x="6273795" y="3586624"/>
            <a:ext cx="412834" cy="369332"/>
          </a:xfrm>
          <a:prstGeom prst="rect">
            <a:avLst/>
          </a:prstGeom>
          <a:noFill/>
        </p:spPr>
        <p:txBody>
          <a:bodyPr wrap="square" rtlCol="0">
            <a:spAutoFit/>
          </a:bodyPr>
          <a:lstStyle/>
          <a:p>
            <a:pPr algn="ctr"/>
            <a:r>
              <a:rPr lang="en-US" dirty="0"/>
              <a:t>a</a:t>
            </a:r>
          </a:p>
        </p:txBody>
      </p:sp>
      <p:sp>
        <p:nvSpPr>
          <p:cNvPr id="42" name="TextBox 41"/>
          <p:cNvSpPr txBox="1"/>
          <p:nvPr/>
        </p:nvSpPr>
        <p:spPr>
          <a:xfrm>
            <a:off x="2025323" y="3678517"/>
            <a:ext cx="412834" cy="369332"/>
          </a:xfrm>
          <a:prstGeom prst="rect">
            <a:avLst/>
          </a:prstGeom>
          <a:noFill/>
        </p:spPr>
        <p:txBody>
          <a:bodyPr wrap="square" rtlCol="0">
            <a:spAutoFit/>
          </a:bodyPr>
          <a:lstStyle/>
          <a:p>
            <a:pPr algn="ctr"/>
            <a:r>
              <a:rPr lang="en-US" dirty="0"/>
              <a:t>^</a:t>
            </a:r>
          </a:p>
        </p:txBody>
      </p:sp>
      <p:sp>
        <p:nvSpPr>
          <p:cNvPr id="43" name="TextBox 42"/>
          <p:cNvSpPr txBox="1"/>
          <p:nvPr/>
        </p:nvSpPr>
        <p:spPr>
          <a:xfrm>
            <a:off x="1305243" y="4922584"/>
            <a:ext cx="412834" cy="369332"/>
          </a:xfrm>
          <a:prstGeom prst="rect">
            <a:avLst/>
          </a:prstGeom>
          <a:noFill/>
        </p:spPr>
        <p:txBody>
          <a:bodyPr wrap="square" rtlCol="0">
            <a:spAutoFit/>
          </a:bodyPr>
          <a:lstStyle/>
          <a:p>
            <a:pPr algn="ctr"/>
            <a:r>
              <a:rPr lang="en-US" dirty="0"/>
              <a:t>b</a:t>
            </a:r>
          </a:p>
        </p:txBody>
      </p:sp>
      <p:sp>
        <p:nvSpPr>
          <p:cNvPr id="44" name="TextBox 43"/>
          <p:cNvSpPr txBox="1"/>
          <p:nvPr/>
        </p:nvSpPr>
        <p:spPr>
          <a:xfrm>
            <a:off x="2509559" y="4922584"/>
            <a:ext cx="412834"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3570043" y="3684171"/>
            <a:ext cx="412834" cy="369332"/>
          </a:xfrm>
          <a:prstGeom prst="rect">
            <a:avLst/>
          </a:prstGeom>
          <a:noFill/>
        </p:spPr>
        <p:txBody>
          <a:bodyPr wrap="square" rtlCol="0">
            <a:spAutoFit/>
          </a:bodyPr>
          <a:lstStyle/>
          <a:p>
            <a:pPr algn="ctr"/>
            <a:r>
              <a:rPr lang="en-US" dirty="0"/>
              <a:t>*</a:t>
            </a:r>
          </a:p>
        </p:txBody>
      </p:sp>
      <p:sp>
        <p:nvSpPr>
          <p:cNvPr id="46" name="TextBox 45"/>
          <p:cNvSpPr txBox="1"/>
          <p:nvPr/>
        </p:nvSpPr>
        <p:spPr>
          <a:xfrm>
            <a:off x="3318522" y="4941168"/>
            <a:ext cx="412834" cy="369332"/>
          </a:xfrm>
          <a:prstGeom prst="rect">
            <a:avLst/>
          </a:prstGeom>
          <a:noFill/>
        </p:spPr>
        <p:txBody>
          <a:bodyPr wrap="square" rtlCol="0">
            <a:spAutoFit/>
          </a:bodyPr>
          <a:lstStyle/>
          <a:p>
            <a:pPr algn="ctr"/>
            <a:r>
              <a:rPr lang="en-US" dirty="0"/>
              <a:t>*</a:t>
            </a:r>
          </a:p>
        </p:txBody>
      </p:sp>
      <p:sp>
        <p:nvSpPr>
          <p:cNvPr id="47" name="TextBox 46"/>
          <p:cNvSpPr txBox="1"/>
          <p:nvPr/>
        </p:nvSpPr>
        <p:spPr>
          <a:xfrm>
            <a:off x="4360951" y="4927230"/>
            <a:ext cx="412834" cy="369332"/>
          </a:xfrm>
          <a:prstGeom prst="rect">
            <a:avLst/>
          </a:prstGeom>
          <a:noFill/>
        </p:spPr>
        <p:txBody>
          <a:bodyPr wrap="square" rtlCol="0">
            <a:spAutoFit/>
          </a:bodyPr>
          <a:lstStyle/>
          <a:p>
            <a:pPr algn="ctr"/>
            <a:r>
              <a:rPr lang="en-US" dirty="0"/>
              <a:t>c</a:t>
            </a:r>
          </a:p>
        </p:txBody>
      </p:sp>
      <p:sp>
        <p:nvSpPr>
          <p:cNvPr id="48" name="TextBox 47"/>
          <p:cNvSpPr txBox="1"/>
          <p:nvPr/>
        </p:nvSpPr>
        <p:spPr>
          <a:xfrm>
            <a:off x="2719006" y="6156012"/>
            <a:ext cx="412834" cy="369332"/>
          </a:xfrm>
          <a:prstGeom prst="rect">
            <a:avLst/>
          </a:prstGeom>
          <a:noFill/>
        </p:spPr>
        <p:txBody>
          <a:bodyPr wrap="square" rtlCol="0">
            <a:spAutoFit/>
          </a:bodyPr>
          <a:lstStyle/>
          <a:p>
            <a:pPr algn="ctr"/>
            <a:r>
              <a:rPr lang="en-US" dirty="0"/>
              <a:t>4</a:t>
            </a:r>
          </a:p>
        </p:txBody>
      </p:sp>
      <p:sp>
        <p:nvSpPr>
          <p:cNvPr id="49" name="TextBox 48"/>
          <p:cNvSpPr txBox="1"/>
          <p:nvPr/>
        </p:nvSpPr>
        <p:spPr>
          <a:xfrm>
            <a:off x="4013871" y="6156012"/>
            <a:ext cx="412834" cy="369332"/>
          </a:xfrm>
          <a:prstGeom prst="rect">
            <a:avLst/>
          </a:prstGeom>
          <a:noFill/>
        </p:spPr>
        <p:txBody>
          <a:bodyPr wrap="square" rtlCol="0">
            <a:spAutoFit/>
          </a:bodyPr>
          <a:lstStyle/>
          <a:p>
            <a:pPr algn="ctr"/>
            <a:r>
              <a:rPr lang="en-US" dirty="0"/>
              <a:t>a</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100</a:t>
            </a:fld>
            <a:endParaRPr lang="en-US"/>
          </a:p>
        </p:txBody>
      </p:sp>
    </p:spTree>
    <p:extLst>
      <p:ext uri="{BB962C8B-B14F-4D97-AF65-F5344CB8AC3E}">
        <p14:creationId xmlns:p14="http://schemas.microsoft.com/office/powerpoint/2010/main" val="18980593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Parse Trees</a:t>
            </a:r>
          </a:p>
        </p:txBody>
      </p:sp>
      <p:sp>
        <p:nvSpPr>
          <p:cNvPr id="3" name="Content Placeholder 2"/>
          <p:cNvSpPr>
            <a:spLocks noGrp="1"/>
          </p:cNvSpPr>
          <p:nvPr>
            <p:ph idx="1"/>
          </p:nvPr>
        </p:nvSpPr>
        <p:spPr/>
        <p:txBody>
          <a:bodyPr/>
          <a:lstStyle/>
          <a:p>
            <a:r>
              <a:rPr lang="en-US" dirty="0"/>
              <a:t>Compilers parse algebraic expressions (and, in general, program statements) and build </a:t>
            </a:r>
            <a:r>
              <a:rPr lang="en-US" b="1" dirty="0"/>
              <a:t>parse trees</a:t>
            </a:r>
            <a:r>
              <a:rPr lang="en-US" dirty="0"/>
              <a:t> </a:t>
            </a:r>
            <a:r>
              <a:rPr lang="el-GR" dirty="0"/>
              <a:t>(δένδρα συντακτικής ανάλυσης) </a:t>
            </a:r>
            <a:r>
              <a:rPr lang="en-US" dirty="0"/>
              <a:t>such as the expression tree of the previous example.</a:t>
            </a:r>
          </a:p>
          <a:p>
            <a:r>
              <a:rPr lang="en-US" dirty="0"/>
              <a:t>Parse trees are then traversed by code generators to produce assembly code.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101</a:t>
            </a:fld>
            <a:endParaRPr lang="en-US"/>
          </a:p>
        </p:txBody>
      </p:sp>
    </p:spTree>
    <p:extLst>
      <p:ext uri="{BB962C8B-B14F-4D97-AF65-F5344CB8AC3E}">
        <p14:creationId xmlns:p14="http://schemas.microsoft.com/office/powerpoint/2010/main" val="24308596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Traversing Binary Trees</a:t>
            </a:r>
          </a:p>
        </p:txBody>
      </p:sp>
      <p:sp>
        <p:nvSpPr>
          <p:cNvPr id="3" name="Content Placeholder 2"/>
          <p:cNvSpPr>
            <a:spLocks noGrp="1"/>
          </p:cNvSpPr>
          <p:nvPr>
            <p:ph idx="1"/>
          </p:nvPr>
        </p:nvSpPr>
        <p:spPr/>
        <p:txBody>
          <a:bodyPr/>
          <a:lstStyle/>
          <a:p>
            <a:r>
              <a:rPr lang="en-US" dirty="0"/>
              <a:t>A traversal of a tree is a process that visits each node in the tree exactly once in some particular order.</a:t>
            </a:r>
          </a:p>
          <a:p>
            <a:endParaRPr lang="en-US" dirty="0"/>
          </a:p>
          <a:p>
            <a:r>
              <a:rPr lang="en-US" dirty="0"/>
              <a:t>Three popular traversal orders for binary trees are </a:t>
            </a:r>
            <a:r>
              <a:rPr lang="en-US" b="1" dirty="0"/>
              <a:t>preorder</a:t>
            </a:r>
            <a:r>
              <a:rPr lang="en-US" dirty="0"/>
              <a:t>, </a:t>
            </a:r>
            <a:r>
              <a:rPr lang="en-US" b="1" dirty="0" err="1"/>
              <a:t>inorder</a:t>
            </a:r>
            <a:r>
              <a:rPr lang="en-US" dirty="0"/>
              <a:t> and </a:t>
            </a:r>
            <a:r>
              <a:rPr lang="en-US" b="1" dirty="0" err="1"/>
              <a:t>postorder</a:t>
            </a:r>
            <a:r>
              <a:rPr lang="el-GR" b="1" dirty="0"/>
              <a:t> </a:t>
            </a:r>
            <a:r>
              <a:rPr lang="el-GR" dirty="0"/>
              <a:t>(</a:t>
            </a:r>
            <a:r>
              <a:rPr lang="el-GR" dirty="0" err="1"/>
              <a:t>προδιατεταγμένη</a:t>
            </a:r>
            <a:r>
              <a:rPr lang="el-GR" dirty="0"/>
              <a:t>, </a:t>
            </a:r>
            <a:r>
              <a:rPr lang="el-GR" dirty="0" err="1"/>
              <a:t>ενδοδιατεταγμένη</a:t>
            </a:r>
            <a:r>
              <a:rPr lang="el-GR" dirty="0"/>
              <a:t> και </a:t>
            </a:r>
            <a:r>
              <a:rPr lang="el-GR" dirty="0" err="1"/>
              <a:t>μεταδιατεταγμένη</a:t>
            </a:r>
            <a:r>
              <a:rPr lang="el-GR" dirty="0"/>
              <a:t> διάσχιση).</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102</a:t>
            </a:fld>
            <a:endParaRPr lang="en-US"/>
          </a:p>
        </p:txBody>
      </p:sp>
    </p:spTree>
    <p:extLst>
      <p:ext uri="{BB962C8B-B14F-4D97-AF65-F5344CB8AC3E}">
        <p14:creationId xmlns:p14="http://schemas.microsoft.com/office/powerpoint/2010/main" val="17488079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Traversal Orders for Binary Trees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3119014"/>
              </p:ext>
            </p:extLst>
          </p:nvPr>
        </p:nvGraphicFramePr>
        <p:xfrm>
          <a:off x="457200" y="1600200"/>
          <a:ext cx="8229600" cy="2291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err="1"/>
                        <a:t>PreOrder</a:t>
                      </a:r>
                      <a:endParaRPr lang="en-US" dirty="0"/>
                    </a:p>
                  </a:txBody>
                  <a:tcPr/>
                </a:tc>
                <a:tc>
                  <a:txBody>
                    <a:bodyPr/>
                    <a:lstStyle/>
                    <a:p>
                      <a:r>
                        <a:rPr lang="en-US" dirty="0" err="1"/>
                        <a:t>InOrder</a:t>
                      </a:r>
                      <a:endParaRPr lang="en-US" dirty="0"/>
                    </a:p>
                  </a:txBody>
                  <a:tcPr/>
                </a:tc>
                <a:tc>
                  <a:txBody>
                    <a:bodyPr/>
                    <a:lstStyle/>
                    <a:p>
                      <a:r>
                        <a:rPr lang="en-US" dirty="0" err="1"/>
                        <a:t>PostOrder</a:t>
                      </a:r>
                      <a:endParaRPr lang="en-US" dirty="0"/>
                    </a:p>
                  </a:txBody>
                  <a:tcPr/>
                </a:tc>
                <a:extLst>
                  <a:ext uri="{0D108BD9-81ED-4DB2-BD59-A6C34878D82A}">
                    <a16:rowId xmlns:a16="http://schemas.microsoft.com/office/drawing/2014/main" val="10000"/>
                  </a:ext>
                </a:extLst>
              </a:tr>
              <a:tr h="370840">
                <a:tc>
                  <a:txBody>
                    <a:bodyPr/>
                    <a:lstStyle/>
                    <a:p>
                      <a:r>
                        <a:rPr lang="en-US" dirty="0"/>
                        <a:t>Visit the root</a:t>
                      </a:r>
                    </a:p>
                  </a:txBody>
                  <a:tcPr/>
                </a:tc>
                <a:tc>
                  <a:txBody>
                    <a:bodyPr/>
                    <a:lstStyle/>
                    <a:p>
                      <a:r>
                        <a:rPr lang="en-US" dirty="0"/>
                        <a:t>Traverse left </a:t>
                      </a:r>
                      <a:r>
                        <a:rPr lang="en-US" dirty="0" err="1"/>
                        <a:t>subtree</a:t>
                      </a:r>
                      <a:r>
                        <a:rPr lang="en-US" dirty="0"/>
                        <a:t> in </a:t>
                      </a:r>
                      <a:r>
                        <a:rPr lang="en-US" dirty="0" err="1"/>
                        <a:t>InOrder</a:t>
                      </a:r>
                      <a:endParaRPr lang="en-US" dirty="0"/>
                    </a:p>
                  </a:txBody>
                  <a:tcPr/>
                </a:tc>
                <a:tc>
                  <a:txBody>
                    <a:bodyPr/>
                    <a:lstStyle/>
                    <a:p>
                      <a:r>
                        <a:rPr lang="en-US" dirty="0"/>
                        <a:t>Traverse</a:t>
                      </a:r>
                      <a:r>
                        <a:rPr lang="en-US" baseline="0" dirty="0"/>
                        <a:t> left </a:t>
                      </a:r>
                      <a:r>
                        <a:rPr lang="en-US" baseline="0" dirty="0" err="1"/>
                        <a:t>subtree</a:t>
                      </a:r>
                      <a:r>
                        <a:rPr lang="en-US" baseline="0" dirty="0"/>
                        <a:t> in </a:t>
                      </a:r>
                      <a:r>
                        <a:rPr lang="en-US" baseline="0" dirty="0" err="1"/>
                        <a:t>PostOrder</a:t>
                      </a:r>
                      <a:endParaRPr lang="en-US" dirty="0"/>
                    </a:p>
                  </a:txBody>
                  <a:tcPr/>
                </a:tc>
                <a:extLst>
                  <a:ext uri="{0D108BD9-81ED-4DB2-BD59-A6C34878D82A}">
                    <a16:rowId xmlns:a16="http://schemas.microsoft.com/office/drawing/2014/main" val="10001"/>
                  </a:ext>
                </a:extLst>
              </a:tr>
              <a:tr h="370840">
                <a:tc>
                  <a:txBody>
                    <a:bodyPr/>
                    <a:lstStyle/>
                    <a:p>
                      <a:r>
                        <a:rPr lang="en-US" dirty="0"/>
                        <a:t>Traverse left </a:t>
                      </a:r>
                      <a:r>
                        <a:rPr lang="en-US" dirty="0" err="1"/>
                        <a:t>subtree</a:t>
                      </a:r>
                      <a:r>
                        <a:rPr lang="en-US" dirty="0"/>
                        <a:t> in </a:t>
                      </a:r>
                      <a:r>
                        <a:rPr lang="en-US" dirty="0" err="1"/>
                        <a:t>PreOrder</a:t>
                      </a:r>
                      <a:endParaRPr lang="en-US" dirty="0"/>
                    </a:p>
                  </a:txBody>
                  <a:tcPr/>
                </a:tc>
                <a:tc>
                  <a:txBody>
                    <a:bodyPr/>
                    <a:lstStyle/>
                    <a:p>
                      <a:r>
                        <a:rPr lang="en-US" dirty="0"/>
                        <a:t>Visit the root</a:t>
                      </a:r>
                    </a:p>
                  </a:txBody>
                  <a:tcPr/>
                </a:tc>
                <a:tc>
                  <a:txBody>
                    <a:bodyPr/>
                    <a:lstStyle/>
                    <a:p>
                      <a:r>
                        <a:rPr lang="en-US" dirty="0"/>
                        <a:t>Traverse right</a:t>
                      </a:r>
                      <a:r>
                        <a:rPr lang="en-US" baseline="0" dirty="0"/>
                        <a:t> </a:t>
                      </a:r>
                      <a:r>
                        <a:rPr lang="en-US" baseline="0" dirty="0" err="1"/>
                        <a:t>subtree</a:t>
                      </a:r>
                      <a:r>
                        <a:rPr lang="en-US" baseline="0" dirty="0"/>
                        <a:t> in </a:t>
                      </a:r>
                      <a:r>
                        <a:rPr lang="en-US" baseline="0" dirty="0" err="1"/>
                        <a:t>PostOrder</a:t>
                      </a:r>
                      <a:endParaRPr lang="en-US" dirty="0"/>
                    </a:p>
                  </a:txBody>
                  <a:tcPr/>
                </a:tc>
                <a:extLst>
                  <a:ext uri="{0D108BD9-81ED-4DB2-BD59-A6C34878D82A}">
                    <a16:rowId xmlns:a16="http://schemas.microsoft.com/office/drawing/2014/main" val="10002"/>
                  </a:ext>
                </a:extLst>
              </a:tr>
              <a:tr h="370840">
                <a:tc>
                  <a:txBody>
                    <a:bodyPr/>
                    <a:lstStyle/>
                    <a:p>
                      <a:r>
                        <a:rPr lang="en-US" dirty="0"/>
                        <a:t>Traverse right</a:t>
                      </a:r>
                      <a:r>
                        <a:rPr lang="en-US" baseline="0" dirty="0"/>
                        <a:t> </a:t>
                      </a:r>
                      <a:r>
                        <a:rPr lang="en-US" baseline="0" dirty="0" err="1"/>
                        <a:t>subtree</a:t>
                      </a:r>
                      <a:r>
                        <a:rPr lang="en-US" baseline="0" dirty="0"/>
                        <a:t> in </a:t>
                      </a:r>
                      <a:r>
                        <a:rPr lang="en-US" baseline="0" dirty="0" err="1"/>
                        <a:t>PreOrder</a:t>
                      </a:r>
                      <a:endParaRPr lang="en-US" dirty="0"/>
                    </a:p>
                  </a:txBody>
                  <a:tcPr/>
                </a:tc>
                <a:tc>
                  <a:txBody>
                    <a:bodyPr/>
                    <a:lstStyle/>
                    <a:p>
                      <a:r>
                        <a:rPr lang="en-US" dirty="0"/>
                        <a:t>Traverse right </a:t>
                      </a:r>
                      <a:r>
                        <a:rPr lang="en-US" dirty="0" err="1"/>
                        <a:t>subtree</a:t>
                      </a:r>
                      <a:r>
                        <a:rPr lang="en-US" dirty="0"/>
                        <a:t> in </a:t>
                      </a:r>
                      <a:r>
                        <a:rPr lang="en-US" dirty="0" err="1"/>
                        <a:t>InOrder</a:t>
                      </a:r>
                      <a:endParaRPr lang="en-US" dirty="0"/>
                    </a:p>
                  </a:txBody>
                  <a:tcPr/>
                </a:tc>
                <a:tc>
                  <a:txBody>
                    <a:bodyPr/>
                    <a:lstStyle/>
                    <a:p>
                      <a:r>
                        <a:rPr lang="en-US" dirty="0"/>
                        <a:t>Visit the root</a:t>
                      </a:r>
                    </a:p>
                  </a:txBody>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103</a:t>
            </a:fld>
            <a:endParaRPr lang="en-US"/>
          </a:p>
        </p:txBody>
      </p:sp>
    </p:spTree>
    <p:extLst>
      <p:ext uri="{BB962C8B-B14F-4D97-AF65-F5344CB8AC3E}">
        <p14:creationId xmlns:p14="http://schemas.microsoft.com/office/powerpoint/2010/main" val="37626780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357516" y="1630049"/>
            <a:ext cx="8229600" cy="4525963"/>
          </a:xfrm>
        </p:spPr>
        <p:txBody>
          <a:bodyPr>
            <a:normAutofit fontScale="92500" lnSpcReduction="20000"/>
          </a:bodyPr>
          <a:lstStyle/>
          <a:p>
            <a:endParaRPr lang="en-US" dirty="0"/>
          </a:p>
          <a:p>
            <a:endParaRPr lang="en-US" dirty="0"/>
          </a:p>
          <a:p>
            <a:endParaRPr lang="en-US" dirty="0"/>
          </a:p>
          <a:p>
            <a:endParaRPr lang="en-US" dirty="0"/>
          </a:p>
          <a:p>
            <a:r>
              <a:rPr lang="en-US" dirty="0"/>
              <a:t>If, when we visit a node, we print the character contained in the node, then, for the above example tree, we have:</a:t>
            </a:r>
          </a:p>
          <a:p>
            <a:pPr lvl="1"/>
            <a:r>
              <a:rPr lang="en-US" dirty="0" err="1"/>
              <a:t>PreOrder</a:t>
            </a:r>
            <a:r>
              <a:rPr lang="en-US" dirty="0"/>
              <a:t>: </a:t>
            </a:r>
            <a:r>
              <a:rPr lang="en-US" i="1" dirty="0"/>
              <a:t>+a b</a:t>
            </a:r>
          </a:p>
          <a:p>
            <a:pPr lvl="1"/>
            <a:r>
              <a:rPr lang="en-US" dirty="0" err="1"/>
              <a:t>InOrder</a:t>
            </a:r>
            <a:r>
              <a:rPr lang="en-US" dirty="0"/>
              <a:t>: </a:t>
            </a:r>
            <a:r>
              <a:rPr lang="en-US" i="1" dirty="0" err="1"/>
              <a:t>a+b</a:t>
            </a:r>
            <a:endParaRPr lang="en-US" i="1" dirty="0"/>
          </a:p>
          <a:p>
            <a:pPr lvl="1"/>
            <a:r>
              <a:rPr lang="en-US" dirty="0" err="1"/>
              <a:t>PostOrder</a:t>
            </a:r>
            <a:r>
              <a:rPr lang="en-US" dirty="0"/>
              <a:t>: </a:t>
            </a:r>
            <a:r>
              <a:rPr lang="en-US" i="1" dirty="0" err="1"/>
              <a:t>ab</a:t>
            </a:r>
            <a:r>
              <a:rPr lang="en-US" i="1" dirty="0"/>
              <a:t>+</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8260" y="1772816"/>
            <a:ext cx="412834" cy="369332"/>
          </a:xfrm>
          <a:prstGeom prst="rect">
            <a:avLst/>
          </a:prstGeom>
          <a:noFill/>
        </p:spPr>
        <p:txBody>
          <a:bodyPr wrap="square" rtlCol="0">
            <a:spAutoFit/>
          </a:bodyPr>
          <a:lstStyle/>
          <a:p>
            <a:pPr algn="ctr"/>
            <a:r>
              <a:rPr lang="en-US" dirty="0"/>
              <a:t>+</a:t>
            </a:r>
          </a:p>
        </p:txBody>
      </p:sp>
      <p:sp>
        <p:nvSpPr>
          <p:cNvPr id="34" name="TextBox 33"/>
          <p:cNvSpPr txBox="1"/>
          <p:nvPr/>
        </p:nvSpPr>
        <p:spPr>
          <a:xfrm>
            <a:off x="2656295" y="2554328"/>
            <a:ext cx="412834" cy="369332"/>
          </a:xfrm>
          <a:prstGeom prst="rect">
            <a:avLst/>
          </a:prstGeom>
          <a:noFill/>
        </p:spPr>
        <p:txBody>
          <a:bodyPr wrap="square" rtlCol="0">
            <a:spAutoFit/>
          </a:bodyPr>
          <a:lstStyle/>
          <a:p>
            <a:pPr algn="ctr"/>
            <a:r>
              <a:rPr lang="en-US" dirty="0"/>
              <a:t>a</a:t>
            </a:r>
          </a:p>
        </p:txBody>
      </p:sp>
      <p:sp>
        <p:nvSpPr>
          <p:cNvPr id="38" name="TextBox 37"/>
          <p:cNvSpPr txBox="1"/>
          <p:nvPr/>
        </p:nvSpPr>
        <p:spPr>
          <a:xfrm>
            <a:off x="5269153" y="2568459"/>
            <a:ext cx="412834" cy="369332"/>
          </a:xfrm>
          <a:prstGeom prst="rect">
            <a:avLst/>
          </a:prstGeom>
          <a:noFill/>
        </p:spPr>
        <p:txBody>
          <a:bodyPr wrap="square" rtlCol="0">
            <a:spAutoFit/>
          </a:bodyPr>
          <a:lstStyle/>
          <a:p>
            <a:pPr algn="ctr"/>
            <a:r>
              <a:rPr lang="en-US" dirty="0"/>
              <a:t>b</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104</a:t>
            </a:fld>
            <a:endParaRPr lang="en-US"/>
          </a:p>
        </p:txBody>
      </p:sp>
    </p:spTree>
    <p:extLst>
      <p:ext uri="{BB962C8B-B14F-4D97-AF65-F5344CB8AC3E}">
        <p14:creationId xmlns:p14="http://schemas.microsoft.com/office/powerpoint/2010/main" val="25706277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1534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14" idx="4"/>
          </p:cNvCxnSpPr>
          <p:nvPr/>
        </p:nvCxnSpPr>
        <p:spPr>
          <a:xfrm>
            <a:off x="3758964" y="3991484"/>
            <a:ext cx="808404" cy="9403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659277" y="61653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68260" y="61653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27" idx="0"/>
          </p:cNvCxnSpPr>
          <p:nvPr/>
        </p:nvCxnSpPr>
        <p:spPr>
          <a:xfrm flipH="1">
            <a:off x="2911305" y="5301208"/>
            <a:ext cx="614500" cy="8640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4"/>
            <a:endCxn id="28" idx="0"/>
          </p:cNvCxnSpPr>
          <p:nvPr/>
        </p:nvCxnSpPr>
        <p:spPr>
          <a:xfrm>
            <a:off x="3525805" y="5291916"/>
            <a:ext cx="694483" cy="8733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8260" y="1772816"/>
            <a:ext cx="412834" cy="369332"/>
          </a:xfrm>
          <a:prstGeom prst="rect">
            <a:avLst/>
          </a:prstGeom>
          <a:noFill/>
        </p:spPr>
        <p:txBody>
          <a:bodyPr wrap="square" rtlCol="0">
            <a:spAutoFit/>
          </a:bodyPr>
          <a:lstStyle/>
          <a:p>
            <a:pPr algn="ctr"/>
            <a:r>
              <a:rPr lang="en-US" dirty="0"/>
              <a:t>/</a:t>
            </a:r>
          </a:p>
        </p:txBody>
      </p:sp>
      <mc:AlternateContent xmlns:mc="http://schemas.openxmlformats.org/markup-compatibility/2006" xmlns:a14="http://schemas.microsoft.com/office/drawing/2010/main">
        <mc:Choice Requires="a14">
          <p:sp>
            <p:nvSpPr>
              <p:cNvPr id="34" name="TextBox 33"/>
              <p:cNvSpPr txBox="1"/>
              <p:nvPr/>
            </p:nvSpPr>
            <p:spPr>
              <a:xfrm>
                <a:off x="2656295" y="2554328"/>
                <a:ext cx="41283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2656295" y="2554328"/>
                <a:ext cx="412834" cy="369332"/>
              </a:xfrm>
              <a:prstGeom prst="rect">
                <a:avLst/>
              </a:prstGeom>
              <a:blipFill rotWithShape="1">
                <a:blip r:embed="rId2"/>
                <a:stretch>
                  <a:fillRect/>
                </a:stretch>
              </a:blipFill>
            </p:spPr>
            <p:txBody>
              <a:bodyPr/>
              <a:lstStyle/>
              <a:p>
                <a:r>
                  <a:rPr lang="en-US">
                    <a:noFill/>
                  </a:rPr>
                  <a:t> </a:t>
                </a:r>
              </a:p>
            </p:txBody>
          </p:sp>
        </mc:Fallback>
      </mc:AlternateContent>
      <p:sp>
        <p:nvSpPr>
          <p:cNvPr id="38" name="TextBox 37"/>
          <p:cNvSpPr txBox="1"/>
          <p:nvPr/>
        </p:nvSpPr>
        <p:spPr>
          <a:xfrm>
            <a:off x="5269153" y="2617631"/>
            <a:ext cx="412834" cy="369332"/>
          </a:xfrm>
          <a:prstGeom prst="rect">
            <a:avLst/>
          </a:prstGeom>
          <a:noFill/>
        </p:spPr>
        <p:txBody>
          <a:bodyPr wrap="square" rtlCol="0">
            <a:spAutoFit/>
          </a:bodyPr>
          <a:lstStyle/>
          <a:p>
            <a:pPr algn="ctr"/>
            <a:r>
              <a:rPr lang="en-US" dirty="0"/>
              <a:t>*</a:t>
            </a:r>
          </a:p>
        </p:txBody>
      </p:sp>
      <p:sp>
        <p:nvSpPr>
          <p:cNvPr id="40" name="TextBox 39"/>
          <p:cNvSpPr txBox="1"/>
          <p:nvPr/>
        </p:nvSpPr>
        <p:spPr>
          <a:xfrm>
            <a:off x="4612979" y="3573016"/>
            <a:ext cx="412834" cy="369332"/>
          </a:xfrm>
          <a:prstGeom prst="rect">
            <a:avLst/>
          </a:prstGeom>
          <a:noFill/>
        </p:spPr>
        <p:txBody>
          <a:bodyPr wrap="square" rtlCol="0">
            <a:spAutoFit/>
          </a:bodyPr>
          <a:lstStyle/>
          <a:p>
            <a:pPr algn="ctr"/>
            <a:r>
              <a:rPr lang="en-US" dirty="0"/>
              <a:t>2</a:t>
            </a:r>
          </a:p>
        </p:txBody>
      </p:sp>
      <p:sp>
        <p:nvSpPr>
          <p:cNvPr id="41" name="TextBox 40"/>
          <p:cNvSpPr txBox="1"/>
          <p:nvPr/>
        </p:nvSpPr>
        <p:spPr>
          <a:xfrm>
            <a:off x="6273795" y="3586624"/>
            <a:ext cx="412834" cy="369332"/>
          </a:xfrm>
          <a:prstGeom prst="rect">
            <a:avLst/>
          </a:prstGeom>
          <a:noFill/>
        </p:spPr>
        <p:txBody>
          <a:bodyPr wrap="square" rtlCol="0">
            <a:spAutoFit/>
          </a:bodyPr>
          <a:lstStyle/>
          <a:p>
            <a:pPr algn="ctr"/>
            <a:r>
              <a:rPr lang="en-US" dirty="0"/>
              <a:t>a</a:t>
            </a:r>
          </a:p>
        </p:txBody>
      </p:sp>
      <p:sp>
        <p:nvSpPr>
          <p:cNvPr id="42" name="TextBox 41"/>
          <p:cNvSpPr txBox="1"/>
          <p:nvPr/>
        </p:nvSpPr>
        <p:spPr>
          <a:xfrm>
            <a:off x="2025323" y="3678517"/>
            <a:ext cx="412834" cy="369332"/>
          </a:xfrm>
          <a:prstGeom prst="rect">
            <a:avLst/>
          </a:prstGeom>
          <a:noFill/>
        </p:spPr>
        <p:txBody>
          <a:bodyPr wrap="square" rtlCol="0">
            <a:spAutoFit/>
          </a:bodyPr>
          <a:lstStyle/>
          <a:p>
            <a:pPr algn="ctr"/>
            <a:r>
              <a:rPr lang="en-US" dirty="0"/>
              <a:t>^</a:t>
            </a:r>
          </a:p>
        </p:txBody>
      </p:sp>
      <p:sp>
        <p:nvSpPr>
          <p:cNvPr id="43" name="TextBox 42"/>
          <p:cNvSpPr txBox="1"/>
          <p:nvPr/>
        </p:nvSpPr>
        <p:spPr>
          <a:xfrm>
            <a:off x="1305243" y="4922584"/>
            <a:ext cx="412834" cy="369332"/>
          </a:xfrm>
          <a:prstGeom prst="rect">
            <a:avLst/>
          </a:prstGeom>
          <a:noFill/>
        </p:spPr>
        <p:txBody>
          <a:bodyPr wrap="square" rtlCol="0">
            <a:spAutoFit/>
          </a:bodyPr>
          <a:lstStyle/>
          <a:p>
            <a:pPr algn="ctr"/>
            <a:r>
              <a:rPr lang="en-US" dirty="0"/>
              <a:t>b</a:t>
            </a:r>
          </a:p>
        </p:txBody>
      </p:sp>
      <p:sp>
        <p:nvSpPr>
          <p:cNvPr id="44" name="TextBox 43"/>
          <p:cNvSpPr txBox="1"/>
          <p:nvPr/>
        </p:nvSpPr>
        <p:spPr>
          <a:xfrm>
            <a:off x="2509559" y="4922584"/>
            <a:ext cx="412834" cy="369332"/>
          </a:xfrm>
          <a:prstGeom prst="rect">
            <a:avLst/>
          </a:prstGeom>
          <a:noFill/>
        </p:spPr>
        <p:txBody>
          <a:bodyPr wrap="square" rtlCol="0">
            <a:spAutoFit/>
          </a:bodyPr>
          <a:lstStyle/>
          <a:p>
            <a:pPr algn="ctr"/>
            <a:r>
              <a:rPr lang="en-US" dirty="0"/>
              <a:t>2</a:t>
            </a:r>
          </a:p>
        </p:txBody>
      </p:sp>
      <p:sp>
        <p:nvSpPr>
          <p:cNvPr id="45" name="TextBox 44"/>
          <p:cNvSpPr txBox="1"/>
          <p:nvPr/>
        </p:nvSpPr>
        <p:spPr>
          <a:xfrm>
            <a:off x="3570043" y="3684171"/>
            <a:ext cx="412834" cy="369332"/>
          </a:xfrm>
          <a:prstGeom prst="rect">
            <a:avLst/>
          </a:prstGeom>
          <a:noFill/>
        </p:spPr>
        <p:txBody>
          <a:bodyPr wrap="square" rtlCol="0">
            <a:spAutoFit/>
          </a:bodyPr>
          <a:lstStyle/>
          <a:p>
            <a:pPr algn="ctr"/>
            <a:r>
              <a:rPr lang="en-US" dirty="0"/>
              <a:t>*</a:t>
            </a:r>
          </a:p>
        </p:txBody>
      </p:sp>
      <p:sp>
        <p:nvSpPr>
          <p:cNvPr id="46" name="TextBox 45"/>
          <p:cNvSpPr txBox="1"/>
          <p:nvPr/>
        </p:nvSpPr>
        <p:spPr>
          <a:xfrm>
            <a:off x="3318522" y="4941168"/>
            <a:ext cx="412834" cy="369332"/>
          </a:xfrm>
          <a:prstGeom prst="rect">
            <a:avLst/>
          </a:prstGeom>
          <a:noFill/>
        </p:spPr>
        <p:txBody>
          <a:bodyPr wrap="square" rtlCol="0">
            <a:spAutoFit/>
          </a:bodyPr>
          <a:lstStyle/>
          <a:p>
            <a:pPr algn="ctr"/>
            <a:r>
              <a:rPr lang="en-US" dirty="0"/>
              <a:t>*</a:t>
            </a:r>
          </a:p>
        </p:txBody>
      </p:sp>
      <p:sp>
        <p:nvSpPr>
          <p:cNvPr id="47" name="TextBox 46"/>
          <p:cNvSpPr txBox="1"/>
          <p:nvPr/>
        </p:nvSpPr>
        <p:spPr>
          <a:xfrm>
            <a:off x="4360951" y="4927230"/>
            <a:ext cx="412834" cy="369332"/>
          </a:xfrm>
          <a:prstGeom prst="rect">
            <a:avLst/>
          </a:prstGeom>
          <a:noFill/>
        </p:spPr>
        <p:txBody>
          <a:bodyPr wrap="square" rtlCol="0">
            <a:spAutoFit/>
          </a:bodyPr>
          <a:lstStyle/>
          <a:p>
            <a:pPr algn="ctr"/>
            <a:r>
              <a:rPr lang="en-US" dirty="0"/>
              <a:t>c</a:t>
            </a:r>
          </a:p>
        </p:txBody>
      </p:sp>
      <p:sp>
        <p:nvSpPr>
          <p:cNvPr id="48" name="TextBox 47"/>
          <p:cNvSpPr txBox="1"/>
          <p:nvPr/>
        </p:nvSpPr>
        <p:spPr>
          <a:xfrm>
            <a:off x="2719006" y="6156012"/>
            <a:ext cx="412834" cy="369332"/>
          </a:xfrm>
          <a:prstGeom prst="rect">
            <a:avLst/>
          </a:prstGeom>
          <a:noFill/>
        </p:spPr>
        <p:txBody>
          <a:bodyPr wrap="square" rtlCol="0">
            <a:spAutoFit/>
          </a:bodyPr>
          <a:lstStyle/>
          <a:p>
            <a:pPr algn="ctr"/>
            <a:r>
              <a:rPr lang="en-US" dirty="0"/>
              <a:t>4</a:t>
            </a:r>
          </a:p>
        </p:txBody>
      </p:sp>
      <p:sp>
        <p:nvSpPr>
          <p:cNvPr id="49" name="TextBox 48"/>
          <p:cNvSpPr txBox="1"/>
          <p:nvPr/>
        </p:nvSpPr>
        <p:spPr>
          <a:xfrm>
            <a:off x="4013871" y="6156012"/>
            <a:ext cx="412834" cy="369332"/>
          </a:xfrm>
          <a:prstGeom prst="rect">
            <a:avLst/>
          </a:prstGeom>
          <a:noFill/>
        </p:spPr>
        <p:txBody>
          <a:bodyPr wrap="square" rtlCol="0">
            <a:spAutoFit/>
          </a:bodyPr>
          <a:lstStyle/>
          <a:p>
            <a:pPr algn="ctr"/>
            <a:r>
              <a:rPr lang="en-US" dirty="0"/>
              <a:t>a</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105</a:t>
            </a:fld>
            <a:endParaRPr lang="en-US"/>
          </a:p>
        </p:txBody>
      </p:sp>
    </p:spTree>
    <p:extLst>
      <p:ext uri="{BB962C8B-B14F-4D97-AF65-F5344CB8AC3E}">
        <p14:creationId xmlns:p14="http://schemas.microsoft.com/office/powerpoint/2010/main" val="25706277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normAutofit fontScale="77500" lnSpcReduction="20000"/>
          </a:bodyPr>
          <a:lstStyle/>
          <a:p>
            <a:r>
              <a:rPr lang="en-US" dirty="0" err="1"/>
              <a:t>PreOrder</a:t>
            </a:r>
            <a:r>
              <a:rPr lang="en-US" dirty="0"/>
              <a:t>: </a:t>
            </a:r>
            <a:r>
              <a:rPr lang="en-US" i="1" dirty="0"/>
              <a:t>/ – ^ b 2 * * 4 a c * 2 a</a:t>
            </a:r>
          </a:p>
          <a:p>
            <a:r>
              <a:rPr lang="en-US" dirty="0" err="1"/>
              <a:t>InOrder</a:t>
            </a:r>
            <a:r>
              <a:rPr lang="en-US" dirty="0"/>
              <a:t>: </a:t>
            </a:r>
            <a:r>
              <a:rPr lang="en-US" i="1" dirty="0"/>
              <a:t>b ^ 2 – 4 * a * c / 2 * a</a:t>
            </a:r>
          </a:p>
          <a:p>
            <a:r>
              <a:rPr lang="en-US" dirty="0" err="1"/>
              <a:t>PostOrder</a:t>
            </a:r>
            <a:r>
              <a:rPr lang="en-US" dirty="0"/>
              <a:t>: </a:t>
            </a:r>
            <a:r>
              <a:rPr lang="en-US" i="1" dirty="0"/>
              <a:t>b 2 ^ 4 a * c * – 2 a * /</a:t>
            </a:r>
          </a:p>
          <a:p>
            <a:endParaRPr lang="en-US" dirty="0"/>
          </a:p>
          <a:p>
            <a:r>
              <a:rPr lang="en-US" dirty="0"/>
              <a:t>The preorder traversal of an expression tree gives the </a:t>
            </a:r>
            <a:r>
              <a:rPr lang="en-US" b="1" dirty="0"/>
              <a:t>prefix</a:t>
            </a:r>
            <a:r>
              <a:rPr lang="en-US" dirty="0"/>
              <a:t> </a:t>
            </a:r>
            <a:r>
              <a:rPr lang="el-GR" dirty="0"/>
              <a:t>(προθεματική) </a:t>
            </a:r>
            <a:r>
              <a:rPr lang="en-US" dirty="0"/>
              <a:t>representation of the expression.</a:t>
            </a:r>
          </a:p>
          <a:p>
            <a:r>
              <a:rPr lang="en-US" dirty="0"/>
              <a:t>The </a:t>
            </a:r>
            <a:r>
              <a:rPr lang="en-US" dirty="0" err="1"/>
              <a:t>postorder</a:t>
            </a:r>
            <a:r>
              <a:rPr lang="en-US" dirty="0"/>
              <a:t> traversal of an expression tree gives the </a:t>
            </a:r>
            <a:r>
              <a:rPr lang="en-US" b="1" dirty="0"/>
              <a:t>postfix</a:t>
            </a:r>
            <a:r>
              <a:rPr lang="en-US" dirty="0"/>
              <a:t> </a:t>
            </a:r>
            <a:r>
              <a:rPr lang="el-GR" dirty="0"/>
              <a:t>(</a:t>
            </a:r>
            <a:r>
              <a:rPr lang="el-GR" dirty="0" err="1"/>
              <a:t>μεταθεματική</a:t>
            </a:r>
            <a:r>
              <a:rPr lang="el-GR" dirty="0"/>
              <a:t>) </a:t>
            </a:r>
            <a:r>
              <a:rPr lang="en-US" dirty="0"/>
              <a:t>representation of the expression.</a:t>
            </a:r>
          </a:p>
          <a:p>
            <a:r>
              <a:rPr lang="en-US" dirty="0"/>
              <a:t>The </a:t>
            </a:r>
            <a:r>
              <a:rPr lang="en-US" dirty="0" err="1"/>
              <a:t>inorder</a:t>
            </a:r>
            <a:r>
              <a:rPr lang="en-US" dirty="0"/>
              <a:t> traversal of an expression tree gives the </a:t>
            </a:r>
            <a:r>
              <a:rPr lang="en-US" b="1" dirty="0"/>
              <a:t>infix</a:t>
            </a:r>
            <a:r>
              <a:rPr lang="el-GR" dirty="0"/>
              <a:t>(</a:t>
            </a:r>
            <a:r>
              <a:rPr lang="el-GR" dirty="0" err="1"/>
              <a:t>ενδοθεματική</a:t>
            </a:r>
            <a:r>
              <a:rPr lang="el-GR" dirty="0"/>
              <a:t>)</a:t>
            </a:r>
            <a:r>
              <a:rPr lang="en-US" dirty="0"/>
              <a:t> representation of the expression without parentheses.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106</a:t>
            </a:fld>
            <a:endParaRPr lang="en-US"/>
          </a:p>
        </p:txBody>
      </p:sp>
    </p:spTree>
    <p:extLst>
      <p:ext uri="{BB962C8B-B14F-4D97-AF65-F5344CB8AC3E}">
        <p14:creationId xmlns:p14="http://schemas.microsoft.com/office/powerpoint/2010/main" val="1257997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The prefix expression for a single operand </a:t>
                </a:r>
                <a:br>
                  <a:rPr lang="en-US" dirty="0"/>
                </a:br>
                <a:r>
                  <a:rPr lang="en-US" i="1" dirty="0">
                    <a:latin typeface="Cambria Math" pitchFamily="18" charset="0"/>
                    <a:ea typeface="Cambria Math" pitchFamily="18" charset="0"/>
                  </a:rPr>
                  <a:t>A</a:t>
                </a:r>
                <a:r>
                  <a:rPr lang="en-US" dirty="0"/>
                  <a:t> is </a:t>
                </a:r>
                <a:r>
                  <a:rPr lang="en-US" i="1" dirty="0">
                    <a:latin typeface="Cambria Math" pitchFamily="18" charset="0"/>
                    <a:ea typeface="Cambria Math" pitchFamily="18" charset="0"/>
                  </a:rPr>
                  <a:t>A</a:t>
                </a:r>
                <a:r>
                  <a:rPr lang="en-US" dirty="0"/>
                  <a:t> itself.</a:t>
                </a:r>
              </a:p>
              <a:p>
                <a:r>
                  <a:rPr lang="en-US" dirty="0"/>
                  <a:t>The prefix expression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𝐸</m:t>
                        </m:r>
                      </m:e>
                      <m:sub>
                        <m:r>
                          <a:rPr lang="en-US" b="0" i="1" smtClean="0">
                            <a:latin typeface="Cambria Math"/>
                          </a:rPr>
                          <m:t>1</m:t>
                        </m:r>
                      </m:sub>
                    </m:sSub>
                    <m:r>
                      <a:rPr lang="en-US" b="0" i="1" smtClean="0">
                        <a:latin typeface="Cambria Math"/>
                      </a:rPr>
                      <m:t>) </m:t>
                    </m:r>
                    <m:r>
                      <a:rPr lang="en-US" b="0" i="1" smtClean="0">
                        <a:latin typeface="Cambria Math"/>
                        <a:ea typeface="Cambria Math"/>
                      </a:rPr>
                      <m:t>𝜃</m:t>
                    </m:r>
                    <m:sSub>
                      <m:sSubPr>
                        <m:ctrlPr>
                          <a:rPr lang="en-US" i="1" smtClean="0">
                            <a:latin typeface="Cambria Math" panose="02040503050406030204" pitchFamily="18" charset="0"/>
                            <a:ea typeface="Cambria Math"/>
                          </a:rPr>
                        </m:ctrlPr>
                      </m:sSubPr>
                      <m:e>
                        <m:r>
                          <a:rPr lang="en-US" b="0" i="1" smtClean="0">
                            <a:latin typeface="Cambria Math"/>
                            <a:ea typeface="Cambria Math"/>
                          </a:rPr>
                          <m:t> (</m:t>
                        </m:r>
                        <m:r>
                          <a:rPr lang="en-US" b="0" i="1" smtClean="0">
                            <a:latin typeface="Cambria Math"/>
                            <a:ea typeface="Cambria Math"/>
                          </a:rPr>
                          <m:t>𝐸</m:t>
                        </m:r>
                      </m:e>
                      <m:sub>
                        <m:r>
                          <a:rPr lang="en-US" b="0" i="1" smtClean="0">
                            <a:latin typeface="Cambria Math"/>
                            <a:ea typeface="Cambria Math"/>
                          </a:rPr>
                          <m:t>2</m:t>
                        </m:r>
                      </m:sub>
                    </m:sSub>
                    <m:r>
                      <a:rPr lang="en-US" b="0" i="0" smtClean="0">
                        <a:latin typeface="Cambria Math"/>
                        <a:ea typeface="Cambria Math"/>
                      </a:rPr>
                      <m:t>)</m:t>
                    </m:r>
                  </m:oMath>
                </a14:m>
                <a:r>
                  <a:rPr lang="en-US" dirty="0"/>
                  <a:t> is </a:t>
                </a:r>
                <a14:m>
                  <m:oMath xmlns:m="http://schemas.openxmlformats.org/officeDocument/2006/math">
                    <m:r>
                      <a:rPr lang="en-US" i="1" smtClean="0">
                        <a:latin typeface="Cambria Math"/>
                        <a:ea typeface="Cambria Math"/>
                      </a:rPr>
                      <m:t>𝜃</m:t>
                    </m:r>
                    <m:sSub>
                      <m:sSubPr>
                        <m:ctrlPr>
                          <a:rPr lang="en-US" i="1" smtClean="0">
                            <a:latin typeface="Cambria Math" panose="02040503050406030204" pitchFamily="18" charset="0"/>
                            <a:ea typeface="Cambria Math"/>
                          </a:rPr>
                        </m:ctrlPr>
                      </m:sSubPr>
                      <m:e>
                        <m:r>
                          <a:rPr lang="en-US" b="0" i="1" smtClean="0">
                            <a:latin typeface="Cambria Math"/>
                            <a:ea typeface="Cambria Math"/>
                          </a:rPr>
                          <m:t>𝑃</m:t>
                        </m:r>
                      </m:e>
                      <m:sub>
                        <m:r>
                          <a:rPr lang="en-US" b="0" i="1" smtClean="0">
                            <a:latin typeface="Cambria Math"/>
                            <a:ea typeface="Cambria Math"/>
                          </a:rPr>
                          <m:t>1</m:t>
                        </m:r>
                      </m:sub>
                    </m:sSub>
                    <m:sSub>
                      <m:sSubPr>
                        <m:ctrlPr>
                          <a:rPr lang="en-US" i="1" smtClean="0">
                            <a:latin typeface="Cambria Math" panose="02040503050406030204" pitchFamily="18" charset="0"/>
                            <a:ea typeface="Cambria Math"/>
                          </a:rPr>
                        </m:ctrlPr>
                      </m:sSubPr>
                      <m:e>
                        <m:r>
                          <a:rPr lang="en-US" b="0" i="1" smtClean="0">
                            <a:latin typeface="Cambria Math"/>
                            <a:ea typeface="Cambria Math"/>
                          </a:rPr>
                          <m:t>𝑃</m:t>
                        </m:r>
                      </m:e>
                      <m:sub>
                        <m:r>
                          <a:rPr lang="en-US" b="0" i="1" smtClean="0">
                            <a:latin typeface="Cambria Math"/>
                            <a:ea typeface="Cambria Math"/>
                          </a:rPr>
                          <m:t>2</m:t>
                        </m:r>
                      </m:sub>
                    </m:sSub>
                  </m:oMath>
                </a14:m>
                <a:r>
                  <a:rPr lang="en-US" dirty="0"/>
                  <a:t>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oMath>
                </a14:m>
                <a:r>
                  <a:rPr lang="en-US" dirty="0"/>
                  <a:t> are the prefix expressions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2</m:t>
                        </m:r>
                      </m:sub>
                    </m:sSub>
                  </m:oMath>
                </a14:m>
                <a:r>
                  <a:rPr lang="en-US" dirty="0"/>
                  <a:t> respectively.</a:t>
                </a:r>
              </a:p>
              <a:p>
                <a:endParaRPr lang="en-US" dirty="0"/>
              </a:p>
              <a:p>
                <a:r>
                  <a:rPr lang="en-US" dirty="0"/>
                  <a:t>Note that </a:t>
                </a:r>
                <a:r>
                  <a:rPr lang="en-US" b="1" dirty="0"/>
                  <a:t>no parentheses are necessary </a:t>
                </a:r>
                <a:r>
                  <a:rPr lang="en-US" dirty="0"/>
                  <a:t>in the prefix expression, since we can scan the prefix expression </a:t>
                </a:r>
                <a14:m>
                  <m:oMath xmlns:m="http://schemas.openxmlformats.org/officeDocument/2006/math">
                    <m:r>
                      <a:rPr lang="en-US" i="1">
                        <a:latin typeface="Cambria Math"/>
                        <a:ea typeface="Cambria Math"/>
                      </a:rPr>
                      <m:t>𝜃</m:t>
                    </m:r>
                    <m:sSub>
                      <m:sSubPr>
                        <m:ctrlPr>
                          <a:rPr lang="en-US" i="1">
                            <a:latin typeface="Cambria Math" panose="02040503050406030204" pitchFamily="18" charset="0"/>
                            <a:ea typeface="Cambria Math"/>
                          </a:rPr>
                        </m:ctrlPr>
                      </m:sSubPr>
                      <m:e>
                        <m:r>
                          <a:rPr lang="en-US" b="0" i="1" smtClean="0">
                            <a:latin typeface="Cambria Math"/>
                            <a:ea typeface="Cambria Math"/>
                          </a:rPr>
                          <m:t>𝑃</m:t>
                        </m:r>
                      </m:e>
                      <m:sub>
                        <m:r>
                          <a:rPr lang="en-US" i="1">
                            <a:latin typeface="Cambria Math"/>
                            <a:ea typeface="Cambria Math"/>
                          </a:rPr>
                          <m:t>1</m:t>
                        </m:r>
                      </m:sub>
                    </m:sSub>
                    <m:sSub>
                      <m:sSubPr>
                        <m:ctrlPr>
                          <a:rPr lang="en-US" i="1">
                            <a:latin typeface="Cambria Math" panose="02040503050406030204" pitchFamily="18" charset="0"/>
                            <a:ea typeface="Cambria Math"/>
                          </a:rPr>
                        </m:ctrlPr>
                      </m:sSubPr>
                      <m:e>
                        <m:r>
                          <a:rPr lang="en-US" b="0" i="1" smtClean="0">
                            <a:latin typeface="Cambria Math"/>
                            <a:ea typeface="Cambria Math"/>
                          </a:rPr>
                          <m:t>𝑃</m:t>
                        </m:r>
                      </m:e>
                      <m:sub>
                        <m:r>
                          <a:rPr lang="en-US" i="1">
                            <a:latin typeface="Cambria Math"/>
                            <a:ea typeface="Cambria Math"/>
                          </a:rPr>
                          <m:t>2</m:t>
                        </m:r>
                      </m:sub>
                    </m:sSub>
                  </m:oMath>
                </a14:m>
                <a:r>
                  <a:rPr lang="en-US" dirty="0"/>
                  <a:t> and uniquely identify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oMath>
                </a14:m>
                <a:r>
                  <a:rPr lang="en-US" dirty="0"/>
                  <a:t> as the shortest (and only) prefix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oMath>
                </a14:m>
                <a:r>
                  <a:rPr lang="en-US" dirty="0"/>
                  <a:t> that is a legal prefix expression.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593" b="-13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107</a:t>
            </a:fld>
            <a:endParaRPr lang="en-US"/>
          </a:p>
        </p:txBody>
      </p:sp>
    </p:spTree>
    <p:extLst>
      <p:ext uri="{BB962C8B-B14F-4D97-AF65-F5344CB8AC3E}">
        <p14:creationId xmlns:p14="http://schemas.microsoft.com/office/powerpoint/2010/main" val="30797544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Postfix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 postfix expression for a single operand </a:t>
                </a:r>
                <a:br>
                  <a:rPr lang="en-US" dirty="0"/>
                </a:br>
                <a:r>
                  <a:rPr lang="en-US" i="1" dirty="0">
                    <a:latin typeface="Cambria Math" pitchFamily="18" charset="0"/>
                    <a:ea typeface="Cambria Math" pitchFamily="18" charset="0"/>
                  </a:rPr>
                  <a:t>A</a:t>
                </a:r>
                <a:r>
                  <a:rPr lang="en-US" dirty="0"/>
                  <a:t> is </a:t>
                </a:r>
                <a:r>
                  <a:rPr lang="en-US" i="1" dirty="0">
                    <a:latin typeface="Cambria Math" pitchFamily="18" charset="0"/>
                    <a:ea typeface="Cambria Math" pitchFamily="18" charset="0"/>
                  </a:rPr>
                  <a:t>A</a:t>
                </a:r>
                <a:r>
                  <a:rPr lang="en-US" dirty="0"/>
                  <a:t> itself.</a:t>
                </a:r>
              </a:p>
              <a:p>
                <a:r>
                  <a:rPr lang="en-US" dirty="0"/>
                  <a:t>The postfix expression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𝐸</m:t>
                        </m:r>
                      </m:e>
                      <m:sub>
                        <m:r>
                          <a:rPr lang="en-US" b="0" i="1" smtClean="0">
                            <a:latin typeface="Cambria Math"/>
                          </a:rPr>
                          <m:t>1</m:t>
                        </m:r>
                      </m:sub>
                    </m:sSub>
                    <m:r>
                      <a:rPr lang="en-US" b="0" i="1" smtClean="0">
                        <a:latin typeface="Cambria Math"/>
                      </a:rPr>
                      <m:t>) </m:t>
                    </m:r>
                    <m:r>
                      <a:rPr lang="en-US" b="0" i="1" smtClean="0">
                        <a:latin typeface="Cambria Math"/>
                        <a:ea typeface="Cambria Math"/>
                      </a:rPr>
                      <m:t>𝜃</m:t>
                    </m:r>
                    <m:sSub>
                      <m:sSubPr>
                        <m:ctrlPr>
                          <a:rPr lang="en-US" i="1" smtClean="0">
                            <a:latin typeface="Cambria Math" panose="02040503050406030204" pitchFamily="18" charset="0"/>
                            <a:ea typeface="Cambria Math"/>
                          </a:rPr>
                        </m:ctrlPr>
                      </m:sSubPr>
                      <m:e>
                        <m:r>
                          <a:rPr lang="en-US" b="0" i="1" smtClean="0">
                            <a:latin typeface="Cambria Math"/>
                            <a:ea typeface="Cambria Math"/>
                          </a:rPr>
                          <m:t> (</m:t>
                        </m:r>
                        <m:r>
                          <a:rPr lang="en-US" b="0" i="1" smtClean="0">
                            <a:latin typeface="Cambria Math"/>
                            <a:ea typeface="Cambria Math"/>
                          </a:rPr>
                          <m:t>𝐸</m:t>
                        </m:r>
                      </m:e>
                      <m:sub>
                        <m:r>
                          <a:rPr lang="en-US" b="0" i="1" smtClean="0">
                            <a:latin typeface="Cambria Math"/>
                            <a:ea typeface="Cambria Math"/>
                          </a:rPr>
                          <m:t>2</m:t>
                        </m:r>
                      </m:sub>
                    </m:sSub>
                    <m:r>
                      <a:rPr lang="en-US" b="0" i="0" smtClean="0">
                        <a:latin typeface="Cambria Math"/>
                        <a:ea typeface="Cambria Math"/>
                      </a:rPr>
                      <m:t>)</m:t>
                    </m:r>
                  </m:oMath>
                </a14:m>
                <a:r>
                  <a:rPr lang="en-US" dirty="0"/>
                  <a:t> is </a:t>
                </a:r>
                <a14:m>
                  <m:oMath xmlns:m="http://schemas.openxmlformats.org/officeDocument/2006/math">
                    <m:sSub>
                      <m:sSubPr>
                        <m:ctrlPr>
                          <a:rPr lang="en-US" i="1" smtClean="0">
                            <a:latin typeface="Cambria Math" panose="02040503050406030204" pitchFamily="18" charset="0"/>
                            <a:ea typeface="Cambria Math"/>
                          </a:rPr>
                        </m:ctrlPr>
                      </m:sSubPr>
                      <m:e>
                        <m:r>
                          <a:rPr lang="en-US" b="0" i="1" smtClean="0">
                            <a:latin typeface="Cambria Math"/>
                            <a:ea typeface="Cambria Math"/>
                          </a:rPr>
                          <m:t>𝑃</m:t>
                        </m:r>
                      </m:e>
                      <m:sub>
                        <m:r>
                          <a:rPr lang="en-US" b="0" i="1" smtClean="0">
                            <a:latin typeface="Cambria Math"/>
                            <a:ea typeface="Cambria Math"/>
                          </a:rPr>
                          <m:t>1</m:t>
                        </m:r>
                      </m:sub>
                    </m:sSub>
                    <m:sSub>
                      <m:sSubPr>
                        <m:ctrlPr>
                          <a:rPr lang="en-US" i="1" smtClean="0">
                            <a:latin typeface="Cambria Math" panose="02040503050406030204" pitchFamily="18" charset="0"/>
                            <a:ea typeface="Cambria Math"/>
                          </a:rPr>
                        </m:ctrlPr>
                      </m:sSubPr>
                      <m:e>
                        <m:r>
                          <a:rPr lang="en-US" b="0" i="1" smtClean="0">
                            <a:latin typeface="Cambria Math"/>
                            <a:ea typeface="Cambria Math"/>
                          </a:rPr>
                          <m:t>𝑃</m:t>
                        </m:r>
                      </m:e>
                      <m:sub>
                        <m:r>
                          <a:rPr lang="en-US" b="0" i="1" smtClean="0">
                            <a:latin typeface="Cambria Math"/>
                            <a:ea typeface="Cambria Math"/>
                          </a:rPr>
                          <m:t>2</m:t>
                        </m:r>
                      </m:sub>
                    </m:sSub>
                  </m:oMath>
                </a14:m>
                <a:r>
                  <a:rPr lang="en-US" dirty="0">
                    <a:ea typeface="Cambria Math"/>
                  </a:rPr>
                  <a:t> </a:t>
                </a:r>
                <a14:m>
                  <m:oMath xmlns:m="http://schemas.openxmlformats.org/officeDocument/2006/math">
                    <m:r>
                      <a:rPr lang="en-US" i="1">
                        <a:latin typeface="Cambria Math"/>
                        <a:ea typeface="Cambria Math"/>
                      </a:rPr>
                      <m:t>𝜃</m:t>
                    </m:r>
                  </m:oMath>
                </a14:m>
                <a:r>
                  <a:rPr lang="en-US" dirty="0"/>
                  <a:t>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oMath>
                </a14:m>
                <a:r>
                  <a:rPr lang="en-US" dirty="0"/>
                  <a:t> are the postfix expressions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2</m:t>
                        </m:r>
                      </m:sub>
                    </m:sSub>
                  </m:oMath>
                </a14:m>
                <a:r>
                  <a:rPr lang="en-US" dirty="0"/>
                  <a:t> respectively.</a:t>
                </a:r>
              </a:p>
              <a:p>
                <a:endParaRPr lang="en-US" dirty="0"/>
              </a:p>
              <a:p>
                <a:r>
                  <a:rPr lang="en-US" dirty="0"/>
                  <a:t>Note that </a:t>
                </a:r>
                <a:r>
                  <a:rPr lang="en-US" b="1" dirty="0"/>
                  <a:t>no parentheses are necessary </a:t>
                </a:r>
                <a:r>
                  <a:rPr lang="en-US" dirty="0"/>
                  <a:t>in the postfix expression, since we can deduce what </a:t>
                </a:r>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b="0" i="1" smtClean="0">
                            <a:latin typeface="Cambria Math"/>
                          </a:rPr>
                          <m:t>2</m:t>
                        </m:r>
                      </m:sub>
                    </m:sSub>
                    <m:r>
                      <a:rPr lang="en-US" i="1">
                        <a:latin typeface="Cambria Math"/>
                      </a:rPr>
                      <m:t> </m:t>
                    </m:r>
                  </m:oMath>
                </a14:m>
                <a:r>
                  <a:rPr lang="en-US" dirty="0"/>
                  <a:t>is by looking for the shorter suffix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oMath>
                </a14:m>
                <a:r>
                  <a:rPr lang="en-US" dirty="0"/>
                  <a:t> that is a legal postfix expression.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111"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108</a:t>
            </a:fld>
            <a:endParaRPr lang="en-US"/>
          </a:p>
        </p:txBody>
      </p:sp>
    </p:spTree>
    <p:extLst>
      <p:ext uri="{BB962C8B-B14F-4D97-AF65-F5344CB8AC3E}">
        <p14:creationId xmlns:p14="http://schemas.microsoft.com/office/powerpoint/2010/main" val="40662874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Infix Representation</a:t>
            </a:r>
          </a:p>
        </p:txBody>
      </p:sp>
      <p:sp>
        <p:nvSpPr>
          <p:cNvPr id="3" name="Content Placeholder 2"/>
          <p:cNvSpPr>
            <a:spLocks noGrp="1"/>
          </p:cNvSpPr>
          <p:nvPr>
            <p:ph idx="1"/>
          </p:nvPr>
        </p:nvSpPr>
        <p:spPr/>
        <p:txBody>
          <a:bodyPr/>
          <a:lstStyle/>
          <a:p>
            <a:r>
              <a:rPr lang="en-US" b="1" dirty="0"/>
              <a:t>Question</a:t>
            </a:r>
            <a:r>
              <a:rPr lang="en-US" dirty="0"/>
              <a:t>: What is the algorithm for producing an infix representation with parentheses of a given arithmetic expression represented by an expression tree?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109</a:t>
            </a:fld>
            <a:endParaRPr lang="en-US"/>
          </a:p>
        </p:txBody>
      </p:sp>
    </p:spTree>
    <p:extLst>
      <p:ext uri="{BB962C8B-B14F-4D97-AF65-F5344CB8AC3E}">
        <p14:creationId xmlns:p14="http://schemas.microsoft.com/office/powerpoint/2010/main" val="120962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3904" y="1763524"/>
            <a:ext cx="380609" cy="369332"/>
          </a:xfrm>
          <a:prstGeom prst="rect">
            <a:avLst/>
          </a:prstGeom>
          <a:noFill/>
        </p:spPr>
        <p:txBody>
          <a:bodyPr wrap="square" rtlCol="0">
            <a:spAutoFit/>
          </a:bodyPr>
          <a:lstStyle/>
          <a:p>
            <a:pPr algn="ctr"/>
            <a:r>
              <a:rPr lang="en-US" dirty="0"/>
              <a:t>R</a:t>
            </a:r>
          </a:p>
        </p:txBody>
      </p:sp>
      <p:sp>
        <p:nvSpPr>
          <p:cNvPr id="10" name="TextBox 9"/>
          <p:cNvSpPr txBox="1"/>
          <p:nvPr/>
        </p:nvSpPr>
        <p:spPr>
          <a:xfrm>
            <a:off x="2672406" y="2558088"/>
            <a:ext cx="380609" cy="369332"/>
          </a:xfrm>
          <a:prstGeom prst="rect">
            <a:avLst/>
          </a:prstGeom>
          <a:noFill/>
        </p:spPr>
        <p:txBody>
          <a:bodyPr wrap="square" rtlCol="0">
            <a:spAutoFit/>
          </a:bodyPr>
          <a:lstStyle/>
          <a:p>
            <a:pPr algn="ctr"/>
            <a:r>
              <a:rPr lang="en-US" dirty="0"/>
              <a:t>S</a:t>
            </a:r>
          </a:p>
        </p:txBody>
      </p:sp>
      <p:sp>
        <p:nvSpPr>
          <p:cNvPr id="11" name="TextBox 10"/>
          <p:cNvSpPr txBox="1"/>
          <p:nvPr/>
        </p:nvSpPr>
        <p:spPr>
          <a:xfrm>
            <a:off x="5297359" y="2564904"/>
            <a:ext cx="380609" cy="369332"/>
          </a:xfrm>
          <a:prstGeom prst="rect">
            <a:avLst/>
          </a:prstGeom>
          <a:noFill/>
        </p:spPr>
        <p:txBody>
          <a:bodyPr wrap="square" rtlCol="0">
            <a:spAutoFit/>
          </a:bodyPr>
          <a:lstStyle/>
          <a:p>
            <a:pPr algn="ctr"/>
            <a:r>
              <a:rPr lang="en-US" dirty="0"/>
              <a:t>T</a:t>
            </a:r>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2594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9495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9" idx="0"/>
          </p:cNvCxnSpPr>
          <p:nvPr/>
        </p:nvCxnSpPr>
        <p:spPr>
          <a:xfrm>
            <a:off x="3758964" y="3991484"/>
            <a:ext cx="388014" cy="9496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68659" y="3626798"/>
            <a:ext cx="380609" cy="369332"/>
          </a:xfrm>
          <a:prstGeom prst="rect">
            <a:avLst/>
          </a:prstGeom>
          <a:noFill/>
        </p:spPr>
        <p:txBody>
          <a:bodyPr wrap="square" rtlCol="0">
            <a:spAutoFit/>
          </a:bodyPr>
          <a:lstStyle/>
          <a:p>
            <a:pPr algn="ctr"/>
            <a:r>
              <a:rPr lang="en-US" dirty="0"/>
              <a:t>Y</a:t>
            </a:r>
          </a:p>
        </p:txBody>
      </p:sp>
      <p:sp>
        <p:nvSpPr>
          <p:cNvPr id="48" name="TextBox 47"/>
          <p:cNvSpPr txBox="1"/>
          <p:nvPr/>
        </p:nvSpPr>
        <p:spPr>
          <a:xfrm>
            <a:off x="2044622" y="3595907"/>
            <a:ext cx="380609" cy="369332"/>
          </a:xfrm>
          <a:prstGeom prst="rect">
            <a:avLst/>
          </a:prstGeom>
          <a:noFill/>
        </p:spPr>
        <p:txBody>
          <a:bodyPr wrap="square" rtlCol="0">
            <a:spAutoFit/>
          </a:bodyPr>
          <a:lstStyle/>
          <a:p>
            <a:pPr algn="ctr"/>
            <a:r>
              <a:rPr lang="en-US" dirty="0"/>
              <a:t>X</a:t>
            </a:r>
          </a:p>
        </p:txBody>
      </p:sp>
      <p:sp>
        <p:nvSpPr>
          <p:cNvPr id="50" name="TextBox 49"/>
          <p:cNvSpPr txBox="1"/>
          <p:nvPr/>
        </p:nvSpPr>
        <p:spPr>
          <a:xfrm>
            <a:off x="3952971" y="4931876"/>
            <a:ext cx="380609" cy="369332"/>
          </a:xfrm>
          <a:prstGeom prst="rect">
            <a:avLst/>
          </a:prstGeom>
          <a:noFill/>
        </p:spPr>
        <p:txBody>
          <a:bodyPr wrap="square" rtlCol="0">
            <a:spAutoFit/>
          </a:bodyPr>
          <a:lstStyle/>
          <a:p>
            <a:pPr algn="ctr"/>
            <a:r>
              <a:rPr lang="en-US" dirty="0"/>
              <a:t>Z</a:t>
            </a:r>
          </a:p>
        </p:txBody>
      </p:sp>
      <p:sp>
        <p:nvSpPr>
          <p:cNvPr id="52" name="TextBox 51"/>
          <p:cNvSpPr txBox="1"/>
          <p:nvPr/>
        </p:nvSpPr>
        <p:spPr>
          <a:xfrm>
            <a:off x="4633379" y="3585924"/>
            <a:ext cx="380609" cy="369332"/>
          </a:xfrm>
          <a:prstGeom prst="rect">
            <a:avLst/>
          </a:prstGeom>
          <a:noFill/>
        </p:spPr>
        <p:txBody>
          <a:bodyPr wrap="square" rtlCol="0">
            <a:spAutoFit/>
          </a:bodyPr>
          <a:lstStyle/>
          <a:p>
            <a:pPr algn="ctr"/>
            <a:r>
              <a:rPr lang="en-US" dirty="0"/>
              <a:t>U</a:t>
            </a:r>
          </a:p>
        </p:txBody>
      </p:sp>
      <p:sp>
        <p:nvSpPr>
          <p:cNvPr id="53" name="TextBox 52"/>
          <p:cNvSpPr txBox="1"/>
          <p:nvPr/>
        </p:nvSpPr>
        <p:spPr>
          <a:xfrm>
            <a:off x="6289907" y="3573016"/>
            <a:ext cx="380609" cy="369332"/>
          </a:xfrm>
          <a:prstGeom prst="rect">
            <a:avLst/>
          </a:prstGeom>
          <a:noFill/>
        </p:spPr>
        <p:txBody>
          <a:bodyPr wrap="square" rtlCol="0">
            <a:spAutoFit/>
          </a:bodyPr>
          <a:lstStyle/>
          <a:p>
            <a:pPr algn="ctr"/>
            <a:r>
              <a:rPr lang="en-US" dirty="0"/>
              <a:t>V</a:t>
            </a:r>
          </a:p>
        </p:txBody>
      </p:sp>
      <p:sp>
        <p:nvSpPr>
          <p:cNvPr id="55" name="TextBox 54"/>
          <p:cNvSpPr txBox="1"/>
          <p:nvPr/>
        </p:nvSpPr>
        <p:spPr>
          <a:xfrm>
            <a:off x="5487663" y="4953388"/>
            <a:ext cx="380609" cy="369332"/>
          </a:xfrm>
          <a:prstGeom prst="rect">
            <a:avLst/>
          </a:prstGeom>
          <a:noFill/>
        </p:spPr>
        <p:txBody>
          <a:bodyPr wrap="square" rtlCol="0">
            <a:spAutoFit/>
          </a:bodyPr>
          <a:lstStyle/>
          <a:p>
            <a:pPr algn="ctr"/>
            <a:r>
              <a:rPr lang="en-US" dirty="0"/>
              <a:t>W</a:t>
            </a:r>
          </a:p>
        </p:txBody>
      </p:sp>
      <p:cxnSp>
        <p:nvCxnSpPr>
          <p:cNvPr id="57" name="Straight Connector 56"/>
          <p:cNvCxnSpPr/>
          <p:nvPr/>
        </p:nvCxnSpPr>
        <p:spPr>
          <a:xfrm flipH="1">
            <a:off x="2879812" y="2132856"/>
            <a:ext cx="1294396" cy="4252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2" idx="0"/>
          </p:cNvCxnSpPr>
          <p:nvPr/>
        </p:nvCxnSpPr>
        <p:spPr>
          <a:xfrm flipH="1">
            <a:off x="4823684" y="2934236"/>
            <a:ext cx="663979" cy="6516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1" idx="2"/>
            <a:endCxn id="53" idx="0"/>
          </p:cNvCxnSpPr>
          <p:nvPr/>
        </p:nvCxnSpPr>
        <p:spPr>
          <a:xfrm>
            <a:off x="5487664" y="2934236"/>
            <a:ext cx="992548" cy="6387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7" idx="4"/>
            <a:endCxn id="18" idx="0"/>
          </p:cNvCxnSpPr>
          <p:nvPr/>
        </p:nvCxnSpPr>
        <p:spPr>
          <a:xfrm flipH="1">
            <a:off x="5677968" y="3942348"/>
            <a:ext cx="802244" cy="9988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11</a:t>
            </a:fld>
            <a:endParaRPr lang="en-US"/>
          </a:p>
        </p:txBody>
      </p:sp>
    </p:spTree>
    <p:extLst>
      <p:ext uri="{BB962C8B-B14F-4D97-AF65-F5344CB8AC3E}">
        <p14:creationId xmlns:p14="http://schemas.microsoft.com/office/powerpoint/2010/main" val="36776748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Traversals Using the Linked Representation of Binary Trees</a:t>
            </a:r>
          </a:p>
        </p:txBody>
      </p:sp>
      <p:sp>
        <p:nvSpPr>
          <p:cNvPr id="3" name="Content Placeholder 2"/>
          <p:cNvSpPr>
            <a:spLocks noGrp="1"/>
          </p:cNvSpPr>
          <p:nvPr>
            <p:ph idx="1"/>
          </p:nvPr>
        </p:nvSpPr>
        <p:spPr/>
        <p:txBody>
          <a:bodyPr>
            <a:normAutofit/>
          </a:bodyPr>
          <a:lstStyle/>
          <a:p>
            <a:r>
              <a:rPr lang="en-US" dirty="0"/>
              <a:t>We can declare the type for tree nodes to use in the linked representation as follows:</a:t>
            </a:r>
          </a:p>
          <a:p>
            <a:pPr marL="0" indent="0">
              <a:buNone/>
            </a:pPr>
            <a:r>
              <a:rPr lang="en-US" dirty="0"/>
              <a:t>    </a:t>
            </a:r>
          </a:p>
          <a:p>
            <a:pPr marL="0" indent="0">
              <a:buNone/>
            </a:pPr>
            <a:r>
              <a:rPr lang="en-US" dirty="0"/>
              <a:t>    </a:t>
            </a: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char Symbol;</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LLink</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RLink</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TreeNode</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110</a:t>
            </a:fld>
            <a:endParaRPr lang="en-US"/>
          </a:p>
        </p:txBody>
      </p:sp>
    </p:spTree>
    <p:extLst>
      <p:ext uri="{BB962C8B-B14F-4D97-AF65-F5344CB8AC3E}">
        <p14:creationId xmlns:p14="http://schemas.microsoft.com/office/powerpoint/2010/main" val="35412461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Expression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15716" y="3631444"/>
            <a:ext cx="432048" cy="369332"/>
          </a:xfrm>
          <a:prstGeom prst="rect">
            <a:avLst/>
          </a:prstGeom>
          <a:noFill/>
        </p:spPr>
        <p:txBody>
          <a:bodyPr wrap="square" rtlCol="0">
            <a:spAutoFit/>
          </a:bodyPr>
          <a:lstStyle/>
          <a:p>
            <a:pPr algn="ctr"/>
            <a:r>
              <a:rPr lang="en-US" dirty="0"/>
              <a:t>x</a:t>
            </a:r>
          </a:p>
        </p:txBody>
      </p:sp>
      <p:sp>
        <p:nvSpPr>
          <p:cNvPr id="24" name="TextBox 23"/>
          <p:cNvSpPr txBox="1"/>
          <p:nvPr/>
        </p:nvSpPr>
        <p:spPr>
          <a:xfrm>
            <a:off x="3542940" y="3622152"/>
            <a:ext cx="432048" cy="369332"/>
          </a:xfrm>
          <a:prstGeom prst="rect">
            <a:avLst/>
          </a:prstGeom>
          <a:noFill/>
        </p:spPr>
        <p:txBody>
          <a:bodyPr wrap="square" rtlCol="0">
            <a:spAutoFit/>
          </a:bodyPr>
          <a:lstStyle/>
          <a:p>
            <a:pPr algn="ctr"/>
            <a:r>
              <a:rPr lang="en-US" dirty="0"/>
              <a:t>y</a:t>
            </a:r>
          </a:p>
        </p:txBody>
      </p:sp>
      <mc:AlternateContent xmlns:mc="http://schemas.openxmlformats.org/markup-compatibility/2006" xmlns:a14="http://schemas.microsoft.com/office/drawing/2010/main">
        <mc:Choice Requires="a14">
          <p:sp>
            <p:nvSpPr>
              <p:cNvPr id="26" name="TextBox 25"/>
              <p:cNvSpPr txBox="1"/>
              <p:nvPr/>
            </p:nvSpPr>
            <p:spPr>
              <a:xfrm>
                <a:off x="2663936" y="2540372"/>
                <a:ext cx="43204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2663936" y="2540372"/>
                <a:ext cx="432048" cy="369332"/>
              </a:xfrm>
              <a:prstGeom prst="rect">
                <a:avLst/>
              </a:prstGeom>
              <a:blipFill rotWithShape="1">
                <a:blip r:embed="rId2"/>
                <a:stretch>
                  <a:fillRect/>
                </a:stretch>
              </a:blipFill>
            </p:spPr>
            <p:txBody>
              <a:bodyPr/>
              <a:lstStyle/>
              <a:p>
                <a:r>
                  <a:rPr lang="en-US">
                    <a:noFill/>
                  </a:rPr>
                  <a:t> </a:t>
                </a:r>
              </a:p>
            </p:txBody>
          </p:sp>
        </mc:Fallback>
      </mc:AlternateContent>
      <p:sp>
        <p:nvSpPr>
          <p:cNvPr id="27" name="TextBox 26"/>
          <p:cNvSpPr txBox="1"/>
          <p:nvPr/>
        </p:nvSpPr>
        <p:spPr>
          <a:xfrm>
            <a:off x="3959472" y="1763524"/>
            <a:ext cx="432048" cy="369332"/>
          </a:xfrm>
          <a:prstGeom prst="rect">
            <a:avLst/>
          </a:prstGeom>
          <a:noFill/>
        </p:spPr>
        <p:txBody>
          <a:bodyPr wrap="square" rtlCol="0">
            <a:spAutoFit/>
          </a:bodyPr>
          <a:lstStyle/>
          <a:p>
            <a:pPr algn="ctr"/>
            <a:r>
              <a:rPr lang="en-US" dirty="0"/>
              <a:t>+</a:t>
            </a:r>
          </a:p>
        </p:txBody>
      </p:sp>
      <p:sp>
        <p:nvSpPr>
          <p:cNvPr id="28" name="TextBox 27"/>
          <p:cNvSpPr txBox="1"/>
          <p:nvPr/>
        </p:nvSpPr>
        <p:spPr>
          <a:xfrm>
            <a:off x="5259546" y="2550428"/>
            <a:ext cx="432048" cy="369332"/>
          </a:xfrm>
          <a:prstGeom prst="rect">
            <a:avLst/>
          </a:prstGeom>
          <a:noFill/>
        </p:spPr>
        <p:txBody>
          <a:bodyPr wrap="square" rtlCol="0">
            <a:spAutoFit/>
          </a:bodyPr>
          <a:lstStyle/>
          <a:p>
            <a:pPr algn="ctr"/>
            <a:r>
              <a:rPr lang="en-US" dirty="0"/>
              <a:t>z</a:t>
            </a:r>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111</a:t>
            </a:fld>
            <a:endParaRPr lang="en-US"/>
          </a:p>
        </p:txBody>
      </p:sp>
    </p:spTree>
    <p:extLst>
      <p:ext uri="{BB962C8B-B14F-4D97-AF65-F5344CB8AC3E}">
        <p14:creationId xmlns:p14="http://schemas.microsoft.com/office/powerpoint/2010/main" val="35454559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Linked Representation</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059832" y="1988840"/>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95936" y="1988840"/>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32040" y="1988840"/>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31840" y="1619508"/>
            <a:ext cx="792088" cy="369332"/>
          </a:xfrm>
          <a:prstGeom prst="rect">
            <a:avLst/>
          </a:prstGeom>
          <a:noFill/>
        </p:spPr>
        <p:txBody>
          <a:bodyPr wrap="square" rtlCol="0">
            <a:spAutoFit/>
          </a:bodyPr>
          <a:lstStyle/>
          <a:p>
            <a:r>
              <a:rPr lang="en-US" dirty="0" err="1"/>
              <a:t>LLink</a:t>
            </a:r>
            <a:endParaRPr lang="en-US" dirty="0"/>
          </a:p>
        </p:txBody>
      </p:sp>
      <p:sp>
        <p:nvSpPr>
          <p:cNvPr id="8" name="TextBox 7"/>
          <p:cNvSpPr txBox="1"/>
          <p:nvPr/>
        </p:nvSpPr>
        <p:spPr>
          <a:xfrm>
            <a:off x="5004048" y="1589420"/>
            <a:ext cx="792088" cy="369332"/>
          </a:xfrm>
          <a:prstGeom prst="rect">
            <a:avLst/>
          </a:prstGeom>
          <a:noFill/>
        </p:spPr>
        <p:txBody>
          <a:bodyPr wrap="square" rtlCol="0">
            <a:spAutoFit/>
          </a:bodyPr>
          <a:lstStyle/>
          <a:p>
            <a:r>
              <a:rPr lang="en-US" dirty="0" err="1"/>
              <a:t>RLink</a:t>
            </a:r>
            <a:endParaRPr lang="en-US" dirty="0"/>
          </a:p>
        </p:txBody>
      </p:sp>
      <p:sp>
        <p:nvSpPr>
          <p:cNvPr id="10" name="Rectangle 9"/>
          <p:cNvSpPr/>
          <p:nvPr/>
        </p:nvSpPr>
        <p:spPr>
          <a:xfrm>
            <a:off x="971600" y="3573016"/>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7704" y="3573016"/>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43808" y="3573016"/>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00092" y="3576712"/>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36196" y="3576712"/>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72300" y="3576712"/>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1936"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38040"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75756"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23928"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60032"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96136" y="5085184"/>
            <a:ext cx="936104"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2555776" y="2240868"/>
            <a:ext cx="972108" cy="972108"/>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41996" y="3203684"/>
            <a:ext cx="792088" cy="369332"/>
          </a:xfrm>
          <a:prstGeom prst="rect">
            <a:avLst/>
          </a:prstGeom>
          <a:noFill/>
        </p:spPr>
        <p:txBody>
          <a:bodyPr wrap="square" rtlCol="0">
            <a:spAutoFit/>
          </a:bodyPr>
          <a:lstStyle/>
          <a:p>
            <a:r>
              <a:rPr lang="en-US" dirty="0" err="1"/>
              <a:t>LLink</a:t>
            </a:r>
            <a:endParaRPr lang="en-US" dirty="0"/>
          </a:p>
        </p:txBody>
      </p:sp>
      <p:sp>
        <p:nvSpPr>
          <p:cNvPr id="25" name="TextBox 24"/>
          <p:cNvSpPr txBox="1"/>
          <p:nvPr/>
        </p:nvSpPr>
        <p:spPr>
          <a:xfrm>
            <a:off x="573944" y="4715852"/>
            <a:ext cx="792088" cy="369332"/>
          </a:xfrm>
          <a:prstGeom prst="rect">
            <a:avLst/>
          </a:prstGeom>
          <a:noFill/>
        </p:spPr>
        <p:txBody>
          <a:bodyPr wrap="square" rtlCol="0">
            <a:spAutoFit/>
          </a:bodyPr>
          <a:lstStyle/>
          <a:p>
            <a:r>
              <a:rPr lang="en-US" dirty="0" err="1"/>
              <a:t>LLink</a:t>
            </a:r>
            <a:endParaRPr lang="en-US" dirty="0"/>
          </a:p>
        </p:txBody>
      </p:sp>
      <p:sp>
        <p:nvSpPr>
          <p:cNvPr id="26" name="TextBox 25"/>
          <p:cNvSpPr txBox="1"/>
          <p:nvPr/>
        </p:nvSpPr>
        <p:spPr>
          <a:xfrm>
            <a:off x="3923928" y="4715852"/>
            <a:ext cx="792088" cy="369332"/>
          </a:xfrm>
          <a:prstGeom prst="rect">
            <a:avLst/>
          </a:prstGeom>
          <a:noFill/>
        </p:spPr>
        <p:txBody>
          <a:bodyPr wrap="square" rtlCol="0">
            <a:spAutoFit/>
          </a:bodyPr>
          <a:lstStyle/>
          <a:p>
            <a:r>
              <a:rPr lang="en-US" dirty="0" err="1"/>
              <a:t>LLink</a:t>
            </a:r>
            <a:endParaRPr lang="en-US" dirty="0"/>
          </a:p>
        </p:txBody>
      </p:sp>
      <p:sp>
        <p:nvSpPr>
          <p:cNvPr id="27" name="TextBox 26"/>
          <p:cNvSpPr txBox="1"/>
          <p:nvPr/>
        </p:nvSpPr>
        <p:spPr>
          <a:xfrm>
            <a:off x="5400092" y="3207380"/>
            <a:ext cx="792088" cy="369332"/>
          </a:xfrm>
          <a:prstGeom prst="rect">
            <a:avLst/>
          </a:prstGeom>
          <a:noFill/>
        </p:spPr>
        <p:txBody>
          <a:bodyPr wrap="square" rtlCol="0">
            <a:spAutoFit/>
          </a:bodyPr>
          <a:lstStyle/>
          <a:p>
            <a:r>
              <a:rPr lang="en-US" dirty="0" err="1"/>
              <a:t>LLink</a:t>
            </a:r>
            <a:endParaRPr lang="en-US" dirty="0"/>
          </a:p>
        </p:txBody>
      </p:sp>
      <p:sp>
        <p:nvSpPr>
          <p:cNvPr id="28" name="TextBox 27"/>
          <p:cNvSpPr txBox="1"/>
          <p:nvPr/>
        </p:nvSpPr>
        <p:spPr>
          <a:xfrm>
            <a:off x="2843808" y="3203684"/>
            <a:ext cx="792088" cy="369332"/>
          </a:xfrm>
          <a:prstGeom prst="rect">
            <a:avLst/>
          </a:prstGeom>
          <a:noFill/>
        </p:spPr>
        <p:txBody>
          <a:bodyPr wrap="square" rtlCol="0">
            <a:spAutoFit/>
          </a:bodyPr>
          <a:lstStyle/>
          <a:p>
            <a:r>
              <a:rPr lang="en-US" dirty="0" err="1"/>
              <a:t>RLink</a:t>
            </a:r>
            <a:endParaRPr lang="en-US" dirty="0"/>
          </a:p>
        </p:txBody>
      </p:sp>
      <p:sp>
        <p:nvSpPr>
          <p:cNvPr id="29" name="TextBox 28"/>
          <p:cNvSpPr txBox="1"/>
          <p:nvPr/>
        </p:nvSpPr>
        <p:spPr>
          <a:xfrm>
            <a:off x="7272300" y="3193936"/>
            <a:ext cx="792088" cy="369332"/>
          </a:xfrm>
          <a:prstGeom prst="rect">
            <a:avLst/>
          </a:prstGeom>
          <a:noFill/>
        </p:spPr>
        <p:txBody>
          <a:bodyPr wrap="square" rtlCol="0">
            <a:spAutoFit/>
          </a:bodyPr>
          <a:lstStyle/>
          <a:p>
            <a:r>
              <a:rPr lang="en-US" dirty="0" err="1"/>
              <a:t>RLink</a:t>
            </a:r>
            <a:endParaRPr lang="en-US" dirty="0"/>
          </a:p>
        </p:txBody>
      </p:sp>
      <p:sp>
        <p:nvSpPr>
          <p:cNvPr id="30" name="TextBox 29"/>
          <p:cNvSpPr txBox="1"/>
          <p:nvPr/>
        </p:nvSpPr>
        <p:spPr>
          <a:xfrm>
            <a:off x="2374144" y="4706104"/>
            <a:ext cx="792088" cy="369332"/>
          </a:xfrm>
          <a:prstGeom prst="rect">
            <a:avLst/>
          </a:prstGeom>
          <a:noFill/>
        </p:spPr>
        <p:txBody>
          <a:bodyPr wrap="square" rtlCol="0">
            <a:spAutoFit/>
          </a:bodyPr>
          <a:lstStyle/>
          <a:p>
            <a:r>
              <a:rPr lang="en-US" dirty="0" err="1"/>
              <a:t>RLink</a:t>
            </a:r>
            <a:endParaRPr lang="en-US" dirty="0"/>
          </a:p>
        </p:txBody>
      </p:sp>
      <p:sp>
        <p:nvSpPr>
          <p:cNvPr id="31" name="TextBox 30"/>
          <p:cNvSpPr txBox="1"/>
          <p:nvPr/>
        </p:nvSpPr>
        <p:spPr>
          <a:xfrm>
            <a:off x="5796136" y="4706104"/>
            <a:ext cx="792088" cy="369332"/>
          </a:xfrm>
          <a:prstGeom prst="rect">
            <a:avLst/>
          </a:prstGeom>
          <a:noFill/>
        </p:spPr>
        <p:txBody>
          <a:bodyPr wrap="square" rtlCol="0">
            <a:spAutoFit/>
          </a:bodyPr>
          <a:lstStyle/>
          <a:p>
            <a:r>
              <a:rPr lang="en-US" dirty="0" err="1"/>
              <a:t>RLink</a:t>
            </a:r>
            <a:endParaRPr lang="en-US" dirty="0"/>
          </a:p>
        </p:txBody>
      </p:sp>
      <p:sp>
        <p:nvSpPr>
          <p:cNvPr id="32" name="TextBox 31"/>
          <p:cNvSpPr txBox="1"/>
          <p:nvPr/>
        </p:nvSpPr>
        <p:spPr>
          <a:xfrm>
            <a:off x="6336196" y="3212976"/>
            <a:ext cx="936104" cy="369332"/>
          </a:xfrm>
          <a:prstGeom prst="rect">
            <a:avLst/>
          </a:prstGeom>
          <a:noFill/>
        </p:spPr>
        <p:txBody>
          <a:bodyPr wrap="square" rtlCol="0">
            <a:spAutoFit/>
          </a:bodyPr>
          <a:lstStyle/>
          <a:p>
            <a:r>
              <a:rPr lang="en-US" dirty="0"/>
              <a:t>Symbol</a:t>
            </a:r>
          </a:p>
        </p:txBody>
      </p:sp>
      <p:sp>
        <p:nvSpPr>
          <p:cNvPr id="33" name="TextBox 32"/>
          <p:cNvSpPr txBox="1"/>
          <p:nvPr/>
        </p:nvSpPr>
        <p:spPr>
          <a:xfrm>
            <a:off x="1907704" y="3193936"/>
            <a:ext cx="936104" cy="369332"/>
          </a:xfrm>
          <a:prstGeom prst="rect">
            <a:avLst/>
          </a:prstGeom>
          <a:noFill/>
        </p:spPr>
        <p:txBody>
          <a:bodyPr wrap="square" rtlCol="0">
            <a:spAutoFit/>
          </a:bodyPr>
          <a:lstStyle/>
          <a:p>
            <a:r>
              <a:rPr lang="en-US" dirty="0"/>
              <a:t>Symbol</a:t>
            </a:r>
          </a:p>
        </p:txBody>
      </p:sp>
      <p:sp>
        <p:nvSpPr>
          <p:cNvPr id="35" name="TextBox 34"/>
          <p:cNvSpPr txBox="1"/>
          <p:nvPr/>
        </p:nvSpPr>
        <p:spPr>
          <a:xfrm>
            <a:off x="1439652" y="4706104"/>
            <a:ext cx="936104" cy="369332"/>
          </a:xfrm>
          <a:prstGeom prst="rect">
            <a:avLst/>
          </a:prstGeom>
          <a:noFill/>
        </p:spPr>
        <p:txBody>
          <a:bodyPr wrap="square" rtlCol="0">
            <a:spAutoFit/>
          </a:bodyPr>
          <a:lstStyle/>
          <a:p>
            <a:r>
              <a:rPr lang="en-US" dirty="0"/>
              <a:t>Symbol</a:t>
            </a:r>
          </a:p>
        </p:txBody>
      </p:sp>
      <p:sp>
        <p:nvSpPr>
          <p:cNvPr id="36" name="TextBox 35"/>
          <p:cNvSpPr txBox="1"/>
          <p:nvPr/>
        </p:nvSpPr>
        <p:spPr>
          <a:xfrm>
            <a:off x="4860032" y="4706104"/>
            <a:ext cx="936104" cy="369332"/>
          </a:xfrm>
          <a:prstGeom prst="rect">
            <a:avLst/>
          </a:prstGeom>
          <a:noFill/>
        </p:spPr>
        <p:txBody>
          <a:bodyPr wrap="square" rtlCol="0">
            <a:spAutoFit/>
          </a:bodyPr>
          <a:lstStyle/>
          <a:p>
            <a:r>
              <a:rPr lang="en-US" dirty="0"/>
              <a:t>Symbol</a:t>
            </a:r>
          </a:p>
        </p:txBody>
      </p:sp>
      <p:cxnSp>
        <p:nvCxnSpPr>
          <p:cNvPr id="39" name="Straight Arrow Connector 38"/>
          <p:cNvCxnSpPr>
            <a:endCxn id="32" idx="0"/>
          </p:cNvCxnSpPr>
          <p:nvPr/>
        </p:nvCxnSpPr>
        <p:spPr>
          <a:xfrm>
            <a:off x="5400092" y="2240868"/>
            <a:ext cx="1404156" cy="972108"/>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5" idx="0"/>
          </p:cNvCxnSpPr>
          <p:nvPr/>
        </p:nvCxnSpPr>
        <p:spPr>
          <a:xfrm>
            <a:off x="1439652" y="3828740"/>
            <a:ext cx="468052" cy="877364"/>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6" idx="0"/>
          </p:cNvCxnSpPr>
          <p:nvPr/>
        </p:nvCxnSpPr>
        <p:spPr>
          <a:xfrm>
            <a:off x="3311860" y="3825044"/>
            <a:ext cx="2016224" cy="881060"/>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95936" y="1640994"/>
            <a:ext cx="936104" cy="369332"/>
          </a:xfrm>
          <a:prstGeom prst="rect">
            <a:avLst/>
          </a:prstGeom>
          <a:noFill/>
        </p:spPr>
        <p:txBody>
          <a:bodyPr wrap="square" rtlCol="0">
            <a:spAutoFit/>
          </a:bodyPr>
          <a:lstStyle/>
          <a:p>
            <a:r>
              <a:rPr lang="en-US" dirty="0"/>
              <a:t>Symbol</a:t>
            </a:r>
          </a:p>
        </p:txBody>
      </p:sp>
      <p:sp>
        <p:nvSpPr>
          <p:cNvPr id="46" name="TextBox 45"/>
          <p:cNvSpPr txBox="1"/>
          <p:nvPr/>
        </p:nvSpPr>
        <p:spPr>
          <a:xfrm>
            <a:off x="7542330" y="3096741"/>
            <a:ext cx="252028" cy="1015663"/>
          </a:xfrm>
          <a:prstGeom prst="rect">
            <a:avLst/>
          </a:prstGeom>
          <a:noFill/>
        </p:spPr>
        <p:txBody>
          <a:bodyPr wrap="square" rtlCol="0">
            <a:spAutoFit/>
          </a:bodyPr>
          <a:lstStyle/>
          <a:p>
            <a:r>
              <a:rPr lang="en-US" sz="6000" dirty="0"/>
              <a:t>.</a:t>
            </a:r>
          </a:p>
        </p:txBody>
      </p:sp>
      <p:sp>
        <p:nvSpPr>
          <p:cNvPr id="47" name="TextBox 46"/>
          <p:cNvSpPr txBox="1"/>
          <p:nvPr/>
        </p:nvSpPr>
        <p:spPr>
          <a:xfrm>
            <a:off x="5670122" y="3096741"/>
            <a:ext cx="252028" cy="1015663"/>
          </a:xfrm>
          <a:prstGeom prst="rect">
            <a:avLst/>
          </a:prstGeom>
          <a:noFill/>
        </p:spPr>
        <p:txBody>
          <a:bodyPr wrap="square" rtlCol="0">
            <a:spAutoFit/>
          </a:bodyPr>
          <a:lstStyle/>
          <a:p>
            <a:r>
              <a:rPr lang="en-US" sz="6000" dirty="0"/>
              <a:t>.</a:t>
            </a:r>
          </a:p>
        </p:txBody>
      </p:sp>
      <p:sp>
        <p:nvSpPr>
          <p:cNvPr id="48" name="TextBox 47"/>
          <p:cNvSpPr txBox="1"/>
          <p:nvPr/>
        </p:nvSpPr>
        <p:spPr>
          <a:xfrm>
            <a:off x="6094412" y="4560753"/>
            <a:ext cx="252028" cy="1015663"/>
          </a:xfrm>
          <a:prstGeom prst="rect">
            <a:avLst/>
          </a:prstGeom>
          <a:noFill/>
        </p:spPr>
        <p:txBody>
          <a:bodyPr wrap="square" rtlCol="0">
            <a:spAutoFit/>
          </a:bodyPr>
          <a:lstStyle/>
          <a:p>
            <a:r>
              <a:rPr lang="en-US" sz="6000" dirty="0"/>
              <a:t>.</a:t>
            </a:r>
          </a:p>
        </p:txBody>
      </p:sp>
      <p:sp>
        <p:nvSpPr>
          <p:cNvPr id="49" name="TextBox 48"/>
          <p:cNvSpPr txBox="1"/>
          <p:nvPr/>
        </p:nvSpPr>
        <p:spPr>
          <a:xfrm>
            <a:off x="4265966" y="4577352"/>
            <a:ext cx="252028" cy="1015663"/>
          </a:xfrm>
          <a:prstGeom prst="rect">
            <a:avLst/>
          </a:prstGeom>
          <a:noFill/>
        </p:spPr>
        <p:txBody>
          <a:bodyPr wrap="square" rtlCol="0">
            <a:spAutoFit/>
          </a:bodyPr>
          <a:lstStyle/>
          <a:p>
            <a:r>
              <a:rPr lang="en-US" sz="6000" dirty="0"/>
              <a:t>.</a:t>
            </a:r>
          </a:p>
        </p:txBody>
      </p:sp>
      <p:sp>
        <p:nvSpPr>
          <p:cNvPr id="50" name="TextBox 49"/>
          <p:cNvSpPr txBox="1"/>
          <p:nvPr/>
        </p:nvSpPr>
        <p:spPr>
          <a:xfrm>
            <a:off x="2717794" y="4614846"/>
            <a:ext cx="252028" cy="1015663"/>
          </a:xfrm>
          <a:prstGeom prst="rect">
            <a:avLst/>
          </a:prstGeom>
          <a:noFill/>
        </p:spPr>
        <p:txBody>
          <a:bodyPr wrap="square" rtlCol="0">
            <a:spAutoFit/>
          </a:bodyPr>
          <a:lstStyle/>
          <a:p>
            <a:r>
              <a:rPr lang="en-US" sz="6000" dirty="0"/>
              <a:t>.</a:t>
            </a:r>
          </a:p>
        </p:txBody>
      </p:sp>
      <p:sp>
        <p:nvSpPr>
          <p:cNvPr id="51" name="TextBox 50"/>
          <p:cNvSpPr txBox="1"/>
          <p:nvPr/>
        </p:nvSpPr>
        <p:spPr>
          <a:xfrm>
            <a:off x="845586" y="4571518"/>
            <a:ext cx="252028" cy="1015663"/>
          </a:xfrm>
          <a:prstGeom prst="rect">
            <a:avLst/>
          </a:prstGeom>
          <a:noFill/>
        </p:spPr>
        <p:txBody>
          <a:bodyPr wrap="square" rtlCol="0">
            <a:spAutoFit/>
          </a:bodyPr>
          <a:lstStyle/>
          <a:p>
            <a:r>
              <a:rPr lang="en-US" sz="6000" dirty="0"/>
              <a:t>.</a:t>
            </a:r>
          </a:p>
        </p:txBody>
      </p:sp>
      <p:sp>
        <p:nvSpPr>
          <p:cNvPr id="52" name="TextBox 51"/>
          <p:cNvSpPr txBox="1"/>
          <p:nvPr/>
        </p:nvSpPr>
        <p:spPr>
          <a:xfrm>
            <a:off x="6344704" y="3644074"/>
            <a:ext cx="936104" cy="369332"/>
          </a:xfrm>
          <a:prstGeom prst="rect">
            <a:avLst/>
          </a:prstGeom>
          <a:noFill/>
        </p:spPr>
        <p:txBody>
          <a:bodyPr wrap="square" rtlCol="0">
            <a:spAutoFit/>
          </a:bodyPr>
          <a:lstStyle/>
          <a:p>
            <a:pPr algn="ctr"/>
            <a:r>
              <a:rPr lang="en-US" dirty="0"/>
              <a:t>z</a:t>
            </a:r>
          </a:p>
        </p:txBody>
      </p:sp>
      <p:sp>
        <p:nvSpPr>
          <p:cNvPr id="53" name="TextBox 52"/>
          <p:cNvSpPr txBox="1"/>
          <p:nvPr/>
        </p:nvSpPr>
        <p:spPr>
          <a:xfrm>
            <a:off x="3995936" y="2056202"/>
            <a:ext cx="936104" cy="369332"/>
          </a:xfrm>
          <a:prstGeom prst="rect">
            <a:avLst/>
          </a:prstGeom>
          <a:noFill/>
        </p:spPr>
        <p:txBody>
          <a:bodyPr wrap="square" rtlCol="0">
            <a:spAutoFit/>
          </a:bodyPr>
          <a:lstStyle/>
          <a:p>
            <a:pPr algn="ctr"/>
            <a:r>
              <a:rPr lang="en-US" dirty="0"/>
              <a:t>+</a:t>
            </a:r>
          </a:p>
        </p:txBody>
      </p:sp>
      <p:sp>
        <p:nvSpPr>
          <p:cNvPr id="55" name="TextBox 54"/>
          <p:cNvSpPr txBox="1"/>
          <p:nvPr/>
        </p:nvSpPr>
        <p:spPr>
          <a:xfrm>
            <a:off x="1439652" y="5152546"/>
            <a:ext cx="936104" cy="369332"/>
          </a:xfrm>
          <a:prstGeom prst="rect">
            <a:avLst/>
          </a:prstGeom>
          <a:noFill/>
        </p:spPr>
        <p:txBody>
          <a:bodyPr wrap="square" rtlCol="0">
            <a:spAutoFit/>
          </a:bodyPr>
          <a:lstStyle/>
          <a:p>
            <a:pPr algn="ctr"/>
            <a:r>
              <a:rPr lang="en-US" dirty="0"/>
              <a:t>x</a:t>
            </a:r>
          </a:p>
        </p:txBody>
      </p:sp>
      <p:sp>
        <p:nvSpPr>
          <p:cNvPr id="56" name="TextBox 55"/>
          <p:cNvSpPr txBox="1"/>
          <p:nvPr/>
        </p:nvSpPr>
        <p:spPr>
          <a:xfrm>
            <a:off x="4860032" y="5131723"/>
            <a:ext cx="936104" cy="369332"/>
          </a:xfrm>
          <a:prstGeom prst="rect">
            <a:avLst/>
          </a:prstGeom>
          <a:noFill/>
        </p:spPr>
        <p:txBody>
          <a:bodyPr wrap="square" rtlCol="0">
            <a:spAutoFit/>
          </a:bodyPr>
          <a:lstStyle/>
          <a:p>
            <a:pPr algn="ctr"/>
            <a:r>
              <a:rPr lang="en-US" dirty="0"/>
              <a:t>y</a:t>
            </a:r>
          </a:p>
        </p:txBody>
      </p:sp>
      <p:sp>
        <p:nvSpPr>
          <p:cNvPr id="9" name="Footer Placeholder 8"/>
          <p:cNvSpPr>
            <a:spLocks noGrp="1"/>
          </p:cNvSpPr>
          <p:nvPr>
            <p:ph type="ftr" sz="quarter" idx="11"/>
          </p:nvPr>
        </p:nvSpPr>
        <p:spPr/>
        <p:txBody>
          <a:bodyPr/>
          <a:lstStyle/>
          <a:p>
            <a:r>
              <a:rPr lang="en-US"/>
              <a:t>Data Structures and Programming Techniques</a:t>
            </a:r>
          </a:p>
        </p:txBody>
      </p:sp>
      <p:sp>
        <p:nvSpPr>
          <p:cNvPr id="22" name="Slide Number Placeholder 21"/>
          <p:cNvSpPr>
            <a:spLocks noGrp="1"/>
          </p:cNvSpPr>
          <p:nvPr>
            <p:ph type="sldNum" sz="quarter" idx="12"/>
          </p:nvPr>
        </p:nvSpPr>
        <p:spPr/>
        <p:txBody>
          <a:bodyPr/>
          <a:lstStyle/>
          <a:p>
            <a:fld id="{18689FFF-05AF-40D7-BA39-044DF5A4F07A}" type="slidenum">
              <a:rPr lang="en-US" smtClean="0"/>
              <a:t>112</a:t>
            </a:fld>
            <a:endParaRPr lang="en-US"/>
          </a:p>
        </p:txBody>
      </p:sp>
      <mc:AlternateContent xmlns:mc="http://schemas.openxmlformats.org/markup-compatibility/2006" xmlns:a14="http://schemas.microsoft.com/office/drawing/2010/main">
        <mc:Choice Requires="a14">
          <p:sp>
            <p:nvSpPr>
              <p:cNvPr id="57" name="TextBox 56"/>
              <p:cNvSpPr txBox="1"/>
              <p:nvPr/>
            </p:nvSpPr>
            <p:spPr>
              <a:xfrm>
                <a:off x="2159732" y="3644074"/>
                <a:ext cx="432048"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m:t>
                      </m:r>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2159732" y="3644074"/>
                <a:ext cx="432048" cy="36933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11133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Linked Representation</a:t>
            </a:r>
          </a:p>
        </p:txBody>
      </p:sp>
      <p:sp>
        <p:nvSpPr>
          <p:cNvPr id="3" name="Content Placeholder 2"/>
          <p:cNvSpPr>
            <a:spLocks noGrp="1"/>
          </p:cNvSpPr>
          <p:nvPr>
            <p:ph idx="1"/>
          </p:nvPr>
        </p:nvSpPr>
        <p:spPr/>
        <p:txBody>
          <a:bodyPr>
            <a:normAutofit fontScale="92500"/>
          </a:bodyPr>
          <a:lstStyle/>
          <a:p>
            <a:r>
              <a:rPr lang="en-US" dirty="0"/>
              <a:t>The linked representation of binary trees presented in the previous example can also be used when we consider </a:t>
            </a:r>
            <a:r>
              <a:rPr lang="en-US" b="1" dirty="0"/>
              <a:t>non-empty proper binary trees (extended trees).</a:t>
            </a:r>
          </a:p>
          <a:p>
            <a:r>
              <a:rPr lang="en-US" dirty="0"/>
              <a:t>In this case, </a:t>
            </a:r>
            <a:r>
              <a:rPr lang="en-US" b="1" dirty="0">
                <a:latin typeface="Courier New" pitchFamily="49" charset="0"/>
                <a:cs typeface="Courier New" pitchFamily="49" charset="0"/>
              </a:rPr>
              <a:t>NULL</a:t>
            </a:r>
            <a:r>
              <a:rPr lang="en-US" b="1" dirty="0"/>
              <a:t> links represent the special external nodes </a:t>
            </a:r>
            <a:r>
              <a:rPr lang="en-US" dirty="0"/>
              <a:t>we denote by a square.</a:t>
            </a:r>
          </a:p>
          <a:p>
            <a:r>
              <a:rPr lang="en-US" dirty="0"/>
              <a:t>In the next lecture we will also see the alternative representation where </a:t>
            </a:r>
            <a:r>
              <a:rPr lang="en-US" b="1" dirty="0"/>
              <a:t>external nodes are represented by a special dummy node</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113</a:t>
            </a:fld>
            <a:endParaRPr lang="en-US"/>
          </a:p>
        </p:txBody>
      </p:sp>
    </p:spTree>
    <p:extLst>
      <p:ext uri="{BB962C8B-B14F-4D97-AF65-F5344CB8AC3E}">
        <p14:creationId xmlns:p14="http://schemas.microsoft.com/office/powerpoint/2010/main" val="39154917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Traversals Using the Linked Representation (cont’d)</a:t>
            </a:r>
          </a:p>
        </p:txBody>
      </p:sp>
      <p:sp>
        <p:nvSpPr>
          <p:cNvPr id="3" name="Content Placeholder 2"/>
          <p:cNvSpPr>
            <a:spLocks noGrp="1"/>
          </p:cNvSpPr>
          <p:nvPr>
            <p:ph idx="1"/>
          </p:nvPr>
        </p:nvSpPr>
        <p:spPr/>
        <p:txBody>
          <a:bodyPr/>
          <a:lstStyle/>
          <a:p>
            <a:r>
              <a:rPr lang="en-US" dirty="0"/>
              <a:t>Let us define the </a:t>
            </a:r>
            <a:r>
              <a:rPr lang="en-US" dirty="0" err="1"/>
              <a:t>folowing</a:t>
            </a:r>
            <a:r>
              <a:rPr lang="en-US" dirty="0"/>
              <a:t> enumeration type:</a:t>
            </a:r>
          </a:p>
          <a:p>
            <a:pPr marL="0" indent="0">
              <a:buNone/>
            </a:pPr>
            <a:r>
              <a:rPr lang="en-US" dirty="0"/>
              <a:t>  </a:t>
            </a:r>
            <a:r>
              <a:rPr lang="en-US" sz="1600" dirty="0" err="1">
                <a:latin typeface="Courier New" pitchFamily="49" charset="0"/>
                <a:cs typeface="Courier New" pitchFamily="49" charset="0"/>
              </a:rPr>
              <a:t>typedef</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enum</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PreOrder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InOrder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PostOrder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OrderOfTraversal</a:t>
            </a:r>
            <a:r>
              <a:rPr lang="en-US" sz="1600" dirty="0">
                <a:latin typeface="Courier New" pitchFamily="49" charset="0"/>
                <a:cs typeface="Courier New" pitchFamily="49" charset="0"/>
              </a:rPr>
              <a:t>;</a:t>
            </a:r>
          </a:p>
          <a:p>
            <a:endParaRPr lang="en-US" dirty="0">
              <a:cs typeface="Courier New" pitchFamily="49" charset="0"/>
            </a:endParaRPr>
          </a:p>
          <a:p>
            <a:r>
              <a:rPr lang="en-US" dirty="0">
                <a:cs typeface="Courier New" pitchFamily="49" charset="0"/>
              </a:rPr>
              <a:t>We can now write a general recursive function to perform traversals in the various traversal orders.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114</a:t>
            </a:fld>
            <a:endParaRPr lang="en-US"/>
          </a:p>
        </p:txBody>
      </p:sp>
    </p:spTree>
    <p:extLst>
      <p:ext uri="{BB962C8B-B14F-4D97-AF65-F5344CB8AC3E}">
        <p14:creationId xmlns:p14="http://schemas.microsoft.com/office/powerpoint/2010/main" val="12019992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Generalized Recursive Traversal Function</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void Traverse(</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*T, </a:t>
            </a:r>
            <a:r>
              <a:rPr lang="en-US" dirty="0" err="1">
                <a:latin typeface="Courier New" pitchFamily="49" charset="0"/>
                <a:cs typeface="Courier New" pitchFamily="49" charset="0"/>
              </a:rPr>
              <a:t>OrderOfTraversal</a:t>
            </a:r>
            <a:r>
              <a:rPr lang="en-US" dirty="0">
                <a:latin typeface="Courier New" pitchFamily="49" charset="0"/>
                <a:cs typeface="Courier New" pitchFamily="49" charset="0"/>
              </a:rPr>
              <a:t> </a:t>
            </a:r>
            <a:r>
              <a:rPr lang="en-US" dirty="0" err="1">
                <a:latin typeface="Courier New" pitchFamily="49" charset="0"/>
                <a:cs typeface="Courier New" pitchFamily="49" charset="0"/>
              </a:rPr>
              <a:t>TraversalOrder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if (T!=NULL){</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TraversalOrder</a:t>
            </a:r>
            <a:r>
              <a:rPr lang="en-US" dirty="0">
                <a:latin typeface="Courier New" pitchFamily="49" charset="0"/>
                <a:cs typeface="Courier New" pitchFamily="49" charset="0"/>
              </a:rPr>
              <a:t>==</a:t>
            </a:r>
            <a:r>
              <a:rPr lang="en-US" dirty="0" err="1">
                <a:latin typeface="Courier New" pitchFamily="49" charset="0"/>
                <a:cs typeface="Courier New" pitchFamily="49" charset="0"/>
              </a:rPr>
              <a:t>PreOrder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Visit(T);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LLink</a:t>
            </a:r>
            <a:r>
              <a:rPr lang="en-US" dirty="0">
                <a:latin typeface="Courier New" pitchFamily="49" charset="0"/>
                <a:cs typeface="Courier New" pitchFamily="49" charset="0"/>
              </a:rPr>
              <a:t>, </a:t>
            </a:r>
            <a:r>
              <a:rPr lang="en-US" dirty="0" err="1">
                <a:latin typeface="Courier New" pitchFamily="49" charset="0"/>
                <a:cs typeface="Courier New" pitchFamily="49" charset="0"/>
              </a:rPr>
              <a:t>PreOrder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RLink</a:t>
            </a:r>
            <a:r>
              <a:rPr lang="en-US" dirty="0">
                <a:latin typeface="Courier New" pitchFamily="49" charset="0"/>
                <a:cs typeface="Courier New" pitchFamily="49" charset="0"/>
              </a:rPr>
              <a:t>, </a:t>
            </a:r>
            <a:r>
              <a:rPr lang="en-US" dirty="0" err="1">
                <a:latin typeface="Courier New" pitchFamily="49" charset="0"/>
                <a:cs typeface="Courier New" pitchFamily="49" charset="0"/>
              </a:rPr>
              <a:t>PreOrder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else if (</a:t>
            </a:r>
            <a:r>
              <a:rPr lang="en-US" dirty="0" err="1">
                <a:latin typeface="Courier New" pitchFamily="49" charset="0"/>
                <a:cs typeface="Courier New" pitchFamily="49" charset="0"/>
              </a:rPr>
              <a:t>TraversalOrder</a:t>
            </a:r>
            <a:r>
              <a:rPr lang="en-US" dirty="0">
                <a:latin typeface="Courier New" pitchFamily="49" charset="0"/>
                <a:cs typeface="Courier New" pitchFamily="49" charset="0"/>
              </a:rPr>
              <a:t>==</a:t>
            </a:r>
            <a:r>
              <a:rPr lang="en-US" dirty="0" err="1">
                <a:latin typeface="Courier New" pitchFamily="49" charset="0"/>
                <a:cs typeface="Courier New" pitchFamily="49" charset="0"/>
              </a:rPr>
              <a:t>InOrder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LLink</a:t>
            </a:r>
            <a:r>
              <a:rPr lang="en-US" dirty="0">
                <a:latin typeface="Courier New" pitchFamily="49" charset="0"/>
                <a:cs typeface="Courier New" pitchFamily="49" charset="0"/>
              </a:rPr>
              <a:t>, </a:t>
            </a:r>
            <a:r>
              <a:rPr lang="en-US" dirty="0" err="1">
                <a:latin typeface="Courier New" pitchFamily="49" charset="0"/>
                <a:cs typeface="Courier New" pitchFamily="49" charset="0"/>
              </a:rPr>
              <a:t>InOrder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Visit(T);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RLink</a:t>
            </a:r>
            <a:r>
              <a:rPr lang="en-US" dirty="0">
                <a:latin typeface="Courier New" pitchFamily="49" charset="0"/>
                <a:cs typeface="Courier New" pitchFamily="49" charset="0"/>
              </a:rPr>
              <a:t>, </a:t>
            </a:r>
            <a:r>
              <a:rPr lang="en-US" dirty="0" err="1">
                <a:latin typeface="Courier New" pitchFamily="49" charset="0"/>
                <a:cs typeface="Courier New" pitchFamily="49" charset="0"/>
              </a:rPr>
              <a:t>InOrder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else if (</a:t>
            </a:r>
            <a:r>
              <a:rPr lang="en-US" dirty="0" err="1">
                <a:latin typeface="Courier New" pitchFamily="49" charset="0"/>
                <a:cs typeface="Courier New" pitchFamily="49" charset="0"/>
              </a:rPr>
              <a:t>TraversalOrder</a:t>
            </a:r>
            <a:r>
              <a:rPr lang="en-US" dirty="0">
                <a:latin typeface="Courier New" pitchFamily="49" charset="0"/>
                <a:cs typeface="Courier New" pitchFamily="49" charset="0"/>
              </a:rPr>
              <a:t>==</a:t>
            </a:r>
            <a:r>
              <a:rPr lang="en-US" dirty="0" err="1">
                <a:latin typeface="Courier New" pitchFamily="49" charset="0"/>
                <a:cs typeface="Courier New" pitchFamily="49" charset="0"/>
              </a:rPr>
              <a:t>PostOrder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LLink</a:t>
            </a:r>
            <a:r>
              <a:rPr lang="en-US" dirty="0">
                <a:latin typeface="Courier New" pitchFamily="49" charset="0"/>
                <a:cs typeface="Courier New" pitchFamily="49" charset="0"/>
              </a:rPr>
              <a:t>, </a:t>
            </a:r>
            <a:r>
              <a:rPr lang="en-US" dirty="0" err="1">
                <a:latin typeface="Courier New" pitchFamily="49" charset="0"/>
                <a:cs typeface="Courier New" pitchFamily="49" charset="0"/>
              </a:rPr>
              <a:t>PostOrder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Traverse(T-&gt;</a:t>
            </a:r>
            <a:r>
              <a:rPr lang="en-US" dirty="0" err="1">
                <a:latin typeface="Courier New" pitchFamily="49" charset="0"/>
                <a:cs typeface="Courier New" pitchFamily="49" charset="0"/>
              </a:rPr>
              <a:t>RLink</a:t>
            </a:r>
            <a:r>
              <a:rPr lang="en-US" dirty="0">
                <a:latin typeface="Courier New" pitchFamily="49" charset="0"/>
                <a:cs typeface="Courier New" pitchFamily="49" charset="0"/>
              </a:rPr>
              <a:t>, </a:t>
            </a:r>
            <a:r>
              <a:rPr lang="en-US" dirty="0" err="1">
                <a:latin typeface="Courier New" pitchFamily="49" charset="0"/>
                <a:cs typeface="Courier New" pitchFamily="49" charset="0"/>
              </a:rPr>
              <a:t>PostOrder</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Visit(T);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a:p>
            <a:pPr marL="0" indent="0">
              <a:buNone/>
            </a:pPr>
            <a:endParaRPr lang="en-US" dirty="0"/>
          </a:p>
          <a:p>
            <a:pPr marL="0" indent="0">
              <a:buNone/>
            </a:pP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115</a:t>
            </a:fld>
            <a:endParaRPr lang="en-US"/>
          </a:p>
        </p:txBody>
      </p:sp>
    </p:spTree>
    <p:extLst>
      <p:ext uri="{BB962C8B-B14F-4D97-AF65-F5344CB8AC3E}">
        <p14:creationId xmlns:p14="http://schemas.microsoft.com/office/powerpoint/2010/main" val="22448986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Generalized Recursive Traversal Function (cont’d)</a:t>
            </a:r>
          </a:p>
        </p:txBody>
      </p:sp>
      <p:sp>
        <p:nvSpPr>
          <p:cNvPr id="3" name="Content Placeholder 2"/>
          <p:cNvSpPr>
            <a:spLocks noGrp="1"/>
          </p:cNvSpPr>
          <p:nvPr>
            <p:ph idx="1"/>
          </p:nvPr>
        </p:nvSpPr>
        <p:spPr/>
        <p:txBody>
          <a:bodyPr>
            <a:normAutofit/>
          </a:bodyPr>
          <a:lstStyle/>
          <a:p>
            <a:pPr marL="0" indent="0">
              <a:buNone/>
            </a:pPr>
            <a:r>
              <a:rPr lang="fr-FR" sz="2000" dirty="0" err="1">
                <a:latin typeface="Courier New" pitchFamily="49" charset="0"/>
                <a:cs typeface="Courier New" pitchFamily="49" charset="0"/>
              </a:rPr>
              <a:t>void</a:t>
            </a:r>
            <a:r>
              <a:rPr lang="fr-FR" sz="2000" dirty="0">
                <a:latin typeface="Courier New" pitchFamily="49" charset="0"/>
                <a:cs typeface="Courier New" pitchFamily="49" charset="0"/>
              </a:rPr>
              <a:t> </a:t>
            </a:r>
            <a:r>
              <a:rPr lang="fr-FR" sz="2000" dirty="0" err="1">
                <a:latin typeface="Courier New" pitchFamily="49" charset="0"/>
                <a:cs typeface="Courier New" pitchFamily="49" charset="0"/>
              </a:rPr>
              <a:t>Visit</a:t>
            </a:r>
            <a:r>
              <a:rPr lang="fr-FR" sz="2000" dirty="0">
                <a:latin typeface="Courier New" pitchFamily="49" charset="0"/>
                <a:cs typeface="Courier New" pitchFamily="49" charset="0"/>
              </a:rPr>
              <a:t>(</a:t>
            </a:r>
            <a:r>
              <a:rPr lang="fr-FR" sz="2000" dirty="0" err="1">
                <a:latin typeface="Courier New" pitchFamily="49" charset="0"/>
                <a:cs typeface="Courier New" pitchFamily="49" charset="0"/>
              </a:rPr>
              <a:t>TreeNode</a:t>
            </a:r>
            <a:r>
              <a:rPr lang="fr-FR" sz="2000" dirty="0">
                <a:latin typeface="Courier New" pitchFamily="49" charset="0"/>
                <a:cs typeface="Courier New" pitchFamily="49" charset="0"/>
              </a:rPr>
              <a:t> *T)</a:t>
            </a:r>
          </a:p>
          <a:p>
            <a:pPr marL="0" indent="0">
              <a:buNone/>
            </a:pPr>
            <a:r>
              <a:rPr lang="fr-FR" sz="2000" dirty="0">
                <a:latin typeface="Courier New" pitchFamily="49" charset="0"/>
                <a:cs typeface="Courier New" pitchFamily="49" charset="0"/>
              </a:rPr>
              <a:t>{</a:t>
            </a:r>
          </a:p>
          <a:p>
            <a:pPr marL="0" indent="0">
              <a:buNone/>
            </a:pPr>
            <a:r>
              <a:rPr lang="fr-FR" sz="2000" dirty="0">
                <a:latin typeface="Courier New" pitchFamily="49" charset="0"/>
                <a:cs typeface="Courier New" pitchFamily="49" charset="0"/>
              </a:rPr>
              <a:t>     </a:t>
            </a:r>
            <a:r>
              <a:rPr lang="fr-FR" sz="2000" dirty="0" err="1">
                <a:latin typeface="Courier New" pitchFamily="49" charset="0"/>
                <a:cs typeface="Courier New" pitchFamily="49" charset="0"/>
              </a:rPr>
              <a:t>printf</a:t>
            </a:r>
            <a:r>
              <a:rPr lang="fr-FR" sz="2000" dirty="0">
                <a:latin typeface="Courier New" pitchFamily="49" charset="0"/>
                <a:cs typeface="Courier New" pitchFamily="49" charset="0"/>
              </a:rPr>
              <a:t>("%c\n", T-&gt;Symbol);</a:t>
            </a:r>
          </a:p>
          <a:p>
            <a:pPr marL="0" indent="0">
              <a:buNone/>
            </a:pPr>
            <a:r>
              <a:rPr lang="fr-FR" sz="2000" dirty="0">
                <a:latin typeface="Courier New" pitchFamily="49" charset="0"/>
                <a:cs typeface="Courier New" pitchFamily="49" charset="0"/>
              </a:rPr>
              <a:t>}</a:t>
            </a:r>
            <a:endParaRPr lang="en-US" sz="2000" dirty="0">
              <a:latin typeface="Courier New" pitchFamily="49" charset="0"/>
              <a:cs typeface="Courier New" pitchFamily="49" charset="0"/>
            </a:endParaRPr>
          </a:p>
          <a:p>
            <a:pPr marL="0" indent="0">
              <a:buNone/>
            </a:pP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116</a:t>
            </a:fld>
            <a:endParaRPr lang="en-US"/>
          </a:p>
        </p:txBody>
      </p:sp>
    </p:spTree>
    <p:extLst>
      <p:ext uri="{BB962C8B-B14F-4D97-AF65-F5344CB8AC3E}">
        <p14:creationId xmlns:p14="http://schemas.microsoft.com/office/powerpoint/2010/main" val="14124028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Main Program</a:t>
            </a:r>
          </a:p>
        </p:txBody>
      </p:sp>
      <p:sp>
        <p:nvSpPr>
          <p:cNvPr id="3" name="Content Placeholder 2"/>
          <p:cNvSpPr>
            <a:spLocks noGrp="1"/>
          </p:cNvSpPr>
          <p:nvPr>
            <p:ph idx="1"/>
          </p:nvPr>
        </p:nvSpPr>
        <p:spPr/>
        <p:txBody>
          <a:bodyPr>
            <a:normAutofit fontScale="47500" lnSpcReduction="20000"/>
          </a:bodyPr>
          <a:lstStyle/>
          <a:p>
            <a:pPr marL="0" indent="0">
              <a:buNone/>
            </a:pPr>
            <a:r>
              <a:rPr lang="en-US" sz="2400" dirty="0">
                <a:latin typeface="Courier New" pitchFamily="49" charset="0"/>
                <a:cs typeface="Courier New" pitchFamily="49" charset="0"/>
              </a:rPr>
              <a:t>#include &lt;</a:t>
            </a:r>
            <a:r>
              <a:rPr lang="en-US" sz="2400" dirty="0" err="1">
                <a:latin typeface="Courier New" pitchFamily="49" charset="0"/>
                <a:cs typeface="Courier New" pitchFamily="49" charset="0"/>
              </a:rPr>
              <a:t>stdio.h</a:t>
            </a:r>
            <a:r>
              <a:rPr lang="en-US" sz="2400" dirty="0">
                <a:latin typeface="Courier New" pitchFamily="49" charset="0"/>
                <a:cs typeface="Courier New" pitchFamily="49" charset="0"/>
              </a:rPr>
              <a:t>&gt;</a:t>
            </a:r>
          </a:p>
          <a:p>
            <a:pPr marL="0" indent="0">
              <a:buNone/>
            </a:pPr>
            <a:r>
              <a:rPr lang="en-US" sz="2400" dirty="0">
                <a:latin typeface="Courier New" pitchFamily="49" charset="0"/>
                <a:cs typeface="Courier New" pitchFamily="49" charset="0"/>
              </a:rPr>
              <a:t>#include &lt;</a:t>
            </a:r>
            <a:r>
              <a:rPr lang="en-US" sz="2400" dirty="0" err="1">
                <a:latin typeface="Courier New" pitchFamily="49" charset="0"/>
                <a:cs typeface="Courier New" pitchFamily="49" charset="0"/>
              </a:rPr>
              <a:t>stdlib.h</a:t>
            </a:r>
            <a:r>
              <a:rPr lang="en-US" sz="2400" dirty="0">
                <a:latin typeface="Courier New" pitchFamily="49" charset="0"/>
                <a:cs typeface="Courier New" pitchFamily="49" charset="0"/>
              </a:rPr>
              <a:t>&gt;</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char Symbol;</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LLink</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NodeTag</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RLink</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TreeNode</a:t>
            </a:r>
            <a:r>
              <a:rPr lang="en-US" sz="2400" dirty="0">
                <a:latin typeface="Courier New" pitchFamily="49" charset="0"/>
                <a:cs typeface="Courier New" pitchFamily="49" charset="0"/>
              </a:rPr>
              <a:t>;</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enum</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PreOrder</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InOrder</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PostOrder</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OrderOfTraversal</a:t>
            </a:r>
            <a:r>
              <a:rPr lang="en-US" sz="2400" dirty="0">
                <a:latin typeface="Courier New" pitchFamily="49" charset="0"/>
                <a:cs typeface="Courier New" pitchFamily="49" charset="0"/>
              </a:rPr>
              <a:t>;</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code for Visit */</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code for Traverse */</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main(void)</a:t>
            </a:r>
          </a:p>
          <a:p>
            <a:pPr marL="0" indent="0">
              <a:buNone/>
            </a:pP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TreeNode</a:t>
            </a:r>
            <a:r>
              <a:rPr lang="en-US" sz="2400" dirty="0">
                <a:latin typeface="Courier New" pitchFamily="49" charset="0"/>
                <a:cs typeface="Courier New" pitchFamily="49" charset="0"/>
              </a:rPr>
              <a:t> *T;</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 code to construct a binary tree to which T points */</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Traverse(T, </a:t>
            </a:r>
            <a:r>
              <a:rPr lang="en-US" sz="2400" dirty="0" err="1">
                <a:latin typeface="Courier New" pitchFamily="49" charset="0"/>
                <a:cs typeface="Courier New" pitchFamily="49" charset="0"/>
              </a:rPr>
              <a:t>PreOrder</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117</a:t>
            </a:fld>
            <a:endParaRPr lang="en-US"/>
          </a:p>
        </p:txBody>
      </p:sp>
    </p:spTree>
    <p:extLst>
      <p:ext uri="{BB962C8B-B14F-4D97-AF65-F5344CB8AC3E}">
        <p14:creationId xmlns:p14="http://schemas.microsoft.com/office/powerpoint/2010/main" val="18936211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Stack</a:t>
            </a:r>
          </a:p>
        </p:txBody>
      </p:sp>
      <p:sp>
        <p:nvSpPr>
          <p:cNvPr id="3" name="Content Placeholder 2"/>
          <p:cNvSpPr>
            <a:spLocks noGrp="1"/>
          </p:cNvSpPr>
          <p:nvPr>
            <p:ph idx="1"/>
          </p:nvPr>
        </p:nvSpPr>
        <p:spPr/>
        <p:txBody>
          <a:bodyPr/>
          <a:lstStyle/>
          <a:p>
            <a:r>
              <a:rPr lang="en-US" dirty="0"/>
              <a:t>We can use the linked representation of binary trees and the stack ADT to write </a:t>
            </a:r>
            <a:r>
              <a:rPr lang="en-US" b="1" dirty="0"/>
              <a:t>non-recursive</a:t>
            </a:r>
            <a:r>
              <a:rPr lang="en-US" dirty="0"/>
              <a:t> traversal functions.</a:t>
            </a:r>
          </a:p>
          <a:p>
            <a:r>
              <a:rPr lang="en-US" dirty="0"/>
              <a:t>A stack is used to hold pointers to </a:t>
            </a:r>
            <a:r>
              <a:rPr lang="en-US" dirty="0" err="1"/>
              <a:t>subtrees</a:t>
            </a:r>
            <a:r>
              <a:rPr lang="en-US" dirty="0"/>
              <a:t> awaiting further traversal.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118</a:t>
            </a:fld>
            <a:endParaRPr lang="en-US"/>
          </a:p>
        </p:txBody>
      </p:sp>
    </p:spTree>
    <p:extLst>
      <p:ext uri="{BB962C8B-B14F-4D97-AF65-F5344CB8AC3E}">
        <p14:creationId xmlns:p14="http://schemas.microsoft.com/office/powerpoint/2010/main" val="3309031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PreOrder</a:t>
            </a:r>
            <a:r>
              <a:rPr lang="en-US" dirty="0"/>
              <a:t> Traversal of an Expression Tree Using a Stack</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StackInterface.h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PreOrderTraversal</a:t>
            </a:r>
            <a:r>
              <a:rPr lang="en-US" dirty="0">
                <a:latin typeface="Courier New" pitchFamily="49" charset="0"/>
                <a:cs typeface="Courier New" pitchFamily="49" charset="0"/>
              </a:rPr>
              <a:t>(</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*T)</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Stack S;</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*N;</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InitializeStack</a:t>
            </a:r>
            <a:r>
              <a:rPr lang="en-US" dirty="0">
                <a:latin typeface="Courier New" pitchFamily="49" charset="0"/>
                <a:cs typeface="Courier New" pitchFamily="49" charset="0"/>
              </a:rPr>
              <a:t>(&amp;S);</a:t>
            </a:r>
          </a:p>
          <a:p>
            <a:pPr marL="0" indent="0">
              <a:buNone/>
            </a:pPr>
            <a:r>
              <a:rPr lang="en-US" dirty="0">
                <a:latin typeface="Courier New" pitchFamily="49" charset="0"/>
                <a:cs typeface="Courier New" pitchFamily="49" charset="0"/>
              </a:rPr>
              <a:t>     Push(T,&amp;S);</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while (!Empty(&amp;S)){</a:t>
            </a:r>
          </a:p>
          <a:p>
            <a:pPr marL="0" indent="0">
              <a:buNone/>
            </a:pPr>
            <a:r>
              <a:rPr lang="en-US" dirty="0">
                <a:latin typeface="Courier New" pitchFamily="49" charset="0"/>
                <a:cs typeface="Courier New" pitchFamily="49" charset="0"/>
              </a:rPr>
              <a:t>           Pop(&amp;S, &amp;N);</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if (N!=NULL){</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(“%c\n”, N-&gt;Symbol);</a:t>
            </a:r>
          </a:p>
          <a:p>
            <a:pPr marL="0" indent="0">
              <a:buNone/>
            </a:pPr>
            <a:r>
              <a:rPr lang="en-US" dirty="0">
                <a:latin typeface="Courier New" pitchFamily="49" charset="0"/>
                <a:cs typeface="Courier New" pitchFamily="49" charset="0"/>
              </a:rPr>
              <a:t>                 Push(N-&gt;</a:t>
            </a:r>
            <a:r>
              <a:rPr lang="en-US" dirty="0" err="1">
                <a:latin typeface="Courier New" pitchFamily="49" charset="0"/>
                <a:cs typeface="Courier New" pitchFamily="49" charset="0"/>
              </a:rPr>
              <a:t>RLink</a:t>
            </a:r>
            <a:r>
              <a:rPr lang="en-US" dirty="0">
                <a:latin typeface="Courier New" pitchFamily="49" charset="0"/>
                <a:cs typeface="Courier New" pitchFamily="49" charset="0"/>
              </a:rPr>
              <a:t>, &amp;S);</a:t>
            </a:r>
          </a:p>
          <a:p>
            <a:pPr marL="0" indent="0">
              <a:buNone/>
            </a:pPr>
            <a:r>
              <a:rPr lang="en-US" dirty="0">
                <a:latin typeface="Courier New" pitchFamily="49" charset="0"/>
                <a:cs typeface="Courier New" pitchFamily="49" charset="0"/>
              </a:rPr>
              <a:t>                 Push(N-&gt;</a:t>
            </a:r>
            <a:r>
              <a:rPr lang="en-US" dirty="0" err="1">
                <a:latin typeface="Courier New" pitchFamily="49" charset="0"/>
                <a:cs typeface="Courier New" pitchFamily="49" charset="0"/>
              </a:rPr>
              <a:t>LLink</a:t>
            </a:r>
            <a:r>
              <a:rPr lang="en-US" dirty="0">
                <a:latin typeface="Courier New" pitchFamily="49" charset="0"/>
                <a:cs typeface="Courier New" pitchFamily="49" charset="0"/>
              </a:rPr>
              <a:t>, &amp;S);</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119</a:t>
            </a:fld>
            <a:endParaRPr lang="en-US"/>
          </a:p>
        </p:txBody>
      </p:sp>
    </p:spTree>
    <p:extLst>
      <p:ext uri="{BB962C8B-B14F-4D97-AF65-F5344CB8AC3E}">
        <p14:creationId xmlns:p14="http://schemas.microsoft.com/office/powerpoint/2010/main" val="143232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 Different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3904" y="1763524"/>
            <a:ext cx="380609" cy="369332"/>
          </a:xfrm>
          <a:prstGeom prst="rect">
            <a:avLst/>
          </a:prstGeom>
          <a:noFill/>
        </p:spPr>
        <p:txBody>
          <a:bodyPr wrap="square" rtlCol="0">
            <a:spAutoFit/>
          </a:bodyPr>
          <a:lstStyle/>
          <a:p>
            <a:pPr algn="ctr"/>
            <a:r>
              <a:rPr lang="en-US" dirty="0"/>
              <a:t>R</a:t>
            </a:r>
          </a:p>
        </p:txBody>
      </p:sp>
      <p:sp>
        <p:nvSpPr>
          <p:cNvPr id="10" name="TextBox 9"/>
          <p:cNvSpPr txBox="1"/>
          <p:nvPr/>
        </p:nvSpPr>
        <p:spPr>
          <a:xfrm>
            <a:off x="2672406" y="2558088"/>
            <a:ext cx="380609" cy="369332"/>
          </a:xfrm>
          <a:prstGeom prst="rect">
            <a:avLst/>
          </a:prstGeom>
          <a:noFill/>
        </p:spPr>
        <p:txBody>
          <a:bodyPr wrap="square" rtlCol="0">
            <a:spAutoFit/>
          </a:bodyPr>
          <a:lstStyle/>
          <a:p>
            <a:pPr algn="ctr"/>
            <a:r>
              <a:rPr lang="en-US" dirty="0"/>
              <a:t>S</a:t>
            </a:r>
          </a:p>
        </p:txBody>
      </p:sp>
      <p:sp>
        <p:nvSpPr>
          <p:cNvPr id="11" name="TextBox 10"/>
          <p:cNvSpPr txBox="1"/>
          <p:nvPr/>
        </p:nvSpPr>
        <p:spPr>
          <a:xfrm>
            <a:off x="5297359" y="2564904"/>
            <a:ext cx="380609" cy="369332"/>
          </a:xfrm>
          <a:prstGeom prst="rect">
            <a:avLst/>
          </a:prstGeom>
          <a:noFill/>
        </p:spPr>
        <p:txBody>
          <a:bodyPr wrap="square" rtlCol="0">
            <a:spAutoFit/>
          </a:bodyPr>
          <a:lstStyle/>
          <a:p>
            <a:pPr algn="ctr"/>
            <a:r>
              <a:rPr lang="en-US" dirty="0"/>
              <a:t>T</a:t>
            </a:r>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92280" y="490802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9495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9" idx="0"/>
          </p:cNvCxnSpPr>
          <p:nvPr/>
        </p:nvCxnSpPr>
        <p:spPr>
          <a:xfrm>
            <a:off x="3758964" y="3991484"/>
            <a:ext cx="388014" cy="9496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68659" y="3626798"/>
            <a:ext cx="380609" cy="369332"/>
          </a:xfrm>
          <a:prstGeom prst="rect">
            <a:avLst/>
          </a:prstGeom>
          <a:noFill/>
        </p:spPr>
        <p:txBody>
          <a:bodyPr wrap="square" rtlCol="0">
            <a:spAutoFit/>
          </a:bodyPr>
          <a:lstStyle/>
          <a:p>
            <a:pPr algn="ctr"/>
            <a:r>
              <a:rPr lang="en-US" dirty="0"/>
              <a:t>Y</a:t>
            </a:r>
          </a:p>
        </p:txBody>
      </p:sp>
      <p:sp>
        <p:nvSpPr>
          <p:cNvPr id="48" name="TextBox 47"/>
          <p:cNvSpPr txBox="1"/>
          <p:nvPr/>
        </p:nvSpPr>
        <p:spPr>
          <a:xfrm>
            <a:off x="2044622" y="3595907"/>
            <a:ext cx="380609" cy="369332"/>
          </a:xfrm>
          <a:prstGeom prst="rect">
            <a:avLst/>
          </a:prstGeom>
          <a:noFill/>
        </p:spPr>
        <p:txBody>
          <a:bodyPr wrap="square" rtlCol="0">
            <a:spAutoFit/>
          </a:bodyPr>
          <a:lstStyle/>
          <a:p>
            <a:pPr algn="ctr"/>
            <a:r>
              <a:rPr lang="en-US" dirty="0"/>
              <a:t>X</a:t>
            </a:r>
          </a:p>
        </p:txBody>
      </p:sp>
      <p:sp>
        <p:nvSpPr>
          <p:cNvPr id="50" name="TextBox 49"/>
          <p:cNvSpPr txBox="1"/>
          <p:nvPr/>
        </p:nvSpPr>
        <p:spPr>
          <a:xfrm>
            <a:off x="3952971" y="4931876"/>
            <a:ext cx="380609" cy="369332"/>
          </a:xfrm>
          <a:prstGeom prst="rect">
            <a:avLst/>
          </a:prstGeom>
          <a:noFill/>
        </p:spPr>
        <p:txBody>
          <a:bodyPr wrap="square" rtlCol="0">
            <a:spAutoFit/>
          </a:bodyPr>
          <a:lstStyle/>
          <a:p>
            <a:pPr algn="ctr"/>
            <a:r>
              <a:rPr lang="en-US" dirty="0"/>
              <a:t>Z</a:t>
            </a:r>
          </a:p>
        </p:txBody>
      </p:sp>
      <p:sp>
        <p:nvSpPr>
          <p:cNvPr id="52" name="TextBox 51"/>
          <p:cNvSpPr txBox="1"/>
          <p:nvPr/>
        </p:nvSpPr>
        <p:spPr>
          <a:xfrm>
            <a:off x="4633379" y="3585924"/>
            <a:ext cx="380609" cy="369332"/>
          </a:xfrm>
          <a:prstGeom prst="rect">
            <a:avLst/>
          </a:prstGeom>
          <a:noFill/>
        </p:spPr>
        <p:txBody>
          <a:bodyPr wrap="square" rtlCol="0">
            <a:spAutoFit/>
          </a:bodyPr>
          <a:lstStyle/>
          <a:p>
            <a:pPr algn="ctr"/>
            <a:r>
              <a:rPr lang="en-US" dirty="0"/>
              <a:t>U</a:t>
            </a:r>
          </a:p>
        </p:txBody>
      </p:sp>
      <p:sp>
        <p:nvSpPr>
          <p:cNvPr id="53" name="TextBox 52"/>
          <p:cNvSpPr txBox="1"/>
          <p:nvPr/>
        </p:nvSpPr>
        <p:spPr>
          <a:xfrm>
            <a:off x="6289907" y="3573016"/>
            <a:ext cx="380609" cy="369332"/>
          </a:xfrm>
          <a:prstGeom prst="rect">
            <a:avLst/>
          </a:prstGeom>
          <a:noFill/>
        </p:spPr>
        <p:txBody>
          <a:bodyPr wrap="square" rtlCol="0">
            <a:spAutoFit/>
          </a:bodyPr>
          <a:lstStyle/>
          <a:p>
            <a:pPr algn="ctr"/>
            <a:r>
              <a:rPr lang="en-US" dirty="0"/>
              <a:t>V</a:t>
            </a:r>
          </a:p>
        </p:txBody>
      </p:sp>
      <p:sp>
        <p:nvSpPr>
          <p:cNvPr id="55" name="TextBox 54"/>
          <p:cNvSpPr txBox="1"/>
          <p:nvPr/>
        </p:nvSpPr>
        <p:spPr>
          <a:xfrm>
            <a:off x="7155935" y="4908020"/>
            <a:ext cx="380609" cy="369332"/>
          </a:xfrm>
          <a:prstGeom prst="rect">
            <a:avLst/>
          </a:prstGeom>
          <a:noFill/>
        </p:spPr>
        <p:txBody>
          <a:bodyPr wrap="square" rtlCol="0">
            <a:spAutoFit/>
          </a:bodyPr>
          <a:lstStyle/>
          <a:p>
            <a:pPr algn="ctr"/>
            <a:r>
              <a:rPr lang="en-US" dirty="0"/>
              <a:t>W</a:t>
            </a:r>
          </a:p>
        </p:txBody>
      </p:sp>
      <p:cxnSp>
        <p:nvCxnSpPr>
          <p:cNvPr id="57" name="Straight Connector 56"/>
          <p:cNvCxnSpPr/>
          <p:nvPr/>
        </p:nvCxnSpPr>
        <p:spPr>
          <a:xfrm flipH="1">
            <a:off x="2879812" y="2132856"/>
            <a:ext cx="1294396" cy="4252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2" idx="0"/>
          </p:cNvCxnSpPr>
          <p:nvPr/>
        </p:nvCxnSpPr>
        <p:spPr>
          <a:xfrm flipH="1">
            <a:off x="4823684" y="2934236"/>
            <a:ext cx="663979" cy="6516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1" idx="2"/>
            <a:endCxn id="53" idx="0"/>
          </p:cNvCxnSpPr>
          <p:nvPr/>
        </p:nvCxnSpPr>
        <p:spPr>
          <a:xfrm>
            <a:off x="5487664" y="2934236"/>
            <a:ext cx="992548" cy="6387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7" idx="4"/>
            <a:endCxn id="18" idx="0"/>
          </p:cNvCxnSpPr>
          <p:nvPr/>
        </p:nvCxnSpPr>
        <p:spPr>
          <a:xfrm>
            <a:off x="6480212" y="3942348"/>
            <a:ext cx="864096" cy="9656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12</a:t>
            </a:fld>
            <a:endParaRPr lang="en-US"/>
          </a:p>
        </p:txBody>
      </p:sp>
      <p:sp>
        <p:nvSpPr>
          <p:cNvPr id="35" name="TextBox 34"/>
          <p:cNvSpPr txBox="1"/>
          <p:nvPr/>
        </p:nvSpPr>
        <p:spPr>
          <a:xfrm>
            <a:off x="971600" y="5733256"/>
            <a:ext cx="6244127" cy="646331"/>
          </a:xfrm>
          <a:prstGeom prst="rect">
            <a:avLst/>
          </a:prstGeom>
          <a:noFill/>
        </p:spPr>
        <p:txBody>
          <a:bodyPr wrap="square" rtlCol="0">
            <a:spAutoFit/>
          </a:bodyPr>
          <a:lstStyle/>
          <a:p>
            <a:r>
              <a:rPr lang="en-US" dirty="0"/>
              <a:t>Whether a child is left or right matters. Now node W is the right child of node V.</a:t>
            </a:r>
          </a:p>
        </p:txBody>
      </p:sp>
    </p:spTree>
    <p:extLst>
      <p:ext uri="{BB962C8B-B14F-4D97-AF65-F5344CB8AC3E}">
        <p14:creationId xmlns:p14="http://schemas.microsoft.com/office/powerpoint/2010/main" val="9076412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sp>
        <p:nvSpPr>
          <p:cNvPr id="3" name="Content Placeholder 2"/>
          <p:cNvSpPr>
            <a:spLocks noGrp="1"/>
          </p:cNvSpPr>
          <p:nvPr>
            <p:ph idx="1"/>
          </p:nvPr>
        </p:nvSpPr>
        <p:spPr/>
        <p:txBody>
          <a:bodyPr/>
          <a:lstStyle/>
          <a:p>
            <a:r>
              <a:rPr lang="en-US" dirty="0"/>
              <a:t>Note that the stack in the previous function contains pointers to </a:t>
            </a:r>
            <a:r>
              <a:rPr lang="en-US" dirty="0" err="1">
                <a:latin typeface="Courier New" pitchFamily="49" charset="0"/>
                <a:cs typeface="Courier New" pitchFamily="49" charset="0"/>
              </a:rPr>
              <a:t>TreeNode</a:t>
            </a:r>
            <a:r>
              <a:rPr lang="en-US" dirty="0"/>
              <a:t>.</a:t>
            </a:r>
          </a:p>
          <a:p>
            <a:r>
              <a:rPr lang="en-US" dirty="0"/>
              <a:t>Therefore, to have a working program with our earlier stack implementations, we need to change the file “</a:t>
            </a:r>
            <a:r>
              <a:rPr lang="en-US" dirty="0" err="1">
                <a:latin typeface="Courier New" pitchFamily="49" charset="0"/>
                <a:cs typeface="Courier New" pitchFamily="49" charset="0"/>
              </a:rPr>
              <a:t>StackTypes.h</a:t>
            </a:r>
            <a:r>
              <a:rPr lang="en-US" dirty="0"/>
              <a:t>” as we show on the next slide</a:t>
            </a:r>
            <a:r>
              <a:rPr lang="el-GR" dirty="0"/>
              <a:t> </a:t>
            </a:r>
            <a:r>
              <a:rPr lang="en-US" dirty="0"/>
              <a:t>for the case that the stack is implemented using an array.</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120</a:t>
            </a:fld>
            <a:endParaRPr lang="en-US"/>
          </a:p>
        </p:txBody>
      </p:sp>
    </p:spTree>
    <p:extLst>
      <p:ext uri="{BB962C8B-B14F-4D97-AF65-F5344CB8AC3E}">
        <p14:creationId xmlns:p14="http://schemas.microsoft.com/office/powerpoint/2010/main" val="2530302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Stack Data Types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latin typeface="Courier New" pitchFamily="49" charset="0"/>
                <a:cs typeface="Courier New" pitchFamily="49" charset="0"/>
              </a:rPr>
              <a:t>/* This is the new file </a:t>
            </a:r>
            <a:r>
              <a:rPr lang="en-US" dirty="0" err="1">
                <a:latin typeface="Courier New" pitchFamily="49" charset="0"/>
                <a:cs typeface="Courier New" pitchFamily="49" charset="0"/>
              </a:rPr>
              <a:t>StackTypes.h</a:t>
            </a: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#define MAXSTACKSIZE 100</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char Symbol;</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 *</a:t>
            </a:r>
            <a:r>
              <a:rPr lang="en-US" dirty="0" err="1">
                <a:latin typeface="Courier New" pitchFamily="49" charset="0"/>
                <a:cs typeface="Courier New" pitchFamily="49" charset="0"/>
              </a:rPr>
              <a:t>LLink</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 *</a:t>
            </a:r>
            <a:r>
              <a:rPr lang="en-US" dirty="0" err="1">
                <a:latin typeface="Courier New" pitchFamily="49" charset="0"/>
                <a:cs typeface="Courier New" pitchFamily="49" charset="0"/>
              </a:rPr>
              <a:t>RLink</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a:t>
            </a:r>
            <a:r>
              <a:rPr lang="en-US" dirty="0" err="1">
                <a:latin typeface="Courier New" pitchFamily="49" charset="0"/>
                <a:cs typeface="Courier New" pitchFamily="49" charset="0"/>
              </a:rPr>
              <a:t>ItemType</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Count;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ItemType</a:t>
            </a:r>
            <a:r>
              <a:rPr lang="en-US" dirty="0">
                <a:latin typeface="Courier New" pitchFamily="49" charset="0"/>
                <a:cs typeface="Courier New" pitchFamily="49" charset="0"/>
              </a:rPr>
              <a:t> Items[MAXSTACKSIZE];</a:t>
            </a:r>
          </a:p>
          <a:p>
            <a:pPr marL="0" indent="0">
              <a:buNone/>
            </a:pPr>
            <a:r>
              <a:rPr lang="en-US" dirty="0">
                <a:latin typeface="Courier New" pitchFamily="49" charset="0"/>
                <a:cs typeface="Courier New" pitchFamily="49" charset="0"/>
              </a:rPr>
              <a:t>        } Stack;</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121</a:t>
            </a:fld>
            <a:endParaRPr lang="en-US"/>
          </a:p>
        </p:txBody>
      </p:sp>
    </p:spTree>
    <p:extLst>
      <p:ext uri="{BB962C8B-B14F-4D97-AF65-F5344CB8AC3E}">
        <p14:creationId xmlns:p14="http://schemas.microsoft.com/office/powerpoint/2010/main" val="5873598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Main Program</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stdlib.h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StackInterface.h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code for </a:t>
            </a:r>
            <a:r>
              <a:rPr lang="en-US" dirty="0" err="1">
                <a:latin typeface="Courier New" pitchFamily="49" charset="0"/>
                <a:cs typeface="Courier New" pitchFamily="49" charset="0"/>
              </a:rPr>
              <a:t>PreOrderTraversal</a:t>
            </a: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main(void)</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 code to construct a binary tree to which T points*/</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PreOrderTraversal</a:t>
            </a:r>
            <a:r>
              <a:rPr lang="en-US" dirty="0">
                <a:latin typeface="Courier New" pitchFamily="49" charset="0"/>
                <a:cs typeface="Courier New" pitchFamily="49" charset="0"/>
              </a:rPr>
              <a:t>(T);</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122</a:t>
            </a:fld>
            <a:endParaRPr lang="en-US"/>
          </a:p>
        </p:txBody>
      </p:sp>
    </p:spTree>
    <p:extLst>
      <p:ext uri="{BB962C8B-B14F-4D97-AF65-F5344CB8AC3E}">
        <p14:creationId xmlns:p14="http://schemas.microsoft.com/office/powerpoint/2010/main" val="28578638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Queue</a:t>
            </a:r>
          </a:p>
        </p:txBody>
      </p:sp>
      <p:sp>
        <p:nvSpPr>
          <p:cNvPr id="3" name="Content Placeholder 2"/>
          <p:cNvSpPr>
            <a:spLocks noGrp="1"/>
          </p:cNvSpPr>
          <p:nvPr>
            <p:ph idx="1"/>
          </p:nvPr>
        </p:nvSpPr>
        <p:spPr/>
        <p:txBody>
          <a:bodyPr/>
          <a:lstStyle/>
          <a:p>
            <a:r>
              <a:rPr lang="en-US" dirty="0"/>
              <a:t>We can use the linked representation of binary trees and the ADT Queue to write a non-recursive function that prints the nodes of the tree in </a:t>
            </a:r>
            <a:r>
              <a:rPr lang="en-US" b="1" dirty="0"/>
              <a:t>level order.</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123</a:t>
            </a:fld>
            <a:endParaRPr lang="en-US"/>
          </a:p>
        </p:txBody>
      </p:sp>
    </p:spTree>
    <p:extLst>
      <p:ext uri="{BB962C8B-B14F-4D97-AF65-F5344CB8AC3E}">
        <p14:creationId xmlns:p14="http://schemas.microsoft.com/office/powerpoint/2010/main" val="28854741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Level Order Binary Tree Traversal Using Queues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QueueInterface.h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LevelOrderTraversal</a:t>
            </a:r>
            <a:r>
              <a:rPr lang="en-US" dirty="0">
                <a:latin typeface="Courier New" pitchFamily="49" charset="0"/>
                <a:cs typeface="Courier New" pitchFamily="49" charset="0"/>
              </a:rPr>
              <a:t>(</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*T)</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Queue Q;</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*N;</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InitializeQueue</a:t>
            </a:r>
            <a:r>
              <a:rPr lang="en-US" dirty="0">
                <a:latin typeface="Courier New" pitchFamily="49" charset="0"/>
                <a:cs typeface="Courier New" pitchFamily="49" charset="0"/>
              </a:rPr>
              <a:t>(&amp;Q);</a:t>
            </a:r>
          </a:p>
          <a:p>
            <a:pPr marL="0" indent="0">
              <a:buNone/>
            </a:pPr>
            <a:r>
              <a:rPr lang="en-US" dirty="0">
                <a:latin typeface="Courier New" pitchFamily="49" charset="0"/>
                <a:cs typeface="Courier New" pitchFamily="49" charset="0"/>
              </a:rPr>
              <a:t>     Insert(T, &amp;Q);</a:t>
            </a:r>
          </a:p>
          <a:p>
            <a:pPr marL="0" indent="0">
              <a:buNone/>
            </a:pPr>
            <a:r>
              <a:rPr lang="en-US" dirty="0">
                <a:latin typeface="Courier New" pitchFamily="49" charset="0"/>
                <a:cs typeface="Courier New" pitchFamily="49" charset="0"/>
              </a:rPr>
              <a:t>     while (!Empty(&amp;Q)){</a:t>
            </a:r>
          </a:p>
          <a:p>
            <a:pPr marL="0" indent="0">
              <a:buNone/>
            </a:pPr>
            <a:r>
              <a:rPr lang="en-US" dirty="0">
                <a:latin typeface="Courier New" pitchFamily="49" charset="0"/>
                <a:cs typeface="Courier New" pitchFamily="49" charset="0"/>
              </a:rPr>
              <a:t>          Remove(&amp;Q, &amp;N);</a:t>
            </a:r>
          </a:p>
          <a:p>
            <a:pPr marL="0" indent="0">
              <a:buNone/>
            </a:pPr>
            <a:r>
              <a:rPr lang="en-US" dirty="0">
                <a:latin typeface="Courier New" pitchFamily="49" charset="0"/>
                <a:cs typeface="Courier New" pitchFamily="49" charset="0"/>
              </a:rPr>
              <a:t>          if (N!=NULL){</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printf</a:t>
            </a:r>
            <a:r>
              <a:rPr lang="en-US" dirty="0">
                <a:latin typeface="Courier New" pitchFamily="49" charset="0"/>
                <a:cs typeface="Courier New" pitchFamily="49" charset="0"/>
              </a:rPr>
              <a:t>(“%c\n”, N-&gt;Symbol);</a:t>
            </a:r>
          </a:p>
          <a:p>
            <a:pPr marL="0" indent="0">
              <a:buNone/>
            </a:pPr>
            <a:r>
              <a:rPr lang="en-US" dirty="0">
                <a:latin typeface="Courier New" pitchFamily="49" charset="0"/>
                <a:cs typeface="Courier New" pitchFamily="49" charset="0"/>
              </a:rPr>
              <a:t>              Insert(N-&gt;</a:t>
            </a:r>
            <a:r>
              <a:rPr lang="en-US" dirty="0" err="1">
                <a:latin typeface="Courier New" pitchFamily="49" charset="0"/>
                <a:cs typeface="Courier New" pitchFamily="49" charset="0"/>
              </a:rPr>
              <a:t>LLink</a:t>
            </a:r>
            <a:r>
              <a:rPr lang="en-US" dirty="0">
                <a:latin typeface="Courier New" pitchFamily="49" charset="0"/>
                <a:cs typeface="Courier New" pitchFamily="49" charset="0"/>
              </a:rPr>
              <a:t>, &amp;Q); </a:t>
            </a:r>
          </a:p>
          <a:p>
            <a:pPr marL="0" indent="0">
              <a:buNone/>
            </a:pPr>
            <a:r>
              <a:rPr lang="en-US" dirty="0">
                <a:latin typeface="Courier New" pitchFamily="49" charset="0"/>
                <a:cs typeface="Courier New" pitchFamily="49" charset="0"/>
              </a:rPr>
              <a:t>              Insert(N-&gt;</a:t>
            </a:r>
            <a:r>
              <a:rPr lang="en-US" dirty="0" err="1">
                <a:latin typeface="Courier New" pitchFamily="49" charset="0"/>
                <a:cs typeface="Courier New" pitchFamily="49" charset="0"/>
              </a:rPr>
              <a:t>RLink</a:t>
            </a:r>
            <a:r>
              <a:rPr lang="en-US" dirty="0">
                <a:latin typeface="Courier New" pitchFamily="49" charset="0"/>
                <a:cs typeface="Courier New" pitchFamily="49" charset="0"/>
              </a:rPr>
              <a:t>, &amp;Q);</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124</a:t>
            </a:fld>
            <a:endParaRPr lang="en-US"/>
          </a:p>
        </p:txBody>
      </p:sp>
    </p:spTree>
    <p:extLst>
      <p:ext uri="{BB962C8B-B14F-4D97-AF65-F5344CB8AC3E}">
        <p14:creationId xmlns:p14="http://schemas.microsoft.com/office/powerpoint/2010/main" val="8663141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sp>
        <p:nvSpPr>
          <p:cNvPr id="3" name="Content Placeholder 2"/>
          <p:cNvSpPr>
            <a:spLocks noGrp="1"/>
          </p:cNvSpPr>
          <p:nvPr>
            <p:ph idx="1"/>
          </p:nvPr>
        </p:nvSpPr>
        <p:spPr/>
        <p:txBody>
          <a:bodyPr/>
          <a:lstStyle/>
          <a:p>
            <a:r>
              <a:rPr lang="en-US" dirty="0"/>
              <a:t>Note that the queue in the previous function contains pointers to </a:t>
            </a:r>
            <a:r>
              <a:rPr lang="en-US" dirty="0" err="1">
                <a:latin typeface="Courier New" pitchFamily="49" charset="0"/>
                <a:cs typeface="Courier New" pitchFamily="49" charset="0"/>
              </a:rPr>
              <a:t>TreeNode</a:t>
            </a:r>
            <a:r>
              <a:rPr lang="en-US" dirty="0"/>
              <a:t>.</a:t>
            </a:r>
          </a:p>
          <a:p>
            <a:r>
              <a:rPr lang="en-US" dirty="0"/>
              <a:t>Therefore, to have a working program with our earlier queue implementations, we need to change the file “</a:t>
            </a:r>
            <a:r>
              <a:rPr lang="en-US" dirty="0" err="1">
                <a:latin typeface="Courier New" pitchFamily="49" charset="0"/>
                <a:cs typeface="Courier New" pitchFamily="49" charset="0"/>
              </a:rPr>
              <a:t>QueueTypes.h</a:t>
            </a:r>
            <a:r>
              <a:rPr lang="en-US" dirty="0"/>
              <a:t>” as we show on the next slide for the case that </a:t>
            </a:r>
            <a:r>
              <a:rPr lang="en-US"/>
              <a:t>the queue is implemented using an array.</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125</a:t>
            </a:fld>
            <a:endParaRPr lang="en-US"/>
          </a:p>
        </p:txBody>
      </p:sp>
    </p:spTree>
    <p:extLst>
      <p:ext uri="{BB962C8B-B14F-4D97-AF65-F5344CB8AC3E}">
        <p14:creationId xmlns:p14="http://schemas.microsoft.com/office/powerpoint/2010/main" val="26585745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Queue Data Types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latin typeface="Courier New" pitchFamily="49" charset="0"/>
                <a:cs typeface="Courier New" pitchFamily="49" charset="0"/>
              </a:rPr>
              <a:t>/* This is the new file </a:t>
            </a:r>
            <a:r>
              <a:rPr lang="en-US" dirty="0" err="1">
                <a:latin typeface="Courier New" pitchFamily="49" charset="0"/>
                <a:cs typeface="Courier New" pitchFamily="49" charset="0"/>
              </a:rPr>
              <a:t>QueueTypes.h</a:t>
            </a: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#define MAXQUEUESIZE 100</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char Symbol;</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 *</a:t>
            </a:r>
            <a:r>
              <a:rPr lang="en-US" dirty="0" err="1">
                <a:latin typeface="Courier New" pitchFamily="49" charset="0"/>
                <a:cs typeface="Courier New" pitchFamily="49" charset="0"/>
              </a:rPr>
              <a:t>LLink</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r>
              <a:rPr lang="en-US" dirty="0" err="1">
                <a:latin typeface="Courier New" pitchFamily="49" charset="0"/>
                <a:cs typeface="Courier New" pitchFamily="49" charset="0"/>
              </a:rPr>
              <a:t>NodeTag</a:t>
            </a:r>
            <a:r>
              <a:rPr lang="en-US" dirty="0">
                <a:latin typeface="Courier New" pitchFamily="49" charset="0"/>
                <a:cs typeface="Courier New" pitchFamily="49" charset="0"/>
              </a:rPr>
              <a:t> *</a:t>
            </a:r>
            <a:r>
              <a:rPr lang="en-US" dirty="0" err="1">
                <a:latin typeface="Courier New" pitchFamily="49" charset="0"/>
                <a:cs typeface="Courier New" pitchFamily="49" charset="0"/>
              </a:rPr>
              <a:t>RLink</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a:t>
            </a:r>
            <a:r>
              <a:rPr lang="en-US" dirty="0" err="1">
                <a:latin typeface="Courier New" pitchFamily="49" charset="0"/>
                <a:cs typeface="Courier New" pitchFamily="49" charset="0"/>
              </a:rPr>
              <a:t>ItemType</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Count;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Front;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Rear;</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ItemType</a:t>
            </a:r>
            <a:r>
              <a:rPr lang="en-US" dirty="0">
                <a:latin typeface="Courier New" pitchFamily="49" charset="0"/>
                <a:cs typeface="Courier New" pitchFamily="49" charset="0"/>
              </a:rPr>
              <a:t> Items[MAXQUEUESIZE];</a:t>
            </a:r>
          </a:p>
          <a:p>
            <a:pPr marL="0" indent="0">
              <a:buNone/>
            </a:pPr>
            <a:r>
              <a:rPr lang="en-US" dirty="0">
                <a:latin typeface="Courier New" pitchFamily="49" charset="0"/>
                <a:cs typeface="Courier New" pitchFamily="49" charset="0"/>
              </a:rPr>
              <a:t>         } Queue;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126</a:t>
            </a:fld>
            <a:endParaRPr lang="en-US"/>
          </a:p>
        </p:txBody>
      </p:sp>
    </p:spTree>
    <p:extLst>
      <p:ext uri="{BB962C8B-B14F-4D97-AF65-F5344CB8AC3E}">
        <p14:creationId xmlns:p14="http://schemas.microsoft.com/office/powerpoint/2010/main" val="20875219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Main Program</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stdio.h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stdlib.h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a:t>
            </a:r>
            <a:r>
              <a:rPr lang="en-US" dirty="0" err="1">
                <a:latin typeface="Courier New" pitchFamily="49" charset="0"/>
                <a:cs typeface="Courier New" pitchFamily="49" charset="0"/>
              </a:rPr>
              <a:t>QueueInterface.h</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code for </a:t>
            </a:r>
            <a:r>
              <a:rPr lang="en-US" dirty="0" err="1">
                <a:latin typeface="Courier New" pitchFamily="49" charset="0"/>
                <a:cs typeface="Courier New" pitchFamily="49" charset="0"/>
              </a:rPr>
              <a:t>LevelOrderTraversal</a:t>
            </a: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main(void)</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TreeNode</a:t>
            </a:r>
            <a:r>
              <a:rPr lang="en-US" dirty="0">
                <a:latin typeface="Courier New" pitchFamily="49" charset="0"/>
                <a:cs typeface="Courier New" pitchFamily="49" charset="0"/>
              </a:rPr>
              <a:t> *T;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 code to construct a binary tree to which T points*/</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LevelOrderTraversal</a:t>
            </a:r>
            <a:r>
              <a:rPr lang="en-US" dirty="0">
                <a:latin typeface="Courier New" pitchFamily="49" charset="0"/>
                <a:cs typeface="Courier New" pitchFamily="49" charset="0"/>
              </a:rPr>
              <a:t>(T);</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127</a:t>
            </a:fld>
            <a:endParaRPr lang="en-US"/>
          </a:p>
        </p:txBody>
      </p:sp>
    </p:spTree>
    <p:extLst>
      <p:ext uri="{BB962C8B-B14F-4D97-AF65-F5344CB8AC3E}">
        <p14:creationId xmlns:p14="http://schemas.microsoft.com/office/powerpoint/2010/main" val="19145493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Abstract Data Type Binary Tree</a:t>
            </a:r>
          </a:p>
        </p:txBody>
      </p:sp>
      <p:sp>
        <p:nvSpPr>
          <p:cNvPr id="3" name="Content Placeholder 2"/>
          <p:cNvSpPr>
            <a:spLocks noGrp="1"/>
          </p:cNvSpPr>
          <p:nvPr>
            <p:ph idx="1"/>
          </p:nvPr>
        </p:nvSpPr>
        <p:spPr/>
        <p:txBody>
          <a:bodyPr>
            <a:normAutofit fontScale="77500" lnSpcReduction="20000"/>
          </a:bodyPr>
          <a:lstStyle/>
          <a:p>
            <a:r>
              <a:rPr lang="en-US" dirty="0"/>
              <a:t>We can now define the ADT </a:t>
            </a:r>
            <a:r>
              <a:rPr lang="en-US" b="1" dirty="0"/>
              <a:t>Binary Tree </a:t>
            </a:r>
            <a:r>
              <a:rPr lang="en-US" dirty="0"/>
              <a:t>with the following operations:</a:t>
            </a:r>
          </a:p>
          <a:p>
            <a:pPr lvl="1"/>
            <a:r>
              <a:rPr lang="en-US" b="1" dirty="0"/>
              <a:t>Create</a:t>
            </a:r>
            <a:r>
              <a:rPr lang="en-US" dirty="0"/>
              <a:t>: create an empty binary tree.</a:t>
            </a:r>
          </a:p>
          <a:p>
            <a:pPr lvl="1"/>
            <a:r>
              <a:rPr lang="en-US" b="1" dirty="0" err="1"/>
              <a:t>IsEmpty</a:t>
            </a:r>
            <a:r>
              <a:rPr lang="en-US" dirty="0"/>
              <a:t>: return true if the tree is empty, otherwise return false.</a:t>
            </a:r>
            <a:endParaRPr lang="el-GR" dirty="0"/>
          </a:p>
          <a:p>
            <a:pPr lvl="1"/>
            <a:r>
              <a:rPr lang="en-US" b="1" dirty="0" err="1"/>
              <a:t>MakeTree</a:t>
            </a:r>
            <a:r>
              <a:rPr lang="en-US" b="1" dirty="0"/>
              <a:t>(</a:t>
            </a:r>
            <a:r>
              <a:rPr lang="en-US" b="1" i="1" dirty="0"/>
              <a:t>Root</a:t>
            </a:r>
            <a:r>
              <a:rPr lang="en-US" b="1" dirty="0"/>
              <a:t>, </a:t>
            </a:r>
            <a:r>
              <a:rPr lang="en-US" b="1" i="1" dirty="0"/>
              <a:t>Left</a:t>
            </a:r>
            <a:r>
              <a:rPr lang="en-US" b="1" dirty="0"/>
              <a:t>, </a:t>
            </a:r>
            <a:r>
              <a:rPr lang="en-US" b="1" i="1" dirty="0"/>
              <a:t>Right</a:t>
            </a:r>
            <a:r>
              <a:rPr lang="en-US" b="1" dirty="0"/>
              <a:t>): </a:t>
            </a:r>
            <a:r>
              <a:rPr lang="en-US" dirty="0"/>
              <a:t>create a binary tree with </a:t>
            </a:r>
            <a:r>
              <a:rPr lang="en-US" b="1" i="1" dirty="0"/>
              <a:t>Root</a:t>
            </a:r>
            <a:r>
              <a:rPr lang="en-US" dirty="0"/>
              <a:t> as the root element and </a:t>
            </a:r>
            <a:r>
              <a:rPr lang="en-US" b="1" i="1" dirty="0"/>
              <a:t>Left</a:t>
            </a:r>
            <a:r>
              <a:rPr lang="en-US" dirty="0"/>
              <a:t> (resp. </a:t>
            </a:r>
            <a:r>
              <a:rPr lang="en-US" b="1" i="1" dirty="0"/>
              <a:t>Right</a:t>
            </a:r>
            <a:r>
              <a:rPr lang="en-US" dirty="0"/>
              <a:t>) as the left (resp. right) </a:t>
            </a:r>
            <a:r>
              <a:rPr lang="en-US" dirty="0" err="1"/>
              <a:t>subtree</a:t>
            </a:r>
            <a:r>
              <a:rPr lang="en-US" dirty="0"/>
              <a:t>.</a:t>
            </a:r>
          </a:p>
          <a:p>
            <a:pPr lvl="1"/>
            <a:r>
              <a:rPr lang="en-US" b="1" dirty="0"/>
              <a:t>Delete</a:t>
            </a:r>
            <a:r>
              <a:rPr lang="en-US" dirty="0"/>
              <a:t>: delete the tree by freeing all its nodes.</a:t>
            </a:r>
          </a:p>
          <a:p>
            <a:pPr lvl="1"/>
            <a:r>
              <a:rPr lang="en-US" b="1" dirty="0" err="1"/>
              <a:t>PreOrder</a:t>
            </a:r>
            <a:r>
              <a:rPr lang="en-US" b="1" dirty="0"/>
              <a:t>,  </a:t>
            </a:r>
            <a:r>
              <a:rPr lang="en-US" b="1" dirty="0" err="1"/>
              <a:t>InOrder</a:t>
            </a:r>
            <a:r>
              <a:rPr lang="en-US" b="1" dirty="0"/>
              <a:t>, </a:t>
            </a:r>
            <a:r>
              <a:rPr lang="en-US" b="1" dirty="0" err="1"/>
              <a:t>PostOrder</a:t>
            </a:r>
            <a:r>
              <a:rPr lang="en-US" b="1" dirty="0"/>
              <a:t>, </a:t>
            </a:r>
            <a:r>
              <a:rPr lang="en-US" b="1" dirty="0" err="1"/>
              <a:t>LevelOrder</a:t>
            </a:r>
            <a:r>
              <a:rPr lang="en-US" dirty="0"/>
              <a:t>: traverse the tree and visit its nodes in the respective order.</a:t>
            </a:r>
          </a:p>
          <a:p>
            <a:pPr lvl="1"/>
            <a:r>
              <a:rPr lang="en-US" b="1" dirty="0"/>
              <a:t>Print</a:t>
            </a:r>
            <a:r>
              <a:rPr lang="en-US" dirty="0"/>
              <a:t>: print the tree using an intuitive representation</a:t>
            </a:r>
          </a:p>
          <a:p>
            <a:pPr lvl="1"/>
            <a:r>
              <a:rPr lang="en-US" b="1" dirty="0"/>
              <a:t>Height</a:t>
            </a:r>
            <a:r>
              <a:rPr lang="en-US" dirty="0"/>
              <a:t>: return the height of the tree.</a:t>
            </a:r>
          </a:p>
          <a:p>
            <a:pPr lvl="1"/>
            <a:r>
              <a:rPr lang="en-US" b="1" dirty="0"/>
              <a:t>Size</a:t>
            </a:r>
            <a:r>
              <a:rPr lang="en-US" dirty="0"/>
              <a:t>: return the number of elements in the tree.</a:t>
            </a:r>
          </a:p>
          <a:p>
            <a:pPr lvl="1"/>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128</a:t>
            </a:fld>
            <a:endParaRPr lang="en-US"/>
          </a:p>
        </p:txBody>
      </p:sp>
    </p:spTree>
    <p:extLst>
      <p:ext uri="{BB962C8B-B14F-4D97-AF65-F5344CB8AC3E}">
        <p14:creationId xmlns:p14="http://schemas.microsoft.com/office/powerpoint/2010/main" val="2020715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ADT Binary Tree (cont’d)</a:t>
            </a:r>
          </a:p>
        </p:txBody>
      </p:sp>
      <p:sp>
        <p:nvSpPr>
          <p:cNvPr id="3" name="Content Placeholder 2"/>
          <p:cNvSpPr>
            <a:spLocks noGrp="1"/>
          </p:cNvSpPr>
          <p:nvPr>
            <p:ph idx="1"/>
          </p:nvPr>
        </p:nvSpPr>
        <p:spPr/>
        <p:txBody>
          <a:bodyPr/>
          <a:lstStyle/>
          <a:p>
            <a:r>
              <a:rPr lang="en-US" dirty="0"/>
              <a:t>For some of the operations, we have already shown how to implement them.</a:t>
            </a:r>
          </a:p>
          <a:p>
            <a:r>
              <a:rPr lang="en-US" dirty="0"/>
              <a:t>The implementation of the remaining operations is left as an exercise.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129</a:t>
            </a:fld>
            <a:endParaRPr lang="en-US"/>
          </a:p>
        </p:txBody>
      </p:sp>
    </p:spTree>
    <p:extLst>
      <p:ext uri="{BB962C8B-B14F-4D97-AF65-F5344CB8AC3E}">
        <p14:creationId xmlns:p14="http://schemas.microsoft.com/office/powerpoint/2010/main" val="365161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Binary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A binary tree with height </a:t>
                </a:r>
                <a14:m>
                  <m:oMath xmlns:m="http://schemas.openxmlformats.org/officeDocument/2006/math">
                    <m:r>
                      <a:rPr lang="en-US" b="0" i="1" smtClean="0">
                        <a:latin typeface="Cambria Math"/>
                      </a:rPr>
                      <m:t>h</m:t>
                    </m:r>
                  </m:oMath>
                </a14:m>
                <a:r>
                  <a:rPr lang="en-US" dirty="0"/>
                  <a:t> is a </a:t>
                </a:r>
                <a:r>
                  <a:rPr lang="en-US" b="1" dirty="0"/>
                  <a:t>complete binary tree</a:t>
                </a:r>
                <a:r>
                  <a:rPr lang="el-GR" b="1" dirty="0"/>
                  <a:t> (πλήρες δυαδικό δένδρο)</a:t>
                </a:r>
                <a:r>
                  <a:rPr lang="en-US" dirty="0"/>
                  <a:t> if levels </a:t>
                </a:r>
                <a14:m>
                  <m:oMath xmlns:m="http://schemas.openxmlformats.org/officeDocument/2006/math">
                    <m:r>
                      <a:rPr lang="en-US" b="0" i="1" smtClean="0">
                        <a:latin typeface="Cambria Math"/>
                      </a:rPr>
                      <m:t>0,1, 2, …, </m:t>
                    </m:r>
                    <m:r>
                      <a:rPr lang="en-US" b="0" i="1" smtClean="0">
                        <a:latin typeface="Cambria Math"/>
                      </a:rPr>
                      <m:t>h</m:t>
                    </m:r>
                    <m:r>
                      <a:rPr lang="en-US" b="0" i="1" smtClean="0">
                        <a:latin typeface="Cambria Math"/>
                      </a:rPr>
                      <m:t>−1 </m:t>
                    </m:r>
                  </m:oMath>
                </a14:m>
                <a:r>
                  <a:rPr lang="en-US" dirty="0"/>
                  <a:t>have the maximum number of nodes possible (namely, level </a:t>
                </a:r>
                <a14:m>
                  <m:oMath xmlns:m="http://schemas.openxmlformats.org/officeDocument/2006/math">
                    <m:r>
                      <a:rPr lang="en-US" b="0" i="1" smtClean="0">
                        <a:latin typeface="Cambria Math"/>
                      </a:rPr>
                      <m:t>𝑖</m:t>
                    </m:r>
                    <m:r>
                      <a:rPr lang="en-US" b="0" i="1" smtClean="0">
                        <a:latin typeface="Cambria Math"/>
                      </a:rPr>
                      <m:t> </m:t>
                    </m:r>
                  </m:oMath>
                </a14:m>
                <a:r>
                  <a:rPr lang="en-US" dirty="0"/>
                  <a:t>has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oMath>
                </a14:m>
                <a:r>
                  <a:rPr lang="en-US" dirty="0"/>
                  <a:t> nodes, for </a:t>
                </a:r>
                <a14:m>
                  <m:oMath xmlns:m="http://schemas.openxmlformats.org/officeDocument/2006/math">
                    <m:r>
                      <a:rPr lang="en-US" b="0" i="1" smtClean="0">
                        <a:latin typeface="Cambria Math"/>
                      </a:rPr>
                      <m:t>0</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h</m:t>
                    </m:r>
                    <m:r>
                      <a:rPr lang="en-US" b="0" i="1" smtClean="0">
                        <a:latin typeface="Cambria Math"/>
                        <a:ea typeface="Cambria Math"/>
                      </a:rPr>
                      <m:t>−1)</m:t>
                    </m:r>
                  </m:oMath>
                </a14:m>
                <a:r>
                  <a:rPr lang="en-US" dirty="0"/>
                  <a:t> and the nodes at level </a:t>
                </a:r>
                <a14:m>
                  <m:oMath xmlns:m="http://schemas.openxmlformats.org/officeDocument/2006/math">
                    <m:r>
                      <a:rPr lang="en-US" b="0" i="1" smtClean="0">
                        <a:latin typeface="Cambria Math"/>
                      </a:rPr>
                      <m:t>h</m:t>
                    </m:r>
                  </m:oMath>
                </a14:m>
                <a:r>
                  <a:rPr lang="en-US" dirty="0"/>
                  <a:t> fill this level from left to right.</a:t>
                </a:r>
              </a:p>
              <a:p>
                <a:endParaRPr lang="en-US" dirty="0"/>
              </a:p>
              <a:p>
                <a:r>
                  <a:rPr lang="en-US" dirty="0"/>
                  <a:t>In other words, in a complete binary tree, leaves are on either a single level or on two adjacent levels such that the leaves on the bottommost level are placed as far left as possible. Additionally, all levels except possibly the bottommost one are completely filled with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156" r="-19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13</a:t>
            </a:fld>
            <a:endParaRPr lang="en-US"/>
          </a:p>
        </p:txBody>
      </p:sp>
    </p:spTree>
    <p:extLst>
      <p:ext uri="{BB962C8B-B14F-4D97-AF65-F5344CB8AC3E}">
        <p14:creationId xmlns:p14="http://schemas.microsoft.com/office/powerpoint/2010/main" val="37008386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fontScale="92500" lnSpcReduction="10000"/>
          </a:bodyPr>
          <a:lstStyle/>
          <a:p>
            <a:r>
              <a:rPr lang="en-US" dirty="0"/>
              <a:t>T. A. Standish. </a:t>
            </a:r>
            <a:r>
              <a:rPr lang="en-US" i="1" dirty="0"/>
              <a:t>Data Structures, Algorithms and Software Principles in C</a:t>
            </a:r>
            <a:r>
              <a:rPr lang="en-US" dirty="0"/>
              <a:t>.</a:t>
            </a:r>
          </a:p>
          <a:p>
            <a:pPr lvl="1"/>
            <a:r>
              <a:rPr lang="en-US" dirty="0"/>
              <a:t>Chapter 9. Sections 9.1 to 9.6.</a:t>
            </a:r>
          </a:p>
          <a:p>
            <a:r>
              <a:rPr lang="en-US" dirty="0"/>
              <a:t>R. </a:t>
            </a:r>
            <a:r>
              <a:rPr lang="en-US" dirty="0" err="1"/>
              <a:t>Sedgewick</a:t>
            </a:r>
            <a:r>
              <a:rPr lang="en-US" dirty="0"/>
              <a:t>. </a:t>
            </a:r>
            <a:r>
              <a:rPr lang="el-GR" i="1" dirty="0"/>
              <a:t>Αλγόριθμοι σε </a:t>
            </a:r>
            <a:r>
              <a:rPr lang="en-US" i="1" dirty="0"/>
              <a:t>C</a:t>
            </a:r>
            <a:r>
              <a:rPr lang="en-US" dirty="0"/>
              <a:t>.</a:t>
            </a:r>
          </a:p>
          <a:p>
            <a:pPr marL="0" indent="0">
              <a:buNone/>
            </a:pPr>
            <a:r>
              <a:rPr lang="el-GR" dirty="0"/>
              <a:t>    Κεφ. 5 και 9.</a:t>
            </a:r>
            <a:endParaRPr lang="en-US" dirty="0"/>
          </a:p>
          <a:p>
            <a:r>
              <a:rPr lang="en-US" dirty="0"/>
              <a:t>The formal propositions we have seen appear in the following book:</a:t>
            </a:r>
          </a:p>
          <a:p>
            <a:pPr lvl="1"/>
            <a:r>
              <a:rPr lang="en-US" dirty="0"/>
              <a:t>M. T. Goodrich, R. </a:t>
            </a:r>
            <a:r>
              <a:rPr lang="en-US" dirty="0" err="1"/>
              <a:t>Tamassia</a:t>
            </a:r>
            <a:r>
              <a:rPr lang="en-US" dirty="0"/>
              <a:t> and D. Mount. </a:t>
            </a:r>
            <a:r>
              <a:rPr lang="en-US" i="1" dirty="0"/>
              <a:t>Data Structures and Algorithms in C++. </a:t>
            </a:r>
            <a:r>
              <a:rPr lang="en-US" dirty="0"/>
              <a:t>2</a:t>
            </a:r>
            <a:r>
              <a:rPr lang="en-US" baseline="30000" dirty="0"/>
              <a:t>nd</a:t>
            </a:r>
            <a:r>
              <a:rPr lang="en-US" dirty="0"/>
              <a:t> edition. John Wiley and Sons, 2011.</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130</a:t>
            </a:fld>
            <a:endParaRPr lang="en-US"/>
          </a:p>
        </p:txBody>
      </p:sp>
    </p:spTree>
    <p:extLst>
      <p:ext uri="{BB962C8B-B14F-4D97-AF65-F5344CB8AC3E}">
        <p14:creationId xmlns:p14="http://schemas.microsoft.com/office/powerpoint/2010/main" val="213108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complete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14</a:t>
            </a:fld>
            <a:endParaRPr lang="en-US"/>
          </a:p>
        </p:txBody>
      </p:sp>
    </p:spTree>
    <p:extLst>
      <p:ext uri="{BB962C8B-B14F-4D97-AF65-F5344CB8AC3E}">
        <p14:creationId xmlns:p14="http://schemas.microsoft.com/office/powerpoint/2010/main" val="28162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not complete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884640" y="475185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23" idx="0"/>
          </p:cNvCxnSpPr>
          <p:nvPr/>
        </p:nvCxnSpPr>
        <p:spPr>
          <a:xfrm>
            <a:off x="6480212" y="3942348"/>
            <a:ext cx="656456" cy="8095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15</a:t>
            </a:fld>
            <a:endParaRPr lang="en-US"/>
          </a:p>
        </p:txBody>
      </p:sp>
    </p:spTree>
    <p:extLst>
      <p:ext uri="{BB962C8B-B14F-4D97-AF65-F5344CB8AC3E}">
        <p14:creationId xmlns:p14="http://schemas.microsoft.com/office/powerpoint/2010/main" val="356514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not complete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19628" y="49212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14" idx="4"/>
            <a:endCxn id="23" idx="0"/>
          </p:cNvCxnSpPr>
          <p:nvPr/>
        </p:nvCxnSpPr>
        <p:spPr>
          <a:xfrm>
            <a:off x="3758964" y="3991484"/>
            <a:ext cx="812692" cy="9297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16</a:t>
            </a:fld>
            <a:endParaRPr lang="en-US"/>
          </a:p>
        </p:txBody>
      </p:sp>
    </p:spTree>
    <p:extLst>
      <p:ext uri="{BB962C8B-B14F-4D97-AF65-F5344CB8AC3E}">
        <p14:creationId xmlns:p14="http://schemas.microsoft.com/office/powerpoint/2010/main" val="196968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Binary Trees</a:t>
            </a:r>
          </a:p>
        </p:txBody>
      </p:sp>
      <p:sp>
        <p:nvSpPr>
          <p:cNvPr id="3" name="Content Placeholder 2"/>
          <p:cNvSpPr>
            <a:spLocks noGrp="1"/>
          </p:cNvSpPr>
          <p:nvPr>
            <p:ph idx="1"/>
          </p:nvPr>
        </p:nvSpPr>
        <p:spPr/>
        <p:txBody>
          <a:bodyPr/>
          <a:lstStyle/>
          <a:p>
            <a:r>
              <a:rPr lang="en-US" dirty="0"/>
              <a:t>A binary tree is called </a:t>
            </a:r>
            <a:r>
              <a:rPr lang="en-US" b="1" dirty="0"/>
              <a:t>proper</a:t>
            </a:r>
            <a:r>
              <a:rPr lang="en-US" dirty="0"/>
              <a:t> or </a:t>
            </a:r>
            <a:r>
              <a:rPr lang="en-US" b="1" dirty="0"/>
              <a:t>full</a:t>
            </a:r>
            <a:r>
              <a:rPr lang="el-GR" b="1" dirty="0"/>
              <a:t> (γνήσιο)</a:t>
            </a:r>
            <a:r>
              <a:rPr lang="en-US" dirty="0"/>
              <a:t> if each node has either zero or two children.</a:t>
            </a:r>
          </a:p>
          <a:p>
            <a:r>
              <a:rPr lang="en-US" dirty="0"/>
              <a:t>A binary tree that is not proper is called </a:t>
            </a:r>
            <a:r>
              <a:rPr lang="en-US" b="1" dirty="0"/>
              <a:t>improper</a:t>
            </a:r>
            <a:r>
              <a:rPr lang="en-US" dirty="0"/>
              <a:t>.</a:t>
            </a:r>
          </a:p>
          <a:p>
            <a:r>
              <a:rPr lang="en-US" dirty="0"/>
              <a:t>In a proper binary tree, each internal node has exactly two children.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17</a:t>
            </a:fld>
            <a:endParaRPr lang="en-US"/>
          </a:p>
        </p:txBody>
      </p:sp>
    </p:spTree>
    <p:extLst>
      <p:ext uri="{BB962C8B-B14F-4D97-AF65-F5344CB8AC3E}">
        <p14:creationId xmlns:p14="http://schemas.microsoft.com/office/powerpoint/2010/main" val="399165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proper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18</a:t>
            </a:fld>
            <a:endParaRPr lang="en-US"/>
          </a:p>
        </p:txBody>
      </p:sp>
      <p:sp>
        <p:nvSpPr>
          <p:cNvPr id="26" name="Oval 25"/>
          <p:cNvSpPr/>
          <p:nvPr/>
        </p:nvSpPr>
        <p:spPr>
          <a:xfrm>
            <a:off x="4325561"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758964" y="3991484"/>
            <a:ext cx="812692" cy="94039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92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improper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19</a:t>
            </a:fld>
            <a:endParaRPr lang="en-US"/>
          </a:p>
        </p:txBody>
      </p:sp>
    </p:spTree>
    <p:extLst>
      <p:ext uri="{BB962C8B-B14F-4D97-AF65-F5344CB8AC3E}">
        <p14:creationId xmlns:p14="http://schemas.microsoft.com/office/powerpoint/2010/main" val="327190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Trees</a:t>
            </a:r>
          </a:p>
        </p:txBody>
      </p:sp>
      <p:sp>
        <p:nvSpPr>
          <p:cNvPr id="3" name="Content Placeholder 2"/>
          <p:cNvSpPr>
            <a:spLocks noGrp="1"/>
          </p:cNvSpPr>
          <p:nvPr>
            <p:ph idx="1"/>
          </p:nvPr>
        </p:nvSpPr>
        <p:spPr/>
        <p:txBody>
          <a:bodyPr>
            <a:normAutofit fontScale="85000" lnSpcReduction="20000"/>
          </a:bodyPr>
          <a:lstStyle/>
          <a:p>
            <a:r>
              <a:rPr lang="en-US" b="1" dirty="0"/>
              <a:t>Trees (</a:t>
            </a:r>
            <a:r>
              <a:rPr lang="el-GR" b="1" dirty="0"/>
              <a:t>δένδρα)</a:t>
            </a:r>
            <a:r>
              <a:rPr lang="en-US" dirty="0"/>
              <a:t> are one of the most important data structures in Computer Science.</a:t>
            </a:r>
          </a:p>
          <a:p>
            <a:endParaRPr lang="en-US" dirty="0"/>
          </a:p>
          <a:p>
            <a:r>
              <a:rPr lang="en-US" dirty="0"/>
              <a:t>Examples of trees:</a:t>
            </a:r>
          </a:p>
          <a:p>
            <a:pPr lvl="1"/>
            <a:r>
              <a:rPr lang="en-US" dirty="0"/>
              <a:t>Directory structure</a:t>
            </a:r>
          </a:p>
          <a:p>
            <a:pPr lvl="1"/>
            <a:r>
              <a:rPr lang="en-US" dirty="0"/>
              <a:t>Search trees (for stored information associated with search keys e.g., in relational databases)</a:t>
            </a:r>
          </a:p>
          <a:p>
            <a:pPr lvl="1"/>
            <a:r>
              <a:rPr lang="en-US" dirty="0"/>
              <a:t>Parse trees (in compilers)</a:t>
            </a:r>
          </a:p>
          <a:p>
            <a:pPr lvl="1"/>
            <a:r>
              <a:rPr lang="en-US" dirty="0"/>
              <a:t>Search trees (for problem solving in Artificial Intelligence)</a:t>
            </a:r>
          </a:p>
          <a:p>
            <a:pPr lvl="1"/>
            <a:r>
              <a:rPr lang="en-US" dirty="0"/>
              <a:t>Game trees (in Artificial Intelligence)</a:t>
            </a:r>
          </a:p>
          <a:p>
            <a:pPr lvl="1"/>
            <a:r>
              <a:rPr lang="en-US" dirty="0"/>
              <a:t>Decision trees (in Artificial Intelligence)</a:t>
            </a:r>
          </a:p>
          <a:p>
            <a:pPr lvl="1"/>
            <a:r>
              <a:rPr lang="en-US" dirty="0"/>
              <a:t>Heaps (for implementing priority queues)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a:t>
            </a:fld>
            <a:endParaRPr lang="en-US"/>
          </a:p>
        </p:txBody>
      </p:sp>
    </p:spTree>
    <p:extLst>
      <p:ext uri="{BB962C8B-B14F-4D97-AF65-F5344CB8AC3E}">
        <p14:creationId xmlns:p14="http://schemas.microsoft.com/office/powerpoint/2010/main" val="205657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Binary Trees</a:t>
            </a:r>
          </a:p>
        </p:txBody>
      </p:sp>
      <p:sp>
        <p:nvSpPr>
          <p:cNvPr id="3" name="Content Placeholder 2"/>
          <p:cNvSpPr>
            <a:spLocks noGrp="1"/>
          </p:cNvSpPr>
          <p:nvPr>
            <p:ph idx="1"/>
          </p:nvPr>
        </p:nvSpPr>
        <p:spPr/>
        <p:txBody>
          <a:bodyPr>
            <a:normAutofit fontScale="77500" lnSpcReduction="20000"/>
          </a:bodyPr>
          <a:lstStyle/>
          <a:p>
            <a:r>
              <a:rPr lang="en-US" dirty="0"/>
              <a:t>Often, we view a binary tree as a </a:t>
            </a:r>
            <a:r>
              <a:rPr lang="en-US" b="1" dirty="0"/>
              <a:t>non-empty proper binary tree</a:t>
            </a:r>
            <a:r>
              <a:rPr lang="en-US" dirty="0"/>
              <a:t>. In this case, we draw each internal node of a binary tree as having exactly two children. Each external node is special: it has no children and it is represented by a </a:t>
            </a:r>
            <a:r>
              <a:rPr lang="en-US" b="1" dirty="0"/>
              <a:t>square symbol.</a:t>
            </a:r>
            <a:endParaRPr lang="en-US" dirty="0"/>
          </a:p>
          <a:p>
            <a:r>
              <a:rPr lang="en-US" dirty="0"/>
              <a:t>In the literature, the term </a:t>
            </a:r>
            <a:r>
              <a:rPr lang="en-US" b="1" dirty="0"/>
              <a:t>extended</a:t>
            </a:r>
            <a:r>
              <a:rPr lang="en-US" dirty="0"/>
              <a:t> </a:t>
            </a:r>
            <a:r>
              <a:rPr lang="el-GR" dirty="0"/>
              <a:t>(</a:t>
            </a:r>
            <a:r>
              <a:rPr lang="el-GR" dirty="0" err="1"/>
              <a:t>επεκταμένο</a:t>
            </a:r>
            <a:r>
              <a:rPr lang="el-GR" dirty="0"/>
              <a:t>) </a:t>
            </a:r>
            <a:r>
              <a:rPr lang="en-US" dirty="0"/>
              <a:t>binary tree is also used for this case.</a:t>
            </a:r>
          </a:p>
          <a:p>
            <a:r>
              <a:rPr lang="en-US" dirty="0"/>
              <a:t>This view of binary trees simplifies the programming of search and update functions (in a linked representation of the tree external nodes are represented by null links), and also the statement of relevant theoretical results.</a:t>
            </a:r>
          </a:p>
          <a:p>
            <a:r>
              <a:rPr lang="en-US" dirty="0"/>
              <a:t>This view of binary trees also clarifies cases where a node has one child regarding whether it is a left or a right one.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20</a:t>
            </a:fld>
            <a:endParaRPr lang="en-US"/>
          </a:p>
        </p:txBody>
      </p:sp>
    </p:spTree>
    <p:extLst>
      <p:ext uri="{BB962C8B-B14F-4D97-AF65-F5344CB8AC3E}">
        <p14:creationId xmlns:p14="http://schemas.microsoft.com/office/powerpoint/2010/main" val="428358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81"/>
          <p:cNvSpPr>
            <a:spLocks noGrp="1"/>
          </p:cNvSpPr>
          <p:nvPr>
            <p:ph idx="1"/>
          </p:nvPr>
        </p:nvSpPr>
        <p:spPr>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dirty="0"/>
          </a:p>
        </p:txBody>
      </p:sp>
      <p:sp>
        <p:nvSpPr>
          <p:cNvPr id="2" name="Title 1"/>
          <p:cNvSpPr>
            <a:spLocks noGrp="1"/>
          </p:cNvSpPr>
          <p:nvPr>
            <p:ph type="title"/>
          </p:nvPr>
        </p:nvSpPr>
        <p:spPr/>
        <p:txBody>
          <a:bodyPr/>
          <a:lstStyle/>
          <a:p>
            <a:r>
              <a:rPr lang="en-US" dirty="0"/>
              <a:t>Example</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83904" y="1763524"/>
            <a:ext cx="380609" cy="369332"/>
          </a:xfrm>
          <a:prstGeom prst="rect">
            <a:avLst/>
          </a:prstGeom>
          <a:noFill/>
        </p:spPr>
        <p:txBody>
          <a:bodyPr wrap="square" rtlCol="0">
            <a:spAutoFit/>
          </a:bodyPr>
          <a:lstStyle/>
          <a:p>
            <a:pPr algn="ctr"/>
            <a:r>
              <a:rPr lang="en-US" dirty="0"/>
              <a:t>R</a:t>
            </a:r>
          </a:p>
        </p:txBody>
      </p:sp>
      <p:sp>
        <p:nvSpPr>
          <p:cNvPr id="10" name="TextBox 9"/>
          <p:cNvSpPr txBox="1"/>
          <p:nvPr/>
        </p:nvSpPr>
        <p:spPr>
          <a:xfrm>
            <a:off x="2672406" y="2558088"/>
            <a:ext cx="380609" cy="369332"/>
          </a:xfrm>
          <a:prstGeom prst="rect">
            <a:avLst/>
          </a:prstGeom>
          <a:noFill/>
        </p:spPr>
        <p:txBody>
          <a:bodyPr wrap="square" rtlCol="0">
            <a:spAutoFit/>
          </a:bodyPr>
          <a:lstStyle/>
          <a:p>
            <a:pPr algn="ctr"/>
            <a:r>
              <a:rPr lang="en-US" dirty="0"/>
              <a:t>S</a:t>
            </a:r>
          </a:p>
        </p:txBody>
      </p:sp>
      <p:sp>
        <p:nvSpPr>
          <p:cNvPr id="11" name="TextBox 10"/>
          <p:cNvSpPr txBox="1"/>
          <p:nvPr/>
        </p:nvSpPr>
        <p:spPr>
          <a:xfrm>
            <a:off x="5297359" y="2564904"/>
            <a:ext cx="380609" cy="369332"/>
          </a:xfrm>
          <a:prstGeom prst="rect">
            <a:avLst/>
          </a:prstGeom>
          <a:noFill/>
        </p:spPr>
        <p:txBody>
          <a:bodyPr wrap="square" rtlCol="0">
            <a:spAutoFit/>
          </a:bodyPr>
          <a:lstStyle/>
          <a:p>
            <a:pPr algn="ctr"/>
            <a:r>
              <a:rPr lang="en-US" dirty="0"/>
              <a:t>T</a:t>
            </a:r>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2594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94950"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9" idx="0"/>
          </p:cNvCxnSpPr>
          <p:nvPr/>
        </p:nvCxnSpPr>
        <p:spPr>
          <a:xfrm>
            <a:off x="3758964" y="3991484"/>
            <a:ext cx="388014" cy="9496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 idx="4"/>
          </p:cNvCxnSpPr>
          <p:nvPr/>
        </p:nvCxnSpPr>
        <p:spPr>
          <a:xfrm flipH="1">
            <a:off x="5677967" y="3942348"/>
            <a:ext cx="802245" cy="98952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68659" y="3626798"/>
            <a:ext cx="380609" cy="369332"/>
          </a:xfrm>
          <a:prstGeom prst="rect">
            <a:avLst/>
          </a:prstGeom>
          <a:noFill/>
        </p:spPr>
        <p:txBody>
          <a:bodyPr wrap="square" rtlCol="0">
            <a:spAutoFit/>
          </a:bodyPr>
          <a:lstStyle/>
          <a:p>
            <a:pPr algn="ctr"/>
            <a:r>
              <a:rPr lang="en-US" dirty="0"/>
              <a:t>Y</a:t>
            </a:r>
          </a:p>
        </p:txBody>
      </p:sp>
      <p:sp>
        <p:nvSpPr>
          <p:cNvPr id="48" name="TextBox 47"/>
          <p:cNvSpPr txBox="1"/>
          <p:nvPr/>
        </p:nvSpPr>
        <p:spPr>
          <a:xfrm>
            <a:off x="2044622" y="3595907"/>
            <a:ext cx="380609" cy="369332"/>
          </a:xfrm>
          <a:prstGeom prst="rect">
            <a:avLst/>
          </a:prstGeom>
          <a:noFill/>
        </p:spPr>
        <p:txBody>
          <a:bodyPr wrap="square" rtlCol="0">
            <a:spAutoFit/>
          </a:bodyPr>
          <a:lstStyle/>
          <a:p>
            <a:pPr algn="ctr"/>
            <a:r>
              <a:rPr lang="en-US" dirty="0"/>
              <a:t>X</a:t>
            </a:r>
          </a:p>
        </p:txBody>
      </p:sp>
      <p:sp>
        <p:nvSpPr>
          <p:cNvPr id="50" name="TextBox 49"/>
          <p:cNvSpPr txBox="1"/>
          <p:nvPr/>
        </p:nvSpPr>
        <p:spPr>
          <a:xfrm>
            <a:off x="3952971" y="4931876"/>
            <a:ext cx="380609" cy="369332"/>
          </a:xfrm>
          <a:prstGeom prst="rect">
            <a:avLst/>
          </a:prstGeom>
          <a:noFill/>
        </p:spPr>
        <p:txBody>
          <a:bodyPr wrap="square" rtlCol="0">
            <a:spAutoFit/>
          </a:bodyPr>
          <a:lstStyle/>
          <a:p>
            <a:pPr algn="ctr"/>
            <a:r>
              <a:rPr lang="en-US" dirty="0"/>
              <a:t>Z</a:t>
            </a:r>
          </a:p>
        </p:txBody>
      </p:sp>
      <p:sp>
        <p:nvSpPr>
          <p:cNvPr id="52" name="TextBox 51"/>
          <p:cNvSpPr txBox="1"/>
          <p:nvPr/>
        </p:nvSpPr>
        <p:spPr>
          <a:xfrm>
            <a:off x="4633379" y="3585924"/>
            <a:ext cx="380609" cy="369332"/>
          </a:xfrm>
          <a:prstGeom prst="rect">
            <a:avLst/>
          </a:prstGeom>
          <a:noFill/>
        </p:spPr>
        <p:txBody>
          <a:bodyPr wrap="square" rtlCol="0">
            <a:spAutoFit/>
          </a:bodyPr>
          <a:lstStyle/>
          <a:p>
            <a:pPr algn="ctr"/>
            <a:r>
              <a:rPr lang="en-US" dirty="0"/>
              <a:t>U</a:t>
            </a:r>
          </a:p>
        </p:txBody>
      </p:sp>
      <p:sp>
        <p:nvSpPr>
          <p:cNvPr id="53" name="TextBox 52"/>
          <p:cNvSpPr txBox="1"/>
          <p:nvPr/>
        </p:nvSpPr>
        <p:spPr>
          <a:xfrm>
            <a:off x="6289907" y="3573016"/>
            <a:ext cx="380609" cy="369332"/>
          </a:xfrm>
          <a:prstGeom prst="rect">
            <a:avLst/>
          </a:prstGeom>
          <a:noFill/>
        </p:spPr>
        <p:txBody>
          <a:bodyPr wrap="square" rtlCol="0">
            <a:spAutoFit/>
          </a:bodyPr>
          <a:lstStyle/>
          <a:p>
            <a:pPr algn="ctr"/>
            <a:r>
              <a:rPr lang="en-US" dirty="0"/>
              <a:t>V</a:t>
            </a:r>
          </a:p>
        </p:txBody>
      </p:sp>
      <p:sp>
        <p:nvSpPr>
          <p:cNvPr id="55" name="TextBox 54"/>
          <p:cNvSpPr txBox="1"/>
          <p:nvPr/>
        </p:nvSpPr>
        <p:spPr>
          <a:xfrm>
            <a:off x="5487663" y="4941168"/>
            <a:ext cx="380609" cy="369332"/>
          </a:xfrm>
          <a:prstGeom prst="rect">
            <a:avLst/>
          </a:prstGeom>
          <a:noFill/>
        </p:spPr>
        <p:txBody>
          <a:bodyPr wrap="square" rtlCol="0">
            <a:spAutoFit/>
          </a:bodyPr>
          <a:lstStyle/>
          <a:p>
            <a:pPr algn="ctr"/>
            <a:r>
              <a:rPr lang="en-US" dirty="0"/>
              <a:t>W</a:t>
            </a:r>
          </a:p>
        </p:txBody>
      </p:sp>
      <p:sp>
        <p:nvSpPr>
          <p:cNvPr id="12" name="Rectangle 11"/>
          <p:cNvSpPr/>
          <p:nvPr/>
        </p:nvSpPr>
        <p:spPr>
          <a:xfrm>
            <a:off x="1655676" y="4237191"/>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564394" y="4221037"/>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131840" y="4221037"/>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42939" y="5517232"/>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25367" y="5517232"/>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endCxn id="41" idx="0"/>
          </p:cNvCxnSpPr>
          <p:nvPr/>
        </p:nvCxnSpPr>
        <p:spPr>
          <a:xfrm>
            <a:off x="4143275" y="5301208"/>
            <a:ext cx="490104" cy="2160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650951" y="5301208"/>
            <a:ext cx="492324" cy="2160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3" idx="4"/>
          </p:cNvCxnSpPr>
          <p:nvPr/>
        </p:nvCxnSpPr>
        <p:spPr>
          <a:xfrm flipH="1">
            <a:off x="1763688" y="3991484"/>
            <a:ext cx="468052" cy="2295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13" idx="4"/>
            <a:endCxn id="31" idx="0"/>
          </p:cNvCxnSpPr>
          <p:nvPr/>
        </p:nvCxnSpPr>
        <p:spPr>
          <a:xfrm>
            <a:off x="2231740" y="3991484"/>
            <a:ext cx="440666" cy="2295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37" idx="0"/>
          </p:cNvCxnSpPr>
          <p:nvPr/>
        </p:nvCxnSpPr>
        <p:spPr>
          <a:xfrm flipH="1">
            <a:off x="3239852" y="3996130"/>
            <a:ext cx="519111" cy="2249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362392" y="4329049"/>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172144" y="4309205"/>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52" idx="2"/>
            <a:endCxn id="74" idx="0"/>
          </p:cNvCxnSpPr>
          <p:nvPr/>
        </p:nvCxnSpPr>
        <p:spPr>
          <a:xfrm flipH="1">
            <a:off x="4470404" y="3955256"/>
            <a:ext cx="353280" cy="37379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75" idx="0"/>
          </p:cNvCxnSpPr>
          <p:nvPr/>
        </p:nvCxnSpPr>
        <p:spPr>
          <a:xfrm>
            <a:off x="4823683" y="3955256"/>
            <a:ext cx="456473" cy="35394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6948264" y="4211510"/>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stCxn id="17" idx="4"/>
          </p:cNvCxnSpPr>
          <p:nvPr/>
        </p:nvCxnSpPr>
        <p:spPr>
          <a:xfrm>
            <a:off x="6480212" y="3942348"/>
            <a:ext cx="576064" cy="2691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049311" y="5497264"/>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060183" y="5497264"/>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55" idx="2"/>
            <a:endCxn id="86" idx="0"/>
          </p:cNvCxnSpPr>
          <p:nvPr/>
        </p:nvCxnSpPr>
        <p:spPr>
          <a:xfrm flipH="1">
            <a:off x="5157323" y="5310500"/>
            <a:ext cx="520645" cy="1867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55" idx="2"/>
            <a:endCxn id="87" idx="0"/>
          </p:cNvCxnSpPr>
          <p:nvPr/>
        </p:nvCxnSpPr>
        <p:spPr>
          <a:xfrm>
            <a:off x="5677968" y="5310500"/>
            <a:ext cx="490227" cy="1867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52" idx="0"/>
          </p:cNvCxnSpPr>
          <p:nvPr/>
        </p:nvCxnSpPr>
        <p:spPr>
          <a:xfrm flipH="1">
            <a:off x="4823684" y="2934236"/>
            <a:ext cx="663979" cy="6516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53" idx="0"/>
          </p:cNvCxnSpPr>
          <p:nvPr/>
        </p:nvCxnSpPr>
        <p:spPr>
          <a:xfrm>
            <a:off x="5487663" y="2934236"/>
            <a:ext cx="992549" cy="6387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4" idx="4"/>
          </p:cNvCxnSpPr>
          <p:nvPr/>
        </p:nvCxnSpPr>
        <p:spPr>
          <a:xfrm flipH="1">
            <a:off x="2879812" y="2132856"/>
            <a:ext cx="1291986" cy="4252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18689FFF-05AF-40D7-BA39-044DF5A4F07A}" type="slidenum">
              <a:rPr lang="en-US" smtClean="0"/>
              <a:t>21</a:t>
            </a:fld>
            <a:endParaRPr lang="en-US"/>
          </a:p>
        </p:txBody>
      </p:sp>
    </p:spTree>
    <p:extLst>
      <p:ext uri="{BB962C8B-B14F-4D97-AF65-F5344CB8AC3E}">
        <p14:creationId xmlns:p14="http://schemas.microsoft.com/office/powerpoint/2010/main" val="267958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Order of Nodes in a Tree</a:t>
            </a:r>
          </a:p>
        </p:txBody>
      </p:sp>
      <p:sp>
        <p:nvSpPr>
          <p:cNvPr id="3" name="Content Placeholder 2"/>
          <p:cNvSpPr>
            <a:spLocks noGrp="1"/>
          </p:cNvSpPr>
          <p:nvPr>
            <p:ph idx="1"/>
          </p:nvPr>
        </p:nvSpPr>
        <p:spPr/>
        <p:txBody>
          <a:bodyPr/>
          <a:lstStyle/>
          <a:p>
            <a:r>
              <a:rPr lang="en-US" dirty="0"/>
              <a:t>If we number the nodes of a tree level-by-level and, in each level, going from left to right, we have the </a:t>
            </a:r>
            <a:r>
              <a:rPr lang="en-US" b="1" dirty="0"/>
              <a:t>level order </a:t>
            </a:r>
            <a:r>
              <a:rPr lang="el-GR" b="1" dirty="0"/>
              <a:t>(διάταξη επιπέδου) </a:t>
            </a:r>
            <a:r>
              <a:rPr lang="en-US" dirty="0"/>
              <a:t>of the nodes of the tree.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22</a:t>
            </a:fld>
            <a:endParaRPr lang="en-US"/>
          </a:p>
        </p:txBody>
      </p:sp>
    </p:spTree>
    <p:extLst>
      <p:ext uri="{BB962C8B-B14F-4D97-AF65-F5344CB8AC3E}">
        <p14:creationId xmlns:p14="http://schemas.microsoft.com/office/powerpoint/2010/main" val="1959740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74691"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5223542" y="2924944"/>
            <a:ext cx="252028" cy="7065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751149" cy="706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204489"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23" idx="0"/>
          </p:cNvCxnSpPr>
          <p:nvPr/>
        </p:nvCxnSpPr>
        <p:spPr>
          <a:xfrm>
            <a:off x="3800061" y="3991484"/>
            <a:ext cx="656456" cy="9496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28076" y="4945288"/>
            <a:ext cx="367167" cy="369332"/>
          </a:xfrm>
          <a:prstGeom prst="rect">
            <a:avLst/>
          </a:prstGeom>
          <a:noFill/>
        </p:spPr>
        <p:txBody>
          <a:bodyPr wrap="square" rtlCol="0">
            <a:spAutoFit/>
          </a:bodyPr>
          <a:lstStyle/>
          <a:p>
            <a:pPr algn="ctr"/>
            <a:r>
              <a:rPr lang="en-US" dirty="0"/>
              <a:t>A</a:t>
            </a:r>
          </a:p>
        </p:txBody>
      </p:sp>
      <p:sp>
        <p:nvSpPr>
          <p:cNvPr id="27" name="TextBox 26"/>
          <p:cNvSpPr txBox="1"/>
          <p:nvPr/>
        </p:nvSpPr>
        <p:spPr>
          <a:xfrm>
            <a:off x="2552212" y="4922584"/>
            <a:ext cx="367167" cy="369332"/>
          </a:xfrm>
          <a:prstGeom prst="rect">
            <a:avLst/>
          </a:prstGeom>
          <a:noFill/>
        </p:spPr>
        <p:txBody>
          <a:bodyPr wrap="square" rtlCol="0">
            <a:spAutoFit/>
          </a:bodyPr>
          <a:lstStyle/>
          <a:p>
            <a:pPr algn="ctr"/>
            <a:r>
              <a:rPr lang="en-US" dirty="0"/>
              <a:t>C</a:t>
            </a:r>
          </a:p>
        </p:txBody>
      </p:sp>
      <p:sp>
        <p:nvSpPr>
          <p:cNvPr id="29" name="TextBox 28"/>
          <p:cNvSpPr txBox="1"/>
          <p:nvPr/>
        </p:nvSpPr>
        <p:spPr>
          <a:xfrm>
            <a:off x="3323352" y="4949564"/>
            <a:ext cx="367167" cy="369332"/>
          </a:xfrm>
          <a:prstGeom prst="rect">
            <a:avLst/>
          </a:prstGeom>
          <a:noFill/>
        </p:spPr>
        <p:txBody>
          <a:bodyPr wrap="square" rtlCol="0">
            <a:spAutoFit/>
          </a:bodyPr>
          <a:lstStyle/>
          <a:p>
            <a:pPr algn="ctr"/>
            <a:r>
              <a:rPr lang="en-US" dirty="0"/>
              <a:t>E</a:t>
            </a:r>
          </a:p>
        </p:txBody>
      </p:sp>
      <p:sp>
        <p:nvSpPr>
          <p:cNvPr id="34" name="TextBox 33"/>
          <p:cNvSpPr txBox="1"/>
          <p:nvPr/>
        </p:nvSpPr>
        <p:spPr>
          <a:xfrm>
            <a:off x="4272933" y="4907480"/>
            <a:ext cx="367167" cy="369332"/>
          </a:xfrm>
          <a:prstGeom prst="rect">
            <a:avLst/>
          </a:prstGeom>
          <a:noFill/>
        </p:spPr>
        <p:txBody>
          <a:bodyPr wrap="square" rtlCol="0">
            <a:spAutoFit/>
          </a:bodyPr>
          <a:lstStyle/>
          <a:p>
            <a:pPr algn="ctr"/>
            <a:r>
              <a:rPr lang="en-US" dirty="0"/>
              <a:t>G</a:t>
            </a:r>
          </a:p>
        </p:txBody>
      </p:sp>
      <p:sp>
        <p:nvSpPr>
          <p:cNvPr id="37" name="Oval 36"/>
          <p:cNvSpPr/>
          <p:nvPr/>
        </p:nvSpPr>
        <p:spPr>
          <a:xfrm>
            <a:off x="4845500" y="490748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6" idx="4"/>
            <a:endCxn id="37" idx="0"/>
          </p:cNvCxnSpPr>
          <p:nvPr/>
        </p:nvCxnSpPr>
        <p:spPr>
          <a:xfrm flipH="1">
            <a:off x="5097528" y="3991484"/>
            <a:ext cx="126014" cy="9159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13944" y="4879100"/>
            <a:ext cx="367167" cy="369332"/>
          </a:xfrm>
          <a:prstGeom prst="rect">
            <a:avLst/>
          </a:prstGeom>
          <a:noFill/>
        </p:spPr>
        <p:txBody>
          <a:bodyPr wrap="square" rtlCol="0">
            <a:spAutoFit/>
          </a:bodyPr>
          <a:lstStyle/>
          <a:p>
            <a:pPr algn="ctr"/>
            <a:r>
              <a:rPr lang="en-US" dirty="0"/>
              <a:t>I</a:t>
            </a:r>
          </a:p>
        </p:txBody>
      </p:sp>
      <p:sp>
        <p:nvSpPr>
          <p:cNvPr id="40" name="TextBox 39"/>
          <p:cNvSpPr txBox="1"/>
          <p:nvPr/>
        </p:nvSpPr>
        <p:spPr>
          <a:xfrm>
            <a:off x="3988214" y="1772816"/>
            <a:ext cx="367167" cy="369332"/>
          </a:xfrm>
          <a:prstGeom prst="rect">
            <a:avLst/>
          </a:prstGeom>
          <a:noFill/>
        </p:spPr>
        <p:txBody>
          <a:bodyPr wrap="square" rtlCol="0">
            <a:spAutoFit/>
          </a:bodyPr>
          <a:lstStyle/>
          <a:p>
            <a:pPr algn="ctr"/>
            <a:r>
              <a:rPr lang="en-US" dirty="0"/>
              <a:t>H</a:t>
            </a:r>
          </a:p>
        </p:txBody>
      </p:sp>
      <p:sp>
        <p:nvSpPr>
          <p:cNvPr id="41" name="TextBox 40"/>
          <p:cNvSpPr txBox="1"/>
          <p:nvPr/>
        </p:nvSpPr>
        <p:spPr>
          <a:xfrm>
            <a:off x="2690856" y="2543928"/>
            <a:ext cx="367167" cy="369332"/>
          </a:xfrm>
          <a:prstGeom prst="rect">
            <a:avLst/>
          </a:prstGeom>
          <a:noFill/>
        </p:spPr>
        <p:txBody>
          <a:bodyPr wrap="square" rtlCol="0">
            <a:spAutoFit/>
          </a:bodyPr>
          <a:lstStyle/>
          <a:p>
            <a:pPr algn="ctr"/>
            <a:r>
              <a:rPr lang="en-US" dirty="0"/>
              <a:t>D</a:t>
            </a:r>
          </a:p>
        </p:txBody>
      </p:sp>
      <p:sp>
        <p:nvSpPr>
          <p:cNvPr id="42" name="TextBox 41"/>
          <p:cNvSpPr txBox="1"/>
          <p:nvPr/>
        </p:nvSpPr>
        <p:spPr>
          <a:xfrm>
            <a:off x="2048156" y="3619748"/>
            <a:ext cx="367167" cy="369332"/>
          </a:xfrm>
          <a:prstGeom prst="rect">
            <a:avLst/>
          </a:prstGeom>
          <a:noFill/>
        </p:spPr>
        <p:txBody>
          <a:bodyPr wrap="square" rtlCol="0">
            <a:spAutoFit/>
          </a:bodyPr>
          <a:lstStyle/>
          <a:p>
            <a:pPr algn="ctr"/>
            <a:r>
              <a:rPr lang="en-US" dirty="0"/>
              <a:t>B</a:t>
            </a:r>
          </a:p>
        </p:txBody>
      </p:sp>
      <p:sp>
        <p:nvSpPr>
          <p:cNvPr id="43" name="TextBox 42"/>
          <p:cNvSpPr txBox="1"/>
          <p:nvPr/>
        </p:nvSpPr>
        <p:spPr>
          <a:xfrm>
            <a:off x="3580753" y="3633744"/>
            <a:ext cx="367167" cy="369332"/>
          </a:xfrm>
          <a:prstGeom prst="rect">
            <a:avLst/>
          </a:prstGeom>
          <a:noFill/>
        </p:spPr>
        <p:txBody>
          <a:bodyPr wrap="square" rtlCol="0">
            <a:spAutoFit/>
          </a:bodyPr>
          <a:lstStyle/>
          <a:p>
            <a:pPr algn="ctr"/>
            <a:r>
              <a:rPr lang="en-US" dirty="0"/>
              <a:t>F</a:t>
            </a:r>
          </a:p>
        </p:txBody>
      </p:sp>
      <p:sp>
        <p:nvSpPr>
          <p:cNvPr id="44" name="TextBox 43"/>
          <p:cNvSpPr txBox="1"/>
          <p:nvPr/>
        </p:nvSpPr>
        <p:spPr>
          <a:xfrm>
            <a:off x="5039958" y="3633744"/>
            <a:ext cx="367167" cy="369332"/>
          </a:xfrm>
          <a:prstGeom prst="rect">
            <a:avLst/>
          </a:prstGeom>
          <a:noFill/>
        </p:spPr>
        <p:txBody>
          <a:bodyPr wrap="square" rtlCol="0">
            <a:spAutoFit/>
          </a:bodyPr>
          <a:lstStyle/>
          <a:p>
            <a:pPr algn="ctr"/>
            <a:r>
              <a:rPr lang="en-US" dirty="0"/>
              <a:t>J</a:t>
            </a:r>
          </a:p>
        </p:txBody>
      </p:sp>
      <p:sp>
        <p:nvSpPr>
          <p:cNvPr id="45" name="TextBox 44"/>
          <p:cNvSpPr txBox="1"/>
          <p:nvPr/>
        </p:nvSpPr>
        <p:spPr>
          <a:xfrm>
            <a:off x="6043135" y="3640610"/>
            <a:ext cx="367167" cy="369332"/>
          </a:xfrm>
          <a:prstGeom prst="rect">
            <a:avLst/>
          </a:prstGeom>
          <a:noFill/>
        </p:spPr>
        <p:txBody>
          <a:bodyPr wrap="square" rtlCol="0">
            <a:spAutoFit/>
          </a:bodyPr>
          <a:lstStyle/>
          <a:p>
            <a:pPr algn="ctr"/>
            <a:r>
              <a:rPr lang="en-US" dirty="0"/>
              <a:t>L</a:t>
            </a:r>
          </a:p>
        </p:txBody>
      </p:sp>
      <p:sp>
        <p:nvSpPr>
          <p:cNvPr id="46" name="TextBox 45"/>
          <p:cNvSpPr txBox="1"/>
          <p:nvPr/>
        </p:nvSpPr>
        <p:spPr>
          <a:xfrm>
            <a:off x="5310737" y="2543928"/>
            <a:ext cx="367167" cy="369332"/>
          </a:xfrm>
          <a:prstGeom prst="rect">
            <a:avLst/>
          </a:prstGeom>
          <a:noFill/>
        </p:spPr>
        <p:txBody>
          <a:bodyPr wrap="square" rtlCol="0">
            <a:spAutoFit/>
          </a:bodyPr>
          <a:lstStyle/>
          <a:p>
            <a:pPr algn="ctr"/>
            <a:r>
              <a:rPr lang="en-US" dirty="0"/>
              <a:t>K</a:t>
            </a:r>
          </a:p>
        </p:txBody>
      </p:sp>
      <p:sp>
        <p:nvSpPr>
          <p:cNvPr id="47" name="TextBox 46"/>
          <p:cNvSpPr txBox="1"/>
          <p:nvPr/>
        </p:nvSpPr>
        <p:spPr>
          <a:xfrm>
            <a:off x="3991148" y="1403484"/>
            <a:ext cx="367167" cy="369332"/>
          </a:xfrm>
          <a:prstGeom prst="rect">
            <a:avLst/>
          </a:prstGeom>
          <a:noFill/>
        </p:spPr>
        <p:txBody>
          <a:bodyPr wrap="square" rtlCol="0">
            <a:spAutoFit/>
          </a:bodyPr>
          <a:lstStyle/>
          <a:p>
            <a:pPr algn="ctr"/>
            <a:r>
              <a:rPr lang="en-US" dirty="0"/>
              <a:t>1</a:t>
            </a:r>
          </a:p>
        </p:txBody>
      </p:sp>
      <p:sp>
        <p:nvSpPr>
          <p:cNvPr id="48" name="TextBox 47"/>
          <p:cNvSpPr txBox="1"/>
          <p:nvPr/>
        </p:nvSpPr>
        <p:spPr>
          <a:xfrm>
            <a:off x="2679128" y="2132856"/>
            <a:ext cx="367167" cy="369332"/>
          </a:xfrm>
          <a:prstGeom prst="rect">
            <a:avLst/>
          </a:prstGeom>
          <a:noFill/>
        </p:spPr>
        <p:txBody>
          <a:bodyPr wrap="square" rtlCol="0">
            <a:spAutoFit/>
          </a:bodyPr>
          <a:lstStyle/>
          <a:p>
            <a:pPr algn="ctr"/>
            <a:r>
              <a:rPr lang="en-US" dirty="0"/>
              <a:t>2</a:t>
            </a:r>
          </a:p>
        </p:txBody>
      </p:sp>
      <p:sp>
        <p:nvSpPr>
          <p:cNvPr id="49" name="TextBox 48"/>
          <p:cNvSpPr txBox="1"/>
          <p:nvPr/>
        </p:nvSpPr>
        <p:spPr>
          <a:xfrm>
            <a:off x="5291986" y="2157512"/>
            <a:ext cx="367167" cy="369332"/>
          </a:xfrm>
          <a:prstGeom prst="rect">
            <a:avLst/>
          </a:prstGeom>
          <a:noFill/>
        </p:spPr>
        <p:txBody>
          <a:bodyPr wrap="square" rtlCol="0">
            <a:spAutoFit/>
          </a:bodyPr>
          <a:lstStyle/>
          <a:p>
            <a:pPr algn="ctr"/>
            <a:r>
              <a:rPr lang="en-US" dirty="0"/>
              <a:t>3</a:t>
            </a:r>
          </a:p>
        </p:txBody>
      </p:sp>
      <p:sp>
        <p:nvSpPr>
          <p:cNvPr id="50" name="TextBox 49"/>
          <p:cNvSpPr txBox="1"/>
          <p:nvPr/>
        </p:nvSpPr>
        <p:spPr>
          <a:xfrm>
            <a:off x="2048156" y="3278194"/>
            <a:ext cx="367167" cy="369332"/>
          </a:xfrm>
          <a:prstGeom prst="rect">
            <a:avLst/>
          </a:prstGeom>
          <a:noFill/>
        </p:spPr>
        <p:txBody>
          <a:bodyPr wrap="square" rtlCol="0">
            <a:spAutoFit/>
          </a:bodyPr>
          <a:lstStyle/>
          <a:p>
            <a:pPr algn="ctr"/>
            <a:r>
              <a:rPr lang="en-US" dirty="0"/>
              <a:t>4</a:t>
            </a:r>
          </a:p>
        </p:txBody>
      </p:sp>
      <p:sp>
        <p:nvSpPr>
          <p:cNvPr id="51" name="TextBox 50"/>
          <p:cNvSpPr txBox="1"/>
          <p:nvPr/>
        </p:nvSpPr>
        <p:spPr>
          <a:xfrm>
            <a:off x="3575380" y="3278194"/>
            <a:ext cx="367167" cy="369332"/>
          </a:xfrm>
          <a:prstGeom prst="rect">
            <a:avLst/>
          </a:prstGeom>
          <a:noFill/>
        </p:spPr>
        <p:txBody>
          <a:bodyPr wrap="square" rtlCol="0">
            <a:spAutoFit/>
          </a:bodyPr>
          <a:lstStyle/>
          <a:p>
            <a:pPr algn="ctr"/>
            <a:r>
              <a:rPr lang="en-US" dirty="0"/>
              <a:t>5</a:t>
            </a:r>
          </a:p>
        </p:txBody>
      </p:sp>
      <p:sp>
        <p:nvSpPr>
          <p:cNvPr id="52" name="TextBox 51"/>
          <p:cNvSpPr txBox="1"/>
          <p:nvPr/>
        </p:nvSpPr>
        <p:spPr>
          <a:xfrm>
            <a:off x="4982389" y="3245928"/>
            <a:ext cx="367167" cy="369332"/>
          </a:xfrm>
          <a:prstGeom prst="rect">
            <a:avLst/>
          </a:prstGeom>
          <a:noFill/>
        </p:spPr>
        <p:txBody>
          <a:bodyPr wrap="square" rtlCol="0">
            <a:spAutoFit/>
          </a:bodyPr>
          <a:lstStyle/>
          <a:p>
            <a:pPr algn="ctr"/>
            <a:r>
              <a:rPr lang="en-US" dirty="0"/>
              <a:t>6</a:t>
            </a:r>
          </a:p>
        </p:txBody>
      </p:sp>
      <p:sp>
        <p:nvSpPr>
          <p:cNvPr id="53" name="TextBox 52"/>
          <p:cNvSpPr txBox="1"/>
          <p:nvPr/>
        </p:nvSpPr>
        <p:spPr>
          <a:xfrm>
            <a:off x="6111580" y="3278194"/>
            <a:ext cx="367167" cy="369332"/>
          </a:xfrm>
          <a:prstGeom prst="rect">
            <a:avLst/>
          </a:prstGeom>
          <a:noFill/>
        </p:spPr>
        <p:txBody>
          <a:bodyPr wrap="square" rtlCol="0">
            <a:spAutoFit/>
          </a:bodyPr>
          <a:lstStyle/>
          <a:p>
            <a:pPr algn="ctr"/>
            <a:r>
              <a:rPr lang="en-US" dirty="0"/>
              <a:t>7</a:t>
            </a:r>
          </a:p>
        </p:txBody>
      </p:sp>
      <p:sp>
        <p:nvSpPr>
          <p:cNvPr id="54" name="TextBox 53"/>
          <p:cNvSpPr txBox="1"/>
          <p:nvPr/>
        </p:nvSpPr>
        <p:spPr>
          <a:xfrm>
            <a:off x="1259632" y="4538148"/>
            <a:ext cx="367167" cy="369332"/>
          </a:xfrm>
          <a:prstGeom prst="rect">
            <a:avLst/>
          </a:prstGeom>
          <a:noFill/>
        </p:spPr>
        <p:txBody>
          <a:bodyPr wrap="square" rtlCol="0">
            <a:spAutoFit/>
          </a:bodyPr>
          <a:lstStyle/>
          <a:p>
            <a:pPr algn="ctr"/>
            <a:r>
              <a:rPr lang="en-US" dirty="0"/>
              <a:t>8</a:t>
            </a:r>
          </a:p>
        </p:txBody>
      </p:sp>
      <p:sp>
        <p:nvSpPr>
          <p:cNvPr id="55" name="TextBox 54"/>
          <p:cNvSpPr txBox="1"/>
          <p:nvPr/>
        </p:nvSpPr>
        <p:spPr>
          <a:xfrm>
            <a:off x="2620657" y="4538148"/>
            <a:ext cx="367167" cy="369332"/>
          </a:xfrm>
          <a:prstGeom prst="rect">
            <a:avLst/>
          </a:prstGeom>
          <a:noFill/>
        </p:spPr>
        <p:txBody>
          <a:bodyPr wrap="square" rtlCol="0">
            <a:spAutoFit/>
          </a:bodyPr>
          <a:lstStyle/>
          <a:p>
            <a:pPr algn="ctr"/>
            <a:r>
              <a:rPr lang="en-US" dirty="0"/>
              <a:t>9</a:t>
            </a:r>
          </a:p>
        </p:txBody>
      </p:sp>
      <p:sp>
        <p:nvSpPr>
          <p:cNvPr id="56" name="TextBox 55"/>
          <p:cNvSpPr txBox="1"/>
          <p:nvPr/>
        </p:nvSpPr>
        <p:spPr>
          <a:xfrm>
            <a:off x="3224501" y="4538148"/>
            <a:ext cx="506395" cy="369332"/>
          </a:xfrm>
          <a:prstGeom prst="rect">
            <a:avLst/>
          </a:prstGeom>
          <a:noFill/>
        </p:spPr>
        <p:txBody>
          <a:bodyPr wrap="square" rtlCol="0">
            <a:spAutoFit/>
          </a:bodyPr>
          <a:lstStyle/>
          <a:p>
            <a:pPr algn="ctr"/>
            <a:r>
              <a:rPr lang="en-US" dirty="0"/>
              <a:t>10</a:t>
            </a:r>
          </a:p>
        </p:txBody>
      </p:sp>
      <p:sp>
        <p:nvSpPr>
          <p:cNvPr id="57" name="TextBox 56"/>
          <p:cNvSpPr txBox="1"/>
          <p:nvPr/>
        </p:nvSpPr>
        <p:spPr>
          <a:xfrm>
            <a:off x="4278866" y="4575956"/>
            <a:ext cx="506395" cy="369332"/>
          </a:xfrm>
          <a:prstGeom prst="rect">
            <a:avLst/>
          </a:prstGeom>
          <a:noFill/>
        </p:spPr>
        <p:txBody>
          <a:bodyPr wrap="square" rtlCol="0">
            <a:spAutoFit/>
          </a:bodyPr>
          <a:lstStyle/>
          <a:p>
            <a:pPr algn="ctr"/>
            <a:r>
              <a:rPr lang="en-US" dirty="0"/>
              <a:t>11</a:t>
            </a:r>
          </a:p>
        </p:txBody>
      </p:sp>
      <p:sp>
        <p:nvSpPr>
          <p:cNvPr id="58" name="TextBox 57"/>
          <p:cNvSpPr txBox="1"/>
          <p:nvPr/>
        </p:nvSpPr>
        <p:spPr>
          <a:xfrm>
            <a:off x="5050019" y="4575956"/>
            <a:ext cx="506395" cy="369332"/>
          </a:xfrm>
          <a:prstGeom prst="rect">
            <a:avLst/>
          </a:prstGeom>
          <a:noFill/>
        </p:spPr>
        <p:txBody>
          <a:bodyPr wrap="square" rtlCol="0">
            <a:spAutoFit/>
          </a:bodyPr>
          <a:lstStyle/>
          <a:p>
            <a:pPr algn="ctr"/>
            <a:r>
              <a:rPr lang="en-US" dirty="0"/>
              <a:t>12</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10" name="Slide Number Placeholder 9"/>
          <p:cNvSpPr>
            <a:spLocks noGrp="1"/>
          </p:cNvSpPr>
          <p:nvPr>
            <p:ph type="sldNum" sz="quarter" idx="12"/>
          </p:nvPr>
        </p:nvSpPr>
        <p:spPr/>
        <p:txBody>
          <a:bodyPr/>
          <a:lstStyle/>
          <a:p>
            <a:fld id="{18689FFF-05AF-40D7-BA39-044DF5A4F07A}" type="slidenum">
              <a:rPr lang="en-US" smtClean="0"/>
              <a:t>23</a:t>
            </a:fld>
            <a:endParaRPr lang="en-US"/>
          </a:p>
        </p:txBody>
      </p:sp>
    </p:spTree>
    <p:extLst>
      <p:ext uri="{BB962C8B-B14F-4D97-AF65-F5344CB8AC3E}">
        <p14:creationId xmlns:p14="http://schemas.microsoft.com/office/powerpoint/2010/main" val="3080858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Nodes of a Complete Binary Tree</a:t>
            </a:r>
          </a:p>
        </p:txBody>
      </p:sp>
      <p:sp>
        <p:nvSpPr>
          <p:cNvPr id="3" name="Content Placeholder 2"/>
          <p:cNvSpPr>
            <a:spLocks noGrp="1"/>
          </p:cNvSpPr>
          <p:nvPr>
            <p:ph idx="1"/>
          </p:nvPr>
        </p:nvSpPr>
        <p:spPr/>
        <p:txBody>
          <a:bodyPr/>
          <a:lstStyle/>
          <a:p>
            <a:r>
              <a:rPr lang="en-US" b="1" dirty="0"/>
              <a:t>Question:</a:t>
            </a:r>
            <a:r>
              <a:rPr lang="en-US" dirty="0"/>
              <a:t> How many nodes does a complete binary tree have at each level?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24</a:t>
            </a:fld>
            <a:endParaRPr lang="en-US"/>
          </a:p>
        </p:txBody>
      </p:sp>
    </p:spTree>
    <p:extLst>
      <p:ext uri="{BB962C8B-B14F-4D97-AF65-F5344CB8AC3E}">
        <p14:creationId xmlns:p14="http://schemas.microsoft.com/office/powerpoint/2010/main" val="3484823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Nodes of a Complete Binary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Answer</a:t>
                </a:r>
                <a:r>
                  <a:rPr lang="en-US" dirty="0"/>
                  <a:t>: </a:t>
                </a:r>
                <a:endParaRPr lang="en-US" i="1" dirty="0">
                  <a:latin typeface="Cambria Math" panose="02040503050406030204" pitchFamily="18" charset="0"/>
                </a:endParaRPr>
              </a:p>
              <a:p>
                <a:pPr lvl="1"/>
                <a:r>
                  <a:rPr lang="en-US" dirty="0"/>
                  <a:t>Exactly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0</m:t>
                        </m:r>
                      </m:sup>
                    </m:sSup>
                    <m:r>
                      <a:rPr lang="en-US" b="0" i="0" smtClean="0">
                        <a:latin typeface="Cambria Math"/>
                      </a:rPr>
                      <m:t>=1</m:t>
                    </m:r>
                  </m:oMath>
                </a14:m>
                <a:r>
                  <a:rPr lang="en-US" dirty="0"/>
                  <a:t> at level 0.</a:t>
                </a:r>
              </a:p>
              <a:p>
                <a:pPr lvl="1"/>
                <a:r>
                  <a:rPr lang="en-US" dirty="0"/>
                  <a:t>Exactly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1</m:t>
                        </m:r>
                      </m:sup>
                    </m:sSup>
                    <m:r>
                      <a:rPr lang="en-US" b="0" i="1" smtClean="0">
                        <a:latin typeface="Cambria Math"/>
                      </a:rPr>
                      <m:t>=2</m:t>
                    </m:r>
                  </m:oMath>
                </a14:m>
                <a:r>
                  <a:rPr lang="en-US" dirty="0"/>
                  <a:t> at level 1.</a:t>
                </a:r>
              </a:p>
              <a:p>
                <a:pPr lvl="1"/>
                <a:r>
                  <a:rPr lang="en-US" dirty="0"/>
                  <a:t>Exactly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r>
                      <a:rPr lang="en-US" b="0" i="1" smtClean="0">
                        <a:latin typeface="Cambria Math"/>
                      </a:rPr>
                      <m:t>=4</m:t>
                    </m:r>
                  </m:oMath>
                </a14:m>
                <a:r>
                  <a:rPr lang="en-US" dirty="0"/>
                  <a:t> at level 2.</a:t>
                </a:r>
              </a:p>
              <a:p>
                <a:pPr lvl="1"/>
                <a:r>
                  <a:rPr lang="en-US" dirty="0"/>
                  <a:t>…</a:t>
                </a:r>
              </a:p>
              <a:p>
                <a:pPr lvl="1"/>
                <a:r>
                  <a:rPr lang="en-US" dirty="0"/>
                  <a:t>Exactly </a:t>
                </a:r>
                <a14:m>
                  <m:oMath xmlns:m="http://schemas.openxmlformats.org/officeDocument/2006/math">
                    <m:sSup>
                      <m:sSupPr>
                        <m:ctrlPr>
                          <a:rPr lang="en-US" i="1">
                            <a:latin typeface="Cambria Math" panose="02040503050406030204" pitchFamily="18" charset="0"/>
                          </a:rPr>
                        </m:ctrlPr>
                      </m:sSupPr>
                      <m:e>
                        <m:r>
                          <a:rPr lang="en-US" i="1">
                            <a:latin typeface="Cambria Math"/>
                          </a:rPr>
                          <m:t>2</m:t>
                        </m:r>
                      </m:e>
                      <m:sup>
                        <m:r>
                          <a:rPr lang="en-US" b="0" i="1" smtClean="0">
                            <a:latin typeface="Cambria Math" panose="02040503050406030204" pitchFamily="18" charset="0"/>
                          </a:rPr>
                          <m:t>h</m:t>
                        </m:r>
                        <m:r>
                          <a:rPr lang="en-US" b="0" i="1" smtClean="0">
                            <a:latin typeface="Cambria Math" panose="02040503050406030204" pitchFamily="18" charset="0"/>
                          </a:rPr>
                          <m:t>−1</m:t>
                        </m:r>
                      </m:sup>
                    </m:sSup>
                  </m:oMath>
                </a14:m>
                <a:r>
                  <a:rPr lang="en-US" dirty="0"/>
                  <a:t> at level </a:t>
                </a:r>
                <a14:m>
                  <m:oMath xmlns:m="http://schemas.openxmlformats.org/officeDocument/2006/math">
                    <m:r>
                      <a:rPr lang="en-US" i="1">
                        <a:latin typeface="Cambria Math" panose="02040503050406030204" pitchFamily="18" charset="0"/>
                      </a:rPr>
                      <m:t>h</m:t>
                    </m:r>
                    <m:r>
                      <a:rPr lang="en-US" b="0" i="0" smtClean="0">
                        <a:latin typeface="Cambria Math" panose="02040503050406030204" pitchFamily="18" charset="0"/>
                      </a:rPr>
                      <m:t>−1.</m:t>
                    </m:r>
                    <m:r>
                      <a:rPr lang="en-US">
                        <a:latin typeface="Cambria Math" panose="02040503050406030204" pitchFamily="18" charset="0"/>
                      </a:rPr>
                      <m:t> </m:t>
                    </m:r>
                  </m:oMath>
                </a14:m>
                <a:endParaRPr lang="en-US" dirty="0"/>
              </a:p>
              <a:p>
                <a:pPr lvl="1"/>
                <a14:m>
                  <m:oMath xmlns:m="http://schemas.openxmlformats.org/officeDocument/2006/math">
                    <m:sSup>
                      <m:sSupPr>
                        <m:ctrlPr>
                          <a:rPr lang="en-US" i="1" smtClean="0">
                            <a:latin typeface="Cambria Math" panose="02040503050406030204" pitchFamily="18" charset="0"/>
                          </a:rPr>
                        </m:ctrlPr>
                      </m:sSupPr>
                      <m:e>
                        <m:r>
                          <m:rPr>
                            <m:nor/>
                          </m:rPr>
                          <a:rPr lang="en-US" dirty="0"/>
                          <m:t>At</m:t>
                        </m:r>
                        <m:r>
                          <m:rPr>
                            <m:nor/>
                          </m:rPr>
                          <a:rPr lang="en-US" dirty="0"/>
                          <m:t> </m:t>
                        </m:r>
                        <m:r>
                          <m:rPr>
                            <m:nor/>
                          </m:rPr>
                          <a:rPr lang="en-US" b="0" i="0" dirty="0" smtClean="0"/>
                          <m:t>least</m:t>
                        </m:r>
                        <m:r>
                          <m:rPr>
                            <m:nor/>
                          </m:rPr>
                          <a:rPr lang="en-US" b="0" i="0" dirty="0" smtClean="0"/>
                          <m:t> 1 </m:t>
                        </m:r>
                        <m:r>
                          <m:rPr>
                            <m:nor/>
                          </m:rPr>
                          <a:rPr lang="en-US" b="0" i="0" dirty="0" smtClean="0"/>
                          <m:t>and</m:t>
                        </m:r>
                        <m:r>
                          <m:rPr>
                            <m:nor/>
                          </m:rPr>
                          <a:rPr lang="en-US" b="0" i="0" dirty="0" smtClean="0"/>
                          <m:t> </m:t>
                        </m:r>
                        <m:r>
                          <m:rPr>
                            <m:nor/>
                          </m:rPr>
                          <a:rPr lang="en-US" b="0" i="0" dirty="0" smtClean="0"/>
                          <m:t>at</m:t>
                        </m:r>
                        <m:r>
                          <m:rPr>
                            <m:nor/>
                          </m:rPr>
                          <a:rPr lang="en-US" b="0" i="0" dirty="0" smtClean="0"/>
                          <m:t> </m:t>
                        </m:r>
                        <m:r>
                          <m:rPr>
                            <m:nor/>
                          </m:rPr>
                          <a:rPr lang="en-US" dirty="0"/>
                          <m:t>most</m:t>
                        </m:r>
                        <m:r>
                          <m:rPr>
                            <m:nor/>
                          </m:rPr>
                          <a:rPr lang="en-US" dirty="0"/>
                          <m:t> </m:t>
                        </m:r>
                        <m:r>
                          <a:rPr lang="en-US" b="0" i="1" smtClean="0">
                            <a:latin typeface="Cambria Math"/>
                          </a:rPr>
                          <m:t>2</m:t>
                        </m:r>
                      </m:e>
                      <m:sup>
                        <m:r>
                          <a:rPr lang="en-US" b="0" i="1" smtClean="0">
                            <a:latin typeface="Cambria Math" panose="02040503050406030204" pitchFamily="18" charset="0"/>
                          </a:rPr>
                          <m:t>h</m:t>
                        </m:r>
                      </m:sup>
                    </m:sSup>
                  </m:oMath>
                </a14:m>
                <a:r>
                  <a:rPr lang="en-US" dirty="0"/>
                  <a:t> at level </a:t>
                </a:r>
                <a14:m>
                  <m:oMath xmlns:m="http://schemas.openxmlformats.org/officeDocument/2006/math">
                    <m:r>
                      <a:rPr lang="en-US" b="0" i="1" smtClean="0">
                        <a:latin typeface="Cambria Math" panose="02040503050406030204" pitchFamily="18" charset="0"/>
                      </a:rPr>
                      <m:t>h</m:t>
                    </m:r>
                    <m:r>
                      <a:rPr lang="en-US" b="0" i="0" smtClean="0">
                        <a:latin typeface="Cambria Math" panose="02040503050406030204" pitchFamily="18" charset="0"/>
                      </a:rPr>
                      <m:t>, </m:t>
                    </m:r>
                  </m:oMath>
                </a14:m>
                <a:r>
                  <a:rPr lang="en-US" dirty="0"/>
                  <a:t>where </a:t>
                </a:r>
                <a14:m>
                  <m:oMath xmlns:m="http://schemas.openxmlformats.org/officeDocument/2006/math">
                    <m:r>
                      <a:rPr lang="en-US" i="1">
                        <a:latin typeface="Cambria Math" panose="02040503050406030204" pitchFamily="18" charset="0"/>
                      </a:rPr>
                      <m:t>h</m:t>
                    </m:r>
                  </m:oMath>
                </a14:m>
                <a:r>
                  <a:rPr lang="en-US" dirty="0"/>
                  <a:t> is the height of the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155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25</a:t>
            </a:fld>
            <a:endParaRPr lang="en-US"/>
          </a:p>
        </p:txBody>
      </p:sp>
    </p:spTree>
    <p:extLst>
      <p:ext uri="{BB962C8B-B14F-4D97-AF65-F5344CB8AC3E}">
        <p14:creationId xmlns:p14="http://schemas.microsoft.com/office/powerpoint/2010/main" val="23198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Binary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Let </a:t>
                </a:r>
                <a14:m>
                  <m:oMath xmlns:m="http://schemas.openxmlformats.org/officeDocument/2006/math">
                    <m:r>
                      <a:rPr lang="en-US" b="0" i="1" smtClean="0">
                        <a:latin typeface="Cambria Math"/>
                      </a:rPr>
                      <m:t>𝑇</m:t>
                    </m:r>
                  </m:oMath>
                </a14:m>
                <a:r>
                  <a:rPr lang="en-US" dirty="0"/>
                  <a:t> be a non-empty binary tree, and let </a:t>
                </a:r>
                <a14:m>
                  <m:oMath xmlns:m="http://schemas.openxmlformats.org/officeDocument/2006/math">
                    <m:r>
                      <a:rPr lang="en-US" b="0" i="1" smtClean="0">
                        <a:latin typeface="Cambria Math"/>
                      </a:rPr>
                      <m:t>𝑛</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𝐼</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𝐸</m:t>
                        </m:r>
                      </m:sub>
                    </m:sSub>
                  </m:oMath>
                </a14:m>
                <a:r>
                  <a:rPr lang="en-US" dirty="0"/>
                  <a:t> and </a:t>
                </a:r>
                <a14:m>
                  <m:oMath xmlns:m="http://schemas.openxmlformats.org/officeDocument/2006/math">
                    <m:r>
                      <a:rPr lang="en-US" b="0" i="1" smtClean="0">
                        <a:latin typeface="Cambria Math"/>
                      </a:rPr>
                      <m:t>h</m:t>
                    </m:r>
                  </m:oMath>
                </a14:m>
                <a:r>
                  <a:rPr lang="en-US" dirty="0"/>
                  <a:t> denote the number of nodes, number of internal nodes, number of external nodes, and height of the tree, respectively. Then </a:t>
                </a:r>
                <a14:m>
                  <m:oMath xmlns:m="http://schemas.openxmlformats.org/officeDocument/2006/math">
                    <m:r>
                      <a:rPr lang="en-US" b="0" i="1" smtClean="0">
                        <a:latin typeface="Cambria Math"/>
                      </a:rPr>
                      <m:t>𝑇</m:t>
                    </m:r>
                  </m:oMath>
                </a14:m>
                <a:r>
                  <a:rPr lang="en-US" dirty="0"/>
                  <a:t> has the following properties:</a:t>
                </a:r>
              </a:p>
              <a:p>
                <a:pPr marL="914400" lvl="1" indent="-514350">
                  <a:buFont typeface="+mj-lt"/>
                  <a:buAutoNum type="arabicPeriod"/>
                </a:pPr>
                <a14:m>
                  <m:oMath xmlns:m="http://schemas.openxmlformats.org/officeDocument/2006/math">
                    <m:r>
                      <a:rPr lang="en-US" b="0" i="1" smtClean="0">
                        <a:latin typeface="Cambria Math"/>
                      </a:rPr>
                      <m:t>h</m:t>
                    </m:r>
                    <m:r>
                      <a:rPr lang="en-US" b="0" i="1" smtClean="0">
                        <a:latin typeface="Cambria Math"/>
                      </a:rPr>
                      <m:t>+1 ≤</m:t>
                    </m:r>
                    <m:r>
                      <a:rPr lang="en-US" b="0" i="1" smtClean="0">
                        <a:latin typeface="Cambria Math"/>
                        <a:ea typeface="Cambria Math"/>
                      </a:rPr>
                      <m:t>𝑛</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h</m:t>
                        </m:r>
                        <m:r>
                          <a:rPr lang="en-US" b="0" i="1" smtClean="0">
                            <a:latin typeface="Cambria Math"/>
                            <a:ea typeface="Cambria Math"/>
                          </a:rPr>
                          <m:t>+1</m:t>
                        </m:r>
                      </m:sup>
                    </m:sSup>
                    <m:r>
                      <a:rPr lang="en-US" b="0" i="0" smtClean="0">
                        <a:latin typeface="Cambria Math"/>
                        <a:ea typeface="Cambria Math"/>
                      </a:rPr>
                      <m:t>−1</m:t>
                    </m:r>
                  </m:oMath>
                </a14:m>
                <a:endParaRPr lang="en-US" b="0" dirty="0">
                  <a:ea typeface="Cambria Math"/>
                </a:endParaRPr>
              </a:p>
              <a:p>
                <a:pPr marL="914400" lvl="1" indent="-514350">
                  <a:buFont typeface="+mj-lt"/>
                  <a:buAutoNum type="arabicPeriod"/>
                </a:pPr>
                <a14:m>
                  <m:oMath xmlns:m="http://schemas.openxmlformats.org/officeDocument/2006/math">
                    <m:r>
                      <a:rPr lang="en-US" b="0" i="1" smtClean="0">
                        <a:latin typeface="Cambria Math"/>
                      </a:rPr>
                      <m:t>1</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𝑛</m:t>
                        </m:r>
                      </m:e>
                      <m:sub>
                        <m:r>
                          <a:rPr lang="en-US" b="0" i="1" smtClean="0">
                            <a:latin typeface="Cambria Math"/>
                            <a:ea typeface="Cambria Math"/>
                          </a:rPr>
                          <m:t>𝐸</m:t>
                        </m:r>
                      </m:sub>
                    </m:sSub>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h</m:t>
                        </m:r>
                      </m:sup>
                    </m:sSup>
                  </m:oMath>
                </a14:m>
                <a:endParaRPr lang="en-US" dirty="0"/>
              </a:p>
              <a:p>
                <a:pPr marL="914400" lvl="1" indent="-514350">
                  <a:buFont typeface="+mj-lt"/>
                  <a:buAutoNum type="arabicPeriod"/>
                </a:pPr>
                <a14:m>
                  <m:oMath xmlns:m="http://schemas.openxmlformats.org/officeDocument/2006/math">
                    <m:r>
                      <a:rPr lang="en-US" b="0" i="1" smtClean="0">
                        <a:latin typeface="Cambria Math"/>
                      </a:rPr>
                      <m:t>h</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𝑛</m:t>
                        </m:r>
                      </m:e>
                      <m:sub>
                        <m:r>
                          <a:rPr lang="en-US" b="0" i="1" smtClean="0">
                            <a:latin typeface="Cambria Math"/>
                            <a:ea typeface="Cambria Math"/>
                          </a:rPr>
                          <m:t>𝐼</m:t>
                        </m:r>
                      </m:sub>
                    </m:sSub>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h</m:t>
                        </m:r>
                      </m:sup>
                    </m:sSup>
                    <m:r>
                      <a:rPr lang="en-US" b="0" i="1" smtClean="0">
                        <a:latin typeface="Cambria Math"/>
                        <a:ea typeface="Cambria Math"/>
                      </a:rPr>
                      <m:t>−1</m:t>
                    </m:r>
                  </m:oMath>
                </a14:m>
                <a:endParaRPr lang="en-US" dirty="0"/>
              </a:p>
              <a:p>
                <a:pPr marL="914400" lvl="1" indent="-514350">
                  <a:buFont typeface="+mj-lt"/>
                  <a:buAutoNum type="arabicPeriod"/>
                </a:pP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r>
                      <a:rPr lang="en-US" b="0" i="1" smtClean="0">
                        <a:latin typeface="Cambria Math"/>
                      </a:rPr>
                      <m:t>−1</m:t>
                    </m:r>
                    <m:r>
                      <a:rPr lang="en-US" b="0" i="1" smtClean="0">
                        <a:latin typeface="Cambria Math"/>
                        <a:ea typeface="Cambria Math"/>
                      </a:rPr>
                      <m:t>≤</m:t>
                    </m:r>
                    <m:r>
                      <a:rPr lang="en-US" b="0" i="1" smtClean="0">
                        <a:latin typeface="Cambria Math"/>
                        <a:ea typeface="Cambria Math"/>
                      </a:rPr>
                      <m:t>h</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695" r="-155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26</a:t>
            </a:fld>
            <a:endParaRPr lang="en-US"/>
          </a:p>
        </p:txBody>
      </p:sp>
    </p:spTree>
    <p:extLst>
      <p:ext uri="{BB962C8B-B14F-4D97-AF65-F5344CB8AC3E}">
        <p14:creationId xmlns:p14="http://schemas.microsoft.com/office/powerpoint/2010/main" val="2705547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p:txBody>
          <a:bodyPr/>
          <a:lstStyle/>
          <a:p>
            <a:r>
              <a:rPr lang="en-US" dirty="0"/>
              <a:t>Let us prove (2) first. The lower bound is easy to see since the simplest non-empty binary tree has a single node, the root. The upper bound is reached when we have each node at each level of the tree having exactly two children.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27</a:t>
            </a:fld>
            <a:endParaRPr lang="en-US"/>
          </a:p>
        </p:txBody>
      </p:sp>
    </p:spTree>
    <p:extLst>
      <p:ext uri="{BB962C8B-B14F-4D97-AF65-F5344CB8AC3E}">
        <p14:creationId xmlns:p14="http://schemas.microsoft.com/office/powerpoint/2010/main" val="3635475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Let us now prove (3). The case that gives us the lower bound is a tree like the following where the internal nodes are </a:t>
                </a:r>
                <a14:m>
                  <m:oMath xmlns:m="http://schemas.openxmlformats.org/officeDocument/2006/math">
                    <m:r>
                      <a:rPr lang="en-US" sz="2400" b="0" i="1" smtClean="0">
                        <a:latin typeface="Cambria Math"/>
                      </a:rPr>
                      <m:t>h</m:t>
                    </m:r>
                  </m:oMath>
                </a14:m>
                <a:r>
                  <a:rPr lang="en-US" sz="2400" dirty="0"/>
                  <a:t> in number: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28</a:t>
            </a:fld>
            <a:endParaRPr lang="en-US"/>
          </a:p>
        </p:txBody>
      </p:sp>
      <p:sp>
        <p:nvSpPr>
          <p:cNvPr id="6" name="Oval 5"/>
          <p:cNvSpPr/>
          <p:nvPr/>
        </p:nvSpPr>
        <p:spPr>
          <a:xfrm>
            <a:off x="5050718" y="2861784"/>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95230" y="3353233"/>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27612" y="5101751"/>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02982" y="3815975"/>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5935960" y="4057424"/>
                <a:ext cx="540153"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a:rPr>
                        <m:t>⋱</m:t>
                      </m:r>
                    </m:oMath>
                  </m:oMathPara>
                </a14:m>
                <a:endParaRPr lang="en-US" sz="6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935960" y="4057424"/>
                <a:ext cx="540153" cy="1015663"/>
              </a:xfrm>
              <a:prstGeom prst="rect">
                <a:avLst/>
              </a:prstGeom>
              <a:blipFill rotWithShape="1">
                <a:blip r:embed="rId3"/>
                <a:stretch>
                  <a:fillRect/>
                </a:stretch>
              </a:blipFill>
            </p:spPr>
            <p:txBody>
              <a:bodyPr/>
              <a:lstStyle/>
              <a:p>
                <a:r>
                  <a:rPr lang="en-US">
                    <a:noFill/>
                  </a:rPr>
                  <a:t> </a:t>
                </a:r>
              </a:p>
            </p:txBody>
          </p:sp>
        </mc:Fallback>
      </mc:AlternateContent>
      <p:sp>
        <p:nvSpPr>
          <p:cNvPr id="19" name="Oval 18"/>
          <p:cNvSpPr/>
          <p:nvPr/>
        </p:nvSpPr>
        <p:spPr>
          <a:xfrm>
            <a:off x="7019307" y="5679039"/>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 idx="5"/>
            <a:endCxn id="7" idx="1"/>
          </p:cNvCxnSpPr>
          <p:nvPr/>
        </p:nvCxnSpPr>
        <p:spPr>
          <a:xfrm>
            <a:off x="5234947" y="3053249"/>
            <a:ext cx="191892" cy="3328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5"/>
            <a:endCxn id="9" idx="1"/>
          </p:cNvCxnSpPr>
          <p:nvPr/>
        </p:nvCxnSpPr>
        <p:spPr>
          <a:xfrm>
            <a:off x="5579459" y="3544698"/>
            <a:ext cx="155132" cy="3041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8" idx="5"/>
            <a:endCxn id="19" idx="1"/>
          </p:cNvCxnSpPr>
          <p:nvPr/>
        </p:nvCxnSpPr>
        <p:spPr>
          <a:xfrm>
            <a:off x="6811841" y="5293216"/>
            <a:ext cx="239075" cy="41867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21038" y="2973941"/>
            <a:ext cx="11521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60490" y="6093296"/>
            <a:ext cx="11521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97102" y="2973941"/>
            <a:ext cx="139452" cy="311935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3679354" y="405742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3679354" y="4057424"/>
                <a:ext cx="576064"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6534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tree that gives us the upper bound is when we have each node at each level of the tree having exactly two children. In this case, the number of internal nodes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1+2+</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r>
                            <a:rPr lang="en-US" b="0" i="1" smtClean="0">
                              <a:latin typeface="Cambria Math"/>
                            </a:rPr>
                            <m:t>−1</m:t>
                          </m:r>
                        </m:sup>
                      </m:sSup>
                      <m:r>
                        <a:rPr lang="en-US" b="0" i="0" smtClean="0">
                          <a:latin typeface="Cambria Math"/>
                        </a:rPr>
                        <m:t>=</m:t>
                      </m:r>
                      <m:nary>
                        <m:naryPr>
                          <m:chr m:val="∑"/>
                          <m:ctrlPr>
                            <a:rPr lang="en-US" b="0"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=0</m:t>
                          </m:r>
                        </m:sub>
                        <m:sup>
                          <m:r>
                            <a:rPr lang="en-US" b="0" i="1" smtClean="0">
                              <a:latin typeface="Cambria Math"/>
                            </a:rPr>
                            <m:t>h</m:t>
                          </m:r>
                          <m:r>
                            <a:rPr lang="en-US" b="0" i="1" smtClean="0">
                              <a:latin typeface="Cambria Math"/>
                            </a:rPr>
                            <m:t>−1</m:t>
                          </m:r>
                        </m:sup>
                        <m:e>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e>
                      </m:nary>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b="0" i="1" smtClean="0">
                              <a:latin typeface="Cambria Math"/>
                            </a:rPr>
                            <m:t>−1</m:t>
                          </m:r>
                        </m:num>
                        <m:den>
                          <m:r>
                            <a:rPr lang="en-US" b="0" i="1" smtClean="0">
                              <a:latin typeface="Cambria Math"/>
                            </a:rPr>
                            <m:t>2−1</m:t>
                          </m:r>
                        </m:den>
                      </m:f>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b="0" i="1" smtClean="0">
                          <a:latin typeface="Cambria Math"/>
                        </a:rPr>
                        <m:t>−1</m:t>
                      </m:r>
                    </m:oMath>
                  </m:oMathPara>
                </a14:m>
                <a:endParaRPr lang="en-US" dirty="0"/>
              </a:p>
              <a:p>
                <a:pPr marL="0"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29</a:t>
            </a:fld>
            <a:endParaRPr lang="en-US"/>
          </a:p>
        </p:txBody>
      </p:sp>
    </p:spTree>
    <p:extLst>
      <p:ext uri="{BB962C8B-B14F-4D97-AF65-F5344CB8AC3E}">
        <p14:creationId xmlns:p14="http://schemas.microsoft.com/office/powerpoint/2010/main" val="373377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a:xfrm>
            <a:off x="3233493" y="47251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buNone/>
            </a:pPr>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95216" y="4727689"/>
            <a:ext cx="380609" cy="369332"/>
          </a:xfrm>
          <a:prstGeom prst="rect">
            <a:avLst/>
          </a:prstGeom>
          <a:noFill/>
        </p:spPr>
        <p:txBody>
          <a:bodyPr wrap="square" rtlCol="0">
            <a:spAutoFit/>
          </a:bodyPr>
          <a:lstStyle/>
          <a:p>
            <a:pPr algn="ctr"/>
            <a:r>
              <a:rPr lang="en-US" dirty="0"/>
              <a:t>Z</a:t>
            </a:r>
          </a:p>
        </p:txBody>
      </p:sp>
      <p:sp>
        <p:nvSpPr>
          <p:cNvPr id="6" name="Oval 5"/>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27784" y="371703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006397" y="368335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23542" y="368335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23826" y="368335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6" idx="4"/>
            <a:endCxn id="14" idx="0"/>
          </p:cNvCxnSpPr>
          <p:nvPr/>
        </p:nvCxnSpPr>
        <p:spPr>
          <a:xfrm>
            <a:off x="2879812" y="2924944"/>
            <a:ext cx="0" cy="792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6" idx="0"/>
          </p:cNvCxnSpPr>
          <p:nvPr/>
        </p:nvCxnSpPr>
        <p:spPr>
          <a:xfrm>
            <a:off x="5475570" y="2924944"/>
            <a:ext cx="0" cy="7584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082877" y="47251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983904" y="1763524"/>
            <a:ext cx="380609" cy="369332"/>
          </a:xfrm>
          <a:prstGeom prst="rect">
            <a:avLst/>
          </a:prstGeom>
          <a:noFill/>
        </p:spPr>
        <p:txBody>
          <a:bodyPr wrap="square" rtlCol="0">
            <a:spAutoFit/>
          </a:bodyPr>
          <a:lstStyle/>
          <a:p>
            <a:pPr algn="ctr"/>
            <a:r>
              <a:rPr lang="en-US" dirty="0"/>
              <a:t>R</a:t>
            </a:r>
          </a:p>
        </p:txBody>
      </p:sp>
      <p:sp>
        <p:nvSpPr>
          <p:cNvPr id="39" name="TextBox 38"/>
          <p:cNvSpPr txBox="1"/>
          <p:nvPr/>
        </p:nvSpPr>
        <p:spPr>
          <a:xfrm>
            <a:off x="2691918" y="2556332"/>
            <a:ext cx="380609" cy="369332"/>
          </a:xfrm>
          <a:prstGeom prst="rect">
            <a:avLst/>
          </a:prstGeom>
          <a:noFill/>
        </p:spPr>
        <p:txBody>
          <a:bodyPr wrap="square" rtlCol="0">
            <a:spAutoFit/>
          </a:bodyPr>
          <a:lstStyle/>
          <a:p>
            <a:pPr algn="ctr"/>
            <a:r>
              <a:rPr lang="en-US" dirty="0"/>
              <a:t>S</a:t>
            </a:r>
          </a:p>
        </p:txBody>
      </p:sp>
      <p:sp>
        <p:nvSpPr>
          <p:cNvPr id="40" name="TextBox 39"/>
          <p:cNvSpPr txBox="1"/>
          <p:nvPr/>
        </p:nvSpPr>
        <p:spPr>
          <a:xfrm>
            <a:off x="5297359" y="2564904"/>
            <a:ext cx="380609" cy="369332"/>
          </a:xfrm>
          <a:prstGeom prst="rect">
            <a:avLst/>
          </a:prstGeom>
          <a:noFill/>
        </p:spPr>
        <p:txBody>
          <a:bodyPr wrap="square" rtlCol="0">
            <a:spAutoFit/>
          </a:bodyPr>
          <a:lstStyle/>
          <a:p>
            <a:pPr algn="ctr"/>
            <a:r>
              <a:rPr lang="en-US" dirty="0"/>
              <a:t>T</a:t>
            </a:r>
          </a:p>
        </p:txBody>
      </p:sp>
      <p:sp>
        <p:nvSpPr>
          <p:cNvPr id="41" name="TextBox 40"/>
          <p:cNvSpPr txBox="1"/>
          <p:nvPr/>
        </p:nvSpPr>
        <p:spPr>
          <a:xfrm>
            <a:off x="4497852" y="3674060"/>
            <a:ext cx="380609" cy="369332"/>
          </a:xfrm>
          <a:prstGeom prst="rect">
            <a:avLst/>
          </a:prstGeom>
          <a:noFill/>
        </p:spPr>
        <p:txBody>
          <a:bodyPr wrap="square" rtlCol="0">
            <a:spAutoFit/>
          </a:bodyPr>
          <a:lstStyle/>
          <a:p>
            <a:pPr algn="ctr"/>
            <a:r>
              <a:rPr lang="en-US" dirty="0"/>
              <a:t>U</a:t>
            </a:r>
          </a:p>
        </p:txBody>
      </p:sp>
      <p:sp>
        <p:nvSpPr>
          <p:cNvPr id="42" name="TextBox 41"/>
          <p:cNvSpPr txBox="1"/>
          <p:nvPr/>
        </p:nvSpPr>
        <p:spPr>
          <a:xfrm>
            <a:off x="5297358" y="3655013"/>
            <a:ext cx="380609" cy="369332"/>
          </a:xfrm>
          <a:prstGeom prst="rect">
            <a:avLst/>
          </a:prstGeom>
          <a:noFill/>
        </p:spPr>
        <p:txBody>
          <a:bodyPr wrap="square" rtlCol="0">
            <a:spAutoFit/>
          </a:bodyPr>
          <a:lstStyle/>
          <a:p>
            <a:pPr algn="ctr"/>
            <a:r>
              <a:rPr lang="en-US" dirty="0"/>
              <a:t>V</a:t>
            </a:r>
          </a:p>
        </p:txBody>
      </p:sp>
      <p:sp>
        <p:nvSpPr>
          <p:cNvPr id="43" name="TextBox 42"/>
          <p:cNvSpPr txBox="1"/>
          <p:nvPr/>
        </p:nvSpPr>
        <p:spPr>
          <a:xfrm>
            <a:off x="6068120" y="3671445"/>
            <a:ext cx="380609" cy="369332"/>
          </a:xfrm>
          <a:prstGeom prst="rect">
            <a:avLst/>
          </a:prstGeom>
          <a:noFill/>
        </p:spPr>
        <p:txBody>
          <a:bodyPr wrap="square" rtlCol="0">
            <a:spAutoFit/>
          </a:bodyPr>
          <a:lstStyle/>
          <a:p>
            <a:pPr algn="ctr"/>
            <a:r>
              <a:rPr lang="en-US" dirty="0"/>
              <a:t>W</a:t>
            </a:r>
          </a:p>
        </p:txBody>
      </p:sp>
      <p:sp>
        <p:nvSpPr>
          <p:cNvPr id="45" name="TextBox 44"/>
          <p:cNvSpPr txBox="1"/>
          <p:nvPr/>
        </p:nvSpPr>
        <p:spPr>
          <a:xfrm>
            <a:off x="2691918" y="3707071"/>
            <a:ext cx="380609" cy="369332"/>
          </a:xfrm>
          <a:prstGeom prst="rect">
            <a:avLst/>
          </a:prstGeom>
          <a:noFill/>
        </p:spPr>
        <p:txBody>
          <a:bodyPr wrap="square" rtlCol="0">
            <a:spAutoFit/>
          </a:bodyPr>
          <a:lstStyle/>
          <a:p>
            <a:pPr algn="ctr"/>
            <a:r>
              <a:rPr lang="en-US" dirty="0"/>
              <a:t>X</a:t>
            </a:r>
          </a:p>
        </p:txBody>
      </p:sp>
      <p:sp>
        <p:nvSpPr>
          <p:cNvPr id="46" name="TextBox 45"/>
          <p:cNvSpPr txBox="1"/>
          <p:nvPr/>
        </p:nvSpPr>
        <p:spPr>
          <a:xfrm>
            <a:off x="2144600" y="4715852"/>
            <a:ext cx="380609" cy="369332"/>
          </a:xfrm>
          <a:prstGeom prst="rect">
            <a:avLst/>
          </a:prstGeom>
          <a:noFill/>
        </p:spPr>
        <p:txBody>
          <a:bodyPr wrap="square" rtlCol="0">
            <a:spAutoFit/>
          </a:bodyPr>
          <a:lstStyle/>
          <a:p>
            <a:pPr algn="ctr"/>
            <a:r>
              <a:rPr lang="en-US" dirty="0"/>
              <a:t>Y</a:t>
            </a:r>
          </a:p>
        </p:txBody>
      </p:sp>
      <p:cxnSp>
        <p:nvCxnSpPr>
          <p:cNvPr id="48" name="Straight Connector 47"/>
          <p:cNvCxnSpPr>
            <a:stCxn id="4" idx="4"/>
            <a:endCxn id="39" idx="0"/>
          </p:cNvCxnSpPr>
          <p:nvPr/>
        </p:nvCxnSpPr>
        <p:spPr>
          <a:xfrm flipH="1">
            <a:off x="2882223" y="2132856"/>
            <a:ext cx="1289575" cy="4234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 idx="4"/>
            <a:endCxn id="7"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4" idx="4"/>
            <a:endCxn id="46" idx="0"/>
          </p:cNvCxnSpPr>
          <p:nvPr/>
        </p:nvCxnSpPr>
        <p:spPr>
          <a:xfrm flipH="1">
            <a:off x="2334905" y="4077072"/>
            <a:ext cx="544907" cy="63878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5" idx="2"/>
            <a:endCxn id="5" idx="0"/>
          </p:cNvCxnSpPr>
          <p:nvPr/>
        </p:nvCxnSpPr>
        <p:spPr>
          <a:xfrm>
            <a:off x="2882223" y="4076403"/>
            <a:ext cx="603298" cy="6512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43" idx="0"/>
          </p:cNvCxnSpPr>
          <p:nvPr/>
        </p:nvCxnSpPr>
        <p:spPr>
          <a:xfrm>
            <a:off x="5475570" y="2934236"/>
            <a:ext cx="782855" cy="73720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0" idx="2"/>
            <a:endCxn id="41" idx="0"/>
          </p:cNvCxnSpPr>
          <p:nvPr/>
        </p:nvCxnSpPr>
        <p:spPr>
          <a:xfrm flipH="1">
            <a:off x="4688157" y="2934236"/>
            <a:ext cx="799507" cy="7398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3</a:t>
            </a:fld>
            <a:endParaRPr lang="en-US"/>
          </a:p>
        </p:txBody>
      </p:sp>
    </p:spTree>
    <p:extLst>
      <p:ext uri="{BB962C8B-B14F-4D97-AF65-F5344CB8AC3E}">
        <p14:creationId xmlns:p14="http://schemas.microsoft.com/office/powerpoint/2010/main" val="2789513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p:sp>
        <p:nvSpPr>
          <p:cNvPr id="3" name="Content Placeholder 2"/>
          <p:cNvSpPr>
            <a:spLocks noGrp="1"/>
          </p:cNvSpPr>
          <p:nvPr>
            <p:ph idx="1"/>
          </p:nvPr>
        </p:nvSpPr>
        <p:spPr/>
        <p:txBody>
          <a:bodyPr/>
          <a:lstStyle/>
          <a:p>
            <a:r>
              <a:rPr lang="en-US" dirty="0"/>
              <a:t>To prove (1) simply add up the inequalities of (2) and (3).</a:t>
            </a:r>
          </a:p>
          <a:p>
            <a:r>
              <a:rPr lang="en-US" dirty="0"/>
              <a:t>To prove (4), rewrite (1) and then take logarithms of each term.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30</a:t>
            </a:fld>
            <a:endParaRPr lang="en-US"/>
          </a:p>
        </p:txBody>
      </p:sp>
    </p:spTree>
    <p:extLst>
      <p:ext uri="{BB962C8B-B14F-4D97-AF65-F5344CB8AC3E}">
        <p14:creationId xmlns:p14="http://schemas.microsoft.com/office/powerpoint/2010/main" val="1190622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Binary Trees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Also, if </a:t>
                </a:r>
                <a14:m>
                  <m:oMath xmlns:m="http://schemas.openxmlformats.org/officeDocument/2006/math">
                    <m:r>
                      <a:rPr lang="en-US" b="0" i="1" smtClean="0">
                        <a:latin typeface="Cambria Math"/>
                      </a:rPr>
                      <m:t>𝑇</m:t>
                    </m:r>
                  </m:oMath>
                </a14:m>
                <a:r>
                  <a:rPr lang="en-US" dirty="0"/>
                  <a:t> is proper, then it has the following properties:</a:t>
                </a:r>
              </a:p>
              <a:p>
                <a:pPr marL="914400" lvl="1" indent="-514350">
                  <a:buFont typeface="+mj-lt"/>
                  <a:buAutoNum type="arabicPeriod"/>
                </a:pPr>
                <a14:m>
                  <m:oMath xmlns:m="http://schemas.openxmlformats.org/officeDocument/2006/math">
                    <m:r>
                      <a:rPr lang="en-US" b="0" i="1" smtClean="0">
                        <a:latin typeface="Cambria Math"/>
                      </a:rPr>
                      <m:t>2</m:t>
                    </m:r>
                    <m:r>
                      <a:rPr lang="en-US" i="1">
                        <a:latin typeface="Cambria Math"/>
                      </a:rPr>
                      <m:t>h</m:t>
                    </m:r>
                    <m:r>
                      <a:rPr lang="en-US" i="1">
                        <a:latin typeface="Cambria Math"/>
                      </a:rPr>
                      <m:t>+1 ≤</m:t>
                    </m:r>
                    <m:r>
                      <a:rPr lang="en-US" i="1">
                        <a:latin typeface="Cambria Math"/>
                        <a:ea typeface="Cambria Math"/>
                      </a:rPr>
                      <m:t>𝑛</m:t>
                    </m:r>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h</m:t>
                        </m:r>
                        <m:r>
                          <a:rPr lang="en-US" i="1">
                            <a:latin typeface="Cambria Math"/>
                            <a:ea typeface="Cambria Math"/>
                          </a:rPr>
                          <m:t>+1</m:t>
                        </m:r>
                      </m:sup>
                    </m:sSup>
                    <m:r>
                      <a:rPr lang="en-US">
                        <a:latin typeface="Cambria Math"/>
                        <a:ea typeface="Cambria Math"/>
                      </a:rPr>
                      <m:t>−1</m:t>
                    </m:r>
                  </m:oMath>
                </a14:m>
                <a:endParaRPr lang="en-US" dirty="0">
                  <a:ea typeface="Cambria Math"/>
                </a:endParaRPr>
              </a:p>
              <a:p>
                <a:pPr marL="914400" lvl="1" indent="-514350">
                  <a:buFont typeface="+mj-lt"/>
                  <a:buAutoNum type="arabicPeriod"/>
                </a:pPr>
                <a14:m>
                  <m:oMath xmlns:m="http://schemas.openxmlformats.org/officeDocument/2006/math">
                    <m:r>
                      <a:rPr lang="en-US" b="0" i="1" smtClean="0">
                        <a:latin typeface="Cambria Math"/>
                      </a:rPr>
                      <m:t>h</m:t>
                    </m:r>
                    <m:r>
                      <a:rPr lang="en-US" b="0" i="1" smtClean="0">
                        <a:latin typeface="Cambria Math"/>
                      </a:rPr>
                      <m:t>+1≤</m:t>
                    </m:r>
                    <m:sSub>
                      <m:sSubPr>
                        <m:ctrlPr>
                          <a:rPr lang="en-US" i="1">
                            <a:latin typeface="Cambria Math" panose="02040503050406030204" pitchFamily="18" charset="0"/>
                            <a:ea typeface="Cambria Math"/>
                          </a:rPr>
                        </m:ctrlPr>
                      </m:sSubPr>
                      <m:e>
                        <m:r>
                          <a:rPr lang="en-US" i="1">
                            <a:latin typeface="Cambria Math"/>
                            <a:ea typeface="Cambria Math"/>
                          </a:rPr>
                          <m:t>𝑛</m:t>
                        </m:r>
                      </m:e>
                      <m:sub>
                        <m:r>
                          <a:rPr lang="en-US" i="1">
                            <a:latin typeface="Cambria Math"/>
                            <a:ea typeface="Cambria Math"/>
                          </a:rPr>
                          <m:t>𝐸</m:t>
                        </m:r>
                      </m:sub>
                    </m:sSub>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h</m:t>
                        </m:r>
                      </m:sup>
                    </m:sSup>
                  </m:oMath>
                </a14:m>
                <a:endParaRPr lang="en-US" dirty="0"/>
              </a:p>
              <a:p>
                <a:pPr marL="914400" lvl="1" indent="-514350">
                  <a:buFont typeface="+mj-lt"/>
                  <a:buAutoNum type="arabicPeriod"/>
                </a:pPr>
                <a14:m>
                  <m:oMath xmlns:m="http://schemas.openxmlformats.org/officeDocument/2006/math">
                    <m:r>
                      <a:rPr lang="en-US" i="1">
                        <a:latin typeface="Cambria Math"/>
                      </a:rPr>
                      <m:t>h</m:t>
                    </m:r>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𝑛</m:t>
                        </m:r>
                      </m:e>
                      <m:sub>
                        <m:r>
                          <a:rPr lang="en-US" i="1">
                            <a:latin typeface="Cambria Math"/>
                            <a:ea typeface="Cambria Math"/>
                          </a:rPr>
                          <m:t>𝐼</m:t>
                        </m:r>
                      </m:sub>
                    </m:sSub>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h</m:t>
                        </m:r>
                      </m:sup>
                    </m:sSup>
                    <m:r>
                      <a:rPr lang="en-US" i="1">
                        <a:latin typeface="Cambria Math"/>
                        <a:ea typeface="Cambria Math"/>
                      </a:rPr>
                      <m:t>−1</m:t>
                    </m:r>
                  </m:oMath>
                </a14:m>
                <a:endParaRPr lang="en-US" dirty="0"/>
              </a:p>
              <a:p>
                <a:pPr marL="914400" lvl="1" indent="-514350">
                  <a:buFont typeface="+mj-lt"/>
                  <a:buAutoNum type="arabicPeriod"/>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m:t>
                        </m:r>
                        <m:r>
                          <a:rPr lang="en-US" i="1">
                            <a:latin typeface="Cambria Math"/>
                          </a:rPr>
                          <m:t>𝑛</m:t>
                        </m:r>
                        <m:r>
                          <a:rPr lang="en-US" i="1">
                            <a:latin typeface="Cambria Math"/>
                          </a:rPr>
                          <m:t>+1)</m:t>
                        </m:r>
                      </m:e>
                    </m:func>
                    <m:r>
                      <a:rPr lang="en-US" i="1">
                        <a:latin typeface="Cambria Math"/>
                      </a:rPr>
                      <m:t>−1</m:t>
                    </m:r>
                    <m:r>
                      <a:rPr lang="en-US" i="1">
                        <a:latin typeface="Cambria Math"/>
                        <a:ea typeface="Cambria Math"/>
                      </a:rPr>
                      <m:t>≤</m:t>
                    </m:r>
                    <m:r>
                      <a:rPr lang="en-US" i="1">
                        <a:latin typeface="Cambria Math"/>
                        <a:ea typeface="Cambria Math"/>
                      </a:rPr>
                      <m:t>h</m:t>
                    </m:r>
                    <m:r>
                      <a:rPr lang="en-US" i="1">
                        <a:latin typeface="Cambria Math"/>
                        <a:ea typeface="Cambria Math"/>
                      </a:rPr>
                      <m:t>≤</m:t>
                    </m:r>
                    <m:f>
                      <m:fPr>
                        <m:ctrlPr>
                          <a:rPr lang="en-US" i="1" smtClean="0">
                            <a:latin typeface="Cambria Math" panose="02040503050406030204" pitchFamily="18" charset="0"/>
                            <a:ea typeface="Cambria Math"/>
                          </a:rPr>
                        </m:ctrlPr>
                      </m:fPr>
                      <m:num>
                        <m:r>
                          <a:rPr lang="en-US" b="0" i="1" smtClean="0">
                            <a:latin typeface="Cambria Math"/>
                            <a:ea typeface="Cambria Math"/>
                          </a:rPr>
                          <m:t>𝑛</m:t>
                        </m:r>
                        <m:r>
                          <a:rPr lang="en-US" b="0" i="1" smtClean="0">
                            <a:latin typeface="Cambria Math"/>
                            <a:ea typeface="Cambria Math"/>
                          </a:rPr>
                          <m:t>−1</m:t>
                        </m:r>
                      </m:num>
                      <m:den>
                        <m:r>
                          <a:rPr lang="en-US" b="0" i="1" smtClean="0">
                            <a:latin typeface="Cambria Math"/>
                            <a:ea typeface="Cambria Math"/>
                          </a:rPr>
                          <m:t>2</m:t>
                        </m:r>
                      </m:den>
                    </m:f>
                  </m:oMath>
                </a14:m>
                <a:endParaRPr lang="en-US" dirty="0"/>
              </a:p>
              <a:p>
                <a:pPr marL="914400" lvl="1" indent="-514350">
                  <a:buFont typeface="+mj-lt"/>
                  <a:buAutoNum type="arabicPeriod"/>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𝑛</m:t>
                        </m:r>
                      </m:e>
                      <m:sub>
                        <m:r>
                          <a:rPr lang="en-US" b="0" i="1" smtClean="0">
                            <a:latin typeface="Cambria Math"/>
                          </a:rPr>
                          <m:t>𝐸</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𝐼</m:t>
                        </m:r>
                      </m:sub>
                    </m:sSub>
                    <m:r>
                      <a:rPr lang="en-US" b="0" i="1" smtClean="0">
                        <a:latin typeface="Cambria Math"/>
                      </a:rPr>
                      <m:t>+1</m:t>
                    </m:r>
                  </m:oMath>
                </a14:m>
                <a:endParaRPr lang="en-US" dirty="0"/>
              </a:p>
              <a:p>
                <a:pPr marL="914400" lvl="1" indent="-51435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31</a:t>
            </a:fld>
            <a:endParaRPr lang="en-US"/>
          </a:p>
        </p:txBody>
      </p:sp>
    </p:spTree>
    <p:extLst>
      <p:ext uri="{BB962C8B-B14F-4D97-AF65-F5344CB8AC3E}">
        <p14:creationId xmlns:p14="http://schemas.microsoft.com/office/powerpoint/2010/main" val="4098700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The lower bounds of (2) and (3) can be seen from the following tree which has </a:t>
                </a:r>
                <a14:m>
                  <m:oMath xmlns:m="http://schemas.openxmlformats.org/officeDocument/2006/math">
                    <m:r>
                      <a:rPr lang="en-US" sz="2400" b="0" i="1" smtClean="0">
                        <a:latin typeface="Cambria Math"/>
                      </a:rPr>
                      <m:t>h</m:t>
                    </m:r>
                  </m:oMath>
                </a14:m>
                <a:r>
                  <a:rPr lang="en-US" sz="2400" dirty="0"/>
                  <a:t> internal nodes and </a:t>
                </a:r>
                <a14:m>
                  <m:oMath xmlns:m="http://schemas.openxmlformats.org/officeDocument/2006/math">
                    <m:r>
                      <a:rPr lang="en-US" sz="2400" b="0" i="1" smtClean="0">
                        <a:latin typeface="Cambria Math"/>
                      </a:rPr>
                      <m:t>h</m:t>
                    </m:r>
                    <m:r>
                      <a:rPr lang="en-US" sz="2400" b="0" i="1" smtClean="0">
                        <a:latin typeface="Cambria Math"/>
                      </a:rPr>
                      <m:t>+1</m:t>
                    </m:r>
                  </m:oMath>
                </a14:m>
                <a:r>
                  <a:rPr lang="en-US" sz="2400" dirty="0"/>
                  <a:t> external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32</a:t>
            </a:fld>
            <a:endParaRPr lang="en-US"/>
          </a:p>
        </p:txBody>
      </p:sp>
      <p:sp>
        <p:nvSpPr>
          <p:cNvPr id="6" name="Oval 5"/>
          <p:cNvSpPr/>
          <p:nvPr/>
        </p:nvSpPr>
        <p:spPr>
          <a:xfrm>
            <a:off x="5050718" y="2861784"/>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95230" y="3353233"/>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27612" y="5101751"/>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02982" y="3815975"/>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5935960" y="4057424"/>
                <a:ext cx="540153"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a:rPr>
                        <m:t>⋱</m:t>
                      </m:r>
                    </m:oMath>
                  </m:oMathPara>
                </a14:m>
                <a:endParaRPr lang="en-US" sz="6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935960" y="4057424"/>
                <a:ext cx="540153" cy="1015663"/>
              </a:xfrm>
              <a:prstGeom prst="rect">
                <a:avLst/>
              </a:prstGeom>
              <a:blipFill rotWithShape="1">
                <a:blip r:embed="rId3"/>
                <a:stretch>
                  <a:fillRect/>
                </a:stretch>
              </a:blipFill>
            </p:spPr>
            <p:txBody>
              <a:bodyPr/>
              <a:lstStyle/>
              <a:p>
                <a:r>
                  <a:rPr lang="en-US">
                    <a:noFill/>
                  </a:rPr>
                  <a:t> </a:t>
                </a:r>
              </a:p>
            </p:txBody>
          </p:sp>
        </mc:Fallback>
      </mc:AlternateContent>
      <p:sp>
        <p:nvSpPr>
          <p:cNvPr id="11" name="Oval 10"/>
          <p:cNvSpPr/>
          <p:nvPr/>
        </p:nvSpPr>
        <p:spPr>
          <a:xfrm>
            <a:off x="7019307" y="5679039"/>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5"/>
            <a:endCxn id="7" idx="1"/>
          </p:cNvCxnSpPr>
          <p:nvPr/>
        </p:nvCxnSpPr>
        <p:spPr>
          <a:xfrm>
            <a:off x="5234947" y="3053249"/>
            <a:ext cx="191892" cy="3328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5"/>
            <a:endCxn id="9" idx="1"/>
          </p:cNvCxnSpPr>
          <p:nvPr/>
        </p:nvCxnSpPr>
        <p:spPr>
          <a:xfrm>
            <a:off x="5579459" y="3544698"/>
            <a:ext cx="155132" cy="3041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5"/>
            <a:endCxn id="11" idx="0"/>
          </p:cNvCxnSpPr>
          <p:nvPr/>
        </p:nvCxnSpPr>
        <p:spPr>
          <a:xfrm>
            <a:off x="6811841" y="5293216"/>
            <a:ext cx="315385" cy="385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21038" y="2973941"/>
            <a:ext cx="11521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60490" y="6093296"/>
            <a:ext cx="11521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97102" y="2973941"/>
            <a:ext cx="139452" cy="311935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679354" y="405742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679354" y="4057424"/>
                <a:ext cx="576064" cy="369332"/>
              </a:xfrm>
              <a:prstGeom prst="rect">
                <a:avLst/>
              </a:prstGeom>
              <a:blipFill rotWithShape="1">
                <a:blip r:embed="rId4"/>
                <a:stretch>
                  <a:fillRect/>
                </a:stretch>
              </a:blipFill>
            </p:spPr>
            <p:txBody>
              <a:bodyPr/>
              <a:lstStyle/>
              <a:p>
                <a:r>
                  <a:rPr lang="en-US">
                    <a:noFill/>
                  </a:rPr>
                  <a:t> </a:t>
                </a:r>
              </a:p>
            </p:txBody>
          </p:sp>
        </mc:Fallback>
      </mc:AlternateContent>
      <p:sp>
        <p:nvSpPr>
          <p:cNvPr id="19" name="Oval 18"/>
          <p:cNvSpPr/>
          <p:nvPr/>
        </p:nvSpPr>
        <p:spPr>
          <a:xfrm>
            <a:off x="4698485" y="3393138"/>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64151" y="3855203"/>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1125" y="5711889"/>
            <a:ext cx="215838" cy="22431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6" idx="3"/>
            <a:endCxn id="19" idx="0"/>
          </p:cNvCxnSpPr>
          <p:nvPr/>
        </p:nvCxnSpPr>
        <p:spPr>
          <a:xfrm flipH="1">
            <a:off x="4806404" y="3053249"/>
            <a:ext cx="275923" cy="3398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3"/>
            <a:endCxn id="20" idx="0"/>
          </p:cNvCxnSpPr>
          <p:nvPr/>
        </p:nvCxnSpPr>
        <p:spPr>
          <a:xfrm flipH="1">
            <a:off x="5172070" y="3544698"/>
            <a:ext cx="254769" cy="3105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3"/>
            <a:endCxn id="21" idx="0"/>
          </p:cNvCxnSpPr>
          <p:nvPr/>
        </p:nvCxnSpPr>
        <p:spPr>
          <a:xfrm flipH="1">
            <a:off x="6379044" y="5293216"/>
            <a:ext cx="280177" cy="41867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383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p:sp>
        <p:nvSpPr>
          <p:cNvPr id="3" name="Content Placeholder 2"/>
          <p:cNvSpPr>
            <a:spLocks noGrp="1"/>
          </p:cNvSpPr>
          <p:nvPr>
            <p:ph idx="1"/>
          </p:nvPr>
        </p:nvSpPr>
        <p:spPr/>
        <p:txBody>
          <a:bodyPr/>
          <a:lstStyle/>
          <a:p>
            <a:r>
              <a:rPr lang="en-US" dirty="0"/>
              <a:t>The upper bounds for (2) and (3) can be seen from the previous proposition since the trees used in the proofs there are proper.</a:t>
            </a:r>
          </a:p>
          <a:p>
            <a:r>
              <a:rPr lang="en-US" dirty="0"/>
              <a:t>(1) and (4) can then be proved as in the previous proposition.</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33</a:t>
            </a:fld>
            <a:endParaRPr lang="en-US"/>
          </a:p>
        </p:txBody>
      </p:sp>
    </p:spTree>
    <p:extLst>
      <p:ext uri="{BB962C8B-B14F-4D97-AF65-F5344CB8AC3E}">
        <p14:creationId xmlns:p14="http://schemas.microsoft.com/office/powerpoint/2010/main" val="2585458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p:sp>
        <p:nvSpPr>
          <p:cNvPr id="3" name="Content Placeholder 2"/>
          <p:cNvSpPr>
            <a:spLocks noGrp="1"/>
          </p:cNvSpPr>
          <p:nvPr>
            <p:ph idx="1"/>
          </p:nvPr>
        </p:nvSpPr>
        <p:spPr/>
        <p:txBody>
          <a:bodyPr>
            <a:normAutofit fontScale="85000" lnSpcReduction="20000"/>
          </a:bodyPr>
          <a:lstStyle/>
          <a:p>
            <a:r>
              <a:rPr lang="en-US" dirty="0"/>
              <a:t>We can prove (5) using </a:t>
            </a:r>
            <a:r>
              <a:rPr lang="en-US" b="1" dirty="0"/>
              <a:t>induction</a:t>
            </a:r>
            <a:r>
              <a:rPr lang="en-US" dirty="0"/>
              <a:t>. For the base case, consider a tree consisting of a single root node. In this case we have 1 external node and 0 internal nodes so the relationship holds.</a:t>
            </a:r>
          </a:p>
          <a:p>
            <a:r>
              <a:rPr lang="en-US" dirty="0"/>
              <a:t>If, on the other hand, we have a tree with two or more nodes, then the root has two </a:t>
            </a:r>
            <a:r>
              <a:rPr lang="en-US" dirty="0" err="1"/>
              <a:t>subtrees</a:t>
            </a:r>
            <a:r>
              <a:rPr lang="en-US" dirty="0"/>
              <a:t>. Since these </a:t>
            </a:r>
            <a:r>
              <a:rPr lang="en-US" dirty="0" err="1"/>
              <a:t>subtrees</a:t>
            </a:r>
            <a:r>
              <a:rPr lang="en-US" dirty="0"/>
              <a:t> are smaller than the original tree, we may assume they satisfy the relationship. Thus each </a:t>
            </a:r>
            <a:r>
              <a:rPr lang="en-US" dirty="0" err="1"/>
              <a:t>subtree</a:t>
            </a:r>
            <a:r>
              <a:rPr lang="en-US" dirty="0"/>
              <a:t> has one more external node than internal nodes. Between the two of these </a:t>
            </a:r>
            <a:r>
              <a:rPr lang="en-US" dirty="0" err="1"/>
              <a:t>subtrees</a:t>
            </a:r>
            <a:r>
              <a:rPr lang="en-US" dirty="0"/>
              <a:t>, there are two more external nodes than internal nodes. But the root is an internal node. So in total we have one more external node than internal nodes.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34</a:t>
            </a:fld>
            <a:endParaRPr lang="en-US"/>
          </a:p>
        </p:txBody>
      </p:sp>
    </p:spTree>
    <p:extLst>
      <p:ext uri="{BB962C8B-B14F-4D97-AF65-F5344CB8AC3E}">
        <p14:creationId xmlns:p14="http://schemas.microsoft.com/office/powerpoint/2010/main" val="3721411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Represent a Binary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74691"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5223542" y="2924944"/>
            <a:ext cx="252028" cy="7065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751149" cy="706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204489"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23" idx="0"/>
          </p:cNvCxnSpPr>
          <p:nvPr/>
        </p:nvCxnSpPr>
        <p:spPr>
          <a:xfrm>
            <a:off x="3800061" y="3991484"/>
            <a:ext cx="656456" cy="9496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28076" y="4945288"/>
            <a:ext cx="367167" cy="369332"/>
          </a:xfrm>
          <a:prstGeom prst="rect">
            <a:avLst/>
          </a:prstGeom>
          <a:noFill/>
        </p:spPr>
        <p:txBody>
          <a:bodyPr wrap="square" rtlCol="0">
            <a:spAutoFit/>
          </a:bodyPr>
          <a:lstStyle/>
          <a:p>
            <a:pPr algn="ctr"/>
            <a:r>
              <a:rPr lang="en-US" dirty="0"/>
              <a:t>A</a:t>
            </a:r>
          </a:p>
        </p:txBody>
      </p:sp>
      <p:sp>
        <p:nvSpPr>
          <p:cNvPr id="27" name="TextBox 26"/>
          <p:cNvSpPr txBox="1"/>
          <p:nvPr/>
        </p:nvSpPr>
        <p:spPr>
          <a:xfrm>
            <a:off x="2552212" y="4922584"/>
            <a:ext cx="367167" cy="369332"/>
          </a:xfrm>
          <a:prstGeom prst="rect">
            <a:avLst/>
          </a:prstGeom>
          <a:noFill/>
        </p:spPr>
        <p:txBody>
          <a:bodyPr wrap="square" rtlCol="0">
            <a:spAutoFit/>
          </a:bodyPr>
          <a:lstStyle/>
          <a:p>
            <a:pPr algn="ctr"/>
            <a:r>
              <a:rPr lang="en-US" dirty="0"/>
              <a:t>C</a:t>
            </a:r>
          </a:p>
        </p:txBody>
      </p:sp>
      <p:sp>
        <p:nvSpPr>
          <p:cNvPr id="29" name="TextBox 28"/>
          <p:cNvSpPr txBox="1"/>
          <p:nvPr/>
        </p:nvSpPr>
        <p:spPr>
          <a:xfrm>
            <a:off x="3323352" y="4949564"/>
            <a:ext cx="367167" cy="369332"/>
          </a:xfrm>
          <a:prstGeom prst="rect">
            <a:avLst/>
          </a:prstGeom>
          <a:noFill/>
        </p:spPr>
        <p:txBody>
          <a:bodyPr wrap="square" rtlCol="0">
            <a:spAutoFit/>
          </a:bodyPr>
          <a:lstStyle/>
          <a:p>
            <a:pPr algn="ctr"/>
            <a:r>
              <a:rPr lang="en-US" dirty="0"/>
              <a:t>E</a:t>
            </a:r>
          </a:p>
        </p:txBody>
      </p:sp>
      <p:sp>
        <p:nvSpPr>
          <p:cNvPr id="34" name="TextBox 33"/>
          <p:cNvSpPr txBox="1"/>
          <p:nvPr/>
        </p:nvSpPr>
        <p:spPr>
          <a:xfrm>
            <a:off x="4272933" y="4907480"/>
            <a:ext cx="367167" cy="369332"/>
          </a:xfrm>
          <a:prstGeom prst="rect">
            <a:avLst/>
          </a:prstGeom>
          <a:noFill/>
        </p:spPr>
        <p:txBody>
          <a:bodyPr wrap="square" rtlCol="0">
            <a:spAutoFit/>
          </a:bodyPr>
          <a:lstStyle/>
          <a:p>
            <a:pPr algn="ctr"/>
            <a:r>
              <a:rPr lang="en-US" dirty="0"/>
              <a:t>G</a:t>
            </a:r>
          </a:p>
        </p:txBody>
      </p:sp>
      <p:sp>
        <p:nvSpPr>
          <p:cNvPr id="37" name="Oval 36"/>
          <p:cNvSpPr/>
          <p:nvPr/>
        </p:nvSpPr>
        <p:spPr>
          <a:xfrm>
            <a:off x="4845500" y="490748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6" idx="4"/>
            <a:endCxn id="37" idx="0"/>
          </p:cNvCxnSpPr>
          <p:nvPr/>
        </p:nvCxnSpPr>
        <p:spPr>
          <a:xfrm flipH="1">
            <a:off x="5097528" y="3991484"/>
            <a:ext cx="126014" cy="9159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13944" y="4879100"/>
            <a:ext cx="367167" cy="369332"/>
          </a:xfrm>
          <a:prstGeom prst="rect">
            <a:avLst/>
          </a:prstGeom>
          <a:noFill/>
        </p:spPr>
        <p:txBody>
          <a:bodyPr wrap="square" rtlCol="0">
            <a:spAutoFit/>
          </a:bodyPr>
          <a:lstStyle/>
          <a:p>
            <a:pPr algn="ctr"/>
            <a:r>
              <a:rPr lang="en-US" dirty="0"/>
              <a:t>I</a:t>
            </a:r>
          </a:p>
        </p:txBody>
      </p:sp>
      <p:sp>
        <p:nvSpPr>
          <p:cNvPr id="40" name="TextBox 39"/>
          <p:cNvSpPr txBox="1"/>
          <p:nvPr/>
        </p:nvSpPr>
        <p:spPr>
          <a:xfrm>
            <a:off x="3988214" y="1772816"/>
            <a:ext cx="367167" cy="369332"/>
          </a:xfrm>
          <a:prstGeom prst="rect">
            <a:avLst/>
          </a:prstGeom>
          <a:noFill/>
        </p:spPr>
        <p:txBody>
          <a:bodyPr wrap="square" rtlCol="0">
            <a:spAutoFit/>
          </a:bodyPr>
          <a:lstStyle/>
          <a:p>
            <a:pPr algn="ctr"/>
            <a:r>
              <a:rPr lang="en-US" dirty="0"/>
              <a:t>H</a:t>
            </a:r>
          </a:p>
        </p:txBody>
      </p:sp>
      <p:sp>
        <p:nvSpPr>
          <p:cNvPr id="41" name="TextBox 40"/>
          <p:cNvSpPr txBox="1"/>
          <p:nvPr/>
        </p:nvSpPr>
        <p:spPr>
          <a:xfrm>
            <a:off x="2690856" y="2543928"/>
            <a:ext cx="367167" cy="369332"/>
          </a:xfrm>
          <a:prstGeom prst="rect">
            <a:avLst/>
          </a:prstGeom>
          <a:noFill/>
        </p:spPr>
        <p:txBody>
          <a:bodyPr wrap="square" rtlCol="0">
            <a:spAutoFit/>
          </a:bodyPr>
          <a:lstStyle/>
          <a:p>
            <a:pPr algn="ctr"/>
            <a:r>
              <a:rPr lang="en-US" dirty="0"/>
              <a:t>D</a:t>
            </a:r>
          </a:p>
        </p:txBody>
      </p:sp>
      <p:sp>
        <p:nvSpPr>
          <p:cNvPr id="42" name="TextBox 41"/>
          <p:cNvSpPr txBox="1"/>
          <p:nvPr/>
        </p:nvSpPr>
        <p:spPr>
          <a:xfrm>
            <a:off x="2048156" y="3619748"/>
            <a:ext cx="367167" cy="369332"/>
          </a:xfrm>
          <a:prstGeom prst="rect">
            <a:avLst/>
          </a:prstGeom>
          <a:noFill/>
        </p:spPr>
        <p:txBody>
          <a:bodyPr wrap="square" rtlCol="0">
            <a:spAutoFit/>
          </a:bodyPr>
          <a:lstStyle/>
          <a:p>
            <a:pPr algn="ctr"/>
            <a:r>
              <a:rPr lang="en-US" dirty="0"/>
              <a:t>B</a:t>
            </a:r>
          </a:p>
        </p:txBody>
      </p:sp>
      <p:sp>
        <p:nvSpPr>
          <p:cNvPr id="43" name="TextBox 42"/>
          <p:cNvSpPr txBox="1"/>
          <p:nvPr/>
        </p:nvSpPr>
        <p:spPr>
          <a:xfrm>
            <a:off x="3580753" y="3633744"/>
            <a:ext cx="367167" cy="369332"/>
          </a:xfrm>
          <a:prstGeom prst="rect">
            <a:avLst/>
          </a:prstGeom>
          <a:noFill/>
        </p:spPr>
        <p:txBody>
          <a:bodyPr wrap="square" rtlCol="0">
            <a:spAutoFit/>
          </a:bodyPr>
          <a:lstStyle/>
          <a:p>
            <a:pPr algn="ctr"/>
            <a:r>
              <a:rPr lang="en-US" dirty="0"/>
              <a:t>F</a:t>
            </a:r>
          </a:p>
        </p:txBody>
      </p:sp>
      <p:sp>
        <p:nvSpPr>
          <p:cNvPr id="44" name="TextBox 43"/>
          <p:cNvSpPr txBox="1"/>
          <p:nvPr/>
        </p:nvSpPr>
        <p:spPr>
          <a:xfrm>
            <a:off x="5039958" y="3633744"/>
            <a:ext cx="367167" cy="369332"/>
          </a:xfrm>
          <a:prstGeom prst="rect">
            <a:avLst/>
          </a:prstGeom>
          <a:noFill/>
        </p:spPr>
        <p:txBody>
          <a:bodyPr wrap="square" rtlCol="0">
            <a:spAutoFit/>
          </a:bodyPr>
          <a:lstStyle/>
          <a:p>
            <a:pPr algn="ctr"/>
            <a:r>
              <a:rPr lang="en-US" dirty="0"/>
              <a:t>J</a:t>
            </a:r>
          </a:p>
        </p:txBody>
      </p:sp>
      <p:sp>
        <p:nvSpPr>
          <p:cNvPr id="45" name="TextBox 44"/>
          <p:cNvSpPr txBox="1"/>
          <p:nvPr/>
        </p:nvSpPr>
        <p:spPr>
          <a:xfrm>
            <a:off x="6043135" y="3640610"/>
            <a:ext cx="367167" cy="369332"/>
          </a:xfrm>
          <a:prstGeom prst="rect">
            <a:avLst/>
          </a:prstGeom>
          <a:noFill/>
        </p:spPr>
        <p:txBody>
          <a:bodyPr wrap="square" rtlCol="0">
            <a:spAutoFit/>
          </a:bodyPr>
          <a:lstStyle/>
          <a:p>
            <a:pPr algn="ctr"/>
            <a:r>
              <a:rPr lang="en-US" dirty="0"/>
              <a:t>L</a:t>
            </a:r>
          </a:p>
        </p:txBody>
      </p:sp>
      <p:sp>
        <p:nvSpPr>
          <p:cNvPr id="46" name="TextBox 45"/>
          <p:cNvSpPr txBox="1"/>
          <p:nvPr/>
        </p:nvSpPr>
        <p:spPr>
          <a:xfrm>
            <a:off x="5310737" y="2543928"/>
            <a:ext cx="367167" cy="369332"/>
          </a:xfrm>
          <a:prstGeom prst="rect">
            <a:avLst/>
          </a:prstGeom>
          <a:noFill/>
        </p:spPr>
        <p:txBody>
          <a:bodyPr wrap="square" rtlCol="0">
            <a:spAutoFit/>
          </a:bodyPr>
          <a:lstStyle/>
          <a:p>
            <a:pPr algn="ctr"/>
            <a:r>
              <a:rPr lang="en-US" dirty="0"/>
              <a:t>K</a:t>
            </a:r>
          </a:p>
        </p:txBody>
      </p:sp>
      <p:sp>
        <p:nvSpPr>
          <p:cNvPr id="47" name="TextBox 46"/>
          <p:cNvSpPr txBox="1"/>
          <p:nvPr/>
        </p:nvSpPr>
        <p:spPr>
          <a:xfrm>
            <a:off x="3991148" y="1403484"/>
            <a:ext cx="367167" cy="369332"/>
          </a:xfrm>
          <a:prstGeom prst="rect">
            <a:avLst/>
          </a:prstGeom>
          <a:noFill/>
        </p:spPr>
        <p:txBody>
          <a:bodyPr wrap="square" rtlCol="0">
            <a:spAutoFit/>
          </a:bodyPr>
          <a:lstStyle/>
          <a:p>
            <a:pPr algn="ctr"/>
            <a:r>
              <a:rPr lang="en-US" dirty="0"/>
              <a:t>1</a:t>
            </a:r>
          </a:p>
        </p:txBody>
      </p:sp>
      <p:sp>
        <p:nvSpPr>
          <p:cNvPr id="48" name="TextBox 47"/>
          <p:cNvSpPr txBox="1"/>
          <p:nvPr/>
        </p:nvSpPr>
        <p:spPr>
          <a:xfrm>
            <a:off x="2679128" y="2132856"/>
            <a:ext cx="367167" cy="369332"/>
          </a:xfrm>
          <a:prstGeom prst="rect">
            <a:avLst/>
          </a:prstGeom>
          <a:noFill/>
        </p:spPr>
        <p:txBody>
          <a:bodyPr wrap="square" rtlCol="0">
            <a:spAutoFit/>
          </a:bodyPr>
          <a:lstStyle/>
          <a:p>
            <a:pPr algn="ctr"/>
            <a:r>
              <a:rPr lang="en-US" dirty="0"/>
              <a:t>2</a:t>
            </a:r>
          </a:p>
        </p:txBody>
      </p:sp>
      <p:sp>
        <p:nvSpPr>
          <p:cNvPr id="49" name="TextBox 48"/>
          <p:cNvSpPr txBox="1"/>
          <p:nvPr/>
        </p:nvSpPr>
        <p:spPr>
          <a:xfrm>
            <a:off x="5291986" y="2157512"/>
            <a:ext cx="367167" cy="369332"/>
          </a:xfrm>
          <a:prstGeom prst="rect">
            <a:avLst/>
          </a:prstGeom>
          <a:noFill/>
        </p:spPr>
        <p:txBody>
          <a:bodyPr wrap="square" rtlCol="0">
            <a:spAutoFit/>
          </a:bodyPr>
          <a:lstStyle/>
          <a:p>
            <a:pPr algn="ctr"/>
            <a:r>
              <a:rPr lang="en-US" dirty="0"/>
              <a:t>3</a:t>
            </a:r>
          </a:p>
        </p:txBody>
      </p:sp>
      <p:sp>
        <p:nvSpPr>
          <p:cNvPr id="50" name="TextBox 49"/>
          <p:cNvSpPr txBox="1"/>
          <p:nvPr/>
        </p:nvSpPr>
        <p:spPr>
          <a:xfrm>
            <a:off x="2048156" y="3278194"/>
            <a:ext cx="367167" cy="369332"/>
          </a:xfrm>
          <a:prstGeom prst="rect">
            <a:avLst/>
          </a:prstGeom>
          <a:noFill/>
        </p:spPr>
        <p:txBody>
          <a:bodyPr wrap="square" rtlCol="0">
            <a:spAutoFit/>
          </a:bodyPr>
          <a:lstStyle/>
          <a:p>
            <a:pPr algn="ctr"/>
            <a:r>
              <a:rPr lang="en-US" dirty="0"/>
              <a:t>4</a:t>
            </a:r>
          </a:p>
        </p:txBody>
      </p:sp>
      <p:sp>
        <p:nvSpPr>
          <p:cNvPr id="51" name="TextBox 50"/>
          <p:cNvSpPr txBox="1"/>
          <p:nvPr/>
        </p:nvSpPr>
        <p:spPr>
          <a:xfrm>
            <a:off x="3575380" y="3278194"/>
            <a:ext cx="367167" cy="369332"/>
          </a:xfrm>
          <a:prstGeom prst="rect">
            <a:avLst/>
          </a:prstGeom>
          <a:noFill/>
        </p:spPr>
        <p:txBody>
          <a:bodyPr wrap="square" rtlCol="0">
            <a:spAutoFit/>
          </a:bodyPr>
          <a:lstStyle/>
          <a:p>
            <a:pPr algn="ctr"/>
            <a:r>
              <a:rPr lang="en-US" dirty="0"/>
              <a:t>5</a:t>
            </a:r>
          </a:p>
        </p:txBody>
      </p:sp>
      <p:sp>
        <p:nvSpPr>
          <p:cNvPr id="52" name="TextBox 51"/>
          <p:cNvSpPr txBox="1"/>
          <p:nvPr/>
        </p:nvSpPr>
        <p:spPr>
          <a:xfrm>
            <a:off x="4982389" y="3245928"/>
            <a:ext cx="367167" cy="369332"/>
          </a:xfrm>
          <a:prstGeom prst="rect">
            <a:avLst/>
          </a:prstGeom>
          <a:noFill/>
        </p:spPr>
        <p:txBody>
          <a:bodyPr wrap="square" rtlCol="0">
            <a:spAutoFit/>
          </a:bodyPr>
          <a:lstStyle/>
          <a:p>
            <a:pPr algn="ctr"/>
            <a:r>
              <a:rPr lang="en-US" dirty="0"/>
              <a:t>6</a:t>
            </a:r>
          </a:p>
        </p:txBody>
      </p:sp>
      <p:sp>
        <p:nvSpPr>
          <p:cNvPr id="53" name="TextBox 52"/>
          <p:cNvSpPr txBox="1"/>
          <p:nvPr/>
        </p:nvSpPr>
        <p:spPr>
          <a:xfrm>
            <a:off x="6111580" y="3278194"/>
            <a:ext cx="367167" cy="369332"/>
          </a:xfrm>
          <a:prstGeom prst="rect">
            <a:avLst/>
          </a:prstGeom>
          <a:noFill/>
        </p:spPr>
        <p:txBody>
          <a:bodyPr wrap="square" rtlCol="0">
            <a:spAutoFit/>
          </a:bodyPr>
          <a:lstStyle/>
          <a:p>
            <a:pPr algn="ctr"/>
            <a:r>
              <a:rPr lang="en-US" dirty="0"/>
              <a:t>7</a:t>
            </a:r>
          </a:p>
        </p:txBody>
      </p:sp>
      <p:sp>
        <p:nvSpPr>
          <p:cNvPr id="54" name="TextBox 53"/>
          <p:cNvSpPr txBox="1"/>
          <p:nvPr/>
        </p:nvSpPr>
        <p:spPr>
          <a:xfrm>
            <a:off x="1259632" y="4538148"/>
            <a:ext cx="367167" cy="369332"/>
          </a:xfrm>
          <a:prstGeom prst="rect">
            <a:avLst/>
          </a:prstGeom>
          <a:noFill/>
        </p:spPr>
        <p:txBody>
          <a:bodyPr wrap="square" rtlCol="0">
            <a:spAutoFit/>
          </a:bodyPr>
          <a:lstStyle/>
          <a:p>
            <a:pPr algn="ctr"/>
            <a:r>
              <a:rPr lang="en-US" dirty="0"/>
              <a:t>8</a:t>
            </a:r>
          </a:p>
        </p:txBody>
      </p:sp>
      <p:sp>
        <p:nvSpPr>
          <p:cNvPr id="55" name="TextBox 54"/>
          <p:cNvSpPr txBox="1"/>
          <p:nvPr/>
        </p:nvSpPr>
        <p:spPr>
          <a:xfrm>
            <a:off x="2620657" y="4538148"/>
            <a:ext cx="367167" cy="369332"/>
          </a:xfrm>
          <a:prstGeom prst="rect">
            <a:avLst/>
          </a:prstGeom>
          <a:noFill/>
        </p:spPr>
        <p:txBody>
          <a:bodyPr wrap="square" rtlCol="0">
            <a:spAutoFit/>
          </a:bodyPr>
          <a:lstStyle/>
          <a:p>
            <a:pPr algn="ctr"/>
            <a:r>
              <a:rPr lang="en-US" dirty="0"/>
              <a:t>9</a:t>
            </a:r>
          </a:p>
        </p:txBody>
      </p:sp>
      <p:sp>
        <p:nvSpPr>
          <p:cNvPr id="56" name="TextBox 55"/>
          <p:cNvSpPr txBox="1"/>
          <p:nvPr/>
        </p:nvSpPr>
        <p:spPr>
          <a:xfrm>
            <a:off x="3224501" y="4538148"/>
            <a:ext cx="506395" cy="369332"/>
          </a:xfrm>
          <a:prstGeom prst="rect">
            <a:avLst/>
          </a:prstGeom>
          <a:noFill/>
        </p:spPr>
        <p:txBody>
          <a:bodyPr wrap="square" rtlCol="0">
            <a:spAutoFit/>
          </a:bodyPr>
          <a:lstStyle/>
          <a:p>
            <a:pPr algn="ctr"/>
            <a:r>
              <a:rPr lang="en-US" dirty="0"/>
              <a:t>10</a:t>
            </a:r>
          </a:p>
        </p:txBody>
      </p:sp>
      <p:sp>
        <p:nvSpPr>
          <p:cNvPr id="57" name="TextBox 56"/>
          <p:cNvSpPr txBox="1"/>
          <p:nvPr/>
        </p:nvSpPr>
        <p:spPr>
          <a:xfrm>
            <a:off x="4278866" y="4575956"/>
            <a:ext cx="506395" cy="369332"/>
          </a:xfrm>
          <a:prstGeom prst="rect">
            <a:avLst/>
          </a:prstGeom>
          <a:noFill/>
        </p:spPr>
        <p:txBody>
          <a:bodyPr wrap="square" rtlCol="0">
            <a:spAutoFit/>
          </a:bodyPr>
          <a:lstStyle/>
          <a:p>
            <a:pPr algn="ctr"/>
            <a:r>
              <a:rPr lang="en-US" dirty="0"/>
              <a:t>11</a:t>
            </a:r>
          </a:p>
        </p:txBody>
      </p:sp>
      <p:sp>
        <p:nvSpPr>
          <p:cNvPr id="58" name="TextBox 57"/>
          <p:cNvSpPr txBox="1"/>
          <p:nvPr/>
        </p:nvSpPr>
        <p:spPr>
          <a:xfrm>
            <a:off x="5050019" y="4575956"/>
            <a:ext cx="506395" cy="369332"/>
          </a:xfrm>
          <a:prstGeom prst="rect">
            <a:avLst/>
          </a:prstGeom>
          <a:noFill/>
        </p:spPr>
        <p:txBody>
          <a:bodyPr wrap="square" rtlCol="0">
            <a:spAutoFit/>
          </a:bodyPr>
          <a:lstStyle/>
          <a:p>
            <a:pPr algn="ctr"/>
            <a:r>
              <a:rPr lang="en-US" dirty="0"/>
              <a:t>12</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10" name="Slide Number Placeholder 9"/>
          <p:cNvSpPr>
            <a:spLocks noGrp="1"/>
          </p:cNvSpPr>
          <p:nvPr>
            <p:ph type="sldNum" sz="quarter" idx="12"/>
          </p:nvPr>
        </p:nvSpPr>
        <p:spPr/>
        <p:txBody>
          <a:bodyPr/>
          <a:lstStyle/>
          <a:p>
            <a:fld id="{18689FFF-05AF-40D7-BA39-044DF5A4F07A}" type="slidenum">
              <a:rPr lang="en-US" smtClean="0"/>
              <a:t>35</a:t>
            </a:fld>
            <a:endParaRPr lang="en-US"/>
          </a:p>
        </p:txBody>
      </p:sp>
    </p:spTree>
    <p:extLst>
      <p:ext uri="{BB962C8B-B14F-4D97-AF65-F5344CB8AC3E}">
        <p14:creationId xmlns:p14="http://schemas.microsoft.com/office/powerpoint/2010/main" val="296123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Sequential Binary Tree Representation</a:t>
            </a:r>
          </a:p>
        </p:txBody>
      </p:sp>
      <p:sp>
        <p:nvSpPr>
          <p:cNvPr id="3" name="Content Placeholder 2"/>
          <p:cNvSpPr>
            <a:spLocks noGrp="1"/>
          </p:cNvSpPr>
          <p:nvPr>
            <p:ph idx="1"/>
          </p:nvPr>
        </p:nvSpPr>
        <p:spPr/>
        <p:txBody>
          <a:bodyPr>
            <a:normAutofit fontScale="85000" lnSpcReduction="20000"/>
          </a:bodyPr>
          <a:lstStyle/>
          <a:p>
            <a:r>
              <a:rPr lang="en-US" dirty="0"/>
              <a:t>If a complete binary tree has </a:t>
            </a:r>
            <a:r>
              <a:rPr lang="en-US" i="1" dirty="0"/>
              <a:t>n</a:t>
            </a:r>
            <a:r>
              <a:rPr lang="en-US" dirty="0"/>
              <a:t> nodes then its </a:t>
            </a:r>
            <a:r>
              <a:rPr lang="en-US" b="1" dirty="0"/>
              <a:t>contiguous sequential representation </a:t>
            </a:r>
            <a:r>
              <a:rPr lang="en-US" dirty="0"/>
              <a:t>is an array </a:t>
            </a:r>
            <a:r>
              <a:rPr lang="en-US" i="1" dirty="0"/>
              <a:t>A[0:n]</a:t>
            </a:r>
            <a:r>
              <a:rPr lang="en-US" dirty="0"/>
              <a:t> as follows (for the previous example </a:t>
            </a:r>
            <a:r>
              <a:rPr lang="en-US" i="1" dirty="0"/>
              <a:t>n=12</a:t>
            </a:r>
            <a:r>
              <a:rPr lang="en-US" dirty="0"/>
              <a:t>). Note that the array stores the information on the tree nodes using </a:t>
            </a:r>
            <a:r>
              <a:rPr lang="en-US" b="1" dirty="0"/>
              <a:t>level order</a:t>
            </a:r>
            <a:r>
              <a:rPr lang="en-US" dirty="0"/>
              <a:t>.</a:t>
            </a:r>
          </a:p>
          <a:p>
            <a:endParaRPr lang="en-US" dirty="0"/>
          </a:p>
          <a:p>
            <a:endParaRPr lang="en-US" dirty="0"/>
          </a:p>
          <a:p>
            <a:endParaRPr lang="en-US" dirty="0"/>
          </a:p>
          <a:p>
            <a:endParaRPr lang="en-US" dirty="0"/>
          </a:p>
          <a:p>
            <a:endParaRPr lang="en-US" dirty="0"/>
          </a:p>
          <a:p>
            <a:pPr marL="0" indent="0">
              <a:buNone/>
            </a:pPr>
            <a:r>
              <a:rPr lang="en-US" dirty="0"/>
              <a:t> </a:t>
            </a:r>
          </a:p>
        </p:txBody>
      </p:sp>
      <p:sp>
        <p:nvSpPr>
          <p:cNvPr id="4" name="Rectangle 3"/>
          <p:cNvSpPr/>
          <p:nvPr/>
        </p:nvSpPr>
        <p:spPr>
          <a:xfrm>
            <a:off x="755576" y="4005064"/>
            <a:ext cx="5832648" cy="57606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187624" y="4005064"/>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19672" y="4005064"/>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51720" y="4005064"/>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83768" y="40182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15816" y="4005064"/>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19872" y="39801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51920" y="39801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83968" y="39801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16016" y="39801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48064" y="4005064"/>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80112" y="3980656"/>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84168" y="4018260"/>
            <a:ext cx="0" cy="5760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84168" y="4084022"/>
            <a:ext cx="504056" cy="369332"/>
          </a:xfrm>
          <a:prstGeom prst="rect">
            <a:avLst/>
          </a:prstGeom>
          <a:noFill/>
        </p:spPr>
        <p:txBody>
          <a:bodyPr wrap="square" rtlCol="0">
            <a:spAutoFit/>
          </a:bodyPr>
          <a:lstStyle/>
          <a:p>
            <a:pPr algn="ctr"/>
            <a:r>
              <a:rPr lang="en-US" dirty="0"/>
              <a:t>I</a:t>
            </a:r>
          </a:p>
        </p:txBody>
      </p:sp>
      <p:sp>
        <p:nvSpPr>
          <p:cNvPr id="19" name="TextBox 18"/>
          <p:cNvSpPr txBox="1"/>
          <p:nvPr/>
        </p:nvSpPr>
        <p:spPr>
          <a:xfrm>
            <a:off x="5577517" y="4067287"/>
            <a:ext cx="504056" cy="369332"/>
          </a:xfrm>
          <a:prstGeom prst="rect">
            <a:avLst/>
          </a:prstGeom>
          <a:noFill/>
        </p:spPr>
        <p:txBody>
          <a:bodyPr wrap="square" rtlCol="0">
            <a:spAutoFit/>
          </a:bodyPr>
          <a:lstStyle/>
          <a:p>
            <a:pPr algn="ctr"/>
            <a:r>
              <a:rPr lang="en-US" dirty="0"/>
              <a:t>G</a:t>
            </a:r>
          </a:p>
        </p:txBody>
      </p:sp>
      <p:sp>
        <p:nvSpPr>
          <p:cNvPr id="20" name="TextBox 19"/>
          <p:cNvSpPr txBox="1"/>
          <p:nvPr/>
        </p:nvSpPr>
        <p:spPr>
          <a:xfrm>
            <a:off x="5076056" y="4087371"/>
            <a:ext cx="504056" cy="369332"/>
          </a:xfrm>
          <a:prstGeom prst="rect">
            <a:avLst/>
          </a:prstGeom>
          <a:noFill/>
        </p:spPr>
        <p:txBody>
          <a:bodyPr wrap="square" rtlCol="0">
            <a:spAutoFit/>
          </a:bodyPr>
          <a:lstStyle/>
          <a:p>
            <a:pPr algn="ctr"/>
            <a:r>
              <a:rPr lang="en-US" dirty="0"/>
              <a:t>E</a:t>
            </a:r>
          </a:p>
        </p:txBody>
      </p:sp>
      <p:sp>
        <p:nvSpPr>
          <p:cNvPr id="21" name="TextBox 20"/>
          <p:cNvSpPr txBox="1"/>
          <p:nvPr/>
        </p:nvSpPr>
        <p:spPr>
          <a:xfrm>
            <a:off x="4636441" y="4087371"/>
            <a:ext cx="504056" cy="369332"/>
          </a:xfrm>
          <a:prstGeom prst="rect">
            <a:avLst/>
          </a:prstGeom>
          <a:noFill/>
        </p:spPr>
        <p:txBody>
          <a:bodyPr wrap="square" rtlCol="0">
            <a:spAutoFit/>
          </a:bodyPr>
          <a:lstStyle/>
          <a:p>
            <a:pPr algn="ctr"/>
            <a:r>
              <a:rPr lang="en-US" dirty="0"/>
              <a:t>C</a:t>
            </a:r>
          </a:p>
        </p:txBody>
      </p:sp>
      <p:sp>
        <p:nvSpPr>
          <p:cNvPr id="22" name="TextBox 21"/>
          <p:cNvSpPr txBox="1"/>
          <p:nvPr/>
        </p:nvSpPr>
        <p:spPr>
          <a:xfrm>
            <a:off x="4280892" y="4084022"/>
            <a:ext cx="504056" cy="369332"/>
          </a:xfrm>
          <a:prstGeom prst="rect">
            <a:avLst/>
          </a:prstGeom>
          <a:noFill/>
        </p:spPr>
        <p:txBody>
          <a:bodyPr wrap="square" rtlCol="0">
            <a:spAutoFit/>
          </a:bodyPr>
          <a:lstStyle/>
          <a:p>
            <a:pPr algn="ctr"/>
            <a:r>
              <a:rPr lang="en-US" dirty="0"/>
              <a:t>A</a:t>
            </a:r>
          </a:p>
        </p:txBody>
      </p:sp>
      <p:sp>
        <p:nvSpPr>
          <p:cNvPr id="24" name="TextBox 23"/>
          <p:cNvSpPr txBox="1"/>
          <p:nvPr/>
        </p:nvSpPr>
        <p:spPr>
          <a:xfrm>
            <a:off x="3419872" y="4077131"/>
            <a:ext cx="504056" cy="369332"/>
          </a:xfrm>
          <a:prstGeom prst="rect">
            <a:avLst/>
          </a:prstGeom>
          <a:noFill/>
        </p:spPr>
        <p:txBody>
          <a:bodyPr wrap="square" rtlCol="0">
            <a:spAutoFit/>
          </a:bodyPr>
          <a:lstStyle/>
          <a:p>
            <a:pPr algn="ctr"/>
            <a:r>
              <a:rPr lang="en-US" dirty="0"/>
              <a:t>J</a:t>
            </a:r>
          </a:p>
        </p:txBody>
      </p:sp>
      <p:sp>
        <p:nvSpPr>
          <p:cNvPr id="25" name="TextBox 24"/>
          <p:cNvSpPr txBox="1"/>
          <p:nvPr/>
        </p:nvSpPr>
        <p:spPr>
          <a:xfrm>
            <a:off x="2915816" y="4077131"/>
            <a:ext cx="504056" cy="369332"/>
          </a:xfrm>
          <a:prstGeom prst="rect">
            <a:avLst/>
          </a:prstGeom>
          <a:noFill/>
        </p:spPr>
        <p:txBody>
          <a:bodyPr wrap="square" rtlCol="0">
            <a:spAutoFit/>
          </a:bodyPr>
          <a:lstStyle/>
          <a:p>
            <a:pPr algn="ctr"/>
            <a:r>
              <a:rPr lang="en-US" dirty="0"/>
              <a:t>F</a:t>
            </a:r>
          </a:p>
        </p:txBody>
      </p:sp>
      <p:sp>
        <p:nvSpPr>
          <p:cNvPr id="26" name="TextBox 25"/>
          <p:cNvSpPr txBox="1"/>
          <p:nvPr/>
        </p:nvSpPr>
        <p:spPr>
          <a:xfrm>
            <a:off x="2483768" y="4084022"/>
            <a:ext cx="504056" cy="369332"/>
          </a:xfrm>
          <a:prstGeom prst="rect">
            <a:avLst/>
          </a:prstGeom>
          <a:noFill/>
        </p:spPr>
        <p:txBody>
          <a:bodyPr wrap="square" rtlCol="0">
            <a:spAutoFit/>
          </a:bodyPr>
          <a:lstStyle/>
          <a:p>
            <a:pPr algn="ctr"/>
            <a:r>
              <a:rPr lang="en-US" dirty="0"/>
              <a:t>B</a:t>
            </a:r>
          </a:p>
        </p:txBody>
      </p:sp>
      <p:sp>
        <p:nvSpPr>
          <p:cNvPr id="27" name="TextBox 26"/>
          <p:cNvSpPr txBox="1"/>
          <p:nvPr/>
        </p:nvSpPr>
        <p:spPr>
          <a:xfrm>
            <a:off x="2030271" y="4071778"/>
            <a:ext cx="504056" cy="369332"/>
          </a:xfrm>
          <a:prstGeom prst="rect">
            <a:avLst/>
          </a:prstGeom>
          <a:noFill/>
        </p:spPr>
        <p:txBody>
          <a:bodyPr wrap="square" rtlCol="0">
            <a:spAutoFit/>
          </a:bodyPr>
          <a:lstStyle/>
          <a:p>
            <a:pPr algn="ctr"/>
            <a:r>
              <a:rPr lang="en-US" dirty="0"/>
              <a:t>K</a:t>
            </a:r>
          </a:p>
        </p:txBody>
      </p:sp>
      <p:sp>
        <p:nvSpPr>
          <p:cNvPr id="28" name="TextBox 27"/>
          <p:cNvSpPr txBox="1"/>
          <p:nvPr/>
        </p:nvSpPr>
        <p:spPr>
          <a:xfrm>
            <a:off x="1619672" y="4071778"/>
            <a:ext cx="504056" cy="369332"/>
          </a:xfrm>
          <a:prstGeom prst="rect">
            <a:avLst/>
          </a:prstGeom>
          <a:noFill/>
        </p:spPr>
        <p:txBody>
          <a:bodyPr wrap="square" rtlCol="0">
            <a:spAutoFit/>
          </a:bodyPr>
          <a:lstStyle/>
          <a:p>
            <a:pPr algn="ctr"/>
            <a:r>
              <a:rPr lang="en-US" dirty="0"/>
              <a:t>D</a:t>
            </a:r>
          </a:p>
        </p:txBody>
      </p:sp>
      <p:sp>
        <p:nvSpPr>
          <p:cNvPr id="29" name="TextBox 28"/>
          <p:cNvSpPr txBox="1"/>
          <p:nvPr/>
        </p:nvSpPr>
        <p:spPr>
          <a:xfrm>
            <a:off x="1187624" y="4071778"/>
            <a:ext cx="504056" cy="369332"/>
          </a:xfrm>
          <a:prstGeom prst="rect">
            <a:avLst/>
          </a:prstGeom>
          <a:noFill/>
        </p:spPr>
        <p:txBody>
          <a:bodyPr wrap="square" rtlCol="0">
            <a:spAutoFit/>
          </a:bodyPr>
          <a:lstStyle/>
          <a:p>
            <a:pPr algn="ctr"/>
            <a:r>
              <a:rPr lang="en-US" dirty="0"/>
              <a:t>H</a:t>
            </a:r>
          </a:p>
        </p:txBody>
      </p:sp>
      <p:sp>
        <p:nvSpPr>
          <p:cNvPr id="30" name="TextBox 29"/>
          <p:cNvSpPr txBox="1"/>
          <p:nvPr/>
        </p:nvSpPr>
        <p:spPr>
          <a:xfrm>
            <a:off x="3857104" y="4084022"/>
            <a:ext cx="504056" cy="369332"/>
          </a:xfrm>
          <a:prstGeom prst="rect">
            <a:avLst/>
          </a:prstGeom>
          <a:noFill/>
        </p:spPr>
        <p:txBody>
          <a:bodyPr wrap="square" rtlCol="0">
            <a:spAutoFit/>
          </a:bodyPr>
          <a:lstStyle/>
          <a:p>
            <a:pPr algn="ctr"/>
            <a:r>
              <a:rPr lang="en-US" dirty="0"/>
              <a:t>L</a:t>
            </a:r>
          </a:p>
        </p:txBody>
      </p:sp>
      <p:sp>
        <p:nvSpPr>
          <p:cNvPr id="31" name="TextBox 30"/>
          <p:cNvSpPr txBox="1"/>
          <p:nvPr/>
        </p:nvSpPr>
        <p:spPr>
          <a:xfrm>
            <a:off x="251520" y="4108430"/>
            <a:ext cx="504056" cy="369332"/>
          </a:xfrm>
          <a:prstGeom prst="rect">
            <a:avLst/>
          </a:prstGeom>
          <a:noFill/>
        </p:spPr>
        <p:txBody>
          <a:bodyPr wrap="square" rtlCol="0">
            <a:spAutoFit/>
          </a:bodyPr>
          <a:lstStyle/>
          <a:p>
            <a:pPr algn="ctr"/>
            <a:r>
              <a:rPr lang="en-US" dirty="0"/>
              <a:t>A:</a:t>
            </a:r>
          </a:p>
        </p:txBody>
      </p:sp>
      <p:sp>
        <p:nvSpPr>
          <p:cNvPr id="32" name="TextBox 31"/>
          <p:cNvSpPr txBox="1"/>
          <p:nvPr/>
        </p:nvSpPr>
        <p:spPr>
          <a:xfrm>
            <a:off x="1187624" y="4594324"/>
            <a:ext cx="504056" cy="369332"/>
          </a:xfrm>
          <a:prstGeom prst="rect">
            <a:avLst/>
          </a:prstGeom>
          <a:noFill/>
        </p:spPr>
        <p:txBody>
          <a:bodyPr wrap="square" rtlCol="0">
            <a:spAutoFit/>
          </a:bodyPr>
          <a:lstStyle/>
          <a:p>
            <a:pPr algn="ctr"/>
            <a:r>
              <a:rPr lang="en-US" dirty="0"/>
              <a:t>1</a:t>
            </a:r>
          </a:p>
        </p:txBody>
      </p:sp>
      <p:sp>
        <p:nvSpPr>
          <p:cNvPr id="33" name="TextBox 32"/>
          <p:cNvSpPr txBox="1"/>
          <p:nvPr/>
        </p:nvSpPr>
        <p:spPr>
          <a:xfrm>
            <a:off x="3419872" y="4556224"/>
            <a:ext cx="504056"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073288" y="4603452"/>
            <a:ext cx="504056" cy="369332"/>
          </a:xfrm>
          <a:prstGeom prst="rect">
            <a:avLst/>
          </a:prstGeom>
          <a:noFill/>
        </p:spPr>
        <p:txBody>
          <a:bodyPr wrap="square" rtlCol="0">
            <a:spAutoFit/>
          </a:bodyPr>
          <a:lstStyle/>
          <a:p>
            <a:pPr algn="ctr"/>
            <a:r>
              <a:rPr lang="en-US" dirty="0"/>
              <a:t>3</a:t>
            </a:r>
          </a:p>
        </p:txBody>
      </p:sp>
      <p:sp>
        <p:nvSpPr>
          <p:cNvPr id="35" name="TextBox 34"/>
          <p:cNvSpPr txBox="1"/>
          <p:nvPr/>
        </p:nvSpPr>
        <p:spPr>
          <a:xfrm>
            <a:off x="2486348" y="4613076"/>
            <a:ext cx="504056" cy="369332"/>
          </a:xfrm>
          <a:prstGeom prst="rect">
            <a:avLst/>
          </a:prstGeom>
          <a:noFill/>
        </p:spPr>
        <p:txBody>
          <a:bodyPr wrap="square" rtlCol="0">
            <a:spAutoFit/>
          </a:bodyPr>
          <a:lstStyle/>
          <a:p>
            <a:pPr algn="ctr"/>
            <a:r>
              <a:rPr lang="en-US" dirty="0"/>
              <a:t>4</a:t>
            </a:r>
          </a:p>
        </p:txBody>
      </p:sp>
      <p:sp>
        <p:nvSpPr>
          <p:cNvPr id="36" name="TextBox 35"/>
          <p:cNvSpPr txBox="1"/>
          <p:nvPr/>
        </p:nvSpPr>
        <p:spPr>
          <a:xfrm>
            <a:off x="2915816" y="4594324"/>
            <a:ext cx="504056" cy="369332"/>
          </a:xfrm>
          <a:prstGeom prst="rect">
            <a:avLst/>
          </a:prstGeom>
          <a:noFill/>
        </p:spPr>
        <p:txBody>
          <a:bodyPr wrap="square" rtlCol="0">
            <a:spAutoFit/>
          </a:bodyPr>
          <a:lstStyle/>
          <a:p>
            <a:pPr algn="ctr"/>
            <a:r>
              <a:rPr lang="en-US" dirty="0"/>
              <a:t>5</a:t>
            </a:r>
          </a:p>
        </p:txBody>
      </p:sp>
      <p:sp>
        <p:nvSpPr>
          <p:cNvPr id="37" name="TextBox 36"/>
          <p:cNvSpPr txBox="1"/>
          <p:nvPr/>
        </p:nvSpPr>
        <p:spPr>
          <a:xfrm>
            <a:off x="1607332" y="4603452"/>
            <a:ext cx="504056" cy="369332"/>
          </a:xfrm>
          <a:prstGeom prst="rect">
            <a:avLst/>
          </a:prstGeom>
          <a:noFill/>
        </p:spPr>
        <p:txBody>
          <a:bodyPr wrap="square" rtlCol="0">
            <a:spAutoFit/>
          </a:bodyPr>
          <a:lstStyle/>
          <a:p>
            <a:pPr algn="ctr"/>
            <a:r>
              <a:rPr lang="en-US" dirty="0"/>
              <a:t>2</a:t>
            </a:r>
          </a:p>
        </p:txBody>
      </p:sp>
      <p:sp>
        <p:nvSpPr>
          <p:cNvPr id="38" name="TextBox 37"/>
          <p:cNvSpPr txBox="1"/>
          <p:nvPr/>
        </p:nvSpPr>
        <p:spPr>
          <a:xfrm>
            <a:off x="3857104" y="4566344"/>
            <a:ext cx="504056" cy="369332"/>
          </a:xfrm>
          <a:prstGeom prst="rect">
            <a:avLst/>
          </a:prstGeom>
          <a:noFill/>
        </p:spPr>
        <p:txBody>
          <a:bodyPr wrap="square" rtlCol="0">
            <a:spAutoFit/>
          </a:bodyPr>
          <a:lstStyle/>
          <a:p>
            <a:pPr algn="ctr"/>
            <a:r>
              <a:rPr lang="en-US" dirty="0"/>
              <a:t>7</a:t>
            </a:r>
          </a:p>
        </p:txBody>
      </p:sp>
      <p:sp>
        <p:nvSpPr>
          <p:cNvPr id="39" name="TextBox 38"/>
          <p:cNvSpPr txBox="1"/>
          <p:nvPr/>
        </p:nvSpPr>
        <p:spPr>
          <a:xfrm>
            <a:off x="4283968" y="4566344"/>
            <a:ext cx="504056" cy="369332"/>
          </a:xfrm>
          <a:prstGeom prst="rect">
            <a:avLst/>
          </a:prstGeom>
          <a:noFill/>
        </p:spPr>
        <p:txBody>
          <a:bodyPr wrap="square" rtlCol="0">
            <a:spAutoFit/>
          </a:bodyPr>
          <a:lstStyle/>
          <a:p>
            <a:pPr algn="ctr"/>
            <a:r>
              <a:rPr lang="en-US" dirty="0"/>
              <a:t>8</a:t>
            </a:r>
          </a:p>
        </p:txBody>
      </p:sp>
      <p:sp>
        <p:nvSpPr>
          <p:cNvPr id="40" name="TextBox 39"/>
          <p:cNvSpPr txBox="1"/>
          <p:nvPr/>
        </p:nvSpPr>
        <p:spPr>
          <a:xfrm>
            <a:off x="4716016" y="4594324"/>
            <a:ext cx="504056" cy="369332"/>
          </a:xfrm>
          <a:prstGeom prst="rect">
            <a:avLst/>
          </a:prstGeom>
          <a:noFill/>
        </p:spPr>
        <p:txBody>
          <a:bodyPr wrap="square" rtlCol="0">
            <a:spAutoFit/>
          </a:bodyPr>
          <a:lstStyle/>
          <a:p>
            <a:pPr algn="ctr"/>
            <a:r>
              <a:rPr lang="en-US" dirty="0"/>
              <a:t>9</a:t>
            </a:r>
          </a:p>
        </p:txBody>
      </p:sp>
      <p:sp>
        <p:nvSpPr>
          <p:cNvPr id="41" name="TextBox 40"/>
          <p:cNvSpPr txBox="1"/>
          <p:nvPr/>
        </p:nvSpPr>
        <p:spPr>
          <a:xfrm>
            <a:off x="5152864" y="4581128"/>
            <a:ext cx="504056" cy="369332"/>
          </a:xfrm>
          <a:prstGeom prst="rect">
            <a:avLst/>
          </a:prstGeom>
          <a:noFill/>
        </p:spPr>
        <p:txBody>
          <a:bodyPr wrap="square" rtlCol="0">
            <a:spAutoFit/>
          </a:bodyPr>
          <a:lstStyle/>
          <a:p>
            <a:pPr algn="ctr"/>
            <a:r>
              <a:rPr lang="en-US" dirty="0"/>
              <a:t>10</a:t>
            </a:r>
          </a:p>
        </p:txBody>
      </p:sp>
      <p:sp>
        <p:nvSpPr>
          <p:cNvPr id="42" name="TextBox 41"/>
          <p:cNvSpPr txBox="1"/>
          <p:nvPr/>
        </p:nvSpPr>
        <p:spPr>
          <a:xfrm>
            <a:off x="5582692" y="4566344"/>
            <a:ext cx="504056" cy="369332"/>
          </a:xfrm>
          <a:prstGeom prst="rect">
            <a:avLst/>
          </a:prstGeom>
          <a:noFill/>
        </p:spPr>
        <p:txBody>
          <a:bodyPr wrap="square" rtlCol="0">
            <a:spAutoFit/>
          </a:bodyPr>
          <a:lstStyle/>
          <a:p>
            <a:pPr algn="ctr"/>
            <a:r>
              <a:rPr lang="en-US" dirty="0"/>
              <a:t>11</a:t>
            </a:r>
          </a:p>
        </p:txBody>
      </p:sp>
      <p:sp>
        <p:nvSpPr>
          <p:cNvPr id="43" name="TextBox 42"/>
          <p:cNvSpPr txBox="1"/>
          <p:nvPr/>
        </p:nvSpPr>
        <p:spPr>
          <a:xfrm>
            <a:off x="6086748" y="4581128"/>
            <a:ext cx="504056" cy="369332"/>
          </a:xfrm>
          <a:prstGeom prst="rect">
            <a:avLst/>
          </a:prstGeom>
          <a:noFill/>
        </p:spPr>
        <p:txBody>
          <a:bodyPr wrap="square" rtlCol="0">
            <a:spAutoFit/>
          </a:bodyPr>
          <a:lstStyle/>
          <a:p>
            <a:pPr algn="ctr"/>
            <a:r>
              <a:rPr lang="en-US" dirty="0"/>
              <a:t>12</a:t>
            </a:r>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23" name="Slide Number Placeholder 22"/>
          <p:cNvSpPr>
            <a:spLocks noGrp="1"/>
          </p:cNvSpPr>
          <p:nvPr>
            <p:ph type="sldNum" sz="quarter" idx="12"/>
          </p:nvPr>
        </p:nvSpPr>
        <p:spPr/>
        <p:txBody>
          <a:bodyPr/>
          <a:lstStyle/>
          <a:p>
            <a:fld id="{18689FFF-05AF-40D7-BA39-044DF5A4F07A}" type="slidenum">
              <a:rPr lang="en-US" smtClean="0"/>
              <a:t>36</a:t>
            </a:fld>
            <a:endParaRPr lang="en-US"/>
          </a:p>
        </p:txBody>
      </p:sp>
    </p:spTree>
    <p:extLst>
      <p:ext uri="{BB962C8B-B14F-4D97-AF65-F5344CB8AC3E}">
        <p14:creationId xmlns:p14="http://schemas.microsoft.com/office/powerpoint/2010/main" val="3771392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Nodes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664549112"/>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To Find:</a:t>
                          </a:r>
                        </a:p>
                      </a:txBody>
                      <a:tcPr/>
                    </a:tc>
                    <a:tc>
                      <a:txBody>
                        <a:bodyPr/>
                        <a:lstStyle/>
                        <a:p>
                          <a:r>
                            <a:rPr lang="en-US" dirty="0"/>
                            <a:t>Use:</a:t>
                          </a:r>
                        </a:p>
                      </a:txBody>
                      <a:tcPr/>
                    </a:tc>
                    <a:tc>
                      <a:txBody>
                        <a:bodyPr/>
                        <a:lstStyle/>
                        <a:p>
                          <a:r>
                            <a:rPr lang="en-US" dirty="0"/>
                            <a:t>Provided:</a:t>
                          </a:r>
                        </a:p>
                      </a:txBody>
                      <a:tcPr/>
                    </a:tc>
                    <a:extLst>
                      <a:ext uri="{0D108BD9-81ED-4DB2-BD59-A6C34878D82A}">
                        <a16:rowId xmlns:a16="http://schemas.microsoft.com/office/drawing/2014/main" val="10000"/>
                      </a:ext>
                    </a:extLst>
                  </a:tr>
                  <a:tr h="370840">
                    <a:tc>
                      <a:txBody>
                        <a:bodyPr/>
                        <a:lstStyle/>
                        <a:p>
                          <a:r>
                            <a:rPr lang="en-US" dirty="0"/>
                            <a:t>The left child of </a:t>
                          </a:r>
                          <a14:m>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𝑖</m:t>
                              </m:r>
                              <m:r>
                                <a:rPr lang="en-US" b="0" i="1" smtClean="0">
                                  <a:latin typeface="Cambria Math"/>
                                </a:rPr>
                                <m:t>]</m:t>
                              </m:r>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[2</m:t>
                                </m:r>
                                <m:r>
                                  <a:rPr lang="en-US" b="0" i="1" smtClean="0">
                                    <a:latin typeface="Cambria Math"/>
                                  </a:rPr>
                                  <m:t>𝑖</m:t>
                                </m:r>
                                <m:r>
                                  <a:rPr lang="en-US" b="0" i="1"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𝑖</m:t>
                                </m:r>
                                <m:r>
                                  <a:rPr lang="en-US" b="0" i="1" smtClean="0">
                                    <a:latin typeface="Cambria Math"/>
                                    <a:ea typeface="Cambria Math"/>
                                  </a:rPr>
                                  <m:t>≤</m:t>
                                </m:r>
                                <m:r>
                                  <a:rPr lang="en-US" b="0" i="1" smtClean="0">
                                    <a:latin typeface="Cambria Math"/>
                                    <a:ea typeface="Cambria Math"/>
                                  </a:rPr>
                                  <m:t>𝑛</m:t>
                                </m:r>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The right child of </a:t>
                          </a:r>
                          <a14:m>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𝑖</m:t>
                              </m:r>
                              <m:r>
                                <a:rPr lang="en-US" b="0" i="1" smtClean="0">
                                  <a:latin typeface="Cambria Math"/>
                                </a:rPr>
                                <m:t>]</m:t>
                              </m:r>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[2</m:t>
                                </m:r>
                                <m:r>
                                  <a:rPr lang="en-US" b="0" i="1" smtClean="0">
                                    <a:latin typeface="Cambria Math"/>
                                  </a:rPr>
                                  <m:t>𝑖</m:t>
                                </m:r>
                                <m:r>
                                  <a:rPr lang="en-US" b="0" i="1" smtClean="0">
                                    <a:latin typeface="Cambria Math"/>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𝑖</m:t>
                                </m:r>
                                <m:r>
                                  <a:rPr lang="en-US" b="0" i="1" smtClean="0">
                                    <a:latin typeface="Cambria Math"/>
                                  </a:rPr>
                                  <m:t>+1 ≤</m:t>
                                </m:r>
                                <m:r>
                                  <a:rPr lang="en-US" b="0" i="1" smtClean="0">
                                    <a:latin typeface="Cambria Math"/>
                                    <a:ea typeface="Cambria Math"/>
                                  </a:rPr>
                                  <m:t>𝑛</m:t>
                                </m:r>
                              </m:oMath>
                            </m:oMathPara>
                          </a14:m>
                          <a:endParaRPr lang="en-US" dirty="0"/>
                        </a:p>
                      </a:txBody>
                      <a:tcPr/>
                    </a:tc>
                    <a:extLst>
                      <a:ext uri="{0D108BD9-81ED-4DB2-BD59-A6C34878D82A}">
                        <a16:rowId xmlns:a16="http://schemas.microsoft.com/office/drawing/2014/main" val="10002"/>
                      </a:ext>
                    </a:extLst>
                  </a:tr>
                  <a:tr h="370840">
                    <a:tc>
                      <a:txBody>
                        <a:bodyPr/>
                        <a:lstStyle/>
                        <a:p>
                          <a:r>
                            <a:rPr lang="en-US" dirty="0"/>
                            <a:t>The parent of </a:t>
                          </a:r>
                          <a14:m>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𝑖</m:t>
                              </m:r>
                              <m:r>
                                <a:rPr lang="en-US" b="0" i="1" smtClean="0">
                                  <a:latin typeface="Cambria Math"/>
                                </a:rPr>
                                <m:t>]</m:t>
                              </m:r>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𝑖</m:t>
                                </m:r>
                                <m:r>
                                  <a:rPr lang="en-US" b="0" i="1" smtClean="0">
                                    <a:latin typeface="Cambria Math"/>
                                  </a:rPr>
                                  <m:t>/2]</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𝑖</m:t>
                                </m:r>
                                <m:r>
                                  <a:rPr lang="en-US" b="0" i="1" smtClean="0">
                                    <a:latin typeface="Cambria Math"/>
                                    <a:ea typeface="Cambria Math"/>
                                  </a:rPr>
                                  <m:t>&gt;1</m:t>
                                </m:r>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The root</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[1]</m:t>
                                </m:r>
                              </m:oMath>
                            </m:oMathPara>
                          </a14:m>
                          <a:endParaRPr lang="en-US" dirty="0"/>
                        </a:p>
                      </a:txBody>
                      <a:tcPr/>
                    </a:tc>
                    <a:tc>
                      <a:txBody>
                        <a:bodyPr/>
                        <a:lstStyle/>
                        <a:p>
                          <a:pPr algn="ctr"/>
                          <a:r>
                            <a:rPr lang="en-US" i="1" dirty="0"/>
                            <a:t>A</a:t>
                          </a:r>
                          <a:r>
                            <a:rPr lang="en-US" dirty="0"/>
                            <a:t> is nonempty</a:t>
                          </a:r>
                        </a:p>
                      </a:txBody>
                      <a:tcPr/>
                    </a:tc>
                    <a:extLst>
                      <a:ext uri="{0D108BD9-81ED-4DB2-BD59-A6C34878D82A}">
                        <a16:rowId xmlns:a16="http://schemas.microsoft.com/office/drawing/2014/main" val="10004"/>
                      </a:ext>
                    </a:extLst>
                  </a:tr>
                  <a:tr h="370840">
                    <a:tc>
                      <a:txBody>
                        <a:bodyPr/>
                        <a:lstStyle/>
                        <a:p>
                          <a:r>
                            <a:rPr lang="en-US" dirty="0"/>
                            <a:t>Whether </a:t>
                          </a:r>
                          <a14:m>
                            <m:oMath xmlns:m="http://schemas.openxmlformats.org/officeDocument/2006/math">
                              <m:r>
                                <a:rPr lang="en-US" b="0" i="1" smtClean="0">
                                  <a:latin typeface="Cambria Math"/>
                                </a:rPr>
                                <m:t>𝐴</m:t>
                              </m:r>
                              <m:d>
                                <m:dPr>
                                  <m:begChr m:val="["/>
                                  <m:endChr m:val="]"/>
                                  <m:ctrlPr>
                                    <a:rPr lang="en-US" b="0" i="1" smtClean="0">
                                      <a:latin typeface="Cambria Math" panose="02040503050406030204" pitchFamily="18" charset="0"/>
                                    </a:rPr>
                                  </m:ctrlPr>
                                </m:dPr>
                                <m:e>
                                  <m:r>
                                    <a:rPr lang="en-US" b="0" i="1" smtClean="0">
                                      <a:latin typeface="Cambria Math"/>
                                    </a:rPr>
                                    <m:t>𝑖</m:t>
                                  </m:r>
                                </m:e>
                              </m:d>
                              <m:r>
                                <a:rPr lang="en-US" b="0" i="0" smtClean="0">
                                  <a:latin typeface="Cambria Math"/>
                                </a:rPr>
                                <m:t>  </m:t>
                              </m:r>
                            </m:oMath>
                          </a14:m>
                          <a:r>
                            <a:rPr lang="en-US" dirty="0"/>
                            <a:t>is a leaf</a:t>
                          </a:r>
                          <a:endParaRPr lang="en-US" dirty="0">
                            <a:latin typeface="Arial" panose="020B0604020202020204" pitchFamily="34" charset="0"/>
                            <a:cs typeface="Arial" panose="020B0604020202020204" pitchFamily="34" charset="0"/>
                          </a:endParaRPr>
                        </a:p>
                      </a:txBody>
                      <a:tcPr/>
                    </a:tc>
                    <a:tc>
                      <a:txBody>
                        <a:bodyPr/>
                        <a:lstStyle/>
                        <a:p>
                          <a:pPr algn="ctr"/>
                          <a:r>
                            <a:rPr lang="en-US" i="1" dirty="0"/>
                            <a:t>True</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𝑖</m:t>
                                </m:r>
                                <m:r>
                                  <a:rPr lang="en-US" b="0" i="1" smtClean="0">
                                    <a:latin typeface="Cambria Math"/>
                                    <a:ea typeface="Cambria Math"/>
                                  </a:rPr>
                                  <m:t>&gt;</m:t>
                                </m:r>
                                <m:r>
                                  <a:rPr lang="en-US" b="0" i="1" smtClean="0">
                                    <a:latin typeface="Cambria Math"/>
                                    <a:ea typeface="Cambria Math"/>
                                  </a:rPr>
                                  <m:t>𝑛</m:t>
                                </m:r>
                              </m:oMath>
                            </m:oMathPara>
                          </a14:m>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664549112"/>
                  </p:ext>
                </p:extLst>
              </p:nvPr>
            </p:nvGraphicFramePr>
            <p:xfrm>
              <a:off x="457200" y="1600200"/>
              <a:ext cx="8229600" cy="2225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To Find:</a:t>
                          </a:r>
                        </a:p>
                      </a:txBody>
                      <a:tcPr/>
                    </a:tc>
                    <a:tc>
                      <a:txBody>
                        <a:bodyPr/>
                        <a:lstStyle/>
                        <a:p>
                          <a:r>
                            <a:rPr lang="en-US" dirty="0"/>
                            <a:t>Use:</a:t>
                          </a:r>
                        </a:p>
                      </a:txBody>
                      <a:tcPr/>
                    </a:tc>
                    <a:tc>
                      <a:txBody>
                        <a:bodyPr/>
                        <a:lstStyle/>
                        <a:p>
                          <a:r>
                            <a:rPr lang="en-US" dirty="0"/>
                            <a:t>Provided:</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444" t="-108197" r="-201111" b="-424590"/>
                          </a:stretch>
                        </a:blipFill>
                      </a:tcPr>
                    </a:tc>
                    <a:tc>
                      <a:txBody>
                        <a:bodyPr/>
                        <a:lstStyle/>
                        <a:p>
                          <a:endParaRPr lang="en-US"/>
                        </a:p>
                      </a:txBody>
                      <a:tcPr>
                        <a:blipFill>
                          <a:blip r:embed="rId2"/>
                          <a:stretch>
                            <a:fillRect l="-100444" t="-108197" r="-101111" b="-424590"/>
                          </a:stretch>
                        </a:blipFill>
                      </a:tcPr>
                    </a:tc>
                    <a:tc>
                      <a:txBody>
                        <a:bodyPr/>
                        <a:lstStyle/>
                        <a:p>
                          <a:endParaRPr lang="en-US"/>
                        </a:p>
                      </a:txBody>
                      <a:tcPr>
                        <a:blipFill>
                          <a:blip r:embed="rId2"/>
                          <a:stretch>
                            <a:fillRect l="-200444" t="-108197" r="-1111" b="-424590"/>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444" t="-208197" r="-201111" b="-324590"/>
                          </a:stretch>
                        </a:blipFill>
                      </a:tcPr>
                    </a:tc>
                    <a:tc>
                      <a:txBody>
                        <a:bodyPr/>
                        <a:lstStyle/>
                        <a:p>
                          <a:endParaRPr lang="en-US"/>
                        </a:p>
                      </a:txBody>
                      <a:tcPr>
                        <a:blipFill>
                          <a:blip r:embed="rId2"/>
                          <a:stretch>
                            <a:fillRect l="-100444" t="-208197" r="-101111" b="-324590"/>
                          </a:stretch>
                        </a:blipFill>
                      </a:tcPr>
                    </a:tc>
                    <a:tc>
                      <a:txBody>
                        <a:bodyPr/>
                        <a:lstStyle/>
                        <a:p>
                          <a:endParaRPr lang="en-US"/>
                        </a:p>
                      </a:txBody>
                      <a:tcPr>
                        <a:blipFill>
                          <a:blip r:embed="rId2"/>
                          <a:stretch>
                            <a:fillRect l="-200444" t="-208197" r="-1111" b="-324590"/>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444" t="-308197" r="-201111" b="-224590"/>
                          </a:stretch>
                        </a:blipFill>
                      </a:tcPr>
                    </a:tc>
                    <a:tc>
                      <a:txBody>
                        <a:bodyPr/>
                        <a:lstStyle/>
                        <a:p>
                          <a:endParaRPr lang="en-US"/>
                        </a:p>
                      </a:txBody>
                      <a:tcPr>
                        <a:blipFill>
                          <a:blip r:embed="rId2"/>
                          <a:stretch>
                            <a:fillRect l="-100444" t="-308197" r="-101111" b="-224590"/>
                          </a:stretch>
                        </a:blipFill>
                      </a:tcPr>
                    </a:tc>
                    <a:tc>
                      <a:txBody>
                        <a:bodyPr/>
                        <a:lstStyle/>
                        <a:p>
                          <a:endParaRPr lang="en-US"/>
                        </a:p>
                      </a:txBody>
                      <a:tcPr>
                        <a:blipFill>
                          <a:blip r:embed="rId2"/>
                          <a:stretch>
                            <a:fillRect l="-200444" t="-308197" r="-1111" b="-224590"/>
                          </a:stretch>
                        </a:blipFill>
                      </a:tcPr>
                    </a:tc>
                    <a:extLst>
                      <a:ext uri="{0D108BD9-81ED-4DB2-BD59-A6C34878D82A}">
                        <a16:rowId xmlns:a16="http://schemas.microsoft.com/office/drawing/2014/main" val="10003"/>
                      </a:ext>
                    </a:extLst>
                  </a:tr>
                  <a:tr h="370840">
                    <a:tc>
                      <a:txBody>
                        <a:bodyPr/>
                        <a:lstStyle/>
                        <a:p>
                          <a:r>
                            <a:rPr lang="en-US" dirty="0"/>
                            <a:t>The root</a:t>
                          </a:r>
                        </a:p>
                      </a:txBody>
                      <a:tcPr/>
                    </a:tc>
                    <a:tc>
                      <a:txBody>
                        <a:bodyPr/>
                        <a:lstStyle/>
                        <a:p>
                          <a:endParaRPr lang="en-US"/>
                        </a:p>
                      </a:txBody>
                      <a:tcPr>
                        <a:blipFill>
                          <a:blip r:embed="rId2"/>
                          <a:stretch>
                            <a:fillRect l="-100444" t="-408197" r="-101111" b="-124590"/>
                          </a:stretch>
                        </a:blipFill>
                      </a:tcPr>
                    </a:tc>
                    <a:tc>
                      <a:txBody>
                        <a:bodyPr/>
                        <a:lstStyle/>
                        <a:p>
                          <a:pPr algn="ctr"/>
                          <a:r>
                            <a:rPr lang="en-US" i="1" dirty="0"/>
                            <a:t>A</a:t>
                          </a:r>
                          <a:r>
                            <a:rPr lang="en-US" dirty="0"/>
                            <a:t> is nonempty</a:t>
                          </a:r>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l="-444" t="-508197" r="-201111" b="-24590"/>
                          </a:stretch>
                        </a:blipFill>
                      </a:tcPr>
                    </a:tc>
                    <a:tc>
                      <a:txBody>
                        <a:bodyPr/>
                        <a:lstStyle/>
                        <a:p>
                          <a:pPr algn="ctr"/>
                          <a:r>
                            <a:rPr lang="en-US" i="1" dirty="0"/>
                            <a:t>True</a:t>
                          </a:r>
                        </a:p>
                      </a:txBody>
                      <a:tcPr/>
                    </a:tc>
                    <a:tc>
                      <a:txBody>
                        <a:bodyPr/>
                        <a:lstStyle/>
                        <a:p>
                          <a:endParaRPr lang="en-US"/>
                        </a:p>
                      </a:txBody>
                      <a:tcPr>
                        <a:blipFill>
                          <a:blip r:embed="rId2"/>
                          <a:stretch>
                            <a:fillRect l="-200444" t="-508197" r="-1111" b="-24590"/>
                          </a:stretch>
                        </a:blipFill>
                      </a:tcPr>
                    </a:tc>
                    <a:extLst>
                      <a:ext uri="{0D108BD9-81ED-4DB2-BD59-A6C34878D82A}">
                        <a16:rowId xmlns:a16="http://schemas.microsoft.com/office/drawing/2014/main" val="10005"/>
                      </a:ext>
                    </a:extLst>
                  </a:tr>
                </a:tbl>
              </a:graphicData>
            </a:graphic>
          </p:graphicFrame>
        </mc:Fallback>
      </mc:AlternateContent>
      <p:sp>
        <p:nvSpPr>
          <p:cNvPr id="3" name="Footer Placeholder 2"/>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37</a:t>
            </a:fld>
            <a:endParaRPr lang="en-US"/>
          </a:p>
        </p:txBody>
      </p:sp>
    </p:spTree>
    <p:extLst>
      <p:ext uri="{BB962C8B-B14F-4D97-AF65-F5344CB8AC3E}">
        <p14:creationId xmlns:p14="http://schemas.microsoft.com/office/powerpoint/2010/main" val="419027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Representation (cont’d)</a:t>
            </a:r>
          </a:p>
        </p:txBody>
      </p:sp>
      <p:sp>
        <p:nvSpPr>
          <p:cNvPr id="3" name="Content Placeholder 2"/>
          <p:cNvSpPr>
            <a:spLocks noGrp="1"/>
          </p:cNvSpPr>
          <p:nvPr>
            <p:ph idx="1"/>
          </p:nvPr>
        </p:nvSpPr>
        <p:spPr/>
        <p:txBody>
          <a:bodyPr/>
          <a:lstStyle/>
          <a:p>
            <a:r>
              <a:rPr lang="en-US" dirty="0"/>
              <a:t>The sequential representation can also be used in the case that a binary tree is </a:t>
            </a:r>
            <a:r>
              <a:rPr lang="en-US" b="1" dirty="0"/>
              <a:t>not complete.</a:t>
            </a:r>
          </a:p>
          <a:p>
            <a:r>
              <a:rPr lang="en-US" dirty="0"/>
              <a:t>In this case there will be </a:t>
            </a:r>
            <a:r>
              <a:rPr lang="en-US" b="1" dirty="0"/>
              <a:t>empty cells </a:t>
            </a:r>
            <a:r>
              <a:rPr lang="en-US" dirty="0"/>
              <a:t>in the respective array so such a representation can be wasteful.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38</a:t>
            </a:fld>
            <a:endParaRPr lang="en-US"/>
          </a:p>
        </p:txBody>
      </p:sp>
    </p:spTree>
    <p:extLst>
      <p:ext uri="{BB962C8B-B14F-4D97-AF65-F5344CB8AC3E}">
        <p14:creationId xmlns:p14="http://schemas.microsoft.com/office/powerpoint/2010/main" val="2757326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Heaps</a:t>
            </a:r>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heap</a:t>
            </a:r>
            <a:r>
              <a:rPr lang="en-US" dirty="0"/>
              <a:t> </a:t>
            </a:r>
            <a:r>
              <a:rPr lang="el-GR" dirty="0"/>
              <a:t>(σωρός) </a:t>
            </a:r>
            <a:r>
              <a:rPr lang="en-US" dirty="0"/>
              <a:t>is a complete binary tree with values stored in its nodes such that no child has a value bigger than the value of its parent (i.e., the value of the parent of each node is greater than or equal the value of the node itself).</a:t>
            </a:r>
          </a:p>
          <a:p>
            <a:r>
              <a:rPr lang="en-US" dirty="0"/>
              <a:t>Some authors call this a </a:t>
            </a:r>
            <a:r>
              <a:rPr lang="en-US" b="1" dirty="0"/>
              <a:t>max-heap</a:t>
            </a:r>
            <a:r>
              <a:rPr lang="el-GR" b="1" dirty="0"/>
              <a:t> </a:t>
            </a:r>
            <a:r>
              <a:rPr lang="el-GR" dirty="0"/>
              <a:t>(σωρός μεγίστων).</a:t>
            </a:r>
            <a:endParaRPr lang="en-US" dirty="0"/>
          </a:p>
          <a:p>
            <a:r>
              <a:rPr lang="en-US" dirty="0"/>
              <a:t>We can also define a </a:t>
            </a:r>
            <a:r>
              <a:rPr lang="en-US" b="1" dirty="0"/>
              <a:t>min-heap</a:t>
            </a:r>
            <a:r>
              <a:rPr lang="en-US" dirty="0"/>
              <a:t> </a:t>
            </a:r>
            <a:r>
              <a:rPr lang="el-GR" dirty="0"/>
              <a:t>(σωρός ελαχίστων) </a:t>
            </a:r>
            <a:r>
              <a:rPr lang="en-US" dirty="0"/>
              <a:t>when the relationship between the value of a parent and the value of its child is “less than or equal”.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39</a:t>
            </a:fld>
            <a:endParaRPr lang="en-US"/>
          </a:p>
        </p:txBody>
      </p:sp>
    </p:spTree>
    <p:extLst>
      <p:ext uri="{BB962C8B-B14F-4D97-AF65-F5344CB8AC3E}">
        <p14:creationId xmlns:p14="http://schemas.microsoft.com/office/powerpoint/2010/main" val="390082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Definition of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A </a:t>
                </a:r>
                <a:r>
                  <a:rPr lang="en-US" b="1" dirty="0"/>
                  <a:t>(rooted) tree</a:t>
                </a:r>
                <a:r>
                  <a:rPr lang="en-US" dirty="0"/>
                  <a:t> </a:t>
                </a:r>
                <a14:m>
                  <m:oMath xmlns:m="http://schemas.openxmlformats.org/officeDocument/2006/math">
                    <m:r>
                      <a:rPr lang="en-US" b="0" i="1" smtClean="0">
                        <a:latin typeface="Cambria Math"/>
                      </a:rPr>
                      <m:t>𝑇</m:t>
                    </m:r>
                  </m:oMath>
                </a14:m>
                <a:r>
                  <a:rPr lang="en-US" dirty="0"/>
                  <a:t> is a set of nodes storing elements in a </a:t>
                </a:r>
                <a:r>
                  <a:rPr lang="en-US" b="1" dirty="0"/>
                  <a:t>parent-child </a:t>
                </a:r>
                <a:r>
                  <a:rPr lang="en-US" dirty="0"/>
                  <a:t>relationship with the following properties:</a:t>
                </a:r>
              </a:p>
              <a:p>
                <a:pPr lvl="1"/>
                <a:r>
                  <a:rPr lang="en-US" dirty="0"/>
                  <a:t>If </a:t>
                </a:r>
                <a14:m>
                  <m:oMath xmlns:m="http://schemas.openxmlformats.org/officeDocument/2006/math">
                    <m:r>
                      <a:rPr lang="en-US" i="1">
                        <a:latin typeface="Cambria Math"/>
                      </a:rPr>
                      <m:t>𝑇</m:t>
                    </m:r>
                  </m:oMath>
                </a14:m>
                <a:r>
                  <a:rPr lang="en-US" dirty="0"/>
                  <a:t> is nonempty, it has a special node, called the </a:t>
                </a:r>
                <a:r>
                  <a:rPr lang="en-US" b="1" dirty="0"/>
                  <a:t>root</a:t>
                </a:r>
                <a:r>
                  <a:rPr lang="en-US" dirty="0"/>
                  <a:t> of </a:t>
                </a:r>
                <a14:m>
                  <m:oMath xmlns:m="http://schemas.openxmlformats.org/officeDocument/2006/math">
                    <m:r>
                      <a:rPr lang="en-US" i="1">
                        <a:latin typeface="Cambria Math"/>
                      </a:rPr>
                      <m:t>𝑇</m:t>
                    </m:r>
                  </m:oMath>
                </a14:m>
                <a:r>
                  <a:rPr lang="en-US" dirty="0"/>
                  <a:t>, that has no parent.</a:t>
                </a:r>
              </a:p>
              <a:p>
                <a:pPr lvl="1"/>
                <a:r>
                  <a:rPr lang="en-US" dirty="0"/>
                  <a:t>Each node </a:t>
                </a:r>
                <a14:m>
                  <m:oMath xmlns:m="http://schemas.openxmlformats.org/officeDocument/2006/math">
                    <m:r>
                      <a:rPr lang="en-US" b="0" i="1" smtClean="0">
                        <a:latin typeface="Cambria Math"/>
                      </a:rPr>
                      <m:t>𝑣</m:t>
                    </m:r>
                  </m:oMath>
                </a14:m>
                <a:r>
                  <a:rPr lang="en-US" dirty="0"/>
                  <a:t> of T different from the root has a unique </a:t>
                </a:r>
                <a:r>
                  <a:rPr lang="en-US" b="1" dirty="0"/>
                  <a:t>parent</a:t>
                </a:r>
                <a:r>
                  <a:rPr lang="en-US" dirty="0"/>
                  <a:t> node </a:t>
                </a:r>
                <a14:m>
                  <m:oMath xmlns:m="http://schemas.openxmlformats.org/officeDocument/2006/math">
                    <m:r>
                      <a:rPr lang="en-US" b="0" i="1" smtClean="0">
                        <a:latin typeface="Cambria Math"/>
                      </a:rPr>
                      <m:t>𝑤</m:t>
                    </m:r>
                  </m:oMath>
                </a14:m>
                <a:r>
                  <a:rPr lang="en-US" dirty="0"/>
                  <a:t>; every node with parent </a:t>
                </a:r>
                <a14:m>
                  <m:oMath xmlns:m="http://schemas.openxmlformats.org/officeDocument/2006/math">
                    <m:r>
                      <a:rPr lang="en-US" i="1">
                        <a:latin typeface="Cambria Math"/>
                      </a:rPr>
                      <m:t>𝑤</m:t>
                    </m:r>
                  </m:oMath>
                </a14:m>
                <a:r>
                  <a:rPr lang="en-US" dirty="0"/>
                  <a:t> is a </a:t>
                </a:r>
                <a:r>
                  <a:rPr lang="en-US" b="1" dirty="0"/>
                  <a:t>child</a:t>
                </a:r>
                <a:r>
                  <a:rPr lang="en-US" dirty="0"/>
                  <a:t> of </a:t>
                </a:r>
                <a14:m>
                  <m:oMath xmlns:m="http://schemas.openxmlformats.org/officeDocument/2006/math">
                    <m:r>
                      <a:rPr lang="en-US" i="1">
                        <a:latin typeface="Cambria Math"/>
                      </a:rPr>
                      <m:t>𝑤</m:t>
                    </m:r>
                  </m:oMath>
                </a14:m>
                <a:r>
                  <a:rPr lang="en-US" dirty="0"/>
                  <a:t>.</a:t>
                </a:r>
              </a:p>
              <a:p>
                <a:r>
                  <a:rPr lang="en-US" dirty="0"/>
                  <a:t>The </a:t>
                </a:r>
                <a:r>
                  <a:rPr lang="en-US" b="1" dirty="0"/>
                  <a:t>empty tree </a:t>
                </a:r>
                <a:r>
                  <a:rPr lang="en-US" dirty="0"/>
                  <a:t>is one which has no nodes.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b="-256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4</a:t>
            </a:fld>
            <a:endParaRPr lang="en-US"/>
          </a:p>
        </p:txBody>
      </p:sp>
    </p:spTree>
    <p:extLst>
      <p:ext uri="{BB962C8B-B14F-4D97-AF65-F5344CB8AC3E}">
        <p14:creationId xmlns:p14="http://schemas.microsoft.com/office/powerpoint/2010/main" val="215601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26" name="TextBox 25"/>
          <p:cNvSpPr txBox="1"/>
          <p:nvPr/>
        </p:nvSpPr>
        <p:spPr>
          <a:xfrm>
            <a:off x="2621466" y="254751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54605" y="4899610"/>
            <a:ext cx="560664" cy="369332"/>
          </a:xfrm>
          <a:prstGeom prst="rect">
            <a:avLst/>
          </a:prstGeom>
          <a:noFill/>
        </p:spPr>
        <p:txBody>
          <a:bodyPr wrap="square" rtlCol="0">
            <a:spAutoFit/>
          </a:bodyPr>
          <a:lstStyle/>
          <a:p>
            <a:pPr algn="ctr"/>
            <a:r>
              <a:rPr lang="en-US" dirty="0"/>
              <a:t>3</a:t>
            </a:r>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40</a:t>
            </a:fld>
            <a:endParaRPr lang="en-US"/>
          </a:p>
        </p:txBody>
      </p:sp>
    </p:spTree>
    <p:extLst>
      <p:ext uri="{BB962C8B-B14F-4D97-AF65-F5344CB8AC3E}">
        <p14:creationId xmlns:p14="http://schemas.microsoft.com/office/powerpoint/2010/main" val="45332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Heaps and Priority Queues</a:t>
            </a:r>
          </a:p>
        </p:txBody>
      </p:sp>
      <p:sp>
        <p:nvSpPr>
          <p:cNvPr id="3" name="Content Placeholder 2"/>
          <p:cNvSpPr>
            <a:spLocks noGrp="1"/>
          </p:cNvSpPr>
          <p:nvPr>
            <p:ph idx="1"/>
          </p:nvPr>
        </p:nvSpPr>
        <p:spPr/>
        <p:txBody>
          <a:bodyPr>
            <a:normAutofit fontScale="92500" lnSpcReduction="20000"/>
          </a:bodyPr>
          <a:lstStyle/>
          <a:p>
            <a:r>
              <a:rPr lang="en-US" dirty="0"/>
              <a:t>A heap provides a representation for a priority queue.</a:t>
            </a:r>
          </a:p>
          <a:p>
            <a:r>
              <a:rPr lang="en-US" b="1" dirty="0"/>
              <a:t>Reminder:</a:t>
            </a:r>
            <a:r>
              <a:rPr lang="en-US" dirty="0"/>
              <a:t> A </a:t>
            </a:r>
            <a:r>
              <a:rPr lang="en-US" b="1" dirty="0"/>
              <a:t>priority queue </a:t>
            </a:r>
            <a:r>
              <a:rPr lang="en-US" dirty="0"/>
              <a:t>is an ADT having the property that items are removed in the order of highest-to-lowest priority regardless of the order in which they were inserted.</a:t>
            </a:r>
          </a:p>
          <a:p>
            <a:r>
              <a:rPr lang="en-US" dirty="0"/>
              <a:t>If a heap is used to represent a priority queue, it is easy to find </a:t>
            </a:r>
            <a:r>
              <a:rPr lang="en-US" b="1" dirty="0"/>
              <a:t>the item of highest priority</a:t>
            </a:r>
            <a:r>
              <a:rPr lang="en-US" dirty="0"/>
              <a:t>, since it sits at the root of the tree.</a:t>
            </a:r>
          </a:p>
          <a:p>
            <a:r>
              <a:rPr lang="en-US" dirty="0"/>
              <a:t>If we remove the value at the root, we have to </a:t>
            </a:r>
            <a:r>
              <a:rPr lang="en-US" b="1" dirty="0"/>
              <a:t>restructure the tree </a:t>
            </a:r>
            <a:r>
              <a:rPr lang="en-US" dirty="0"/>
              <a:t>to be a heap again.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41</a:t>
            </a:fld>
            <a:endParaRPr lang="en-US"/>
          </a:p>
        </p:txBody>
      </p:sp>
    </p:spTree>
    <p:extLst>
      <p:ext uri="{BB962C8B-B14F-4D97-AF65-F5344CB8AC3E}">
        <p14:creationId xmlns:p14="http://schemas.microsoft.com/office/powerpoint/2010/main" val="2477345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a:t>
            </a:r>
          </a:p>
        </p:txBody>
      </p:sp>
      <p:sp>
        <p:nvSpPr>
          <p:cNvPr id="3" name="Content Placeholder 2"/>
          <p:cNvSpPr>
            <a:spLocks noGrp="1"/>
          </p:cNvSpPr>
          <p:nvPr>
            <p:ph idx="1"/>
          </p:nvPr>
        </p:nvSpPr>
        <p:spPr/>
        <p:txBody>
          <a:bodyPr>
            <a:normAutofit fontScale="92500"/>
          </a:bodyPr>
          <a:lstStyle/>
          <a:p>
            <a:r>
              <a:rPr lang="en-US" dirty="0"/>
              <a:t>The algorithm for </a:t>
            </a:r>
            <a:r>
              <a:rPr lang="en-US" b="1" dirty="0"/>
              <a:t>restructuring the tree </a:t>
            </a:r>
            <a:r>
              <a:rPr lang="en-US" dirty="0"/>
              <a:t>is as follows:</a:t>
            </a:r>
          </a:p>
          <a:p>
            <a:pPr marL="971550" lvl="1" indent="-514350">
              <a:buFont typeface="+mj-lt"/>
              <a:buAutoNum type="arabicPeriod"/>
            </a:pPr>
            <a:r>
              <a:rPr lang="en-US" dirty="0"/>
              <a:t>We delete the rightmost leaf on the bottom row (this is the last leaf in level order).</a:t>
            </a:r>
          </a:p>
          <a:p>
            <a:pPr marL="971550" lvl="1" indent="-514350">
              <a:buFont typeface="+mj-lt"/>
              <a:buAutoNum type="arabicPeriod"/>
            </a:pPr>
            <a:r>
              <a:rPr lang="en-US" dirty="0"/>
              <a:t>We place the deleted node’s value into the root node.</a:t>
            </a:r>
          </a:p>
          <a:p>
            <a:pPr marL="971550" lvl="1" indent="-514350">
              <a:buFont typeface="+mj-lt"/>
              <a:buAutoNum type="arabicPeriod"/>
            </a:pPr>
            <a:r>
              <a:rPr lang="en-US" dirty="0"/>
              <a:t>We restore the heap property of the tree by starting at the root node and repeatedly exchanging its value with the larger of the values of its children, until no more exchanges are possible.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42</a:t>
            </a:fld>
            <a:endParaRPr lang="en-US"/>
          </a:p>
        </p:txBody>
      </p:sp>
    </p:spTree>
    <p:extLst>
      <p:ext uri="{BB962C8B-B14F-4D97-AF65-F5344CB8AC3E}">
        <p14:creationId xmlns:p14="http://schemas.microsoft.com/office/powerpoint/2010/main" val="1520005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1466" y="254751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54605" y="489961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523220"/>
          </a:xfrm>
          <a:prstGeom prst="rect">
            <a:avLst/>
          </a:prstGeom>
          <a:noFill/>
        </p:spPr>
        <p:txBody>
          <a:bodyPr wrap="square" rtlCol="0">
            <a:spAutoFit/>
          </a:bodyPr>
          <a:lstStyle/>
          <a:p>
            <a:r>
              <a:rPr lang="en-US" sz="2800" dirty="0"/>
              <a:t>Let us restore the heap property  in the above tree.</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43</a:t>
            </a:fld>
            <a:endParaRPr lang="en-US"/>
          </a:p>
        </p:txBody>
      </p:sp>
    </p:spTree>
    <p:extLst>
      <p:ext uri="{BB962C8B-B14F-4D97-AF65-F5344CB8AC3E}">
        <p14:creationId xmlns:p14="http://schemas.microsoft.com/office/powerpoint/2010/main" val="688247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1466" y="254751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54605" y="4899610"/>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899592" y="5733256"/>
            <a:ext cx="7632848" cy="400110"/>
          </a:xfrm>
          <a:prstGeom prst="rect">
            <a:avLst/>
          </a:prstGeom>
          <a:noFill/>
        </p:spPr>
        <p:txBody>
          <a:bodyPr wrap="square" rtlCol="0">
            <a:spAutoFit/>
          </a:bodyPr>
          <a:lstStyle/>
          <a:p>
            <a:r>
              <a:rPr lang="en-US" sz="2000" dirty="0"/>
              <a:t>Delete the node with value 3 and insert this value into the root.</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44</a:t>
            </a:fld>
            <a:endParaRPr lang="en-US"/>
          </a:p>
        </p:txBody>
      </p:sp>
    </p:spTree>
    <p:extLst>
      <p:ext uri="{BB962C8B-B14F-4D97-AF65-F5344CB8AC3E}">
        <p14:creationId xmlns:p14="http://schemas.microsoft.com/office/powerpoint/2010/main" val="2425375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1466" y="254751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919770" y="1782926"/>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899592" y="5733256"/>
            <a:ext cx="7632848" cy="400110"/>
          </a:xfrm>
          <a:prstGeom prst="rect">
            <a:avLst/>
          </a:prstGeom>
          <a:noFill/>
        </p:spPr>
        <p:txBody>
          <a:bodyPr wrap="square" rtlCol="0">
            <a:spAutoFit/>
          </a:bodyPr>
          <a:lstStyle/>
          <a:p>
            <a:r>
              <a:rPr lang="en-US" sz="2000" dirty="0"/>
              <a:t>Interchange 3 with 9.</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45</a:t>
            </a:fld>
            <a:endParaRPr lang="en-US"/>
          </a:p>
        </p:txBody>
      </p:sp>
    </p:spTree>
    <p:extLst>
      <p:ext uri="{BB962C8B-B14F-4D97-AF65-F5344CB8AC3E}">
        <p14:creationId xmlns:p14="http://schemas.microsoft.com/office/powerpoint/2010/main" val="1707460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04393" y="1759620"/>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2627784" y="2547985"/>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899592" y="5733256"/>
            <a:ext cx="7632848" cy="400110"/>
          </a:xfrm>
          <a:prstGeom prst="rect">
            <a:avLst/>
          </a:prstGeom>
          <a:noFill/>
        </p:spPr>
        <p:txBody>
          <a:bodyPr wrap="square" rtlCol="0">
            <a:spAutoFit/>
          </a:bodyPr>
          <a:lstStyle/>
          <a:p>
            <a:r>
              <a:rPr lang="en-US" sz="2000" dirty="0"/>
              <a:t>Interchange 3 with 7.</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46</a:t>
            </a:fld>
            <a:endParaRPr lang="en-US"/>
          </a:p>
        </p:txBody>
      </p:sp>
    </p:spTree>
    <p:extLst>
      <p:ext uri="{BB962C8B-B14F-4D97-AF65-F5344CB8AC3E}">
        <p14:creationId xmlns:p14="http://schemas.microsoft.com/office/powerpoint/2010/main" val="1833071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04393" y="1759620"/>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582380" y="2564904"/>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1970336" y="3632875"/>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899592" y="5733256"/>
            <a:ext cx="7488832" cy="369332"/>
          </a:xfrm>
          <a:prstGeom prst="rect">
            <a:avLst/>
          </a:prstGeom>
          <a:noFill/>
        </p:spPr>
        <p:txBody>
          <a:bodyPr wrap="square" rtlCol="0">
            <a:spAutoFit/>
          </a:bodyPr>
          <a:lstStyle/>
          <a:p>
            <a:r>
              <a:rPr lang="en-US" dirty="0"/>
              <a:t>Interchange 3 with 4.</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47</a:t>
            </a:fld>
            <a:endParaRPr lang="en-US"/>
          </a:p>
        </p:txBody>
      </p:sp>
    </p:spTree>
    <p:extLst>
      <p:ext uri="{BB962C8B-B14F-4D97-AF65-F5344CB8AC3E}">
        <p14:creationId xmlns:p14="http://schemas.microsoft.com/office/powerpoint/2010/main" val="1809339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Restructuring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04393" y="1759620"/>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582380" y="2564904"/>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1925412" y="3622152"/>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2455464" y="4922584"/>
            <a:ext cx="560664" cy="369332"/>
          </a:xfrm>
          <a:prstGeom prst="rect">
            <a:avLst/>
          </a:prstGeom>
          <a:noFill/>
        </p:spPr>
        <p:txBody>
          <a:bodyPr wrap="square" rtlCol="0">
            <a:spAutoFit/>
          </a:bodyPr>
          <a:lstStyle/>
          <a:p>
            <a:pPr algn="ctr"/>
            <a:r>
              <a:rPr lang="en-US" dirty="0"/>
              <a:t>3</a:t>
            </a:r>
          </a:p>
        </p:txBody>
      </p:sp>
      <p:sp>
        <p:nvSpPr>
          <p:cNvPr id="7" name="TextBox 6"/>
          <p:cNvSpPr txBox="1"/>
          <p:nvPr/>
        </p:nvSpPr>
        <p:spPr>
          <a:xfrm>
            <a:off x="899592" y="5733256"/>
            <a:ext cx="7488832" cy="369332"/>
          </a:xfrm>
          <a:prstGeom prst="rect">
            <a:avLst/>
          </a:prstGeom>
          <a:noFill/>
        </p:spPr>
        <p:txBody>
          <a:bodyPr wrap="square" rtlCol="0">
            <a:spAutoFit/>
          </a:bodyPr>
          <a:lstStyle/>
          <a:p>
            <a:r>
              <a:rPr lang="en-US" dirty="0"/>
              <a:t>The above  tree has the heap property restored.</a:t>
            </a:r>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18689FFF-05AF-40D7-BA39-044DF5A4F07A}" type="slidenum">
              <a:rPr lang="en-US" smtClean="0"/>
              <a:t>48</a:t>
            </a:fld>
            <a:endParaRPr lang="en-US"/>
          </a:p>
        </p:txBody>
      </p:sp>
    </p:spTree>
    <p:extLst>
      <p:ext uri="{BB962C8B-B14F-4D97-AF65-F5344CB8AC3E}">
        <p14:creationId xmlns:p14="http://schemas.microsoft.com/office/powerpoint/2010/main" val="2626514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a Complete Binary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To organize the values in the nodes of an initially unorganized complete binary tree </a:t>
                </a:r>
                <a:r>
                  <a:rPr lang="en-US" i="1" dirty="0"/>
                  <a:t>H </a:t>
                </a:r>
                <a:r>
                  <a:rPr lang="en-US" dirty="0"/>
                  <a:t>into a heap, apply the following steps (the </a:t>
                </a:r>
                <a:r>
                  <a:rPr lang="en-US" b="1" dirty="0" err="1"/>
                  <a:t>heapification</a:t>
                </a:r>
                <a:r>
                  <a:rPr lang="en-US" b="1" dirty="0"/>
                  <a:t> algorithm</a:t>
                </a:r>
                <a:r>
                  <a:rPr lang="en-US" dirty="0"/>
                  <a:t>) to each of the </a:t>
                </a:r>
                <a:r>
                  <a:rPr lang="en-US" b="1" dirty="0"/>
                  <a:t>internal nodes</a:t>
                </a:r>
                <a:r>
                  <a:rPr lang="en-US" dirty="0"/>
                  <a:t> of </a:t>
                </a:r>
                <a:r>
                  <a:rPr lang="en-US" i="1" dirty="0"/>
                  <a:t>H</a:t>
                </a:r>
                <a:r>
                  <a:rPr lang="en-US" dirty="0"/>
                  <a:t> in </a:t>
                </a:r>
                <a:r>
                  <a:rPr lang="en-US" b="1" dirty="0"/>
                  <a:t>reverse level order</a:t>
                </a:r>
                <a:r>
                  <a:rPr lang="en-US" dirty="0"/>
                  <a:t>.</a:t>
                </a:r>
              </a:p>
              <a:p>
                <a:pPr lvl="1"/>
                <a:r>
                  <a:rPr lang="en-US" dirty="0"/>
                  <a:t>Let </a:t>
                </a:r>
                <a:r>
                  <a:rPr lang="en-US" i="1" dirty="0"/>
                  <a:t>N</a:t>
                </a:r>
                <a:r>
                  <a:rPr lang="en-US" dirty="0"/>
                  <a:t> be such a node with value </a:t>
                </a:r>
                <a:r>
                  <a:rPr lang="en-US" i="1" dirty="0"/>
                  <a:t>V</a:t>
                </a:r>
                <a:r>
                  <a:rPr lang="en-US" dirty="0"/>
                  <a:t>. If </a:t>
                </a:r>
                <a:r>
                  <a:rPr lang="en-US" i="1" dirty="0"/>
                  <a:t>N</a:t>
                </a:r>
                <a:r>
                  <a:rPr lang="en-US" dirty="0"/>
                  <a:t> has no children then do nothing. If </a:t>
                </a:r>
                <a:r>
                  <a:rPr lang="en-US" i="1" dirty="0"/>
                  <a:t>N</a:t>
                </a:r>
                <a:r>
                  <a:rPr lang="en-US" dirty="0"/>
                  <a:t> has children then select the child </a:t>
                </a:r>
                <a:r>
                  <a:rPr lang="en-US" i="1" dirty="0"/>
                  <a:t>M</a:t>
                </a:r>
                <a:r>
                  <a:rPr lang="en-US" dirty="0"/>
                  <a:t> with the highest value </a:t>
                </a:r>
                <a:r>
                  <a:rPr lang="en-US" i="1" dirty="0"/>
                  <a:t>V</a:t>
                </a:r>
                <a:r>
                  <a:rPr lang="en-US" i="1" baseline="-25000" dirty="0"/>
                  <a:t>1</a:t>
                </a:r>
                <a:r>
                  <a:rPr lang="en-US" dirty="0"/>
                  <a:t>. If </a:t>
                </a:r>
                <a14:m>
                  <m:oMath xmlns:m="http://schemas.openxmlformats.org/officeDocument/2006/math">
                    <m:r>
                      <a:rPr lang="en-US" b="0" i="1" smtClean="0">
                        <a:latin typeface="Cambria Math"/>
                      </a:rPr>
                      <m:t>𝑉</m:t>
                    </m:r>
                    <m:r>
                      <a:rPr lang="en-US" b="0" i="1" smtClean="0">
                        <a:latin typeface="Cambria Math"/>
                        <a:ea typeface="Cambria Math"/>
                      </a:rPr>
                      <m:t>≥</m:t>
                    </m:r>
                    <m:r>
                      <a:rPr lang="en-US" b="0" i="1" smtClean="0">
                        <a:latin typeface="Cambria Math"/>
                        <a:ea typeface="Cambria Math"/>
                      </a:rPr>
                      <m:t>𝑉</m:t>
                    </m:r>
                    <m:r>
                      <a:rPr lang="en-US" b="0" i="1" baseline="-25000" smtClean="0">
                        <a:latin typeface="Cambria Math"/>
                        <a:ea typeface="Cambria Math"/>
                      </a:rPr>
                      <m:t>1</m:t>
                    </m:r>
                  </m:oMath>
                </a14:m>
                <a:r>
                  <a:rPr lang="en-US" dirty="0"/>
                  <a:t>, do nothing. Otherwise, interchange </a:t>
                </a:r>
                <a:r>
                  <a:rPr lang="en-US" i="1" dirty="0"/>
                  <a:t>V</a:t>
                </a:r>
                <a:r>
                  <a:rPr lang="en-US" i="1" baseline="-25000" dirty="0"/>
                  <a:t>1</a:t>
                </a:r>
                <a:r>
                  <a:rPr lang="en-US" dirty="0"/>
                  <a:t> with </a:t>
                </a:r>
                <a:r>
                  <a:rPr lang="en-US" i="1" dirty="0"/>
                  <a:t>V</a:t>
                </a:r>
                <a:r>
                  <a:rPr lang="en-US" dirty="0"/>
                  <a:t>.</a:t>
                </a:r>
              </a:p>
              <a:p>
                <a:pPr lvl="1"/>
                <a:r>
                  <a:rPr lang="en-US" dirty="0"/>
                  <a:t>Repeat the same process with node </a:t>
                </a:r>
                <a:r>
                  <a:rPr lang="en-US" i="1" dirty="0"/>
                  <a:t>M</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2830" b="-53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49</a:t>
            </a:fld>
            <a:endParaRPr lang="en-US"/>
          </a:p>
        </p:txBody>
      </p:sp>
    </p:spTree>
    <p:extLst>
      <p:ext uri="{BB962C8B-B14F-4D97-AF65-F5344CB8AC3E}">
        <p14:creationId xmlns:p14="http://schemas.microsoft.com/office/powerpoint/2010/main" val="6411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55000" lnSpcReduction="20000"/>
              </a:bodyPr>
              <a:lstStyle/>
              <a:p>
                <a:r>
                  <a:rPr lang="en-US" dirty="0"/>
                  <a:t>An </a:t>
                </a:r>
                <a:r>
                  <a:rPr lang="en-US" b="1" dirty="0"/>
                  <a:t>edge</a:t>
                </a:r>
                <a:r>
                  <a:rPr lang="en-US" dirty="0"/>
                  <a:t> of tree </a:t>
                </a:r>
                <a14:m>
                  <m:oMath xmlns:m="http://schemas.openxmlformats.org/officeDocument/2006/math">
                    <m:r>
                      <a:rPr lang="en-US" b="0" i="1" smtClean="0">
                        <a:latin typeface="Cambria Math"/>
                      </a:rPr>
                      <m:t>𝑇</m:t>
                    </m:r>
                  </m:oMath>
                </a14:m>
                <a:r>
                  <a:rPr lang="en-US" dirty="0"/>
                  <a:t> is a pair of nodes </a:t>
                </a:r>
                <a14:m>
                  <m:oMath xmlns:m="http://schemas.openxmlformats.org/officeDocument/2006/math">
                    <m:r>
                      <a:rPr lang="en-US" b="0" i="1" smtClean="0">
                        <a:latin typeface="Cambria Math"/>
                      </a:rPr>
                      <m:t>(</m:t>
                    </m:r>
                    <m:r>
                      <a:rPr lang="en-US" b="0" i="1" smtClean="0">
                        <a:latin typeface="Cambria Math"/>
                      </a:rPr>
                      <m:t>𝑢</m:t>
                    </m:r>
                    <m:r>
                      <a:rPr lang="en-US" b="0" i="1" smtClean="0">
                        <a:latin typeface="Cambria Math"/>
                      </a:rPr>
                      <m:t>,</m:t>
                    </m:r>
                    <m:r>
                      <a:rPr lang="en-US" b="0" i="1" smtClean="0">
                        <a:latin typeface="Cambria Math"/>
                      </a:rPr>
                      <m:t>𝑣</m:t>
                    </m:r>
                    <m:r>
                      <a:rPr lang="en-US" b="0" i="1" smtClean="0">
                        <a:latin typeface="Cambria Math"/>
                      </a:rPr>
                      <m:t>)</m:t>
                    </m:r>
                  </m:oMath>
                </a14:m>
                <a:r>
                  <a:rPr lang="en-US" dirty="0"/>
                  <a:t> such that </a:t>
                </a:r>
                <a14:m>
                  <m:oMath xmlns:m="http://schemas.openxmlformats.org/officeDocument/2006/math">
                    <m:r>
                      <a:rPr lang="en-US" b="0" i="1" smtClean="0">
                        <a:latin typeface="Cambria Math"/>
                      </a:rPr>
                      <m:t>𝑢</m:t>
                    </m:r>
                  </m:oMath>
                </a14:m>
                <a:r>
                  <a:rPr lang="en-US" dirty="0"/>
                  <a:t> is a parent of </a:t>
                </a:r>
                <a14:m>
                  <m:oMath xmlns:m="http://schemas.openxmlformats.org/officeDocument/2006/math">
                    <m:r>
                      <a:rPr lang="en-US" b="0" i="1" smtClean="0">
                        <a:latin typeface="Cambria Math"/>
                      </a:rPr>
                      <m:t>𝑣</m:t>
                    </m:r>
                  </m:oMath>
                </a14:m>
                <a:r>
                  <a:rPr lang="en-US" dirty="0"/>
                  <a:t>, or vice versa.</a:t>
                </a:r>
              </a:p>
              <a:p>
                <a:r>
                  <a:rPr lang="en-US" dirty="0"/>
                  <a:t>A sequence of nodes that are connected by edges is called a </a:t>
                </a:r>
                <a:r>
                  <a:rPr lang="en-US" b="1" dirty="0"/>
                  <a:t>path</a:t>
                </a:r>
                <a:r>
                  <a:rPr lang="en-US" dirty="0"/>
                  <a:t>. The </a:t>
                </a:r>
                <a:r>
                  <a:rPr lang="en-US" b="1" dirty="0"/>
                  <a:t>length</a:t>
                </a:r>
                <a:r>
                  <a:rPr lang="en-US" dirty="0"/>
                  <a:t> of a path is the number of its edges.</a:t>
                </a:r>
              </a:p>
              <a:p>
                <a:r>
                  <a:rPr lang="en-US" dirty="0"/>
                  <a:t>If we travel downwards along the edges that start at a node e.g., R, we arrive at R’s two </a:t>
                </a:r>
                <a:r>
                  <a:rPr lang="en-US" b="1" dirty="0"/>
                  <a:t>children</a:t>
                </a:r>
                <a:r>
                  <a:rPr lang="en-US" dirty="0"/>
                  <a:t> S and T.</a:t>
                </a:r>
              </a:p>
              <a:p>
                <a:r>
                  <a:rPr lang="en-US" dirty="0"/>
                  <a:t>Two nodes that are children of the same parent are called </a:t>
                </a:r>
                <a:r>
                  <a:rPr lang="en-US" b="1" dirty="0"/>
                  <a:t>siblings</a:t>
                </a:r>
                <a:r>
                  <a:rPr lang="en-US" dirty="0"/>
                  <a:t>.</a:t>
                </a:r>
              </a:p>
              <a:p>
                <a:r>
                  <a:rPr lang="en-US" dirty="0"/>
                  <a:t>The </a:t>
                </a:r>
                <a:r>
                  <a:rPr lang="en-US" b="1" dirty="0"/>
                  <a:t>descendants</a:t>
                </a:r>
                <a:r>
                  <a:rPr lang="en-US" dirty="0"/>
                  <a:t> of a node consist of the nodes that can be reached by travelling downwards along any path starting at the node.</a:t>
                </a:r>
              </a:p>
              <a:p>
                <a:r>
                  <a:rPr lang="en-US" dirty="0"/>
                  <a:t>If we travel upwards from node e.g., S, we find the node R which is the </a:t>
                </a:r>
                <a:r>
                  <a:rPr lang="en-US" b="1" dirty="0"/>
                  <a:t>parent</a:t>
                </a:r>
                <a:r>
                  <a:rPr lang="en-US" dirty="0"/>
                  <a:t> of S.</a:t>
                </a:r>
              </a:p>
              <a:p>
                <a:r>
                  <a:rPr lang="en-US" dirty="0"/>
                  <a:t>The </a:t>
                </a:r>
                <a:r>
                  <a:rPr lang="en-US" b="1" dirty="0"/>
                  <a:t>ancestors</a:t>
                </a:r>
                <a:r>
                  <a:rPr lang="en-US" dirty="0"/>
                  <a:t> of a node consist of the nodes that can be reached by travelling upwards along paths towards the root.</a:t>
                </a:r>
              </a:p>
              <a:p>
                <a:r>
                  <a:rPr lang="en-US" dirty="0"/>
                  <a:t>If a node has no children, it is called a </a:t>
                </a:r>
                <a:r>
                  <a:rPr lang="en-US" b="1" dirty="0"/>
                  <a:t>leaf</a:t>
                </a:r>
                <a:r>
                  <a:rPr lang="en-US" dirty="0"/>
                  <a:t> or </a:t>
                </a:r>
                <a:r>
                  <a:rPr lang="en-US" b="1" dirty="0"/>
                  <a:t>external node</a:t>
                </a:r>
                <a:r>
                  <a:rPr lang="en-US" dirty="0"/>
                  <a:t>.</a:t>
                </a:r>
              </a:p>
              <a:p>
                <a:r>
                  <a:rPr lang="en-US" dirty="0"/>
                  <a:t>If a node has children, then it is called an </a:t>
                </a:r>
                <a:r>
                  <a:rPr lang="en-US" b="1" dirty="0"/>
                  <a:t>internal node</a:t>
                </a:r>
                <a:r>
                  <a:rPr lang="en-US" dirty="0"/>
                  <a:t>. </a:t>
                </a:r>
              </a:p>
              <a:p>
                <a:r>
                  <a:rPr lang="en-US" dirty="0"/>
                  <a:t>The root is an internal  or external node depending on whether it has children.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1752"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5</a:t>
            </a:fld>
            <a:endParaRPr lang="en-US"/>
          </a:p>
        </p:txBody>
      </p:sp>
    </p:spTree>
    <p:extLst>
      <p:ext uri="{BB962C8B-B14F-4D97-AF65-F5344CB8AC3E}">
        <p14:creationId xmlns:p14="http://schemas.microsoft.com/office/powerpoint/2010/main" val="3811816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55464" y="492258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230282" y="492258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497501" y="362215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523220"/>
          </a:xfrm>
          <a:prstGeom prst="rect">
            <a:avLst/>
          </a:prstGeom>
          <a:noFill/>
        </p:spPr>
        <p:txBody>
          <a:bodyPr wrap="square" rtlCol="0">
            <a:spAutoFit/>
          </a:bodyPr>
          <a:lstStyle/>
          <a:p>
            <a:r>
              <a:rPr lang="en-US" sz="2800" dirty="0"/>
              <a:t>Let us </a:t>
            </a:r>
            <a:r>
              <a:rPr lang="en-US" sz="2800" dirty="0" err="1"/>
              <a:t>heapify</a:t>
            </a:r>
            <a:r>
              <a:rPr lang="en-US" sz="2800" dirty="0"/>
              <a:t> the above tree.</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50</a:t>
            </a:fld>
            <a:endParaRPr lang="en-US"/>
          </a:p>
        </p:txBody>
      </p:sp>
    </p:spTree>
    <p:extLst>
      <p:ext uri="{BB962C8B-B14F-4D97-AF65-F5344CB8AC3E}">
        <p14:creationId xmlns:p14="http://schemas.microsoft.com/office/powerpoint/2010/main" val="3392459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55464" y="492258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230282" y="492258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497501" y="362215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The internal nodes in reverse level order are 3, 7, 5, 4 and 2. </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51</a:t>
            </a:fld>
            <a:endParaRPr lang="en-US"/>
          </a:p>
        </p:txBody>
      </p:sp>
    </p:spTree>
    <p:extLst>
      <p:ext uri="{BB962C8B-B14F-4D97-AF65-F5344CB8AC3E}">
        <p14:creationId xmlns:p14="http://schemas.microsoft.com/office/powerpoint/2010/main" val="1761730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55464" y="492258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230282" y="492258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497501" y="362215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We start with the node with value 3. Exchange 3 with 6.</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52</a:t>
            </a:fld>
            <a:endParaRPr lang="en-US"/>
          </a:p>
        </p:txBody>
      </p:sp>
    </p:spTree>
    <p:extLst>
      <p:ext uri="{BB962C8B-B14F-4D97-AF65-F5344CB8AC3E}">
        <p14:creationId xmlns:p14="http://schemas.microsoft.com/office/powerpoint/2010/main" val="871457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55464" y="492258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Since the node with value 3 has no children, we have nothing more to do in this </a:t>
            </a:r>
            <a:r>
              <a:rPr lang="en-US" sz="2000" dirty="0" err="1"/>
              <a:t>subtree</a:t>
            </a:r>
            <a:r>
              <a:rPr lang="en-US" sz="2000" dirty="0"/>
              <a:t>.</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53</a:t>
            </a:fld>
            <a:endParaRPr lang="en-US"/>
          </a:p>
        </p:txBody>
      </p:sp>
    </p:spTree>
    <p:extLst>
      <p:ext uri="{BB962C8B-B14F-4D97-AF65-F5344CB8AC3E}">
        <p14:creationId xmlns:p14="http://schemas.microsoft.com/office/powerpoint/2010/main" val="996713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55464" y="492258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43" name="TextBox 42"/>
          <p:cNvSpPr txBox="1"/>
          <p:nvPr/>
        </p:nvSpPr>
        <p:spPr>
          <a:xfrm>
            <a:off x="899592" y="5733256"/>
            <a:ext cx="7632848" cy="400110"/>
          </a:xfrm>
          <a:prstGeom prst="rect">
            <a:avLst/>
          </a:prstGeom>
          <a:noFill/>
        </p:spPr>
        <p:txBody>
          <a:bodyPr wrap="square" rtlCol="0">
            <a:spAutoFit/>
          </a:bodyPr>
          <a:lstStyle/>
          <a:p>
            <a:r>
              <a:rPr lang="en-US" sz="2000" dirty="0"/>
              <a:t>We continue with the </a:t>
            </a:r>
            <a:r>
              <a:rPr lang="en-US" sz="2000" dirty="0" err="1"/>
              <a:t>subtree</a:t>
            </a:r>
            <a:r>
              <a:rPr lang="en-US" sz="2000" dirty="0"/>
              <a:t> rooted at 7. We exchange 7 with 9.</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54</a:t>
            </a:fld>
            <a:endParaRPr lang="en-US"/>
          </a:p>
        </p:txBody>
      </p:sp>
    </p:spTree>
    <p:extLst>
      <p:ext uri="{BB962C8B-B14F-4D97-AF65-F5344CB8AC3E}">
        <p14:creationId xmlns:p14="http://schemas.microsoft.com/office/powerpoint/2010/main" val="2859791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51408" y="363345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455464" y="4931876"/>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15048"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43" name="TextBox 42"/>
          <p:cNvSpPr txBox="1"/>
          <p:nvPr/>
        </p:nvSpPr>
        <p:spPr>
          <a:xfrm>
            <a:off x="899592" y="5733256"/>
            <a:ext cx="7632848" cy="400110"/>
          </a:xfrm>
          <a:prstGeom prst="rect">
            <a:avLst/>
          </a:prstGeom>
          <a:noFill/>
        </p:spPr>
        <p:txBody>
          <a:bodyPr wrap="square" rtlCol="0">
            <a:spAutoFit/>
          </a:bodyPr>
          <a:lstStyle/>
          <a:p>
            <a:r>
              <a:rPr lang="en-US" sz="2000" dirty="0"/>
              <a:t>There is nothing more to do in this </a:t>
            </a:r>
            <a:r>
              <a:rPr lang="en-US" sz="2000" dirty="0" err="1"/>
              <a:t>subtree</a:t>
            </a:r>
            <a:r>
              <a:rPr lang="en-US" sz="2000" dirty="0"/>
              <a:t>.</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55</a:t>
            </a:fld>
            <a:endParaRPr lang="en-US"/>
          </a:p>
        </p:txBody>
      </p:sp>
    </p:spTree>
    <p:extLst>
      <p:ext uri="{BB962C8B-B14F-4D97-AF65-F5344CB8AC3E}">
        <p14:creationId xmlns:p14="http://schemas.microsoft.com/office/powerpoint/2010/main" val="2983763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51408" y="363345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5195238" y="254618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455464" y="4931876"/>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4553456" y="35730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6180"/>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737032" y="5733256"/>
            <a:ext cx="7632848" cy="400110"/>
          </a:xfrm>
          <a:prstGeom prst="rect">
            <a:avLst/>
          </a:prstGeom>
          <a:noFill/>
        </p:spPr>
        <p:txBody>
          <a:bodyPr wrap="square" rtlCol="0">
            <a:spAutoFit/>
          </a:bodyPr>
          <a:lstStyle/>
          <a:p>
            <a:r>
              <a:rPr lang="en-US" sz="2000" dirty="0"/>
              <a:t>We continue with the </a:t>
            </a:r>
            <a:r>
              <a:rPr lang="en-US" sz="2000" dirty="0" err="1"/>
              <a:t>subtree</a:t>
            </a:r>
            <a:r>
              <a:rPr lang="en-US" sz="2000" dirty="0"/>
              <a:t> rooted at 5. We exchange 5 with 10.</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56</a:t>
            </a:fld>
            <a:endParaRPr lang="en-US"/>
          </a:p>
        </p:txBody>
      </p:sp>
    </p:spTree>
    <p:extLst>
      <p:ext uri="{BB962C8B-B14F-4D97-AF65-F5344CB8AC3E}">
        <p14:creationId xmlns:p14="http://schemas.microsoft.com/office/powerpoint/2010/main" val="3783053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7971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455464" y="4931876"/>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5223542" y="253438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582380" y="254284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We have nothing more to do in this </a:t>
            </a:r>
            <a:r>
              <a:rPr lang="en-US" sz="2000" dirty="0" err="1"/>
              <a:t>subtree</a:t>
            </a:r>
            <a:r>
              <a:rPr lang="en-US" sz="2000" dirty="0"/>
              <a:t>. We continue with the </a:t>
            </a:r>
            <a:r>
              <a:rPr lang="en-US" sz="2000" dirty="0" err="1"/>
              <a:t>subtree</a:t>
            </a:r>
            <a:r>
              <a:rPr lang="en-US" sz="2000" dirty="0"/>
              <a:t> rooted at 4. We exchange 4 with 9.</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57</a:t>
            </a:fld>
            <a:endParaRPr lang="en-US"/>
          </a:p>
        </p:txBody>
      </p:sp>
    </p:spTree>
    <p:extLst>
      <p:ext uri="{BB962C8B-B14F-4D97-AF65-F5344CB8AC3E}">
        <p14:creationId xmlns:p14="http://schemas.microsoft.com/office/powerpoint/2010/main" val="988622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2445111" y="4922584"/>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5223542" y="253438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1917176" y="3622152"/>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We now exchange 4 with 7.</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58</a:t>
            </a:fld>
            <a:endParaRPr lang="en-US"/>
          </a:p>
        </p:txBody>
      </p:sp>
    </p:spTree>
    <p:extLst>
      <p:ext uri="{BB962C8B-B14F-4D97-AF65-F5344CB8AC3E}">
        <p14:creationId xmlns:p14="http://schemas.microsoft.com/office/powerpoint/2010/main" val="2965448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5223542" y="253438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We have nothing more to do in this </a:t>
            </a:r>
            <a:r>
              <a:rPr lang="en-US" sz="2000" dirty="0" err="1"/>
              <a:t>subtree</a:t>
            </a:r>
            <a:r>
              <a:rPr lang="en-US" sz="2000" dirty="0"/>
              <a:t>. We now consider the root having value 2.</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59</a:t>
            </a:fld>
            <a:endParaRPr lang="en-US"/>
          </a:p>
        </p:txBody>
      </p:sp>
    </p:spTree>
    <p:extLst>
      <p:ext uri="{BB962C8B-B14F-4D97-AF65-F5344CB8AC3E}">
        <p14:creationId xmlns:p14="http://schemas.microsoft.com/office/powerpoint/2010/main" val="386499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(cont’d)</a:t>
            </a:r>
          </a:p>
        </p:txBody>
      </p:sp>
      <p:sp>
        <p:nvSpPr>
          <p:cNvPr id="3" name="Content Placeholder 2"/>
          <p:cNvSpPr>
            <a:spLocks noGrp="1"/>
          </p:cNvSpPr>
          <p:nvPr>
            <p:ph idx="1"/>
          </p:nvPr>
        </p:nvSpPr>
        <p:spPr/>
        <p:txBody>
          <a:bodyPr>
            <a:normAutofit fontScale="77500" lnSpcReduction="20000"/>
          </a:bodyPr>
          <a:lstStyle/>
          <a:p>
            <a:r>
              <a:rPr lang="en-US" dirty="0"/>
              <a:t>The nodes of a tree can be arranged in </a:t>
            </a:r>
            <a:r>
              <a:rPr lang="en-US" b="1" dirty="0"/>
              <a:t>levels</a:t>
            </a:r>
            <a:r>
              <a:rPr lang="en-US" dirty="0"/>
              <a:t>.</a:t>
            </a:r>
          </a:p>
          <a:p>
            <a:r>
              <a:rPr lang="en-US" dirty="0"/>
              <a:t>The root is at </a:t>
            </a:r>
            <a:r>
              <a:rPr lang="en-US" b="1" dirty="0"/>
              <a:t>level 0</a:t>
            </a:r>
            <a:r>
              <a:rPr lang="en-US" dirty="0"/>
              <a:t>. The children of the root are at </a:t>
            </a:r>
            <a:r>
              <a:rPr lang="en-US" b="1" dirty="0"/>
              <a:t>level 1</a:t>
            </a:r>
            <a:r>
              <a:rPr lang="en-US" dirty="0"/>
              <a:t>, their children are at </a:t>
            </a:r>
            <a:r>
              <a:rPr lang="en-US" b="1" dirty="0"/>
              <a:t>level 2</a:t>
            </a:r>
            <a:r>
              <a:rPr lang="en-US" dirty="0"/>
              <a:t> and so on.</a:t>
            </a:r>
          </a:p>
          <a:p>
            <a:r>
              <a:rPr lang="en-US" dirty="0"/>
              <a:t>We often say </a:t>
            </a:r>
            <a:r>
              <a:rPr lang="en-US" b="1" dirty="0"/>
              <a:t>depth</a:t>
            </a:r>
            <a:r>
              <a:rPr lang="en-US" dirty="0"/>
              <a:t> instead of </a:t>
            </a:r>
            <a:r>
              <a:rPr lang="en-US" b="1" dirty="0"/>
              <a:t>level</a:t>
            </a:r>
            <a:r>
              <a:rPr lang="en-US" dirty="0"/>
              <a:t>.</a:t>
            </a:r>
          </a:p>
          <a:p>
            <a:r>
              <a:rPr lang="en-US" dirty="0"/>
              <a:t>In a tree, there is </a:t>
            </a:r>
            <a:r>
              <a:rPr lang="en-US" b="1" dirty="0"/>
              <a:t>exactly one path </a:t>
            </a:r>
            <a:r>
              <a:rPr lang="en-US" dirty="0"/>
              <a:t>from the root </a:t>
            </a:r>
            <a:r>
              <a:rPr lang="en-US" i="1" dirty="0"/>
              <a:t>R</a:t>
            </a:r>
            <a:r>
              <a:rPr lang="en-US" dirty="0"/>
              <a:t> to each descendant of </a:t>
            </a:r>
            <a:r>
              <a:rPr lang="en-US" i="1" dirty="0"/>
              <a:t>R</a:t>
            </a:r>
            <a:r>
              <a:rPr lang="en-US" dirty="0"/>
              <a:t>.</a:t>
            </a:r>
          </a:p>
          <a:p>
            <a:r>
              <a:rPr lang="en-US" dirty="0"/>
              <a:t>The </a:t>
            </a:r>
            <a:r>
              <a:rPr lang="en-US" b="1" dirty="0"/>
              <a:t>length</a:t>
            </a:r>
            <a:r>
              <a:rPr lang="en-US" dirty="0"/>
              <a:t> of the path from the root to a node is equal to the </a:t>
            </a:r>
            <a:r>
              <a:rPr lang="en-US" b="1" dirty="0"/>
              <a:t>level</a:t>
            </a:r>
            <a:r>
              <a:rPr lang="en-US" dirty="0"/>
              <a:t> or </a:t>
            </a:r>
            <a:r>
              <a:rPr lang="en-US" b="1" dirty="0"/>
              <a:t>depth</a:t>
            </a:r>
            <a:r>
              <a:rPr lang="en-US" dirty="0"/>
              <a:t> of the node.</a:t>
            </a:r>
          </a:p>
          <a:p>
            <a:r>
              <a:rPr lang="en-US" dirty="0"/>
              <a:t>The largest depth of any node in a tree is called the </a:t>
            </a:r>
            <a:r>
              <a:rPr lang="en-US" b="1" dirty="0"/>
              <a:t>height</a:t>
            </a:r>
            <a:r>
              <a:rPr lang="en-US" dirty="0"/>
              <a:t> of the tree.</a:t>
            </a:r>
          </a:p>
          <a:p>
            <a:r>
              <a:rPr lang="en-US" dirty="0"/>
              <a:t>We can use </a:t>
            </a:r>
            <a:r>
              <a:rPr lang="en-US" b="1" dirty="0"/>
              <a:t>spatial terminology </a:t>
            </a:r>
            <a:r>
              <a:rPr lang="en-US" dirty="0"/>
              <a:t>to refer to parts of a tree. For example, left child or right child or middle child.</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6</a:t>
            </a:fld>
            <a:endParaRPr lang="en-US"/>
          </a:p>
        </p:txBody>
      </p:sp>
    </p:spTree>
    <p:extLst>
      <p:ext uri="{BB962C8B-B14F-4D97-AF65-F5344CB8AC3E}">
        <p14:creationId xmlns:p14="http://schemas.microsoft.com/office/powerpoint/2010/main" val="13091585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3903994" y="1773724"/>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5223542" y="253438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We exchange 2 with 10.</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60</a:t>
            </a:fld>
            <a:endParaRPr lang="en-US"/>
          </a:p>
        </p:txBody>
      </p:sp>
    </p:spTree>
    <p:extLst>
      <p:ext uri="{BB962C8B-B14F-4D97-AF65-F5344CB8AC3E}">
        <p14:creationId xmlns:p14="http://schemas.microsoft.com/office/powerpoint/2010/main" val="3742198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69618" y="2554328"/>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6171576" y="356496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5223542" y="2560971"/>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We exchange 2 with 8.</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61</a:t>
            </a:fld>
            <a:endParaRPr lang="en-US"/>
          </a:p>
        </p:txBody>
      </p:sp>
    </p:spTree>
    <p:extLst>
      <p:ext uri="{BB962C8B-B14F-4D97-AF65-F5344CB8AC3E}">
        <p14:creationId xmlns:p14="http://schemas.microsoft.com/office/powerpoint/2010/main" val="49622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There is nothing more to do in this </a:t>
            </a:r>
            <a:r>
              <a:rPr lang="en-US" sz="2000" dirty="0" err="1"/>
              <a:t>subtree</a:t>
            </a:r>
            <a:r>
              <a:rPr lang="en-US" sz="2000" dirty="0"/>
              <a:t>. The tree has now been turned into a heap.</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62</a:t>
            </a:fld>
            <a:endParaRPr lang="en-US"/>
          </a:p>
        </p:txBody>
      </p:sp>
    </p:spTree>
    <p:extLst>
      <p:ext uri="{BB962C8B-B14F-4D97-AF65-F5344CB8AC3E}">
        <p14:creationId xmlns:p14="http://schemas.microsoft.com/office/powerpoint/2010/main" val="564516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Heapifying</a:t>
            </a:r>
            <a:r>
              <a:rPr lang="en-US" dirty="0"/>
              <a:t> the Tree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order the nodes are processed guarantees that </a:t>
                </a:r>
                <a:r>
                  <a:rPr lang="en-US" b="1" dirty="0" err="1"/>
                  <a:t>subtrees</a:t>
                </a:r>
                <a:r>
                  <a:rPr lang="en-US" b="1" dirty="0"/>
                  <a:t> rooted at the children of node </a:t>
                </a:r>
                <a14:m>
                  <m:oMath xmlns:m="http://schemas.openxmlformats.org/officeDocument/2006/math">
                    <m:r>
                      <a:rPr lang="en-US" b="1" i="1" smtClean="0">
                        <a:latin typeface="Cambria Math"/>
                      </a:rPr>
                      <m:t>𝒊</m:t>
                    </m:r>
                  </m:oMath>
                </a14:m>
                <a:r>
                  <a:rPr lang="en-US" b="1" dirty="0"/>
                  <a:t> are heaps </a:t>
                </a:r>
                <a:r>
                  <a:rPr lang="en-US" dirty="0"/>
                  <a:t>before the algorithm of </a:t>
                </a:r>
                <a:r>
                  <a:rPr lang="en-US" dirty="0" err="1"/>
                  <a:t>heapification</a:t>
                </a:r>
                <a:r>
                  <a:rPr lang="en-US" dirty="0"/>
                  <a:t> runs at that node.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5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63</a:t>
            </a:fld>
            <a:endParaRPr lang="en-US"/>
          </a:p>
        </p:txBody>
      </p:sp>
    </p:spTree>
    <p:extLst>
      <p:ext uri="{BB962C8B-B14F-4D97-AF65-F5344CB8AC3E}">
        <p14:creationId xmlns:p14="http://schemas.microsoft.com/office/powerpoint/2010/main" val="3042877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Insertion of a New Element in a Heap</a:t>
            </a:r>
          </a:p>
        </p:txBody>
      </p:sp>
      <p:sp>
        <p:nvSpPr>
          <p:cNvPr id="3" name="Content Placeholder 2"/>
          <p:cNvSpPr>
            <a:spLocks noGrp="1"/>
          </p:cNvSpPr>
          <p:nvPr>
            <p:ph idx="1"/>
          </p:nvPr>
        </p:nvSpPr>
        <p:spPr/>
        <p:txBody>
          <a:bodyPr/>
          <a:lstStyle/>
          <a:p>
            <a:r>
              <a:rPr lang="en-US" dirty="0"/>
              <a:t>Let us now see how to add a new element to a heap.</a:t>
            </a:r>
          </a:p>
          <a:p>
            <a:r>
              <a:rPr lang="en-US" dirty="0"/>
              <a:t>We start by </a:t>
            </a:r>
            <a:r>
              <a:rPr lang="en-US" b="1" dirty="0"/>
              <a:t>adding a new empty node </a:t>
            </a:r>
            <a:r>
              <a:rPr lang="en-US" dirty="0"/>
              <a:t>as a leaf at the first available place on the bottom level.</a:t>
            </a:r>
          </a:p>
          <a:p>
            <a:r>
              <a:rPr lang="en-US" dirty="0"/>
              <a:t>Then, we </a:t>
            </a:r>
            <a:r>
              <a:rPr lang="en-US" b="1" dirty="0" err="1"/>
              <a:t>reheapify</a:t>
            </a:r>
            <a:r>
              <a:rPr lang="en-US" b="1" dirty="0"/>
              <a:t> the tree </a:t>
            </a:r>
            <a:r>
              <a:rPr lang="en-US" dirty="0"/>
              <a:t>starting at the parent of this empty node trying to find the correct place of the new element.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64</a:t>
            </a:fld>
            <a:endParaRPr lang="en-US"/>
          </a:p>
        </p:txBody>
      </p:sp>
    </p:spTree>
    <p:extLst>
      <p:ext uri="{BB962C8B-B14F-4D97-AF65-F5344CB8AC3E}">
        <p14:creationId xmlns:p14="http://schemas.microsoft.com/office/powerpoint/2010/main" val="3875087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Insertion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46885" y="494123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Let us insert the new element 15 in the heap.</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65</a:t>
            </a:fld>
            <a:endParaRPr lang="en-US"/>
          </a:p>
        </p:txBody>
      </p:sp>
    </p:spTree>
    <p:extLst>
      <p:ext uri="{BB962C8B-B14F-4D97-AF65-F5344CB8AC3E}">
        <p14:creationId xmlns:p14="http://schemas.microsoft.com/office/powerpoint/2010/main" val="2269071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A new leaf is added to the tree at the first available position at the bottom level.</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66</a:t>
            </a:fld>
            <a:endParaRPr lang="en-US"/>
          </a:p>
        </p:txBody>
      </p:sp>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32" idx="2"/>
            <a:endCxn id="43" idx="0"/>
          </p:cNvCxnSpPr>
          <p:nvPr/>
        </p:nvCxnSpPr>
        <p:spPr>
          <a:xfrm>
            <a:off x="3758964" y="4001644"/>
            <a:ext cx="900327" cy="88592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947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3231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707886"/>
          </a:xfrm>
          <a:prstGeom prst="rect">
            <a:avLst/>
          </a:prstGeom>
          <a:noFill/>
        </p:spPr>
        <p:txBody>
          <a:bodyPr wrap="square" rtlCol="0">
            <a:spAutoFit/>
          </a:bodyPr>
          <a:lstStyle/>
          <a:p>
            <a:r>
              <a:rPr lang="en-US" sz="2000" dirty="0"/>
              <a:t>Values on the path from the new leaf node to the root are copied down until a place for the key 15 is found.</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67</a:t>
            </a:fld>
            <a:endParaRPr lang="en-US"/>
          </a:p>
        </p:txBody>
      </p:sp>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32" idx="2"/>
            <a:endCxn id="43" idx="0"/>
          </p:cNvCxnSpPr>
          <p:nvPr/>
        </p:nvCxnSpPr>
        <p:spPr>
          <a:xfrm>
            <a:off x="3758964" y="4001644"/>
            <a:ext cx="900327" cy="88592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43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89958" y="2522944"/>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378959" y="486019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6 is copied down.</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68</a:t>
            </a:fld>
            <a:endParaRPr lang="en-US"/>
          </a:p>
        </p:txBody>
      </p:sp>
      <p:cxnSp>
        <p:nvCxnSpPr>
          <p:cNvPr id="20" name="Straight Connector 19"/>
          <p:cNvCxnSpPr>
            <a:stCxn id="14" idx="4"/>
            <a:endCxn id="43" idx="0"/>
          </p:cNvCxnSpPr>
          <p:nvPr/>
        </p:nvCxnSpPr>
        <p:spPr>
          <a:xfrm>
            <a:off x="3758964" y="3991484"/>
            <a:ext cx="900327" cy="89608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943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378959" y="486019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3891466" y="1772816"/>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9 is copied down.</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69</a:t>
            </a:fld>
            <a:endParaRPr lang="en-US"/>
          </a:p>
        </p:txBody>
      </p:sp>
      <p:cxnSp>
        <p:nvCxnSpPr>
          <p:cNvPr id="20" name="Straight Connector 19"/>
          <p:cNvCxnSpPr>
            <a:stCxn id="14" idx="4"/>
            <a:endCxn id="43" idx="0"/>
          </p:cNvCxnSpPr>
          <p:nvPr/>
        </p:nvCxnSpPr>
        <p:spPr>
          <a:xfrm>
            <a:off x="3758964" y="3991484"/>
            <a:ext cx="900327" cy="89608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15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 </a:t>
                </a:r>
                <a:r>
                  <a:rPr lang="en-US" b="1" dirty="0" err="1"/>
                  <a:t>subtree</a:t>
                </a:r>
                <a:r>
                  <a:rPr lang="en-US" dirty="0"/>
                  <a:t> of </a:t>
                </a:r>
                <a14:m>
                  <m:oMath xmlns:m="http://schemas.openxmlformats.org/officeDocument/2006/math">
                    <m:r>
                      <a:rPr lang="en-US" b="0" i="1" smtClean="0">
                        <a:latin typeface="Cambria Math"/>
                      </a:rPr>
                      <m:t>𝑇</m:t>
                    </m:r>
                  </m:oMath>
                </a14:m>
                <a:r>
                  <a:rPr lang="en-US" dirty="0"/>
                  <a:t> </a:t>
                </a:r>
                <a:r>
                  <a:rPr lang="en-US" b="1" dirty="0"/>
                  <a:t>rooted</a:t>
                </a:r>
                <a:r>
                  <a:rPr lang="en-US" dirty="0"/>
                  <a:t> at a node </a:t>
                </a:r>
                <a14:m>
                  <m:oMath xmlns:m="http://schemas.openxmlformats.org/officeDocument/2006/math">
                    <m:r>
                      <a:rPr lang="en-US" b="0" i="1" smtClean="0">
                        <a:latin typeface="Cambria Math"/>
                      </a:rPr>
                      <m:t>𝑣</m:t>
                    </m:r>
                  </m:oMath>
                </a14:m>
                <a:r>
                  <a:rPr lang="en-US" dirty="0"/>
                  <a:t> is the tree consisting of all descendants of </a:t>
                </a:r>
                <a14:m>
                  <m:oMath xmlns:m="http://schemas.openxmlformats.org/officeDocument/2006/math">
                    <m:r>
                      <a:rPr lang="en-US" i="1">
                        <a:latin typeface="Cambria Math"/>
                      </a:rPr>
                      <m:t>𝑣</m:t>
                    </m:r>
                    <m:r>
                      <a:rPr lang="en-US" i="1">
                        <a:latin typeface="Cambria Math"/>
                      </a:rPr>
                      <m:t> </m:t>
                    </m:r>
                  </m:oMath>
                </a14:m>
                <a:r>
                  <a:rPr lang="en-US" dirty="0"/>
                  <a:t>including </a:t>
                </a:r>
                <a14:m>
                  <m:oMath xmlns:m="http://schemas.openxmlformats.org/officeDocument/2006/math">
                    <m:r>
                      <a:rPr lang="en-US" i="1">
                        <a:latin typeface="Cambria Math"/>
                      </a:rPr>
                      <m:t>𝑣</m:t>
                    </m:r>
                    <m:r>
                      <a:rPr lang="en-US" i="1">
                        <a:latin typeface="Cambria Math"/>
                      </a:rPr>
                      <m:t> </m:t>
                    </m:r>
                  </m:oMath>
                </a14:m>
                <a:r>
                  <a:rPr lang="en-US" dirty="0"/>
                  <a:t> itself.</a:t>
                </a:r>
              </a:p>
              <a:p>
                <a:r>
                  <a:rPr lang="en-US" dirty="0"/>
                  <a:t>A tree is </a:t>
                </a:r>
                <a:r>
                  <a:rPr lang="en-US" b="1" dirty="0"/>
                  <a:t>ordered</a:t>
                </a:r>
                <a:r>
                  <a:rPr lang="en-US" dirty="0"/>
                  <a:t> if there is a linear ordering defined for the children of each node; that is, we can identify children of a node as being the first, the second and so on.</a:t>
                </a:r>
              </a:p>
              <a:p>
                <a:r>
                  <a:rPr lang="en-US" dirty="0"/>
                  <a:t>Ordered trees are usually drawn with siblings arranged from left to right, corresponding to their linear relationship.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519"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7</a:t>
            </a:fld>
            <a:endParaRPr lang="en-US"/>
          </a:p>
        </p:txBody>
      </p:sp>
    </p:spTree>
    <p:extLst>
      <p:ext uri="{BB962C8B-B14F-4D97-AF65-F5344CB8AC3E}">
        <p14:creationId xmlns:p14="http://schemas.microsoft.com/office/powerpoint/2010/main" val="30061503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378959" y="486019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99592" y="5733256"/>
            <a:ext cx="7632848" cy="400110"/>
          </a:xfrm>
          <a:prstGeom prst="rect">
            <a:avLst/>
          </a:prstGeom>
          <a:noFill/>
        </p:spPr>
        <p:txBody>
          <a:bodyPr wrap="square" rtlCol="0">
            <a:spAutoFit/>
          </a:bodyPr>
          <a:lstStyle/>
          <a:p>
            <a:r>
              <a:rPr lang="en-US" sz="2000" dirty="0"/>
              <a:t>10 is copied down. Now a place for 15 has been found.</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70</a:t>
            </a:fld>
            <a:endParaRPr lang="en-US"/>
          </a:p>
        </p:txBody>
      </p:sp>
      <p:cxnSp>
        <p:nvCxnSpPr>
          <p:cNvPr id="20" name="Straight Connector 19"/>
          <p:cNvCxnSpPr>
            <a:stCxn id="14" idx="4"/>
            <a:endCxn id="43" idx="0"/>
          </p:cNvCxnSpPr>
          <p:nvPr/>
        </p:nvCxnSpPr>
        <p:spPr>
          <a:xfrm>
            <a:off x="3758964" y="3991484"/>
            <a:ext cx="900327" cy="89608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935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4407263" y="4887572"/>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51068" y="3564968"/>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378959" y="4860194"/>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71</a:t>
            </a:fld>
            <a:endParaRPr lang="en-US"/>
          </a:p>
        </p:txBody>
      </p:sp>
      <p:cxnSp>
        <p:nvCxnSpPr>
          <p:cNvPr id="20" name="Straight Connector 19"/>
          <p:cNvCxnSpPr>
            <a:stCxn id="14" idx="4"/>
            <a:endCxn id="43" idx="0"/>
          </p:cNvCxnSpPr>
          <p:nvPr/>
        </p:nvCxnSpPr>
        <p:spPr>
          <a:xfrm>
            <a:off x="3758964" y="3991484"/>
            <a:ext cx="900327" cy="896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4210681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3" name="Oval 42"/>
          <p:cNvSpPr/>
          <p:nvPr/>
        </p:nvSpPr>
        <p:spPr>
          <a:xfrm>
            <a:off x="4067600" y="49272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2"/>
            <a:endCxn id="16" idx="0"/>
          </p:cNvCxnSpPr>
          <p:nvPr/>
        </p:nvCxnSpPr>
        <p:spPr>
          <a:xfrm flipH="1">
            <a:off x="5223542" y="2923660"/>
            <a:ext cx="252028" cy="658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04396" y="3582308"/>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914906" y="3595070"/>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010992" y="4917938"/>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72</a:t>
            </a:fld>
            <a:endParaRPr lang="en-US"/>
          </a:p>
        </p:txBody>
      </p:sp>
      <p:cxnSp>
        <p:nvCxnSpPr>
          <p:cNvPr id="20" name="Straight Connector 19"/>
          <p:cNvCxnSpPr>
            <a:stCxn id="14" idx="4"/>
            <a:endCxn id="43" idx="0"/>
          </p:cNvCxnSpPr>
          <p:nvPr/>
        </p:nvCxnSpPr>
        <p:spPr>
          <a:xfrm>
            <a:off x="3758964" y="3991484"/>
            <a:ext cx="560664" cy="9357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
        <p:nvSpPr>
          <p:cNvPr id="41" name="TextBox 40"/>
          <p:cNvSpPr txBox="1"/>
          <p:nvPr/>
        </p:nvSpPr>
        <p:spPr>
          <a:xfrm>
            <a:off x="670664" y="5805264"/>
            <a:ext cx="8005792" cy="369332"/>
          </a:xfrm>
          <a:prstGeom prst="rect">
            <a:avLst/>
          </a:prstGeom>
          <a:noFill/>
        </p:spPr>
        <p:txBody>
          <a:bodyPr wrap="square" rtlCol="0">
            <a:spAutoFit/>
          </a:bodyPr>
          <a:lstStyle/>
          <a:p>
            <a:r>
              <a:rPr lang="en-US" dirty="0"/>
              <a:t>Let us now insert the key 12 in the heap.</a:t>
            </a:r>
          </a:p>
        </p:txBody>
      </p:sp>
    </p:spTree>
    <p:extLst>
      <p:ext uri="{BB962C8B-B14F-4D97-AF65-F5344CB8AC3E}">
        <p14:creationId xmlns:p14="http://schemas.microsoft.com/office/powerpoint/2010/main" val="9603870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3" name="Oval 42"/>
          <p:cNvSpPr/>
          <p:nvPr/>
        </p:nvSpPr>
        <p:spPr>
          <a:xfrm>
            <a:off x="4067600" y="49272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2"/>
            <a:endCxn id="16" idx="0"/>
          </p:cNvCxnSpPr>
          <p:nvPr/>
        </p:nvCxnSpPr>
        <p:spPr>
          <a:xfrm flipH="1">
            <a:off x="5223542" y="2923660"/>
            <a:ext cx="252028" cy="658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3016"/>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914906" y="357301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010992" y="4917938"/>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73</a:t>
            </a:fld>
            <a:endParaRPr lang="en-US"/>
          </a:p>
        </p:txBody>
      </p:sp>
      <p:cxnSp>
        <p:nvCxnSpPr>
          <p:cNvPr id="20" name="Straight Connector 19"/>
          <p:cNvCxnSpPr>
            <a:stCxn id="14" idx="4"/>
            <a:endCxn id="43" idx="0"/>
          </p:cNvCxnSpPr>
          <p:nvPr/>
        </p:nvCxnSpPr>
        <p:spPr>
          <a:xfrm>
            <a:off x="3758964" y="3991484"/>
            <a:ext cx="560664" cy="9357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
        <p:nvSpPr>
          <p:cNvPr id="41" name="TextBox 40"/>
          <p:cNvSpPr txBox="1"/>
          <p:nvPr/>
        </p:nvSpPr>
        <p:spPr>
          <a:xfrm>
            <a:off x="670664" y="5805264"/>
            <a:ext cx="8005792" cy="369332"/>
          </a:xfrm>
          <a:prstGeom prst="rect">
            <a:avLst/>
          </a:prstGeom>
          <a:noFill/>
        </p:spPr>
        <p:txBody>
          <a:bodyPr wrap="square" rtlCol="0">
            <a:spAutoFit/>
          </a:bodyPr>
          <a:lstStyle/>
          <a:p>
            <a:r>
              <a:rPr lang="en-US" dirty="0"/>
              <a:t>A new empty leaf is added to the tree at the first available place in the bottom level.</a:t>
            </a:r>
          </a:p>
        </p:txBody>
      </p:sp>
      <p:sp>
        <p:nvSpPr>
          <p:cNvPr id="45" name="Oval 44"/>
          <p:cNvSpPr/>
          <p:nvPr/>
        </p:nvSpPr>
        <p:spPr>
          <a:xfrm>
            <a:off x="4823684" y="491499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6" idx="4"/>
            <a:endCxn id="45" idx="0"/>
          </p:cNvCxnSpPr>
          <p:nvPr/>
        </p:nvCxnSpPr>
        <p:spPr>
          <a:xfrm flipH="1">
            <a:off x="5075712" y="3942348"/>
            <a:ext cx="147830" cy="97264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94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4823684" y="491499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43" name="Oval 42"/>
          <p:cNvSpPr/>
          <p:nvPr/>
        </p:nvSpPr>
        <p:spPr>
          <a:xfrm>
            <a:off x="4067600" y="49272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7" idx="2"/>
            <a:endCxn id="16" idx="0"/>
          </p:cNvCxnSpPr>
          <p:nvPr/>
        </p:nvCxnSpPr>
        <p:spPr>
          <a:xfrm flipH="1">
            <a:off x="5223542" y="2923660"/>
            <a:ext cx="252028" cy="658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195238" y="255432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3016"/>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823684" y="4920084"/>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010992" y="4917938"/>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74</a:t>
            </a:fld>
            <a:endParaRPr lang="en-US"/>
          </a:p>
        </p:txBody>
      </p:sp>
      <p:cxnSp>
        <p:nvCxnSpPr>
          <p:cNvPr id="20" name="Straight Connector 19"/>
          <p:cNvCxnSpPr>
            <a:stCxn id="14" idx="4"/>
            <a:endCxn id="43" idx="0"/>
          </p:cNvCxnSpPr>
          <p:nvPr/>
        </p:nvCxnSpPr>
        <p:spPr>
          <a:xfrm>
            <a:off x="3758964" y="3991484"/>
            <a:ext cx="560664" cy="9357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
        <p:nvSpPr>
          <p:cNvPr id="41" name="TextBox 40"/>
          <p:cNvSpPr txBox="1"/>
          <p:nvPr/>
        </p:nvSpPr>
        <p:spPr>
          <a:xfrm>
            <a:off x="670664" y="5805264"/>
            <a:ext cx="8005792" cy="369332"/>
          </a:xfrm>
          <a:prstGeom prst="rect">
            <a:avLst/>
          </a:prstGeom>
          <a:noFill/>
        </p:spPr>
        <p:txBody>
          <a:bodyPr wrap="square" rtlCol="0">
            <a:spAutoFit/>
          </a:bodyPr>
          <a:lstStyle/>
          <a:p>
            <a:r>
              <a:rPr lang="en-US" dirty="0"/>
              <a:t>5 is copied down.</a:t>
            </a:r>
          </a:p>
        </p:txBody>
      </p:sp>
      <p:cxnSp>
        <p:nvCxnSpPr>
          <p:cNvPr id="12" name="Straight Connector 11"/>
          <p:cNvCxnSpPr>
            <a:stCxn id="16" idx="4"/>
            <a:endCxn id="45" idx="0"/>
          </p:cNvCxnSpPr>
          <p:nvPr/>
        </p:nvCxnSpPr>
        <p:spPr>
          <a:xfrm flipH="1">
            <a:off x="5075712" y="3942348"/>
            <a:ext cx="147830" cy="97264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292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4823684" y="491499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43" name="Oval 42"/>
          <p:cNvSpPr/>
          <p:nvPr/>
        </p:nvSpPr>
        <p:spPr>
          <a:xfrm>
            <a:off x="4067600" y="49272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4943210" y="3573016"/>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3016"/>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823684" y="4920084"/>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010992" y="4917938"/>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75</a:t>
            </a:fld>
            <a:endParaRPr lang="en-US"/>
          </a:p>
        </p:txBody>
      </p:sp>
      <p:cxnSp>
        <p:nvCxnSpPr>
          <p:cNvPr id="20" name="Straight Connector 19"/>
          <p:cNvCxnSpPr>
            <a:stCxn id="14" idx="4"/>
            <a:endCxn id="43" idx="0"/>
          </p:cNvCxnSpPr>
          <p:nvPr/>
        </p:nvCxnSpPr>
        <p:spPr>
          <a:xfrm>
            <a:off x="3758964" y="3991484"/>
            <a:ext cx="560664" cy="9357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
        <p:nvSpPr>
          <p:cNvPr id="41" name="TextBox 40"/>
          <p:cNvSpPr txBox="1"/>
          <p:nvPr/>
        </p:nvSpPr>
        <p:spPr>
          <a:xfrm>
            <a:off x="670664" y="5805264"/>
            <a:ext cx="8005792" cy="369332"/>
          </a:xfrm>
          <a:prstGeom prst="rect">
            <a:avLst/>
          </a:prstGeom>
          <a:noFill/>
        </p:spPr>
        <p:txBody>
          <a:bodyPr wrap="square" rtlCol="0">
            <a:spAutoFit/>
          </a:bodyPr>
          <a:lstStyle/>
          <a:p>
            <a:r>
              <a:rPr lang="en-US" dirty="0"/>
              <a:t>8 is copied down.</a:t>
            </a:r>
          </a:p>
        </p:txBody>
      </p:sp>
      <p:cxnSp>
        <p:nvCxnSpPr>
          <p:cNvPr id="12" name="Straight Connector 11"/>
          <p:cNvCxnSpPr>
            <a:stCxn id="16" idx="4"/>
            <a:endCxn id="45" idx="0"/>
          </p:cNvCxnSpPr>
          <p:nvPr/>
        </p:nvCxnSpPr>
        <p:spPr>
          <a:xfrm flipH="1">
            <a:off x="5075712" y="3942348"/>
            <a:ext cx="147830" cy="9726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6" idx="0"/>
          </p:cNvCxnSpPr>
          <p:nvPr/>
        </p:nvCxnSpPr>
        <p:spPr>
          <a:xfrm flipH="1">
            <a:off x="5223542" y="2929590"/>
            <a:ext cx="252028" cy="65271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6405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4823684" y="491499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43" name="Oval 42"/>
          <p:cNvSpPr/>
          <p:nvPr/>
        </p:nvSpPr>
        <p:spPr>
          <a:xfrm>
            <a:off x="4067600" y="492723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Insertion (cont’d)</a:t>
            </a:r>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7151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78632" y="3622152"/>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4943210" y="3562522"/>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3016"/>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823684" y="4920084"/>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4010992" y="4917938"/>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1408" y="363509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2599480" y="2560258"/>
            <a:ext cx="560664" cy="369332"/>
          </a:xfrm>
          <a:prstGeom prst="rect">
            <a:avLst/>
          </a:prstGeom>
          <a:noFill/>
        </p:spPr>
        <p:txBody>
          <a:bodyPr wrap="square" rtlCol="0">
            <a:spAutoFit/>
          </a:bodyPr>
          <a:lstStyle/>
          <a:p>
            <a:pPr algn="ctr"/>
            <a:r>
              <a:rPr lang="en-US" dirty="0"/>
              <a:t>10</a:t>
            </a:r>
          </a:p>
        </p:txBody>
      </p:sp>
      <p:sp>
        <p:nvSpPr>
          <p:cNvPr id="38" name="TextBox 37"/>
          <p:cNvSpPr txBox="1"/>
          <p:nvPr/>
        </p:nvSpPr>
        <p:spPr>
          <a:xfrm>
            <a:off x="2455464" y="4922584"/>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29132" y="4936522"/>
            <a:ext cx="560664" cy="369332"/>
          </a:xfrm>
          <a:prstGeom prst="rect">
            <a:avLst/>
          </a:prstGeom>
          <a:noFill/>
        </p:spPr>
        <p:txBody>
          <a:bodyPr wrap="square" rtlCol="0">
            <a:spAutoFit/>
          </a:bodyPr>
          <a:lstStyle/>
          <a:p>
            <a:pPr algn="ctr"/>
            <a:r>
              <a:rPr lang="en-US" dirty="0"/>
              <a:t>3</a:t>
            </a:r>
          </a:p>
        </p:txBody>
      </p:sp>
      <p:sp>
        <p:nvSpPr>
          <p:cNvPr id="42" name="TextBox 41"/>
          <p:cNvSpPr txBox="1"/>
          <p:nvPr/>
        </p:nvSpPr>
        <p:spPr>
          <a:xfrm>
            <a:off x="1231328" y="4922584"/>
            <a:ext cx="560664" cy="369332"/>
          </a:xfrm>
          <a:prstGeom prst="rect">
            <a:avLst/>
          </a:prstGeom>
          <a:noFill/>
        </p:spPr>
        <p:txBody>
          <a:bodyPr wrap="square" rtlCol="0">
            <a:spAutoFit/>
          </a:bodyPr>
          <a:lstStyle/>
          <a:p>
            <a:pPr algn="ctr"/>
            <a:r>
              <a:rPr lang="en-US" dirty="0"/>
              <a:t>1</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76</a:t>
            </a:fld>
            <a:endParaRPr lang="en-US"/>
          </a:p>
        </p:txBody>
      </p:sp>
      <p:cxnSp>
        <p:nvCxnSpPr>
          <p:cNvPr id="20" name="Straight Connector 19"/>
          <p:cNvCxnSpPr>
            <a:stCxn id="14" idx="4"/>
            <a:endCxn id="43" idx="0"/>
          </p:cNvCxnSpPr>
          <p:nvPr/>
        </p:nvCxnSpPr>
        <p:spPr>
          <a:xfrm>
            <a:off x="3758964" y="3991484"/>
            <a:ext cx="560664" cy="93574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19770" y="1774540"/>
            <a:ext cx="560664" cy="369332"/>
          </a:xfrm>
          <a:prstGeom prst="rect">
            <a:avLst/>
          </a:prstGeom>
          <a:noFill/>
        </p:spPr>
        <p:txBody>
          <a:bodyPr wrap="square" rtlCol="0">
            <a:spAutoFit/>
          </a:bodyPr>
          <a:lstStyle/>
          <a:p>
            <a:pPr algn="ctr"/>
            <a:r>
              <a:rPr lang="en-US" dirty="0"/>
              <a:t>15</a:t>
            </a:r>
          </a:p>
        </p:txBody>
      </p:sp>
      <p:sp>
        <p:nvSpPr>
          <p:cNvPr id="41" name="TextBox 40"/>
          <p:cNvSpPr txBox="1"/>
          <p:nvPr/>
        </p:nvSpPr>
        <p:spPr>
          <a:xfrm>
            <a:off x="670664" y="5805264"/>
            <a:ext cx="8005792" cy="369332"/>
          </a:xfrm>
          <a:prstGeom prst="rect">
            <a:avLst/>
          </a:prstGeom>
          <a:noFill/>
        </p:spPr>
        <p:txBody>
          <a:bodyPr wrap="square" rtlCol="0">
            <a:spAutoFit/>
          </a:bodyPr>
          <a:lstStyle/>
          <a:p>
            <a:r>
              <a:rPr lang="en-US" dirty="0"/>
              <a:t>Now a place for 12 has been found.</a:t>
            </a:r>
          </a:p>
        </p:txBody>
      </p:sp>
      <p:cxnSp>
        <p:nvCxnSpPr>
          <p:cNvPr id="12" name="Straight Connector 11"/>
          <p:cNvCxnSpPr>
            <a:stCxn id="16" idx="4"/>
            <a:endCxn id="45" idx="0"/>
          </p:cNvCxnSpPr>
          <p:nvPr/>
        </p:nvCxnSpPr>
        <p:spPr>
          <a:xfrm flipH="1">
            <a:off x="5075712" y="3942348"/>
            <a:ext cx="147830" cy="97264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223542" y="2554328"/>
            <a:ext cx="560664" cy="369332"/>
          </a:xfrm>
          <a:prstGeom prst="rect">
            <a:avLst/>
          </a:prstGeom>
          <a:noFill/>
        </p:spPr>
        <p:txBody>
          <a:bodyPr wrap="square" rtlCol="0">
            <a:spAutoFit/>
          </a:bodyPr>
          <a:lstStyle/>
          <a:p>
            <a:pPr algn="ctr"/>
            <a:r>
              <a:rPr lang="en-US" dirty="0"/>
              <a:t>12</a:t>
            </a:r>
          </a:p>
        </p:txBody>
      </p:sp>
      <p:cxnSp>
        <p:nvCxnSpPr>
          <p:cNvPr id="11" name="Straight Connector 10"/>
          <p:cNvCxnSpPr>
            <a:stCxn id="46" idx="2"/>
            <a:endCxn id="16" idx="0"/>
          </p:cNvCxnSpPr>
          <p:nvPr/>
        </p:nvCxnSpPr>
        <p:spPr>
          <a:xfrm flipH="1">
            <a:off x="5223542" y="2923660"/>
            <a:ext cx="280332" cy="65864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7829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Implementation of Priority Queues Using Heaps</a:t>
            </a:r>
          </a:p>
        </p:txBody>
      </p:sp>
      <p:sp>
        <p:nvSpPr>
          <p:cNvPr id="3" name="Content Placeholder 2"/>
          <p:cNvSpPr>
            <a:spLocks noGrp="1"/>
          </p:cNvSpPr>
          <p:nvPr>
            <p:ph idx="1"/>
          </p:nvPr>
        </p:nvSpPr>
        <p:spPr/>
        <p:txBody>
          <a:bodyPr/>
          <a:lstStyle/>
          <a:p>
            <a:r>
              <a:rPr lang="en-US" dirty="0"/>
              <a:t>Let us now develop a third implementation of the Priority Queue ADT using heaps implemented by the sequential representation of binary trees.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77</a:t>
            </a:fld>
            <a:endParaRPr lang="en-US"/>
          </a:p>
        </p:txBody>
      </p:sp>
    </p:spTree>
    <p:extLst>
      <p:ext uri="{BB962C8B-B14F-4D97-AF65-F5344CB8AC3E}">
        <p14:creationId xmlns:p14="http://schemas.microsoft.com/office/powerpoint/2010/main" val="506996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Priority Queue ADT</a:t>
            </a:r>
          </a:p>
        </p:txBody>
      </p:sp>
      <p:sp>
        <p:nvSpPr>
          <p:cNvPr id="3" name="Content Placeholder 2"/>
          <p:cNvSpPr>
            <a:spLocks noGrp="1"/>
          </p:cNvSpPr>
          <p:nvPr>
            <p:ph idx="1"/>
          </p:nvPr>
        </p:nvSpPr>
        <p:spPr/>
        <p:txBody>
          <a:bodyPr>
            <a:normAutofit fontScale="92500" lnSpcReduction="10000"/>
          </a:bodyPr>
          <a:lstStyle/>
          <a:p>
            <a:r>
              <a:rPr lang="en-US" dirty="0"/>
              <a:t>A </a:t>
            </a:r>
            <a:r>
              <a:rPr lang="en-US" b="1" dirty="0"/>
              <a:t>priority queue </a:t>
            </a:r>
            <a:r>
              <a:rPr lang="en-US" dirty="0"/>
              <a:t>is a finite collection of items for which the following operations are defined:</a:t>
            </a:r>
          </a:p>
          <a:p>
            <a:pPr lvl="1"/>
            <a:r>
              <a:rPr lang="en-US" b="1" dirty="0"/>
              <a:t>Initialize</a:t>
            </a:r>
            <a:r>
              <a:rPr lang="en-US" dirty="0"/>
              <a:t> the priority queue, </a:t>
            </a:r>
            <a:r>
              <a:rPr lang="en-US" i="1" dirty="0"/>
              <a:t>PQ</a:t>
            </a:r>
            <a:r>
              <a:rPr lang="en-US" dirty="0"/>
              <a:t>, to the empty priority queue.</a:t>
            </a:r>
          </a:p>
          <a:p>
            <a:pPr lvl="1"/>
            <a:r>
              <a:rPr lang="en-US" dirty="0"/>
              <a:t>Determine whether or not the priority queue, </a:t>
            </a:r>
            <a:r>
              <a:rPr lang="en-US" i="1" dirty="0"/>
              <a:t>PQ</a:t>
            </a:r>
            <a:r>
              <a:rPr lang="en-US" dirty="0"/>
              <a:t>, is </a:t>
            </a:r>
            <a:r>
              <a:rPr lang="en-US" b="1" dirty="0"/>
              <a:t>empty</a:t>
            </a:r>
            <a:r>
              <a:rPr lang="en-US" dirty="0"/>
              <a:t>.</a:t>
            </a:r>
          </a:p>
          <a:p>
            <a:pPr lvl="1"/>
            <a:r>
              <a:rPr lang="en-US" dirty="0"/>
              <a:t>Determine whether or not the priority queue, </a:t>
            </a:r>
            <a:r>
              <a:rPr lang="en-US" i="1" dirty="0"/>
              <a:t>PQ</a:t>
            </a:r>
            <a:r>
              <a:rPr lang="en-US" dirty="0"/>
              <a:t>, is </a:t>
            </a:r>
            <a:r>
              <a:rPr lang="en-US" b="1" dirty="0"/>
              <a:t>full</a:t>
            </a:r>
            <a:r>
              <a:rPr lang="en-US" dirty="0"/>
              <a:t>.</a:t>
            </a:r>
          </a:p>
          <a:p>
            <a:pPr lvl="1"/>
            <a:r>
              <a:rPr lang="en-US" b="1" dirty="0"/>
              <a:t>Insert</a:t>
            </a:r>
            <a:r>
              <a:rPr lang="en-US" dirty="0"/>
              <a:t> a new item, </a:t>
            </a:r>
            <a:r>
              <a:rPr lang="en-US" i="1" dirty="0"/>
              <a:t>X</a:t>
            </a:r>
            <a:r>
              <a:rPr lang="en-US" dirty="0"/>
              <a:t>, into the priority queue, </a:t>
            </a:r>
            <a:r>
              <a:rPr lang="en-US" i="1" dirty="0"/>
              <a:t>PQ</a:t>
            </a:r>
            <a:r>
              <a:rPr lang="en-US" dirty="0"/>
              <a:t>.</a:t>
            </a:r>
          </a:p>
          <a:p>
            <a:pPr lvl="1"/>
            <a:r>
              <a:rPr lang="en-US" dirty="0"/>
              <a:t>If </a:t>
            </a:r>
            <a:r>
              <a:rPr lang="en-US" i="1" dirty="0"/>
              <a:t>PQ</a:t>
            </a:r>
            <a:r>
              <a:rPr lang="en-US" dirty="0"/>
              <a:t> is non-empty, </a:t>
            </a:r>
            <a:r>
              <a:rPr lang="en-US" b="1" dirty="0"/>
              <a:t>remove</a:t>
            </a:r>
            <a:r>
              <a:rPr lang="en-US" dirty="0"/>
              <a:t> from </a:t>
            </a:r>
            <a:r>
              <a:rPr lang="en-US" i="1" dirty="0"/>
              <a:t>PQ</a:t>
            </a:r>
            <a:r>
              <a:rPr lang="en-US" dirty="0"/>
              <a:t> an item </a:t>
            </a:r>
            <a:r>
              <a:rPr lang="en-US" i="1" dirty="0"/>
              <a:t>X</a:t>
            </a:r>
            <a:r>
              <a:rPr lang="en-US" dirty="0"/>
              <a:t> of highest priority in </a:t>
            </a:r>
            <a:r>
              <a:rPr lang="en-US" i="1" dirty="0"/>
              <a:t>PQ</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78</a:t>
            </a:fld>
            <a:endParaRPr lang="en-US"/>
          </a:p>
        </p:txBody>
      </p:sp>
    </p:spTree>
    <p:extLst>
      <p:ext uri="{BB962C8B-B14F-4D97-AF65-F5344CB8AC3E}">
        <p14:creationId xmlns:p14="http://schemas.microsoft.com/office/powerpoint/2010/main" val="37526958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Priority Queue Data Types</a:t>
            </a:r>
          </a:p>
        </p:txBody>
      </p:sp>
      <p:sp>
        <p:nvSpPr>
          <p:cNvPr id="3" name="Content Placeholder 2"/>
          <p:cNvSpPr>
            <a:spLocks noGrp="1"/>
          </p:cNvSpPr>
          <p:nvPr>
            <p:ph idx="1"/>
          </p:nvPr>
        </p:nvSpPr>
        <p:spPr>
          <a:xfrm>
            <a:off x="467544" y="1556792"/>
            <a:ext cx="8229600" cy="4525963"/>
          </a:xfrm>
        </p:spPr>
        <p:txBody>
          <a:bodyPr/>
          <a:lstStyle/>
          <a:p>
            <a:pPr marL="0" indent="0">
              <a:buNone/>
            </a:pPr>
            <a:r>
              <a:rPr lang="en-US" sz="2400" dirty="0">
                <a:latin typeface="Courier New" pitchFamily="49" charset="0"/>
                <a:cs typeface="Courier New" pitchFamily="49" charset="0"/>
              </a:rPr>
              <a:t>/* This is the file “</a:t>
            </a:r>
            <a:r>
              <a:rPr lang="en-US" sz="2400" dirty="0" err="1">
                <a:latin typeface="Courier New" pitchFamily="49" charset="0"/>
                <a:cs typeface="Courier New" pitchFamily="49" charset="0"/>
              </a:rPr>
              <a:t>PQTypes.h</a:t>
            </a:r>
            <a:r>
              <a:rPr lang="en-US" sz="2400" dirty="0">
                <a:latin typeface="Courier New" pitchFamily="49" charset="0"/>
                <a:cs typeface="Courier New" pitchFamily="49" charset="0"/>
              </a:rPr>
              <a:t>” */</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#define MAXCOUNT 10</a:t>
            </a: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PQItem</a:t>
            </a:r>
            <a:r>
              <a:rPr lang="en-US" sz="2400" dirty="0">
                <a:latin typeface="Courier New" pitchFamily="49" charset="0"/>
                <a:cs typeface="Courier New" pitchFamily="49" charset="0"/>
              </a:rPr>
              <a:t>;</a:t>
            </a: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PQItem</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PQArray</a:t>
            </a:r>
            <a:r>
              <a:rPr lang="en-US" sz="2400" dirty="0">
                <a:latin typeface="Courier New" pitchFamily="49" charset="0"/>
                <a:cs typeface="Courier New" pitchFamily="49" charset="0"/>
              </a:rPr>
              <a:t>[MAXCOUNT+1];</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Count;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PQArray</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ItemArray</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PriorityQueue</a:t>
            </a:r>
            <a:r>
              <a:rPr lang="en-US" sz="2400" dirty="0">
                <a:latin typeface="Courier New" pitchFamily="49" charset="0"/>
                <a:cs typeface="Courier New" pitchFamily="49" charset="0"/>
              </a:rPr>
              <a:t>;</a:t>
            </a:r>
          </a:p>
          <a:p>
            <a:pPr marL="0" indent="0">
              <a:buNone/>
            </a:pPr>
            <a:endParaRPr lang="en-US" sz="2400" dirty="0">
              <a:latin typeface="Courier New" pitchFamily="49" charset="0"/>
              <a:cs typeface="Courier New" pitchFamily="49"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79</a:t>
            </a:fld>
            <a:endParaRPr lang="en-US"/>
          </a:p>
        </p:txBody>
      </p:sp>
    </p:spTree>
    <p:extLst>
      <p:ext uri="{BB962C8B-B14F-4D97-AF65-F5344CB8AC3E}">
        <p14:creationId xmlns:p14="http://schemas.microsoft.com/office/powerpoint/2010/main" val="130100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𝑇</m:t>
                    </m:r>
                  </m:oMath>
                </a14:m>
                <a:r>
                  <a:rPr lang="en-US" dirty="0"/>
                  <a:t> be a tree with </a:t>
                </a:r>
                <a14:m>
                  <m:oMath xmlns:m="http://schemas.openxmlformats.org/officeDocument/2006/math">
                    <m:r>
                      <a:rPr lang="en-US" b="0" i="1" smtClean="0">
                        <a:latin typeface="Cambria Math"/>
                      </a:rPr>
                      <m:t>𝑛</m:t>
                    </m:r>
                  </m:oMath>
                </a14:m>
                <a:r>
                  <a:rPr lang="en-US" dirty="0"/>
                  <a:t> nodes, and 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𝑐</m:t>
                        </m:r>
                      </m:e>
                      <m:sub>
                        <m:r>
                          <a:rPr lang="en-US" b="0" i="1" smtClean="0">
                            <a:latin typeface="Cambria Math"/>
                          </a:rPr>
                          <m:t>𝑝</m:t>
                        </m:r>
                      </m:sub>
                    </m:sSub>
                  </m:oMath>
                </a14:m>
                <a:r>
                  <a:rPr lang="en-US" dirty="0"/>
                  <a:t> denote the number of children of a node </a:t>
                </a:r>
                <a14:m>
                  <m:oMath xmlns:m="http://schemas.openxmlformats.org/officeDocument/2006/math">
                    <m:r>
                      <a:rPr lang="en-US" b="0" i="1" smtClean="0">
                        <a:latin typeface="Cambria Math"/>
                      </a:rPr>
                      <m:t>𝑝</m:t>
                    </m:r>
                  </m:oMath>
                </a14:m>
                <a:r>
                  <a:rPr lang="en-US" dirty="0"/>
                  <a:t> of </a:t>
                </a:r>
                <a14:m>
                  <m:oMath xmlns:m="http://schemas.openxmlformats.org/officeDocument/2006/math">
                    <m:r>
                      <a:rPr lang="en-US" i="1">
                        <a:latin typeface="Cambria Math"/>
                      </a:rPr>
                      <m:t>𝑇</m:t>
                    </m:r>
                  </m:oMath>
                </a14:m>
                <a:r>
                  <a:rPr lang="en-US" dirty="0"/>
                  <a:t>. Then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a:rPr>
                          <m:t>𝑝</m:t>
                        </m:r>
                      </m:sub>
                      <m:sup/>
                      <m:e>
                        <m:sSub>
                          <m:sSubPr>
                            <m:ctrlPr>
                              <a:rPr lang="en-US" i="1" smtClean="0">
                                <a:latin typeface="Cambria Math" panose="02040503050406030204" pitchFamily="18" charset="0"/>
                              </a:rPr>
                            </m:ctrlPr>
                          </m:sSubPr>
                          <m:e>
                            <m:r>
                              <a:rPr lang="en-US" b="0" i="1" smtClean="0">
                                <a:latin typeface="Cambria Math"/>
                              </a:rPr>
                              <m:t>𝑐</m:t>
                            </m:r>
                          </m:e>
                          <m:sub>
                            <m:r>
                              <a:rPr lang="en-US" b="0" i="1" smtClean="0">
                                <a:latin typeface="Cambria Math"/>
                              </a:rPr>
                              <m:t>𝑝</m:t>
                            </m:r>
                          </m:sub>
                        </m:sSub>
                      </m:e>
                    </m:nary>
                    <m:r>
                      <a:rPr lang="en-US" b="0" i="0" smtClean="0">
                        <a:latin typeface="Cambria Math"/>
                      </a:rPr>
                      <m:t>=</m:t>
                    </m:r>
                    <m:r>
                      <a:rPr lang="en-US" i="1">
                        <a:latin typeface="Cambria Math"/>
                      </a:rPr>
                      <m:t>𝑛</m:t>
                    </m:r>
                    <m:r>
                      <a:rPr lang="en-US" b="0" i="0" smtClean="0">
                        <a:latin typeface="Cambria Math"/>
                      </a:rPr>
                      <m:t>−1.</m:t>
                    </m:r>
                  </m:oMath>
                </a14:m>
                <a:endParaRPr lang="en-US" dirty="0"/>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a:t>
            </a:fld>
            <a:endParaRPr lang="en-US"/>
          </a:p>
        </p:txBody>
      </p:sp>
    </p:spTree>
    <p:extLst>
      <p:ext uri="{BB962C8B-B14F-4D97-AF65-F5344CB8AC3E}">
        <p14:creationId xmlns:p14="http://schemas.microsoft.com/office/powerpoint/2010/main" val="1591946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Priority Queue Interface File</a:t>
            </a:r>
          </a:p>
        </p:txBody>
      </p:sp>
      <p:sp>
        <p:nvSpPr>
          <p:cNvPr id="3" name="Content Placeholder 2"/>
          <p:cNvSpPr>
            <a:spLocks noGrp="1"/>
          </p:cNvSpPr>
          <p:nvPr>
            <p:ph idx="1"/>
          </p:nvPr>
        </p:nvSpPr>
        <p:spPr/>
        <p:txBody>
          <a:bodyPr>
            <a:normAutofit fontScale="92500"/>
          </a:bodyPr>
          <a:lstStyle/>
          <a:p>
            <a:pPr marL="0" indent="0">
              <a:buNone/>
            </a:pPr>
            <a:r>
              <a:rPr lang="en-US" sz="2600" dirty="0">
                <a:latin typeface="Courier New" pitchFamily="49" charset="0"/>
                <a:cs typeface="Courier New" pitchFamily="49" charset="0"/>
              </a:rPr>
              <a:t>/* this is the file “</a:t>
            </a:r>
            <a:r>
              <a:rPr lang="en-US" sz="2600" dirty="0" err="1">
                <a:latin typeface="Courier New" pitchFamily="49" charset="0"/>
                <a:cs typeface="Courier New" pitchFamily="49" charset="0"/>
              </a:rPr>
              <a:t>PQInterface.h</a:t>
            </a:r>
            <a:r>
              <a:rPr lang="en-US" sz="2600" dirty="0">
                <a:latin typeface="Courier New" pitchFamily="49" charset="0"/>
                <a:cs typeface="Courier New" pitchFamily="49" charset="0"/>
              </a:rPr>
              <a:t>”      */</a:t>
            </a:r>
          </a:p>
          <a:p>
            <a:pPr marL="0" indent="0">
              <a:buNone/>
            </a:pPr>
            <a:endParaRPr lang="en-US" sz="2600" dirty="0">
              <a:latin typeface="Courier New" pitchFamily="49" charset="0"/>
              <a:cs typeface="Courier New" pitchFamily="49" charset="0"/>
            </a:endParaRPr>
          </a:p>
          <a:p>
            <a:pPr marL="0" indent="0">
              <a:buNone/>
            </a:pPr>
            <a:r>
              <a:rPr lang="en-US" sz="2600" dirty="0">
                <a:latin typeface="Courier New" pitchFamily="49" charset="0"/>
                <a:cs typeface="Courier New" pitchFamily="49" charset="0"/>
              </a:rPr>
              <a:t>#include “</a:t>
            </a:r>
            <a:r>
              <a:rPr lang="en-US" sz="2600" dirty="0" err="1">
                <a:latin typeface="Courier New" pitchFamily="49" charset="0"/>
                <a:cs typeface="Courier New" pitchFamily="49" charset="0"/>
              </a:rPr>
              <a:t>PQTypes.h</a:t>
            </a:r>
            <a:r>
              <a:rPr lang="en-US" sz="2600" dirty="0">
                <a:latin typeface="Courier New" pitchFamily="49" charset="0"/>
                <a:cs typeface="Courier New" pitchFamily="49" charset="0"/>
              </a:rPr>
              <a:t>”     </a:t>
            </a:r>
          </a:p>
          <a:p>
            <a:pPr marL="0" indent="0">
              <a:buNone/>
            </a:pPr>
            <a:r>
              <a:rPr lang="en-US" sz="2600" dirty="0">
                <a:latin typeface="Courier New" pitchFamily="49" charset="0"/>
                <a:cs typeface="Courier New" pitchFamily="49" charset="0"/>
              </a:rPr>
              <a:t>/* defines types </a:t>
            </a:r>
            <a:r>
              <a:rPr lang="en-US" sz="2600" dirty="0" err="1">
                <a:latin typeface="Courier New" pitchFamily="49" charset="0"/>
                <a:cs typeface="Courier New" pitchFamily="49" charset="0"/>
              </a:rPr>
              <a:t>PQItem</a:t>
            </a:r>
            <a:r>
              <a:rPr lang="en-US" sz="2600" dirty="0">
                <a:latin typeface="Courier New" pitchFamily="49" charset="0"/>
                <a:cs typeface="Courier New" pitchFamily="49" charset="0"/>
              </a:rPr>
              <a:t> and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endParaRPr lang="en-US" sz="2600" dirty="0">
              <a:latin typeface="Courier New" pitchFamily="49" charset="0"/>
              <a:cs typeface="Courier New" pitchFamily="49" charset="0"/>
            </a:endParaRPr>
          </a:p>
          <a:p>
            <a:pPr marL="0" indent="0">
              <a:buNone/>
            </a:pPr>
            <a:r>
              <a:rPr lang="en-US" sz="2600" dirty="0">
                <a:latin typeface="Courier New" pitchFamily="49" charset="0"/>
                <a:cs typeface="Courier New" pitchFamily="49" charset="0"/>
              </a:rPr>
              <a:t>void Initialize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r>
              <a:rPr lang="en-US" sz="2600" dirty="0" err="1">
                <a:latin typeface="Courier New" pitchFamily="49" charset="0"/>
                <a:cs typeface="Courier New" pitchFamily="49" charset="0"/>
              </a:rPr>
              <a:t>int</a:t>
            </a:r>
            <a:r>
              <a:rPr lang="en-US" sz="2600" dirty="0">
                <a:latin typeface="Courier New" pitchFamily="49" charset="0"/>
                <a:cs typeface="Courier New" pitchFamily="49" charset="0"/>
              </a:rPr>
              <a:t> Empty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r>
              <a:rPr lang="en-US" sz="2600" dirty="0" err="1">
                <a:latin typeface="Courier New" pitchFamily="49" charset="0"/>
                <a:cs typeface="Courier New" pitchFamily="49" charset="0"/>
              </a:rPr>
              <a:t>int</a:t>
            </a:r>
            <a:r>
              <a:rPr lang="en-US" sz="2600" dirty="0">
                <a:latin typeface="Courier New" pitchFamily="49" charset="0"/>
                <a:cs typeface="Courier New" pitchFamily="49" charset="0"/>
              </a:rPr>
              <a:t> Full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r>
              <a:rPr lang="en-US" sz="2600" dirty="0">
                <a:latin typeface="Courier New" pitchFamily="49" charset="0"/>
                <a:cs typeface="Courier New" pitchFamily="49" charset="0"/>
              </a:rPr>
              <a:t>void Insert (</a:t>
            </a:r>
            <a:r>
              <a:rPr lang="en-US" sz="2600" dirty="0" err="1">
                <a:latin typeface="Courier New" pitchFamily="49" charset="0"/>
                <a:cs typeface="Courier New" pitchFamily="49" charset="0"/>
              </a:rPr>
              <a:t>PQItem</a:t>
            </a:r>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r>
              <a:rPr lang="en-US" sz="2600" dirty="0" err="1">
                <a:latin typeface="Courier New" pitchFamily="49" charset="0"/>
                <a:cs typeface="Courier New" pitchFamily="49" charset="0"/>
              </a:rPr>
              <a:t>PQItem</a:t>
            </a:r>
            <a:r>
              <a:rPr lang="en-US" sz="2600" dirty="0">
                <a:latin typeface="Courier New" pitchFamily="49" charset="0"/>
                <a:cs typeface="Courier New" pitchFamily="49" charset="0"/>
              </a:rPr>
              <a:t> Remove (</a:t>
            </a:r>
            <a:r>
              <a:rPr lang="en-US" sz="2600" dirty="0" err="1">
                <a:latin typeface="Courier New" pitchFamily="49" charset="0"/>
                <a:cs typeface="Courier New" pitchFamily="49" charset="0"/>
              </a:rPr>
              <a:t>PriorityQueue</a:t>
            </a:r>
            <a:r>
              <a:rPr lang="en-US" sz="2600" dirty="0">
                <a:latin typeface="Courier New" pitchFamily="49" charset="0"/>
                <a:cs typeface="Courier New" pitchFamily="49"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80</a:t>
            </a:fld>
            <a:endParaRPr lang="en-US"/>
          </a:p>
        </p:txBody>
      </p:sp>
    </p:spTree>
    <p:extLst>
      <p:ext uri="{BB962C8B-B14F-4D97-AF65-F5344CB8AC3E}">
        <p14:creationId xmlns:p14="http://schemas.microsoft.com/office/powerpoint/2010/main" val="23943822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Priority Queue Implementation File</a:t>
            </a:r>
          </a:p>
        </p:txBody>
      </p:sp>
      <p:sp>
        <p:nvSpPr>
          <p:cNvPr id="3" name="Content Placeholder 2"/>
          <p:cNvSpPr>
            <a:spLocks noGrp="1"/>
          </p:cNvSpPr>
          <p:nvPr>
            <p:ph idx="1"/>
          </p:nvPr>
        </p:nvSpPr>
        <p:spPr/>
        <p:txBody>
          <a:bodyPr>
            <a:normAutofit fontScale="77500" lnSpcReduction="20000"/>
          </a:bodyPr>
          <a:lstStyle/>
          <a:p>
            <a:pPr marL="0" indent="0">
              <a:buNone/>
            </a:pPr>
            <a:r>
              <a:rPr lang="en-US" sz="2000" dirty="0">
                <a:latin typeface="Courier New" pitchFamily="49" charset="0"/>
                <a:cs typeface="Courier New" pitchFamily="49" charset="0"/>
              </a:rPr>
              <a:t>/* This is the file “</a:t>
            </a:r>
            <a:r>
              <a:rPr lang="en-US" sz="2000" dirty="0" err="1">
                <a:latin typeface="Courier New" pitchFamily="49" charset="0"/>
                <a:cs typeface="Courier New" pitchFamily="49" charset="0"/>
              </a:rPr>
              <a:t>PQImplementation.c</a:t>
            </a:r>
            <a:r>
              <a:rPr lang="en-US" sz="2000" dirty="0">
                <a:latin typeface="Courier New" pitchFamily="49" charset="0"/>
                <a:cs typeface="Courier New" pitchFamily="49" charset="0"/>
              </a:rPr>
              <a:t>” */</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#include “</a:t>
            </a:r>
            <a:r>
              <a:rPr lang="en-US" sz="2000" dirty="0" err="1">
                <a:latin typeface="Courier New" pitchFamily="49" charset="0"/>
                <a:cs typeface="Courier New" pitchFamily="49" charset="0"/>
              </a:rPr>
              <a:t>PQInterface.h</a:t>
            </a: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void Initialize(</a:t>
            </a:r>
            <a:r>
              <a:rPr lang="en-US" sz="2000" dirty="0" err="1">
                <a:latin typeface="Courier New" pitchFamily="49" charset="0"/>
                <a:cs typeface="Courier New" pitchFamily="49" charset="0"/>
              </a:rPr>
              <a:t>PriorityQueue</a:t>
            </a:r>
            <a:r>
              <a:rPr lang="en-US" sz="2000" dirty="0">
                <a:latin typeface="Courier New" pitchFamily="49" charset="0"/>
                <a:cs typeface="Courier New" pitchFamily="49" charset="0"/>
              </a:rPr>
              <a:t> *PQ)</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PQ-&gt;Count=0;</a:t>
            </a:r>
          </a:p>
          <a:p>
            <a:pPr marL="0" indent="0">
              <a:buNone/>
            </a:pP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Empty(</a:t>
            </a:r>
            <a:r>
              <a:rPr lang="en-US" sz="2000" dirty="0" err="1">
                <a:latin typeface="Courier New" pitchFamily="49" charset="0"/>
                <a:cs typeface="Courier New" pitchFamily="49" charset="0"/>
              </a:rPr>
              <a:t>PriorityQueue</a:t>
            </a:r>
            <a:r>
              <a:rPr lang="en-US" sz="2000" dirty="0">
                <a:latin typeface="Courier New" pitchFamily="49" charset="0"/>
                <a:cs typeface="Courier New" pitchFamily="49" charset="0"/>
              </a:rPr>
              <a:t> *PQ)</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return(PQ-&gt;Count==0);</a:t>
            </a:r>
          </a:p>
          <a:p>
            <a:pPr marL="0" indent="0">
              <a:buNone/>
            </a:pP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Full(</a:t>
            </a:r>
            <a:r>
              <a:rPr lang="en-US" sz="2000" dirty="0" err="1">
                <a:latin typeface="Courier New" pitchFamily="49" charset="0"/>
                <a:cs typeface="Courier New" pitchFamily="49" charset="0"/>
              </a:rPr>
              <a:t>PriorityQueue</a:t>
            </a:r>
            <a:r>
              <a:rPr lang="en-US" sz="2000" dirty="0">
                <a:latin typeface="Courier New" pitchFamily="49" charset="0"/>
                <a:cs typeface="Courier New" pitchFamily="49" charset="0"/>
              </a:rPr>
              <a:t> *PQ)</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return(PQ-&gt;Count==MAXCOUNT);</a:t>
            </a:r>
          </a:p>
          <a:p>
            <a:pPr marL="0" indent="0">
              <a:buNone/>
            </a:pPr>
            <a:r>
              <a:rPr lang="en-US" sz="2000" dirty="0">
                <a:latin typeface="Courier New" pitchFamily="49" charset="0"/>
                <a:cs typeface="Courier New" pitchFamily="49" charset="0"/>
              </a:rPr>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81</a:t>
            </a:fld>
            <a:endParaRPr lang="en-US"/>
          </a:p>
        </p:txBody>
      </p:sp>
    </p:spTree>
    <p:extLst>
      <p:ext uri="{BB962C8B-B14F-4D97-AF65-F5344CB8AC3E}">
        <p14:creationId xmlns:p14="http://schemas.microsoft.com/office/powerpoint/2010/main" val="26379796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Priority Queue Implementation File (cont’d)</a:t>
            </a:r>
          </a:p>
        </p:txBody>
      </p:sp>
      <p:sp>
        <p:nvSpPr>
          <p:cNvPr id="3" name="Content Placeholder 2"/>
          <p:cNvSpPr>
            <a:spLocks noGrp="1"/>
          </p:cNvSpPr>
          <p:nvPr>
            <p:ph idx="1"/>
          </p:nvPr>
        </p:nvSpPr>
        <p:spPr/>
        <p:txBody>
          <a:bodyPr>
            <a:normAutofit fontScale="70000" lnSpcReduction="20000"/>
          </a:bodyPr>
          <a:lstStyle/>
          <a:p>
            <a:pPr marL="0" indent="0">
              <a:buNone/>
            </a:pPr>
            <a:r>
              <a:rPr lang="en-US" sz="2000" dirty="0">
                <a:latin typeface="Courier New" pitchFamily="49" charset="0"/>
                <a:cs typeface="Courier New" pitchFamily="49" charset="0"/>
              </a:rPr>
              <a:t>void Insert(</a:t>
            </a:r>
            <a:r>
              <a:rPr lang="en-US" sz="2000" dirty="0" err="1">
                <a:latin typeface="Courier New" pitchFamily="49" charset="0"/>
                <a:cs typeface="Courier New" pitchFamily="49" charset="0"/>
              </a:rPr>
              <a:t>PQItem</a:t>
            </a:r>
            <a:r>
              <a:rPr lang="en-US" sz="2000" dirty="0">
                <a:latin typeface="Courier New" pitchFamily="49" charset="0"/>
                <a:cs typeface="Courier New" pitchFamily="49" charset="0"/>
              </a:rPr>
              <a:t> Item, </a:t>
            </a:r>
            <a:r>
              <a:rPr lang="en-US" sz="2000" dirty="0" err="1">
                <a:latin typeface="Courier New" pitchFamily="49" charset="0"/>
                <a:cs typeface="Courier New" pitchFamily="49" charset="0"/>
              </a:rPr>
              <a:t>PriorityQueue</a:t>
            </a:r>
            <a:r>
              <a:rPr lang="en-US" sz="2000" dirty="0">
                <a:latin typeface="Courier New" pitchFamily="49" charset="0"/>
                <a:cs typeface="Courier New" pitchFamily="49" charset="0"/>
              </a:rPr>
              <a:t> *PQ)</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(PQ-&gt;Count)++;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=PQ-&gt;Count;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/2;</a:t>
            </a:r>
          </a:p>
          <a:p>
            <a:pPr marL="0" indent="0">
              <a:buNone/>
            </a:pPr>
            <a:r>
              <a:rPr lang="en-US" sz="2000" dirty="0">
                <a:latin typeface="Courier New" pitchFamily="49" charset="0"/>
                <a:cs typeface="Courier New" pitchFamily="49" charset="0"/>
              </a:rPr>
              <a:t>    while (</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 != 0){</a:t>
            </a:r>
          </a:p>
          <a:p>
            <a:pPr marL="0" indent="0">
              <a:buNone/>
            </a:pPr>
            <a:r>
              <a:rPr lang="en-US" sz="2000" dirty="0">
                <a:latin typeface="Courier New" pitchFamily="49" charset="0"/>
                <a:cs typeface="Courier New" pitchFamily="49" charset="0"/>
              </a:rPr>
              <a:t>       if (Item &lt;=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]=Item;</a:t>
            </a:r>
          </a:p>
          <a:p>
            <a:pPr marL="0" indent="0">
              <a:buNone/>
            </a:pPr>
            <a:r>
              <a:rPr lang="en-US" sz="2000" dirty="0">
                <a:latin typeface="Courier New" pitchFamily="49" charset="0"/>
                <a:cs typeface="Courier New" pitchFamily="49" charset="0"/>
              </a:rPr>
              <a:t>         return;</a:t>
            </a:r>
          </a:p>
          <a:p>
            <a:pPr marL="0" indent="0">
              <a:buNone/>
            </a:pPr>
            <a:r>
              <a:rPr lang="en-US" sz="2000" dirty="0">
                <a:latin typeface="Courier New" pitchFamily="49" charset="0"/>
                <a:cs typeface="Courier New" pitchFamily="49" charset="0"/>
              </a:rPr>
              <a:t>       } else {</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ParentLoc</a:t>
            </a:r>
            <a:r>
              <a:rPr lang="en-US" sz="2000" dirty="0">
                <a:latin typeface="Courier New" pitchFamily="49" charset="0"/>
                <a:cs typeface="Courier New" pitchFamily="49" charset="0"/>
              </a:rPr>
              <a:t>/2;</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]=Item;</a:t>
            </a:r>
          </a:p>
          <a:p>
            <a:pPr marL="0" indent="0">
              <a:buNone/>
            </a:pP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82</a:t>
            </a:fld>
            <a:endParaRPr lang="en-US"/>
          </a:p>
        </p:txBody>
      </p:sp>
    </p:spTree>
    <p:extLst>
      <p:ext uri="{BB962C8B-B14F-4D97-AF65-F5344CB8AC3E}">
        <p14:creationId xmlns:p14="http://schemas.microsoft.com/office/powerpoint/2010/main" val="3327493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p>
        </p:txBody>
      </p:sp>
      <p:sp>
        <p:nvSpPr>
          <p:cNvPr id="3" name="Content Placeholder 2"/>
          <p:cNvSpPr>
            <a:spLocks noGrp="1"/>
          </p:cNvSpPr>
          <p:nvPr>
            <p:ph idx="1"/>
          </p:nvPr>
        </p:nvSpPr>
        <p:spPr/>
        <p:txBody>
          <a:bodyPr>
            <a:normAutofit lnSpcReduction="10000"/>
          </a:bodyPr>
          <a:lstStyle/>
          <a:p>
            <a:r>
              <a:rPr lang="en-US" dirty="0"/>
              <a:t>The previous algorithm first </a:t>
            </a:r>
            <a:r>
              <a:rPr lang="en-US" b="1" dirty="0"/>
              <a:t>introduces a new empty node</a:t>
            </a:r>
            <a:r>
              <a:rPr lang="en-US" dirty="0"/>
              <a:t> in the first available position in the complete binary tree. The index of this node is </a:t>
            </a:r>
            <a:r>
              <a:rPr lang="en-US" dirty="0" err="1">
                <a:latin typeface="Courier New" panose="02070309020205020404" pitchFamily="49" charset="0"/>
                <a:cs typeface="Courier New" panose="02070309020205020404" pitchFamily="49" charset="0"/>
              </a:rPr>
              <a:t>ChildLoc</a:t>
            </a:r>
            <a:r>
              <a:rPr lang="en-US" dirty="0"/>
              <a:t> and the index of its parent is </a:t>
            </a:r>
            <a:r>
              <a:rPr lang="en-US" dirty="0" err="1">
                <a:latin typeface="Courier New" panose="02070309020205020404" pitchFamily="49" charset="0"/>
                <a:cs typeface="Courier New" panose="02070309020205020404" pitchFamily="49" charset="0"/>
              </a:rPr>
              <a:t>ParentLoc</a:t>
            </a:r>
            <a:r>
              <a:rPr lang="en-US" dirty="0"/>
              <a:t>.</a:t>
            </a:r>
          </a:p>
          <a:p>
            <a:r>
              <a:rPr lang="en-US" dirty="0"/>
              <a:t>Then, it </a:t>
            </a:r>
            <a:r>
              <a:rPr lang="en-US" b="1" dirty="0"/>
              <a:t>propagates this empty node upwards </a:t>
            </a:r>
            <a:r>
              <a:rPr lang="en-US" dirty="0"/>
              <a:t>on the path towards the root, until the correct location is found where the new value can be inserted without violating the heap property.</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83</a:t>
            </a:fld>
            <a:endParaRPr lang="en-US"/>
          </a:p>
        </p:txBody>
      </p:sp>
    </p:spTree>
    <p:extLst>
      <p:ext uri="{BB962C8B-B14F-4D97-AF65-F5344CB8AC3E}">
        <p14:creationId xmlns:p14="http://schemas.microsoft.com/office/powerpoint/2010/main" val="2348901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Priority Queue Implementation File (cont’d)</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err="1">
                <a:latin typeface="Courier New" pitchFamily="49" charset="0"/>
                <a:cs typeface="Courier New" pitchFamily="49" charset="0"/>
              </a:rPr>
              <a:t>PQItem</a:t>
            </a:r>
            <a:r>
              <a:rPr lang="en-US" sz="2000" dirty="0">
                <a:latin typeface="Courier New" pitchFamily="49" charset="0"/>
                <a:cs typeface="Courier New" pitchFamily="49" charset="0"/>
              </a:rPr>
              <a:t> Remove(</a:t>
            </a:r>
            <a:r>
              <a:rPr lang="en-US" sz="2000" dirty="0" err="1">
                <a:latin typeface="Courier New" pitchFamily="49" charset="0"/>
                <a:cs typeface="Courier New" pitchFamily="49" charset="0"/>
              </a:rPr>
              <a:t>PriorityQueue</a:t>
            </a:r>
            <a:r>
              <a:rPr lang="en-US" sz="2000" dirty="0">
                <a:latin typeface="Courier New" pitchFamily="49" charset="0"/>
                <a:cs typeface="Courier New" pitchFamily="49" charset="0"/>
              </a:rPr>
              <a:t> *PQ)</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PQItem</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ItemToPlace</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PQItem</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ItemToReturn</a:t>
            </a: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if(Empty(PQ)) return;</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ItemToReturn</a:t>
            </a:r>
            <a:r>
              <a:rPr lang="en-US" sz="2000" dirty="0">
                <a:latin typeface="Courier New" pitchFamily="49" charset="0"/>
                <a:cs typeface="Courier New" pitchFamily="49" charset="0"/>
              </a:rPr>
              <a:t>=PQ-&gt;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[1];</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ItemtoPlace</a:t>
            </a:r>
            <a:r>
              <a:rPr lang="en-US" sz="2000" dirty="0">
                <a:latin typeface="Courier New" pitchFamily="49" charset="0"/>
                <a:cs typeface="Courier New" pitchFamily="49" charset="0"/>
              </a:rPr>
              <a:t>=PQ-&gt;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[PQ-&gt;Count];</a:t>
            </a:r>
          </a:p>
          <a:p>
            <a:pPr marL="0" indent="0">
              <a:buNone/>
            </a:pPr>
            <a:r>
              <a:rPr lang="en-US" sz="2000" dirty="0">
                <a:latin typeface="Courier New" pitchFamily="49" charset="0"/>
                <a:cs typeface="Courier New" pitchFamily="49" charset="0"/>
              </a:rPr>
              <a:t>   (PQ-&gt;Count)--;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=1;</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=2*</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84</a:t>
            </a:fld>
            <a:endParaRPr lang="en-US"/>
          </a:p>
        </p:txBody>
      </p:sp>
    </p:spTree>
    <p:extLst>
      <p:ext uri="{BB962C8B-B14F-4D97-AF65-F5344CB8AC3E}">
        <p14:creationId xmlns:p14="http://schemas.microsoft.com/office/powerpoint/2010/main" val="686993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Priority Queue Implementation File (cont’d)</a:t>
            </a:r>
          </a:p>
        </p:txBody>
      </p:sp>
      <p:sp>
        <p:nvSpPr>
          <p:cNvPr id="3" name="Content Placeholder 2"/>
          <p:cNvSpPr>
            <a:spLocks noGrp="1"/>
          </p:cNvSpPr>
          <p:nvPr>
            <p:ph idx="1"/>
          </p:nvPr>
        </p:nvSpPr>
        <p:spPr/>
        <p:txBody>
          <a:bodyPr>
            <a:normAutofit fontScale="70000" lnSpcReduction="20000"/>
          </a:bodyPr>
          <a:lstStyle/>
          <a:p>
            <a:pPr marL="0" indent="0">
              <a:buNone/>
            </a:pPr>
            <a:r>
              <a:rPr lang="en-US" sz="2000" dirty="0">
                <a:latin typeface="Courier New" pitchFamily="49" charset="0"/>
                <a:cs typeface="Courier New" pitchFamily="49" charset="0"/>
              </a:rPr>
              <a:t>    while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 &lt;= PQ-&gt;Count){</a:t>
            </a:r>
          </a:p>
          <a:p>
            <a:pPr marL="0" indent="0">
              <a:buNone/>
            </a:pPr>
            <a:r>
              <a:rPr lang="en-US" sz="2000" dirty="0">
                <a:latin typeface="Courier New" pitchFamily="49" charset="0"/>
                <a:cs typeface="Courier New" pitchFamily="49" charset="0"/>
              </a:rPr>
              <a:t>       if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 &lt; PQ-&gt;Count){</a:t>
            </a:r>
          </a:p>
          <a:p>
            <a:pPr marL="0" indent="0">
              <a:buNone/>
            </a:pPr>
            <a:r>
              <a:rPr lang="en-US" sz="2000" dirty="0">
                <a:latin typeface="Courier New" pitchFamily="49" charset="0"/>
                <a:cs typeface="Courier New" pitchFamily="49" charset="0"/>
              </a:rPr>
              <a:t>          if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[ChildLoc+1] &gt;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if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 &lt;= </a:t>
            </a:r>
            <a:r>
              <a:rPr lang="en-US" sz="2000" dirty="0" err="1">
                <a:latin typeface="Courier New" pitchFamily="49" charset="0"/>
                <a:cs typeface="Courier New" pitchFamily="49" charset="0"/>
              </a:rPr>
              <a:t>ItemToPlace</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ItemToPlace</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return(</a:t>
            </a:r>
            <a:r>
              <a:rPr lang="en-US" sz="2000" dirty="0" err="1">
                <a:latin typeface="Courier New" pitchFamily="49" charset="0"/>
                <a:cs typeface="Courier New" pitchFamily="49" charset="0"/>
              </a:rPr>
              <a:t>ItemToReturn</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 else {</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ChildLoc</a:t>
            </a:r>
            <a:r>
              <a:rPr lang="en-US" sz="2000" dirty="0">
                <a:latin typeface="Courier New" pitchFamily="49" charset="0"/>
                <a:cs typeface="Courier New" pitchFamily="49" charset="0"/>
              </a:rPr>
              <a:t>=2*</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PQ-&gt;</a:t>
            </a:r>
            <a:r>
              <a:rPr lang="en-US" sz="2000" dirty="0" err="1">
                <a:latin typeface="Courier New" pitchFamily="49" charset="0"/>
                <a:cs typeface="Courier New" pitchFamily="49" charset="0"/>
              </a:rPr>
              <a:t>ItemArray</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CurrentLoc</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ItemToPlace</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return(</a:t>
            </a:r>
            <a:r>
              <a:rPr lang="en-US" sz="2000" dirty="0" err="1">
                <a:latin typeface="Courier New" pitchFamily="49" charset="0"/>
                <a:cs typeface="Courier New" pitchFamily="49" charset="0"/>
              </a:rPr>
              <a:t>ItemToReturn</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p>
          <a:p>
            <a:pPr marL="0" indent="0">
              <a:buNone/>
            </a:pPr>
            <a:endParaRPr lang="en-US" sz="2000" dirty="0">
              <a:latin typeface="Courier New" pitchFamily="49" charset="0"/>
              <a:cs typeface="Courier New" pitchFamily="49"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85</a:t>
            </a:fld>
            <a:endParaRPr lang="en-US"/>
          </a:p>
        </p:txBody>
      </p:sp>
    </p:spTree>
    <p:extLst>
      <p:ext uri="{BB962C8B-B14F-4D97-AF65-F5344CB8AC3E}">
        <p14:creationId xmlns:p14="http://schemas.microsoft.com/office/powerpoint/2010/main" val="35653157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Comments on the </a:t>
            </a:r>
            <a:r>
              <a:rPr lang="en-US" dirty="0">
                <a:latin typeface="Courier New" pitchFamily="49" charset="0"/>
                <a:cs typeface="Courier New" pitchFamily="49" charset="0"/>
              </a:rPr>
              <a:t>Remove</a:t>
            </a:r>
            <a:r>
              <a:rPr lang="en-US" dirty="0"/>
              <a:t> Function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19770" y="177281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27784"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23542" y="256490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79712"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6936" y="3631444"/>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1656"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28184" y="358230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73777"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83768" y="4931876"/>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2392851" y="2923660"/>
            <a:ext cx="469861" cy="75922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 idx="4"/>
            <a:endCxn id="14" idx="1"/>
          </p:cNvCxnSpPr>
          <p:nvPr/>
        </p:nvCxnSpPr>
        <p:spPr>
          <a:xfrm>
            <a:off x="2879812" y="2924944"/>
            <a:ext cx="700941" cy="7592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25963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4"/>
            <a:endCxn id="19" idx="0"/>
          </p:cNvCxnSpPr>
          <p:nvPr/>
        </p:nvCxnSpPr>
        <p:spPr>
          <a:xfrm>
            <a:off x="2231740" y="3991484"/>
            <a:ext cx="504056"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4"/>
          </p:cNvCxnSpPr>
          <p:nvPr/>
        </p:nvCxnSpPr>
        <p:spPr>
          <a:xfrm flipH="1">
            <a:off x="1511660" y="3991484"/>
            <a:ext cx="720080"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0"/>
          </p:cNvCxnSpPr>
          <p:nvPr/>
        </p:nvCxnSpPr>
        <p:spPr>
          <a:xfrm flipH="1">
            <a:off x="3525805" y="3991484"/>
            <a:ext cx="252028" cy="9403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 idx="4"/>
            <a:endCxn id="5" idx="7"/>
          </p:cNvCxnSpPr>
          <p:nvPr/>
        </p:nvCxnSpPr>
        <p:spPr>
          <a:xfrm flipH="1">
            <a:off x="3058023" y="2132856"/>
            <a:ext cx="1113775" cy="4847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4"/>
            <a:endCxn id="6" idx="0"/>
          </p:cNvCxnSpPr>
          <p:nvPr/>
        </p:nvCxnSpPr>
        <p:spPr>
          <a:xfrm>
            <a:off x="4171798" y="2132856"/>
            <a:ext cx="1303772" cy="4320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6" idx="0"/>
          </p:cNvCxnSpPr>
          <p:nvPr/>
        </p:nvCxnSpPr>
        <p:spPr>
          <a:xfrm flipH="1">
            <a:off x="4823684" y="2924944"/>
            <a:ext cx="651886" cy="6573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4"/>
            <a:endCxn id="17" idx="0"/>
          </p:cNvCxnSpPr>
          <p:nvPr/>
        </p:nvCxnSpPr>
        <p:spPr>
          <a:xfrm>
            <a:off x="5475570" y="2924944"/>
            <a:ext cx="1004642" cy="6573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21466" y="2547516"/>
            <a:ext cx="560664" cy="369332"/>
          </a:xfrm>
          <a:prstGeom prst="rect">
            <a:avLst/>
          </a:prstGeom>
          <a:noFill/>
        </p:spPr>
        <p:txBody>
          <a:bodyPr wrap="square" rtlCol="0">
            <a:spAutoFit/>
          </a:bodyPr>
          <a:lstStyle/>
          <a:p>
            <a:pPr algn="ctr"/>
            <a:r>
              <a:rPr lang="en-US" dirty="0"/>
              <a:t>9</a:t>
            </a:r>
          </a:p>
        </p:txBody>
      </p:sp>
      <p:sp>
        <p:nvSpPr>
          <p:cNvPr id="27" name="TextBox 26"/>
          <p:cNvSpPr txBox="1"/>
          <p:nvPr/>
        </p:nvSpPr>
        <p:spPr>
          <a:xfrm>
            <a:off x="5223542" y="2560258"/>
            <a:ext cx="560664" cy="369332"/>
          </a:xfrm>
          <a:prstGeom prst="rect">
            <a:avLst/>
          </a:prstGeom>
          <a:noFill/>
        </p:spPr>
        <p:txBody>
          <a:bodyPr wrap="square" rtlCol="0">
            <a:spAutoFit/>
          </a:bodyPr>
          <a:lstStyle/>
          <a:p>
            <a:pPr algn="ctr"/>
            <a:r>
              <a:rPr lang="en-US" dirty="0"/>
              <a:t>8</a:t>
            </a:r>
          </a:p>
        </p:txBody>
      </p:sp>
      <p:sp>
        <p:nvSpPr>
          <p:cNvPr id="28" name="TextBox 27"/>
          <p:cNvSpPr txBox="1"/>
          <p:nvPr/>
        </p:nvSpPr>
        <p:spPr>
          <a:xfrm>
            <a:off x="6228184" y="3577662"/>
            <a:ext cx="560664" cy="369332"/>
          </a:xfrm>
          <a:prstGeom prst="rect">
            <a:avLst/>
          </a:prstGeom>
          <a:noFill/>
        </p:spPr>
        <p:txBody>
          <a:bodyPr wrap="square" rtlCol="0">
            <a:spAutoFit/>
          </a:bodyPr>
          <a:lstStyle/>
          <a:p>
            <a:pPr algn="ctr"/>
            <a:r>
              <a:rPr lang="en-US" dirty="0"/>
              <a:t>2</a:t>
            </a:r>
          </a:p>
        </p:txBody>
      </p:sp>
      <p:sp>
        <p:nvSpPr>
          <p:cNvPr id="29" name="TextBox 28"/>
          <p:cNvSpPr txBox="1"/>
          <p:nvPr/>
        </p:nvSpPr>
        <p:spPr>
          <a:xfrm>
            <a:off x="4543352" y="3545396"/>
            <a:ext cx="560664" cy="369332"/>
          </a:xfrm>
          <a:prstGeom prst="rect">
            <a:avLst/>
          </a:prstGeom>
          <a:noFill/>
        </p:spPr>
        <p:txBody>
          <a:bodyPr wrap="square" rtlCol="0">
            <a:spAutoFit/>
          </a:bodyPr>
          <a:lstStyle/>
          <a:p>
            <a:pPr algn="ctr"/>
            <a:r>
              <a:rPr lang="en-US" dirty="0"/>
              <a:t>5</a:t>
            </a:r>
          </a:p>
        </p:txBody>
      </p:sp>
      <p:sp>
        <p:nvSpPr>
          <p:cNvPr id="32" name="TextBox 31"/>
          <p:cNvSpPr txBox="1"/>
          <p:nvPr/>
        </p:nvSpPr>
        <p:spPr>
          <a:xfrm>
            <a:off x="3478632" y="3622152"/>
            <a:ext cx="560664" cy="369332"/>
          </a:xfrm>
          <a:prstGeom prst="rect">
            <a:avLst/>
          </a:prstGeom>
          <a:noFill/>
        </p:spPr>
        <p:txBody>
          <a:bodyPr wrap="square" rtlCol="0">
            <a:spAutoFit/>
          </a:bodyPr>
          <a:lstStyle/>
          <a:p>
            <a:pPr algn="ctr"/>
            <a:r>
              <a:rPr lang="en-US" dirty="0"/>
              <a:t>6</a:t>
            </a:r>
          </a:p>
        </p:txBody>
      </p:sp>
      <p:sp>
        <p:nvSpPr>
          <p:cNvPr id="34" name="TextBox 33"/>
          <p:cNvSpPr txBox="1"/>
          <p:nvPr/>
        </p:nvSpPr>
        <p:spPr>
          <a:xfrm>
            <a:off x="1955008" y="3622152"/>
            <a:ext cx="560664" cy="369332"/>
          </a:xfrm>
          <a:prstGeom prst="rect">
            <a:avLst/>
          </a:prstGeom>
          <a:noFill/>
        </p:spPr>
        <p:txBody>
          <a:bodyPr wrap="square" rtlCol="0">
            <a:spAutoFit/>
          </a:bodyPr>
          <a:lstStyle/>
          <a:p>
            <a:pPr algn="ctr"/>
            <a:r>
              <a:rPr lang="en-US" dirty="0"/>
              <a:t>7</a:t>
            </a:r>
          </a:p>
        </p:txBody>
      </p:sp>
      <p:sp>
        <p:nvSpPr>
          <p:cNvPr id="37" name="TextBox 36"/>
          <p:cNvSpPr txBox="1"/>
          <p:nvPr/>
        </p:nvSpPr>
        <p:spPr>
          <a:xfrm>
            <a:off x="1259632" y="4944852"/>
            <a:ext cx="560664" cy="369332"/>
          </a:xfrm>
          <a:prstGeom prst="rect">
            <a:avLst/>
          </a:prstGeom>
          <a:noFill/>
        </p:spPr>
        <p:txBody>
          <a:bodyPr wrap="square" rtlCol="0">
            <a:spAutoFit/>
          </a:bodyPr>
          <a:lstStyle/>
          <a:p>
            <a:pPr algn="ctr"/>
            <a:r>
              <a:rPr lang="en-US" dirty="0"/>
              <a:t>1</a:t>
            </a:r>
          </a:p>
        </p:txBody>
      </p:sp>
      <p:sp>
        <p:nvSpPr>
          <p:cNvPr id="38" name="TextBox 37"/>
          <p:cNvSpPr txBox="1"/>
          <p:nvPr/>
        </p:nvSpPr>
        <p:spPr>
          <a:xfrm>
            <a:off x="2455464" y="4931876"/>
            <a:ext cx="560664" cy="369332"/>
          </a:xfrm>
          <a:prstGeom prst="rect">
            <a:avLst/>
          </a:prstGeom>
          <a:noFill/>
        </p:spPr>
        <p:txBody>
          <a:bodyPr wrap="square" rtlCol="0">
            <a:spAutoFit/>
          </a:bodyPr>
          <a:lstStyle/>
          <a:p>
            <a:pPr algn="ctr"/>
            <a:r>
              <a:rPr lang="en-US" dirty="0"/>
              <a:t>4</a:t>
            </a:r>
          </a:p>
        </p:txBody>
      </p:sp>
      <p:sp>
        <p:nvSpPr>
          <p:cNvPr id="40" name="TextBox 39"/>
          <p:cNvSpPr txBox="1"/>
          <p:nvPr/>
        </p:nvSpPr>
        <p:spPr>
          <a:xfrm>
            <a:off x="3254605" y="4899610"/>
            <a:ext cx="560664" cy="369332"/>
          </a:xfrm>
          <a:prstGeom prst="rect">
            <a:avLst/>
          </a:prstGeom>
          <a:noFill/>
        </p:spPr>
        <p:txBody>
          <a:bodyPr wrap="square" rtlCol="0">
            <a:spAutoFit/>
          </a:bodyPr>
          <a:lstStyle/>
          <a:p>
            <a:pPr algn="ctr"/>
            <a:r>
              <a:rPr lang="en-US" dirty="0"/>
              <a:t>3</a:t>
            </a:r>
          </a:p>
        </p:txBody>
      </p:sp>
      <p:sp>
        <p:nvSpPr>
          <p:cNvPr id="41" name="TextBox 40"/>
          <p:cNvSpPr txBox="1"/>
          <p:nvPr/>
        </p:nvSpPr>
        <p:spPr>
          <a:xfrm>
            <a:off x="858172" y="5397569"/>
            <a:ext cx="7632848" cy="707886"/>
          </a:xfrm>
          <a:prstGeom prst="rect">
            <a:avLst/>
          </a:prstGeom>
          <a:noFill/>
        </p:spPr>
        <p:txBody>
          <a:bodyPr wrap="square" rtlCol="0">
            <a:spAutoFit/>
          </a:bodyPr>
          <a:lstStyle/>
          <a:p>
            <a:r>
              <a:rPr lang="en-US" sz="2000" dirty="0"/>
              <a:t>The </a:t>
            </a:r>
            <a:r>
              <a:rPr lang="en-US" sz="2000" dirty="0">
                <a:latin typeface="Courier New" pitchFamily="49" charset="0"/>
                <a:cs typeface="Courier New" pitchFamily="49" charset="0"/>
              </a:rPr>
              <a:t>Remove</a:t>
            </a:r>
            <a:r>
              <a:rPr lang="en-US" sz="2000" dirty="0"/>
              <a:t> function optimizes our earlier method by moving 9, 7 and 4 upward to make a hole where 3 will come to be inserted.</a:t>
            </a:r>
          </a:p>
        </p:txBody>
      </p: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18689FFF-05AF-40D7-BA39-044DF5A4F07A}" type="slidenum">
              <a:rPr lang="en-US" smtClean="0"/>
              <a:t>86</a:t>
            </a:fld>
            <a:endParaRPr lang="en-US"/>
          </a:p>
        </p:txBody>
      </p:sp>
    </p:spTree>
    <p:extLst>
      <p:ext uri="{BB962C8B-B14F-4D97-AF65-F5344CB8AC3E}">
        <p14:creationId xmlns:p14="http://schemas.microsoft.com/office/powerpoint/2010/main" val="40929925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459E-CC60-437F-B0EA-3BD7547FFD8C}"/>
              </a:ext>
            </a:extLst>
          </p:cNvPr>
          <p:cNvSpPr>
            <a:spLocks noGrp="1"/>
          </p:cNvSpPr>
          <p:nvPr>
            <p:ph type="title"/>
          </p:nvPr>
        </p:nvSpPr>
        <p:spPr/>
        <p:txBody>
          <a:bodyPr>
            <a:normAutofit fontScale="90000"/>
          </a:bodyPr>
          <a:lstStyle/>
          <a:p>
            <a:r>
              <a:rPr lang="en-US" dirty="0"/>
              <a:t>Comments on the </a:t>
            </a:r>
            <a:r>
              <a:rPr lang="en-US" dirty="0">
                <a:latin typeface="Courier New" pitchFamily="49" charset="0"/>
                <a:cs typeface="Courier New" pitchFamily="49" charset="0"/>
              </a:rPr>
              <a:t>Remove</a:t>
            </a:r>
            <a:r>
              <a:rPr lang="en-US" dirty="0"/>
              <a:t> Function</a:t>
            </a:r>
          </a:p>
        </p:txBody>
      </p:sp>
      <p:sp>
        <p:nvSpPr>
          <p:cNvPr id="3" name="Content Placeholder 2">
            <a:extLst>
              <a:ext uri="{FF2B5EF4-FFF2-40B4-BE49-F238E27FC236}">
                <a16:creationId xmlns:a16="http://schemas.microsoft.com/office/drawing/2014/main" id="{7D0254DB-9D65-4A2D-9B9E-44D4ED77DB5B}"/>
              </a:ext>
            </a:extLst>
          </p:cNvPr>
          <p:cNvSpPr>
            <a:spLocks noGrp="1"/>
          </p:cNvSpPr>
          <p:nvPr>
            <p:ph idx="1"/>
          </p:nvPr>
        </p:nvSpPr>
        <p:spPr/>
        <p:txBody>
          <a:bodyPr>
            <a:normAutofit fontScale="55000" lnSpcReduction="20000"/>
          </a:bodyPr>
          <a:lstStyle/>
          <a:p>
            <a:r>
              <a:rPr lang="en-US" dirty="0"/>
              <a:t>The variables </a:t>
            </a:r>
            <a:r>
              <a:rPr lang="en-US" dirty="0" err="1">
                <a:latin typeface="Courier New" panose="02070309020205020404" pitchFamily="49" charset="0"/>
                <a:cs typeface="Courier New" panose="02070309020205020404" pitchFamily="49" charset="0"/>
              </a:rPr>
              <a:t>ItemToReturn</a:t>
            </a:r>
            <a:r>
              <a:rPr lang="en-US" dirty="0"/>
              <a:t> and </a:t>
            </a:r>
            <a:r>
              <a:rPr lang="en-US" dirty="0" err="1">
                <a:latin typeface="Courier New" panose="02070309020205020404" pitchFamily="49" charset="0"/>
                <a:cs typeface="Courier New" panose="02070309020205020404" pitchFamily="49" charset="0"/>
              </a:rPr>
              <a:t>ItemToPlace</a:t>
            </a:r>
            <a:r>
              <a:rPr lang="en-US" dirty="0"/>
              <a:t> hold the maximum priority item to be returned by the function and the deleted leaf value respectively.</a:t>
            </a:r>
          </a:p>
          <a:p>
            <a:r>
              <a:rPr lang="en-US" dirty="0"/>
              <a:t>The variables </a:t>
            </a:r>
            <a:r>
              <a:rPr lang="en-US" dirty="0" err="1">
                <a:latin typeface="Courier New" panose="02070309020205020404" pitchFamily="49" charset="0"/>
                <a:cs typeface="Courier New" panose="02070309020205020404" pitchFamily="49" charset="0"/>
              </a:rPr>
              <a:t>ChildLoc</a:t>
            </a:r>
            <a:r>
              <a:rPr lang="en-US" dirty="0"/>
              <a:t> and </a:t>
            </a:r>
            <a:r>
              <a:rPr lang="en-US" dirty="0" err="1">
                <a:latin typeface="Courier New" panose="02070309020205020404" pitchFamily="49" charset="0"/>
                <a:cs typeface="Courier New" panose="02070309020205020404" pitchFamily="49" charset="0"/>
              </a:rPr>
              <a:t>CurrentLoc</a:t>
            </a:r>
            <a:r>
              <a:rPr lang="en-US" dirty="0"/>
              <a:t> will be the indexes of the nodes of the heap to be interchanged so that the right place is found for the deleted value of the leaf.</a:t>
            </a:r>
          </a:p>
          <a:p>
            <a:r>
              <a:rPr lang="en-US" dirty="0" err="1">
                <a:latin typeface="Courier New" panose="02070309020205020404" pitchFamily="49" charset="0"/>
                <a:cs typeface="Courier New" panose="02070309020205020404" pitchFamily="49" charset="0"/>
              </a:rPr>
              <a:t>CurrentLoc</a:t>
            </a:r>
            <a:r>
              <a:rPr lang="en-US" dirty="0"/>
              <a:t> is the index of the empty location and it is the parent of the node indexed by </a:t>
            </a:r>
            <a:r>
              <a:rPr lang="en-US" dirty="0" err="1">
                <a:latin typeface="Courier New" panose="02070309020205020404" pitchFamily="49" charset="0"/>
                <a:cs typeface="Courier New" panose="02070309020205020404" pitchFamily="49" charset="0"/>
              </a:rPr>
              <a:t>ChildLoc</a:t>
            </a:r>
            <a:r>
              <a:rPr lang="en-US" dirty="0"/>
              <a:t>.  The deleted leaf value will go into the location indexed by </a:t>
            </a:r>
            <a:r>
              <a:rPr lang="en-US" dirty="0" err="1">
                <a:latin typeface="Courier New" panose="02070309020205020404" pitchFamily="49" charset="0"/>
                <a:cs typeface="Courier New" panose="02070309020205020404" pitchFamily="49" charset="0"/>
              </a:rPr>
              <a:t>CurrentLoc</a:t>
            </a:r>
            <a:r>
              <a:rPr lang="en-US" dirty="0"/>
              <a:t>.</a:t>
            </a:r>
          </a:p>
          <a:p>
            <a:r>
              <a:rPr lang="en-US" dirty="0"/>
              <a:t>The first </a:t>
            </a:r>
            <a:r>
              <a:rPr lang="en-US" dirty="0">
                <a:latin typeface="Courier New" panose="02070309020205020404" pitchFamily="49" charset="0"/>
                <a:cs typeface="Courier New" panose="02070309020205020404" pitchFamily="49" charset="0"/>
              </a:rPr>
              <a:t>if</a:t>
            </a:r>
            <a:r>
              <a:rPr lang="en-US" dirty="0"/>
              <a:t> statement inside the </a:t>
            </a:r>
            <a:r>
              <a:rPr lang="en-US" dirty="0">
                <a:latin typeface="Courier New" panose="02070309020205020404" pitchFamily="49" charset="0"/>
                <a:cs typeface="Courier New" panose="02070309020205020404" pitchFamily="49" charset="0"/>
              </a:rPr>
              <a:t>while</a:t>
            </a:r>
            <a:r>
              <a:rPr lang="en-US" dirty="0"/>
              <a:t> chooses the child of the empty node which has the largest value. This is the value that will be interchanged with the empty position in the parent.</a:t>
            </a:r>
          </a:p>
          <a:p>
            <a:r>
              <a:rPr lang="en-US" dirty="0"/>
              <a:t>The second </a:t>
            </a:r>
            <a:r>
              <a:rPr lang="en-US" dirty="0">
                <a:latin typeface="Courier New" panose="02070309020205020404" pitchFamily="49" charset="0"/>
                <a:cs typeface="Courier New" panose="02070309020205020404" pitchFamily="49" charset="0"/>
              </a:rPr>
              <a:t>if</a:t>
            </a:r>
            <a:r>
              <a:rPr lang="en-US" dirty="0"/>
              <a:t> statement inside the </a:t>
            </a:r>
            <a:r>
              <a:rPr lang="en-US" dirty="0">
                <a:latin typeface="Courier New" panose="02070309020205020404" pitchFamily="49" charset="0"/>
                <a:cs typeface="Courier New" panose="02070309020205020404" pitchFamily="49" charset="0"/>
              </a:rPr>
              <a:t>while</a:t>
            </a:r>
            <a:r>
              <a:rPr lang="en-US" dirty="0"/>
              <a:t> checks whether the location for the deleted value has been found. The </a:t>
            </a:r>
            <a:r>
              <a:rPr lang="en-US" dirty="0">
                <a:latin typeface="Courier New" panose="02070309020205020404" pitchFamily="49" charset="0"/>
                <a:cs typeface="Courier New" panose="02070309020205020404" pitchFamily="49" charset="0"/>
              </a:rPr>
              <a:t>else</a:t>
            </a:r>
            <a:r>
              <a:rPr lang="en-US" dirty="0"/>
              <a:t> part of that statement advances the indices </a:t>
            </a:r>
            <a:r>
              <a:rPr lang="en-US" dirty="0" err="1">
                <a:latin typeface="Courier New" panose="02070309020205020404" pitchFamily="49" charset="0"/>
                <a:cs typeface="Courier New" panose="02070309020205020404" pitchFamily="49" charset="0"/>
              </a:rPr>
              <a:t>ChildLoc</a:t>
            </a:r>
            <a:r>
              <a:rPr lang="en-US" dirty="0"/>
              <a:t> and </a:t>
            </a:r>
            <a:r>
              <a:rPr lang="en-US" dirty="0" err="1">
                <a:latin typeface="Courier New" panose="02070309020205020404" pitchFamily="49" charset="0"/>
                <a:cs typeface="Courier New" panose="02070309020205020404" pitchFamily="49" charset="0"/>
              </a:rPr>
              <a:t>ParentLoc</a:t>
            </a:r>
            <a:r>
              <a:rPr lang="en-US" dirty="0"/>
              <a:t> so that we can move down the tree since the location of the deleted value has not been found yet.</a:t>
            </a:r>
          </a:p>
          <a:p>
            <a:r>
              <a:rPr lang="en-US" dirty="0"/>
              <a:t>The indices </a:t>
            </a:r>
            <a:r>
              <a:rPr lang="en-US" dirty="0" err="1">
                <a:latin typeface="Courier New" panose="02070309020205020404" pitchFamily="49" charset="0"/>
                <a:cs typeface="Courier New" panose="02070309020205020404" pitchFamily="49" charset="0"/>
              </a:rPr>
              <a:t>ChildLoc</a:t>
            </a:r>
            <a:r>
              <a:rPr lang="en-US" dirty="0"/>
              <a:t> and </a:t>
            </a:r>
            <a:r>
              <a:rPr lang="en-US" dirty="0" err="1">
                <a:latin typeface="Courier New" panose="02070309020205020404" pitchFamily="49" charset="0"/>
                <a:cs typeface="Courier New" panose="02070309020205020404" pitchFamily="49" charset="0"/>
              </a:rPr>
              <a:t>ParentLoc</a:t>
            </a:r>
            <a:r>
              <a:rPr lang="en-US" dirty="0"/>
              <a:t> are advanced using the formulas for the array representation of a complete binary tree that we have presented earlier.</a:t>
            </a:r>
          </a:p>
        </p:txBody>
      </p:sp>
      <p:sp>
        <p:nvSpPr>
          <p:cNvPr id="4" name="Footer Placeholder 3">
            <a:extLst>
              <a:ext uri="{FF2B5EF4-FFF2-40B4-BE49-F238E27FC236}">
                <a16:creationId xmlns:a16="http://schemas.microsoft.com/office/drawing/2014/main" id="{E3E105D5-6B89-4982-81F4-6262A7A23EEE}"/>
              </a:ext>
            </a:extLst>
          </p:cNvPr>
          <p:cNvSpPr>
            <a:spLocks noGrp="1"/>
          </p:cNvSpPr>
          <p:nvPr>
            <p:ph type="ftr" sz="quarter" idx="11"/>
          </p:nvPr>
        </p:nvSpPr>
        <p:spPr/>
        <p:txBody>
          <a:bodyPr/>
          <a:lstStyle/>
          <a:p>
            <a:r>
              <a:rPr lang="en-US"/>
              <a:t>Data Structures and Programming Techniques</a:t>
            </a:r>
          </a:p>
        </p:txBody>
      </p:sp>
      <p:sp>
        <p:nvSpPr>
          <p:cNvPr id="5" name="Slide Number Placeholder 4">
            <a:extLst>
              <a:ext uri="{FF2B5EF4-FFF2-40B4-BE49-F238E27FC236}">
                <a16:creationId xmlns:a16="http://schemas.microsoft.com/office/drawing/2014/main" id="{2AE0D61B-DF86-4D19-BA64-BC7C85F8D506}"/>
              </a:ext>
            </a:extLst>
          </p:cNvPr>
          <p:cNvSpPr>
            <a:spLocks noGrp="1"/>
          </p:cNvSpPr>
          <p:nvPr>
            <p:ph type="sldNum" sz="quarter" idx="12"/>
          </p:nvPr>
        </p:nvSpPr>
        <p:spPr/>
        <p:txBody>
          <a:bodyPr/>
          <a:lstStyle/>
          <a:p>
            <a:fld id="{18689FFF-05AF-40D7-BA39-044DF5A4F07A}" type="slidenum">
              <a:rPr lang="en-US" smtClean="0"/>
              <a:t>87</a:t>
            </a:fld>
            <a:endParaRPr lang="en-US"/>
          </a:p>
        </p:txBody>
      </p:sp>
    </p:spTree>
    <p:extLst>
      <p:ext uri="{BB962C8B-B14F-4D97-AF65-F5344CB8AC3E}">
        <p14:creationId xmlns:p14="http://schemas.microsoft.com/office/powerpoint/2010/main" val="12160523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Removing an Item from a Heap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To remove an item from a heap </a:t>
                </a:r>
                <a:r>
                  <a:rPr lang="en-US" i="1" dirty="0"/>
                  <a:t>H</a:t>
                </a:r>
                <a:r>
                  <a:rPr lang="en-US" dirty="0"/>
                  <a:t>, we must delete the last leaf </a:t>
                </a:r>
                <a:r>
                  <a:rPr lang="en-US" i="1" dirty="0"/>
                  <a:t>L</a:t>
                </a:r>
                <a:r>
                  <a:rPr lang="en-US" dirty="0"/>
                  <a:t> in level order, and then </a:t>
                </a:r>
                <a:r>
                  <a:rPr lang="en-US" dirty="0" err="1"/>
                  <a:t>reheapify</a:t>
                </a:r>
                <a:r>
                  <a:rPr lang="en-US" dirty="0"/>
                  <a:t> the tree that results from replacing the root’s value with </a:t>
                </a:r>
                <a:r>
                  <a:rPr lang="en-US" i="1" dirty="0"/>
                  <a:t>L</a:t>
                </a:r>
                <a:r>
                  <a:rPr lang="en-US" dirty="0"/>
                  <a:t>’s value </a:t>
                </a:r>
                <a:r>
                  <a:rPr lang="en-US" i="1" dirty="0"/>
                  <a:t>V</a:t>
                </a:r>
                <a:r>
                  <a:rPr lang="en-US" dirty="0"/>
                  <a:t>.</a:t>
                </a:r>
              </a:p>
              <a:p>
                <a:r>
                  <a:rPr lang="en-US" dirty="0"/>
                  <a:t>During </a:t>
                </a:r>
                <a:r>
                  <a:rPr lang="en-US" dirty="0" err="1"/>
                  <a:t>reheapification</a:t>
                </a:r>
                <a:r>
                  <a:rPr lang="en-US" dirty="0"/>
                  <a:t>, we repeatedly exchange the value </a:t>
                </a:r>
                <a:r>
                  <a:rPr lang="en-US" i="1" dirty="0"/>
                  <a:t>V </a:t>
                </a:r>
                <a:r>
                  <a:rPr lang="en-US" dirty="0"/>
                  <a:t>with the larger values of the children nodes on some path from the root downward toward </a:t>
                </a:r>
                <a:r>
                  <a:rPr lang="en-US" i="1" dirty="0"/>
                  <a:t>V</a:t>
                </a:r>
                <a:r>
                  <a:rPr lang="en-US" dirty="0"/>
                  <a:t>’s final resting place.</a:t>
                </a:r>
              </a:p>
              <a:p>
                <a:r>
                  <a:rPr lang="en-US" dirty="0"/>
                  <a:t>The </a:t>
                </a:r>
                <a:r>
                  <a:rPr lang="en-US" b="1" dirty="0"/>
                  <a:t>longest possible path </a:t>
                </a:r>
                <a:r>
                  <a:rPr lang="en-US" dirty="0"/>
                  <a:t>for these pairwise exchanges is a path from the root to some leaf on the bottommost row of </a:t>
                </a:r>
                <a:r>
                  <a:rPr lang="en-US" i="1" dirty="0"/>
                  <a:t>H</a:t>
                </a:r>
                <a:r>
                  <a:rPr lang="en-US" dirty="0"/>
                  <a:t>.</a:t>
                </a:r>
              </a:p>
              <a:p>
                <a:r>
                  <a:rPr lang="en-US" dirty="0"/>
                  <a:t>The longest path from the root to a bottom leaf is the </a:t>
                </a:r>
                <a:r>
                  <a:rPr lang="en-US" b="1" dirty="0"/>
                  <a:t>height</a:t>
                </a:r>
                <a:r>
                  <a:rPr lang="en-US" dirty="0"/>
                  <a:t> of </a:t>
                </a:r>
                <a:r>
                  <a:rPr lang="en-US" i="1" dirty="0"/>
                  <a:t>H</a:t>
                </a:r>
                <a:r>
                  <a:rPr lang="en-US" dirty="0"/>
                  <a:t> (equivalently, the  </a:t>
                </a:r>
                <a:r>
                  <a:rPr lang="en-US" b="1" dirty="0"/>
                  <a:t>level number </a:t>
                </a:r>
                <a:r>
                  <a:rPr lang="en-US" dirty="0"/>
                  <a:t>of the bottom row in </a:t>
                </a:r>
                <a:r>
                  <a:rPr lang="en-US" i="1" dirty="0"/>
                  <a:t>H</a:t>
                </a:r>
                <a:r>
                  <a:rPr lang="en-US" dirty="0"/>
                  <a:t>).</a:t>
                </a:r>
              </a:p>
              <a:p>
                <a:r>
                  <a:rPr lang="en-US" dirty="0"/>
                  <a:t>For a complete binary tree with </a:t>
                </a:r>
                <a14:m>
                  <m:oMath xmlns:m="http://schemas.openxmlformats.org/officeDocument/2006/math">
                    <m:r>
                      <a:rPr lang="en-US" b="0" i="1" smtClean="0">
                        <a:latin typeface="Cambria Math"/>
                      </a:rPr>
                      <m:t>𝑛</m:t>
                    </m:r>
                  </m:oMath>
                </a14:m>
                <a:r>
                  <a:rPr lang="en-US" dirty="0"/>
                  <a:t> items, the height is given by </a:t>
                </a:r>
                <a14:m>
                  <m:oMath xmlns:m="http://schemas.openxmlformats.org/officeDocument/2006/math">
                    <m:d>
                      <m:dPr>
                        <m:begChr m:val="⌊"/>
                        <m:endChr m:val="⌋"/>
                        <m:ctrlPr>
                          <a:rPr lang="en-US" b="1" i="1" smtClean="0">
                            <a:latin typeface="Cambria Math" panose="02040503050406030204" pitchFamily="18" charset="0"/>
                          </a:rPr>
                        </m:ctrlPr>
                      </m:dPr>
                      <m:e>
                        <m:func>
                          <m:funcPr>
                            <m:ctrlPr>
                              <a:rPr lang="en-US" b="1" i="1">
                                <a:latin typeface="Cambria Math" panose="02040503050406030204" pitchFamily="18" charset="0"/>
                              </a:rPr>
                            </m:ctrlPr>
                          </m:funcPr>
                          <m:fName>
                            <m:sSub>
                              <m:sSubPr>
                                <m:ctrlPr>
                                  <a:rPr lang="en-US" b="1" i="1">
                                    <a:latin typeface="Cambria Math" panose="02040503050406030204" pitchFamily="18" charset="0"/>
                                  </a:rPr>
                                </m:ctrlPr>
                              </m:sSubPr>
                              <m:e>
                                <m:r>
                                  <a:rPr lang="en-US" b="1">
                                    <a:latin typeface="Cambria Math"/>
                                  </a:rPr>
                                  <m:t>𝐥𝐨𝐠</m:t>
                                </m:r>
                              </m:e>
                              <m:sub>
                                <m:r>
                                  <a:rPr lang="en-US" b="1" i="1">
                                    <a:latin typeface="Cambria Math"/>
                                  </a:rPr>
                                  <m:t>𝟐</m:t>
                                </m:r>
                              </m:sub>
                            </m:sSub>
                          </m:fName>
                          <m:e>
                            <m:r>
                              <a:rPr lang="en-US" b="1" i="1">
                                <a:latin typeface="Cambria Math"/>
                              </a:rPr>
                              <m:t>𝒏</m:t>
                            </m:r>
                          </m:e>
                        </m:func>
                      </m:e>
                    </m:d>
                    <m:r>
                      <a:rPr lang="en-US" b="1" i="1" smtClean="0">
                        <a:latin typeface="Cambria Math"/>
                      </a:rPr>
                      <m:t>  </m:t>
                    </m:r>
                  </m:oMath>
                </a14:m>
                <a:r>
                  <a:rPr lang="en-US" dirty="0"/>
                  <a:t>i.e., the </a:t>
                </a:r>
                <a:r>
                  <a:rPr lang="en-US" b="1" dirty="0"/>
                  <a:t>largest integer smaller than or equal to </a:t>
                </a:r>
                <a14:m>
                  <m:oMath xmlns:m="http://schemas.openxmlformats.org/officeDocument/2006/math">
                    <m:func>
                      <m:funcPr>
                        <m:ctrlPr>
                          <a:rPr lang="en-US" b="1" i="1" smtClean="0">
                            <a:latin typeface="Cambria Math" panose="02040503050406030204" pitchFamily="18" charset="0"/>
                          </a:rPr>
                        </m:ctrlPr>
                      </m:funcPr>
                      <m:fName>
                        <m:sSub>
                          <m:sSubPr>
                            <m:ctrlPr>
                              <a:rPr lang="en-US" b="1" i="1" smtClean="0">
                                <a:latin typeface="Cambria Math" panose="02040503050406030204" pitchFamily="18" charset="0"/>
                              </a:rPr>
                            </m:ctrlPr>
                          </m:sSubPr>
                          <m:e>
                            <m:r>
                              <a:rPr lang="en-US" b="1" i="0" smtClean="0">
                                <a:latin typeface="Cambria Math"/>
                              </a:rPr>
                              <m:t>𝐥𝐨𝐠</m:t>
                            </m:r>
                          </m:e>
                          <m:sub>
                            <m:r>
                              <a:rPr lang="en-US" b="1" i="1" smtClean="0">
                                <a:latin typeface="Cambria Math"/>
                              </a:rPr>
                              <m:t>𝟐</m:t>
                            </m:r>
                          </m:sub>
                        </m:sSub>
                      </m:fName>
                      <m:e>
                        <m:r>
                          <a:rPr lang="en-US" b="1" i="1" smtClean="0">
                            <a:latin typeface="Cambria Math"/>
                          </a:rPr>
                          <m:t>𝒏</m:t>
                        </m:r>
                      </m:e>
                    </m:func>
                    <m:r>
                      <a:rPr lang="en-US" b="1" i="1" smtClean="0">
                        <a:latin typeface="Cambria Math"/>
                      </a:rPr>
                      <m:t>.</m:t>
                    </m:r>
                  </m:oMath>
                </a14:m>
                <a:endParaRPr lang="en-US" b="1" dirty="0"/>
              </a:p>
              <a:p>
                <a:r>
                  <a:rPr lang="en-US" dirty="0"/>
                  <a:t>Therefore, </a:t>
                </a:r>
                <a:r>
                  <a:rPr lang="en-US" b="1" dirty="0"/>
                  <a:t>removal of an item from a heap takes </a:t>
                </a:r>
                <a14:m>
                  <m:oMath xmlns:m="http://schemas.openxmlformats.org/officeDocument/2006/math">
                    <m:r>
                      <a:rPr lang="en-US" b="1" i="1" smtClean="0">
                        <a:latin typeface="Cambria Math"/>
                      </a:rPr>
                      <m:t>𝑶</m:t>
                    </m:r>
                    <m:r>
                      <a:rPr lang="en-US" b="1" i="1" smtClean="0">
                        <a:latin typeface="Cambria Math"/>
                      </a:rPr>
                      <m:t>(</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b="1" dirty="0"/>
                  <a:t> time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88</a:t>
            </a:fld>
            <a:endParaRPr lang="en-US"/>
          </a:p>
        </p:txBody>
      </p:sp>
    </p:spTree>
    <p:extLst>
      <p:ext uri="{BB962C8B-B14F-4D97-AF65-F5344CB8AC3E}">
        <p14:creationId xmlns:p14="http://schemas.microsoft.com/office/powerpoint/2010/main" val="37644059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heap </a:t>
                </a:r>
                <a14:m>
                  <m:oMath xmlns:m="http://schemas.openxmlformats.org/officeDocument/2006/math">
                    <m:r>
                      <a:rPr lang="en-US" b="0" i="1" smtClean="0">
                        <a:latin typeface="Cambria Math"/>
                      </a:rPr>
                      <m:t>𝑇</m:t>
                    </m:r>
                  </m:oMath>
                </a14:m>
                <a:r>
                  <a:rPr lang="en-US" dirty="0"/>
                  <a:t> storing </a:t>
                </a:r>
                <a14:m>
                  <m:oMath xmlns:m="http://schemas.openxmlformats.org/officeDocument/2006/math">
                    <m:r>
                      <a:rPr lang="en-US" b="0" i="1" smtClean="0">
                        <a:latin typeface="Cambria Math"/>
                      </a:rPr>
                      <m:t>𝑛</m:t>
                    </m:r>
                  </m:oMath>
                </a14:m>
                <a:r>
                  <a:rPr lang="en-US" dirty="0"/>
                  <a:t> entries has height </a:t>
                </a:r>
                <a14:m>
                  <m:oMath xmlns:m="http://schemas.openxmlformats.org/officeDocument/2006/math">
                    <m:r>
                      <a:rPr lang="en-US" b="0" i="1" smtClean="0">
                        <a:latin typeface="Cambria Math"/>
                      </a:rPr>
                      <m:t>h</m:t>
                    </m:r>
                    <m:r>
                      <a:rPr lang="en-US" b="0" i="1" smtClean="0">
                        <a:latin typeface="Cambria Math"/>
                      </a:rPr>
                      <m:t>=⌊</m:t>
                    </m:r>
                    <m:func>
                      <m:funcPr>
                        <m:ctrlPr>
                          <a:rPr lang="en-US" i="1" dirty="0" smtClean="0">
                            <a:latin typeface="Cambria Math" panose="02040503050406030204" pitchFamily="18" charset="0"/>
                          </a:rPr>
                        </m:ctrlPr>
                      </m:funcPr>
                      <m:fName>
                        <m:r>
                          <m:rPr>
                            <m:sty m:val="p"/>
                          </m:rPr>
                          <a:rPr lang="en-US" i="0" dirty="0" smtClean="0">
                            <a:latin typeface="Cambria Math"/>
                          </a:rPr>
                          <m:t>log</m:t>
                        </m:r>
                      </m:fName>
                      <m:e>
                        <m:r>
                          <a:rPr lang="en-US" b="0" i="1" dirty="0" smtClean="0">
                            <a:latin typeface="Cambria Math"/>
                          </a:rPr>
                          <m:t>𝑛</m:t>
                        </m:r>
                      </m:e>
                    </m:func>
                    <m:r>
                      <a:rPr lang="en-US" b="0" i="1" smtClean="0">
                        <a:latin typeface="Cambria Math"/>
                      </a:rPr>
                      <m:t>⌋</m:t>
                    </m:r>
                  </m:oMath>
                </a14:m>
                <a:r>
                  <a:rPr lang="en-US" dirty="0"/>
                  <a:t>.</a:t>
                </a:r>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89</a:t>
            </a:fld>
            <a:endParaRPr lang="en-US"/>
          </a:p>
        </p:txBody>
      </p:sp>
    </p:spTree>
    <p:extLst>
      <p:ext uri="{BB962C8B-B14F-4D97-AF65-F5344CB8AC3E}">
        <p14:creationId xmlns:p14="http://schemas.microsoft.com/office/powerpoint/2010/main" val="258472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Each node of </a:t>
                </a:r>
                <a14:m>
                  <m:oMath xmlns:m="http://schemas.openxmlformats.org/officeDocument/2006/math">
                    <m:r>
                      <a:rPr lang="en-US" i="1">
                        <a:latin typeface="Cambria Math"/>
                      </a:rPr>
                      <m:t>𝑇</m:t>
                    </m:r>
                  </m:oMath>
                </a14:m>
                <a:r>
                  <a:rPr lang="en-US" dirty="0"/>
                  <a:t> with the exception of the root is a child of another node, and thus contributes one unit to the above sum.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a:t>
            </a:fld>
            <a:endParaRPr lang="en-US"/>
          </a:p>
        </p:txBody>
      </p:sp>
    </p:spTree>
    <p:extLst>
      <p:ext uri="{BB962C8B-B14F-4D97-AF65-F5344CB8AC3E}">
        <p14:creationId xmlns:p14="http://schemas.microsoft.com/office/powerpoint/2010/main" val="20222741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From the fact that </a:t>
                </a:r>
                <a14:m>
                  <m:oMath xmlns:m="http://schemas.openxmlformats.org/officeDocument/2006/math">
                    <m:r>
                      <a:rPr lang="en-US" b="0" i="1" smtClean="0">
                        <a:latin typeface="Cambria Math"/>
                      </a:rPr>
                      <m:t>𝑇</m:t>
                    </m:r>
                  </m:oMath>
                </a14:m>
                <a:r>
                  <a:rPr lang="en-US" dirty="0"/>
                  <a:t> is a complete binary tree, we know that there are exactly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oMath>
                </a14:m>
                <a:r>
                  <a:rPr lang="en-US" dirty="0"/>
                  <a:t> nodes in level </a:t>
                </a:r>
                <a14:m>
                  <m:oMath xmlns:m="http://schemas.openxmlformats.org/officeDocument/2006/math">
                    <m:r>
                      <a:rPr lang="en-US" b="0" i="1" smtClean="0">
                        <a:latin typeface="Cambria Math"/>
                      </a:rPr>
                      <m:t>𝑖</m:t>
                    </m:r>
                    <m:r>
                      <a:rPr lang="en-US" b="0" i="1" smtClean="0">
                        <a:latin typeface="Cambria Math"/>
                      </a:rPr>
                      <m:t>,</m:t>
                    </m:r>
                  </m:oMath>
                </a14:m>
                <a:r>
                  <a:rPr lang="en-US" dirty="0"/>
                  <a:t> for </a:t>
                </a:r>
                <a14:m>
                  <m:oMath xmlns:m="http://schemas.openxmlformats.org/officeDocument/2006/math">
                    <m:r>
                      <a:rPr lang="en-US" b="0" i="1" smtClean="0">
                        <a:latin typeface="Cambria Math"/>
                      </a:rPr>
                      <m:t>0</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h</m:t>
                    </m:r>
                    <m:r>
                      <a:rPr lang="en-US" b="0" i="1" smtClean="0">
                        <a:latin typeface="Cambria Math"/>
                        <a:ea typeface="Cambria Math"/>
                      </a:rPr>
                      <m:t>−1,</m:t>
                    </m:r>
                  </m:oMath>
                </a14:m>
                <a:r>
                  <a:rPr lang="en-US" dirty="0"/>
                  <a:t> and level </a:t>
                </a:r>
                <a14:m>
                  <m:oMath xmlns:m="http://schemas.openxmlformats.org/officeDocument/2006/math">
                    <m:r>
                      <a:rPr lang="en-US" b="0" i="1" smtClean="0">
                        <a:latin typeface="Cambria Math"/>
                      </a:rPr>
                      <m:t>h</m:t>
                    </m:r>
                  </m:oMath>
                </a14:m>
                <a:r>
                  <a:rPr lang="en-US" dirty="0"/>
                  <a:t> has at least 1 node.</a:t>
                </a:r>
              </a:p>
              <a:p>
                <a:pPr marL="0" indent="0">
                  <a:buNone/>
                </a:pPr>
                <a:r>
                  <a:rPr lang="en-US" dirty="0"/>
                  <a:t> </a:t>
                </a:r>
              </a:p>
              <a:p>
                <a:r>
                  <a:rPr lang="en-US" dirty="0"/>
                  <a:t>Thus, the number of nodes of </a:t>
                </a:r>
                <a14:m>
                  <m:oMath xmlns:m="http://schemas.openxmlformats.org/officeDocument/2006/math">
                    <m:r>
                      <a:rPr lang="en-US" b="0" i="1" smtClean="0">
                        <a:latin typeface="Cambria Math"/>
                      </a:rPr>
                      <m:t>𝑇</m:t>
                    </m:r>
                  </m:oMath>
                </a14:m>
                <a:r>
                  <a:rPr lang="en-US" dirty="0"/>
                  <a:t> is at least</a:t>
                </a:r>
                <a14:m>
                  <m:oMath xmlns:m="http://schemas.openxmlformats.org/officeDocument/2006/math">
                    <m:r>
                      <a:rPr lang="en-US" b="0" i="1" smtClean="0">
                        <a:latin typeface="Cambria Math"/>
                      </a:rPr>
                      <m:t> </m:t>
                    </m:r>
                  </m:oMath>
                </a14:m>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1+2+4+…+</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r>
                                <a:rPr lang="en-US" b="0" i="1" smtClean="0">
                                  <a:latin typeface="Cambria Math"/>
                                </a:rPr>
                                <m:t>−1</m:t>
                              </m:r>
                            </m:sup>
                          </m:sSup>
                        </m:e>
                      </m:d>
                      <m:r>
                        <a:rPr lang="en-US" b="0" i="1" smtClean="0">
                          <a:latin typeface="Cambria Math"/>
                        </a:rPr>
                        <m:t>+1=</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b="0" i="1" smtClean="0">
                              <a:latin typeface="Cambria Math"/>
                            </a:rPr>
                            <m:t>−1</m:t>
                          </m:r>
                        </m:e>
                      </m:d>
                      <m:r>
                        <a:rPr lang="en-US" b="0" i="1" smtClean="0">
                          <a:latin typeface="Cambria Math"/>
                        </a:rPr>
                        <m:t>+1=</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17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90</a:t>
            </a:fld>
            <a:endParaRPr lang="en-US"/>
          </a:p>
        </p:txBody>
      </p:sp>
    </p:spTree>
    <p:extLst>
      <p:ext uri="{BB962C8B-B14F-4D97-AF65-F5344CB8AC3E}">
        <p14:creationId xmlns:p14="http://schemas.microsoft.com/office/powerpoint/2010/main" val="24735475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Level </a:t>
                </a:r>
                <a14:m>
                  <m:oMath xmlns:m="http://schemas.openxmlformats.org/officeDocument/2006/math">
                    <m:r>
                      <a:rPr lang="en-US" b="0" i="1" smtClean="0">
                        <a:latin typeface="Cambria Math"/>
                      </a:rPr>
                      <m:t>h</m:t>
                    </m:r>
                  </m:oMath>
                </a14:m>
                <a:r>
                  <a:rPr lang="en-US" dirty="0"/>
                  <a:t> has at most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oMath>
                </a14:m>
                <a:r>
                  <a:rPr lang="en-US" dirty="0"/>
                  <a:t> nodes, and thus the number of nodes of </a:t>
                </a:r>
                <a14:m>
                  <m:oMath xmlns:m="http://schemas.openxmlformats.org/officeDocument/2006/math">
                    <m:r>
                      <a:rPr lang="en-US" b="0" i="1" smtClean="0">
                        <a:latin typeface="Cambria Math"/>
                      </a:rPr>
                      <m:t>𝑇</m:t>
                    </m:r>
                  </m:oMath>
                </a14:m>
                <a:r>
                  <a:rPr lang="en-US" dirty="0"/>
                  <a:t> is at most</a:t>
                </a:r>
              </a:p>
              <a:p>
                <a:pPr marL="0" indent="0">
                  <a:buNone/>
                </a:pP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1+2+4+…+</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r>
                              <a:rPr lang="en-US" b="0" i="1" smtClean="0">
                                <a:latin typeface="Cambria Math"/>
                              </a:rPr>
                              <m:t>−1</m:t>
                            </m:r>
                          </m:sup>
                        </m:sSup>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h</m:t>
                        </m:r>
                        <m:r>
                          <a:rPr lang="en-US" b="0" i="1" smtClean="0">
                            <a:latin typeface="Cambria Math"/>
                          </a:rPr>
                          <m:t>+1</m:t>
                        </m:r>
                      </m:sup>
                    </m:sSup>
                    <m:r>
                      <a:rPr lang="en-US" b="0" i="1" smtClean="0">
                        <a:latin typeface="Cambria Math"/>
                      </a:rPr>
                      <m:t>−1</m:t>
                    </m:r>
                  </m:oMath>
                </a14:m>
                <a:r>
                  <a:rPr lang="en-US" dirty="0"/>
                  <a:t>.</a:t>
                </a:r>
              </a:p>
              <a:p>
                <a:endParaRPr lang="el-GR" dirty="0"/>
              </a:p>
              <a:p>
                <a:r>
                  <a:rPr lang="en-US" dirty="0"/>
                  <a:t>Since the number of nodes is equal to the number of entries </a:t>
                </a:r>
                <a14:m>
                  <m:oMath xmlns:m="http://schemas.openxmlformats.org/officeDocument/2006/math">
                    <m:r>
                      <a:rPr lang="en-US" b="0" i="1" smtClean="0">
                        <a:latin typeface="Cambria Math"/>
                      </a:rPr>
                      <m:t>𝑛</m:t>
                    </m:r>
                  </m:oMath>
                </a14:m>
                <a:r>
                  <a:rPr lang="en-US" dirty="0"/>
                  <a:t>, we obtain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i="1" smtClean="0">
                        <a:latin typeface="Cambria Math"/>
                        <a:ea typeface="Cambria Math"/>
                      </a:rPr>
                      <m:t>≤</m:t>
                    </m:r>
                    <m:r>
                      <a:rPr lang="en-US" b="0" i="1" smtClean="0">
                        <a:latin typeface="Cambria Math"/>
                        <a:ea typeface="Cambria Math"/>
                      </a:rPr>
                      <m:t>𝑛</m:t>
                    </m:r>
                  </m:oMath>
                </a14:m>
                <a:r>
                  <a:rPr lang="en-US" dirty="0"/>
                  <a:t> and </a:t>
                </a:r>
                <a14:m>
                  <m:oMath xmlns:m="http://schemas.openxmlformats.org/officeDocument/2006/math">
                    <m:r>
                      <a:rPr lang="en-US" b="0" i="1" smtClean="0">
                        <a:latin typeface="Cambria Math"/>
                      </a:rPr>
                      <m:t>𝑛</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h</m:t>
                        </m:r>
                        <m:r>
                          <a:rPr lang="en-US" b="0" i="1" smtClean="0">
                            <a:latin typeface="Cambria Math"/>
                            <a:ea typeface="Cambria Math"/>
                          </a:rPr>
                          <m:t>+1</m:t>
                        </m:r>
                      </m:sup>
                    </m:sSup>
                    <m:r>
                      <a:rPr lang="en-US" b="0" i="1" smtClean="0">
                        <a:latin typeface="Cambria Math"/>
                        <a:ea typeface="Cambria Math"/>
                      </a:rPr>
                      <m:t>−1.</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91</a:t>
            </a:fld>
            <a:endParaRPr lang="en-US"/>
          </a:p>
        </p:txBody>
      </p:sp>
    </p:spTree>
    <p:extLst>
      <p:ext uri="{BB962C8B-B14F-4D97-AF65-F5344CB8AC3E}">
        <p14:creationId xmlns:p14="http://schemas.microsoft.com/office/powerpoint/2010/main" val="3120000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Thus, by taking logarithms of both sides of these two inequalities, we see that </a:t>
                </a:r>
                <a14:m>
                  <m:oMath xmlns:m="http://schemas.openxmlformats.org/officeDocument/2006/math">
                    <m:r>
                      <a:rPr lang="en-US" b="0" i="1" smtClean="0">
                        <a:latin typeface="Cambria Math"/>
                      </a:rPr>
                      <m:t>h</m:t>
                    </m:r>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𝑛</m:t>
                        </m:r>
                      </m:e>
                    </m:func>
                  </m:oMath>
                </a14:m>
                <a:r>
                  <a:rPr lang="en-US" dirty="0"/>
                  <a:t> and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d>
                          <m:dPr>
                            <m:ctrlPr>
                              <a:rPr lang="en-US" b="0" i="1" smtClean="0">
                                <a:latin typeface="Cambria Math" panose="02040503050406030204" pitchFamily="18" charset="0"/>
                              </a:rPr>
                            </m:ctrlPr>
                          </m:dPr>
                          <m:e>
                            <m:r>
                              <a:rPr lang="en-US" b="0" i="1" smtClean="0">
                                <a:latin typeface="Cambria Math"/>
                              </a:rPr>
                              <m:t>𝑛</m:t>
                            </m:r>
                            <m:r>
                              <a:rPr lang="en-US" b="0" i="1" smtClean="0">
                                <a:latin typeface="Cambria Math"/>
                              </a:rPr>
                              <m:t>+1</m:t>
                            </m:r>
                          </m:e>
                        </m:d>
                        <m:r>
                          <a:rPr lang="en-US" b="0" i="1" smtClean="0">
                            <a:latin typeface="Cambria Math"/>
                          </a:rPr>
                          <m:t>−1</m:t>
                        </m:r>
                      </m:e>
                    </m:func>
                    <m:r>
                      <a:rPr lang="en-US" i="1" smtClean="0">
                        <a:latin typeface="Cambria Math"/>
                        <a:ea typeface="Cambria Math"/>
                      </a:rPr>
                      <m:t>≤</m:t>
                    </m:r>
                    <m:r>
                      <a:rPr lang="en-US" b="0" i="1" smtClean="0">
                        <a:latin typeface="Cambria Math"/>
                        <a:ea typeface="Cambria Math"/>
                      </a:rPr>
                      <m:t>h</m:t>
                    </m:r>
                    <m:r>
                      <a:rPr lang="en-US" b="0" i="1" smtClean="0">
                        <a:latin typeface="Cambria Math"/>
                        <a:ea typeface="Cambria Math"/>
                      </a:rPr>
                      <m:t>.</m:t>
                    </m:r>
                  </m:oMath>
                </a14:m>
                <a:endParaRPr lang="en-US" dirty="0"/>
              </a:p>
              <a:p>
                <a:endParaRPr lang="en-US" dirty="0"/>
              </a:p>
              <a:p>
                <a:r>
                  <a:rPr lang="en-US" dirty="0"/>
                  <a:t>Since </a:t>
                </a:r>
                <a14:m>
                  <m:oMath xmlns:m="http://schemas.openxmlformats.org/officeDocument/2006/math">
                    <m:r>
                      <a:rPr lang="en-US" b="0" i="1" smtClean="0">
                        <a:latin typeface="Cambria Math"/>
                      </a:rPr>
                      <m:t>h</m:t>
                    </m:r>
                  </m:oMath>
                </a14:m>
                <a:r>
                  <a:rPr lang="en-US" dirty="0"/>
                  <a:t> is an integer, the two inequalities above imply that </a:t>
                </a:r>
                <a14:m>
                  <m:oMath xmlns:m="http://schemas.openxmlformats.org/officeDocument/2006/math">
                    <m:r>
                      <a:rPr lang="en-US" i="1">
                        <a:latin typeface="Cambria Math"/>
                      </a:rPr>
                      <m:t>h</m:t>
                    </m:r>
                    <m:r>
                      <a:rPr lang="en-US" i="1">
                        <a:latin typeface="Cambria Math"/>
                      </a:rPr>
                      <m:t>=⌊</m:t>
                    </m:r>
                    <m:func>
                      <m:funcPr>
                        <m:ctrlPr>
                          <a:rPr lang="en-US" i="1" dirty="0">
                            <a:latin typeface="Cambria Math" panose="02040503050406030204" pitchFamily="18" charset="0"/>
                          </a:rPr>
                        </m:ctrlPr>
                      </m:funcPr>
                      <m:fName>
                        <m:r>
                          <m:rPr>
                            <m:sty m:val="p"/>
                          </m:rPr>
                          <a:rPr lang="en-US" dirty="0">
                            <a:latin typeface="Cambria Math"/>
                          </a:rPr>
                          <m:t>log</m:t>
                        </m:r>
                      </m:fName>
                      <m:e>
                        <m:r>
                          <a:rPr lang="en-US" i="1" dirty="0">
                            <a:latin typeface="Cambria Math"/>
                          </a:rPr>
                          <m:t>𝑛</m:t>
                        </m:r>
                      </m:e>
                    </m:func>
                    <m:r>
                      <a:rPr lang="en-US" i="1">
                        <a:latin typeface="Cambria Math"/>
                      </a:rPr>
                      <m:t>⌋</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92</a:t>
            </a:fld>
            <a:endParaRPr lang="en-US"/>
          </a:p>
        </p:txBody>
      </p:sp>
    </p:spTree>
    <p:extLst>
      <p:ext uri="{BB962C8B-B14F-4D97-AF65-F5344CB8AC3E}">
        <p14:creationId xmlns:p14="http://schemas.microsoft.com/office/powerpoint/2010/main" val="12334188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Inserting an Item in a Heap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Similarly, an insertion can cause pairwise exchanges of node values to occur along a path from a leaf in the bottom row upward all the way to the root.</a:t>
                </a:r>
              </a:p>
              <a:p>
                <a:r>
                  <a:rPr lang="en-US" dirty="0"/>
                  <a:t>Thinking in a similar way, we can see that </a:t>
                </a:r>
                <a:r>
                  <a:rPr lang="en-US" b="1" dirty="0"/>
                  <a:t>insertion can also be done in </a:t>
                </a:r>
                <a14:m>
                  <m:oMath xmlns:m="http://schemas.openxmlformats.org/officeDocument/2006/math">
                    <m:r>
                      <a:rPr lang="en-US" b="1" i="1">
                        <a:latin typeface="Cambria Math"/>
                      </a:rPr>
                      <m:t>𝑶</m:t>
                    </m:r>
                    <m:r>
                      <a:rPr lang="en-US" b="1" i="1">
                        <a:latin typeface="Cambria Math"/>
                      </a:rPr>
                      <m:t>(</m:t>
                    </m:r>
                    <m:func>
                      <m:funcPr>
                        <m:ctrlPr>
                          <a:rPr lang="en-US" b="1" i="1">
                            <a:latin typeface="Cambria Math" panose="02040503050406030204" pitchFamily="18" charset="0"/>
                          </a:rPr>
                        </m:ctrlPr>
                      </m:funcPr>
                      <m:fName>
                        <m:r>
                          <a:rPr lang="en-US" b="1" i="0">
                            <a:latin typeface="Cambria Math"/>
                          </a:rPr>
                          <m:t>𝐥𝐨𝐠</m:t>
                        </m:r>
                      </m:fName>
                      <m:e>
                        <m:r>
                          <a:rPr lang="en-US" b="1" i="1" smtClean="0">
                            <a:latin typeface="Cambria Math"/>
                          </a:rPr>
                          <m:t>𝒏</m:t>
                        </m:r>
                      </m:e>
                    </m:func>
                    <m:r>
                      <a:rPr lang="en-US" b="1" i="1">
                        <a:latin typeface="Cambria Math"/>
                      </a:rPr>
                      <m:t>)</m:t>
                    </m:r>
                  </m:oMath>
                </a14:m>
                <a:r>
                  <a:rPr lang="en-US" b="1" dirty="0"/>
                  <a:t> time</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1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93</a:t>
            </a:fld>
            <a:endParaRPr lang="en-US"/>
          </a:p>
        </p:txBody>
      </p:sp>
    </p:spTree>
    <p:extLst>
      <p:ext uri="{BB962C8B-B14F-4D97-AF65-F5344CB8AC3E}">
        <p14:creationId xmlns:p14="http://schemas.microsoft.com/office/powerpoint/2010/main" val="13699662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Making a Heap</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94</a:t>
            </a:fld>
            <a:endParaRPr lang="en-US"/>
          </a:p>
        </p:txBody>
      </p:sp>
      <p:sp>
        <p:nvSpPr>
          <p:cNvPr id="6" name="Oval 5"/>
          <p:cNvSpPr/>
          <p:nvPr/>
        </p:nvSpPr>
        <p:spPr>
          <a:xfrm>
            <a:off x="3923928" y="162880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25328" y="244122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6136" y="242088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60232" y="347030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36096" y="347030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29384" y="347030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21284" y="3444900"/>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21298" y="4921684"/>
            <a:ext cx="997021"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16112" y="4941168"/>
            <a:ext cx="50405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33044" y="4933776"/>
            <a:ext cx="1079216"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60805" y="4903068"/>
            <a:ext cx="1054467"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6" idx="3"/>
            <a:endCxn id="7" idx="7"/>
          </p:cNvCxnSpPr>
          <p:nvPr/>
        </p:nvCxnSpPr>
        <p:spPr>
          <a:xfrm flipH="1">
            <a:off x="2855567" y="1936113"/>
            <a:ext cx="1142178" cy="557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5"/>
            <a:endCxn id="8" idx="1"/>
          </p:cNvCxnSpPr>
          <p:nvPr/>
        </p:nvCxnSpPr>
        <p:spPr>
          <a:xfrm>
            <a:off x="4354167" y="1936113"/>
            <a:ext cx="1515786" cy="53750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a:endCxn id="12" idx="0"/>
          </p:cNvCxnSpPr>
          <p:nvPr/>
        </p:nvCxnSpPr>
        <p:spPr>
          <a:xfrm flipH="1">
            <a:off x="1873312" y="2748541"/>
            <a:ext cx="625833" cy="6963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5"/>
            <a:endCxn id="11" idx="0"/>
          </p:cNvCxnSpPr>
          <p:nvPr/>
        </p:nvCxnSpPr>
        <p:spPr>
          <a:xfrm>
            <a:off x="2855567" y="2748541"/>
            <a:ext cx="325845" cy="7217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3"/>
            <a:endCxn id="10" idx="0"/>
          </p:cNvCxnSpPr>
          <p:nvPr/>
        </p:nvCxnSpPr>
        <p:spPr>
          <a:xfrm flipH="1">
            <a:off x="5688124" y="2728201"/>
            <a:ext cx="181829" cy="7420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5"/>
            <a:endCxn id="9" idx="0"/>
          </p:cNvCxnSpPr>
          <p:nvPr/>
        </p:nvCxnSpPr>
        <p:spPr>
          <a:xfrm>
            <a:off x="6226375" y="2728201"/>
            <a:ext cx="685885" cy="7420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2" idx="3"/>
          </p:cNvCxnSpPr>
          <p:nvPr/>
        </p:nvCxnSpPr>
        <p:spPr>
          <a:xfrm flipH="1">
            <a:off x="1475656" y="3752213"/>
            <a:ext cx="219445" cy="324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5"/>
          </p:cNvCxnSpPr>
          <p:nvPr/>
        </p:nvCxnSpPr>
        <p:spPr>
          <a:xfrm>
            <a:off x="2051523" y="3752213"/>
            <a:ext cx="134705" cy="324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1" idx="3"/>
          </p:cNvCxnSpPr>
          <p:nvPr/>
        </p:nvCxnSpPr>
        <p:spPr>
          <a:xfrm flipH="1">
            <a:off x="2915816" y="3777613"/>
            <a:ext cx="87385"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5"/>
          </p:cNvCxnSpPr>
          <p:nvPr/>
        </p:nvCxnSpPr>
        <p:spPr>
          <a:xfrm>
            <a:off x="3359623" y="3777613"/>
            <a:ext cx="73817"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0" idx="3"/>
          </p:cNvCxnSpPr>
          <p:nvPr/>
        </p:nvCxnSpPr>
        <p:spPr>
          <a:xfrm flipH="1">
            <a:off x="5364088" y="3777613"/>
            <a:ext cx="145825"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0" idx="5"/>
          </p:cNvCxnSpPr>
          <p:nvPr/>
        </p:nvCxnSpPr>
        <p:spPr>
          <a:xfrm>
            <a:off x="5866335" y="3777613"/>
            <a:ext cx="181829"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9" idx="3"/>
          </p:cNvCxnSpPr>
          <p:nvPr/>
        </p:nvCxnSpPr>
        <p:spPr>
          <a:xfrm flipH="1">
            <a:off x="6660232" y="3777613"/>
            <a:ext cx="73817"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5"/>
          </p:cNvCxnSpPr>
          <p:nvPr/>
        </p:nvCxnSpPr>
        <p:spPr>
          <a:xfrm>
            <a:off x="7090471" y="3777613"/>
            <a:ext cx="217833" cy="29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4" idx="0"/>
          </p:cNvCxnSpPr>
          <p:nvPr/>
        </p:nvCxnSpPr>
        <p:spPr>
          <a:xfrm flipV="1">
            <a:off x="1268140" y="4561656"/>
            <a:ext cx="217636" cy="379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2294545" y="4620096"/>
            <a:ext cx="164643" cy="321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5" idx="0"/>
          </p:cNvCxnSpPr>
          <p:nvPr/>
        </p:nvCxnSpPr>
        <p:spPr>
          <a:xfrm flipV="1">
            <a:off x="6372652" y="4612704"/>
            <a:ext cx="431596" cy="321072"/>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407679" y="3836053"/>
            <a:ext cx="1773733" cy="707886"/>
          </a:xfrm>
          <a:prstGeom prst="rect">
            <a:avLst/>
          </a:prstGeom>
          <a:noFill/>
        </p:spPr>
        <p:txBody>
          <a:bodyPr wrap="square" rtlCol="0">
            <a:spAutoFit/>
          </a:bodyPr>
          <a:lstStyle/>
          <a:p>
            <a:r>
              <a:rPr lang="en-US" sz="4000" dirty="0"/>
              <a:t>. . .</a:t>
            </a:r>
          </a:p>
        </p:txBody>
      </p:sp>
      <p:sp>
        <p:nvSpPr>
          <p:cNvPr id="65" name="TextBox 64"/>
          <p:cNvSpPr txBox="1"/>
          <p:nvPr/>
        </p:nvSpPr>
        <p:spPr>
          <a:xfrm>
            <a:off x="2855567" y="3823353"/>
            <a:ext cx="1773733" cy="707886"/>
          </a:xfrm>
          <a:prstGeom prst="rect">
            <a:avLst/>
          </a:prstGeom>
          <a:noFill/>
        </p:spPr>
        <p:txBody>
          <a:bodyPr wrap="square" rtlCol="0">
            <a:spAutoFit/>
          </a:bodyPr>
          <a:lstStyle/>
          <a:p>
            <a:r>
              <a:rPr lang="en-US" sz="4000" dirty="0"/>
              <a:t>. . .</a:t>
            </a:r>
          </a:p>
        </p:txBody>
      </p:sp>
      <p:sp>
        <p:nvSpPr>
          <p:cNvPr id="66" name="TextBox 65"/>
          <p:cNvSpPr txBox="1"/>
          <p:nvPr/>
        </p:nvSpPr>
        <p:spPr>
          <a:xfrm>
            <a:off x="5288880" y="3836053"/>
            <a:ext cx="1773733" cy="707886"/>
          </a:xfrm>
          <a:prstGeom prst="rect">
            <a:avLst/>
          </a:prstGeom>
          <a:noFill/>
        </p:spPr>
        <p:txBody>
          <a:bodyPr wrap="square" rtlCol="0">
            <a:spAutoFit/>
          </a:bodyPr>
          <a:lstStyle/>
          <a:p>
            <a:r>
              <a:rPr lang="en-US" sz="4000" dirty="0"/>
              <a:t>. . .</a:t>
            </a:r>
          </a:p>
        </p:txBody>
      </p:sp>
      <p:sp>
        <p:nvSpPr>
          <p:cNvPr id="67" name="TextBox 66"/>
          <p:cNvSpPr txBox="1"/>
          <p:nvPr/>
        </p:nvSpPr>
        <p:spPr>
          <a:xfrm>
            <a:off x="3953445" y="4579833"/>
            <a:ext cx="1773733" cy="707886"/>
          </a:xfrm>
          <a:prstGeom prst="rect">
            <a:avLst/>
          </a:prstGeom>
          <a:noFill/>
        </p:spPr>
        <p:txBody>
          <a:bodyPr wrap="square" rtlCol="0">
            <a:spAutoFit/>
          </a:bodyPr>
          <a:lstStyle/>
          <a:p>
            <a:r>
              <a:rPr lang="en-US" sz="4000" dirty="0"/>
              <a:t>. . .</a:t>
            </a:r>
          </a:p>
        </p:txBody>
      </p:sp>
      <p:sp>
        <p:nvSpPr>
          <p:cNvPr id="68" name="TextBox 67"/>
          <p:cNvSpPr txBox="1"/>
          <p:nvPr/>
        </p:nvSpPr>
        <p:spPr>
          <a:xfrm>
            <a:off x="6697140" y="3944368"/>
            <a:ext cx="1773733" cy="707886"/>
          </a:xfrm>
          <a:prstGeom prst="rect">
            <a:avLst/>
          </a:prstGeom>
          <a:noFill/>
        </p:spPr>
        <p:txBody>
          <a:bodyPr wrap="square" rtlCol="0">
            <a:spAutoFit/>
          </a:bodyPr>
          <a:lstStyle/>
          <a:p>
            <a:r>
              <a:rPr lang="en-US" sz="4000" dirty="0"/>
              <a:t>. . .</a:t>
            </a:r>
          </a:p>
        </p:txBody>
      </p:sp>
      <p:cxnSp>
        <p:nvCxnSpPr>
          <p:cNvPr id="74" name="Straight Connector 73"/>
          <p:cNvCxnSpPr>
            <a:stCxn id="16" idx="0"/>
          </p:cNvCxnSpPr>
          <p:nvPr/>
        </p:nvCxnSpPr>
        <p:spPr>
          <a:xfrm flipH="1" flipV="1">
            <a:off x="7060807" y="4581996"/>
            <a:ext cx="527232" cy="321072"/>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976912" y="1619508"/>
            <a:ext cx="430239" cy="369332"/>
          </a:xfrm>
          <a:prstGeom prst="rect">
            <a:avLst/>
          </a:prstGeom>
          <a:noFill/>
        </p:spPr>
        <p:txBody>
          <a:bodyPr wrap="square" rtlCol="0">
            <a:spAutoFit/>
          </a:bodyPr>
          <a:lstStyle/>
          <a:p>
            <a:pPr algn="ctr"/>
            <a:r>
              <a:rPr lang="en-US" dirty="0"/>
              <a:t>1</a:t>
            </a:r>
          </a:p>
        </p:txBody>
      </p:sp>
      <p:sp>
        <p:nvSpPr>
          <p:cNvPr id="76" name="TextBox 75"/>
          <p:cNvSpPr txBox="1"/>
          <p:nvPr/>
        </p:nvSpPr>
        <p:spPr>
          <a:xfrm>
            <a:off x="2482129" y="2420888"/>
            <a:ext cx="430239" cy="369332"/>
          </a:xfrm>
          <a:prstGeom prst="rect">
            <a:avLst/>
          </a:prstGeom>
          <a:noFill/>
        </p:spPr>
        <p:txBody>
          <a:bodyPr wrap="square" rtlCol="0">
            <a:spAutoFit/>
          </a:bodyPr>
          <a:lstStyle/>
          <a:p>
            <a:pPr algn="ctr"/>
            <a:r>
              <a:rPr lang="en-US" dirty="0"/>
              <a:t>2</a:t>
            </a:r>
          </a:p>
        </p:txBody>
      </p:sp>
      <p:sp>
        <p:nvSpPr>
          <p:cNvPr id="77" name="TextBox 76"/>
          <p:cNvSpPr txBox="1"/>
          <p:nvPr/>
        </p:nvSpPr>
        <p:spPr>
          <a:xfrm>
            <a:off x="5833044" y="2409210"/>
            <a:ext cx="430239" cy="369332"/>
          </a:xfrm>
          <a:prstGeom prst="rect">
            <a:avLst/>
          </a:prstGeom>
          <a:noFill/>
        </p:spPr>
        <p:txBody>
          <a:bodyPr wrap="square" rtlCol="0">
            <a:spAutoFit/>
          </a:bodyPr>
          <a:lstStyle/>
          <a:p>
            <a:pPr algn="ctr"/>
            <a:r>
              <a:rPr lang="en-US" dirty="0"/>
              <a:t>3</a:t>
            </a:r>
          </a:p>
        </p:txBody>
      </p:sp>
      <p:sp>
        <p:nvSpPr>
          <p:cNvPr id="78" name="TextBox 77"/>
          <p:cNvSpPr txBox="1"/>
          <p:nvPr/>
        </p:nvSpPr>
        <p:spPr>
          <a:xfrm>
            <a:off x="6697140" y="3461008"/>
            <a:ext cx="430239" cy="369332"/>
          </a:xfrm>
          <a:prstGeom prst="rect">
            <a:avLst/>
          </a:prstGeom>
          <a:noFill/>
        </p:spPr>
        <p:txBody>
          <a:bodyPr wrap="square" rtlCol="0">
            <a:spAutoFit/>
          </a:bodyPr>
          <a:lstStyle/>
          <a:p>
            <a:pPr algn="ctr"/>
            <a:r>
              <a:rPr lang="en-US" dirty="0"/>
              <a:t>7</a:t>
            </a:r>
          </a:p>
        </p:txBody>
      </p:sp>
      <p:sp>
        <p:nvSpPr>
          <p:cNvPr id="79" name="TextBox 78"/>
          <p:cNvSpPr txBox="1"/>
          <p:nvPr/>
        </p:nvSpPr>
        <p:spPr>
          <a:xfrm>
            <a:off x="1621284" y="3452575"/>
            <a:ext cx="430239" cy="369332"/>
          </a:xfrm>
          <a:prstGeom prst="rect">
            <a:avLst/>
          </a:prstGeom>
          <a:noFill/>
        </p:spPr>
        <p:txBody>
          <a:bodyPr wrap="square" rtlCol="0">
            <a:spAutoFit/>
          </a:bodyPr>
          <a:lstStyle/>
          <a:p>
            <a:pPr algn="ctr"/>
            <a:r>
              <a:rPr lang="en-US" dirty="0"/>
              <a:t>4</a:t>
            </a:r>
          </a:p>
        </p:txBody>
      </p:sp>
      <p:sp>
        <p:nvSpPr>
          <p:cNvPr id="80" name="TextBox 79"/>
          <p:cNvSpPr txBox="1"/>
          <p:nvPr/>
        </p:nvSpPr>
        <p:spPr>
          <a:xfrm>
            <a:off x="2912368" y="3470300"/>
            <a:ext cx="430239" cy="369332"/>
          </a:xfrm>
          <a:prstGeom prst="rect">
            <a:avLst/>
          </a:prstGeom>
          <a:noFill/>
        </p:spPr>
        <p:txBody>
          <a:bodyPr wrap="square" rtlCol="0">
            <a:spAutoFit/>
          </a:bodyPr>
          <a:lstStyle/>
          <a:p>
            <a:pPr algn="ctr"/>
            <a:r>
              <a:rPr lang="en-US" dirty="0"/>
              <a:t>5</a:t>
            </a:r>
          </a:p>
        </p:txBody>
      </p:sp>
      <p:sp>
        <p:nvSpPr>
          <p:cNvPr id="81" name="TextBox 80"/>
          <p:cNvSpPr txBox="1"/>
          <p:nvPr/>
        </p:nvSpPr>
        <p:spPr>
          <a:xfrm>
            <a:off x="5473004" y="3465654"/>
            <a:ext cx="430239" cy="369332"/>
          </a:xfrm>
          <a:prstGeom prst="rect">
            <a:avLst/>
          </a:prstGeom>
          <a:noFill/>
        </p:spPr>
        <p:txBody>
          <a:bodyPr wrap="square" rtlCol="0">
            <a:spAutoFit/>
          </a:bodyPr>
          <a:lstStyle/>
          <a:p>
            <a:pPr algn="ctr"/>
            <a:r>
              <a:rPr lang="en-US" dirty="0"/>
              <a:t>6</a:t>
            </a:r>
          </a:p>
        </p:txBody>
      </p:sp>
      <mc:AlternateContent xmlns:mc="http://schemas.openxmlformats.org/markup-compatibility/2006" xmlns:a14="http://schemas.microsoft.com/office/drawing/2010/main">
        <mc:Choice Requires="a14">
          <p:sp>
            <p:nvSpPr>
              <p:cNvPr id="82" name="TextBox 81"/>
              <p:cNvSpPr txBox="1"/>
              <p:nvPr/>
            </p:nvSpPr>
            <p:spPr>
              <a:xfrm>
                <a:off x="1055537" y="4927131"/>
                <a:ext cx="430239" cy="37427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𝑙</m:t>
                          </m:r>
                        </m:sup>
                      </m:sSup>
                    </m:oMath>
                  </m:oMathPara>
                </a14:m>
                <a:endParaRPr lang="en-US" dirty="0"/>
              </a:p>
            </p:txBody>
          </p:sp>
        </mc:Choice>
        <mc:Fallback xmlns="">
          <p:sp>
            <p:nvSpPr>
              <p:cNvPr id="82" name="TextBox 81"/>
              <p:cNvSpPr txBox="1">
                <a:spLocks noRot="1" noChangeAspect="1" noMove="1" noResize="1" noEditPoints="1" noAdjustHandles="1" noChangeArrowheads="1" noChangeShapeType="1" noTextEdit="1"/>
              </p:cNvSpPr>
              <p:nvPr/>
            </p:nvSpPr>
            <p:spPr>
              <a:xfrm>
                <a:off x="1055537" y="4927131"/>
                <a:ext cx="430239" cy="37427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2198310" y="4921684"/>
                <a:ext cx="1020009" cy="37427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𝑙</m:t>
                          </m:r>
                        </m:sup>
                      </m:sSup>
                      <m:r>
                        <a:rPr lang="en-US" b="0" i="0" smtClean="0">
                          <a:latin typeface="Cambria Math"/>
                        </a:rPr>
                        <m:t>+1</m:t>
                      </m:r>
                    </m:oMath>
                  </m:oMathPara>
                </a14:m>
                <a:endParaRPr lang="en-US" dirty="0"/>
              </a:p>
            </p:txBody>
          </p:sp>
        </mc:Choice>
        <mc:Fallback xmlns="">
          <p:sp>
            <p:nvSpPr>
              <p:cNvPr id="83" name="TextBox 82"/>
              <p:cNvSpPr txBox="1">
                <a:spLocks noRot="1" noChangeAspect="1" noMove="1" noResize="1" noEditPoints="1" noAdjustHandles="1" noChangeArrowheads="1" noChangeShapeType="1" noTextEdit="1"/>
              </p:cNvSpPr>
              <p:nvPr/>
            </p:nvSpPr>
            <p:spPr>
              <a:xfrm>
                <a:off x="2198310" y="4921684"/>
                <a:ext cx="1020009" cy="37427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5774629" y="4941168"/>
                <a:ext cx="1196046" cy="37427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𝑙</m:t>
                          </m:r>
                          <m:r>
                            <a:rPr lang="en-US" b="0" i="1" smtClean="0">
                              <a:latin typeface="Cambria Math"/>
                            </a:rPr>
                            <m:t>+1</m:t>
                          </m:r>
                        </m:sup>
                      </m:sSup>
                      <m:r>
                        <a:rPr lang="en-US" b="0" i="0" smtClean="0">
                          <a:latin typeface="Cambria Math"/>
                        </a:rPr>
                        <m:t>−2</m:t>
                      </m:r>
                    </m:oMath>
                  </m:oMathPara>
                </a14:m>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5774629" y="4941168"/>
                <a:ext cx="1196046" cy="37427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7090471" y="4888838"/>
                <a:ext cx="1196046" cy="37427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𝑙</m:t>
                          </m:r>
                          <m:r>
                            <a:rPr lang="en-US" b="0" i="1" smtClean="0">
                              <a:latin typeface="Cambria Math"/>
                            </a:rPr>
                            <m:t>+1</m:t>
                          </m:r>
                        </m:sup>
                      </m:sSup>
                      <m:r>
                        <a:rPr lang="en-US" b="0" i="0" smtClean="0">
                          <a:latin typeface="Cambria Math"/>
                        </a:rPr>
                        <m:t>−1</m:t>
                      </m:r>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7090471" y="4888838"/>
                <a:ext cx="1196046" cy="374270"/>
              </a:xfrm>
              <a:prstGeom prst="rect">
                <a:avLst/>
              </a:prstGeom>
              <a:blipFill rotWithShape="1">
                <a:blip r:embed="rId5"/>
                <a:stretch>
                  <a:fillRect/>
                </a:stretch>
              </a:blipFill>
            </p:spPr>
            <p:txBody>
              <a:bodyPr/>
              <a:lstStyle/>
              <a:p>
                <a:r>
                  <a:rPr lang="en-US">
                    <a:noFill/>
                  </a:rPr>
                  <a:t> </a:t>
                </a:r>
              </a:p>
            </p:txBody>
          </p:sp>
        </mc:Fallback>
      </mc:AlternateContent>
      <p:sp>
        <p:nvSpPr>
          <p:cNvPr id="89" name="TextBox 88"/>
          <p:cNvSpPr txBox="1"/>
          <p:nvPr/>
        </p:nvSpPr>
        <p:spPr>
          <a:xfrm>
            <a:off x="7764667" y="1628800"/>
            <a:ext cx="1368152" cy="369332"/>
          </a:xfrm>
          <a:prstGeom prst="rect">
            <a:avLst/>
          </a:prstGeom>
          <a:noFill/>
        </p:spPr>
        <p:txBody>
          <a:bodyPr wrap="square" rtlCol="0">
            <a:spAutoFit/>
          </a:bodyPr>
          <a:lstStyle/>
          <a:p>
            <a:r>
              <a:rPr lang="en-US" dirty="0"/>
              <a:t>Level 0</a:t>
            </a:r>
          </a:p>
        </p:txBody>
      </p:sp>
      <mc:AlternateContent xmlns:mc="http://schemas.openxmlformats.org/markup-compatibility/2006" xmlns:a14="http://schemas.microsoft.com/office/drawing/2010/main">
        <mc:Choice Requires="a14">
          <p:sp>
            <p:nvSpPr>
              <p:cNvPr id="90" name="TextBox 89"/>
              <p:cNvSpPr txBox="1"/>
              <p:nvPr/>
            </p:nvSpPr>
            <p:spPr>
              <a:xfrm>
                <a:off x="8170153" y="4912184"/>
                <a:ext cx="1368152" cy="369332"/>
              </a:xfrm>
              <a:prstGeom prst="rect">
                <a:avLst/>
              </a:prstGeom>
              <a:noFill/>
            </p:spPr>
            <p:txBody>
              <a:bodyPr wrap="square" rtlCol="0">
                <a:spAutoFit/>
              </a:bodyPr>
              <a:lstStyle/>
              <a:p>
                <a:r>
                  <a:rPr lang="en-US" dirty="0"/>
                  <a:t>Level </a:t>
                </a:r>
                <a14:m>
                  <m:oMath xmlns:m="http://schemas.openxmlformats.org/officeDocument/2006/math">
                    <m:r>
                      <a:rPr lang="en-US" b="0" i="1" smtClean="0">
                        <a:latin typeface="Cambria Math"/>
                      </a:rPr>
                      <m:t>𝑙</m:t>
                    </m:r>
                  </m:oMath>
                </a14:m>
                <a:endParaRPr lang="en-US" dirty="0"/>
              </a:p>
            </p:txBody>
          </p:sp>
        </mc:Choice>
        <mc:Fallback xmlns="">
          <p:sp>
            <p:nvSpPr>
              <p:cNvPr id="90" name="TextBox 89"/>
              <p:cNvSpPr txBox="1">
                <a:spLocks noRot="1" noChangeAspect="1" noMove="1" noResize="1" noEditPoints="1" noAdjustHandles="1" noChangeArrowheads="1" noChangeShapeType="1" noTextEdit="1"/>
              </p:cNvSpPr>
              <p:nvPr/>
            </p:nvSpPr>
            <p:spPr>
              <a:xfrm>
                <a:off x="8170153" y="4912184"/>
                <a:ext cx="1368152" cy="369332"/>
              </a:xfrm>
              <a:prstGeom prst="rect">
                <a:avLst/>
              </a:prstGeom>
              <a:blipFill rotWithShape="1">
                <a:blip r:embed="rId6"/>
                <a:stretch>
                  <a:fillRect l="-3556" t="-8333" b="-26667"/>
                </a:stretch>
              </a:blipFill>
            </p:spPr>
            <p:txBody>
              <a:bodyPr/>
              <a:lstStyle/>
              <a:p>
                <a:r>
                  <a:rPr lang="en-US">
                    <a:noFill/>
                  </a:rPr>
                  <a:t> </a:t>
                </a:r>
              </a:p>
            </p:txBody>
          </p:sp>
        </mc:Fallback>
      </mc:AlternateContent>
      <p:sp>
        <p:nvSpPr>
          <p:cNvPr id="91" name="TextBox 90"/>
          <p:cNvSpPr txBox="1"/>
          <p:nvPr/>
        </p:nvSpPr>
        <p:spPr>
          <a:xfrm>
            <a:off x="7786797" y="2358869"/>
            <a:ext cx="1368152" cy="369332"/>
          </a:xfrm>
          <a:prstGeom prst="rect">
            <a:avLst/>
          </a:prstGeom>
          <a:noFill/>
        </p:spPr>
        <p:txBody>
          <a:bodyPr wrap="square" rtlCol="0">
            <a:spAutoFit/>
          </a:bodyPr>
          <a:lstStyle/>
          <a:p>
            <a:r>
              <a:rPr lang="en-US" dirty="0"/>
              <a:t>Level 1</a:t>
            </a:r>
          </a:p>
        </p:txBody>
      </p:sp>
      <p:sp>
        <p:nvSpPr>
          <p:cNvPr id="92" name="TextBox 91"/>
          <p:cNvSpPr txBox="1"/>
          <p:nvPr/>
        </p:nvSpPr>
        <p:spPr>
          <a:xfrm>
            <a:off x="7764667" y="3463836"/>
            <a:ext cx="1368152" cy="369332"/>
          </a:xfrm>
          <a:prstGeom prst="rect">
            <a:avLst/>
          </a:prstGeom>
          <a:noFill/>
        </p:spPr>
        <p:txBody>
          <a:bodyPr wrap="square" rtlCol="0">
            <a:spAutoFit/>
          </a:bodyPr>
          <a:lstStyle/>
          <a:p>
            <a:r>
              <a:rPr lang="en-US" dirty="0"/>
              <a:t>Level 2</a:t>
            </a:r>
          </a:p>
        </p:txBody>
      </p:sp>
    </p:spTree>
    <p:extLst>
      <p:ext uri="{BB962C8B-B14F-4D97-AF65-F5344CB8AC3E}">
        <p14:creationId xmlns:p14="http://schemas.microsoft.com/office/powerpoint/2010/main" val="37915665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Making a Heap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Suppose the tree we are considering is like the one on the previous slide and has </a:t>
                </a:r>
                <a14:m>
                  <m:oMath xmlns:m="http://schemas.openxmlformats.org/officeDocument/2006/math">
                    <m:r>
                      <a:rPr lang="en-US" b="0" i="1" smtClean="0">
                        <a:latin typeface="Cambria Math"/>
                      </a:rPr>
                      <m:t>𝑙</m:t>
                    </m:r>
                  </m:oMath>
                </a14:m>
                <a:r>
                  <a:rPr lang="en-US" dirty="0"/>
                  <a:t> levels.</a:t>
                </a:r>
              </a:p>
              <a:p>
                <a:r>
                  <a:rPr lang="en-US" dirty="0"/>
                  <a:t>An item at level </a:t>
                </a:r>
                <a14:m>
                  <m:oMath xmlns:m="http://schemas.openxmlformats.org/officeDocument/2006/math">
                    <m:r>
                      <a:rPr lang="en-US" b="0" i="1" smtClean="0">
                        <a:latin typeface="Cambria Math"/>
                      </a:rPr>
                      <m:t>𝑖</m:t>
                    </m:r>
                  </m:oMath>
                </a14:m>
                <a:r>
                  <a:rPr lang="en-US" dirty="0"/>
                  <a:t> could be exchanged  with children along any downward path at most </a:t>
                </a:r>
                <a14:m>
                  <m:oMath xmlns:m="http://schemas.openxmlformats.org/officeDocument/2006/math">
                    <m:r>
                      <a:rPr lang="en-US" b="0" i="1" smtClean="0">
                        <a:latin typeface="Cambria Math"/>
                      </a:rPr>
                      <m:t>(</m:t>
                    </m:r>
                    <m:r>
                      <a:rPr lang="en-US" b="0" i="1" smtClean="0">
                        <a:latin typeface="Cambria Math"/>
                      </a:rPr>
                      <m:t>𝑙</m:t>
                    </m:r>
                    <m:r>
                      <a:rPr lang="en-US" b="0" i="1" smtClean="0">
                        <a:latin typeface="Cambria Math"/>
                      </a:rPr>
                      <m:t>−</m:t>
                    </m:r>
                    <m:r>
                      <a:rPr lang="en-US" b="0" i="1" smtClean="0">
                        <a:latin typeface="Cambria Math"/>
                      </a:rPr>
                      <m:t>𝑖</m:t>
                    </m:r>
                    <m:r>
                      <a:rPr lang="en-US" b="0" i="1" smtClean="0">
                        <a:latin typeface="Cambria Math"/>
                      </a:rPr>
                      <m:t>)</m:t>
                    </m:r>
                  </m:oMath>
                </a14:m>
                <a:r>
                  <a:rPr lang="en-US" dirty="0"/>
                  <a:t> times before coming to rest.</a:t>
                </a:r>
              </a:p>
              <a:p>
                <a:r>
                  <a:rPr lang="en-US" dirty="0"/>
                  <a:t>The tree contains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oMath>
                </a14:m>
                <a:r>
                  <a:rPr lang="en-US" dirty="0"/>
                  <a:t> nodes on level </a:t>
                </a:r>
                <a14:m>
                  <m:oMath xmlns:m="http://schemas.openxmlformats.org/officeDocument/2006/math">
                    <m:r>
                      <a:rPr lang="en-US" b="0" i="1" smtClean="0">
                        <a:latin typeface="Cambria Math"/>
                      </a:rPr>
                      <m:t>𝑖</m:t>
                    </m:r>
                    <m:r>
                      <a:rPr lang="en-US" b="0" i="1" smtClean="0">
                        <a:latin typeface="Cambria Math"/>
                      </a:rPr>
                      <m:t>.</m:t>
                    </m:r>
                  </m:oMath>
                </a14:m>
                <a:endParaRPr lang="en-US" dirty="0"/>
              </a:p>
              <a:p>
                <a:r>
                  <a:rPr lang="en-US" dirty="0"/>
                  <a:t>Since each of the </a:t>
                </a:r>
                <a14:m>
                  <m:oMath xmlns:m="http://schemas.openxmlformats.org/officeDocument/2006/math">
                    <m:sSup>
                      <m:sSupPr>
                        <m:ctrlPr>
                          <a:rPr lang="en-US" i="1">
                            <a:latin typeface="Cambria Math" panose="02040503050406030204" pitchFamily="18" charset="0"/>
                          </a:rPr>
                        </m:ctrlPr>
                      </m:sSupPr>
                      <m:e>
                        <m:r>
                          <a:rPr lang="en-US" i="1">
                            <a:latin typeface="Cambria Math"/>
                          </a:rPr>
                          <m:t>2</m:t>
                        </m:r>
                      </m:e>
                      <m:sup>
                        <m:r>
                          <a:rPr lang="en-US" i="1">
                            <a:latin typeface="Cambria Math"/>
                          </a:rPr>
                          <m:t>𝑖</m:t>
                        </m:r>
                      </m:sup>
                    </m:sSup>
                  </m:oMath>
                </a14:m>
                <a:r>
                  <a:rPr lang="en-US" dirty="0"/>
                  <a:t> nodes on level </a:t>
                </a:r>
                <a14:m>
                  <m:oMath xmlns:m="http://schemas.openxmlformats.org/officeDocument/2006/math">
                    <m:r>
                      <a:rPr lang="en-US" i="1">
                        <a:latin typeface="Cambria Math"/>
                      </a:rPr>
                      <m:t>𝑖</m:t>
                    </m:r>
                  </m:oMath>
                </a14:m>
                <a:r>
                  <a:rPr lang="en-US" dirty="0"/>
                  <a:t> could be exchanged downward at most </a:t>
                </a:r>
                <a14:m>
                  <m:oMath xmlns:m="http://schemas.openxmlformats.org/officeDocument/2006/math">
                    <m:r>
                      <a:rPr lang="en-US" i="1">
                        <a:latin typeface="Cambria Math"/>
                      </a:rPr>
                      <m:t>(</m:t>
                    </m:r>
                    <m:r>
                      <a:rPr lang="en-US" i="1">
                        <a:latin typeface="Cambria Math"/>
                      </a:rPr>
                      <m:t>𝑙</m:t>
                    </m:r>
                    <m:r>
                      <a:rPr lang="en-US" i="1">
                        <a:latin typeface="Cambria Math"/>
                      </a:rPr>
                      <m:t>−</m:t>
                    </m:r>
                    <m:r>
                      <a:rPr lang="en-US" i="1">
                        <a:latin typeface="Cambria Math"/>
                      </a:rPr>
                      <m:t>𝑖</m:t>
                    </m:r>
                    <m:r>
                      <a:rPr lang="en-US" i="1">
                        <a:latin typeface="Cambria Math"/>
                      </a:rPr>
                      <m:t>)</m:t>
                    </m:r>
                  </m:oMath>
                </a14:m>
                <a:r>
                  <a:rPr lang="en-US" dirty="0"/>
                  <a:t> times, the cost of processing the nodes on level </a:t>
                </a:r>
                <a14:m>
                  <m:oMath xmlns:m="http://schemas.openxmlformats.org/officeDocument/2006/math">
                    <m:r>
                      <a:rPr lang="en-US" i="1">
                        <a:latin typeface="Cambria Math"/>
                      </a:rPr>
                      <m:t>𝑖</m:t>
                    </m:r>
                  </m:oMath>
                </a14:m>
                <a:r>
                  <a:rPr lang="en-US" dirty="0"/>
                  <a:t> is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𝑙</m:t>
                        </m:r>
                        <m:r>
                          <a:rPr lang="en-US" b="0" i="1" smtClean="0">
                            <a:latin typeface="Cambria Math"/>
                          </a:rPr>
                          <m:t>−</m:t>
                        </m:r>
                        <m:r>
                          <a:rPr lang="en-US" b="0" i="1" smtClean="0">
                            <a:latin typeface="Cambria Math"/>
                          </a:rPr>
                          <m:t>𝑖</m:t>
                        </m:r>
                      </m:e>
                    </m:d>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𝑖</m:t>
                        </m:r>
                      </m:sup>
                    </m:sSup>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95</a:t>
            </a:fld>
            <a:endParaRPr lang="en-US"/>
          </a:p>
        </p:txBody>
      </p:sp>
    </p:spTree>
    <p:extLst>
      <p:ext uri="{BB962C8B-B14F-4D97-AF65-F5344CB8AC3E}">
        <p14:creationId xmlns:p14="http://schemas.microsoft.com/office/powerpoint/2010/main" val="21951675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Making a Heap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Therefore, the total number of exchanges needed to apply the </a:t>
                </a:r>
                <a:r>
                  <a:rPr lang="en-US" dirty="0" err="1"/>
                  <a:t>heapifying</a:t>
                </a:r>
                <a:r>
                  <a:rPr lang="en-US" dirty="0"/>
                  <a:t> process to all nodes on all levels except the bottom level could not exceed the sum </a:t>
                </a:r>
                <a14:m>
                  <m:oMath xmlns:m="http://schemas.openxmlformats.org/officeDocument/2006/math">
                    <m:r>
                      <a:rPr lang="en-US" b="0" i="1" smtClean="0">
                        <a:latin typeface="Cambria Math"/>
                      </a:rPr>
                      <m:t>𝑆</m:t>
                    </m:r>
                  </m:oMath>
                </a14:m>
                <a:r>
                  <a:rPr lang="en-US" dirty="0"/>
                  <a:t> below:</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=0</m:t>
                          </m:r>
                        </m:sub>
                        <m:sup>
                          <m:r>
                            <a:rPr lang="en-US" i="1">
                              <a:latin typeface="Cambria Math"/>
                            </a:rPr>
                            <m:t>(</m:t>
                          </m:r>
                          <m:r>
                            <a:rPr lang="en-US" i="1">
                              <a:latin typeface="Cambria Math"/>
                            </a:rPr>
                            <m:t>𝑙</m:t>
                          </m:r>
                          <m:r>
                            <a:rPr lang="en-US" i="1">
                              <a:latin typeface="Cambria Math"/>
                            </a:rPr>
                            <m:t>−1)</m:t>
                          </m:r>
                        </m:sup>
                        <m:e>
                          <m:d>
                            <m:dPr>
                              <m:ctrlPr>
                                <a:rPr lang="en-US" i="1">
                                  <a:latin typeface="Cambria Math" panose="02040503050406030204" pitchFamily="18" charset="0"/>
                                </a:rPr>
                              </m:ctrlPr>
                            </m:dPr>
                            <m:e>
                              <m:r>
                                <a:rPr lang="en-US" i="1">
                                  <a:latin typeface="Cambria Math"/>
                                </a:rPr>
                                <m:t>𝑙</m:t>
                              </m:r>
                              <m:r>
                                <a:rPr lang="en-US" i="1">
                                  <a:latin typeface="Cambria Math"/>
                                </a:rPr>
                                <m:t>−</m:t>
                              </m:r>
                              <m:r>
                                <a:rPr lang="en-US" i="1">
                                  <a:latin typeface="Cambria Math"/>
                                </a:rPr>
                                <m:t>𝑖</m:t>
                              </m:r>
                            </m:e>
                          </m:d>
                          <m:r>
                            <a:rPr lang="en-US" i="1">
                              <a:latin typeface="Cambria Math"/>
                            </a:rPr>
                            <m:t>∗</m:t>
                          </m:r>
                          <m:sSup>
                            <m:sSupPr>
                              <m:ctrlPr>
                                <a:rPr lang="en-US" i="1">
                                  <a:latin typeface="Cambria Math" panose="02040503050406030204" pitchFamily="18" charset="0"/>
                                </a:rPr>
                              </m:ctrlPr>
                            </m:sSupPr>
                            <m:e>
                              <m:r>
                                <a:rPr lang="en-US" i="1">
                                  <a:latin typeface="Cambria Math"/>
                                </a:rPr>
                                <m:t>2</m:t>
                              </m:r>
                            </m:e>
                            <m:sup>
                              <m:r>
                                <a:rPr lang="en-US" i="1">
                                  <a:latin typeface="Cambria Math"/>
                                </a:rPr>
                                <m:t>𝑖</m:t>
                              </m:r>
                            </m:sup>
                          </m:sSup>
                        </m:e>
                      </m:nary>
                    </m:oMath>
                  </m:oMathPara>
                </a14:m>
                <a:endParaRPr lang="en-US" dirty="0"/>
              </a:p>
              <a:p>
                <a14:m>
                  <m:oMath xmlns:m="http://schemas.openxmlformats.org/officeDocument/2006/math">
                    <m:r>
                      <a:rPr lang="en-US" b="0" i="1" smtClean="0">
                        <a:latin typeface="Cambria Math"/>
                      </a:rPr>
                      <m:t>𝑆</m:t>
                    </m:r>
                  </m:oMath>
                </a14:m>
                <a:r>
                  <a:rPr lang="en-US" dirty="0"/>
                  <a:t> can be shown to be less than </a:t>
                </a:r>
                <a14:m>
                  <m:oMath xmlns:m="http://schemas.openxmlformats.org/officeDocument/2006/math">
                    <m:r>
                      <a:rPr lang="en-US" b="0" i="1" smtClean="0">
                        <a:latin typeface="Cambria Math"/>
                      </a:rPr>
                      <m:t>2</m:t>
                    </m:r>
                    <m:r>
                      <a:rPr lang="en-US" b="0" i="1" smtClean="0">
                        <a:latin typeface="Cambria Math"/>
                      </a:rPr>
                      <m:t>𝑛</m:t>
                    </m:r>
                  </m:oMath>
                </a14:m>
                <a:r>
                  <a:rPr lang="en-US" dirty="0"/>
                  <a:t> (exercise!). </a:t>
                </a:r>
              </a:p>
              <a:p>
                <a:r>
                  <a:rPr lang="en-US" dirty="0"/>
                  <a:t>Therefore </a:t>
                </a:r>
                <a:r>
                  <a:rPr lang="en-US" b="1" dirty="0"/>
                  <a:t>the </a:t>
                </a:r>
                <a:r>
                  <a:rPr lang="en-US" b="1" dirty="0" err="1"/>
                  <a:t>heapifying</a:t>
                </a:r>
                <a:r>
                  <a:rPr lang="en-US" b="1" dirty="0"/>
                  <a:t> process has complexity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𝒏</m:t>
                        </m:r>
                      </m:e>
                    </m:d>
                    <m:r>
                      <a:rPr lang="en-US" b="1" i="1" smtClean="0">
                        <a:latin typeface="Cambria Math"/>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96</a:t>
            </a:fld>
            <a:endParaRPr lang="en-US"/>
          </a:p>
        </p:txBody>
      </p:sp>
    </p:spTree>
    <p:extLst>
      <p:ext uri="{BB962C8B-B14F-4D97-AF65-F5344CB8AC3E}">
        <p14:creationId xmlns:p14="http://schemas.microsoft.com/office/powerpoint/2010/main" val="24769135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Running Times of Priority Queue Operations for the Three Representations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139601293"/>
                  </p:ext>
                </p:extLst>
              </p:nvPr>
            </p:nvGraphicFramePr>
            <p:xfrm>
              <a:off x="467544" y="2420888"/>
              <a:ext cx="8229600" cy="25603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a:t>Priority Queue Operation</a:t>
                          </a:r>
                        </a:p>
                      </a:txBody>
                      <a:tcPr/>
                    </a:tc>
                    <a:tc>
                      <a:txBody>
                        <a:bodyPr/>
                        <a:lstStyle/>
                        <a:p>
                          <a:r>
                            <a:rPr lang="en-US" dirty="0"/>
                            <a:t>Heap Representation</a:t>
                          </a:r>
                        </a:p>
                      </a:txBody>
                      <a:tcPr/>
                    </a:tc>
                    <a:tc>
                      <a:txBody>
                        <a:bodyPr/>
                        <a:lstStyle/>
                        <a:p>
                          <a:r>
                            <a:rPr lang="en-US" dirty="0"/>
                            <a:t>Sorted</a:t>
                          </a:r>
                          <a:r>
                            <a:rPr lang="en-US" baseline="0" dirty="0"/>
                            <a:t> List Representation</a:t>
                          </a:r>
                          <a:endParaRPr lang="en-US" dirty="0"/>
                        </a:p>
                      </a:txBody>
                      <a:tcPr/>
                    </a:tc>
                    <a:tc>
                      <a:txBody>
                        <a:bodyPr/>
                        <a:lstStyle/>
                        <a:p>
                          <a:r>
                            <a:rPr lang="en-US" dirty="0"/>
                            <a:t>Unsorted Array Representation</a:t>
                          </a:r>
                        </a:p>
                      </a:txBody>
                      <a:tcPr/>
                    </a:tc>
                    <a:extLst>
                      <a:ext uri="{0D108BD9-81ED-4DB2-BD59-A6C34878D82A}">
                        <a16:rowId xmlns:a16="http://schemas.microsoft.com/office/drawing/2014/main" val="10000"/>
                      </a:ext>
                    </a:extLst>
                  </a:tr>
                  <a:tr h="370840">
                    <a:tc>
                      <a:txBody>
                        <a:bodyPr/>
                        <a:lstStyle/>
                        <a:p>
                          <a:r>
                            <a:rPr lang="en-US" dirty="0"/>
                            <a:t>Organize a priority queue</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i="1"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r>
                                  <a:rPr lang="en-US" b="0" i="1" smtClean="0">
                                    <a:latin typeface="Cambria Math"/>
                                  </a:rPr>
                                  <m:t>)</m:t>
                                </m:r>
                              </m:oMath>
                            </m:oMathPara>
                          </a14:m>
                          <a:endParaRPr lang="en-US" i="1"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i="1" dirty="0"/>
                        </a:p>
                      </a:txBody>
                      <a:tcPr/>
                    </a:tc>
                    <a:extLst>
                      <a:ext uri="{0D108BD9-81ED-4DB2-BD59-A6C34878D82A}">
                        <a16:rowId xmlns:a16="http://schemas.microsoft.com/office/drawing/2014/main" val="10001"/>
                      </a:ext>
                    </a:extLst>
                  </a:tr>
                  <a:tr h="370840">
                    <a:tc>
                      <a:txBody>
                        <a:bodyPr/>
                        <a:lstStyle/>
                        <a:p>
                          <a:r>
                            <a:rPr lang="en-US" dirty="0"/>
                            <a:t>Remove highest priority item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i="1" dirty="0"/>
                        </a:p>
                        <a:p>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i="1" dirty="0"/>
                        </a:p>
                        <a:p>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i="1" dirty="0"/>
                        </a:p>
                        <a:p>
                          <a:endParaRPr lang="en-US" i="1" dirty="0"/>
                        </a:p>
                      </a:txBody>
                      <a:tcPr/>
                    </a:tc>
                    <a:extLst>
                      <a:ext uri="{0D108BD9-81ED-4DB2-BD59-A6C34878D82A}">
                        <a16:rowId xmlns:a16="http://schemas.microsoft.com/office/drawing/2014/main" val="10002"/>
                      </a:ext>
                    </a:extLst>
                  </a:tr>
                  <a:tr h="370840">
                    <a:tc>
                      <a:txBody>
                        <a:bodyPr/>
                        <a:lstStyle/>
                        <a:p>
                          <a:r>
                            <a:rPr lang="en-US" dirty="0"/>
                            <a:t>Insert a new item</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i="1" dirty="0"/>
                        </a:p>
                        <a:p>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i="1" dirty="0"/>
                        </a:p>
                        <a:p>
                          <a:endParaRPr lang="en-US" i="1"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139601293"/>
                  </p:ext>
                </p:extLst>
              </p:nvPr>
            </p:nvGraphicFramePr>
            <p:xfrm>
              <a:off x="467544" y="2420888"/>
              <a:ext cx="8229600" cy="2560320"/>
            </p:xfrm>
            <a:graphic>
              <a:graphicData uri="http://schemas.openxmlformats.org/drawingml/2006/table">
                <a:tbl>
                  <a:tblPr firstRow="1" bandRow="1">
                    <a:tableStyleId>{5C22544A-7EE6-4342-B048-85BDC9FD1C3A}</a:tableStyleId>
                  </a:tblPr>
                  <a:tblGrid>
                    <a:gridCol w="2057400"/>
                    <a:gridCol w="2057400"/>
                    <a:gridCol w="2057400"/>
                    <a:gridCol w="2057400"/>
                  </a:tblGrid>
                  <a:tr h="640080">
                    <a:tc>
                      <a:txBody>
                        <a:bodyPr/>
                        <a:lstStyle/>
                        <a:p>
                          <a:r>
                            <a:rPr lang="en-US" dirty="0" smtClean="0"/>
                            <a:t>Priority Queue Operation</a:t>
                          </a:r>
                          <a:endParaRPr lang="en-US" dirty="0"/>
                        </a:p>
                      </a:txBody>
                      <a:tcPr/>
                    </a:tc>
                    <a:tc>
                      <a:txBody>
                        <a:bodyPr/>
                        <a:lstStyle/>
                        <a:p>
                          <a:r>
                            <a:rPr lang="en-US" dirty="0" smtClean="0"/>
                            <a:t>Heap Representation</a:t>
                          </a:r>
                          <a:endParaRPr lang="en-US" dirty="0"/>
                        </a:p>
                      </a:txBody>
                      <a:tcPr/>
                    </a:tc>
                    <a:tc>
                      <a:txBody>
                        <a:bodyPr/>
                        <a:lstStyle/>
                        <a:p>
                          <a:r>
                            <a:rPr lang="en-US" dirty="0" smtClean="0"/>
                            <a:t>Sorted</a:t>
                          </a:r>
                          <a:r>
                            <a:rPr lang="en-US" baseline="0" dirty="0" smtClean="0"/>
                            <a:t> List Representation</a:t>
                          </a:r>
                          <a:endParaRPr lang="en-US" dirty="0"/>
                        </a:p>
                      </a:txBody>
                      <a:tcPr/>
                    </a:tc>
                    <a:tc>
                      <a:txBody>
                        <a:bodyPr/>
                        <a:lstStyle/>
                        <a:p>
                          <a:r>
                            <a:rPr lang="en-US" dirty="0" smtClean="0"/>
                            <a:t>Unsorted Array Representation</a:t>
                          </a:r>
                          <a:endParaRPr lang="en-US" dirty="0"/>
                        </a:p>
                      </a:txBody>
                      <a:tcPr/>
                    </a:tc>
                  </a:tr>
                  <a:tr h="640080">
                    <a:tc>
                      <a:txBody>
                        <a:bodyPr/>
                        <a:lstStyle/>
                        <a:p>
                          <a:r>
                            <a:rPr lang="en-US" dirty="0" smtClean="0"/>
                            <a:t>Organize a priority queue</a:t>
                          </a:r>
                          <a:endParaRPr lang="en-US" dirty="0"/>
                        </a:p>
                      </a:txBody>
                      <a:tcPr/>
                    </a:tc>
                    <a:tc>
                      <a:txBody>
                        <a:bodyPr/>
                        <a:lstStyle/>
                        <a:p>
                          <a:endParaRPr lang="en-US"/>
                        </a:p>
                      </a:txBody>
                      <a:tcPr>
                        <a:blipFill rotWithShape="1">
                          <a:blip r:embed="rId2"/>
                          <a:stretch>
                            <a:fillRect l="-100593" t="-104762" r="-200297" b="-200952"/>
                          </a:stretch>
                        </a:blipFill>
                      </a:tcPr>
                    </a:tc>
                    <a:tc>
                      <a:txBody>
                        <a:bodyPr/>
                        <a:lstStyle/>
                        <a:p>
                          <a:endParaRPr lang="en-US"/>
                        </a:p>
                      </a:txBody>
                      <a:tcPr>
                        <a:blipFill rotWithShape="1">
                          <a:blip r:embed="rId2"/>
                          <a:stretch>
                            <a:fillRect l="-200000" t="-104762" r="-99704" b="-200952"/>
                          </a:stretch>
                        </a:blipFill>
                      </a:tcPr>
                    </a:tc>
                    <a:tc>
                      <a:txBody>
                        <a:bodyPr/>
                        <a:lstStyle/>
                        <a:p>
                          <a:endParaRPr lang="en-US"/>
                        </a:p>
                      </a:txBody>
                      <a:tcPr>
                        <a:blipFill rotWithShape="1">
                          <a:blip r:embed="rId2"/>
                          <a:stretch>
                            <a:fillRect l="-300890" t="-104762" b="-200952"/>
                          </a:stretch>
                        </a:blipFill>
                      </a:tcPr>
                    </a:tc>
                  </a:tr>
                  <a:tr h="640080">
                    <a:tc>
                      <a:txBody>
                        <a:bodyPr/>
                        <a:lstStyle/>
                        <a:p>
                          <a:r>
                            <a:rPr lang="en-US" dirty="0" smtClean="0"/>
                            <a:t>Remove highest priority item</a:t>
                          </a:r>
                          <a:endParaRPr lang="en-US" dirty="0"/>
                        </a:p>
                      </a:txBody>
                      <a:tcPr/>
                    </a:tc>
                    <a:tc>
                      <a:txBody>
                        <a:bodyPr/>
                        <a:lstStyle/>
                        <a:p>
                          <a:endParaRPr lang="en-US"/>
                        </a:p>
                      </a:txBody>
                      <a:tcPr>
                        <a:blipFill rotWithShape="1">
                          <a:blip r:embed="rId2"/>
                          <a:stretch>
                            <a:fillRect l="-100593" t="-204762" r="-200297" b="-100952"/>
                          </a:stretch>
                        </a:blipFill>
                      </a:tcPr>
                    </a:tc>
                    <a:tc>
                      <a:txBody>
                        <a:bodyPr/>
                        <a:lstStyle/>
                        <a:p>
                          <a:endParaRPr lang="en-US"/>
                        </a:p>
                      </a:txBody>
                      <a:tcPr>
                        <a:blipFill rotWithShape="1">
                          <a:blip r:embed="rId2"/>
                          <a:stretch>
                            <a:fillRect l="-200000" t="-204762" r="-99704" b="-100952"/>
                          </a:stretch>
                        </a:blipFill>
                      </a:tcPr>
                    </a:tc>
                    <a:tc>
                      <a:txBody>
                        <a:bodyPr/>
                        <a:lstStyle/>
                        <a:p>
                          <a:endParaRPr lang="en-US"/>
                        </a:p>
                      </a:txBody>
                      <a:tcPr>
                        <a:blipFill rotWithShape="1">
                          <a:blip r:embed="rId2"/>
                          <a:stretch>
                            <a:fillRect l="-300890" t="-204762" b="-100952"/>
                          </a:stretch>
                        </a:blipFill>
                      </a:tcPr>
                    </a:tc>
                  </a:tr>
                  <a:tr h="640080">
                    <a:tc>
                      <a:txBody>
                        <a:bodyPr/>
                        <a:lstStyle/>
                        <a:p>
                          <a:r>
                            <a:rPr lang="en-US" dirty="0" smtClean="0"/>
                            <a:t>Insert a new item</a:t>
                          </a:r>
                          <a:endParaRPr lang="en-US" dirty="0"/>
                        </a:p>
                      </a:txBody>
                      <a:tcPr/>
                    </a:tc>
                    <a:tc>
                      <a:txBody>
                        <a:bodyPr/>
                        <a:lstStyle/>
                        <a:p>
                          <a:endParaRPr lang="en-US"/>
                        </a:p>
                      </a:txBody>
                      <a:tcPr>
                        <a:blipFill rotWithShape="1">
                          <a:blip r:embed="rId2"/>
                          <a:stretch>
                            <a:fillRect l="-100593" t="-304762" r="-200297" b="-952"/>
                          </a:stretch>
                        </a:blipFill>
                      </a:tcPr>
                    </a:tc>
                    <a:tc>
                      <a:txBody>
                        <a:bodyPr/>
                        <a:lstStyle/>
                        <a:p>
                          <a:endParaRPr lang="en-US"/>
                        </a:p>
                      </a:txBody>
                      <a:tcPr>
                        <a:blipFill rotWithShape="1">
                          <a:blip r:embed="rId2"/>
                          <a:stretch>
                            <a:fillRect l="-200000" t="-304762" r="-99704" b="-952"/>
                          </a:stretch>
                        </a:blipFill>
                      </a:tcPr>
                    </a:tc>
                    <a:tc>
                      <a:txBody>
                        <a:bodyPr/>
                        <a:lstStyle/>
                        <a:p>
                          <a:endParaRPr lang="en-US"/>
                        </a:p>
                      </a:txBody>
                      <a:tcPr>
                        <a:blipFill rotWithShape="1">
                          <a:blip r:embed="rId2"/>
                          <a:stretch>
                            <a:fillRect l="-300890" t="-304762" b="-952"/>
                          </a:stretch>
                        </a:blipFill>
                      </a:tcPr>
                    </a:tc>
                  </a:tr>
                </a:tbl>
              </a:graphicData>
            </a:graphic>
          </p:graphicFrame>
        </mc:Fallback>
      </mc:AlternateContent>
      <p:sp>
        <p:nvSpPr>
          <p:cNvPr id="3" name="Footer Placeholder 2"/>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97</a:t>
            </a:fld>
            <a:endParaRPr lang="en-US"/>
          </a:p>
        </p:txBody>
      </p:sp>
    </p:spTree>
    <p:extLst>
      <p:ext uri="{BB962C8B-B14F-4D97-AF65-F5344CB8AC3E}">
        <p14:creationId xmlns:p14="http://schemas.microsoft.com/office/powerpoint/2010/main" val="37133777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Heapsort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If we use the </a:t>
                </a:r>
                <a:r>
                  <a:rPr lang="en-US" dirty="0" err="1"/>
                  <a:t>PriorityQueue</a:t>
                </a:r>
                <a:r>
                  <a:rPr lang="en-US" dirty="0"/>
                  <a:t> ADT implementation developed here to sort an array (as we have done in the past with the other two representations), then we have a version of the sorting algorithm </a:t>
                </a:r>
                <a:r>
                  <a:rPr lang="en-US" b="1" dirty="0" err="1"/>
                  <a:t>heapsort</a:t>
                </a:r>
                <a:r>
                  <a:rPr lang="en-US" dirty="0"/>
                  <a:t>.</a:t>
                </a:r>
              </a:p>
              <a:p>
                <a:endParaRPr lang="en-US" dirty="0"/>
              </a:p>
              <a:p>
                <a:r>
                  <a:rPr lang="en-US" dirty="0"/>
                  <a:t>While sorting using the other representations of priority queues takes time </a:t>
                </a:r>
                <a14:m>
                  <m:oMath xmlns:m="http://schemas.openxmlformats.org/officeDocument/2006/math">
                    <m:r>
                      <a:rPr lang="en-US" b="0" i="1" smtClean="0">
                        <a:latin typeface="Cambria Math"/>
                      </a:rPr>
                      <m:t>𝑂</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r>
                      <a:rPr lang="en-US" b="0" i="1" smtClean="0">
                        <a:latin typeface="Cambria Math"/>
                      </a:rPr>
                      <m:t>)</m:t>
                    </m:r>
                  </m:oMath>
                </a14:m>
                <a:r>
                  <a:rPr lang="en-US" dirty="0"/>
                  <a:t>, </a:t>
                </a:r>
                <a:r>
                  <a:rPr lang="en-US" b="1" dirty="0" err="1"/>
                  <a:t>heapsort</a:t>
                </a:r>
                <a:r>
                  <a:rPr lang="en-US" b="1" dirty="0"/>
                  <a:t> can be shown to take time </a:t>
                </a:r>
                <a14:m>
                  <m:oMath xmlns:m="http://schemas.openxmlformats.org/officeDocument/2006/math">
                    <m:r>
                      <a:rPr lang="en-US" b="1" i="1" dirty="0" smtClean="0">
                        <a:latin typeface="Cambria Math"/>
                      </a:rPr>
                      <m:t>𝑶</m:t>
                    </m:r>
                    <m:r>
                      <a:rPr lang="en-US" b="1" i="1" dirty="0" smtClean="0">
                        <a:latin typeface="Cambria Math"/>
                      </a:rPr>
                      <m:t>(</m:t>
                    </m:r>
                    <m:func>
                      <m:funcPr>
                        <m:ctrlPr>
                          <a:rPr lang="en-US" b="1" i="1" smtClean="0">
                            <a:latin typeface="Cambria Math" panose="02040503050406030204" pitchFamily="18" charset="0"/>
                          </a:rPr>
                        </m:ctrlPr>
                      </m:funcPr>
                      <m:fName>
                        <m:r>
                          <a:rPr lang="en-US" b="1" i="1" smtClean="0">
                            <a:latin typeface="Cambria Math"/>
                          </a:rPr>
                          <m:t>𝒏</m:t>
                        </m:r>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b="1" i="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59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98</a:t>
            </a:fld>
            <a:endParaRPr lang="en-US"/>
          </a:p>
        </p:txBody>
      </p:sp>
    </p:spTree>
    <p:extLst>
      <p:ext uri="{BB962C8B-B14F-4D97-AF65-F5344CB8AC3E}">
        <p14:creationId xmlns:p14="http://schemas.microsoft.com/office/powerpoint/2010/main" val="22427982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Expression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Expression trees </a:t>
                </a:r>
                <a:r>
                  <a:rPr lang="el-GR" dirty="0"/>
                  <a:t>(δένδρα εκφράσεων)</a:t>
                </a:r>
                <a:r>
                  <a:rPr lang="en-US" dirty="0"/>
                  <a:t> are binary trees used to represent algebraic expressions formed with binary operators.</a:t>
                </a:r>
              </a:p>
              <a:p>
                <a:endParaRPr lang="en-US" dirty="0"/>
              </a:p>
              <a:p>
                <a:r>
                  <a:rPr lang="en-US" dirty="0"/>
                  <a:t>Example: the tree on the next slide is an expression tree for the following  algebraic expression: </a:t>
                </a:r>
                <a14:m>
                  <m:oMath xmlns:m="http://schemas.openxmlformats.org/officeDocument/2006/math">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𝑏</m:t>
                        </m:r>
                      </m:e>
                      <m:sup>
                        <m:r>
                          <a:rPr lang="en-US" b="0" i="1" smtClean="0">
                            <a:latin typeface="Cambria Math"/>
                          </a:rPr>
                          <m:t>2</m:t>
                        </m:r>
                      </m:sup>
                    </m:sSup>
                    <m:r>
                      <a:rPr lang="en-US" b="0" i="1" smtClean="0">
                        <a:latin typeface="Cambria Math"/>
                      </a:rPr>
                      <m:t>−4∗</m:t>
                    </m:r>
                    <m:r>
                      <a:rPr lang="en-US" b="0" i="1" smtClean="0">
                        <a:latin typeface="Cambria Math"/>
                      </a:rPr>
                      <m:t>𝑎</m:t>
                    </m:r>
                    <m:r>
                      <a:rPr lang="en-US" b="0" i="1" smtClean="0">
                        <a:latin typeface="Cambria Math"/>
                      </a:rPr>
                      <m:t>∗</m:t>
                    </m:r>
                    <m:r>
                      <a:rPr lang="en-US" b="0" i="1" smtClean="0">
                        <a:latin typeface="Cambria Math"/>
                      </a:rPr>
                      <m:t>𝑐</m:t>
                    </m:r>
                    <m:r>
                      <a:rPr lang="en-US" b="0" i="1" smtClean="0">
                        <a:latin typeface="Cambria Math"/>
                      </a:rPr>
                      <m:t>)/(2∗</m:t>
                    </m:r>
                    <m:r>
                      <a:rPr lang="en-US" b="0" i="1" smtClean="0">
                        <a:latin typeface="Cambria Math"/>
                      </a:rPr>
                      <m:t>𝑎</m:t>
                    </m:r>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18689FFF-05AF-40D7-BA39-044DF5A4F07A}" type="slidenum">
              <a:rPr lang="en-US" smtClean="0"/>
              <a:t>99</a:t>
            </a:fld>
            <a:endParaRPr lang="en-US"/>
          </a:p>
        </p:txBody>
      </p:sp>
    </p:spTree>
    <p:extLst>
      <p:ext uri="{BB962C8B-B14F-4D97-AF65-F5344CB8AC3E}">
        <p14:creationId xmlns:p14="http://schemas.microsoft.com/office/powerpoint/2010/main" val="4157794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5074</TotalTime>
  <Words>7807</Words>
  <Application>Microsoft Office PowerPoint</Application>
  <PresentationFormat>On-screen Show (4:3)</PresentationFormat>
  <Paragraphs>1480</Paragraphs>
  <Slides>130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Arial</vt:lpstr>
      <vt:lpstr>Calibri</vt:lpstr>
      <vt:lpstr>Cambria Math</vt:lpstr>
      <vt:lpstr>Courier New</vt:lpstr>
      <vt:lpstr>Office Theme</vt:lpstr>
      <vt:lpstr>Trees</vt:lpstr>
      <vt:lpstr>Trees</vt:lpstr>
      <vt:lpstr>Example</vt:lpstr>
      <vt:lpstr>Formal Definition of Tree</vt:lpstr>
      <vt:lpstr>Terminology</vt:lpstr>
      <vt:lpstr>Terminology (cont’d)</vt:lpstr>
      <vt:lpstr>Terminology (cont’d)</vt:lpstr>
      <vt:lpstr>Proposition</vt:lpstr>
      <vt:lpstr>Proof</vt:lpstr>
      <vt:lpstr>Binary Trees</vt:lpstr>
      <vt:lpstr>Example: a Binary Tree</vt:lpstr>
      <vt:lpstr>Example: a Different Binary Tree</vt:lpstr>
      <vt:lpstr>Complete Binary Trees</vt:lpstr>
      <vt:lpstr>Example: complete binary tree</vt:lpstr>
      <vt:lpstr>Example: not complete binary tree</vt:lpstr>
      <vt:lpstr>Example: not complete binary tree</vt:lpstr>
      <vt:lpstr>Proper Binary Trees</vt:lpstr>
      <vt:lpstr>Example: proper binary tree</vt:lpstr>
      <vt:lpstr>Example: improper binary tree</vt:lpstr>
      <vt:lpstr>Extended Binary Trees</vt:lpstr>
      <vt:lpstr>Example</vt:lpstr>
      <vt:lpstr>Level Order of Nodes in a Tree</vt:lpstr>
      <vt:lpstr>Example</vt:lpstr>
      <vt:lpstr>Nodes of a Complete Binary Tree</vt:lpstr>
      <vt:lpstr>Nodes of a Complete Binary Tree</vt:lpstr>
      <vt:lpstr>Properties of Binary Trees</vt:lpstr>
      <vt:lpstr>Proof</vt:lpstr>
      <vt:lpstr>Proof (cont’d)</vt:lpstr>
      <vt:lpstr>Proof (cont’d)</vt:lpstr>
      <vt:lpstr>Proof (cont’d)</vt:lpstr>
      <vt:lpstr>Properties of Binary Trees (cont’d)</vt:lpstr>
      <vt:lpstr>Proof</vt:lpstr>
      <vt:lpstr>Proof (cont’d)</vt:lpstr>
      <vt:lpstr>Proof (cont’d)</vt:lpstr>
      <vt:lpstr>How Do We Represent a Binary Tree?</vt:lpstr>
      <vt:lpstr>A Sequential Binary Tree Representation</vt:lpstr>
      <vt:lpstr>How to Find Nodes</vt:lpstr>
      <vt:lpstr>Sequential Representation (cont’d)</vt:lpstr>
      <vt:lpstr>Heaps</vt:lpstr>
      <vt:lpstr>Example</vt:lpstr>
      <vt:lpstr>Heaps and Priority Queues</vt:lpstr>
      <vt:lpstr>Restructuring the Tree</vt:lpstr>
      <vt:lpstr>Example</vt:lpstr>
      <vt:lpstr>Restructuring the Tree</vt:lpstr>
      <vt:lpstr>Restructuring the Tree  (cont’d)</vt:lpstr>
      <vt:lpstr>Restructuring the Tree (cont’d)</vt:lpstr>
      <vt:lpstr>Restructuring the Tree (cont’d)</vt:lpstr>
      <vt:lpstr>Restructuring the Tree (cont’d)</vt:lpstr>
      <vt:lpstr>Heapifying a Complete Binary Tree</vt:lpstr>
      <vt:lpstr>Example</vt:lpstr>
      <vt:lpstr>Heapifying the Tree</vt:lpstr>
      <vt:lpstr>Heapifying the Tree</vt:lpstr>
      <vt:lpstr>Heapifying the Tree (cont’d)</vt:lpstr>
      <vt:lpstr>Heapifying the Tree (cont’d)</vt:lpstr>
      <vt:lpstr>Heapifying the Tree (cont’d)</vt:lpstr>
      <vt:lpstr>Heapifying the Tree (cont’d)</vt:lpstr>
      <vt:lpstr>Heapifying the Tree (cont’d)</vt:lpstr>
      <vt:lpstr>Heapifying the Tree (cont’d)</vt:lpstr>
      <vt:lpstr>Heapifying the Tree (cont’d)</vt:lpstr>
      <vt:lpstr>Heapifying the Tree (cont’d)</vt:lpstr>
      <vt:lpstr>Heapifying the Tree (cont’d)</vt:lpstr>
      <vt:lpstr>Heapifying the Tree (cont’d)</vt:lpstr>
      <vt:lpstr>Heapifying the Tree (cont’d)</vt:lpstr>
      <vt:lpstr>Insertion of a New Element in a Heap</vt:lpstr>
      <vt:lpstr>Example Insertion</vt:lpstr>
      <vt:lpstr>Example Insertion (cont’d)</vt:lpstr>
      <vt:lpstr>Example Insertion (cont’d)</vt:lpstr>
      <vt:lpstr>Example Insertion (cont’d)</vt:lpstr>
      <vt:lpstr>Example Insertion (cont’d)</vt:lpstr>
      <vt:lpstr>Example Insertion (cont’d)</vt:lpstr>
      <vt:lpstr>Example Insertion (cont’d)</vt:lpstr>
      <vt:lpstr>Example Insertion</vt:lpstr>
      <vt:lpstr>Example Insertion (cont’d)</vt:lpstr>
      <vt:lpstr>Example Insertion (cont’d)</vt:lpstr>
      <vt:lpstr>Example Insertion (cont’d)</vt:lpstr>
      <vt:lpstr>Example Insertion (cont’d)</vt:lpstr>
      <vt:lpstr>Implementation of Priority Queues Using Heaps</vt:lpstr>
      <vt:lpstr>The Priority Queue ADT</vt:lpstr>
      <vt:lpstr>The Priority Queue Data Types</vt:lpstr>
      <vt:lpstr>The Priority Queue Interface File</vt:lpstr>
      <vt:lpstr>The Priority Queue Implementation File</vt:lpstr>
      <vt:lpstr>The Priority Queue Implementation File (cont’d)</vt:lpstr>
      <vt:lpstr>Notes</vt:lpstr>
      <vt:lpstr>The Priority Queue Implementation File (cont’d)</vt:lpstr>
      <vt:lpstr>The Priority Queue Implementation File (cont’d)</vt:lpstr>
      <vt:lpstr>Comments on the Remove Function</vt:lpstr>
      <vt:lpstr>Comments on the Remove Function</vt:lpstr>
      <vt:lpstr>Complexity of Removing an Item from a Heap</vt:lpstr>
      <vt:lpstr>Proposition</vt:lpstr>
      <vt:lpstr>Proof</vt:lpstr>
      <vt:lpstr>Proof (cont’d)</vt:lpstr>
      <vt:lpstr>Proof (cont’d)</vt:lpstr>
      <vt:lpstr>Complexity of Inserting an Item in a Heap</vt:lpstr>
      <vt:lpstr>Complexity of Making a Heap</vt:lpstr>
      <vt:lpstr>Complexity of Making a Heap (cont’d)</vt:lpstr>
      <vt:lpstr>Complexity of Making a Heap (cont’d)</vt:lpstr>
      <vt:lpstr>Comparing Running Times of Priority Queue Operations for the Three Representations</vt:lpstr>
      <vt:lpstr>Heapsort</vt:lpstr>
      <vt:lpstr>Expression Trees</vt:lpstr>
      <vt:lpstr>Example (cont’d)</vt:lpstr>
      <vt:lpstr>Parse Trees</vt:lpstr>
      <vt:lpstr>Traversing Binary Trees</vt:lpstr>
      <vt:lpstr>Traversal Orders for Binary Trees</vt:lpstr>
      <vt:lpstr>Example</vt:lpstr>
      <vt:lpstr>Example</vt:lpstr>
      <vt:lpstr>Example (cont’d)</vt:lpstr>
      <vt:lpstr>Prefix Representation</vt:lpstr>
      <vt:lpstr>Postfix Representation</vt:lpstr>
      <vt:lpstr>Infix Representation</vt:lpstr>
      <vt:lpstr>Traversals Using the Linked Representation of Binary Trees</vt:lpstr>
      <vt:lpstr>Example Expression Tree</vt:lpstr>
      <vt:lpstr>Its Linked Representation</vt:lpstr>
      <vt:lpstr>The Linked Representation</vt:lpstr>
      <vt:lpstr>Traversals Using the Linked Representation (cont’d)</vt:lpstr>
      <vt:lpstr>Generalized Recursive Traversal Function</vt:lpstr>
      <vt:lpstr>Generalized Recursive Traversal Function (cont’d)</vt:lpstr>
      <vt:lpstr>The Main Program</vt:lpstr>
      <vt:lpstr>Using a Stack</vt:lpstr>
      <vt:lpstr>PreOrder Traversal of an Expression Tree Using a Stack</vt:lpstr>
      <vt:lpstr>Comments</vt:lpstr>
      <vt:lpstr>The Stack Data Types</vt:lpstr>
      <vt:lpstr>The Main Program</vt:lpstr>
      <vt:lpstr>Using a Queue</vt:lpstr>
      <vt:lpstr>Level Order Binary Tree Traversal Using Queues</vt:lpstr>
      <vt:lpstr>Comments</vt:lpstr>
      <vt:lpstr>The Queue Data Types</vt:lpstr>
      <vt:lpstr>The Main Program</vt:lpstr>
      <vt:lpstr>The Abstract Data Type Binary Tree</vt:lpstr>
      <vt:lpstr>The ADT Binary Tree (cont’d)</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Trees</dc:title>
  <dc:creator>koubarak</dc:creator>
  <cp:lastModifiedBy>Manolis Koubarakis</cp:lastModifiedBy>
  <cp:revision>296</cp:revision>
  <dcterms:created xsi:type="dcterms:W3CDTF">2016-02-21T11:29:40Z</dcterms:created>
  <dcterms:modified xsi:type="dcterms:W3CDTF">2020-03-18T09:53:48Z</dcterms:modified>
</cp:coreProperties>
</file>