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57" r:id="rId3"/>
    <p:sldId id="258" r:id="rId4"/>
    <p:sldId id="259" r:id="rId5"/>
    <p:sldId id="260" r:id="rId6"/>
    <p:sldId id="308" r:id="rId7"/>
    <p:sldId id="309" r:id="rId8"/>
    <p:sldId id="310" r:id="rId9"/>
    <p:sldId id="311" r:id="rId10"/>
    <p:sldId id="261" r:id="rId11"/>
    <p:sldId id="262" r:id="rId12"/>
    <p:sldId id="286" r:id="rId13"/>
    <p:sldId id="306" r:id="rId14"/>
    <p:sldId id="263" r:id="rId15"/>
    <p:sldId id="264" r:id="rId16"/>
    <p:sldId id="305" r:id="rId17"/>
    <p:sldId id="285"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81" r:id="rId33"/>
    <p:sldId id="287" r:id="rId34"/>
    <p:sldId id="282" r:id="rId35"/>
    <p:sldId id="307" r:id="rId36"/>
    <p:sldId id="283" r:id="rId37"/>
    <p:sldId id="288" r:id="rId38"/>
    <p:sldId id="289" r:id="rId39"/>
    <p:sldId id="284" r:id="rId40"/>
    <p:sldId id="290" r:id="rId41"/>
    <p:sldId id="303" r:id="rId42"/>
    <p:sldId id="292" r:id="rId43"/>
    <p:sldId id="293" r:id="rId44"/>
    <p:sldId id="294" r:id="rId45"/>
    <p:sldId id="295" r:id="rId46"/>
    <p:sldId id="296" r:id="rId47"/>
    <p:sldId id="297" r:id="rId48"/>
    <p:sldId id="298" r:id="rId49"/>
    <p:sldId id="299" r:id="rId50"/>
    <p:sldId id="300" r:id="rId51"/>
    <p:sldId id="301" r:id="rId52"/>
    <p:sldId id="302" r:id="rId53"/>
    <p:sldId id="304" r:id="rId54"/>
    <p:sldId id="291"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3" y="3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D69EA6-A929-4BFD-8363-2A5FA8A8D329}" type="datetimeFigureOut">
              <a:rPr lang="en-US" smtClean="0"/>
              <a:t>5/11/2020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A7C9CD-9CBF-46DB-8A86-985609F35C77}" type="slidenum">
              <a:rPr lang="en-US" smtClean="0"/>
              <a:t>‹#›</a:t>
            </a:fld>
            <a:endParaRPr lang="en-US"/>
          </a:p>
        </p:txBody>
      </p:sp>
    </p:spTree>
    <p:extLst>
      <p:ext uri="{BB962C8B-B14F-4D97-AF65-F5344CB8AC3E}">
        <p14:creationId xmlns:p14="http://schemas.microsoft.com/office/powerpoint/2010/main" val="964196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0952981-F2CD-4867-9863-651C0515E9E1}" type="datetime1">
              <a:rPr lang="en-US" smtClean="0"/>
              <a:t>5/11/2020</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7C852C77-3737-4763-8963-DB67E05A77C1}" type="slidenum">
              <a:rPr lang="en-US" smtClean="0"/>
              <a:t>‹#›</a:t>
            </a:fld>
            <a:endParaRPr lang="en-US"/>
          </a:p>
        </p:txBody>
      </p:sp>
    </p:spTree>
    <p:extLst>
      <p:ext uri="{BB962C8B-B14F-4D97-AF65-F5344CB8AC3E}">
        <p14:creationId xmlns:p14="http://schemas.microsoft.com/office/powerpoint/2010/main" val="98994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3AC2D5-47C5-4B2F-B378-DE0AD4285FF8}" type="datetime1">
              <a:rPr lang="en-US" smtClean="0"/>
              <a:t>5/11/2020</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7C852C77-3737-4763-8963-DB67E05A77C1}" type="slidenum">
              <a:rPr lang="en-US" smtClean="0"/>
              <a:t>‹#›</a:t>
            </a:fld>
            <a:endParaRPr lang="en-US"/>
          </a:p>
        </p:txBody>
      </p:sp>
    </p:spTree>
    <p:extLst>
      <p:ext uri="{BB962C8B-B14F-4D97-AF65-F5344CB8AC3E}">
        <p14:creationId xmlns:p14="http://schemas.microsoft.com/office/powerpoint/2010/main" val="35591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6A7CB5-16D4-404C-9D36-860A06E63007}" type="datetime1">
              <a:rPr lang="en-US" smtClean="0"/>
              <a:t>5/11/2020</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7C852C77-3737-4763-8963-DB67E05A77C1}" type="slidenum">
              <a:rPr lang="en-US" smtClean="0"/>
              <a:t>‹#›</a:t>
            </a:fld>
            <a:endParaRPr lang="en-US"/>
          </a:p>
        </p:txBody>
      </p:sp>
    </p:spTree>
    <p:extLst>
      <p:ext uri="{BB962C8B-B14F-4D97-AF65-F5344CB8AC3E}">
        <p14:creationId xmlns:p14="http://schemas.microsoft.com/office/powerpoint/2010/main" val="83649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F853D5-62CC-403F-B286-344F88FE84DC}" type="datetime1">
              <a:rPr lang="en-US" smtClean="0"/>
              <a:t>5/11/2020</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7C852C77-3737-4763-8963-DB67E05A77C1}" type="slidenum">
              <a:rPr lang="en-US" smtClean="0"/>
              <a:t>‹#›</a:t>
            </a:fld>
            <a:endParaRPr lang="en-US"/>
          </a:p>
        </p:txBody>
      </p:sp>
    </p:spTree>
    <p:extLst>
      <p:ext uri="{BB962C8B-B14F-4D97-AF65-F5344CB8AC3E}">
        <p14:creationId xmlns:p14="http://schemas.microsoft.com/office/powerpoint/2010/main" val="3017835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70817E-505C-4844-881A-080CE8AC5353}" type="datetime1">
              <a:rPr lang="en-US" smtClean="0"/>
              <a:t>5/11/2020</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7C852C77-3737-4763-8963-DB67E05A77C1}" type="slidenum">
              <a:rPr lang="en-US" smtClean="0"/>
              <a:t>‹#›</a:t>
            </a:fld>
            <a:endParaRPr lang="en-US"/>
          </a:p>
        </p:txBody>
      </p:sp>
    </p:spTree>
    <p:extLst>
      <p:ext uri="{BB962C8B-B14F-4D97-AF65-F5344CB8AC3E}">
        <p14:creationId xmlns:p14="http://schemas.microsoft.com/office/powerpoint/2010/main" val="179486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D603535-77B4-45AE-B4B2-32FE4D2FA980}" type="datetime1">
              <a:rPr lang="en-US" smtClean="0"/>
              <a:t>5/11/2020</a:t>
            </a:fld>
            <a:endParaRPr lang="en-US"/>
          </a:p>
        </p:txBody>
      </p:sp>
      <p:sp>
        <p:nvSpPr>
          <p:cNvPr id="6" name="Footer Placeholder 5"/>
          <p:cNvSpPr>
            <a:spLocks noGrp="1"/>
          </p:cNvSpPr>
          <p:nvPr>
            <p:ph type="ftr" sz="quarter" idx="11"/>
          </p:nvPr>
        </p:nvSpPr>
        <p:spPr/>
        <p:txBody>
          <a:bodyPr/>
          <a:lstStyle/>
          <a:p>
            <a:r>
              <a:rPr lang="en-US"/>
              <a:t>Data Structures and Programming Techniques</a:t>
            </a:r>
          </a:p>
        </p:txBody>
      </p:sp>
      <p:sp>
        <p:nvSpPr>
          <p:cNvPr id="7" name="Slide Number Placeholder 6"/>
          <p:cNvSpPr>
            <a:spLocks noGrp="1"/>
          </p:cNvSpPr>
          <p:nvPr>
            <p:ph type="sldNum" sz="quarter" idx="12"/>
          </p:nvPr>
        </p:nvSpPr>
        <p:spPr/>
        <p:txBody>
          <a:bodyPr/>
          <a:lstStyle/>
          <a:p>
            <a:fld id="{7C852C77-3737-4763-8963-DB67E05A77C1}" type="slidenum">
              <a:rPr lang="en-US" smtClean="0"/>
              <a:t>‹#›</a:t>
            </a:fld>
            <a:endParaRPr lang="en-US"/>
          </a:p>
        </p:txBody>
      </p:sp>
    </p:spTree>
    <p:extLst>
      <p:ext uri="{BB962C8B-B14F-4D97-AF65-F5344CB8AC3E}">
        <p14:creationId xmlns:p14="http://schemas.microsoft.com/office/powerpoint/2010/main" val="2370718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5AE7C8-BA55-4A07-B328-35435C4C22E7}" type="datetime1">
              <a:rPr lang="en-US" smtClean="0"/>
              <a:t>5/11/2020</a:t>
            </a:fld>
            <a:endParaRPr lang="en-US"/>
          </a:p>
        </p:txBody>
      </p:sp>
      <p:sp>
        <p:nvSpPr>
          <p:cNvPr id="8" name="Footer Placeholder 7"/>
          <p:cNvSpPr>
            <a:spLocks noGrp="1"/>
          </p:cNvSpPr>
          <p:nvPr>
            <p:ph type="ftr" sz="quarter" idx="11"/>
          </p:nvPr>
        </p:nvSpPr>
        <p:spPr/>
        <p:txBody>
          <a:bodyPr/>
          <a:lstStyle/>
          <a:p>
            <a:r>
              <a:rPr lang="en-US"/>
              <a:t>Data Structures and Programming Techniques</a:t>
            </a:r>
          </a:p>
        </p:txBody>
      </p:sp>
      <p:sp>
        <p:nvSpPr>
          <p:cNvPr id="9" name="Slide Number Placeholder 8"/>
          <p:cNvSpPr>
            <a:spLocks noGrp="1"/>
          </p:cNvSpPr>
          <p:nvPr>
            <p:ph type="sldNum" sz="quarter" idx="12"/>
          </p:nvPr>
        </p:nvSpPr>
        <p:spPr/>
        <p:txBody>
          <a:bodyPr/>
          <a:lstStyle/>
          <a:p>
            <a:fld id="{7C852C77-3737-4763-8963-DB67E05A77C1}" type="slidenum">
              <a:rPr lang="en-US" smtClean="0"/>
              <a:t>‹#›</a:t>
            </a:fld>
            <a:endParaRPr lang="en-US"/>
          </a:p>
        </p:txBody>
      </p:sp>
    </p:spTree>
    <p:extLst>
      <p:ext uri="{BB962C8B-B14F-4D97-AF65-F5344CB8AC3E}">
        <p14:creationId xmlns:p14="http://schemas.microsoft.com/office/powerpoint/2010/main" val="2016574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952D99-5C36-46E7-ACB5-25AB4017525A}" type="datetime1">
              <a:rPr lang="en-US" smtClean="0"/>
              <a:t>5/11/2020</a:t>
            </a:fld>
            <a:endParaRPr lang="en-US"/>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7C852C77-3737-4763-8963-DB67E05A77C1}" type="slidenum">
              <a:rPr lang="en-US" smtClean="0"/>
              <a:t>‹#›</a:t>
            </a:fld>
            <a:endParaRPr lang="en-US"/>
          </a:p>
        </p:txBody>
      </p:sp>
    </p:spTree>
    <p:extLst>
      <p:ext uri="{BB962C8B-B14F-4D97-AF65-F5344CB8AC3E}">
        <p14:creationId xmlns:p14="http://schemas.microsoft.com/office/powerpoint/2010/main" val="1380757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24F0C1-6B88-404A-9E15-3EC62D7BB889}" type="datetime1">
              <a:rPr lang="en-US" smtClean="0"/>
              <a:t>5/11/2020</a:t>
            </a:fld>
            <a:endParaRPr lang="en-US"/>
          </a:p>
        </p:txBody>
      </p:sp>
      <p:sp>
        <p:nvSpPr>
          <p:cNvPr id="3" name="Footer Placeholder 2"/>
          <p:cNvSpPr>
            <a:spLocks noGrp="1"/>
          </p:cNvSpPr>
          <p:nvPr>
            <p:ph type="ftr" sz="quarter" idx="11"/>
          </p:nvPr>
        </p:nvSpPr>
        <p:spPr/>
        <p:txBody>
          <a:bodyPr/>
          <a:lstStyle/>
          <a:p>
            <a:r>
              <a:rPr lang="en-US"/>
              <a:t>Data Structures and Programming Techniques</a:t>
            </a:r>
          </a:p>
        </p:txBody>
      </p:sp>
      <p:sp>
        <p:nvSpPr>
          <p:cNvPr id="4" name="Slide Number Placeholder 3"/>
          <p:cNvSpPr>
            <a:spLocks noGrp="1"/>
          </p:cNvSpPr>
          <p:nvPr>
            <p:ph type="sldNum" sz="quarter" idx="12"/>
          </p:nvPr>
        </p:nvSpPr>
        <p:spPr/>
        <p:txBody>
          <a:bodyPr/>
          <a:lstStyle/>
          <a:p>
            <a:fld id="{7C852C77-3737-4763-8963-DB67E05A77C1}" type="slidenum">
              <a:rPr lang="en-US" smtClean="0"/>
              <a:t>‹#›</a:t>
            </a:fld>
            <a:endParaRPr lang="en-US"/>
          </a:p>
        </p:txBody>
      </p:sp>
    </p:spTree>
    <p:extLst>
      <p:ext uri="{BB962C8B-B14F-4D97-AF65-F5344CB8AC3E}">
        <p14:creationId xmlns:p14="http://schemas.microsoft.com/office/powerpoint/2010/main" val="3362131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5D856D-F12D-40E1-B750-4402C6EEBE64}" type="datetime1">
              <a:rPr lang="en-US" smtClean="0"/>
              <a:t>5/11/2020</a:t>
            </a:fld>
            <a:endParaRPr lang="en-US"/>
          </a:p>
        </p:txBody>
      </p:sp>
      <p:sp>
        <p:nvSpPr>
          <p:cNvPr id="6" name="Footer Placeholder 5"/>
          <p:cNvSpPr>
            <a:spLocks noGrp="1"/>
          </p:cNvSpPr>
          <p:nvPr>
            <p:ph type="ftr" sz="quarter" idx="11"/>
          </p:nvPr>
        </p:nvSpPr>
        <p:spPr/>
        <p:txBody>
          <a:bodyPr/>
          <a:lstStyle/>
          <a:p>
            <a:r>
              <a:rPr lang="en-US"/>
              <a:t>Data Structures and Programming Techniques</a:t>
            </a:r>
          </a:p>
        </p:txBody>
      </p:sp>
      <p:sp>
        <p:nvSpPr>
          <p:cNvPr id="7" name="Slide Number Placeholder 6"/>
          <p:cNvSpPr>
            <a:spLocks noGrp="1"/>
          </p:cNvSpPr>
          <p:nvPr>
            <p:ph type="sldNum" sz="quarter" idx="12"/>
          </p:nvPr>
        </p:nvSpPr>
        <p:spPr/>
        <p:txBody>
          <a:bodyPr/>
          <a:lstStyle/>
          <a:p>
            <a:fld id="{7C852C77-3737-4763-8963-DB67E05A77C1}" type="slidenum">
              <a:rPr lang="en-US" smtClean="0"/>
              <a:t>‹#›</a:t>
            </a:fld>
            <a:endParaRPr lang="en-US"/>
          </a:p>
        </p:txBody>
      </p:sp>
    </p:spTree>
    <p:extLst>
      <p:ext uri="{BB962C8B-B14F-4D97-AF65-F5344CB8AC3E}">
        <p14:creationId xmlns:p14="http://schemas.microsoft.com/office/powerpoint/2010/main" val="685738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AA6C8C-810A-4AE6-B525-266E4F89A2CF}" type="datetime1">
              <a:rPr lang="en-US" smtClean="0"/>
              <a:t>5/11/2020</a:t>
            </a:fld>
            <a:endParaRPr lang="en-US"/>
          </a:p>
        </p:txBody>
      </p:sp>
      <p:sp>
        <p:nvSpPr>
          <p:cNvPr id="6" name="Footer Placeholder 5"/>
          <p:cNvSpPr>
            <a:spLocks noGrp="1"/>
          </p:cNvSpPr>
          <p:nvPr>
            <p:ph type="ftr" sz="quarter" idx="11"/>
          </p:nvPr>
        </p:nvSpPr>
        <p:spPr/>
        <p:txBody>
          <a:bodyPr/>
          <a:lstStyle/>
          <a:p>
            <a:r>
              <a:rPr lang="en-US"/>
              <a:t>Data Structures and Programming Techniques</a:t>
            </a:r>
          </a:p>
        </p:txBody>
      </p:sp>
      <p:sp>
        <p:nvSpPr>
          <p:cNvPr id="7" name="Slide Number Placeholder 6"/>
          <p:cNvSpPr>
            <a:spLocks noGrp="1"/>
          </p:cNvSpPr>
          <p:nvPr>
            <p:ph type="sldNum" sz="quarter" idx="12"/>
          </p:nvPr>
        </p:nvSpPr>
        <p:spPr/>
        <p:txBody>
          <a:bodyPr/>
          <a:lstStyle/>
          <a:p>
            <a:fld id="{7C852C77-3737-4763-8963-DB67E05A77C1}" type="slidenum">
              <a:rPr lang="en-US" smtClean="0"/>
              <a:t>‹#›</a:t>
            </a:fld>
            <a:endParaRPr lang="en-US"/>
          </a:p>
        </p:txBody>
      </p:sp>
    </p:spTree>
    <p:extLst>
      <p:ext uri="{BB962C8B-B14F-4D97-AF65-F5344CB8AC3E}">
        <p14:creationId xmlns:p14="http://schemas.microsoft.com/office/powerpoint/2010/main" val="2518010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FADBA5-3012-446A-A878-E5FEFA681E07}" type="datetime1">
              <a:rPr lang="en-US" smtClean="0"/>
              <a:t>5/11/2020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Data Structures and Programming Techniques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52C77-3737-4763-8963-DB67E05A77C1}" type="slidenum">
              <a:rPr lang="en-US" smtClean="0"/>
              <a:t>‹#›</a:t>
            </a:fld>
            <a:endParaRPr lang="en-US"/>
          </a:p>
        </p:txBody>
      </p:sp>
    </p:spTree>
    <p:extLst>
      <p:ext uri="{BB962C8B-B14F-4D97-AF65-F5344CB8AC3E}">
        <p14:creationId xmlns:p14="http://schemas.microsoft.com/office/powerpoint/2010/main" val="1359950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29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Weighted Graphs (</a:t>
            </a:r>
            <a:r>
              <a:rPr lang="el-GR" dirty="0"/>
              <a:t>Γράφοι με Βάρη)</a:t>
            </a:r>
            <a:endParaRPr lang="en-US" dirty="0"/>
          </a:p>
        </p:txBody>
      </p:sp>
      <p:sp>
        <p:nvSpPr>
          <p:cNvPr id="3" name="Subtitle 2"/>
          <p:cNvSpPr>
            <a:spLocks noGrp="1"/>
          </p:cNvSpPr>
          <p:nvPr>
            <p:ph type="subTitle" idx="1"/>
          </p:nvPr>
        </p:nvSpPr>
        <p:spPr/>
        <p:txBody>
          <a:bodyPr/>
          <a:lstStyle/>
          <a:p>
            <a:r>
              <a:rPr lang="en-US" dirty="0" err="1"/>
              <a:t>Manolis</a:t>
            </a:r>
            <a:r>
              <a:rPr lang="en-US" dirty="0"/>
              <a:t> </a:t>
            </a:r>
            <a:r>
              <a:rPr lang="en-US" dirty="0" err="1"/>
              <a:t>Koubarakis</a:t>
            </a: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7C852C77-3737-4763-8963-DB67E05A77C1}" type="slidenum">
              <a:rPr lang="en-US" smtClean="0"/>
              <a:t>1</a:t>
            </a:fld>
            <a:endParaRPr lang="en-US"/>
          </a:p>
        </p:txBody>
      </p:sp>
    </p:spTree>
    <p:extLst>
      <p:ext uri="{BB962C8B-B14F-4D97-AF65-F5344CB8AC3E}">
        <p14:creationId xmlns:p14="http://schemas.microsoft.com/office/powerpoint/2010/main" val="3204630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Shortest Paths</a:t>
            </a:r>
            <a:r>
              <a:rPr lang="el-GR" dirty="0"/>
              <a:t> (Συντομότερα Μονοπάτια)</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10000"/>
              </a:bodyPr>
              <a:lstStyle/>
              <a:p>
                <a:r>
                  <a:rPr lang="en-US" dirty="0"/>
                  <a:t>The </a:t>
                </a:r>
                <a:r>
                  <a:rPr lang="en-US" b="1" dirty="0"/>
                  <a:t>length </a:t>
                </a:r>
                <a:r>
                  <a:rPr lang="en-US" dirty="0"/>
                  <a:t>(or</a:t>
                </a:r>
                <a:r>
                  <a:rPr lang="en-US" b="1" dirty="0"/>
                  <a:t> weight</a:t>
                </a:r>
                <a:r>
                  <a:rPr lang="en-US" dirty="0"/>
                  <a:t>) of a path </a:t>
                </a:r>
                <a14:m>
                  <m:oMath xmlns:m="http://schemas.openxmlformats.org/officeDocument/2006/math">
                    <m:r>
                      <a:rPr lang="en-US" i="1" dirty="0" smtClean="0">
                        <a:latin typeface="Cambria Math" panose="02040503050406030204" pitchFamily="18" charset="0"/>
                      </a:rPr>
                      <m:t>𝑝</m:t>
                    </m:r>
                  </m:oMath>
                </a14:m>
                <a:r>
                  <a:rPr lang="en-US" dirty="0"/>
                  <a:t> is the sum of the weights of the edges of </a:t>
                </a:r>
                <a14:m>
                  <m:oMath xmlns:m="http://schemas.openxmlformats.org/officeDocument/2006/math">
                    <m:r>
                      <a:rPr lang="en-US" i="1" dirty="0">
                        <a:latin typeface="Cambria Math" panose="02040503050406030204" pitchFamily="18" charset="0"/>
                      </a:rPr>
                      <m:t>𝑝</m:t>
                    </m:r>
                  </m:oMath>
                </a14:m>
                <a:r>
                  <a:rPr lang="en-US" dirty="0"/>
                  <a:t>.</a:t>
                </a:r>
              </a:p>
              <a:p>
                <a:r>
                  <a:rPr lang="en-US" dirty="0"/>
                  <a:t>A very interesting problem in a directed weighted graph is to find the shortest path from a vertex </a:t>
                </a:r>
                <a14:m>
                  <m:oMath xmlns:m="http://schemas.openxmlformats.org/officeDocument/2006/math">
                    <m:r>
                      <a:rPr lang="en-US" i="1" dirty="0" smtClean="0">
                        <a:latin typeface="Cambria Math" panose="02040503050406030204" pitchFamily="18" charset="0"/>
                      </a:rPr>
                      <m:t>𝑠</m:t>
                    </m:r>
                  </m:oMath>
                </a14:m>
                <a:r>
                  <a:rPr lang="en-US" dirty="0"/>
                  <a:t> to a vertex </a:t>
                </a:r>
                <a14:m>
                  <m:oMath xmlns:m="http://schemas.openxmlformats.org/officeDocument/2006/math">
                    <m:r>
                      <a:rPr lang="en-US" i="1" dirty="0" smtClean="0">
                        <a:latin typeface="Cambria Math" panose="02040503050406030204" pitchFamily="18" charset="0"/>
                      </a:rPr>
                      <m:t>𝑡</m:t>
                    </m:r>
                  </m:oMath>
                </a14:m>
                <a:r>
                  <a:rPr lang="en-US" dirty="0"/>
                  <a:t>.</a:t>
                </a:r>
              </a:p>
              <a:p>
                <a:r>
                  <a:rPr lang="en-US" dirty="0"/>
                  <a:t>A </a:t>
                </a:r>
                <a:r>
                  <a:rPr lang="en-US" b="1" dirty="0"/>
                  <a:t>shortest path (</a:t>
                </a:r>
                <a:r>
                  <a:rPr lang="el-GR" b="1" dirty="0"/>
                  <a:t>συντομότερο μονοπάτι)</a:t>
                </a:r>
                <a:r>
                  <a:rPr lang="en-US" b="1" dirty="0"/>
                  <a:t> </a:t>
                </a:r>
                <a:r>
                  <a:rPr lang="en-US" dirty="0"/>
                  <a:t>between to vertices </a:t>
                </a:r>
                <a14:m>
                  <m:oMath xmlns:m="http://schemas.openxmlformats.org/officeDocument/2006/math">
                    <m:r>
                      <a:rPr lang="en-US" i="1" dirty="0" smtClean="0">
                        <a:latin typeface="Cambria Math" panose="02040503050406030204" pitchFamily="18" charset="0"/>
                      </a:rPr>
                      <m:t>𝑠</m:t>
                    </m:r>
                  </m:oMath>
                </a14:m>
                <a:r>
                  <a:rPr lang="en-US" dirty="0"/>
                  <a:t> and </a:t>
                </a:r>
                <a14:m>
                  <m:oMath xmlns:m="http://schemas.openxmlformats.org/officeDocument/2006/math">
                    <m:r>
                      <a:rPr lang="en-US" i="1" dirty="0" smtClean="0">
                        <a:latin typeface="Cambria Math" panose="02040503050406030204" pitchFamily="18" charset="0"/>
                      </a:rPr>
                      <m:t>𝑡</m:t>
                    </m:r>
                  </m:oMath>
                </a14:m>
                <a:r>
                  <a:rPr lang="en-US" dirty="0"/>
                  <a:t> in a weighted directed graph is a directed simple path from </a:t>
                </a:r>
                <a14:m>
                  <m:oMath xmlns:m="http://schemas.openxmlformats.org/officeDocument/2006/math">
                    <m:r>
                      <a:rPr lang="en-US" i="1" dirty="0" smtClean="0">
                        <a:latin typeface="Cambria Math" panose="02040503050406030204" pitchFamily="18" charset="0"/>
                      </a:rPr>
                      <m:t>𝑠</m:t>
                    </m:r>
                  </m:oMath>
                </a14:m>
                <a:r>
                  <a:rPr lang="en-US" dirty="0"/>
                  <a:t> to </a:t>
                </a:r>
                <a14:m>
                  <m:oMath xmlns:m="http://schemas.openxmlformats.org/officeDocument/2006/math">
                    <m:r>
                      <a:rPr lang="en-US" i="1" dirty="0" smtClean="0">
                        <a:latin typeface="Cambria Math" panose="02040503050406030204" pitchFamily="18" charset="0"/>
                      </a:rPr>
                      <m:t>𝑡</m:t>
                    </m:r>
                  </m:oMath>
                </a14:m>
                <a:r>
                  <a:rPr lang="en-US" dirty="0"/>
                  <a:t> with the property that no other path has a lower length.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2695" r="-1778" b="-121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10</a:t>
            </a:fld>
            <a:endParaRPr lang="en-US"/>
          </a:p>
        </p:txBody>
      </p:sp>
    </p:spTree>
    <p:extLst>
      <p:ext uri="{BB962C8B-B14F-4D97-AF65-F5344CB8AC3E}">
        <p14:creationId xmlns:p14="http://schemas.microsoft.com/office/powerpoint/2010/main" val="262245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Shortest Path from Vertex 1 to Vertex 5</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11</a:t>
            </a:fld>
            <a:endParaRPr lang="en-US"/>
          </a:p>
        </p:txBody>
      </p:sp>
      <p:sp>
        <p:nvSpPr>
          <p:cNvPr id="6" name="Oval 5"/>
          <p:cNvSpPr/>
          <p:nvPr/>
        </p:nvSpPr>
        <p:spPr>
          <a:xfrm>
            <a:off x="5383369" y="440123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87924" y="429309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771800" y="353491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707904" y="256490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076056" y="256490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444208" y="353491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8" idx="7"/>
            <a:endCxn id="9" idx="3"/>
          </p:cNvCxnSpPr>
          <p:nvPr/>
        </p:nvCxnSpPr>
        <p:spPr>
          <a:xfrm flipV="1">
            <a:off x="3079113" y="2872217"/>
            <a:ext cx="681518" cy="71542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6"/>
            <a:endCxn id="10" idx="2"/>
          </p:cNvCxnSpPr>
          <p:nvPr/>
        </p:nvCxnSpPr>
        <p:spPr>
          <a:xfrm>
            <a:off x="4067944" y="2744924"/>
            <a:ext cx="1008112"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a:endCxn id="11" idx="1"/>
          </p:cNvCxnSpPr>
          <p:nvPr/>
        </p:nvCxnSpPr>
        <p:spPr>
          <a:xfrm>
            <a:off x="5436096" y="2744924"/>
            <a:ext cx="1060839" cy="84271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3"/>
            <a:endCxn id="6" idx="7"/>
          </p:cNvCxnSpPr>
          <p:nvPr/>
        </p:nvCxnSpPr>
        <p:spPr>
          <a:xfrm flipH="1">
            <a:off x="5690682" y="3842229"/>
            <a:ext cx="806253" cy="61173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2"/>
            <a:endCxn id="7" idx="6"/>
          </p:cNvCxnSpPr>
          <p:nvPr/>
        </p:nvCxnSpPr>
        <p:spPr>
          <a:xfrm flipH="1" flipV="1">
            <a:off x="4247964" y="4473116"/>
            <a:ext cx="1135405" cy="10813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7" idx="7"/>
            <a:endCxn id="11" idx="2"/>
          </p:cNvCxnSpPr>
          <p:nvPr/>
        </p:nvCxnSpPr>
        <p:spPr>
          <a:xfrm flipV="1">
            <a:off x="4195237" y="3714936"/>
            <a:ext cx="2248971" cy="63088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0"/>
            <a:endCxn id="10" idx="3"/>
          </p:cNvCxnSpPr>
          <p:nvPr/>
        </p:nvCxnSpPr>
        <p:spPr>
          <a:xfrm flipV="1">
            <a:off x="4067944" y="2872217"/>
            <a:ext cx="1060839" cy="142087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7" idx="0"/>
          </p:cNvCxnSpPr>
          <p:nvPr/>
        </p:nvCxnSpPr>
        <p:spPr>
          <a:xfrm>
            <a:off x="3887924" y="2924944"/>
            <a:ext cx="180020" cy="136815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8" idx="5"/>
            <a:endCxn id="7" idx="1"/>
          </p:cNvCxnSpPr>
          <p:nvPr/>
        </p:nvCxnSpPr>
        <p:spPr>
          <a:xfrm>
            <a:off x="3079113" y="3842229"/>
            <a:ext cx="861538" cy="50359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707904" y="2555612"/>
            <a:ext cx="307313" cy="369332"/>
          </a:xfrm>
          <a:prstGeom prst="rect">
            <a:avLst/>
          </a:prstGeom>
          <a:noFill/>
        </p:spPr>
        <p:txBody>
          <a:bodyPr wrap="square" rtlCol="0">
            <a:spAutoFit/>
          </a:bodyPr>
          <a:lstStyle/>
          <a:p>
            <a:pPr algn="ctr"/>
            <a:r>
              <a:rPr lang="en-US" dirty="0"/>
              <a:t>2</a:t>
            </a:r>
          </a:p>
        </p:txBody>
      </p:sp>
      <p:sp>
        <p:nvSpPr>
          <p:cNvPr id="33" name="TextBox 32"/>
          <p:cNvSpPr txBox="1"/>
          <p:nvPr/>
        </p:nvSpPr>
        <p:spPr>
          <a:xfrm>
            <a:off x="2798163" y="3534916"/>
            <a:ext cx="307313" cy="369332"/>
          </a:xfrm>
          <a:prstGeom prst="rect">
            <a:avLst/>
          </a:prstGeom>
          <a:noFill/>
        </p:spPr>
        <p:txBody>
          <a:bodyPr wrap="square" rtlCol="0">
            <a:spAutoFit/>
          </a:bodyPr>
          <a:lstStyle/>
          <a:p>
            <a:pPr algn="ctr"/>
            <a:r>
              <a:rPr lang="en-US" dirty="0"/>
              <a:t>1</a:t>
            </a:r>
          </a:p>
        </p:txBody>
      </p:sp>
      <p:sp>
        <p:nvSpPr>
          <p:cNvPr id="34" name="TextBox 33"/>
          <p:cNvSpPr txBox="1"/>
          <p:nvPr/>
        </p:nvSpPr>
        <p:spPr>
          <a:xfrm>
            <a:off x="3914287" y="4269293"/>
            <a:ext cx="307313" cy="369332"/>
          </a:xfrm>
          <a:prstGeom prst="rect">
            <a:avLst/>
          </a:prstGeom>
          <a:noFill/>
        </p:spPr>
        <p:txBody>
          <a:bodyPr wrap="square" rtlCol="0">
            <a:spAutoFit/>
          </a:bodyPr>
          <a:lstStyle/>
          <a:p>
            <a:pPr algn="ctr"/>
            <a:r>
              <a:rPr lang="en-US" dirty="0"/>
              <a:t>6</a:t>
            </a:r>
          </a:p>
        </p:txBody>
      </p:sp>
      <p:sp>
        <p:nvSpPr>
          <p:cNvPr id="35" name="TextBox 34"/>
          <p:cNvSpPr txBox="1"/>
          <p:nvPr/>
        </p:nvSpPr>
        <p:spPr>
          <a:xfrm>
            <a:off x="5404160" y="4411672"/>
            <a:ext cx="307313" cy="369332"/>
          </a:xfrm>
          <a:prstGeom prst="rect">
            <a:avLst/>
          </a:prstGeom>
          <a:noFill/>
        </p:spPr>
        <p:txBody>
          <a:bodyPr wrap="square" rtlCol="0">
            <a:spAutoFit/>
          </a:bodyPr>
          <a:lstStyle/>
          <a:p>
            <a:pPr algn="ctr"/>
            <a:r>
              <a:rPr lang="en-US" dirty="0"/>
              <a:t>5</a:t>
            </a:r>
          </a:p>
        </p:txBody>
      </p:sp>
      <p:sp>
        <p:nvSpPr>
          <p:cNvPr id="36" name="TextBox 35"/>
          <p:cNvSpPr txBox="1"/>
          <p:nvPr/>
        </p:nvSpPr>
        <p:spPr>
          <a:xfrm>
            <a:off x="6470571" y="3525624"/>
            <a:ext cx="307313" cy="369332"/>
          </a:xfrm>
          <a:prstGeom prst="rect">
            <a:avLst/>
          </a:prstGeom>
          <a:noFill/>
        </p:spPr>
        <p:txBody>
          <a:bodyPr wrap="square" rtlCol="0">
            <a:spAutoFit/>
          </a:bodyPr>
          <a:lstStyle/>
          <a:p>
            <a:pPr algn="ctr"/>
            <a:r>
              <a:rPr lang="en-US" dirty="0"/>
              <a:t>4</a:t>
            </a:r>
          </a:p>
        </p:txBody>
      </p:sp>
      <p:sp>
        <p:nvSpPr>
          <p:cNvPr id="37" name="TextBox 36"/>
          <p:cNvSpPr txBox="1"/>
          <p:nvPr/>
        </p:nvSpPr>
        <p:spPr>
          <a:xfrm>
            <a:off x="5128783" y="2555612"/>
            <a:ext cx="307313" cy="369332"/>
          </a:xfrm>
          <a:prstGeom prst="rect">
            <a:avLst/>
          </a:prstGeom>
          <a:noFill/>
        </p:spPr>
        <p:txBody>
          <a:bodyPr wrap="square" rtlCol="0">
            <a:spAutoFit/>
          </a:bodyPr>
          <a:lstStyle/>
          <a:p>
            <a:pPr algn="ctr"/>
            <a:r>
              <a:rPr lang="en-US" dirty="0"/>
              <a:t>3</a:t>
            </a:r>
          </a:p>
        </p:txBody>
      </p:sp>
      <p:sp>
        <p:nvSpPr>
          <p:cNvPr id="38" name="TextBox 37"/>
          <p:cNvSpPr txBox="1"/>
          <p:nvPr/>
        </p:nvSpPr>
        <p:spPr>
          <a:xfrm>
            <a:off x="3545886" y="3402977"/>
            <a:ext cx="432048" cy="369332"/>
          </a:xfrm>
          <a:prstGeom prst="rect">
            <a:avLst/>
          </a:prstGeom>
          <a:noFill/>
        </p:spPr>
        <p:txBody>
          <a:bodyPr wrap="square" rtlCol="0">
            <a:spAutoFit/>
          </a:bodyPr>
          <a:lstStyle/>
          <a:p>
            <a:pPr algn="ctr"/>
            <a:r>
              <a:rPr lang="en-US" dirty="0"/>
              <a:t>10</a:t>
            </a:r>
          </a:p>
        </p:txBody>
      </p:sp>
      <p:sp>
        <p:nvSpPr>
          <p:cNvPr id="39" name="TextBox 38"/>
          <p:cNvSpPr txBox="1"/>
          <p:nvPr/>
        </p:nvSpPr>
        <p:spPr>
          <a:xfrm>
            <a:off x="3067151" y="2876533"/>
            <a:ext cx="432048" cy="369332"/>
          </a:xfrm>
          <a:prstGeom prst="rect">
            <a:avLst/>
          </a:prstGeom>
          <a:noFill/>
        </p:spPr>
        <p:txBody>
          <a:bodyPr wrap="square" rtlCol="0">
            <a:spAutoFit/>
          </a:bodyPr>
          <a:lstStyle/>
          <a:p>
            <a:pPr algn="ctr"/>
            <a:r>
              <a:rPr lang="en-US" dirty="0"/>
              <a:t>3</a:t>
            </a:r>
          </a:p>
        </p:txBody>
      </p:sp>
      <p:sp>
        <p:nvSpPr>
          <p:cNvPr id="40" name="TextBox 39"/>
          <p:cNvSpPr txBox="1"/>
          <p:nvPr/>
        </p:nvSpPr>
        <p:spPr>
          <a:xfrm>
            <a:off x="4355976" y="2388791"/>
            <a:ext cx="432048" cy="369332"/>
          </a:xfrm>
          <a:prstGeom prst="rect">
            <a:avLst/>
          </a:prstGeom>
          <a:noFill/>
        </p:spPr>
        <p:txBody>
          <a:bodyPr wrap="square" rtlCol="0">
            <a:spAutoFit/>
          </a:bodyPr>
          <a:lstStyle/>
          <a:p>
            <a:pPr algn="ctr"/>
            <a:r>
              <a:rPr lang="en-US" dirty="0"/>
              <a:t>7</a:t>
            </a:r>
          </a:p>
        </p:txBody>
      </p:sp>
      <p:sp>
        <p:nvSpPr>
          <p:cNvPr id="41" name="TextBox 40"/>
          <p:cNvSpPr txBox="1"/>
          <p:nvPr/>
        </p:nvSpPr>
        <p:spPr>
          <a:xfrm>
            <a:off x="5966515" y="2836242"/>
            <a:ext cx="432048" cy="369332"/>
          </a:xfrm>
          <a:prstGeom prst="rect">
            <a:avLst/>
          </a:prstGeom>
          <a:noFill/>
        </p:spPr>
        <p:txBody>
          <a:bodyPr wrap="square" rtlCol="0">
            <a:spAutoFit/>
          </a:bodyPr>
          <a:lstStyle/>
          <a:p>
            <a:pPr algn="ctr"/>
            <a:r>
              <a:rPr lang="en-US" dirty="0"/>
              <a:t>5</a:t>
            </a:r>
          </a:p>
        </p:txBody>
      </p:sp>
      <p:sp>
        <p:nvSpPr>
          <p:cNvPr id="42" name="TextBox 41"/>
          <p:cNvSpPr txBox="1"/>
          <p:nvPr/>
        </p:nvSpPr>
        <p:spPr>
          <a:xfrm>
            <a:off x="6118915" y="4108430"/>
            <a:ext cx="432048" cy="369332"/>
          </a:xfrm>
          <a:prstGeom prst="rect">
            <a:avLst/>
          </a:prstGeom>
          <a:noFill/>
        </p:spPr>
        <p:txBody>
          <a:bodyPr wrap="square" rtlCol="0">
            <a:spAutoFit/>
          </a:bodyPr>
          <a:lstStyle/>
          <a:p>
            <a:pPr algn="ctr"/>
            <a:r>
              <a:rPr lang="en-US" dirty="0"/>
              <a:t>6</a:t>
            </a:r>
          </a:p>
        </p:txBody>
      </p:sp>
      <p:sp>
        <p:nvSpPr>
          <p:cNvPr id="43" name="TextBox 42"/>
          <p:cNvSpPr txBox="1"/>
          <p:nvPr/>
        </p:nvSpPr>
        <p:spPr>
          <a:xfrm>
            <a:off x="4598363" y="4527184"/>
            <a:ext cx="432048" cy="369332"/>
          </a:xfrm>
          <a:prstGeom prst="rect">
            <a:avLst/>
          </a:prstGeom>
          <a:noFill/>
        </p:spPr>
        <p:txBody>
          <a:bodyPr wrap="square" rtlCol="0">
            <a:spAutoFit/>
          </a:bodyPr>
          <a:lstStyle/>
          <a:p>
            <a:pPr algn="ctr"/>
            <a:r>
              <a:rPr lang="en-US" dirty="0"/>
              <a:t>7</a:t>
            </a:r>
          </a:p>
        </p:txBody>
      </p:sp>
      <p:sp>
        <p:nvSpPr>
          <p:cNvPr id="44" name="TextBox 43"/>
          <p:cNvSpPr txBox="1"/>
          <p:nvPr/>
        </p:nvSpPr>
        <p:spPr>
          <a:xfrm>
            <a:off x="4786593" y="3775756"/>
            <a:ext cx="432048" cy="369332"/>
          </a:xfrm>
          <a:prstGeom prst="rect">
            <a:avLst/>
          </a:prstGeom>
          <a:noFill/>
        </p:spPr>
        <p:txBody>
          <a:bodyPr wrap="square" rtlCol="0">
            <a:spAutoFit/>
          </a:bodyPr>
          <a:lstStyle/>
          <a:p>
            <a:pPr algn="ctr"/>
            <a:r>
              <a:rPr lang="en-US" dirty="0"/>
              <a:t>2</a:t>
            </a:r>
          </a:p>
        </p:txBody>
      </p:sp>
      <p:sp>
        <p:nvSpPr>
          <p:cNvPr id="45" name="TextBox 44"/>
          <p:cNvSpPr txBox="1"/>
          <p:nvPr/>
        </p:nvSpPr>
        <p:spPr>
          <a:xfrm>
            <a:off x="4355976" y="3061199"/>
            <a:ext cx="432048" cy="369332"/>
          </a:xfrm>
          <a:prstGeom prst="rect">
            <a:avLst/>
          </a:prstGeom>
          <a:noFill/>
        </p:spPr>
        <p:txBody>
          <a:bodyPr wrap="square" rtlCol="0">
            <a:spAutoFit/>
          </a:bodyPr>
          <a:lstStyle/>
          <a:p>
            <a:pPr algn="ctr"/>
            <a:r>
              <a:rPr lang="en-US" dirty="0"/>
              <a:t>8</a:t>
            </a:r>
          </a:p>
        </p:txBody>
      </p:sp>
      <p:cxnSp>
        <p:nvCxnSpPr>
          <p:cNvPr id="47" name="Straight Arrow Connector 46"/>
          <p:cNvCxnSpPr>
            <a:stCxn id="10" idx="4"/>
            <a:endCxn id="35" idx="0"/>
          </p:cNvCxnSpPr>
          <p:nvPr/>
        </p:nvCxnSpPr>
        <p:spPr>
          <a:xfrm>
            <a:off x="5256076" y="2924944"/>
            <a:ext cx="301741" cy="148672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383369" y="3344814"/>
            <a:ext cx="432048" cy="369332"/>
          </a:xfrm>
          <a:prstGeom prst="rect">
            <a:avLst/>
          </a:prstGeom>
          <a:noFill/>
        </p:spPr>
        <p:txBody>
          <a:bodyPr wrap="square" rtlCol="0">
            <a:spAutoFit/>
          </a:bodyPr>
          <a:lstStyle/>
          <a:p>
            <a:pPr algn="ctr"/>
            <a:r>
              <a:rPr lang="en-US" dirty="0"/>
              <a:t>1</a:t>
            </a:r>
          </a:p>
        </p:txBody>
      </p:sp>
      <p:sp>
        <p:nvSpPr>
          <p:cNvPr id="49" name="TextBox 48"/>
          <p:cNvSpPr txBox="1"/>
          <p:nvPr/>
        </p:nvSpPr>
        <p:spPr>
          <a:xfrm>
            <a:off x="3155510" y="4060405"/>
            <a:ext cx="432048" cy="369332"/>
          </a:xfrm>
          <a:prstGeom prst="rect">
            <a:avLst/>
          </a:prstGeom>
          <a:noFill/>
        </p:spPr>
        <p:txBody>
          <a:bodyPr wrap="square" rtlCol="0">
            <a:spAutoFit/>
          </a:bodyPr>
          <a:lstStyle/>
          <a:p>
            <a:pPr algn="ctr"/>
            <a:r>
              <a:rPr lang="en-US" dirty="0"/>
              <a:t>5</a:t>
            </a:r>
          </a:p>
        </p:txBody>
      </p:sp>
    </p:spTree>
    <p:extLst>
      <p:ext uri="{BB962C8B-B14F-4D97-AF65-F5344CB8AC3E}">
        <p14:creationId xmlns:p14="http://schemas.microsoft.com/office/powerpoint/2010/main" val="3630062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Single Source Shortest Paths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Let </a:t>
                </a:r>
                <a14:m>
                  <m:oMath xmlns:m="http://schemas.openxmlformats.org/officeDocument/2006/math">
                    <m:r>
                      <a:rPr lang="en-US" b="0" i="1" smtClean="0">
                        <a:latin typeface="Cambria Math"/>
                      </a:rPr>
                      <m:t>𝐺</m:t>
                    </m:r>
                    <m:r>
                      <a:rPr lang="en-US" b="0" i="1" smtClean="0">
                        <a:latin typeface="Cambria Math"/>
                      </a:rPr>
                      <m:t>=(</m:t>
                    </m:r>
                    <m:r>
                      <a:rPr lang="en-US" b="0" i="1" smtClean="0">
                        <a:latin typeface="Cambria Math"/>
                      </a:rPr>
                      <m:t>𝑉</m:t>
                    </m:r>
                    <m:r>
                      <a:rPr lang="en-US" b="0" i="1" smtClean="0">
                        <a:latin typeface="Cambria Math"/>
                      </a:rPr>
                      <m:t>,</m:t>
                    </m:r>
                    <m:r>
                      <a:rPr lang="en-US" b="0" i="1" smtClean="0">
                        <a:latin typeface="Cambria Math"/>
                      </a:rPr>
                      <m:t>𝐸</m:t>
                    </m:r>
                    <m:r>
                      <a:rPr lang="en-US" b="0" i="1" smtClean="0">
                        <a:latin typeface="Cambria Math"/>
                      </a:rPr>
                      <m:t>)</m:t>
                    </m:r>
                  </m:oMath>
                </a14:m>
                <a:r>
                  <a:rPr lang="en-US" dirty="0"/>
                  <a:t> be a weighted directed graph in which each edge has a non-negative weight, and one vertex is specified as the </a:t>
                </a:r>
                <a:r>
                  <a:rPr lang="en-US" b="1" dirty="0"/>
                  <a:t>source</a:t>
                </a:r>
                <a:r>
                  <a:rPr lang="en-US" dirty="0"/>
                  <a:t> </a:t>
                </a:r>
                <a:r>
                  <a:rPr lang="en-US" b="1" dirty="0"/>
                  <a:t>(</a:t>
                </a:r>
                <a:r>
                  <a:rPr lang="el-GR" b="1" dirty="0"/>
                  <a:t>αφετηρία).</a:t>
                </a:r>
                <a:endParaRPr lang="en-US" b="1" dirty="0"/>
              </a:p>
              <a:p>
                <a:r>
                  <a:rPr lang="en-US" dirty="0"/>
                  <a:t>The </a:t>
                </a:r>
                <a:r>
                  <a:rPr lang="en-US" b="1" dirty="0"/>
                  <a:t>single source shortest paths </a:t>
                </a:r>
                <a:r>
                  <a:rPr lang="en-US" dirty="0"/>
                  <a:t>problem</a:t>
                </a:r>
                <a:r>
                  <a:rPr lang="el-GR" dirty="0"/>
                  <a:t> </a:t>
                </a:r>
                <a:r>
                  <a:rPr lang="en-US" dirty="0"/>
                  <a:t>(</a:t>
                </a:r>
                <a:r>
                  <a:rPr lang="el-GR" dirty="0"/>
                  <a:t>το πρόβλημα των </a:t>
                </a:r>
                <a:r>
                  <a:rPr lang="el-GR" b="1" dirty="0"/>
                  <a:t>συντομότερων μονοπατιών κοινής αφετηρίας</a:t>
                </a:r>
                <a:r>
                  <a:rPr lang="el-GR" dirty="0"/>
                  <a:t>)</a:t>
                </a:r>
                <a:r>
                  <a:rPr lang="en-US" dirty="0"/>
                  <a:t> is to determine the length of the shortest path from the source to each vertex in </a:t>
                </a:r>
                <a14:m>
                  <m:oMath xmlns:m="http://schemas.openxmlformats.org/officeDocument/2006/math">
                    <m:r>
                      <a:rPr lang="en-US" b="0" i="1" smtClean="0">
                        <a:latin typeface="Cambria Math"/>
                      </a:rPr>
                      <m:t>𝑉</m:t>
                    </m:r>
                    <m:r>
                      <a:rPr lang="en-US" b="0" i="1" smtClean="0">
                        <a:latin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2695" r="-266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7C852C77-3737-4763-8963-DB67E05A77C1}" type="slidenum">
              <a:rPr lang="en-US" smtClean="0"/>
              <a:t>12</a:t>
            </a:fld>
            <a:endParaRPr lang="en-US"/>
          </a:p>
        </p:txBody>
      </p:sp>
    </p:spTree>
    <p:extLst>
      <p:ext uri="{BB962C8B-B14F-4D97-AF65-F5344CB8AC3E}">
        <p14:creationId xmlns:p14="http://schemas.microsoft.com/office/powerpoint/2010/main" val="3655545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752DC-CF83-4F09-A5DE-7803D1160775}"/>
              </a:ext>
            </a:extLst>
          </p:cNvPr>
          <p:cNvSpPr>
            <a:spLocks noGrp="1"/>
          </p:cNvSpPr>
          <p:nvPr>
            <p:ph type="title"/>
          </p:nvPr>
        </p:nvSpPr>
        <p:spPr/>
        <p:txBody>
          <a:bodyPr/>
          <a:lstStyle/>
          <a:p>
            <a:r>
              <a:rPr lang="en-US" dirty="0"/>
              <a:t>Greedy Algorithms</a:t>
            </a:r>
          </a:p>
        </p:txBody>
      </p:sp>
      <p:sp>
        <p:nvSpPr>
          <p:cNvPr id="3" name="Content Placeholder 2">
            <a:extLst>
              <a:ext uri="{FF2B5EF4-FFF2-40B4-BE49-F238E27FC236}">
                <a16:creationId xmlns:a16="http://schemas.microsoft.com/office/drawing/2014/main" id="{F0D858E4-48CE-4B1F-99A4-41E43B583648}"/>
              </a:ext>
            </a:extLst>
          </p:cNvPr>
          <p:cNvSpPr>
            <a:spLocks noGrp="1"/>
          </p:cNvSpPr>
          <p:nvPr>
            <p:ph idx="1"/>
          </p:nvPr>
        </p:nvSpPr>
        <p:spPr/>
        <p:txBody>
          <a:bodyPr>
            <a:normAutofit fontScale="85000" lnSpcReduction="10000"/>
          </a:bodyPr>
          <a:lstStyle/>
          <a:p>
            <a:r>
              <a:rPr lang="en-US" dirty="0"/>
              <a:t>Algorithms for </a:t>
            </a:r>
            <a:r>
              <a:rPr lang="en-US" b="1" dirty="0"/>
              <a:t>optimization problems (</a:t>
            </a:r>
            <a:r>
              <a:rPr lang="el-GR" b="1" dirty="0"/>
              <a:t>προβλήματα βελτιστοποίησης)</a:t>
            </a:r>
            <a:r>
              <a:rPr lang="en-US" b="1" dirty="0"/>
              <a:t> </a:t>
            </a:r>
            <a:r>
              <a:rPr lang="en-US" dirty="0"/>
              <a:t>typically go through a sequence of steps, with a set of choices at each steps.</a:t>
            </a:r>
            <a:endParaRPr lang="el-GR" dirty="0"/>
          </a:p>
          <a:p>
            <a:r>
              <a:rPr lang="en-US" dirty="0"/>
              <a:t>The single source shortest path problem presented earlier is an optimization problem.</a:t>
            </a:r>
          </a:p>
          <a:p>
            <a:r>
              <a:rPr lang="en-US" dirty="0"/>
              <a:t>A </a:t>
            </a:r>
            <a:r>
              <a:rPr lang="en-US" b="1" dirty="0"/>
              <a:t>greedy (</a:t>
            </a:r>
            <a:r>
              <a:rPr lang="el-GR" b="1" dirty="0"/>
              <a:t>άπληστος)</a:t>
            </a:r>
            <a:r>
              <a:rPr lang="en-US" dirty="0"/>
              <a:t> algorithm always makes the choice that looks best at the moment. That is, it makes a locally optimal choice in the hope that this choice will lead to a globally optimal solution.</a:t>
            </a:r>
          </a:p>
          <a:p>
            <a:r>
              <a:rPr lang="en-US" dirty="0"/>
              <a:t>Greedy algorithms do not always yield optimal solutions, but for many problems they do.</a:t>
            </a:r>
          </a:p>
        </p:txBody>
      </p:sp>
      <p:sp>
        <p:nvSpPr>
          <p:cNvPr id="4" name="Footer Placeholder 3">
            <a:extLst>
              <a:ext uri="{FF2B5EF4-FFF2-40B4-BE49-F238E27FC236}">
                <a16:creationId xmlns:a16="http://schemas.microsoft.com/office/drawing/2014/main" id="{EADDD69A-8FDE-440A-9EA6-2D89097B92AB}"/>
              </a:ext>
            </a:extLst>
          </p:cNvPr>
          <p:cNvSpPr>
            <a:spLocks noGrp="1"/>
          </p:cNvSpPr>
          <p:nvPr>
            <p:ph type="ftr" sz="quarter" idx="11"/>
          </p:nvPr>
        </p:nvSpPr>
        <p:spPr/>
        <p:txBody>
          <a:bodyPr/>
          <a:lstStyle/>
          <a:p>
            <a:r>
              <a:rPr lang="en-US"/>
              <a:t>Data Structures and Programming Techniques</a:t>
            </a:r>
          </a:p>
        </p:txBody>
      </p:sp>
      <p:sp>
        <p:nvSpPr>
          <p:cNvPr id="5" name="Slide Number Placeholder 4">
            <a:extLst>
              <a:ext uri="{FF2B5EF4-FFF2-40B4-BE49-F238E27FC236}">
                <a16:creationId xmlns:a16="http://schemas.microsoft.com/office/drawing/2014/main" id="{BAB1DCFC-BF09-4AFB-8F53-5BB2BF05ADD7}"/>
              </a:ext>
            </a:extLst>
          </p:cNvPr>
          <p:cNvSpPr>
            <a:spLocks noGrp="1"/>
          </p:cNvSpPr>
          <p:nvPr>
            <p:ph type="sldNum" sz="quarter" idx="12"/>
          </p:nvPr>
        </p:nvSpPr>
        <p:spPr/>
        <p:txBody>
          <a:bodyPr/>
          <a:lstStyle/>
          <a:p>
            <a:fld id="{7C852C77-3737-4763-8963-DB67E05A77C1}" type="slidenum">
              <a:rPr lang="en-US" smtClean="0"/>
              <a:t>13</a:t>
            </a:fld>
            <a:endParaRPr lang="en-US"/>
          </a:p>
        </p:txBody>
      </p:sp>
    </p:spTree>
    <p:extLst>
      <p:ext uri="{BB962C8B-B14F-4D97-AF65-F5344CB8AC3E}">
        <p14:creationId xmlns:p14="http://schemas.microsoft.com/office/powerpoint/2010/main" val="1653788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Dijkstra’s</a:t>
            </a:r>
            <a:r>
              <a:rPr lang="en-US" dirty="0"/>
              <a:t> Greedy Algorithm for the Single Source Shortest Paths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Let </a:t>
                </a:r>
                <a14:m>
                  <m:oMath xmlns:m="http://schemas.openxmlformats.org/officeDocument/2006/math">
                    <m:r>
                      <a:rPr lang="en-US" b="0" i="1" smtClean="0">
                        <a:latin typeface="Cambria Math"/>
                      </a:rPr>
                      <m:t>𝐺</m:t>
                    </m:r>
                    <m:r>
                      <a:rPr lang="en-US" b="0" i="1" smtClean="0">
                        <a:latin typeface="Cambria Math"/>
                      </a:rPr>
                      <m:t>=(</m:t>
                    </m:r>
                    <m:r>
                      <a:rPr lang="en-US" b="0" i="1" smtClean="0">
                        <a:latin typeface="Cambria Math"/>
                      </a:rPr>
                      <m:t>𝑉</m:t>
                    </m:r>
                    <m:r>
                      <a:rPr lang="en-US" b="0" i="1" smtClean="0">
                        <a:latin typeface="Cambria Math"/>
                      </a:rPr>
                      <m:t>,</m:t>
                    </m:r>
                    <m:r>
                      <a:rPr lang="en-US" b="0" i="1" smtClean="0">
                        <a:latin typeface="Cambria Math"/>
                      </a:rPr>
                      <m:t>𝐸</m:t>
                    </m:r>
                    <m:r>
                      <a:rPr lang="en-US" b="0" i="1" smtClean="0">
                        <a:latin typeface="Cambria Math"/>
                      </a:rPr>
                      <m:t>)</m:t>
                    </m:r>
                  </m:oMath>
                </a14:m>
                <a:r>
                  <a:rPr lang="en-US" dirty="0"/>
                  <a:t> our graph.</a:t>
                </a:r>
              </a:p>
              <a:p>
                <a:r>
                  <a:rPr lang="en-US" dirty="0"/>
                  <a:t>We </a:t>
                </a:r>
                <a:r>
                  <a:rPr lang="en-US" b="1" dirty="0"/>
                  <a:t>start</a:t>
                </a:r>
                <a:r>
                  <a:rPr lang="en-US" dirty="0"/>
                  <a:t> with a vertex set </a:t>
                </a:r>
                <a14:m>
                  <m:oMath xmlns:m="http://schemas.openxmlformats.org/officeDocument/2006/math">
                    <m:r>
                      <a:rPr lang="en-US" b="0" i="1" smtClean="0">
                        <a:latin typeface="Cambria Math"/>
                      </a:rPr>
                      <m:t>𝑊</m:t>
                    </m:r>
                    <m:r>
                      <a:rPr lang="en-US" b="0" i="1" smtClean="0">
                        <a:latin typeface="Cambria Math"/>
                      </a:rPr>
                      <m:t>={</m:t>
                    </m:r>
                    <m:r>
                      <a:rPr lang="en-US" b="0" i="1" smtClean="0">
                        <a:latin typeface="Cambria Math"/>
                      </a:rPr>
                      <m:t>𝑠</m:t>
                    </m:r>
                    <m:r>
                      <a:rPr lang="en-US" b="0" i="1" smtClean="0">
                        <a:latin typeface="Cambria Math"/>
                      </a:rPr>
                      <m:t>}</m:t>
                    </m:r>
                  </m:oMath>
                </a14:m>
                <a:r>
                  <a:rPr lang="en-US" dirty="0"/>
                  <a:t> </a:t>
                </a:r>
              </a:p>
              <a:p>
                <a:pPr marL="0" indent="0">
                  <a:buNone/>
                </a:pPr>
                <a:r>
                  <a:rPr lang="en-US" dirty="0"/>
                  <a:t>    containing only the source.</a:t>
                </a:r>
              </a:p>
              <a:p>
                <a:r>
                  <a:rPr lang="en-US" dirty="0"/>
                  <a:t>We will </a:t>
                </a:r>
                <a:r>
                  <a:rPr lang="en-US" b="1" dirty="0"/>
                  <a:t>progressively enlarge </a:t>
                </a:r>
                <a14:m>
                  <m:oMath xmlns:m="http://schemas.openxmlformats.org/officeDocument/2006/math">
                    <m:r>
                      <a:rPr lang="en-US" b="0" i="1" smtClean="0">
                        <a:latin typeface="Cambria Math"/>
                      </a:rPr>
                      <m:t>𝑊</m:t>
                    </m:r>
                  </m:oMath>
                </a14:m>
                <a:r>
                  <a:rPr lang="en-US" dirty="0"/>
                  <a:t> by adding one new vertex at a time, until </a:t>
                </a:r>
                <a14:m>
                  <m:oMath xmlns:m="http://schemas.openxmlformats.org/officeDocument/2006/math">
                    <m:r>
                      <a:rPr lang="en-US" i="1">
                        <a:latin typeface="Cambria Math"/>
                      </a:rPr>
                      <m:t>𝑊</m:t>
                    </m:r>
                    <m:r>
                      <a:rPr lang="en-US" i="1">
                        <a:latin typeface="Cambria Math"/>
                      </a:rPr>
                      <m:t> </m:t>
                    </m:r>
                  </m:oMath>
                </a14:m>
                <a:r>
                  <a:rPr lang="en-US" dirty="0"/>
                  <a:t>includes all vertices of </a:t>
                </a:r>
                <a14:m>
                  <m:oMath xmlns:m="http://schemas.openxmlformats.org/officeDocument/2006/math">
                    <m:r>
                      <a:rPr lang="en-US" b="0" i="1" smtClean="0">
                        <a:latin typeface="Cambria Math"/>
                      </a:rPr>
                      <m:t>𝑉</m:t>
                    </m:r>
                  </m:oMath>
                </a14:m>
                <a:r>
                  <a:rPr lang="en-US" dirty="0"/>
                  <a:t>.</a:t>
                </a:r>
              </a:p>
              <a:p>
                <a:r>
                  <a:rPr lang="en-US" dirty="0"/>
                  <a:t>The vertex we add at each stage is the vertex </a:t>
                </a:r>
                <a14:m>
                  <m:oMath xmlns:m="http://schemas.openxmlformats.org/officeDocument/2006/math">
                    <m:r>
                      <a:rPr lang="en-US" b="0" i="1" smtClean="0">
                        <a:latin typeface="Cambria Math"/>
                      </a:rPr>
                      <m:t>𝑤</m:t>
                    </m:r>
                  </m:oMath>
                </a14:m>
                <a:r>
                  <a:rPr lang="en-US" dirty="0"/>
                  <a:t> in </a:t>
                </a:r>
                <a14:m>
                  <m:oMath xmlns:m="http://schemas.openxmlformats.org/officeDocument/2006/math">
                    <m:r>
                      <a:rPr lang="en-US" b="0" i="1" smtClean="0">
                        <a:latin typeface="Cambria Math"/>
                      </a:rPr>
                      <m:t>𝑉</m:t>
                    </m:r>
                    <m:r>
                      <a:rPr lang="en-US" b="0" i="1" smtClean="0">
                        <a:latin typeface="Cambria Math"/>
                      </a:rPr>
                      <m:t>−</m:t>
                    </m:r>
                    <m:r>
                      <a:rPr lang="en-US" b="0" i="1" smtClean="0">
                        <a:latin typeface="Cambria Math"/>
                      </a:rPr>
                      <m:t>𝑊</m:t>
                    </m:r>
                  </m:oMath>
                </a14:m>
                <a:r>
                  <a:rPr lang="en-US" dirty="0"/>
                  <a:t>, which is at a </a:t>
                </a:r>
                <a:r>
                  <a:rPr lang="en-US" b="1" dirty="0"/>
                  <a:t>minimum distance </a:t>
                </a:r>
                <a:r>
                  <a:rPr lang="en-US" dirty="0"/>
                  <a:t>from the source among all vertices in </a:t>
                </a:r>
                <a14:m>
                  <m:oMath xmlns:m="http://schemas.openxmlformats.org/officeDocument/2006/math">
                    <m:r>
                      <a:rPr lang="en-US" i="1">
                        <a:latin typeface="Cambria Math"/>
                      </a:rPr>
                      <m:t>𝑉</m:t>
                    </m:r>
                    <m:r>
                      <a:rPr lang="en-US" i="1">
                        <a:latin typeface="Cambria Math"/>
                      </a:rPr>
                      <m:t>−</m:t>
                    </m:r>
                    <m:r>
                      <a:rPr lang="en-US" i="1">
                        <a:latin typeface="Cambria Math"/>
                      </a:rPr>
                      <m:t>𝑊</m:t>
                    </m:r>
                  </m:oMath>
                </a14:m>
                <a:r>
                  <a:rPr lang="en-US" dirty="0"/>
                  <a:t> that have not been added to </a:t>
                </a:r>
                <a14:m>
                  <m:oMath xmlns:m="http://schemas.openxmlformats.org/officeDocument/2006/math">
                    <m:r>
                      <a:rPr lang="en-US" i="1">
                        <a:latin typeface="Cambria Math"/>
                      </a:rPr>
                      <m:t>𝑊</m:t>
                    </m:r>
                  </m:oMath>
                </a14:m>
                <a:r>
                  <a:rPr lang="en-US" dirty="0"/>
                  <a:t> (this is a </a:t>
                </a:r>
                <a:r>
                  <a:rPr lang="en-US" b="1" dirty="0"/>
                  <a:t>greedy</a:t>
                </a:r>
                <a:r>
                  <a:rPr lang="en-US" dirty="0"/>
                  <a:t> choice).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3504" r="-229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14</a:t>
            </a:fld>
            <a:endParaRPr lang="en-US"/>
          </a:p>
        </p:txBody>
      </p:sp>
      <p:pic>
        <p:nvPicPr>
          <p:cNvPr id="1026" name="Picture 2" descr="Edsger Wybe Dijkst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1556792"/>
            <a:ext cx="1047750" cy="1395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838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Dijkstra’s</a:t>
            </a:r>
            <a:r>
              <a:rPr lang="en-US" dirty="0"/>
              <a:t> Algorithm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a:t>We keep track of the </a:t>
                </a:r>
                <a:r>
                  <a:rPr lang="en-US" b="1" dirty="0"/>
                  <a:t>minimum distance from the source </a:t>
                </a:r>
                <a14:m>
                  <m:oMath xmlns:m="http://schemas.openxmlformats.org/officeDocument/2006/math">
                    <m:r>
                      <a:rPr lang="en-US" b="0" i="1" smtClean="0">
                        <a:latin typeface="Cambria Math"/>
                      </a:rPr>
                      <m:t>𝑠</m:t>
                    </m:r>
                  </m:oMath>
                </a14:m>
                <a:r>
                  <a:rPr lang="en-US" b="1" dirty="0"/>
                  <a:t> </a:t>
                </a:r>
                <a:r>
                  <a:rPr lang="en-US" dirty="0"/>
                  <a:t>at each stage by using an array </a:t>
                </a:r>
                <a14:m>
                  <m:oMath xmlns:m="http://schemas.openxmlformats.org/officeDocument/2006/math">
                    <m:r>
                      <a:rPr lang="en-US" b="0" i="1" smtClean="0">
                        <a:latin typeface="Cambria Math"/>
                      </a:rPr>
                      <m:t>𝑆h𝑜𝑟𝑡𝑒𝑠𝑡𝐷𝑖𝑠𝑡𝑎𝑛𝑐𝑒</m:t>
                    </m:r>
                    <m:d>
                      <m:dPr>
                        <m:begChr m:val="["/>
                        <m:endChr m:val="]"/>
                        <m:ctrlPr>
                          <a:rPr lang="en-US" b="0" i="1" smtClean="0">
                            <a:latin typeface="Cambria Math" panose="02040503050406030204" pitchFamily="18" charset="0"/>
                          </a:rPr>
                        </m:ctrlPr>
                      </m:dPr>
                      <m:e>
                        <m:r>
                          <a:rPr lang="en-US" b="0" i="1" smtClean="0">
                            <a:latin typeface="Cambria Math"/>
                          </a:rPr>
                          <m:t>𝑢</m:t>
                        </m:r>
                      </m:e>
                    </m:d>
                    <m:r>
                      <a:rPr lang="en-US" b="0" i="1" smtClean="0">
                        <a:latin typeface="Cambria Math"/>
                      </a:rPr>
                      <m:t>=</m:t>
                    </m:r>
                    <m:r>
                      <m:rPr>
                        <m:sty m:val="p"/>
                      </m:rPr>
                      <a:rPr lang="el-GR" b="0" i="0" smtClean="0">
                        <a:latin typeface="Cambria Math"/>
                      </a:rPr>
                      <m:t>Δ</m:t>
                    </m:r>
                    <m:d>
                      <m:dPr>
                        <m:begChr m:val="["/>
                        <m:endChr m:val="]"/>
                        <m:ctrlPr>
                          <a:rPr lang="el-GR" b="0" i="1" smtClean="0">
                            <a:latin typeface="Cambria Math" panose="02040503050406030204" pitchFamily="18" charset="0"/>
                          </a:rPr>
                        </m:ctrlPr>
                      </m:dPr>
                      <m:e>
                        <m:r>
                          <a:rPr lang="en-US" b="0" i="1" smtClean="0">
                            <a:latin typeface="Cambria Math"/>
                          </a:rPr>
                          <m:t>𝑢</m:t>
                        </m:r>
                      </m:e>
                    </m:d>
                    <m:r>
                      <a:rPr lang="en-US" b="0" i="1" smtClean="0">
                        <a:latin typeface="Cambria Math"/>
                      </a:rPr>
                      <m:t>  </m:t>
                    </m:r>
                  </m:oMath>
                </a14:m>
                <a:r>
                  <a:rPr lang="en-US" dirty="0"/>
                  <a:t>which keeps track of the shortest distance from </a:t>
                </a:r>
                <a14:m>
                  <m:oMath xmlns:m="http://schemas.openxmlformats.org/officeDocument/2006/math">
                    <m:r>
                      <a:rPr lang="en-US" i="1">
                        <a:latin typeface="Cambria Math"/>
                      </a:rPr>
                      <m:t>𝑠</m:t>
                    </m:r>
                  </m:oMath>
                </a14:m>
                <a:r>
                  <a:rPr lang="en-US" dirty="0"/>
                  <a:t> to each vertex </a:t>
                </a:r>
                <a14:m>
                  <m:oMath xmlns:m="http://schemas.openxmlformats.org/officeDocument/2006/math">
                    <m:r>
                      <a:rPr lang="en-US" b="0" i="1" smtClean="0">
                        <a:latin typeface="Cambria Math"/>
                      </a:rPr>
                      <m:t>𝑢</m:t>
                    </m:r>
                  </m:oMath>
                </a14:m>
                <a:r>
                  <a:rPr lang="en-US" dirty="0"/>
                  <a:t> in </a:t>
                </a:r>
                <a14:m>
                  <m:oMath xmlns:m="http://schemas.openxmlformats.org/officeDocument/2006/math">
                    <m:r>
                      <a:rPr lang="en-US" b="0" i="1" smtClean="0">
                        <a:latin typeface="Cambria Math"/>
                      </a:rPr>
                      <m:t>𝑊</m:t>
                    </m:r>
                    <m:r>
                      <a:rPr lang="el-GR" b="0" i="1" smtClean="0">
                        <a:latin typeface="Cambria Math" panose="02040503050406030204" pitchFamily="18" charset="0"/>
                      </a:rPr>
                      <m:t>.</m:t>
                    </m:r>
                  </m:oMath>
                </a14:m>
                <a:r>
                  <a:rPr lang="en-US" dirty="0"/>
                  <a:t> </a:t>
                </a:r>
                <a:endParaRPr lang="el-GR" dirty="0"/>
              </a:p>
              <a:p>
                <a:r>
                  <a:rPr lang="en-US" dirty="0"/>
                  <a:t>It also keeps track of the shortest distance from </a:t>
                </a:r>
                <a14:m>
                  <m:oMath xmlns:m="http://schemas.openxmlformats.org/officeDocument/2006/math">
                    <m:r>
                      <a:rPr lang="en-US" i="1">
                        <a:latin typeface="Cambria Math"/>
                      </a:rPr>
                      <m:t>𝑠</m:t>
                    </m:r>
                  </m:oMath>
                </a14:m>
                <a:r>
                  <a:rPr lang="en-US" dirty="0"/>
                  <a:t> to each vertex </a:t>
                </a:r>
                <a14:m>
                  <m:oMath xmlns:m="http://schemas.openxmlformats.org/officeDocument/2006/math">
                    <m:r>
                      <a:rPr lang="en-US" i="1">
                        <a:latin typeface="Cambria Math"/>
                      </a:rPr>
                      <m:t>𝑢</m:t>
                    </m:r>
                    <m:r>
                      <a:rPr lang="en-US" i="1">
                        <a:latin typeface="Cambria Math"/>
                      </a:rPr>
                      <m:t> </m:t>
                    </m:r>
                  </m:oMath>
                </a14:m>
                <a:r>
                  <a:rPr lang="en-US" dirty="0"/>
                  <a:t>in </a:t>
                </a:r>
                <a14:m>
                  <m:oMath xmlns:m="http://schemas.openxmlformats.org/officeDocument/2006/math">
                    <m:r>
                      <a:rPr lang="en-US" b="0" i="1" smtClean="0">
                        <a:latin typeface="Cambria Math"/>
                      </a:rPr>
                      <m:t>𝑉</m:t>
                    </m:r>
                    <m:r>
                      <a:rPr lang="en-US" b="0" i="1" smtClean="0">
                        <a:latin typeface="Cambria Math"/>
                      </a:rPr>
                      <m:t>−</m:t>
                    </m:r>
                    <m:r>
                      <a:rPr lang="en-US" b="0" i="1" smtClean="0">
                        <a:latin typeface="Cambria Math"/>
                      </a:rPr>
                      <m:t>𝑊</m:t>
                    </m:r>
                  </m:oMath>
                </a14:m>
                <a:r>
                  <a:rPr lang="en-US" dirty="0"/>
                  <a:t> using a path </a:t>
                </a:r>
                <a14:m>
                  <m:oMath xmlns:m="http://schemas.openxmlformats.org/officeDocument/2006/math">
                    <m:r>
                      <a:rPr lang="en-US" b="0" i="1" smtClean="0">
                        <a:latin typeface="Cambria Math"/>
                      </a:rPr>
                      <m:t>𝑝</m:t>
                    </m:r>
                  </m:oMath>
                </a14:m>
                <a:r>
                  <a:rPr lang="en-US" dirty="0"/>
                  <a:t> starting at </a:t>
                </a:r>
                <a14:m>
                  <m:oMath xmlns:m="http://schemas.openxmlformats.org/officeDocument/2006/math">
                    <m:r>
                      <a:rPr lang="en-US" i="1">
                        <a:latin typeface="Cambria Math"/>
                      </a:rPr>
                      <m:t>𝑠</m:t>
                    </m:r>
                  </m:oMath>
                </a14:m>
                <a:r>
                  <a:rPr lang="en-US" dirty="0"/>
                  <a:t>, such that all vertices of path </a:t>
                </a:r>
                <a14:m>
                  <m:oMath xmlns:m="http://schemas.openxmlformats.org/officeDocument/2006/math">
                    <m:r>
                      <a:rPr lang="en-US" i="1">
                        <a:latin typeface="Cambria Math"/>
                      </a:rPr>
                      <m:t>𝑝</m:t>
                    </m:r>
                  </m:oMath>
                </a14:m>
                <a:r>
                  <a:rPr lang="en-US" dirty="0"/>
                  <a:t> lie in </a:t>
                </a:r>
                <a14:m>
                  <m:oMath xmlns:m="http://schemas.openxmlformats.org/officeDocument/2006/math">
                    <m:r>
                      <a:rPr lang="en-US" i="1">
                        <a:latin typeface="Cambria Math"/>
                      </a:rPr>
                      <m:t>𝑊</m:t>
                    </m:r>
                  </m:oMath>
                </a14:m>
                <a:r>
                  <a:rPr lang="en-US" dirty="0"/>
                  <a:t>, except the last vertex </a:t>
                </a:r>
                <a14:m>
                  <m:oMath xmlns:m="http://schemas.openxmlformats.org/officeDocument/2006/math">
                    <m:r>
                      <a:rPr lang="en-US" b="0" i="1" smtClean="0">
                        <a:latin typeface="Cambria Math"/>
                      </a:rPr>
                      <m:t>𝑢</m:t>
                    </m:r>
                  </m:oMath>
                </a14:m>
                <a:r>
                  <a:rPr lang="en-US" dirty="0"/>
                  <a:t> which lies outside </a:t>
                </a:r>
                <a14:m>
                  <m:oMath xmlns:m="http://schemas.openxmlformats.org/officeDocument/2006/math">
                    <m:r>
                      <a:rPr lang="en-US" i="1">
                        <a:latin typeface="Cambria Math"/>
                      </a:rPr>
                      <m:t>𝑊</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617" r="-244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15</a:t>
            </a:fld>
            <a:endParaRPr lang="en-US"/>
          </a:p>
        </p:txBody>
      </p:sp>
    </p:spTree>
    <p:extLst>
      <p:ext uri="{BB962C8B-B14F-4D97-AF65-F5344CB8AC3E}">
        <p14:creationId xmlns:p14="http://schemas.microsoft.com/office/powerpoint/2010/main" val="4290781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Dijkstra’s</a:t>
            </a:r>
            <a:r>
              <a:rPr lang="en-US" dirty="0"/>
              <a:t> Algorithm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Every time we add a new vertex </a:t>
                </a:r>
                <a14:m>
                  <m:oMath xmlns:m="http://schemas.openxmlformats.org/officeDocument/2006/math">
                    <m:r>
                      <a:rPr lang="en-US" i="1" dirty="0" smtClean="0">
                        <a:latin typeface="Cambria Math" panose="02040503050406030204" pitchFamily="18" charset="0"/>
                      </a:rPr>
                      <m:t>𝑤</m:t>
                    </m:r>
                  </m:oMath>
                </a14:m>
                <a:r>
                  <a:rPr lang="en-US" dirty="0"/>
                  <a:t> to </a:t>
                </a:r>
                <a14:m>
                  <m:oMath xmlns:m="http://schemas.openxmlformats.org/officeDocument/2006/math">
                    <m:r>
                      <a:rPr lang="en-US" i="1">
                        <a:latin typeface="Cambria Math"/>
                      </a:rPr>
                      <m:t>𝑊</m:t>
                    </m:r>
                  </m:oMath>
                </a14:m>
                <a:r>
                  <a:rPr lang="en-US" dirty="0"/>
                  <a:t>, we update the array </a:t>
                </a:r>
                <a14:m>
                  <m:oMath xmlns:m="http://schemas.openxmlformats.org/officeDocument/2006/math">
                    <m:r>
                      <a:rPr lang="en-US" b="0" i="1" smtClean="0">
                        <a:latin typeface="Cambria Math"/>
                      </a:rPr>
                      <m:t>𝑆h𝑜𝑟𝑡𝑒𝑠𝑡𝐷𝑖𝑠𝑡𝑎𝑛𝑐𝑒</m:t>
                    </m:r>
                    <m:d>
                      <m:dPr>
                        <m:begChr m:val="["/>
                        <m:endChr m:val="]"/>
                        <m:ctrlPr>
                          <a:rPr lang="en-US" b="0" i="1" smtClean="0">
                            <a:latin typeface="Cambria Math" panose="02040503050406030204" pitchFamily="18" charset="0"/>
                          </a:rPr>
                        </m:ctrlPr>
                      </m:dPr>
                      <m:e>
                        <m:r>
                          <a:rPr lang="en-US" b="0" i="1" smtClean="0">
                            <a:latin typeface="Cambria Math"/>
                          </a:rPr>
                          <m:t>𝑢</m:t>
                        </m:r>
                      </m:e>
                    </m:d>
                  </m:oMath>
                </a14:m>
                <a:r>
                  <a:rPr lang="en-US" dirty="0"/>
                  <a:t> for all </a:t>
                </a:r>
                <a14:m>
                  <m:oMath xmlns:m="http://schemas.openxmlformats.org/officeDocument/2006/math">
                    <m:r>
                      <a:rPr lang="en-US" i="1" dirty="0" smtClean="0">
                        <a:latin typeface="Cambria Math" panose="02040503050406030204" pitchFamily="18" charset="0"/>
                      </a:rPr>
                      <m:t>𝑢</m:t>
                    </m:r>
                  </m:oMath>
                </a14:m>
                <a:r>
                  <a:rPr lang="en-US" dirty="0"/>
                  <a:t> in </a:t>
                </a:r>
                <a14:m>
                  <m:oMath xmlns:m="http://schemas.openxmlformats.org/officeDocument/2006/math">
                    <m:r>
                      <a:rPr lang="en-US" i="1" dirty="0" smtClean="0">
                        <a:latin typeface="Cambria Math" panose="02040503050406030204" pitchFamily="18" charset="0"/>
                      </a:rPr>
                      <m:t>𝑉</m:t>
                    </m:r>
                    <m:r>
                      <a:rPr lang="en-US" i="1" dirty="0" smtClean="0">
                        <a:latin typeface="Cambria Math" panose="02040503050406030204" pitchFamily="18" charset="0"/>
                      </a:rPr>
                      <m:t>−</m:t>
                    </m:r>
                    <m:r>
                      <a:rPr lang="en-US" i="1" dirty="0" smtClean="0">
                        <a:latin typeface="Cambria Math" panose="02040503050406030204" pitchFamily="18" charset="0"/>
                      </a:rPr>
                      <m:t>𝑊</m:t>
                    </m:r>
                  </m:oMath>
                </a14:m>
                <a:r>
                  <a:rPr lang="en-US" dirty="0"/>
                  <a:t>.</a:t>
                </a:r>
              </a:p>
              <a:p>
                <a:r>
                  <a:rPr lang="en-US" dirty="0"/>
                  <a:t>This distance is updated in case it is bigger than the length of the path from the source to </a:t>
                </a:r>
                <a14:m>
                  <m:oMath xmlns:m="http://schemas.openxmlformats.org/officeDocument/2006/math">
                    <m:r>
                      <a:rPr lang="en-US" b="0" i="1" smtClean="0">
                        <a:latin typeface="Cambria Math"/>
                      </a:rPr>
                      <m:t>𝑢</m:t>
                    </m:r>
                  </m:oMath>
                </a14:m>
                <a:r>
                  <a:rPr lang="en-US" dirty="0"/>
                  <a:t> going through </a:t>
                </a:r>
                <a14:m>
                  <m:oMath xmlns:m="http://schemas.openxmlformats.org/officeDocument/2006/math">
                    <m:r>
                      <a:rPr lang="en-US" b="0" i="1" smtClean="0">
                        <a:latin typeface="Cambria Math"/>
                      </a:rPr>
                      <m:t>𝑤</m:t>
                    </m:r>
                  </m:oMath>
                </a14:m>
                <a:r>
                  <a:rPr lang="en-US" dirty="0"/>
                  <a:t> which is </a:t>
                </a:r>
                <a14:m>
                  <m:oMath xmlns:m="http://schemas.openxmlformats.org/officeDocument/2006/math">
                    <m:r>
                      <a:rPr lang="en-US" i="1">
                        <a:latin typeface="Cambria Math"/>
                      </a:rPr>
                      <m:t>𝑆h𝑜𝑟𝑡𝑒𝑠𝑡𝐷𝑖𝑠𝑡𝑎𝑛𝑐𝑒</m:t>
                    </m:r>
                    <m:d>
                      <m:dPr>
                        <m:begChr m:val="["/>
                        <m:endChr m:val="]"/>
                        <m:ctrlPr>
                          <a:rPr lang="en-US" i="1">
                            <a:latin typeface="Cambria Math" panose="02040503050406030204" pitchFamily="18" charset="0"/>
                          </a:rPr>
                        </m:ctrlPr>
                      </m:dPr>
                      <m:e>
                        <m:r>
                          <a:rPr lang="en-US" b="0" i="1" smtClean="0">
                            <a:latin typeface="Cambria Math"/>
                          </a:rPr>
                          <m:t>𝑤</m:t>
                        </m:r>
                      </m:e>
                    </m:d>
                    <m:r>
                      <a:rPr lang="en-US" b="0" i="1" smtClean="0">
                        <a:latin typeface="Cambria Math"/>
                      </a:rPr>
                      <m:t>+</m:t>
                    </m:r>
                    <m:r>
                      <a:rPr lang="en-US" b="0" i="1" smtClean="0">
                        <a:latin typeface="Cambria Math"/>
                      </a:rPr>
                      <m:t>𝑇</m:t>
                    </m:r>
                    <m:r>
                      <a:rPr lang="en-US" b="0" i="1" smtClean="0">
                        <a:latin typeface="Cambria Math"/>
                      </a:rPr>
                      <m:t>[</m:t>
                    </m:r>
                    <m:r>
                      <a:rPr lang="en-US" b="0" i="1" smtClean="0">
                        <a:latin typeface="Cambria Math"/>
                      </a:rPr>
                      <m:t>𝑤</m:t>
                    </m:r>
                    <m:r>
                      <a:rPr lang="en-US" b="0" i="1" smtClean="0">
                        <a:latin typeface="Cambria Math"/>
                      </a:rPr>
                      <m:t>,</m:t>
                    </m:r>
                    <m:r>
                      <a:rPr lang="en-US" b="0" i="1" smtClean="0">
                        <a:latin typeface="Cambria Math"/>
                      </a:rPr>
                      <m:t>𝑢</m:t>
                    </m:r>
                    <m:r>
                      <a:rPr lang="en-US" b="0" i="1" smtClean="0">
                        <a:latin typeface="Cambria Math"/>
                      </a:rPr>
                      <m:t>]</m:t>
                    </m:r>
                  </m:oMath>
                </a14:m>
                <a:r>
                  <a:rPr lang="en-US" dirty="0"/>
                  <a:t>. This operation is called </a:t>
                </a:r>
                <a:r>
                  <a:rPr lang="en-US" b="1" dirty="0"/>
                  <a:t>edge</a:t>
                </a:r>
                <a:r>
                  <a:rPr lang="en-US" dirty="0"/>
                  <a:t> </a:t>
                </a:r>
                <a:r>
                  <a:rPr lang="en-US" b="1" dirty="0"/>
                  <a:t>relaxation</a:t>
                </a:r>
                <a:r>
                  <a:rPr lang="el-GR" dirty="0"/>
                  <a:t> </a:t>
                </a:r>
                <a:r>
                  <a:rPr lang="el-GR" b="1" dirty="0"/>
                  <a:t>(χαλάρωση</a:t>
                </a:r>
                <a:r>
                  <a:rPr lang="en-US" b="1" dirty="0"/>
                  <a:t> </a:t>
                </a:r>
                <a:r>
                  <a:rPr lang="el-GR" b="1" dirty="0"/>
                  <a:t>ακμής)</a:t>
                </a:r>
                <a:r>
                  <a:rPr lang="el-GR" dirty="0"/>
                  <a:t> </a:t>
                </a:r>
                <a:r>
                  <a:rPr lang="en-US" dirty="0"/>
                  <a:t>for the edge </a:t>
                </a:r>
                <a14:m>
                  <m:oMath xmlns:m="http://schemas.openxmlformats.org/officeDocument/2006/math">
                    <m:r>
                      <a:rPr lang="en-US" i="1" dirty="0" smtClean="0">
                        <a:latin typeface="Cambria Math" panose="02040503050406030204" pitchFamily="18" charset="0"/>
                      </a:rPr>
                      <m:t>(</m:t>
                    </m:r>
                    <m:r>
                      <a:rPr lang="en-US" i="1" dirty="0" err="1" smtClean="0">
                        <a:latin typeface="Cambria Math" panose="02040503050406030204" pitchFamily="18" charset="0"/>
                      </a:rPr>
                      <m:t>𝑤</m:t>
                    </m:r>
                    <m:r>
                      <a:rPr lang="en-US" i="1" dirty="0" err="1" smtClean="0">
                        <a:latin typeface="Cambria Math" panose="02040503050406030204" pitchFamily="18" charset="0"/>
                      </a:rPr>
                      <m:t>,</m:t>
                    </m:r>
                    <m:r>
                      <a:rPr lang="en-US" i="1" dirty="0" err="1" smtClean="0">
                        <a:latin typeface="Cambria Math" panose="02040503050406030204" pitchFamily="18" charset="0"/>
                      </a:rPr>
                      <m:t>𝑢</m:t>
                    </m:r>
                    <m:r>
                      <a:rPr lang="en-US" i="1" dirty="0" smtClean="0">
                        <a:latin typeface="Cambria Math" panose="02040503050406030204" pitchFamily="18" charset="0"/>
                      </a:rPr>
                      <m:t>)</m:t>
                    </m:r>
                  </m:oMath>
                </a14:m>
                <a:r>
                  <a:rPr lang="en-US" dirty="0"/>
                  <a:t>.</a:t>
                </a:r>
              </a:p>
              <a:p>
                <a:r>
                  <a:rPr lang="en-US" dirty="0"/>
                  <a:t>The term relaxation is historical. In fact, what we do here is “tighten” the edge.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2695" r="-1259" b="-121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16</a:t>
            </a:fld>
            <a:endParaRPr lang="en-US"/>
          </a:p>
        </p:txBody>
      </p:sp>
    </p:spTree>
    <p:extLst>
      <p:ext uri="{BB962C8B-B14F-4D97-AF65-F5344CB8AC3E}">
        <p14:creationId xmlns:p14="http://schemas.microsoft.com/office/powerpoint/2010/main" val="2760543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Graph</a:t>
            </a:r>
          </a:p>
        </p:txBody>
      </p:sp>
      <p:sp>
        <p:nvSpPr>
          <p:cNvPr id="3" name="Content Placeholder 2"/>
          <p:cNvSpPr>
            <a:spLocks noGrp="1"/>
          </p:cNvSpPr>
          <p:nvPr>
            <p:ph idx="1"/>
          </p:nvPr>
        </p:nvSpPr>
        <p:spPr/>
        <p:txBody>
          <a:bodyPr>
            <a:normAutofit fontScale="92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We will show how Dijkstra’s algorithm works on this graph with source vertex 1.</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17</a:t>
            </a:fld>
            <a:endParaRPr lang="en-US"/>
          </a:p>
        </p:txBody>
      </p:sp>
      <p:sp>
        <p:nvSpPr>
          <p:cNvPr id="6" name="Oval 5"/>
          <p:cNvSpPr/>
          <p:nvPr/>
        </p:nvSpPr>
        <p:spPr>
          <a:xfrm>
            <a:off x="5383369" y="440123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87924" y="429309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771800" y="353491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707904" y="256490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076056" y="256490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444208" y="353491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8" idx="7"/>
            <a:endCxn id="9" idx="3"/>
          </p:cNvCxnSpPr>
          <p:nvPr/>
        </p:nvCxnSpPr>
        <p:spPr>
          <a:xfrm flipV="1">
            <a:off x="3079113" y="2872217"/>
            <a:ext cx="681518" cy="71542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6"/>
            <a:endCxn id="10" idx="2"/>
          </p:cNvCxnSpPr>
          <p:nvPr/>
        </p:nvCxnSpPr>
        <p:spPr>
          <a:xfrm>
            <a:off x="4067944" y="2744924"/>
            <a:ext cx="100811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a:endCxn id="11" idx="1"/>
          </p:cNvCxnSpPr>
          <p:nvPr/>
        </p:nvCxnSpPr>
        <p:spPr>
          <a:xfrm>
            <a:off x="5436096" y="2744924"/>
            <a:ext cx="1060839" cy="84271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3"/>
            <a:endCxn id="6" idx="7"/>
          </p:cNvCxnSpPr>
          <p:nvPr/>
        </p:nvCxnSpPr>
        <p:spPr>
          <a:xfrm flipH="1">
            <a:off x="5690682" y="3842229"/>
            <a:ext cx="806253" cy="61173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2"/>
            <a:endCxn id="7" idx="6"/>
          </p:cNvCxnSpPr>
          <p:nvPr/>
        </p:nvCxnSpPr>
        <p:spPr>
          <a:xfrm flipH="1" flipV="1">
            <a:off x="4247964" y="4473116"/>
            <a:ext cx="1135405" cy="10813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7" idx="7"/>
            <a:endCxn id="11" idx="2"/>
          </p:cNvCxnSpPr>
          <p:nvPr/>
        </p:nvCxnSpPr>
        <p:spPr>
          <a:xfrm flipV="1">
            <a:off x="4195237" y="3714936"/>
            <a:ext cx="2248971" cy="63088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0"/>
            <a:endCxn id="10" idx="3"/>
          </p:cNvCxnSpPr>
          <p:nvPr/>
        </p:nvCxnSpPr>
        <p:spPr>
          <a:xfrm flipV="1">
            <a:off x="4067944" y="2872217"/>
            <a:ext cx="1060839" cy="142087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7" idx="0"/>
          </p:cNvCxnSpPr>
          <p:nvPr/>
        </p:nvCxnSpPr>
        <p:spPr>
          <a:xfrm>
            <a:off x="3887924" y="2924944"/>
            <a:ext cx="180020" cy="136815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8" idx="5"/>
            <a:endCxn id="7" idx="1"/>
          </p:cNvCxnSpPr>
          <p:nvPr/>
        </p:nvCxnSpPr>
        <p:spPr>
          <a:xfrm>
            <a:off x="3079113" y="3842229"/>
            <a:ext cx="861538" cy="50359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707904" y="2555612"/>
            <a:ext cx="307313" cy="369332"/>
          </a:xfrm>
          <a:prstGeom prst="rect">
            <a:avLst/>
          </a:prstGeom>
          <a:noFill/>
        </p:spPr>
        <p:txBody>
          <a:bodyPr wrap="square" rtlCol="0">
            <a:spAutoFit/>
          </a:bodyPr>
          <a:lstStyle/>
          <a:p>
            <a:pPr algn="ctr"/>
            <a:r>
              <a:rPr lang="en-US" dirty="0"/>
              <a:t>2</a:t>
            </a:r>
          </a:p>
        </p:txBody>
      </p:sp>
      <p:sp>
        <p:nvSpPr>
          <p:cNvPr id="33" name="TextBox 32"/>
          <p:cNvSpPr txBox="1"/>
          <p:nvPr/>
        </p:nvSpPr>
        <p:spPr>
          <a:xfrm>
            <a:off x="2798163" y="3534916"/>
            <a:ext cx="307313" cy="369332"/>
          </a:xfrm>
          <a:prstGeom prst="rect">
            <a:avLst/>
          </a:prstGeom>
          <a:noFill/>
        </p:spPr>
        <p:txBody>
          <a:bodyPr wrap="square" rtlCol="0">
            <a:spAutoFit/>
          </a:bodyPr>
          <a:lstStyle/>
          <a:p>
            <a:pPr algn="ctr"/>
            <a:r>
              <a:rPr lang="en-US" dirty="0"/>
              <a:t>1</a:t>
            </a:r>
          </a:p>
        </p:txBody>
      </p:sp>
      <p:sp>
        <p:nvSpPr>
          <p:cNvPr id="34" name="TextBox 33"/>
          <p:cNvSpPr txBox="1"/>
          <p:nvPr/>
        </p:nvSpPr>
        <p:spPr>
          <a:xfrm>
            <a:off x="3914287" y="4269293"/>
            <a:ext cx="307313" cy="369332"/>
          </a:xfrm>
          <a:prstGeom prst="rect">
            <a:avLst/>
          </a:prstGeom>
          <a:noFill/>
        </p:spPr>
        <p:txBody>
          <a:bodyPr wrap="square" rtlCol="0">
            <a:spAutoFit/>
          </a:bodyPr>
          <a:lstStyle/>
          <a:p>
            <a:pPr algn="ctr"/>
            <a:r>
              <a:rPr lang="en-US" dirty="0"/>
              <a:t>6</a:t>
            </a:r>
          </a:p>
        </p:txBody>
      </p:sp>
      <p:sp>
        <p:nvSpPr>
          <p:cNvPr id="35" name="TextBox 34"/>
          <p:cNvSpPr txBox="1"/>
          <p:nvPr/>
        </p:nvSpPr>
        <p:spPr>
          <a:xfrm>
            <a:off x="5404160" y="4411672"/>
            <a:ext cx="307313" cy="369332"/>
          </a:xfrm>
          <a:prstGeom prst="rect">
            <a:avLst/>
          </a:prstGeom>
          <a:noFill/>
        </p:spPr>
        <p:txBody>
          <a:bodyPr wrap="square" rtlCol="0">
            <a:spAutoFit/>
          </a:bodyPr>
          <a:lstStyle/>
          <a:p>
            <a:pPr algn="ctr"/>
            <a:r>
              <a:rPr lang="en-US" dirty="0"/>
              <a:t>5</a:t>
            </a:r>
          </a:p>
        </p:txBody>
      </p:sp>
      <p:sp>
        <p:nvSpPr>
          <p:cNvPr id="36" name="TextBox 35"/>
          <p:cNvSpPr txBox="1"/>
          <p:nvPr/>
        </p:nvSpPr>
        <p:spPr>
          <a:xfrm>
            <a:off x="6470571" y="3525624"/>
            <a:ext cx="307313" cy="369332"/>
          </a:xfrm>
          <a:prstGeom prst="rect">
            <a:avLst/>
          </a:prstGeom>
          <a:noFill/>
        </p:spPr>
        <p:txBody>
          <a:bodyPr wrap="square" rtlCol="0">
            <a:spAutoFit/>
          </a:bodyPr>
          <a:lstStyle/>
          <a:p>
            <a:pPr algn="ctr"/>
            <a:r>
              <a:rPr lang="en-US" dirty="0"/>
              <a:t>4</a:t>
            </a:r>
          </a:p>
        </p:txBody>
      </p:sp>
      <p:sp>
        <p:nvSpPr>
          <p:cNvPr id="37" name="TextBox 36"/>
          <p:cNvSpPr txBox="1"/>
          <p:nvPr/>
        </p:nvSpPr>
        <p:spPr>
          <a:xfrm>
            <a:off x="5128783" y="2555612"/>
            <a:ext cx="307313" cy="369332"/>
          </a:xfrm>
          <a:prstGeom prst="rect">
            <a:avLst/>
          </a:prstGeom>
          <a:noFill/>
        </p:spPr>
        <p:txBody>
          <a:bodyPr wrap="square" rtlCol="0">
            <a:spAutoFit/>
          </a:bodyPr>
          <a:lstStyle/>
          <a:p>
            <a:pPr algn="ctr"/>
            <a:r>
              <a:rPr lang="en-US" dirty="0"/>
              <a:t>3</a:t>
            </a:r>
          </a:p>
        </p:txBody>
      </p:sp>
      <p:sp>
        <p:nvSpPr>
          <p:cNvPr id="38" name="TextBox 37"/>
          <p:cNvSpPr txBox="1"/>
          <p:nvPr/>
        </p:nvSpPr>
        <p:spPr>
          <a:xfrm>
            <a:off x="3545886" y="3402977"/>
            <a:ext cx="432048" cy="369332"/>
          </a:xfrm>
          <a:prstGeom prst="rect">
            <a:avLst/>
          </a:prstGeom>
          <a:noFill/>
        </p:spPr>
        <p:txBody>
          <a:bodyPr wrap="square" rtlCol="0">
            <a:spAutoFit/>
          </a:bodyPr>
          <a:lstStyle/>
          <a:p>
            <a:pPr algn="ctr"/>
            <a:r>
              <a:rPr lang="en-US" dirty="0"/>
              <a:t>10</a:t>
            </a:r>
          </a:p>
        </p:txBody>
      </p:sp>
      <p:sp>
        <p:nvSpPr>
          <p:cNvPr id="39" name="TextBox 38"/>
          <p:cNvSpPr txBox="1"/>
          <p:nvPr/>
        </p:nvSpPr>
        <p:spPr>
          <a:xfrm>
            <a:off x="3067151" y="2876533"/>
            <a:ext cx="432048" cy="369332"/>
          </a:xfrm>
          <a:prstGeom prst="rect">
            <a:avLst/>
          </a:prstGeom>
          <a:noFill/>
        </p:spPr>
        <p:txBody>
          <a:bodyPr wrap="square" rtlCol="0">
            <a:spAutoFit/>
          </a:bodyPr>
          <a:lstStyle/>
          <a:p>
            <a:pPr algn="ctr"/>
            <a:r>
              <a:rPr lang="en-US" dirty="0"/>
              <a:t>3</a:t>
            </a:r>
          </a:p>
        </p:txBody>
      </p:sp>
      <p:sp>
        <p:nvSpPr>
          <p:cNvPr id="40" name="TextBox 39"/>
          <p:cNvSpPr txBox="1"/>
          <p:nvPr/>
        </p:nvSpPr>
        <p:spPr>
          <a:xfrm>
            <a:off x="4355976" y="2388791"/>
            <a:ext cx="432048" cy="369332"/>
          </a:xfrm>
          <a:prstGeom prst="rect">
            <a:avLst/>
          </a:prstGeom>
          <a:noFill/>
        </p:spPr>
        <p:txBody>
          <a:bodyPr wrap="square" rtlCol="0">
            <a:spAutoFit/>
          </a:bodyPr>
          <a:lstStyle/>
          <a:p>
            <a:pPr algn="ctr"/>
            <a:r>
              <a:rPr lang="en-US" dirty="0"/>
              <a:t>7</a:t>
            </a:r>
          </a:p>
        </p:txBody>
      </p:sp>
      <p:sp>
        <p:nvSpPr>
          <p:cNvPr id="41" name="TextBox 40"/>
          <p:cNvSpPr txBox="1"/>
          <p:nvPr/>
        </p:nvSpPr>
        <p:spPr>
          <a:xfrm>
            <a:off x="5966515" y="2836242"/>
            <a:ext cx="432048" cy="369332"/>
          </a:xfrm>
          <a:prstGeom prst="rect">
            <a:avLst/>
          </a:prstGeom>
          <a:noFill/>
        </p:spPr>
        <p:txBody>
          <a:bodyPr wrap="square" rtlCol="0">
            <a:spAutoFit/>
          </a:bodyPr>
          <a:lstStyle/>
          <a:p>
            <a:pPr algn="ctr"/>
            <a:r>
              <a:rPr lang="en-US" dirty="0"/>
              <a:t>5</a:t>
            </a:r>
          </a:p>
        </p:txBody>
      </p:sp>
      <p:sp>
        <p:nvSpPr>
          <p:cNvPr id="42" name="TextBox 41"/>
          <p:cNvSpPr txBox="1"/>
          <p:nvPr/>
        </p:nvSpPr>
        <p:spPr>
          <a:xfrm>
            <a:off x="6118915" y="4108430"/>
            <a:ext cx="432048" cy="369332"/>
          </a:xfrm>
          <a:prstGeom prst="rect">
            <a:avLst/>
          </a:prstGeom>
          <a:noFill/>
        </p:spPr>
        <p:txBody>
          <a:bodyPr wrap="square" rtlCol="0">
            <a:spAutoFit/>
          </a:bodyPr>
          <a:lstStyle/>
          <a:p>
            <a:pPr algn="ctr"/>
            <a:r>
              <a:rPr lang="en-US" dirty="0"/>
              <a:t>6</a:t>
            </a:r>
          </a:p>
        </p:txBody>
      </p:sp>
      <p:sp>
        <p:nvSpPr>
          <p:cNvPr id="43" name="TextBox 42"/>
          <p:cNvSpPr txBox="1"/>
          <p:nvPr/>
        </p:nvSpPr>
        <p:spPr>
          <a:xfrm>
            <a:off x="4598363" y="4527184"/>
            <a:ext cx="432048" cy="369332"/>
          </a:xfrm>
          <a:prstGeom prst="rect">
            <a:avLst/>
          </a:prstGeom>
          <a:noFill/>
        </p:spPr>
        <p:txBody>
          <a:bodyPr wrap="square" rtlCol="0">
            <a:spAutoFit/>
          </a:bodyPr>
          <a:lstStyle/>
          <a:p>
            <a:pPr algn="ctr"/>
            <a:r>
              <a:rPr lang="en-US" dirty="0"/>
              <a:t>7</a:t>
            </a:r>
          </a:p>
        </p:txBody>
      </p:sp>
      <p:sp>
        <p:nvSpPr>
          <p:cNvPr id="44" name="TextBox 43"/>
          <p:cNvSpPr txBox="1"/>
          <p:nvPr/>
        </p:nvSpPr>
        <p:spPr>
          <a:xfrm>
            <a:off x="4786593" y="3775756"/>
            <a:ext cx="432048" cy="369332"/>
          </a:xfrm>
          <a:prstGeom prst="rect">
            <a:avLst/>
          </a:prstGeom>
          <a:noFill/>
        </p:spPr>
        <p:txBody>
          <a:bodyPr wrap="square" rtlCol="0">
            <a:spAutoFit/>
          </a:bodyPr>
          <a:lstStyle/>
          <a:p>
            <a:pPr algn="ctr"/>
            <a:r>
              <a:rPr lang="en-US" dirty="0"/>
              <a:t>2</a:t>
            </a:r>
          </a:p>
        </p:txBody>
      </p:sp>
      <p:sp>
        <p:nvSpPr>
          <p:cNvPr id="45" name="TextBox 44"/>
          <p:cNvSpPr txBox="1"/>
          <p:nvPr/>
        </p:nvSpPr>
        <p:spPr>
          <a:xfrm>
            <a:off x="4355976" y="3061199"/>
            <a:ext cx="432048" cy="369332"/>
          </a:xfrm>
          <a:prstGeom prst="rect">
            <a:avLst/>
          </a:prstGeom>
          <a:noFill/>
        </p:spPr>
        <p:txBody>
          <a:bodyPr wrap="square" rtlCol="0">
            <a:spAutoFit/>
          </a:bodyPr>
          <a:lstStyle/>
          <a:p>
            <a:pPr algn="ctr"/>
            <a:r>
              <a:rPr lang="en-US" dirty="0"/>
              <a:t>8</a:t>
            </a:r>
          </a:p>
        </p:txBody>
      </p:sp>
      <p:cxnSp>
        <p:nvCxnSpPr>
          <p:cNvPr id="47" name="Straight Arrow Connector 46"/>
          <p:cNvCxnSpPr>
            <a:stCxn id="10" idx="4"/>
            <a:endCxn id="35" idx="0"/>
          </p:cNvCxnSpPr>
          <p:nvPr/>
        </p:nvCxnSpPr>
        <p:spPr>
          <a:xfrm>
            <a:off x="5256076" y="2924944"/>
            <a:ext cx="301741" cy="148672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383369" y="3344814"/>
            <a:ext cx="432048" cy="369332"/>
          </a:xfrm>
          <a:prstGeom prst="rect">
            <a:avLst/>
          </a:prstGeom>
          <a:noFill/>
        </p:spPr>
        <p:txBody>
          <a:bodyPr wrap="square" rtlCol="0">
            <a:spAutoFit/>
          </a:bodyPr>
          <a:lstStyle/>
          <a:p>
            <a:pPr algn="ctr"/>
            <a:r>
              <a:rPr lang="en-US" dirty="0"/>
              <a:t>1</a:t>
            </a:r>
          </a:p>
        </p:txBody>
      </p:sp>
      <p:sp>
        <p:nvSpPr>
          <p:cNvPr id="49" name="TextBox 48"/>
          <p:cNvSpPr txBox="1"/>
          <p:nvPr/>
        </p:nvSpPr>
        <p:spPr>
          <a:xfrm>
            <a:off x="3155510" y="4060405"/>
            <a:ext cx="432048" cy="369332"/>
          </a:xfrm>
          <a:prstGeom prst="rect">
            <a:avLst/>
          </a:prstGeom>
          <a:noFill/>
        </p:spPr>
        <p:txBody>
          <a:bodyPr wrap="square" rtlCol="0">
            <a:spAutoFit/>
          </a:bodyPr>
          <a:lstStyle/>
          <a:p>
            <a:pPr algn="ctr"/>
            <a:r>
              <a:rPr lang="en-US" dirty="0"/>
              <a:t>5</a:t>
            </a:r>
          </a:p>
        </p:txBody>
      </p:sp>
    </p:spTree>
    <p:extLst>
      <p:ext uri="{BB962C8B-B14F-4D97-AF65-F5344CB8AC3E}">
        <p14:creationId xmlns:p14="http://schemas.microsoft.com/office/powerpoint/2010/main" val="3585966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Expanding the Vertex Set W in Stages</a:t>
            </a:r>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2572087218"/>
                  </p:ext>
                </p:extLst>
              </p:nvPr>
            </p:nvGraphicFramePr>
            <p:xfrm>
              <a:off x="457200" y="1600200"/>
              <a:ext cx="8229595" cy="741680"/>
            </p:xfrm>
            <a:graphic>
              <a:graphicData uri="http://schemas.openxmlformats.org/drawingml/2006/table">
                <a:tbl>
                  <a:tblPr firstRow="1" bandRow="1">
                    <a:tableStyleId>{5C22544A-7EE6-4342-B048-85BDC9FD1C3A}</a:tableStyleId>
                  </a:tblPr>
                  <a:tblGrid>
                    <a:gridCol w="748145">
                      <a:extLst>
                        <a:ext uri="{9D8B030D-6E8A-4147-A177-3AD203B41FA5}">
                          <a16:colId xmlns:a16="http://schemas.microsoft.com/office/drawing/2014/main" val="20000"/>
                        </a:ext>
                      </a:extLst>
                    </a:gridCol>
                    <a:gridCol w="748145">
                      <a:extLst>
                        <a:ext uri="{9D8B030D-6E8A-4147-A177-3AD203B41FA5}">
                          <a16:colId xmlns:a16="http://schemas.microsoft.com/office/drawing/2014/main" val="20001"/>
                        </a:ext>
                      </a:extLst>
                    </a:gridCol>
                    <a:gridCol w="1178350">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634037">
                      <a:extLst>
                        <a:ext uri="{9D8B030D-6E8A-4147-A177-3AD203B41FA5}">
                          <a16:colId xmlns:a16="http://schemas.microsoft.com/office/drawing/2014/main" val="20004"/>
                        </a:ext>
                      </a:extLst>
                    </a:gridCol>
                    <a:gridCol w="748145">
                      <a:extLst>
                        <a:ext uri="{9D8B030D-6E8A-4147-A177-3AD203B41FA5}">
                          <a16:colId xmlns:a16="http://schemas.microsoft.com/office/drawing/2014/main" val="20005"/>
                        </a:ext>
                      </a:extLst>
                    </a:gridCol>
                    <a:gridCol w="748145">
                      <a:extLst>
                        <a:ext uri="{9D8B030D-6E8A-4147-A177-3AD203B41FA5}">
                          <a16:colId xmlns:a16="http://schemas.microsoft.com/office/drawing/2014/main" val="20006"/>
                        </a:ext>
                      </a:extLst>
                    </a:gridCol>
                    <a:gridCol w="748145">
                      <a:extLst>
                        <a:ext uri="{9D8B030D-6E8A-4147-A177-3AD203B41FA5}">
                          <a16:colId xmlns:a16="http://schemas.microsoft.com/office/drawing/2014/main" val="20007"/>
                        </a:ext>
                      </a:extLst>
                    </a:gridCol>
                    <a:gridCol w="748145">
                      <a:extLst>
                        <a:ext uri="{9D8B030D-6E8A-4147-A177-3AD203B41FA5}">
                          <a16:colId xmlns:a16="http://schemas.microsoft.com/office/drawing/2014/main" val="20008"/>
                        </a:ext>
                      </a:extLst>
                    </a:gridCol>
                    <a:gridCol w="748145">
                      <a:extLst>
                        <a:ext uri="{9D8B030D-6E8A-4147-A177-3AD203B41FA5}">
                          <a16:colId xmlns:a16="http://schemas.microsoft.com/office/drawing/2014/main" val="20009"/>
                        </a:ext>
                      </a:extLst>
                    </a:gridCol>
                    <a:gridCol w="748145">
                      <a:extLst>
                        <a:ext uri="{9D8B030D-6E8A-4147-A177-3AD203B41FA5}">
                          <a16:colId xmlns:a16="http://schemas.microsoft.com/office/drawing/2014/main" val="20010"/>
                        </a:ext>
                      </a:extLst>
                    </a:gridCol>
                  </a:tblGrid>
                  <a:tr h="370840">
                    <a:tc>
                      <a:txBody>
                        <a:bodyPr/>
                        <a:lstStyle/>
                        <a:p>
                          <a:r>
                            <a:rPr lang="en-US" dirty="0"/>
                            <a:t>Stage</a:t>
                          </a:r>
                        </a:p>
                      </a:txBody>
                      <a:tcPr/>
                    </a:tc>
                    <a:tc>
                      <a:txBody>
                        <a:bodyPr/>
                        <a:lstStyle/>
                        <a:p>
                          <a:r>
                            <a:rPr lang="en-US" dirty="0"/>
                            <a:t>W</a:t>
                          </a:r>
                        </a:p>
                      </a:txBody>
                      <a:tcPr/>
                    </a:tc>
                    <a:tc>
                      <a:txBody>
                        <a:bodyPr/>
                        <a:lstStyle/>
                        <a:p>
                          <a:r>
                            <a:rPr lang="en-US" dirty="0"/>
                            <a:t>V-W</a:t>
                          </a:r>
                        </a:p>
                      </a:txBody>
                      <a:tcPr/>
                    </a:tc>
                    <a:tc>
                      <a:txBody>
                        <a:bodyPr/>
                        <a:lstStyle/>
                        <a:p>
                          <a:r>
                            <a:rPr lang="en-US" dirty="0"/>
                            <a:t>w</a:t>
                          </a:r>
                        </a:p>
                      </a:txBody>
                      <a:tcPr/>
                    </a:tc>
                    <a:tc>
                      <a:txBody>
                        <a:bodyPr/>
                        <a:lstStyle/>
                        <a:p>
                          <a:r>
                            <a:rPr lang="el-GR" dirty="0"/>
                            <a:t>Δ(</a:t>
                          </a:r>
                          <a:r>
                            <a:rPr lang="en-US" dirty="0"/>
                            <a:t>w)</a:t>
                          </a:r>
                        </a:p>
                      </a:txBody>
                      <a:tcPr/>
                    </a:tc>
                    <a:tc>
                      <a:txBody>
                        <a:bodyPr/>
                        <a:lstStyle/>
                        <a:p>
                          <a:r>
                            <a:rPr lang="el-GR" dirty="0"/>
                            <a:t>Δ</a:t>
                          </a:r>
                          <a:r>
                            <a:rPr lang="en-US" dirty="0"/>
                            <a:t>(1)</a:t>
                          </a:r>
                        </a:p>
                      </a:txBody>
                      <a:tcPr/>
                    </a:tc>
                    <a:tc>
                      <a:txBody>
                        <a:bodyPr/>
                        <a:lstStyle/>
                        <a:p>
                          <a:r>
                            <a:rPr lang="el-GR" dirty="0"/>
                            <a:t>Δ</a:t>
                          </a:r>
                          <a:r>
                            <a:rPr lang="en-US" dirty="0"/>
                            <a:t>(2)</a:t>
                          </a:r>
                        </a:p>
                      </a:txBody>
                      <a:tcPr/>
                    </a:tc>
                    <a:tc>
                      <a:txBody>
                        <a:bodyPr/>
                        <a:lstStyle/>
                        <a:p>
                          <a:r>
                            <a:rPr lang="el-GR" dirty="0"/>
                            <a:t>Δ</a:t>
                          </a:r>
                          <a:r>
                            <a:rPr lang="en-US" dirty="0"/>
                            <a:t>(3)</a:t>
                          </a:r>
                        </a:p>
                      </a:txBody>
                      <a:tcPr/>
                    </a:tc>
                    <a:tc>
                      <a:txBody>
                        <a:bodyPr/>
                        <a:lstStyle/>
                        <a:p>
                          <a:r>
                            <a:rPr lang="el-GR" dirty="0"/>
                            <a:t>Δ</a:t>
                          </a:r>
                          <a:r>
                            <a:rPr lang="en-US" dirty="0"/>
                            <a:t>(4)</a:t>
                          </a:r>
                        </a:p>
                      </a:txBody>
                      <a:tcPr/>
                    </a:tc>
                    <a:tc>
                      <a:txBody>
                        <a:bodyPr/>
                        <a:lstStyle/>
                        <a:p>
                          <a:r>
                            <a:rPr lang="el-GR" dirty="0"/>
                            <a:t>Δ</a:t>
                          </a:r>
                          <a:r>
                            <a:rPr lang="en-US" dirty="0"/>
                            <a:t>(5)</a:t>
                          </a:r>
                        </a:p>
                      </a:txBody>
                      <a:tcPr/>
                    </a:tc>
                    <a:tc>
                      <a:txBody>
                        <a:bodyPr/>
                        <a:lstStyle/>
                        <a:p>
                          <a:r>
                            <a:rPr lang="el-GR" dirty="0"/>
                            <a:t>Δ</a:t>
                          </a:r>
                          <a:r>
                            <a:rPr lang="en-US" dirty="0"/>
                            <a:t>(6)</a:t>
                          </a:r>
                        </a:p>
                      </a:txBody>
                      <a:tcPr/>
                    </a:tc>
                    <a:extLst>
                      <a:ext uri="{0D108BD9-81ED-4DB2-BD59-A6C34878D82A}">
                        <a16:rowId xmlns:a16="http://schemas.microsoft.com/office/drawing/2014/main" val="10000"/>
                      </a:ext>
                    </a:extLst>
                  </a:tr>
                  <a:tr h="370840">
                    <a:tc>
                      <a:txBody>
                        <a:bodyPr/>
                        <a:lstStyle/>
                        <a:p>
                          <a:r>
                            <a:rPr lang="en-US" dirty="0"/>
                            <a:t>Start</a:t>
                          </a:r>
                        </a:p>
                      </a:txBody>
                      <a:tcPr/>
                    </a:tc>
                    <a:tc>
                      <a:txBody>
                        <a:bodyPr/>
                        <a:lstStyle/>
                        <a:p>
                          <a:r>
                            <a:rPr lang="en-US" dirty="0"/>
                            <a:t>{1}</a:t>
                          </a:r>
                        </a:p>
                      </a:txBody>
                      <a:tcPr/>
                    </a:tc>
                    <a:tc>
                      <a:txBody>
                        <a:bodyPr/>
                        <a:lstStyle/>
                        <a:p>
                          <a:r>
                            <a:rPr lang="en-US" dirty="0"/>
                            <a:t>{2,3,4,5,6}</a:t>
                          </a:r>
                        </a:p>
                      </a:txBody>
                      <a:tcPr/>
                    </a:tc>
                    <a:tc>
                      <a:txBody>
                        <a:bodyPr/>
                        <a:lstStyle/>
                        <a:p>
                          <a:r>
                            <a:rPr lang="en-US" dirty="0"/>
                            <a:t>-</a:t>
                          </a:r>
                        </a:p>
                      </a:txBody>
                      <a:tcPr/>
                    </a:tc>
                    <a:tc>
                      <a:txBody>
                        <a:bodyPr/>
                        <a:lstStyle/>
                        <a:p>
                          <a:r>
                            <a:rPr lang="en-US" dirty="0"/>
                            <a:t>-</a:t>
                          </a:r>
                        </a:p>
                      </a:txBody>
                      <a:tcPr/>
                    </a:tc>
                    <a:tc>
                      <a:txBody>
                        <a:bodyPr/>
                        <a:lstStyle/>
                        <a:p>
                          <a:r>
                            <a:rPr lang="en-US" dirty="0"/>
                            <a:t>0</a:t>
                          </a:r>
                        </a:p>
                      </a:txBody>
                      <a:tcPr/>
                    </a:tc>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1"/>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3836678713"/>
                  </p:ext>
                </p:extLst>
              </p:nvPr>
            </p:nvGraphicFramePr>
            <p:xfrm>
              <a:off x="457200" y="1600200"/>
              <a:ext cx="8229595" cy="741680"/>
            </p:xfrm>
            <a:graphic>
              <a:graphicData uri="http://schemas.openxmlformats.org/drawingml/2006/table">
                <a:tbl>
                  <a:tblPr firstRow="1" bandRow="1">
                    <a:tableStyleId>{5C22544A-7EE6-4342-B048-85BDC9FD1C3A}</a:tableStyleId>
                  </a:tblPr>
                  <a:tblGrid>
                    <a:gridCol w="748145"/>
                    <a:gridCol w="748145"/>
                    <a:gridCol w="1178350"/>
                    <a:gridCol w="432048"/>
                    <a:gridCol w="634037"/>
                    <a:gridCol w="748145"/>
                    <a:gridCol w="748145"/>
                    <a:gridCol w="748145"/>
                    <a:gridCol w="748145"/>
                    <a:gridCol w="748145"/>
                    <a:gridCol w="748145"/>
                  </a:tblGrid>
                  <a:tr h="370840">
                    <a:tc>
                      <a:txBody>
                        <a:bodyPr/>
                        <a:lstStyle/>
                        <a:p>
                          <a:r>
                            <a:rPr lang="en-US" dirty="0" smtClean="0"/>
                            <a:t>Stage</a:t>
                          </a:r>
                          <a:endParaRPr lang="en-US" dirty="0"/>
                        </a:p>
                      </a:txBody>
                      <a:tcPr/>
                    </a:tc>
                    <a:tc>
                      <a:txBody>
                        <a:bodyPr/>
                        <a:lstStyle/>
                        <a:p>
                          <a:r>
                            <a:rPr lang="en-US" dirty="0" smtClean="0"/>
                            <a:t>W</a:t>
                          </a:r>
                          <a:endParaRPr lang="en-US" dirty="0"/>
                        </a:p>
                      </a:txBody>
                      <a:tcPr/>
                    </a:tc>
                    <a:tc>
                      <a:txBody>
                        <a:bodyPr/>
                        <a:lstStyle/>
                        <a:p>
                          <a:r>
                            <a:rPr lang="en-US" dirty="0" smtClean="0"/>
                            <a:t>V-W</a:t>
                          </a:r>
                          <a:endParaRPr lang="en-US" dirty="0"/>
                        </a:p>
                      </a:txBody>
                      <a:tcPr/>
                    </a:tc>
                    <a:tc>
                      <a:txBody>
                        <a:bodyPr/>
                        <a:lstStyle/>
                        <a:p>
                          <a:r>
                            <a:rPr lang="en-US" dirty="0" smtClean="0"/>
                            <a:t>w</a:t>
                          </a:r>
                          <a:endParaRPr lang="en-US" dirty="0"/>
                        </a:p>
                      </a:txBody>
                      <a:tcPr/>
                    </a:tc>
                    <a:tc>
                      <a:txBody>
                        <a:bodyPr/>
                        <a:lstStyle/>
                        <a:p>
                          <a:r>
                            <a:rPr lang="el-GR" dirty="0" smtClean="0"/>
                            <a:t>Δ(</a:t>
                          </a:r>
                          <a:r>
                            <a:rPr lang="en-US" dirty="0" smtClean="0"/>
                            <a:t>w)</a:t>
                          </a:r>
                          <a:endParaRPr lang="en-US" dirty="0"/>
                        </a:p>
                      </a:txBody>
                      <a:tcPr/>
                    </a:tc>
                    <a:tc>
                      <a:txBody>
                        <a:bodyPr/>
                        <a:lstStyle/>
                        <a:p>
                          <a:r>
                            <a:rPr lang="el-GR" dirty="0" smtClean="0"/>
                            <a:t>Δ</a:t>
                          </a:r>
                          <a:r>
                            <a:rPr lang="en-US" dirty="0" smtClean="0"/>
                            <a:t>(1)</a:t>
                          </a:r>
                          <a:endParaRPr lang="en-US" dirty="0"/>
                        </a:p>
                      </a:txBody>
                      <a:tcPr/>
                    </a:tc>
                    <a:tc>
                      <a:txBody>
                        <a:bodyPr/>
                        <a:lstStyle/>
                        <a:p>
                          <a:r>
                            <a:rPr lang="el-GR" dirty="0" smtClean="0"/>
                            <a:t>Δ</a:t>
                          </a:r>
                          <a:r>
                            <a:rPr lang="en-US" dirty="0" smtClean="0"/>
                            <a:t>(2)</a:t>
                          </a:r>
                          <a:endParaRPr lang="en-US" dirty="0"/>
                        </a:p>
                      </a:txBody>
                      <a:tcPr/>
                    </a:tc>
                    <a:tc>
                      <a:txBody>
                        <a:bodyPr/>
                        <a:lstStyle/>
                        <a:p>
                          <a:r>
                            <a:rPr lang="el-GR" dirty="0" smtClean="0"/>
                            <a:t>Δ</a:t>
                          </a:r>
                          <a:r>
                            <a:rPr lang="en-US" dirty="0" smtClean="0"/>
                            <a:t>(3)</a:t>
                          </a:r>
                          <a:endParaRPr lang="en-US" dirty="0"/>
                        </a:p>
                      </a:txBody>
                      <a:tcPr/>
                    </a:tc>
                    <a:tc>
                      <a:txBody>
                        <a:bodyPr/>
                        <a:lstStyle/>
                        <a:p>
                          <a:r>
                            <a:rPr lang="el-GR" dirty="0" smtClean="0"/>
                            <a:t>Δ</a:t>
                          </a:r>
                          <a:r>
                            <a:rPr lang="en-US" dirty="0" smtClean="0"/>
                            <a:t>(4)</a:t>
                          </a:r>
                          <a:endParaRPr lang="en-US" dirty="0"/>
                        </a:p>
                      </a:txBody>
                      <a:tcPr/>
                    </a:tc>
                    <a:tc>
                      <a:txBody>
                        <a:bodyPr/>
                        <a:lstStyle/>
                        <a:p>
                          <a:r>
                            <a:rPr lang="el-GR" dirty="0" smtClean="0"/>
                            <a:t>Δ</a:t>
                          </a:r>
                          <a:r>
                            <a:rPr lang="en-US" dirty="0" smtClean="0"/>
                            <a:t>(5)</a:t>
                          </a:r>
                          <a:endParaRPr lang="en-US" dirty="0"/>
                        </a:p>
                      </a:txBody>
                      <a:tcPr/>
                    </a:tc>
                    <a:tc>
                      <a:txBody>
                        <a:bodyPr/>
                        <a:lstStyle/>
                        <a:p>
                          <a:r>
                            <a:rPr lang="el-GR" dirty="0" smtClean="0"/>
                            <a:t>Δ</a:t>
                          </a:r>
                          <a:r>
                            <a:rPr lang="en-US" dirty="0" smtClean="0"/>
                            <a:t>(6)</a:t>
                          </a:r>
                          <a:endParaRPr lang="en-US" dirty="0"/>
                        </a:p>
                      </a:txBody>
                      <a:tcPr/>
                    </a:tc>
                  </a:tr>
                  <a:tr h="370840">
                    <a:tc>
                      <a:txBody>
                        <a:bodyPr/>
                        <a:lstStyle/>
                        <a:p>
                          <a:r>
                            <a:rPr lang="en-US" dirty="0" smtClean="0"/>
                            <a:t>Start</a:t>
                          </a:r>
                          <a:endParaRPr lang="en-US" dirty="0"/>
                        </a:p>
                      </a:txBody>
                      <a:tcPr/>
                    </a:tc>
                    <a:tc>
                      <a:txBody>
                        <a:bodyPr/>
                        <a:lstStyle/>
                        <a:p>
                          <a:r>
                            <a:rPr lang="en-US" dirty="0" smtClean="0"/>
                            <a:t>{1}</a:t>
                          </a:r>
                          <a:endParaRPr lang="en-US" dirty="0"/>
                        </a:p>
                      </a:txBody>
                      <a:tcPr/>
                    </a:tc>
                    <a:tc>
                      <a:txBody>
                        <a:bodyPr/>
                        <a:lstStyle/>
                        <a:p>
                          <a:r>
                            <a:rPr lang="en-US" dirty="0" smtClean="0"/>
                            <a:t>{2,3,4,5,6}</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endParaRPr lang="en-US"/>
                        </a:p>
                      </a:txBody>
                      <a:tcPr>
                        <a:blipFill rotWithShape="1">
                          <a:blip r:embed="rId2"/>
                          <a:stretch>
                            <a:fillRect l="-698374" t="-110000" r="-299187" b="-25000"/>
                          </a:stretch>
                        </a:blipFill>
                      </a:tcPr>
                    </a:tc>
                    <a:tc>
                      <a:txBody>
                        <a:bodyPr/>
                        <a:lstStyle/>
                        <a:p>
                          <a:endParaRPr lang="en-US"/>
                        </a:p>
                      </a:txBody>
                      <a:tcPr>
                        <a:blipFill rotWithShape="1">
                          <a:blip r:embed="rId2"/>
                          <a:stretch>
                            <a:fillRect l="-798374" t="-110000" r="-199187" b="-25000"/>
                          </a:stretch>
                        </a:blipFill>
                      </a:tcPr>
                    </a:tc>
                    <a:tc>
                      <a:txBody>
                        <a:bodyPr/>
                        <a:lstStyle/>
                        <a:p>
                          <a:endParaRPr lang="en-US"/>
                        </a:p>
                      </a:txBody>
                      <a:tcPr>
                        <a:blipFill rotWithShape="1">
                          <a:blip r:embed="rId2"/>
                          <a:stretch>
                            <a:fillRect l="-905738" t="-110000" r="-100820" b="-25000"/>
                          </a:stretch>
                        </a:blipFill>
                      </a:tcPr>
                    </a:tc>
                    <a:tc>
                      <a:txBody>
                        <a:bodyPr/>
                        <a:lstStyle/>
                        <a:p>
                          <a:r>
                            <a:rPr lang="en-US" dirty="0" smtClean="0"/>
                            <a:t>5</a:t>
                          </a:r>
                          <a:endParaRPr lang="en-US" dirty="0"/>
                        </a:p>
                      </a:txBody>
                      <a:tcPr/>
                    </a:tc>
                  </a:tr>
                </a:tbl>
              </a:graphicData>
            </a:graphic>
          </p:graphicFrame>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18</a:t>
            </a:fld>
            <a:endParaRPr lang="en-US"/>
          </a:p>
        </p:txBody>
      </p:sp>
      <p:sp>
        <p:nvSpPr>
          <p:cNvPr id="39" name="Oval 38"/>
          <p:cNvSpPr/>
          <p:nvPr/>
        </p:nvSpPr>
        <p:spPr>
          <a:xfrm>
            <a:off x="7599469" y="579502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104024" y="568689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987900" y="4928710"/>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924004" y="395869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292156" y="395869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8660308" y="492871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p:cNvCxnSpPr>
            <a:stCxn id="41" idx="7"/>
            <a:endCxn id="42" idx="3"/>
          </p:cNvCxnSpPr>
          <p:nvPr/>
        </p:nvCxnSpPr>
        <p:spPr>
          <a:xfrm flipV="1">
            <a:off x="5295213" y="4266011"/>
            <a:ext cx="681518" cy="71542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2" idx="6"/>
            <a:endCxn id="43" idx="2"/>
          </p:cNvCxnSpPr>
          <p:nvPr/>
        </p:nvCxnSpPr>
        <p:spPr>
          <a:xfrm>
            <a:off x="6284044" y="4138718"/>
            <a:ext cx="100811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3" idx="6"/>
            <a:endCxn id="44" idx="1"/>
          </p:cNvCxnSpPr>
          <p:nvPr/>
        </p:nvCxnSpPr>
        <p:spPr>
          <a:xfrm>
            <a:off x="7652196" y="4138718"/>
            <a:ext cx="1060839" cy="84271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4" idx="3"/>
            <a:endCxn id="39" idx="7"/>
          </p:cNvCxnSpPr>
          <p:nvPr/>
        </p:nvCxnSpPr>
        <p:spPr>
          <a:xfrm flipH="1">
            <a:off x="7906782" y="5236023"/>
            <a:ext cx="806253" cy="61173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9" idx="2"/>
            <a:endCxn id="40" idx="6"/>
          </p:cNvCxnSpPr>
          <p:nvPr/>
        </p:nvCxnSpPr>
        <p:spPr>
          <a:xfrm flipH="1" flipV="1">
            <a:off x="6464064" y="5866910"/>
            <a:ext cx="1135405" cy="10813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0" idx="7"/>
            <a:endCxn id="44" idx="2"/>
          </p:cNvCxnSpPr>
          <p:nvPr/>
        </p:nvCxnSpPr>
        <p:spPr>
          <a:xfrm flipV="1">
            <a:off x="6411337" y="5108730"/>
            <a:ext cx="2248971" cy="63088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0" idx="0"/>
            <a:endCxn id="43" idx="3"/>
          </p:cNvCxnSpPr>
          <p:nvPr/>
        </p:nvCxnSpPr>
        <p:spPr>
          <a:xfrm flipV="1">
            <a:off x="6284044" y="4266011"/>
            <a:ext cx="1060839" cy="142087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40" idx="0"/>
          </p:cNvCxnSpPr>
          <p:nvPr/>
        </p:nvCxnSpPr>
        <p:spPr>
          <a:xfrm>
            <a:off x="6104024" y="4318738"/>
            <a:ext cx="180020" cy="136815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1" idx="5"/>
            <a:endCxn id="40" idx="1"/>
          </p:cNvCxnSpPr>
          <p:nvPr/>
        </p:nvCxnSpPr>
        <p:spPr>
          <a:xfrm>
            <a:off x="5295213" y="5236023"/>
            <a:ext cx="861538" cy="50359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924004" y="3949406"/>
            <a:ext cx="307313" cy="369332"/>
          </a:xfrm>
          <a:prstGeom prst="rect">
            <a:avLst/>
          </a:prstGeom>
          <a:noFill/>
        </p:spPr>
        <p:txBody>
          <a:bodyPr wrap="square" rtlCol="0">
            <a:spAutoFit/>
          </a:bodyPr>
          <a:lstStyle/>
          <a:p>
            <a:pPr algn="ctr"/>
            <a:r>
              <a:rPr lang="en-US" dirty="0"/>
              <a:t>2</a:t>
            </a:r>
          </a:p>
        </p:txBody>
      </p:sp>
      <p:sp>
        <p:nvSpPr>
          <p:cNvPr id="55" name="TextBox 54"/>
          <p:cNvSpPr txBox="1"/>
          <p:nvPr/>
        </p:nvSpPr>
        <p:spPr>
          <a:xfrm>
            <a:off x="5014263" y="4928710"/>
            <a:ext cx="307313" cy="369332"/>
          </a:xfrm>
          <a:prstGeom prst="rect">
            <a:avLst/>
          </a:prstGeom>
          <a:noFill/>
        </p:spPr>
        <p:txBody>
          <a:bodyPr wrap="square" rtlCol="0">
            <a:spAutoFit/>
          </a:bodyPr>
          <a:lstStyle/>
          <a:p>
            <a:pPr algn="ctr"/>
            <a:r>
              <a:rPr lang="en-US" dirty="0"/>
              <a:t>1</a:t>
            </a:r>
          </a:p>
        </p:txBody>
      </p:sp>
      <p:sp>
        <p:nvSpPr>
          <p:cNvPr id="56" name="TextBox 55"/>
          <p:cNvSpPr txBox="1"/>
          <p:nvPr/>
        </p:nvSpPr>
        <p:spPr>
          <a:xfrm>
            <a:off x="6130387" y="5663087"/>
            <a:ext cx="307313" cy="369332"/>
          </a:xfrm>
          <a:prstGeom prst="rect">
            <a:avLst/>
          </a:prstGeom>
          <a:noFill/>
        </p:spPr>
        <p:txBody>
          <a:bodyPr wrap="square" rtlCol="0">
            <a:spAutoFit/>
          </a:bodyPr>
          <a:lstStyle/>
          <a:p>
            <a:pPr algn="ctr"/>
            <a:r>
              <a:rPr lang="en-US" dirty="0"/>
              <a:t>6</a:t>
            </a:r>
          </a:p>
        </p:txBody>
      </p:sp>
      <p:sp>
        <p:nvSpPr>
          <p:cNvPr id="57" name="TextBox 56"/>
          <p:cNvSpPr txBox="1"/>
          <p:nvPr/>
        </p:nvSpPr>
        <p:spPr>
          <a:xfrm>
            <a:off x="7620260" y="5805466"/>
            <a:ext cx="307313" cy="369332"/>
          </a:xfrm>
          <a:prstGeom prst="rect">
            <a:avLst/>
          </a:prstGeom>
          <a:noFill/>
        </p:spPr>
        <p:txBody>
          <a:bodyPr wrap="square" rtlCol="0">
            <a:spAutoFit/>
          </a:bodyPr>
          <a:lstStyle/>
          <a:p>
            <a:pPr algn="ctr"/>
            <a:r>
              <a:rPr lang="en-US" dirty="0"/>
              <a:t>5</a:t>
            </a:r>
          </a:p>
        </p:txBody>
      </p:sp>
      <p:sp>
        <p:nvSpPr>
          <p:cNvPr id="58" name="TextBox 57"/>
          <p:cNvSpPr txBox="1"/>
          <p:nvPr/>
        </p:nvSpPr>
        <p:spPr>
          <a:xfrm>
            <a:off x="8686671" y="4919418"/>
            <a:ext cx="307313" cy="369332"/>
          </a:xfrm>
          <a:prstGeom prst="rect">
            <a:avLst/>
          </a:prstGeom>
          <a:noFill/>
        </p:spPr>
        <p:txBody>
          <a:bodyPr wrap="square" rtlCol="0">
            <a:spAutoFit/>
          </a:bodyPr>
          <a:lstStyle/>
          <a:p>
            <a:pPr algn="ctr"/>
            <a:r>
              <a:rPr lang="en-US" dirty="0"/>
              <a:t>4</a:t>
            </a:r>
          </a:p>
        </p:txBody>
      </p:sp>
      <p:sp>
        <p:nvSpPr>
          <p:cNvPr id="59" name="TextBox 58"/>
          <p:cNvSpPr txBox="1"/>
          <p:nvPr/>
        </p:nvSpPr>
        <p:spPr>
          <a:xfrm>
            <a:off x="7344883" y="3949406"/>
            <a:ext cx="307313" cy="369332"/>
          </a:xfrm>
          <a:prstGeom prst="rect">
            <a:avLst/>
          </a:prstGeom>
          <a:noFill/>
        </p:spPr>
        <p:txBody>
          <a:bodyPr wrap="square" rtlCol="0">
            <a:spAutoFit/>
          </a:bodyPr>
          <a:lstStyle/>
          <a:p>
            <a:pPr algn="ctr"/>
            <a:r>
              <a:rPr lang="en-US" dirty="0"/>
              <a:t>3</a:t>
            </a:r>
          </a:p>
        </p:txBody>
      </p:sp>
      <p:sp>
        <p:nvSpPr>
          <p:cNvPr id="60" name="TextBox 59"/>
          <p:cNvSpPr txBox="1"/>
          <p:nvPr/>
        </p:nvSpPr>
        <p:spPr>
          <a:xfrm>
            <a:off x="5761986" y="4796771"/>
            <a:ext cx="432048" cy="369332"/>
          </a:xfrm>
          <a:prstGeom prst="rect">
            <a:avLst/>
          </a:prstGeom>
          <a:noFill/>
        </p:spPr>
        <p:txBody>
          <a:bodyPr wrap="square" rtlCol="0">
            <a:spAutoFit/>
          </a:bodyPr>
          <a:lstStyle/>
          <a:p>
            <a:pPr algn="ctr"/>
            <a:r>
              <a:rPr lang="en-US" dirty="0"/>
              <a:t>10</a:t>
            </a:r>
          </a:p>
        </p:txBody>
      </p:sp>
      <p:sp>
        <p:nvSpPr>
          <p:cNvPr id="61" name="TextBox 60"/>
          <p:cNvSpPr txBox="1"/>
          <p:nvPr/>
        </p:nvSpPr>
        <p:spPr>
          <a:xfrm>
            <a:off x="5283251" y="4270327"/>
            <a:ext cx="432048" cy="369332"/>
          </a:xfrm>
          <a:prstGeom prst="rect">
            <a:avLst/>
          </a:prstGeom>
          <a:noFill/>
        </p:spPr>
        <p:txBody>
          <a:bodyPr wrap="square" rtlCol="0">
            <a:spAutoFit/>
          </a:bodyPr>
          <a:lstStyle/>
          <a:p>
            <a:pPr algn="ctr"/>
            <a:r>
              <a:rPr lang="en-US" dirty="0"/>
              <a:t>3</a:t>
            </a:r>
          </a:p>
        </p:txBody>
      </p:sp>
      <p:sp>
        <p:nvSpPr>
          <p:cNvPr id="62" name="TextBox 61"/>
          <p:cNvSpPr txBox="1"/>
          <p:nvPr/>
        </p:nvSpPr>
        <p:spPr>
          <a:xfrm>
            <a:off x="6572076" y="3782585"/>
            <a:ext cx="432048" cy="369332"/>
          </a:xfrm>
          <a:prstGeom prst="rect">
            <a:avLst/>
          </a:prstGeom>
          <a:noFill/>
        </p:spPr>
        <p:txBody>
          <a:bodyPr wrap="square" rtlCol="0">
            <a:spAutoFit/>
          </a:bodyPr>
          <a:lstStyle/>
          <a:p>
            <a:pPr algn="ctr"/>
            <a:r>
              <a:rPr lang="en-US" dirty="0"/>
              <a:t>7</a:t>
            </a:r>
          </a:p>
        </p:txBody>
      </p:sp>
      <p:sp>
        <p:nvSpPr>
          <p:cNvPr id="63" name="TextBox 62"/>
          <p:cNvSpPr txBox="1"/>
          <p:nvPr/>
        </p:nvSpPr>
        <p:spPr>
          <a:xfrm>
            <a:off x="8182615" y="4230036"/>
            <a:ext cx="432048" cy="369332"/>
          </a:xfrm>
          <a:prstGeom prst="rect">
            <a:avLst/>
          </a:prstGeom>
          <a:noFill/>
        </p:spPr>
        <p:txBody>
          <a:bodyPr wrap="square" rtlCol="0">
            <a:spAutoFit/>
          </a:bodyPr>
          <a:lstStyle/>
          <a:p>
            <a:pPr algn="ctr"/>
            <a:r>
              <a:rPr lang="en-US" dirty="0"/>
              <a:t>5</a:t>
            </a:r>
          </a:p>
        </p:txBody>
      </p:sp>
      <p:sp>
        <p:nvSpPr>
          <p:cNvPr id="64" name="TextBox 63"/>
          <p:cNvSpPr txBox="1"/>
          <p:nvPr/>
        </p:nvSpPr>
        <p:spPr>
          <a:xfrm>
            <a:off x="8335015" y="5502224"/>
            <a:ext cx="432048" cy="369332"/>
          </a:xfrm>
          <a:prstGeom prst="rect">
            <a:avLst/>
          </a:prstGeom>
          <a:noFill/>
        </p:spPr>
        <p:txBody>
          <a:bodyPr wrap="square" rtlCol="0">
            <a:spAutoFit/>
          </a:bodyPr>
          <a:lstStyle/>
          <a:p>
            <a:pPr algn="ctr"/>
            <a:r>
              <a:rPr lang="en-US" dirty="0"/>
              <a:t>6</a:t>
            </a:r>
          </a:p>
        </p:txBody>
      </p:sp>
      <p:sp>
        <p:nvSpPr>
          <p:cNvPr id="65" name="TextBox 64"/>
          <p:cNvSpPr txBox="1"/>
          <p:nvPr/>
        </p:nvSpPr>
        <p:spPr>
          <a:xfrm>
            <a:off x="6814463" y="5920978"/>
            <a:ext cx="432048" cy="369332"/>
          </a:xfrm>
          <a:prstGeom prst="rect">
            <a:avLst/>
          </a:prstGeom>
          <a:noFill/>
        </p:spPr>
        <p:txBody>
          <a:bodyPr wrap="square" rtlCol="0">
            <a:spAutoFit/>
          </a:bodyPr>
          <a:lstStyle/>
          <a:p>
            <a:pPr algn="ctr"/>
            <a:r>
              <a:rPr lang="en-US" dirty="0"/>
              <a:t>7</a:t>
            </a:r>
          </a:p>
        </p:txBody>
      </p:sp>
      <p:sp>
        <p:nvSpPr>
          <p:cNvPr id="66" name="TextBox 65"/>
          <p:cNvSpPr txBox="1"/>
          <p:nvPr/>
        </p:nvSpPr>
        <p:spPr>
          <a:xfrm>
            <a:off x="7002693" y="5169550"/>
            <a:ext cx="432048" cy="369332"/>
          </a:xfrm>
          <a:prstGeom prst="rect">
            <a:avLst/>
          </a:prstGeom>
          <a:noFill/>
        </p:spPr>
        <p:txBody>
          <a:bodyPr wrap="square" rtlCol="0">
            <a:spAutoFit/>
          </a:bodyPr>
          <a:lstStyle/>
          <a:p>
            <a:pPr algn="ctr"/>
            <a:r>
              <a:rPr lang="en-US" dirty="0"/>
              <a:t>2</a:t>
            </a:r>
          </a:p>
        </p:txBody>
      </p:sp>
      <p:sp>
        <p:nvSpPr>
          <p:cNvPr id="67" name="TextBox 66"/>
          <p:cNvSpPr txBox="1"/>
          <p:nvPr/>
        </p:nvSpPr>
        <p:spPr>
          <a:xfrm>
            <a:off x="6572076" y="4454993"/>
            <a:ext cx="432048" cy="369332"/>
          </a:xfrm>
          <a:prstGeom prst="rect">
            <a:avLst/>
          </a:prstGeom>
          <a:noFill/>
        </p:spPr>
        <p:txBody>
          <a:bodyPr wrap="square" rtlCol="0">
            <a:spAutoFit/>
          </a:bodyPr>
          <a:lstStyle/>
          <a:p>
            <a:pPr algn="ctr"/>
            <a:r>
              <a:rPr lang="en-US" dirty="0"/>
              <a:t>8</a:t>
            </a:r>
          </a:p>
        </p:txBody>
      </p:sp>
      <p:cxnSp>
        <p:nvCxnSpPr>
          <p:cNvPr id="68" name="Straight Arrow Connector 67"/>
          <p:cNvCxnSpPr>
            <a:stCxn id="43" idx="4"/>
            <a:endCxn id="57" idx="0"/>
          </p:cNvCxnSpPr>
          <p:nvPr/>
        </p:nvCxnSpPr>
        <p:spPr>
          <a:xfrm>
            <a:off x="7472176" y="4318738"/>
            <a:ext cx="301741" cy="148672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599469" y="4738608"/>
            <a:ext cx="432048" cy="369332"/>
          </a:xfrm>
          <a:prstGeom prst="rect">
            <a:avLst/>
          </a:prstGeom>
          <a:noFill/>
        </p:spPr>
        <p:txBody>
          <a:bodyPr wrap="square" rtlCol="0">
            <a:spAutoFit/>
          </a:bodyPr>
          <a:lstStyle/>
          <a:p>
            <a:pPr algn="ctr"/>
            <a:r>
              <a:rPr lang="en-US" dirty="0"/>
              <a:t>1</a:t>
            </a:r>
          </a:p>
        </p:txBody>
      </p:sp>
      <p:sp>
        <p:nvSpPr>
          <p:cNvPr id="70" name="TextBox 69"/>
          <p:cNvSpPr txBox="1"/>
          <p:nvPr/>
        </p:nvSpPr>
        <p:spPr>
          <a:xfrm>
            <a:off x="5371610" y="5454199"/>
            <a:ext cx="432048" cy="369332"/>
          </a:xfrm>
          <a:prstGeom prst="rect">
            <a:avLst/>
          </a:prstGeom>
          <a:noFill/>
        </p:spPr>
        <p:txBody>
          <a:bodyPr wrap="square" rtlCol="0">
            <a:spAutoFit/>
          </a:bodyPr>
          <a:lstStyle/>
          <a:p>
            <a:pPr algn="ctr"/>
            <a:r>
              <a:rPr lang="en-US" dirty="0"/>
              <a:t>5</a:t>
            </a:r>
          </a:p>
        </p:txBody>
      </p:sp>
    </p:spTree>
    <p:extLst>
      <p:ext uri="{BB962C8B-B14F-4D97-AF65-F5344CB8AC3E}">
        <p14:creationId xmlns:p14="http://schemas.microsoft.com/office/powerpoint/2010/main" val="4137567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Expanding the Vertex Set W in Stages (cont’d)</a:t>
            </a:r>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3034104581"/>
                  </p:ext>
                </p:extLst>
              </p:nvPr>
            </p:nvGraphicFramePr>
            <p:xfrm>
              <a:off x="457200" y="1600200"/>
              <a:ext cx="8229595" cy="741680"/>
            </p:xfrm>
            <a:graphic>
              <a:graphicData uri="http://schemas.openxmlformats.org/drawingml/2006/table">
                <a:tbl>
                  <a:tblPr firstRow="1" bandRow="1">
                    <a:tableStyleId>{5C22544A-7EE6-4342-B048-85BDC9FD1C3A}</a:tableStyleId>
                  </a:tblPr>
                  <a:tblGrid>
                    <a:gridCol w="748145">
                      <a:extLst>
                        <a:ext uri="{9D8B030D-6E8A-4147-A177-3AD203B41FA5}">
                          <a16:colId xmlns:a16="http://schemas.microsoft.com/office/drawing/2014/main" val="20000"/>
                        </a:ext>
                      </a:extLst>
                    </a:gridCol>
                    <a:gridCol w="748145">
                      <a:extLst>
                        <a:ext uri="{9D8B030D-6E8A-4147-A177-3AD203B41FA5}">
                          <a16:colId xmlns:a16="http://schemas.microsoft.com/office/drawing/2014/main" val="20001"/>
                        </a:ext>
                      </a:extLst>
                    </a:gridCol>
                    <a:gridCol w="1178350">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634037">
                      <a:extLst>
                        <a:ext uri="{9D8B030D-6E8A-4147-A177-3AD203B41FA5}">
                          <a16:colId xmlns:a16="http://schemas.microsoft.com/office/drawing/2014/main" val="20004"/>
                        </a:ext>
                      </a:extLst>
                    </a:gridCol>
                    <a:gridCol w="748145">
                      <a:extLst>
                        <a:ext uri="{9D8B030D-6E8A-4147-A177-3AD203B41FA5}">
                          <a16:colId xmlns:a16="http://schemas.microsoft.com/office/drawing/2014/main" val="20005"/>
                        </a:ext>
                      </a:extLst>
                    </a:gridCol>
                    <a:gridCol w="748145">
                      <a:extLst>
                        <a:ext uri="{9D8B030D-6E8A-4147-A177-3AD203B41FA5}">
                          <a16:colId xmlns:a16="http://schemas.microsoft.com/office/drawing/2014/main" val="20006"/>
                        </a:ext>
                      </a:extLst>
                    </a:gridCol>
                    <a:gridCol w="748145">
                      <a:extLst>
                        <a:ext uri="{9D8B030D-6E8A-4147-A177-3AD203B41FA5}">
                          <a16:colId xmlns:a16="http://schemas.microsoft.com/office/drawing/2014/main" val="20007"/>
                        </a:ext>
                      </a:extLst>
                    </a:gridCol>
                    <a:gridCol w="748145">
                      <a:extLst>
                        <a:ext uri="{9D8B030D-6E8A-4147-A177-3AD203B41FA5}">
                          <a16:colId xmlns:a16="http://schemas.microsoft.com/office/drawing/2014/main" val="20008"/>
                        </a:ext>
                      </a:extLst>
                    </a:gridCol>
                    <a:gridCol w="748145">
                      <a:extLst>
                        <a:ext uri="{9D8B030D-6E8A-4147-A177-3AD203B41FA5}">
                          <a16:colId xmlns:a16="http://schemas.microsoft.com/office/drawing/2014/main" val="20009"/>
                        </a:ext>
                      </a:extLst>
                    </a:gridCol>
                    <a:gridCol w="748145">
                      <a:extLst>
                        <a:ext uri="{9D8B030D-6E8A-4147-A177-3AD203B41FA5}">
                          <a16:colId xmlns:a16="http://schemas.microsoft.com/office/drawing/2014/main" val="20010"/>
                        </a:ext>
                      </a:extLst>
                    </a:gridCol>
                  </a:tblGrid>
                  <a:tr h="370840">
                    <a:tc>
                      <a:txBody>
                        <a:bodyPr/>
                        <a:lstStyle/>
                        <a:p>
                          <a:r>
                            <a:rPr lang="en-US" dirty="0"/>
                            <a:t>Stage</a:t>
                          </a:r>
                        </a:p>
                      </a:txBody>
                      <a:tcPr/>
                    </a:tc>
                    <a:tc>
                      <a:txBody>
                        <a:bodyPr/>
                        <a:lstStyle/>
                        <a:p>
                          <a:r>
                            <a:rPr lang="en-US" dirty="0"/>
                            <a:t>W</a:t>
                          </a:r>
                        </a:p>
                      </a:txBody>
                      <a:tcPr/>
                    </a:tc>
                    <a:tc>
                      <a:txBody>
                        <a:bodyPr/>
                        <a:lstStyle/>
                        <a:p>
                          <a:r>
                            <a:rPr lang="en-US" dirty="0"/>
                            <a:t>V-W</a:t>
                          </a:r>
                        </a:p>
                      </a:txBody>
                      <a:tcPr/>
                    </a:tc>
                    <a:tc>
                      <a:txBody>
                        <a:bodyPr/>
                        <a:lstStyle/>
                        <a:p>
                          <a:r>
                            <a:rPr lang="en-US" dirty="0"/>
                            <a:t>w</a:t>
                          </a:r>
                        </a:p>
                      </a:txBody>
                      <a:tcPr/>
                    </a:tc>
                    <a:tc>
                      <a:txBody>
                        <a:bodyPr/>
                        <a:lstStyle/>
                        <a:p>
                          <a:r>
                            <a:rPr lang="el-GR" dirty="0"/>
                            <a:t>Δ(</a:t>
                          </a:r>
                          <a:r>
                            <a:rPr lang="en-US" dirty="0"/>
                            <a:t>w)</a:t>
                          </a:r>
                        </a:p>
                      </a:txBody>
                      <a:tcPr/>
                    </a:tc>
                    <a:tc>
                      <a:txBody>
                        <a:bodyPr/>
                        <a:lstStyle/>
                        <a:p>
                          <a:r>
                            <a:rPr lang="el-GR" dirty="0"/>
                            <a:t>Δ</a:t>
                          </a:r>
                          <a:r>
                            <a:rPr lang="en-US" dirty="0"/>
                            <a:t>(1)</a:t>
                          </a:r>
                        </a:p>
                      </a:txBody>
                      <a:tcPr/>
                    </a:tc>
                    <a:tc>
                      <a:txBody>
                        <a:bodyPr/>
                        <a:lstStyle/>
                        <a:p>
                          <a:r>
                            <a:rPr lang="el-GR" dirty="0"/>
                            <a:t>Δ</a:t>
                          </a:r>
                          <a:r>
                            <a:rPr lang="en-US" dirty="0"/>
                            <a:t>(2)</a:t>
                          </a:r>
                        </a:p>
                      </a:txBody>
                      <a:tcPr/>
                    </a:tc>
                    <a:tc>
                      <a:txBody>
                        <a:bodyPr/>
                        <a:lstStyle/>
                        <a:p>
                          <a:r>
                            <a:rPr lang="el-GR" dirty="0"/>
                            <a:t>Δ</a:t>
                          </a:r>
                          <a:r>
                            <a:rPr lang="en-US" dirty="0"/>
                            <a:t>(3)</a:t>
                          </a:r>
                        </a:p>
                      </a:txBody>
                      <a:tcPr/>
                    </a:tc>
                    <a:tc>
                      <a:txBody>
                        <a:bodyPr/>
                        <a:lstStyle/>
                        <a:p>
                          <a:r>
                            <a:rPr lang="el-GR" dirty="0"/>
                            <a:t>Δ</a:t>
                          </a:r>
                          <a:r>
                            <a:rPr lang="en-US" dirty="0"/>
                            <a:t>(4)</a:t>
                          </a:r>
                        </a:p>
                      </a:txBody>
                      <a:tcPr/>
                    </a:tc>
                    <a:tc>
                      <a:txBody>
                        <a:bodyPr/>
                        <a:lstStyle/>
                        <a:p>
                          <a:r>
                            <a:rPr lang="el-GR" dirty="0"/>
                            <a:t>Δ</a:t>
                          </a:r>
                          <a:r>
                            <a:rPr lang="en-US" dirty="0"/>
                            <a:t>(5)</a:t>
                          </a:r>
                        </a:p>
                      </a:txBody>
                      <a:tcPr/>
                    </a:tc>
                    <a:tc>
                      <a:txBody>
                        <a:bodyPr/>
                        <a:lstStyle/>
                        <a:p>
                          <a:r>
                            <a:rPr lang="el-GR" dirty="0"/>
                            <a:t>Δ</a:t>
                          </a:r>
                          <a:r>
                            <a:rPr lang="en-US" dirty="0"/>
                            <a:t>(6)</a:t>
                          </a:r>
                        </a:p>
                      </a:txBody>
                      <a:tcPr/>
                    </a:tc>
                    <a:extLst>
                      <a:ext uri="{0D108BD9-81ED-4DB2-BD59-A6C34878D82A}">
                        <a16:rowId xmlns:a16="http://schemas.microsoft.com/office/drawing/2014/main" val="10000"/>
                      </a:ext>
                    </a:extLst>
                  </a:tr>
                  <a:tr h="370840">
                    <a:tc>
                      <a:txBody>
                        <a:bodyPr/>
                        <a:lstStyle/>
                        <a:p>
                          <a:r>
                            <a:rPr lang="en-US" dirty="0"/>
                            <a:t>Start</a:t>
                          </a:r>
                        </a:p>
                      </a:txBody>
                      <a:tcPr/>
                    </a:tc>
                    <a:tc>
                      <a:txBody>
                        <a:bodyPr/>
                        <a:lstStyle/>
                        <a:p>
                          <a:r>
                            <a:rPr lang="en-US" dirty="0"/>
                            <a:t>{1}</a:t>
                          </a:r>
                        </a:p>
                      </a:txBody>
                      <a:tcPr/>
                    </a:tc>
                    <a:tc>
                      <a:txBody>
                        <a:bodyPr/>
                        <a:lstStyle/>
                        <a:p>
                          <a:r>
                            <a:rPr lang="en-US" dirty="0"/>
                            <a:t>{2,3,4,5,6}</a:t>
                          </a:r>
                        </a:p>
                      </a:txBody>
                      <a:tcPr/>
                    </a:tc>
                    <a:tc>
                      <a:txBody>
                        <a:bodyPr/>
                        <a:lstStyle/>
                        <a:p>
                          <a:r>
                            <a:rPr lang="en-US" dirty="0"/>
                            <a:t>-</a:t>
                          </a:r>
                        </a:p>
                      </a:txBody>
                      <a:tcPr/>
                    </a:tc>
                    <a:tc>
                      <a:txBody>
                        <a:bodyPr/>
                        <a:lstStyle/>
                        <a:p>
                          <a:r>
                            <a:rPr lang="en-US" dirty="0"/>
                            <a:t>-</a:t>
                          </a:r>
                        </a:p>
                      </a:txBody>
                      <a:tcPr/>
                    </a:tc>
                    <a:tc>
                      <a:txBody>
                        <a:bodyPr/>
                        <a:lstStyle/>
                        <a:p>
                          <a:r>
                            <a:rPr lang="en-US" dirty="0"/>
                            <a:t>0</a:t>
                          </a:r>
                        </a:p>
                      </a:txBody>
                      <a:tcPr/>
                    </a:tc>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1"/>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3200363529"/>
                  </p:ext>
                </p:extLst>
              </p:nvPr>
            </p:nvGraphicFramePr>
            <p:xfrm>
              <a:off x="457200" y="1600200"/>
              <a:ext cx="8229595" cy="741680"/>
            </p:xfrm>
            <a:graphic>
              <a:graphicData uri="http://schemas.openxmlformats.org/drawingml/2006/table">
                <a:tbl>
                  <a:tblPr firstRow="1" bandRow="1">
                    <a:tableStyleId>{5C22544A-7EE6-4342-B048-85BDC9FD1C3A}</a:tableStyleId>
                  </a:tblPr>
                  <a:tblGrid>
                    <a:gridCol w="748145"/>
                    <a:gridCol w="748145"/>
                    <a:gridCol w="1178350"/>
                    <a:gridCol w="432048"/>
                    <a:gridCol w="634037"/>
                    <a:gridCol w="748145"/>
                    <a:gridCol w="748145"/>
                    <a:gridCol w="748145"/>
                    <a:gridCol w="748145"/>
                    <a:gridCol w="748145"/>
                    <a:gridCol w="748145"/>
                  </a:tblGrid>
                  <a:tr h="370840">
                    <a:tc>
                      <a:txBody>
                        <a:bodyPr/>
                        <a:lstStyle/>
                        <a:p>
                          <a:r>
                            <a:rPr lang="en-US" dirty="0" smtClean="0"/>
                            <a:t>Stage</a:t>
                          </a:r>
                          <a:endParaRPr lang="en-US" dirty="0"/>
                        </a:p>
                      </a:txBody>
                      <a:tcPr/>
                    </a:tc>
                    <a:tc>
                      <a:txBody>
                        <a:bodyPr/>
                        <a:lstStyle/>
                        <a:p>
                          <a:r>
                            <a:rPr lang="en-US" dirty="0" smtClean="0"/>
                            <a:t>W</a:t>
                          </a:r>
                          <a:endParaRPr lang="en-US" dirty="0"/>
                        </a:p>
                      </a:txBody>
                      <a:tcPr/>
                    </a:tc>
                    <a:tc>
                      <a:txBody>
                        <a:bodyPr/>
                        <a:lstStyle/>
                        <a:p>
                          <a:r>
                            <a:rPr lang="en-US" dirty="0" smtClean="0"/>
                            <a:t>V-W</a:t>
                          </a:r>
                          <a:endParaRPr lang="en-US" dirty="0"/>
                        </a:p>
                      </a:txBody>
                      <a:tcPr/>
                    </a:tc>
                    <a:tc>
                      <a:txBody>
                        <a:bodyPr/>
                        <a:lstStyle/>
                        <a:p>
                          <a:r>
                            <a:rPr lang="en-US" dirty="0" smtClean="0"/>
                            <a:t>w</a:t>
                          </a:r>
                          <a:endParaRPr lang="en-US" dirty="0"/>
                        </a:p>
                      </a:txBody>
                      <a:tcPr/>
                    </a:tc>
                    <a:tc>
                      <a:txBody>
                        <a:bodyPr/>
                        <a:lstStyle/>
                        <a:p>
                          <a:r>
                            <a:rPr lang="el-GR" dirty="0" smtClean="0"/>
                            <a:t>Δ(</a:t>
                          </a:r>
                          <a:r>
                            <a:rPr lang="en-US" dirty="0" smtClean="0"/>
                            <a:t>w)</a:t>
                          </a:r>
                          <a:endParaRPr lang="en-US" dirty="0"/>
                        </a:p>
                      </a:txBody>
                      <a:tcPr/>
                    </a:tc>
                    <a:tc>
                      <a:txBody>
                        <a:bodyPr/>
                        <a:lstStyle/>
                        <a:p>
                          <a:r>
                            <a:rPr lang="el-GR" dirty="0" smtClean="0"/>
                            <a:t>Δ</a:t>
                          </a:r>
                          <a:r>
                            <a:rPr lang="en-US" dirty="0" smtClean="0"/>
                            <a:t>(1)</a:t>
                          </a:r>
                          <a:endParaRPr lang="en-US" dirty="0"/>
                        </a:p>
                      </a:txBody>
                      <a:tcPr/>
                    </a:tc>
                    <a:tc>
                      <a:txBody>
                        <a:bodyPr/>
                        <a:lstStyle/>
                        <a:p>
                          <a:r>
                            <a:rPr lang="el-GR" dirty="0" smtClean="0"/>
                            <a:t>Δ</a:t>
                          </a:r>
                          <a:r>
                            <a:rPr lang="en-US" dirty="0" smtClean="0"/>
                            <a:t>(2)</a:t>
                          </a:r>
                          <a:endParaRPr lang="en-US" dirty="0"/>
                        </a:p>
                      </a:txBody>
                      <a:tcPr/>
                    </a:tc>
                    <a:tc>
                      <a:txBody>
                        <a:bodyPr/>
                        <a:lstStyle/>
                        <a:p>
                          <a:r>
                            <a:rPr lang="el-GR" dirty="0" smtClean="0"/>
                            <a:t>Δ</a:t>
                          </a:r>
                          <a:r>
                            <a:rPr lang="en-US" dirty="0" smtClean="0"/>
                            <a:t>(3)</a:t>
                          </a:r>
                          <a:endParaRPr lang="en-US" dirty="0"/>
                        </a:p>
                      </a:txBody>
                      <a:tcPr/>
                    </a:tc>
                    <a:tc>
                      <a:txBody>
                        <a:bodyPr/>
                        <a:lstStyle/>
                        <a:p>
                          <a:r>
                            <a:rPr lang="el-GR" dirty="0" smtClean="0"/>
                            <a:t>Δ</a:t>
                          </a:r>
                          <a:r>
                            <a:rPr lang="en-US" dirty="0" smtClean="0"/>
                            <a:t>(4)</a:t>
                          </a:r>
                          <a:endParaRPr lang="en-US" dirty="0"/>
                        </a:p>
                      </a:txBody>
                      <a:tcPr/>
                    </a:tc>
                    <a:tc>
                      <a:txBody>
                        <a:bodyPr/>
                        <a:lstStyle/>
                        <a:p>
                          <a:r>
                            <a:rPr lang="el-GR" dirty="0" smtClean="0"/>
                            <a:t>Δ</a:t>
                          </a:r>
                          <a:r>
                            <a:rPr lang="en-US" dirty="0" smtClean="0"/>
                            <a:t>(5)</a:t>
                          </a:r>
                          <a:endParaRPr lang="en-US" dirty="0"/>
                        </a:p>
                      </a:txBody>
                      <a:tcPr/>
                    </a:tc>
                    <a:tc>
                      <a:txBody>
                        <a:bodyPr/>
                        <a:lstStyle/>
                        <a:p>
                          <a:r>
                            <a:rPr lang="el-GR" dirty="0" smtClean="0"/>
                            <a:t>Δ</a:t>
                          </a:r>
                          <a:r>
                            <a:rPr lang="en-US" dirty="0" smtClean="0"/>
                            <a:t>(6)</a:t>
                          </a:r>
                          <a:endParaRPr lang="en-US" dirty="0"/>
                        </a:p>
                      </a:txBody>
                      <a:tcPr/>
                    </a:tc>
                  </a:tr>
                  <a:tr h="370840">
                    <a:tc>
                      <a:txBody>
                        <a:bodyPr/>
                        <a:lstStyle/>
                        <a:p>
                          <a:r>
                            <a:rPr lang="en-US" dirty="0" smtClean="0"/>
                            <a:t>Start</a:t>
                          </a:r>
                          <a:endParaRPr lang="en-US" dirty="0"/>
                        </a:p>
                      </a:txBody>
                      <a:tcPr/>
                    </a:tc>
                    <a:tc>
                      <a:txBody>
                        <a:bodyPr/>
                        <a:lstStyle/>
                        <a:p>
                          <a:r>
                            <a:rPr lang="en-US" dirty="0" smtClean="0"/>
                            <a:t>{1}</a:t>
                          </a:r>
                          <a:endParaRPr lang="en-US" dirty="0"/>
                        </a:p>
                      </a:txBody>
                      <a:tcPr/>
                    </a:tc>
                    <a:tc>
                      <a:txBody>
                        <a:bodyPr/>
                        <a:lstStyle/>
                        <a:p>
                          <a:r>
                            <a:rPr lang="en-US" dirty="0" smtClean="0"/>
                            <a:t>{2,3,4,5,6}</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endParaRPr lang="en-US"/>
                        </a:p>
                      </a:txBody>
                      <a:tcPr>
                        <a:blipFill rotWithShape="1">
                          <a:blip r:embed="rId2"/>
                          <a:stretch>
                            <a:fillRect l="-698374" t="-110000" r="-299187" b="-25000"/>
                          </a:stretch>
                        </a:blipFill>
                      </a:tcPr>
                    </a:tc>
                    <a:tc>
                      <a:txBody>
                        <a:bodyPr/>
                        <a:lstStyle/>
                        <a:p>
                          <a:endParaRPr lang="en-US"/>
                        </a:p>
                      </a:txBody>
                      <a:tcPr>
                        <a:blipFill rotWithShape="1">
                          <a:blip r:embed="rId2"/>
                          <a:stretch>
                            <a:fillRect l="-798374" t="-110000" r="-199187" b="-25000"/>
                          </a:stretch>
                        </a:blipFill>
                      </a:tcPr>
                    </a:tc>
                    <a:tc>
                      <a:txBody>
                        <a:bodyPr/>
                        <a:lstStyle/>
                        <a:p>
                          <a:endParaRPr lang="en-US"/>
                        </a:p>
                      </a:txBody>
                      <a:tcPr>
                        <a:blipFill rotWithShape="1">
                          <a:blip r:embed="rId2"/>
                          <a:stretch>
                            <a:fillRect l="-905738" t="-110000" r="-100820" b="-25000"/>
                          </a:stretch>
                        </a:blipFill>
                      </a:tcPr>
                    </a:tc>
                    <a:tc>
                      <a:txBody>
                        <a:bodyPr/>
                        <a:lstStyle/>
                        <a:p>
                          <a:r>
                            <a:rPr lang="en-US" dirty="0" smtClean="0"/>
                            <a:t>5</a:t>
                          </a:r>
                          <a:endParaRPr lang="en-US" dirty="0"/>
                        </a:p>
                      </a:txBody>
                      <a:tcPr/>
                    </a:tc>
                  </a:tr>
                </a:tbl>
              </a:graphicData>
            </a:graphic>
          </p:graphicFrame>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19</a:t>
            </a:fld>
            <a:endParaRPr lang="en-US"/>
          </a:p>
        </p:txBody>
      </p:sp>
      <p:sp>
        <p:nvSpPr>
          <p:cNvPr id="7" name="TextBox 6"/>
          <p:cNvSpPr txBox="1"/>
          <p:nvPr/>
        </p:nvSpPr>
        <p:spPr>
          <a:xfrm>
            <a:off x="611560" y="5301208"/>
            <a:ext cx="3816424" cy="369332"/>
          </a:xfrm>
          <a:prstGeom prst="rect">
            <a:avLst/>
          </a:prstGeom>
          <a:noFill/>
        </p:spPr>
        <p:txBody>
          <a:bodyPr wrap="square" rtlCol="0">
            <a:spAutoFit/>
          </a:bodyPr>
          <a:lstStyle/>
          <a:p>
            <a:r>
              <a:rPr lang="en-US" b="1" dirty="0"/>
              <a:t>w=2</a:t>
            </a:r>
            <a:r>
              <a:rPr lang="en-US" dirty="0"/>
              <a:t> is chosen for the second stage.</a:t>
            </a:r>
          </a:p>
        </p:txBody>
      </p:sp>
      <p:sp>
        <p:nvSpPr>
          <p:cNvPr id="8" name="Oval 7"/>
          <p:cNvSpPr/>
          <p:nvPr/>
        </p:nvSpPr>
        <p:spPr>
          <a:xfrm>
            <a:off x="7473032" y="592668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77587" y="581854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861463" y="5060368"/>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797567" y="409035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165719" y="409035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533871" y="506036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0" idx="7"/>
            <a:endCxn id="11" idx="3"/>
          </p:cNvCxnSpPr>
          <p:nvPr/>
        </p:nvCxnSpPr>
        <p:spPr>
          <a:xfrm flipV="1">
            <a:off x="5168776" y="4397669"/>
            <a:ext cx="681518" cy="71542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6"/>
            <a:endCxn id="12" idx="2"/>
          </p:cNvCxnSpPr>
          <p:nvPr/>
        </p:nvCxnSpPr>
        <p:spPr>
          <a:xfrm>
            <a:off x="6157607" y="4270376"/>
            <a:ext cx="100811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6"/>
            <a:endCxn id="13" idx="1"/>
          </p:cNvCxnSpPr>
          <p:nvPr/>
        </p:nvCxnSpPr>
        <p:spPr>
          <a:xfrm>
            <a:off x="7525759" y="4270376"/>
            <a:ext cx="1060839" cy="84271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3"/>
            <a:endCxn id="8" idx="7"/>
          </p:cNvCxnSpPr>
          <p:nvPr/>
        </p:nvCxnSpPr>
        <p:spPr>
          <a:xfrm flipH="1">
            <a:off x="7780345" y="5367681"/>
            <a:ext cx="806253" cy="61173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2"/>
            <a:endCxn id="9" idx="6"/>
          </p:cNvCxnSpPr>
          <p:nvPr/>
        </p:nvCxnSpPr>
        <p:spPr>
          <a:xfrm flipH="1" flipV="1">
            <a:off x="6337627" y="5998568"/>
            <a:ext cx="1135405" cy="10813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7"/>
            <a:endCxn id="13" idx="2"/>
          </p:cNvCxnSpPr>
          <p:nvPr/>
        </p:nvCxnSpPr>
        <p:spPr>
          <a:xfrm flipV="1">
            <a:off x="6284900" y="5240388"/>
            <a:ext cx="2248971" cy="63088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0"/>
            <a:endCxn id="12" idx="3"/>
          </p:cNvCxnSpPr>
          <p:nvPr/>
        </p:nvCxnSpPr>
        <p:spPr>
          <a:xfrm flipV="1">
            <a:off x="6157607" y="4397669"/>
            <a:ext cx="1060839" cy="142087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9" idx="0"/>
          </p:cNvCxnSpPr>
          <p:nvPr/>
        </p:nvCxnSpPr>
        <p:spPr>
          <a:xfrm>
            <a:off x="5977587" y="4450396"/>
            <a:ext cx="180020" cy="136815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5"/>
            <a:endCxn id="9" idx="1"/>
          </p:cNvCxnSpPr>
          <p:nvPr/>
        </p:nvCxnSpPr>
        <p:spPr>
          <a:xfrm>
            <a:off x="5168776" y="5367681"/>
            <a:ext cx="861538" cy="50359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797567" y="4081064"/>
            <a:ext cx="307313" cy="369332"/>
          </a:xfrm>
          <a:prstGeom prst="rect">
            <a:avLst/>
          </a:prstGeom>
          <a:noFill/>
        </p:spPr>
        <p:txBody>
          <a:bodyPr wrap="square" rtlCol="0">
            <a:spAutoFit/>
          </a:bodyPr>
          <a:lstStyle/>
          <a:p>
            <a:pPr algn="ctr"/>
            <a:r>
              <a:rPr lang="en-US" dirty="0"/>
              <a:t>2</a:t>
            </a:r>
          </a:p>
        </p:txBody>
      </p:sp>
      <p:sp>
        <p:nvSpPr>
          <p:cNvPr id="24" name="TextBox 23"/>
          <p:cNvSpPr txBox="1"/>
          <p:nvPr/>
        </p:nvSpPr>
        <p:spPr>
          <a:xfrm>
            <a:off x="4914190" y="5055722"/>
            <a:ext cx="307313" cy="369332"/>
          </a:xfrm>
          <a:prstGeom prst="rect">
            <a:avLst/>
          </a:prstGeom>
          <a:noFill/>
        </p:spPr>
        <p:txBody>
          <a:bodyPr wrap="square" rtlCol="0">
            <a:spAutoFit/>
          </a:bodyPr>
          <a:lstStyle/>
          <a:p>
            <a:pPr algn="ctr"/>
            <a:r>
              <a:rPr lang="en-US" dirty="0"/>
              <a:t>1</a:t>
            </a:r>
          </a:p>
        </p:txBody>
      </p:sp>
      <p:sp>
        <p:nvSpPr>
          <p:cNvPr id="25" name="TextBox 24"/>
          <p:cNvSpPr txBox="1"/>
          <p:nvPr/>
        </p:nvSpPr>
        <p:spPr>
          <a:xfrm>
            <a:off x="6003950" y="5794745"/>
            <a:ext cx="307313" cy="369332"/>
          </a:xfrm>
          <a:prstGeom prst="rect">
            <a:avLst/>
          </a:prstGeom>
          <a:noFill/>
        </p:spPr>
        <p:txBody>
          <a:bodyPr wrap="square" rtlCol="0">
            <a:spAutoFit/>
          </a:bodyPr>
          <a:lstStyle/>
          <a:p>
            <a:pPr algn="ctr"/>
            <a:r>
              <a:rPr lang="en-US" dirty="0"/>
              <a:t>6</a:t>
            </a:r>
          </a:p>
        </p:txBody>
      </p:sp>
      <p:sp>
        <p:nvSpPr>
          <p:cNvPr id="26" name="TextBox 25"/>
          <p:cNvSpPr txBox="1"/>
          <p:nvPr/>
        </p:nvSpPr>
        <p:spPr>
          <a:xfrm>
            <a:off x="7493823" y="5937124"/>
            <a:ext cx="307313" cy="369332"/>
          </a:xfrm>
          <a:prstGeom prst="rect">
            <a:avLst/>
          </a:prstGeom>
          <a:noFill/>
        </p:spPr>
        <p:txBody>
          <a:bodyPr wrap="square" rtlCol="0">
            <a:spAutoFit/>
          </a:bodyPr>
          <a:lstStyle/>
          <a:p>
            <a:pPr algn="ctr"/>
            <a:r>
              <a:rPr lang="en-US" dirty="0"/>
              <a:t>5</a:t>
            </a:r>
          </a:p>
        </p:txBody>
      </p:sp>
      <p:sp>
        <p:nvSpPr>
          <p:cNvPr id="27" name="TextBox 26"/>
          <p:cNvSpPr txBox="1"/>
          <p:nvPr/>
        </p:nvSpPr>
        <p:spPr>
          <a:xfrm>
            <a:off x="8560234" y="5051076"/>
            <a:ext cx="307313" cy="369332"/>
          </a:xfrm>
          <a:prstGeom prst="rect">
            <a:avLst/>
          </a:prstGeom>
          <a:noFill/>
        </p:spPr>
        <p:txBody>
          <a:bodyPr wrap="square" rtlCol="0">
            <a:spAutoFit/>
          </a:bodyPr>
          <a:lstStyle/>
          <a:p>
            <a:pPr algn="ctr"/>
            <a:r>
              <a:rPr lang="en-US" dirty="0"/>
              <a:t>4</a:t>
            </a:r>
          </a:p>
        </p:txBody>
      </p:sp>
      <p:sp>
        <p:nvSpPr>
          <p:cNvPr id="28" name="TextBox 27"/>
          <p:cNvSpPr txBox="1"/>
          <p:nvPr/>
        </p:nvSpPr>
        <p:spPr>
          <a:xfrm>
            <a:off x="7218446" y="4081064"/>
            <a:ext cx="307313" cy="369332"/>
          </a:xfrm>
          <a:prstGeom prst="rect">
            <a:avLst/>
          </a:prstGeom>
          <a:noFill/>
        </p:spPr>
        <p:txBody>
          <a:bodyPr wrap="square" rtlCol="0">
            <a:spAutoFit/>
          </a:bodyPr>
          <a:lstStyle/>
          <a:p>
            <a:pPr algn="ctr"/>
            <a:r>
              <a:rPr lang="en-US" dirty="0"/>
              <a:t>3</a:t>
            </a:r>
          </a:p>
        </p:txBody>
      </p:sp>
      <p:sp>
        <p:nvSpPr>
          <p:cNvPr id="29" name="TextBox 28"/>
          <p:cNvSpPr txBox="1"/>
          <p:nvPr/>
        </p:nvSpPr>
        <p:spPr>
          <a:xfrm>
            <a:off x="5635549" y="4928429"/>
            <a:ext cx="432048" cy="369332"/>
          </a:xfrm>
          <a:prstGeom prst="rect">
            <a:avLst/>
          </a:prstGeom>
          <a:noFill/>
        </p:spPr>
        <p:txBody>
          <a:bodyPr wrap="square" rtlCol="0">
            <a:spAutoFit/>
          </a:bodyPr>
          <a:lstStyle/>
          <a:p>
            <a:pPr algn="ctr"/>
            <a:r>
              <a:rPr lang="en-US" dirty="0"/>
              <a:t>10</a:t>
            </a:r>
          </a:p>
        </p:txBody>
      </p:sp>
      <p:sp>
        <p:nvSpPr>
          <p:cNvPr id="30" name="TextBox 29"/>
          <p:cNvSpPr txBox="1"/>
          <p:nvPr/>
        </p:nvSpPr>
        <p:spPr>
          <a:xfrm>
            <a:off x="5156814" y="4401985"/>
            <a:ext cx="432048" cy="369332"/>
          </a:xfrm>
          <a:prstGeom prst="rect">
            <a:avLst/>
          </a:prstGeom>
          <a:noFill/>
        </p:spPr>
        <p:txBody>
          <a:bodyPr wrap="square" rtlCol="0">
            <a:spAutoFit/>
          </a:bodyPr>
          <a:lstStyle/>
          <a:p>
            <a:pPr algn="ctr"/>
            <a:r>
              <a:rPr lang="en-US" dirty="0"/>
              <a:t>3</a:t>
            </a:r>
          </a:p>
        </p:txBody>
      </p:sp>
      <p:sp>
        <p:nvSpPr>
          <p:cNvPr id="31" name="TextBox 30"/>
          <p:cNvSpPr txBox="1"/>
          <p:nvPr/>
        </p:nvSpPr>
        <p:spPr>
          <a:xfrm>
            <a:off x="6445639" y="3914243"/>
            <a:ext cx="432048" cy="369332"/>
          </a:xfrm>
          <a:prstGeom prst="rect">
            <a:avLst/>
          </a:prstGeom>
          <a:noFill/>
        </p:spPr>
        <p:txBody>
          <a:bodyPr wrap="square" rtlCol="0">
            <a:spAutoFit/>
          </a:bodyPr>
          <a:lstStyle/>
          <a:p>
            <a:pPr algn="ctr"/>
            <a:r>
              <a:rPr lang="en-US" dirty="0"/>
              <a:t>7</a:t>
            </a:r>
          </a:p>
        </p:txBody>
      </p:sp>
      <p:sp>
        <p:nvSpPr>
          <p:cNvPr id="32" name="TextBox 31"/>
          <p:cNvSpPr txBox="1"/>
          <p:nvPr/>
        </p:nvSpPr>
        <p:spPr>
          <a:xfrm>
            <a:off x="8056178" y="4361694"/>
            <a:ext cx="432048" cy="369332"/>
          </a:xfrm>
          <a:prstGeom prst="rect">
            <a:avLst/>
          </a:prstGeom>
          <a:noFill/>
        </p:spPr>
        <p:txBody>
          <a:bodyPr wrap="square" rtlCol="0">
            <a:spAutoFit/>
          </a:bodyPr>
          <a:lstStyle/>
          <a:p>
            <a:pPr algn="ctr"/>
            <a:r>
              <a:rPr lang="en-US" dirty="0"/>
              <a:t>5</a:t>
            </a:r>
          </a:p>
        </p:txBody>
      </p:sp>
      <p:sp>
        <p:nvSpPr>
          <p:cNvPr id="33" name="TextBox 32"/>
          <p:cNvSpPr txBox="1"/>
          <p:nvPr/>
        </p:nvSpPr>
        <p:spPr>
          <a:xfrm>
            <a:off x="8208578" y="5633882"/>
            <a:ext cx="432048"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6688026" y="6052636"/>
            <a:ext cx="432048" cy="369332"/>
          </a:xfrm>
          <a:prstGeom prst="rect">
            <a:avLst/>
          </a:prstGeom>
          <a:noFill/>
        </p:spPr>
        <p:txBody>
          <a:bodyPr wrap="square" rtlCol="0">
            <a:spAutoFit/>
          </a:bodyPr>
          <a:lstStyle/>
          <a:p>
            <a:pPr algn="ctr"/>
            <a:r>
              <a:rPr lang="en-US" dirty="0"/>
              <a:t>7</a:t>
            </a:r>
          </a:p>
        </p:txBody>
      </p:sp>
      <p:sp>
        <p:nvSpPr>
          <p:cNvPr id="35" name="TextBox 34"/>
          <p:cNvSpPr txBox="1"/>
          <p:nvPr/>
        </p:nvSpPr>
        <p:spPr>
          <a:xfrm>
            <a:off x="6876256" y="5301208"/>
            <a:ext cx="432048" cy="369332"/>
          </a:xfrm>
          <a:prstGeom prst="rect">
            <a:avLst/>
          </a:prstGeom>
          <a:noFill/>
        </p:spPr>
        <p:txBody>
          <a:bodyPr wrap="square" rtlCol="0">
            <a:spAutoFit/>
          </a:bodyPr>
          <a:lstStyle/>
          <a:p>
            <a:pPr algn="ctr"/>
            <a:r>
              <a:rPr lang="en-US" dirty="0"/>
              <a:t>2</a:t>
            </a:r>
          </a:p>
        </p:txBody>
      </p:sp>
      <p:sp>
        <p:nvSpPr>
          <p:cNvPr id="36" name="TextBox 35"/>
          <p:cNvSpPr txBox="1"/>
          <p:nvPr/>
        </p:nvSpPr>
        <p:spPr>
          <a:xfrm>
            <a:off x="6445639" y="4586651"/>
            <a:ext cx="432048" cy="369332"/>
          </a:xfrm>
          <a:prstGeom prst="rect">
            <a:avLst/>
          </a:prstGeom>
          <a:noFill/>
        </p:spPr>
        <p:txBody>
          <a:bodyPr wrap="square" rtlCol="0">
            <a:spAutoFit/>
          </a:bodyPr>
          <a:lstStyle/>
          <a:p>
            <a:pPr algn="ctr"/>
            <a:r>
              <a:rPr lang="en-US" dirty="0"/>
              <a:t>8</a:t>
            </a:r>
          </a:p>
        </p:txBody>
      </p:sp>
      <p:cxnSp>
        <p:nvCxnSpPr>
          <p:cNvPr id="37" name="Straight Arrow Connector 36"/>
          <p:cNvCxnSpPr>
            <a:stCxn id="12" idx="4"/>
            <a:endCxn id="26" idx="0"/>
          </p:cNvCxnSpPr>
          <p:nvPr/>
        </p:nvCxnSpPr>
        <p:spPr>
          <a:xfrm>
            <a:off x="7345739" y="4450396"/>
            <a:ext cx="301741" cy="148672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473032" y="4870266"/>
            <a:ext cx="432048" cy="369332"/>
          </a:xfrm>
          <a:prstGeom prst="rect">
            <a:avLst/>
          </a:prstGeom>
          <a:noFill/>
        </p:spPr>
        <p:txBody>
          <a:bodyPr wrap="square" rtlCol="0">
            <a:spAutoFit/>
          </a:bodyPr>
          <a:lstStyle/>
          <a:p>
            <a:pPr algn="ctr"/>
            <a:r>
              <a:rPr lang="en-US" dirty="0"/>
              <a:t>1</a:t>
            </a:r>
          </a:p>
        </p:txBody>
      </p:sp>
      <p:sp>
        <p:nvSpPr>
          <p:cNvPr id="39" name="TextBox 38"/>
          <p:cNvSpPr txBox="1"/>
          <p:nvPr/>
        </p:nvSpPr>
        <p:spPr>
          <a:xfrm>
            <a:off x="5245173" y="5585857"/>
            <a:ext cx="432048" cy="369332"/>
          </a:xfrm>
          <a:prstGeom prst="rect">
            <a:avLst/>
          </a:prstGeom>
          <a:noFill/>
        </p:spPr>
        <p:txBody>
          <a:bodyPr wrap="square" rtlCol="0">
            <a:spAutoFit/>
          </a:bodyPr>
          <a:lstStyle/>
          <a:p>
            <a:pPr algn="ctr"/>
            <a:r>
              <a:rPr lang="en-US" dirty="0"/>
              <a:t>5</a:t>
            </a:r>
          </a:p>
        </p:txBody>
      </p:sp>
    </p:spTree>
    <p:extLst>
      <p:ext uri="{BB962C8B-B14F-4D97-AF65-F5344CB8AC3E}">
        <p14:creationId xmlns:p14="http://schemas.microsoft.com/office/powerpoint/2010/main" val="1183639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Weighted Graphs</a:t>
            </a:r>
          </a:p>
        </p:txBody>
      </p:sp>
      <p:sp>
        <p:nvSpPr>
          <p:cNvPr id="3" name="Content Placeholder 2"/>
          <p:cNvSpPr>
            <a:spLocks noGrp="1"/>
          </p:cNvSpPr>
          <p:nvPr>
            <p:ph idx="1"/>
          </p:nvPr>
        </p:nvSpPr>
        <p:spPr/>
        <p:txBody>
          <a:bodyPr>
            <a:normAutofit fontScale="92500" lnSpcReduction="10000"/>
          </a:bodyPr>
          <a:lstStyle/>
          <a:p>
            <a:r>
              <a:rPr lang="en-US" b="1" dirty="0"/>
              <a:t>Weighted graphs </a:t>
            </a:r>
            <a:r>
              <a:rPr lang="en-US" dirty="0"/>
              <a:t>are directed or undirected graphs in which numbers called </a:t>
            </a:r>
            <a:r>
              <a:rPr lang="en-US" b="1" dirty="0"/>
              <a:t>weights</a:t>
            </a:r>
            <a:r>
              <a:rPr lang="en-US" dirty="0"/>
              <a:t> are attached to the edges.</a:t>
            </a:r>
          </a:p>
          <a:p>
            <a:endParaRPr lang="en-US" dirty="0"/>
          </a:p>
          <a:p>
            <a:r>
              <a:rPr lang="en-US" b="1" dirty="0"/>
              <a:t>Example</a:t>
            </a:r>
            <a:r>
              <a:rPr lang="en-US" dirty="0"/>
              <a:t>: Let the vertices of a graph represent cities on a map. The weight on an edge connecting city A to city B can be the travel distance from A to B, the cost of an airline ticket to go from A to B, or the time required to travel from A to B.</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2</a:t>
            </a:fld>
            <a:endParaRPr lang="en-US"/>
          </a:p>
        </p:txBody>
      </p:sp>
    </p:spTree>
    <p:extLst>
      <p:ext uri="{BB962C8B-B14F-4D97-AF65-F5344CB8AC3E}">
        <p14:creationId xmlns:p14="http://schemas.microsoft.com/office/powerpoint/2010/main" val="3474373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Expanding the Vertex Set W in Stages (cont’d)</a:t>
            </a:r>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2748171386"/>
                  </p:ext>
                </p:extLst>
              </p:nvPr>
            </p:nvGraphicFramePr>
            <p:xfrm>
              <a:off x="457200" y="1600200"/>
              <a:ext cx="8229595" cy="1112520"/>
            </p:xfrm>
            <a:graphic>
              <a:graphicData uri="http://schemas.openxmlformats.org/drawingml/2006/table">
                <a:tbl>
                  <a:tblPr firstRow="1" bandRow="1">
                    <a:tableStyleId>{5C22544A-7EE6-4342-B048-85BDC9FD1C3A}</a:tableStyleId>
                  </a:tblPr>
                  <a:tblGrid>
                    <a:gridCol w="748145">
                      <a:extLst>
                        <a:ext uri="{9D8B030D-6E8A-4147-A177-3AD203B41FA5}">
                          <a16:colId xmlns:a16="http://schemas.microsoft.com/office/drawing/2014/main" val="20000"/>
                        </a:ext>
                      </a:extLst>
                    </a:gridCol>
                    <a:gridCol w="748145">
                      <a:extLst>
                        <a:ext uri="{9D8B030D-6E8A-4147-A177-3AD203B41FA5}">
                          <a16:colId xmlns:a16="http://schemas.microsoft.com/office/drawing/2014/main" val="20001"/>
                        </a:ext>
                      </a:extLst>
                    </a:gridCol>
                    <a:gridCol w="1178350">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634037">
                      <a:extLst>
                        <a:ext uri="{9D8B030D-6E8A-4147-A177-3AD203B41FA5}">
                          <a16:colId xmlns:a16="http://schemas.microsoft.com/office/drawing/2014/main" val="20004"/>
                        </a:ext>
                      </a:extLst>
                    </a:gridCol>
                    <a:gridCol w="748145">
                      <a:extLst>
                        <a:ext uri="{9D8B030D-6E8A-4147-A177-3AD203B41FA5}">
                          <a16:colId xmlns:a16="http://schemas.microsoft.com/office/drawing/2014/main" val="20005"/>
                        </a:ext>
                      </a:extLst>
                    </a:gridCol>
                    <a:gridCol w="748145">
                      <a:extLst>
                        <a:ext uri="{9D8B030D-6E8A-4147-A177-3AD203B41FA5}">
                          <a16:colId xmlns:a16="http://schemas.microsoft.com/office/drawing/2014/main" val="20006"/>
                        </a:ext>
                      </a:extLst>
                    </a:gridCol>
                    <a:gridCol w="748145">
                      <a:extLst>
                        <a:ext uri="{9D8B030D-6E8A-4147-A177-3AD203B41FA5}">
                          <a16:colId xmlns:a16="http://schemas.microsoft.com/office/drawing/2014/main" val="20007"/>
                        </a:ext>
                      </a:extLst>
                    </a:gridCol>
                    <a:gridCol w="748145">
                      <a:extLst>
                        <a:ext uri="{9D8B030D-6E8A-4147-A177-3AD203B41FA5}">
                          <a16:colId xmlns:a16="http://schemas.microsoft.com/office/drawing/2014/main" val="20008"/>
                        </a:ext>
                      </a:extLst>
                    </a:gridCol>
                    <a:gridCol w="748145">
                      <a:extLst>
                        <a:ext uri="{9D8B030D-6E8A-4147-A177-3AD203B41FA5}">
                          <a16:colId xmlns:a16="http://schemas.microsoft.com/office/drawing/2014/main" val="20009"/>
                        </a:ext>
                      </a:extLst>
                    </a:gridCol>
                    <a:gridCol w="748145">
                      <a:extLst>
                        <a:ext uri="{9D8B030D-6E8A-4147-A177-3AD203B41FA5}">
                          <a16:colId xmlns:a16="http://schemas.microsoft.com/office/drawing/2014/main" val="20010"/>
                        </a:ext>
                      </a:extLst>
                    </a:gridCol>
                  </a:tblGrid>
                  <a:tr h="370840">
                    <a:tc>
                      <a:txBody>
                        <a:bodyPr/>
                        <a:lstStyle/>
                        <a:p>
                          <a:r>
                            <a:rPr lang="en-US" dirty="0"/>
                            <a:t>Stage</a:t>
                          </a:r>
                        </a:p>
                      </a:txBody>
                      <a:tcPr/>
                    </a:tc>
                    <a:tc>
                      <a:txBody>
                        <a:bodyPr/>
                        <a:lstStyle/>
                        <a:p>
                          <a:r>
                            <a:rPr lang="en-US" dirty="0"/>
                            <a:t>W</a:t>
                          </a:r>
                        </a:p>
                      </a:txBody>
                      <a:tcPr/>
                    </a:tc>
                    <a:tc>
                      <a:txBody>
                        <a:bodyPr/>
                        <a:lstStyle/>
                        <a:p>
                          <a:r>
                            <a:rPr lang="en-US" dirty="0"/>
                            <a:t>V-W</a:t>
                          </a:r>
                        </a:p>
                      </a:txBody>
                      <a:tcPr/>
                    </a:tc>
                    <a:tc>
                      <a:txBody>
                        <a:bodyPr/>
                        <a:lstStyle/>
                        <a:p>
                          <a:r>
                            <a:rPr lang="en-US" dirty="0"/>
                            <a:t>w</a:t>
                          </a:r>
                        </a:p>
                      </a:txBody>
                      <a:tcPr/>
                    </a:tc>
                    <a:tc>
                      <a:txBody>
                        <a:bodyPr/>
                        <a:lstStyle/>
                        <a:p>
                          <a:r>
                            <a:rPr lang="el-GR" dirty="0"/>
                            <a:t>Δ(</a:t>
                          </a:r>
                          <a:r>
                            <a:rPr lang="en-US" dirty="0"/>
                            <a:t>w)</a:t>
                          </a:r>
                        </a:p>
                      </a:txBody>
                      <a:tcPr/>
                    </a:tc>
                    <a:tc>
                      <a:txBody>
                        <a:bodyPr/>
                        <a:lstStyle/>
                        <a:p>
                          <a:r>
                            <a:rPr lang="el-GR" dirty="0"/>
                            <a:t>Δ</a:t>
                          </a:r>
                          <a:r>
                            <a:rPr lang="en-US" dirty="0"/>
                            <a:t>(1)</a:t>
                          </a:r>
                        </a:p>
                      </a:txBody>
                      <a:tcPr/>
                    </a:tc>
                    <a:tc>
                      <a:txBody>
                        <a:bodyPr/>
                        <a:lstStyle/>
                        <a:p>
                          <a:r>
                            <a:rPr lang="el-GR" dirty="0"/>
                            <a:t>Δ</a:t>
                          </a:r>
                          <a:r>
                            <a:rPr lang="en-US" dirty="0"/>
                            <a:t>(2)</a:t>
                          </a:r>
                        </a:p>
                      </a:txBody>
                      <a:tcPr/>
                    </a:tc>
                    <a:tc>
                      <a:txBody>
                        <a:bodyPr/>
                        <a:lstStyle/>
                        <a:p>
                          <a:r>
                            <a:rPr lang="el-GR" dirty="0"/>
                            <a:t>Δ</a:t>
                          </a:r>
                          <a:r>
                            <a:rPr lang="en-US" dirty="0"/>
                            <a:t>(3)</a:t>
                          </a:r>
                        </a:p>
                      </a:txBody>
                      <a:tcPr/>
                    </a:tc>
                    <a:tc>
                      <a:txBody>
                        <a:bodyPr/>
                        <a:lstStyle/>
                        <a:p>
                          <a:r>
                            <a:rPr lang="el-GR" dirty="0"/>
                            <a:t>Δ</a:t>
                          </a:r>
                          <a:r>
                            <a:rPr lang="en-US" dirty="0"/>
                            <a:t>(4)</a:t>
                          </a:r>
                        </a:p>
                      </a:txBody>
                      <a:tcPr/>
                    </a:tc>
                    <a:tc>
                      <a:txBody>
                        <a:bodyPr/>
                        <a:lstStyle/>
                        <a:p>
                          <a:r>
                            <a:rPr lang="el-GR" dirty="0"/>
                            <a:t>Δ</a:t>
                          </a:r>
                          <a:r>
                            <a:rPr lang="en-US" dirty="0"/>
                            <a:t>(5)</a:t>
                          </a:r>
                        </a:p>
                      </a:txBody>
                      <a:tcPr/>
                    </a:tc>
                    <a:tc>
                      <a:txBody>
                        <a:bodyPr/>
                        <a:lstStyle/>
                        <a:p>
                          <a:r>
                            <a:rPr lang="el-GR" dirty="0"/>
                            <a:t>Δ</a:t>
                          </a:r>
                          <a:r>
                            <a:rPr lang="en-US" dirty="0"/>
                            <a:t>(6)</a:t>
                          </a:r>
                        </a:p>
                      </a:txBody>
                      <a:tcPr/>
                    </a:tc>
                    <a:extLst>
                      <a:ext uri="{0D108BD9-81ED-4DB2-BD59-A6C34878D82A}">
                        <a16:rowId xmlns:a16="http://schemas.microsoft.com/office/drawing/2014/main" val="10000"/>
                      </a:ext>
                    </a:extLst>
                  </a:tr>
                  <a:tr h="370840">
                    <a:tc>
                      <a:txBody>
                        <a:bodyPr/>
                        <a:lstStyle/>
                        <a:p>
                          <a:r>
                            <a:rPr lang="en-US" dirty="0"/>
                            <a:t>Start</a:t>
                          </a:r>
                        </a:p>
                      </a:txBody>
                      <a:tcPr/>
                    </a:tc>
                    <a:tc>
                      <a:txBody>
                        <a:bodyPr/>
                        <a:lstStyle/>
                        <a:p>
                          <a:r>
                            <a:rPr lang="en-US" dirty="0"/>
                            <a:t>{1}</a:t>
                          </a:r>
                        </a:p>
                      </a:txBody>
                      <a:tcPr/>
                    </a:tc>
                    <a:tc>
                      <a:txBody>
                        <a:bodyPr/>
                        <a:lstStyle/>
                        <a:p>
                          <a:r>
                            <a:rPr lang="en-US" dirty="0"/>
                            <a:t>{2,3,4,5,6}</a:t>
                          </a:r>
                        </a:p>
                      </a:txBody>
                      <a:tcPr/>
                    </a:tc>
                    <a:tc>
                      <a:txBody>
                        <a:bodyPr/>
                        <a:lstStyle/>
                        <a:p>
                          <a:r>
                            <a:rPr lang="en-US" dirty="0"/>
                            <a:t>-</a:t>
                          </a:r>
                        </a:p>
                      </a:txBody>
                      <a:tcPr/>
                    </a:tc>
                    <a:tc>
                      <a:txBody>
                        <a:bodyPr/>
                        <a:lstStyle/>
                        <a:p>
                          <a:r>
                            <a:rPr lang="en-US" dirty="0"/>
                            <a:t>-</a:t>
                          </a:r>
                        </a:p>
                      </a:txBody>
                      <a:tcPr/>
                    </a:tc>
                    <a:tc>
                      <a:txBody>
                        <a:bodyPr/>
                        <a:lstStyle/>
                        <a:p>
                          <a:r>
                            <a:rPr lang="en-US" dirty="0"/>
                            <a:t>0</a:t>
                          </a:r>
                        </a:p>
                      </a:txBody>
                      <a:tcPr/>
                    </a:tc>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{1,2}</a:t>
                          </a:r>
                        </a:p>
                      </a:txBody>
                      <a:tcPr/>
                    </a:tc>
                    <a:tc>
                      <a:txBody>
                        <a:bodyPr/>
                        <a:lstStyle/>
                        <a:p>
                          <a:r>
                            <a:rPr lang="en-US" dirty="0"/>
                            <a:t>{3,4,5,6}</a:t>
                          </a:r>
                        </a:p>
                      </a:txBody>
                      <a:tcPr/>
                    </a:tc>
                    <a:tc>
                      <a:txBody>
                        <a:bodyPr/>
                        <a:lstStyle/>
                        <a:p>
                          <a:r>
                            <a:rPr lang="en-US" dirty="0"/>
                            <a:t>2</a:t>
                          </a:r>
                        </a:p>
                      </a:txBody>
                      <a:tcPr/>
                    </a:tc>
                    <a:tc>
                      <a:txBody>
                        <a:bodyPr/>
                        <a:lstStyle/>
                        <a:p>
                          <a:r>
                            <a:rPr lang="en-US" dirty="0"/>
                            <a:t>3</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2"/>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748561771"/>
                  </p:ext>
                </p:extLst>
              </p:nvPr>
            </p:nvGraphicFramePr>
            <p:xfrm>
              <a:off x="457200" y="1600200"/>
              <a:ext cx="8229595" cy="1112520"/>
            </p:xfrm>
            <a:graphic>
              <a:graphicData uri="http://schemas.openxmlformats.org/drawingml/2006/table">
                <a:tbl>
                  <a:tblPr firstRow="1" bandRow="1">
                    <a:tableStyleId>{5C22544A-7EE6-4342-B048-85BDC9FD1C3A}</a:tableStyleId>
                  </a:tblPr>
                  <a:tblGrid>
                    <a:gridCol w="748145"/>
                    <a:gridCol w="748145"/>
                    <a:gridCol w="1178350"/>
                    <a:gridCol w="432048"/>
                    <a:gridCol w="634037"/>
                    <a:gridCol w="748145"/>
                    <a:gridCol w="748145"/>
                    <a:gridCol w="748145"/>
                    <a:gridCol w="748145"/>
                    <a:gridCol w="748145"/>
                    <a:gridCol w="748145"/>
                  </a:tblGrid>
                  <a:tr h="370840">
                    <a:tc>
                      <a:txBody>
                        <a:bodyPr/>
                        <a:lstStyle/>
                        <a:p>
                          <a:r>
                            <a:rPr lang="en-US" dirty="0" smtClean="0"/>
                            <a:t>Stage</a:t>
                          </a:r>
                          <a:endParaRPr lang="en-US" dirty="0"/>
                        </a:p>
                      </a:txBody>
                      <a:tcPr/>
                    </a:tc>
                    <a:tc>
                      <a:txBody>
                        <a:bodyPr/>
                        <a:lstStyle/>
                        <a:p>
                          <a:r>
                            <a:rPr lang="en-US" dirty="0" smtClean="0"/>
                            <a:t>W</a:t>
                          </a:r>
                          <a:endParaRPr lang="en-US" dirty="0"/>
                        </a:p>
                      </a:txBody>
                      <a:tcPr/>
                    </a:tc>
                    <a:tc>
                      <a:txBody>
                        <a:bodyPr/>
                        <a:lstStyle/>
                        <a:p>
                          <a:r>
                            <a:rPr lang="en-US" dirty="0" smtClean="0"/>
                            <a:t>V-W</a:t>
                          </a:r>
                          <a:endParaRPr lang="en-US" dirty="0"/>
                        </a:p>
                      </a:txBody>
                      <a:tcPr/>
                    </a:tc>
                    <a:tc>
                      <a:txBody>
                        <a:bodyPr/>
                        <a:lstStyle/>
                        <a:p>
                          <a:r>
                            <a:rPr lang="en-US" dirty="0" smtClean="0"/>
                            <a:t>w</a:t>
                          </a:r>
                          <a:endParaRPr lang="en-US" dirty="0"/>
                        </a:p>
                      </a:txBody>
                      <a:tcPr/>
                    </a:tc>
                    <a:tc>
                      <a:txBody>
                        <a:bodyPr/>
                        <a:lstStyle/>
                        <a:p>
                          <a:r>
                            <a:rPr lang="el-GR" dirty="0" smtClean="0"/>
                            <a:t>Δ(</a:t>
                          </a:r>
                          <a:r>
                            <a:rPr lang="en-US" dirty="0" smtClean="0"/>
                            <a:t>w)</a:t>
                          </a:r>
                          <a:endParaRPr lang="en-US" dirty="0"/>
                        </a:p>
                      </a:txBody>
                      <a:tcPr/>
                    </a:tc>
                    <a:tc>
                      <a:txBody>
                        <a:bodyPr/>
                        <a:lstStyle/>
                        <a:p>
                          <a:r>
                            <a:rPr lang="el-GR" dirty="0" smtClean="0"/>
                            <a:t>Δ</a:t>
                          </a:r>
                          <a:r>
                            <a:rPr lang="en-US" dirty="0" smtClean="0"/>
                            <a:t>(1)</a:t>
                          </a:r>
                          <a:endParaRPr lang="en-US" dirty="0"/>
                        </a:p>
                      </a:txBody>
                      <a:tcPr/>
                    </a:tc>
                    <a:tc>
                      <a:txBody>
                        <a:bodyPr/>
                        <a:lstStyle/>
                        <a:p>
                          <a:r>
                            <a:rPr lang="el-GR" dirty="0" smtClean="0"/>
                            <a:t>Δ</a:t>
                          </a:r>
                          <a:r>
                            <a:rPr lang="en-US" dirty="0" smtClean="0"/>
                            <a:t>(2)</a:t>
                          </a:r>
                          <a:endParaRPr lang="en-US" dirty="0"/>
                        </a:p>
                      </a:txBody>
                      <a:tcPr/>
                    </a:tc>
                    <a:tc>
                      <a:txBody>
                        <a:bodyPr/>
                        <a:lstStyle/>
                        <a:p>
                          <a:r>
                            <a:rPr lang="el-GR" dirty="0" smtClean="0"/>
                            <a:t>Δ</a:t>
                          </a:r>
                          <a:r>
                            <a:rPr lang="en-US" dirty="0" smtClean="0"/>
                            <a:t>(3)</a:t>
                          </a:r>
                          <a:endParaRPr lang="en-US" dirty="0"/>
                        </a:p>
                      </a:txBody>
                      <a:tcPr/>
                    </a:tc>
                    <a:tc>
                      <a:txBody>
                        <a:bodyPr/>
                        <a:lstStyle/>
                        <a:p>
                          <a:r>
                            <a:rPr lang="el-GR" dirty="0" smtClean="0"/>
                            <a:t>Δ</a:t>
                          </a:r>
                          <a:r>
                            <a:rPr lang="en-US" dirty="0" smtClean="0"/>
                            <a:t>(4)</a:t>
                          </a:r>
                          <a:endParaRPr lang="en-US" dirty="0"/>
                        </a:p>
                      </a:txBody>
                      <a:tcPr/>
                    </a:tc>
                    <a:tc>
                      <a:txBody>
                        <a:bodyPr/>
                        <a:lstStyle/>
                        <a:p>
                          <a:r>
                            <a:rPr lang="el-GR" dirty="0" smtClean="0"/>
                            <a:t>Δ</a:t>
                          </a:r>
                          <a:r>
                            <a:rPr lang="en-US" dirty="0" smtClean="0"/>
                            <a:t>(5)</a:t>
                          </a:r>
                          <a:endParaRPr lang="en-US" dirty="0"/>
                        </a:p>
                      </a:txBody>
                      <a:tcPr/>
                    </a:tc>
                    <a:tc>
                      <a:txBody>
                        <a:bodyPr/>
                        <a:lstStyle/>
                        <a:p>
                          <a:r>
                            <a:rPr lang="el-GR" dirty="0" smtClean="0"/>
                            <a:t>Δ</a:t>
                          </a:r>
                          <a:r>
                            <a:rPr lang="en-US" dirty="0" smtClean="0"/>
                            <a:t>(6)</a:t>
                          </a:r>
                          <a:endParaRPr lang="en-US" dirty="0"/>
                        </a:p>
                      </a:txBody>
                      <a:tcPr/>
                    </a:tc>
                  </a:tr>
                  <a:tr h="370840">
                    <a:tc>
                      <a:txBody>
                        <a:bodyPr/>
                        <a:lstStyle/>
                        <a:p>
                          <a:r>
                            <a:rPr lang="en-US" dirty="0" smtClean="0"/>
                            <a:t>Start</a:t>
                          </a:r>
                          <a:endParaRPr lang="en-US" dirty="0"/>
                        </a:p>
                      </a:txBody>
                      <a:tcPr/>
                    </a:tc>
                    <a:tc>
                      <a:txBody>
                        <a:bodyPr/>
                        <a:lstStyle/>
                        <a:p>
                          <a:r>
                            <a:rPr lang="en-US" dirty="0" smtClean="0"/>
                            <a:t>{1}</a:t>
                          </a:r>
                          <a:endParaRPr lang="en-US" dirty="0"/>
                        </a:p>
                      </a:txBody>
                      <a:tcPr/>
                    </a:tc>
                    <a:tc>
                      <a:txBody>
                        <a:bodyPr/>
                        <a:lstStyle/>
                        <a:p>
                          <a:r>
                            <a:rPr lang="en-US" dirty="0" smtClean="0"/>
                            <a:t>{2,3,4,5,6}</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endParaRPr lang="en-US"/>
                        </a:p>
                      </a:txBody>
                      <a:tcPr>
                        <a:blipFill rotWithShape="1">
                          <a:blip r:embed="rId2"/>
                          <a:stretch>
                            <a:fillRect l="-698374" t="-110000" r="-299187" b="-126667"/>
                          </a:stretch>
                        </a:blipFill>
                      </a:tcPr>
                    </a:tc>
                    <a:tc>
                      <a:txBody>
                        <a:bodyPr/>
                        <a:lstStyle/>
                        <a:p>
                          <a:endParaRPr lang="en-US"/>
                        </a:p>
                      </a:txBody>
                      <a:tcPr>
                        <a:blipFill rotWithShape="1">
                          <a:blip r:embed="rId2"/>
                          <a:stretch>
                            <a:fillRect l="-798374" t="-110000" r="-199187" b="-126667"/>
                          </a:stretch>
                        </a:blipFill>
                      </a:tcPr>
                    </a:tc>
                    <a:tc>
                      <a:txBody>
                        <a:bodyPr/>
                        <a:lstStyle/>
                        <a:p>
                          <a:endParaRPr lang="en-US"/>
                        </a:p>
                      </a:txBody>
                      <a:tcPr>
                        <a:blipFill rotWithShape="1">
                          <a:blip r:embed="rId2"/>
                          <a:stretch>
                            <a:fillRect l="-905738" t="-110000" r="-100820" b="-126667"/>
                          </a:stretch>
                        </a:blipFill>
                      </a:tcPr>
                    </a:tc>
                    <a:tc>
                      <a:txBody>
                        <a:bodyPr/>
                        <a:lstStyle/>
                        <a:p>
                          <a:r>
                            <a:rPr lang="en-US" dirty="0" smtClean="0"/>
                            <a:t>5</a:t>
                          </a:r>
                          <a:endParaRPr lang="en-US" dirty="0"/>
                        </a:p>
                      </a:txBody>
                      <a:tcPr/>
                    </a:tc>
                  </a:tr>
                  <a:tr h="370840">
                    <a:tc>
                      <a:txBody>
                        <a:bodyPr/>
                        <a:lstStyle/>
                        <a:p>
                          <a:r>
                            <a:rPr lang="en-US" dirty="0" smtClean="0"/>
                            <a:t>2</a:t>
                          </a:r>
                          <a:endParaRPr lang="en-US" dirty="0"/>
                        </a:p>
                      </a:txBody>
                      <a:tcPr/>
                    </a:tc>
                    <a:tc>
                      <a:txBody>
                        <a:bodyPr/>
                        <a:lstStyle/>
                        <a:p>
                          <a:r>
                            <a:rPr lang="en-US" dirty="0" smtClean="0"/>
                            <a:t>{1,2}</a:t>
                          </a:r>
                          <a:endParaRPr lang="en-US" dirty="0"/>
                        </a:p>
                      </a:txBody>
                      <a:tcPr/>
                    </a:tc>
                    <a:tc>
                      <a:txBody>
                        <a:bodyPr/>
                        <a:lstStyle/>
                        <a:p>
                          <a:r>
                            <a:rPr lang="en-US" dirty="0" smtClean="0"/>
                            <a:t>{3,4,5,6}</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endParaRPr lang="en-US"/>
                        </a:p>
                      </a:txBody>
                      <a:tcPr>
                        <a:blipFill rotWithShape="1">
                          <a:blip r:embed="rId2"/>
                          <a:stretch>
                            <a:fillRect l="-798374" t="-206557" r="-199187" b="-24590"/>
                          </a:stretch>
                        </a:blipFill>
                      </a:tcPr>
                    </a:tc>
                    <a:tc>
                      <a:txBody>
                        <a:bodyPr/>
                        <a:lstStyle/>
                        <a:p>
                          <a:endParaRPr lang="en-US"/>
                        </a:p>
                      </a:txBody>
                      <a:tcPr>
                        <a:blipFill rotWithShape="1">
                          <a:blip r:embed="rId2"/>
                          <a:stretch>
                            <a:fillRect l="-905738" t="-206557" r="-100820" b="-24590"/>
                          </a:stretch>
                        </a:blipFill>
                      </a:tcPr>
                    </a:tc>
                    <a:tc>
                      <a:txBody>
                        <a:bodyPr/>
                        <a:lstStyle/>
                        <a:p>
                          <a:r>
                            <a:rPr lang="en-US" dirty="0" smtClean="0"/>
                            <a:t>5</a:t>
                          </a:r>
                          <a:endParaRPr lang="en-US" dirty="0"/>
                        </a:p>
                      </a:txBody>
                      <a:tcPr/>
                    </a:tc>
                  </a:tr>
                </a:tbl>
              </a:graphicData>
            </a:graphic>
          </p:graphicFrame>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20</a:t>
            </a:fld>
            <a:endParaRPr lang="en-US"/>
          </a:p>
        </p:txBody>
      </p:sp>
      <p:sp>
        <p:nvSpPr>
          <p:cNvPr id="7" name="Oval 6"/>
          <p:cNvSpPr/>
          <p:nvPr/>
        </p:nvSpPr>
        <p:spPr>
          <a:xfrm>
            <a:off x="7658703" y="596464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163258" y="585650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047134" y="5098326"/>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983238" y="4128314"/>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351390" y="412831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719542" y="509832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9" idx="7"/>
            <a:endCxn id="10" idx="3"/>
          </p:cNvCxnSpPr>
          <p:nvPr/>
        </p:nvCxnSpPr>
        <p:spPr>
          <a:xfrm flipV="1">
            <a:off x="5354447" y="4435627"/>
            <a:ext cx="681518" cy="7154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6"/>
            <a:endCxn id="11" idx="2"/>
          </p:cNvCxnSpPr>
          <p:nvPr/>
        </p:nvCxnSpPr>
        <p:spPr>
          <a:xfrm>
            <a:off x="6343278" y="4308334"/>
            <a:ext cx="100811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6"/>
            <a:endCxn id="12" idx="1"/>
          </p:cNvCxnSpPr>
          <p:nvPr/>
        </p:nvCxnSpPr>
        <p:spPr>
          <a:xfrm>
            <a:off x="7711430" y="4308334"/>
            <a:ext cx="1060839" cy="84271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3"/>
            <a:endCxn id="7" idx="7"/>
          </p:cNvCxnSpPr>
          <p:nvPr/>
        </p:nvCxnSpPr>
        <p:spPr>
          <a:xfrm flipH="1">
            <a:off x="7966016" y="5405639"/>
            <a:ext cx="806253" cy="61173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2"/>
            <a:endCxn id="8" idx="6"/>
          </p:cNvCxnSpPr>
          <p:nvPr/>
        </p:nvCxnSpPr>
        <p:spPr>
          <a:xfrm flipH="1" flipV="1">
            <a:off x="6523298" y="6036526"/>
            <a:ext cx="1135405" cy="10813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7"/>
            <a:endCxn id="12" idx="2"/>
          </p:cNvCxnSpPr>
          <p:nvPr/>
        </p:nvCxnSpPr>
        <p:spPr>
          <a:xfrm flipV="1">
            <a:off x="6470571" y="5278346"/>
            <a:ext cx="2248971" cy="63088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0"/>
            <a:endCxn id="11" idx="3"/>
          </p:cNvCxnSpPr>
          <p:nvPr/>
        </p:nvCxnSpPr>
        <p:spPr>
          <a:xfrm flipV="1">
            <a:off x="6343278" y="4435627"/>
            <a:ext cx="1060839" cy="142087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8" idx="0"/>
          </p:cNvCxnSpPr>
          <p:nvPr/>
        </p:nvCxnSpPr>
        <p:spPr>
          <a:xfrm>
            <a:off x="6163258" y="4488354"/>
            <a:ext cx="180020" cy="136815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5"/>
            <a:endCxn id="8" idx="1"/>
          </p:cNvCxnSpPr>
          <p:nvPr/>
        </p:nvCxnSpPr>
        <p:spPr>
          <a:xfrm>
            <a:off x="5354447" y="5405639"/>
            <a:ext cx="861538" cy="50359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983238" y="4119022"/>
            <a:ext cx="307313" cy="369332"/>
          </a:xfrm>
          <a:prstGeom prst="rect">
            <a:avLst/>
          </a:prstGeom>
          <a:noFill/>
        </p:spPr>
        <p:txBody>
          <a:bodyPr wrap="square" rtlCol="0">
            <a:spAutoFit/>
          </a:bodyPr>
          <a:lstStyle/>
          <a:p>
            <a:pPr algn="ctr"/>
            <a:r>
              <a:rPr lang="en-US" dirty="0"/>
              <a:t>2</a:t>
            </a:r>
          </a:p>
        </p:txBody>
      </p:sp>
      <p:sp>
        <p:nvSpPr>
          <p:cNvPr id="23" name="TextBox 22"/>
          <p:cNvSpPr txBox="1"/>
          <p:nvPr/>
        </p:nvSpPr>
        <p:spPr>
          <a:xfrm>
            <a:off x="5073497" y="5098326"/>
            <a:ext cx="307313" cy="369332"/>
          </a:xfrm>
          <a:prstGeom prst="rect">
            <a:avLst/>
          </a:prstGeom>
          <a:noFill/>
        </p:spPr>
        <p:txBody>
          <a:bodyPr wrap="square" rtlCol="0">
            <a:spAutoFit/>
          </a:bodyPr>
          <a:lstStyle/>
          <a:p>
            <a:pPr algn="ctr"/>
            <a:r>
              <a:rPr lang="en-US" dirty="0"/>
              <a:t>1</a:t>
            </a:r>
          </a:p>
        </p:txBody>
      </p:sp>
      <p:sp>
        <p:nvSpPr>
          <p:cNvPr id="24" name="TextBox 23"/>
          <p:cNvSpPr txBox="1"/>
          <p:nvPr/>
        </p:nvSpPr>
        <p:spPr>
          <a:xfrm>
            <a:off x="6189621" y="5832703"/>
            <a:ext cx="307313" cy="369332"/>
          </a:xfrm>
          <a:prstGeom prst="rect">
            <a:avLst/>
          </a:prstGeom>
          <a:noFill/>
        </p:spPr>
        <p:txBody>
          <a:bodyPr wrap="square" rtlCol="0">
            <a:spAutoFit/>
          </a:bodyPr>
          <a:lstStyle/>
          <a:p>
            <a:pPr algn="ctr"/>
            <a:r>
              <a:rPr lang="en-US" dirty="0"/>
              <a:t>6</a:t>
            </a:r>
          </a:p>
        </p:txBody>
      </p:sp>
      <p:sp>
        <p:nvSpPr>
          <p:cNvPr id="25" name="TextBox 24"/>
          <p:cNvSpPr txBox="1"/>
          <p:nvPr/>
        </p:nvSpPr>
        <p:spPr>
          <a:xfrm>
            <a:off x="7679494" y="5975082"/>
            <a:ext cx="307313" cy="369332"/>
          </a:xfrm>
          <a:prstGeom prst="rect">
            <a:avLst/>
          </a:prstGeom>
          <a:noFill/>
        </p:spPr>
        <p:txBody>
          <a:bodyPr wrap="square" rtlCol="0">
            <a:spAutoFit/>
          </a:bodyPr>
          <a:lstStyle/>
          <a:p>
            <a:pPr algn="ctr"/>
            <a:r>
              <a:rPr lang="en-US" dirty="0"/>
              <a:t>5</a:t>
            </a:r>
          </a:p>
        </p:txBody>
      </p:sp>
      <p:sp>
        <p:nvSpPr>
          <p:cNvPr id="26" name="TextBox 25"/>
          <p:cNvSpPr txBox="1"/>
          <p:nvPr/>
        </p:nvSpPr>
        <p:spPr>
          <a:xfrm>
            <a:off x="8745905" y="5089034"/>
            <a:ext cx="307313" cy="369332"/>
          </a:xfrm>
          <a:prstGeom prst="rect">
            <a:avLst/>
          </a:prstGeom>
          <a:noFill/>
        </p:spPr>
        <p:txBody>
          <a:bodyPr wrap="square" rtlCol="0">
            <a:spAutoFit/>
          </a:bodyPr>
          <a:lstStyle/>
          <a:p>
            <a:pPr algn="ctr"/>
            <a:r>
              <a:rPr lang="en-US" dirty="0"/>
              <a:t>4</a:t>
            </a:r>
          </a:p>
        </p:txBody>
      </p:sp>
      <p:sp>
        <p:nvSpPr>
          <p:cNvPr id="27" name="TextBox 26"/>
          <p:cNvSpPr txBox="1"/>
          <p:nvPr/>
        </p:nvSpPr>
        <p:spPr>
          <a:xfrm>
            <a:off x="7404117" y="4119022"/>
            <a:ext cx="307313" cy="369332"/>
          </a:xfrm>
          <a:prstGeom prst="rect">
            <a:avLst/>
          </a:prstGeom>
          <a:noFill/>
        </p:spPr>
        <p:txBody>
          <a:bodyPr wrap="square" rtlCol="0">
            <a:spAutoFit/>
          </a:bodyPr>
          <a:lstStyle/>
          <a:p>
            <a:pPr algn="ctr"/>
            <a:r>
              <a:rPr lang="en-US" dirty="0"/>
              <a:t>3</a:t>
            </a:r>
          </a:p>
        </p:txBody>
      </p:sp>
      <p:sp>
        <p:nvSpPr>
          <p:cNvPr id="28" name="TextBox 27"/>
          <p:cNvSpPr txBox="1"/>
          <p:nvPr/>
        </p:nvSpPr>
        <p:spPr>
          <a:xfrm>
            <a:off x="5821220" y="4966387"/>
            <a:ext cx="432048" cy="369332"/>
          </a:xfrm>
          <a:prstGeom prst="rect">
            <a:avLst/>
          </a:prstGeom>
          <a:noFill/>
        </p:spPr>
        <p:txBody>
          <a:bodyPr wrap="square" rtlCol="0">
            <a:spAutoFit/>
          </a:bodyPr>
          <a:lstStyle/>
          <a:p>
            <a:pPr algn="ctr"/>
            <a:r>
              <a:rPr lang="en-US" dirty="0"/>
              <a:t>10</a:t>
            </a:r>
          </a:p>
        </p:txBody>
      </p:sp>
      <p:sp>
        <p:nvSpPr>
          <p:cNvPr id="29" name="TextBox 28"/>
          <p:cNvSpPr txBox="1"/>
          <p:nvPr/>
        </p:nvSpPr>
        <p:spPr>
          <a:xfrm>
            <a:off x="5342485" y="4439943"/>
            <a:ext cx="432048" cy="369332"/>
          </a:xfrm>
          <a:prstGeom prst="rect">
            <a:avLst/>
          </a:prstGeom>
          <a:noFill/>
        </p:spPr>
        <p:txBody>
          <a:bodyPr wrap="square" rtlCol="0">
            <a:spAutoFit/>
          </a:bodyPr>
          <a:lstStyle/>
          <a:p>
            <a:pPr algn="ctr"/>
            <a:r>
              <a:rPr lang="en-US" dirty="0"/>
              <a:t>3</a:t>
            </a:r>
          </a:p>
        </p:txBody>
      </p:sp>
      <p:sp>
        <p:nvSpPr>
          <p:cNvPr id="30" name="TextBox 29"/>
          <p:cNvSpPr txBox="1"/>
          <p:nvPr/>
        </p:nvSpPr>
        <p:spPr>
          <a:xfrm>
            <a:off x="6631310" y="3952201"/>
            <a:ext cx="432048" cy="369332"/>
          </a:xfrm>
          <a:prstGeom prst="rect">
            <a:avLst/>
          </a:prstGeom>
          <a:noFill/>
        </p:spPr>
        <p:txBody>
          <a:bodyPr wrap="square" rtlCol="0">
            <a:spAutoFit/>
          </a:bodyPr>
          <a:lstStyle/>
          <a:p>
            <a:pPr algn="ctr"/>
            <a:r>
              <a:rPr lang="en-US" dirty="0"/>
              <a:t>7</a:t>
            </a:r>
          </a:p>
        </p:txBody>
      </p:sp>
      <p:sp>
        <p:nvSpPr>
          <p:cNvPr id="31" name="TextBox 30"/>
          <p:cNvSpPr txBox="1"/>
          <p:nvPr/>
        </p:nvSpPr>
        <p:spPr>
          <a:xfrm>
            <a:off x="8241849" y="4399652"/>
            <a:ext cx="432048"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8394249" y="5671840"/>
            <a:ext cx="432048" cy="369332"/>
          </a:xfrm>
          <a:prstGeom prst="rect">
            <a:avLst/>
          </a:prstGeom>
          <a:noFill/>
        </p:spPr>
        <p:txBody>
          <a:bodyPr wrap="square" rtlCol="0">
            <a:spAutoFit/>
          </a:bodyPr>
          <a:lstStyle/>
          <a:p>
            <a:pPr algn="ctr"/>
            <a:r>
              <a:rPr lang="en-US" dirty="0"/>
              <a:t>6</a:t>
            </a:r>
          </a:p>
        </p:txBody>
      </p:sp>
      <p:sp>
        <p:nvSpPr>
          <p:cNvPr id="33" name="TextBox 32"/>
          <p:cNvSpPr txBox="1"/>
          <p:nvPr/>
        </p:nvSpPr>
        <p:spPr>
          <a:xfrm>
            <a:off x="6873697" y="6090594"/>
            <a:ext cx="432048" cy="369332"/>
          </a:xfrm>
          <a:prstGeom prst="rect">
            <a:avLst/>
          </a:prstGeom>
          <a:noFill/>
        </p:spPr>
        <p:txBody>
          <a:bodyPr wrap="square" rtlCol="0">
            <a:spAutoFit/>
          </a:bodyPr>
          <a:lstStyle/>
          <a:p>
            <a:pPr algn="ctr"/>
            <a:r>
              <a:rPr lang="en-US" dirty="0"/>
              <a:t>7</a:t>
            </a:r>
          </a:p>
        </p:txBody>
      </p:sp>
      <p:sp>
        <p:nvSpPr>
          <p:cNvPr id="34" name="TextBox 33"/>
          <p:cNvSpPr txBox="1"/>
          <p:nvPr/>
        </p:nvSpPr>
        <p:spPr>
          <a:xfrm>
            <a:off x="7061927" y="5339166"/>
            <a:ext cx="432048" cy="369332"/>
          </a:xfrm>
          <a:prstGeom prst="rect">
            <a:avLst/>
          </a:prstGeom>
          <a:noFill/>
        </p:spPr>
        <p:txBody>
          <a:bodyPr wrap="square" rtlCol="0">
            <a:spAutoFit/>
          </a:bodyPr>
          <a:lstStyle/>
          <a:p>
            <a:pPr algn="ctr"/>
            <a:r>
              <a:rPr lang="en-US" dirty="0"/>
              <a:t>2</a:t>
            </a:r>
          </a:p>
        </p:txBody>
      </p:sp>
      <p:sp>
        <p:nvSpPr>
          <p:cNvPr id="35" name="TextBox 34"/>
          <p:cNvSpPr txBox="1"/>
          <p:nvPr/>
        </p:nvSpPr>
        <p:spPr>
          <a:xfrm>
            <a:off x="6631310" y="4624609"/>
            <a:ext cx="432048" cy="369332"/>
          </a:xfrm>
          <a:prstGeom prst="rect">
            <a:avLst/>
          </a:prstGeom>
          <a:noFill/>
        </p:spPr>
        <p:txBody>
          <a:bodyPr wrap="square" rtlCol="0">
            <a:spAutoFit/>
          </a:bodyPr>
          <a:lstStyle/>
          <a:p>
            <a:pPr algn="ctr"/>
            <a:r>
              <a:rPr lang="en-US" dirty="0"/>
              <a:t>8</a:t>
            </a:r>
          </a:p>
        </p:txBody>
      </p:sp>
      <p:cxnSp>
        <p:nvCxnSpPr>
          <p:cNvPr id="36" name="Straight Arrow Connector 35"/>
          <p:cNvCxnSpPr>
            <a:stCxn id="11" idx="4"/>
            <a:endCxn id="25" idx="0"/>
          </p:cNvCxnSpPr>
          <p:nvPr/>
        </p:nvCxnSpPr>
        <p:spPr>
          <a:xfrm>
            <a:off x="7531410" y="4488354"/>
            <a:ext cx="301741" cy="148672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658703" y="4908224"/>
            <a:ext cx="432048" cy="369332"/>
          </a:xfrm>
          <a:prstGeom prst="rect">
            <a:avLst/>
          </a:prstGeom>
          <a:noFill/>
        </p:spPr>
        <p:txBody>
          <a:bodyPr wrap="square" rtlCol="0">
            <a:spAutoFit/>
          </a:bodyPr>
          <a:lstStyle/>
          <a:p>
            <a:pPr algn="ctr"/>
            <a:r>
              <a:rPr lang="en-US" dirty="0"/>
              <a:t>1</a:t>
            </a:r>
          </a:p>
        </p:txBody>
      </p:sp>
      <p:sp>
        <p:nvSpPr>
          <p:cNvPr id="38" name="TextBox 37"/>
          <p:cNvSpPr txBox="1"/>
          <p:nvPr/>
        </p:nvSpPr>
        <p:spPr>
          <a:xfrm>
            <a:off x="5430844" y="5623815"/>
            <a:ext cx="432048" cy="369332"/>
          </a:xfrm>
          <a:prstGeom prst="rect">
            <a:avLst/>
          </a:prstGeom>
          <a:noFill/>
        </p:spPr>
        <p:txBody>
          <a:bodyPr wrap="square" rtlCol="0">
            <a:spAutoFit/>
          </a:bodyPr>
          <a:lstStyle/>
          <a:p>
            <a:pPr algn="ctr"/>
            <a:r>
              <a:rPr lang="en-US" dirty="0"/>
              <a:t>5</a:t>
            </a:r>
          </a:p>
        </p:txBody>
      </p:sp>
    </p:spTree>
    <p:extLst>
      <p:ext uri="{BB962C8B-B14F-4D97-AF65-F5344CB8AC3E}">
        <p14:creationId xmlns:p14="http://schemas.microsoft.com/office/powerpoint/2010/main" val="3395338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Expanding the Vertex Set W in Stages (cont’d)</a:t>
            </a:r>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2801013561"/>
                  </p:ext>
                </p:extLst>
              </p:nvPr>
            </p:nvGraphicFramePr>
            <p:xfrm>
              <a:off x="457200" y="1600200"/>
              <a:ext cx="8229595" cy="1112520"/>
            </p:xfrm>
            <a:graphic>
              <a:graphicData uri="http://schemas.openxmlformats.org/drawingml/2006/table">
                <a:tbl>
                  <a:tblPr firstRow="1" bandRow="1">
                    <a:tableStyleId>{5C22544A-7EE6-4342-B048-85BDC9FD1C3A}</a:tableStyleId>
                  </a:tblPr>
                  <a:tblGrid>
                    <a:gridCol w="748145">
                      <a:extLst>
                        <a:ext uri="{9D8B030D-6E8A-4147-A177-3AD203B41FA5}">
                          <a16:colId xmlns:a16="http://schemas.microsoft.com/office/drawing/2014/main" val="20000"/>
                        </a:ext>
                      </a:extLst>
                    </a:gridCol>
                    <a:gridCol w="748145">
                      <a:extLst>
                        <a:ext uri="{9D8B030D-6E8A-4147-A177-3AD203B41FA5}">
                          <a16:colId xmlns:a16="http://schemas.microsoft.com/office/drawing/2014/main" val="20001"/>
                        </a:ext>
                      </a:extLst>
                    </a:gridCol>
                    <a:gridCol w="1178350">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634037">
                      <a:extLst>
                        <a:ext uri="{9D8B030D-6E8A-4147-A177-3AD203B41FA5}">
                          <a16:colId xmlns:a16="http://schemas.microsoft.com/office/drawing/2014/main" val="20004"/>
                        </a:ext>
                      </a:extLst>
                    </a:gridCol>
                    <a:gridCol w="748145">
                      <a:extLst>
                        <a:ext uri="{9D8B030D-6E8A-4147-A177-3AD203B41FA5}">
                          <a16:colId xmlns:a16="http://schemas.microsoft.com/office/drawing/2014/main" val="20005"/>
                        </a:ext>
                      </a:extLst>
                    </a:gridCol>
                    <a:gridCol w="748145">
                      <a:extLst>
                        <a:ext uri="{9D8B030D-6E8A-4147-A177-3AD203B41FA5}">
                          <a16:colId xmlns:a16="http://schemas.microsoft.com/office/drawing/2014/main" val="20006"/>
                        </a:ext>
                      </a:extLst>
                    </a:gridCol>
                    <a:gridCol w="748145">
                      <a:extLst>
                        <a:ext uri="{9D8B030D-6E8A-4147-A177-3AD203B41FA5}">
                          <a16:colId xmlns:a16="http://schemas.microsoft.com/office/drawing/2014/main" val="20007"/>
                        </a:ext>
                      </a:extLst>
                    </a:gridCol>
                    <a:gridCol w="748145">
                      <a:extLst>
                        <a:ext uri="{9D8B030D-6E8A-4147-A177-3AD203B41FA5}">
                          <a16:colId xmlns:a16="http://schemas.microsoft.com/office/drawing/2014/main" val="20008"/>
                        </a:ext>
                      </a:extLst>
                    </a:gridCol>
                    <a:gridCol w="748145">
                      <a:extLst>
                        <a:ext uri="{9D8B030D-6E8A-4147-A177-3AD203B41FA5}">
                          <a16:colId xmlns:a16="http://schemas.microsoft.com/office/drawing/2014/main" val="20009"/>
                        </a:ext>
                      </a:extLst>
                    </a:gridCol>
                    <a:gridCol w="748145">
                      <a:extLst>
                        <a:ext uri="{9D8B030D-6E8A-4147-A177-3AD203B41FA5}">
                          <a16:colId xmlns:a16="http://schemas.microsoft.com/office/drawing/2014/main" val="20010"/>
                        </a:ext>
                      </a:extLst>
                    </a:gridCol>
                  </a:tblGrid>
                  <a:tr h="370840">
                    <a:tc>
                      <a:txBody>
                        <a:bodyPr/>
                        <a:lstStyle/>
                        <a:p>
                          <a:r>
                            <a:rPr lang="en-US" dirty="0"/>
                            <a:t>Stage</a:t>
                          </a:r>
                        </a:p>
                      </a:txBody>
                      <a:tcPr/>
                    </a:tc>
                    <a:tc>
                      <a:txBody>
                        <a:bodyPr/>
                        <a:lstStyle/>
                        <a:p>
                          <a:r>
                            <a:rPr lang="en-US" dirty="0"/>
                            <a:t>W</a:t>
                          </a:r>
                        </a:p>
                      </a:txBody>
                      <a:tcPr/>
                    </a:tc>
                    <a:tc>
                      <a:txBody>
                        <a:bodyPr/>
                        <a:lstStyle/>
                        <a:p>
                          <a:r>
                            <a:rPr lang="en-US" dirty="0"/>
                            <a:t>V-W</a:t>
                          </a:r>
                        </a:p>
                      </a:txBody>
                      <a:tcPr/>
                    </a:tc>
                    <a:tc>
                      <a:txBody>
                        <a:bodyPr/>
                        <a:lstStyle/>
                        <a:p>
                          <a:r>
                            <a:rPr lang="en-US" dirty="0"/>
                            <a:t>w</a:t>
                          </a:r>
                        </a:p>
                      </a:txBody>
                      <a:tcPr/>
                    </a:tc>
                    <a:tc>
                      <a:txBody>
                        <a:bodyPr/>
                        <a:lstStyle/>
                        <a:p>
                          <a:r>
                            <a:rPr lang="el-GR" dirty="0"/>
                            <a:t>Δ(</a:t>
                          </a:r>
                          <a:r>
                            <a:rPr lang="en-US" dirty="0"/>
                            <a:t>w)</a:t>
                          </a:r>
                        </a:p>
                      </a:txBody>
                      <a:tcPr/>
                    </a:tc>
                    <a:tc>
                      <a:txBody>
                        <a:bodyPr/>
                        <a:lstStyle/>
                        <a:p>
                          <a:r>
                            <a:rPr lang="el-GR" dirty="0"/>
                            <a:t>Δ</a:t>
                          </a:r>
                          <a:r>
                            <a:rPr lang="en-US" dirty="0"/>
                            <a:t>(1)</a:t>
                          </a:r>
                        </a:p>
                      </a:txBody>
                      <a:tcPr/>
                    </a:tc>
                    <a:tc>
                      <a:txBody>
                        <a:bodyPr/>
                        <a:lstStyle/>
                        <a:p>
                          <a:r>
                            <a:rPr lang="el-GR" dirty="0"/>
                            <a:t>Δ</a:t>
                          </a:r>
                          <a:r>
                            <a:rPr lang="en-US" dirty="0"/>
                            <a:t>(2)</a:t>
                          </a:r>
                        </a:p>
                      </a:txBody>
                      <a:tcPr/>
                    </a:tc>
                    <a:tc>
                      <a:txBody>
                        <a:bodyPr/>
                        <a:lstStyle/>
                        <a:p>
                          <a:r>
                            <a:rPr lang="el-GR" dirty="0"/>
                            <a:t>Δ</a:t>
                          </a:r>
                          <a:r>
                            <a:rPr lang="en-US" dirty="0"/>
                            <a:t>(3)</a:t>
                          </a:r>
                        </a:p>
                      </a:txBody>
                      <a:tcPr/>
                    </a:tc>
                    <a:tc>
                      <a:txBody>
                        <a:bodyPr/>
                        <a:lstStyle/>
                        <a:p>
                          <a:r>
                            <a:rPr lang="el-GR" dirty="0"/>
                            <a:t>Δ</a:t>
                          </a:r>
                          <a:r>
                            <a:rPr lang="en-US" dirty="0"/>
                            <a:t>(4)</a:t>
                          </a:r>
                        </a:p>
                      </a:txBody>
                      <a:tcPr/>
                    </a:tc>
                    <a:tc>
                      <a:txBody>
                        <a:bodyPr/>
                        <a:lstStyle/>
                        <a:p>
                          <a:r>
                            <a:rPr lang="el-GR" dirty="0"/>
                            <a:t>Δ</a:t>
                          </a:r>
                          <a:r>
                            <a:rPr lang="en-US" dirty="0"/>
                            <a:t>(5)</a:t>
                          </a:r>
                        </a:p>
                      </a:txBody>
                      <a:tcPr/>
                    </a:tc>
                    <a:tc>
                      <a:txBody>
                        <a:bodyPr/>
                        <a:lstStyle/>
                        <a:p>
                          <a:r>
                            <a:rPr lang="el-GR" dirty="0"/>
                            <a:t>Δ</a:t>
                          </a:r>
                          <a:r>
                            <a:rPr lang="en-US" dirty="0"/>
                            <a:t>(6)</a:t>
                          </a:r>
                        </a:p>
                      </a:txBody>
                      <a:tcPr/>
                    </a:tc>
                    <a:extLst>
                      <a:ext uri="{0D108BD9-81ED-4DB2-BD59-A6C34878D82A}">
                        <a16:rowId xmlns:a16="http://schemas.microsoft.com/office/drawing/2014/main" val="10000"/>
                      </a:ext>
                    </a:extLst>
                  </a:tr>
                  <a:tr h="370840">
                    <a:tc>
                      <a:txBody>
                        <a:bodyPr/>
                        <a:lstStyle/>
                        <a:p>
                          <a:r>
                            <a:rPr lang="en-US" dirty="0"/>
                            <a:t>Start</a:t>
                          </a:r>
                        </a:p>
                      </a:txBody>
                      <a:tcPr/>
                    </a:tc>
                    <a:tc>
                      <a:txBody>
                        <a:bodyPr/>
                        <a:lstStyle/>
                        <a:p>
                          <a:r>
                            <a:rPr lang="en-US" dirty="0"/>
                            <a:t>{1}</a:t>
                          </a:r>
                        </a:p>
                      </a:txBody>
                      <a:tcPr/>
                    </a:tc>
                    <a:tc>
                      <a:txBody>
                        <a:bodyPr/>
                        <a:lstStyle/>
                        <a:p>
                          <a:r>
                            <a:rPr lang="en-US" dirty="0"/>
                            <a:t>{2,3,4,5,6}</a:t>
                          </a:r>
                        </a:p>
                      </a:txBody>
                      <a:tcPr/>
                    </a:tc>
                    <a:tc>
                      <a:txBody>
                        <a:bodyPr/>
                        <a:lstStyle/>
                        <a:p>
                          <a:r>
                            <a:rPr lang="en-US" dirty="0"/>
                            <a:t>-</a:t>
                          </a:r>
                        </a:p>
                      </a:txBody>
                      <a:tcPr/>
                    </a:tc>
                    <a:tc>
                      <a:txBody>
                        <a:bodyPr/>
                        <a:lstStyle/>
                        <a:p>
                          <a:r>
                            <a:rPr lang="en-US" dirty="0"/>
                            <a:t>-</a:t>
                          </a:r>
                        </a:p>
                      </a:txBody>
                      <a:tcPr/>
                    </a:tc>
                    <a:tc>
                      <a:txBody>
                        <a:bodyPr/>
                        <a:lstStyle/>
                        <a:p>
                          <a:r>
                            <a:rPr lang="en-US" dirty="0"/>
                            <a:t>0</a:t>
                          </a:r>
                        </a:p>
                      </a:txBody>
                      <a:tcPr/>
                    </a:tc>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{1,2}</a:t>
                          </a:r>
                        </a:p>
                      </a:txBody>
                      <a:tcPr/>
                    </a:tc>
                    <a:tc>
                      <a:txBody>
                        <a:bodyPr/>
                        <a:lstStyle/>
                        <a:p>
                          <a:r>
                            <a:rPr lang="en-US" dirty="0"/>
                            <a:t>{3,4,5,6}</a:t>
                          </a:r>
                        </a:p>
                      </a:txBody>
                      <a:tcPr/>
                    </a:tc>
                    <a:tc>
                      <a:txBody>
                        <a:bodyPr/>
                        <a:lstStyle/>
                        <a:p>
                          <a:r>
                            <a:rPr lang="en-US" dirty="0"/>
                            <a:t>2</a:t>
                          </a:r>
                        </a:p>
                      </a:txBody>
                      <a:tcPr/>
                    </a:tc>
                    <a:tc>
                      <a:txBody>
                        <a:bodyPr/>
                        <a:lstStyle/>
                        <a:p>
                          <a:r>
                            <a:rPr lang="en-US" dirty="0"/>
                            <a:t>3</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2"/>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171711693"/>
                  </p:ext>
                </p:extLst>
              </p:nvPr>
            </p:nvGraphicFramePr>
            <p:xfrm>
              <a:off x="457200" y="1600200"/>
              <a:ext cx="8229595" cy="1112520"/>
            </p:xfrm>
            <a:graphic>
              <a:graphicData uri="http://schemas.openxmlformats.org/drawingml/2006/table">
                <a:tbl>
                  <a:tblPr firstRow="1" bandRow="1">
                    <a:tableStyleId>{5C22544A-7EE6-4342-B048-85BDC9FD1C3A}</a:tableStyleId>
                  </a:tblPr>
                  <a:tblGrid>
                    <a:gridCol w="748145"/>
                    <a:gridCol w="748145"/>
                    <a:gridCol w="1178350"/>
                    <a:gridCol w="432048"/>
                    <a:gridCol w="634037"/>
                    <a:gridCol w="748145"/>
                    <a:gridCol w="748145"/>
                    <a:gridCol w="748145"/>
                    <a:gridCol w="748145"/>
                    <a:gridCol w="748145"/>
                    <a:gridCol w="748145"/>
                  </a:tblGrid>
                  <a:tr h="370840">
                    <a:tc>
                      <a:txBody>
                        <a:bodyPr/>
                        <a:lstStyle/>
                        <a:p>
                          <a:r>
                            <a:rPr lang="en-US" dirty="0" smtClean="0"/>
                            <a:t>Stage</a:t>
                          </a:r>
                          <a:endParaRPr lang="en-US" dirty="0"/>
                        </a:p>
                      </a:txBody>
                      <a:tcPr/>
                    </a:tc>
                    <a:tc>
                      <a:txBody>
                        <a:bodyPr/>
                        <a:lstStyle/>
                        <a:p>
                          <a:r>
                            <a:rPr lang="en-US" dirty="0" smtClean="0"/>
                            <a:t>W</a:t>
                          </a:r>
                          <a:endParaRPr lang="en-US" dirty="0"/>
                        </a:p>
                      </a:txBody>
                      <a:tcPr/>
                    </a:tc>
                    <a:tc>
                      <a:txBody>
                        <a:bodyPr/>
                        <a:lstStyle/>
                        <a:p>
                          <a:r>
                            <a:rPr lang="en-US" dirty="0" smtClean="0"/>
                            <a:t>V-W</a:t>
                          </a:r>
                          <a:endParaRPr lang="en-US" dirty="0"/>
                        </a:p>
                      </a:txBody>
                      <a:tcPr/>
                    </a:tc>
                    <a:tc>
                      <a:txBody>
                        <a:bodyPr/>
                        <a:lstStyle/>
                        <a:p>
                          <a:r>
                            <a:rPr lang="en-US" dirty="0" smtClean="0"/>
                            <a:t>w</a:t>
                          </a:r>
                          <a:endParaRPr lang="en-US" dirty="0"/>
                        </a:p>
                      </a:txBody>
                      <a:tcPr/>
                    </a:tc>
                    <a:tc>
                      <a:txBody>
                        <a:bodyPr/>
                        <a:lstStyle/>
                        <a:p>
                          <a:r>
                            <a:rPr lang="el-GR" dirty="0" smtClean="0"/>
                            <a:t>Δ(</a:t>
                          </a:r>
                          <a:r>
                            <a:rPr lang="en-US" dirty="0" smtClean="0"/>
                            <a:t>w)</a:t>
                          </a:r>
                          <a:endParaRPr lang="en-US" dirty="0"/>
                        </a:p>
                      </a:txBody>
                      <a:tcPr/>
                    </a:tc>
                    <a:tc>
                      <a:txBody>
                        <a:bodyPr/>
                        <a:lstStyle/>
                        <a:p>
                          <a:r>
                            <a:rPr lang="el-GR" dirty="0" smtClean="0"/>
                            <a:t>Δ</a:t>
                          </a:r>
                          <a:r>
                            <a:rPr lang="en-US" dirty="0" smtClean="0"/>
                            <a:t>(1)</a:t>
                          </a:r>
                          <a:endParaRPr lang="en-US" dirty="0"/>
                        </a:p>
                      </a:txBody>
                      <a:tcPr/>
                    </a:tc>
                    <a:tc>
                      <a:txBody>
                        <a:bodyPr/>
                        <a:lstStyle/>
                        <a:p>
                          <a:r>
                            <a:rPr lang="el-GR" dirty="0" smtClean="0"/>
                            <a:t>Δ</a:t>
                          </a:r>
                          <a:r>
                            <a:rPr lang="en-US" dirty="0" smtClean="0"/>
                            <a:t>(2)</a:t>
                          </a:r>
                          <a:endParaRPr lang="en-US" dirty="0"/>
                        </a:p>
                      </a:txBody>
                      <a:tcPr/>
                    </a:tc>
                    <a:tc>
                      <a:txBody>
                        <a:bodyPr/>
                        <a:lstStyle/>
                        <a:p>
                          <a:r>
                            <a:rPr lang="el-GR" dirty="0" smtClean="0"/>
                            <a:t>Δ</a:t>
                          </a:r>
                          <a:r>
                            <a:rPr lang="en-US" dirty="0" smtClean="0"/>
                            <a:t>(3)</a:t>
                          </a:r>
                          <a:endParaRPr lang="en-US" dirty="0"/>
                        </a:p>
                      </a:txBody>
                      <a:tcPr/>
                    </a:tc>
                    <a:tc>
                      <a:txBody>
                        <a:bodyPr/>
                        <a:lstStyle/>
                        <a:p>
                          <a:r>
                            <a:rPr lang="el-GR" dirty="0" smtClean="0"/>
                            <a:t>Δ</a:t>
                          </a:r>
                          <a:r>
                            <a:rPr lang="en-US" dirty="0" smtClean="0"/>
                            <a:t>(4)</a:t>
                          </a:r>
                          <a:endParaRPr lang="en-US" dirty="0"/>
                        </a:p>
                      </a:txBody>
                      <a:tcPr/>
                    </a:tc>
                    <a:tc>
                      <a:txBody>
                        <a:bodyPr/>
                        <a:lstStyle/>
                        <a:p>
                          <a:r>
                            <a:rPr lang="el-GR" dirty="0" smtClean="0"/>
                            <a:t>Δ</a:t>
                          </a:r>
                          <a:r>
                            <a:rPr lang="en-US" dirty="0" smtClean="0"/>
                            <a:t>(5)</a:t>
                          </a:r>
                          <a:endParaRPr lang="en-US" dirty="0"/>
                        </a:p>
                      </a:txBody>
                      <a:tcPr/>
                    </a:tc>
                    <a:tc>
                      <a:txBody>
                        <a:bodyPr/>
                        <a:lstStyle/>
                        <a:p>
                          <a:r>
                            <a:rPr lang="el-GR" dirty="0" smtClean="0"/>
                            <a:t>Δ</a:t>
                          </a:r>
                          <a:r>
                            <a:rPr lang="en-US" dirty="0" smtClean="0"/>
                            <a:t>(6)</a:t>
                          </a:r>
                          <a:endParaRPr lang="en-US" dirty="0"/>
                        </a:p>
                      </a:txBody>
                      <a:tcPr/>
                    </a:tc>
                  </a:tr>
                  <a:tr h="370840">
                    <a:tc>
                      <a:txBody>
                        <a:bodyPr/>
                        <a:lstStyle/>
                        <a:p>
                          <a:r>
                            <a:rPr lang="en-US" dirty="0" smtClean="0"/>
                            <a:t>Start</a:t>
                          </a:r>
                          <a:endParaRPr lang="en-US" dirty="0"/>
                        </a:p>
                      </a:txBody>
                      <a:tcPr/>
                    </a:tc>
                    <a:tc>
                      <a:txBody>
                        <a:bodyPr/>
                        <a:lstStyle/>
                        <a:p>
                          <a:r>
                            <a:rPr lang="en-US" dirty="0" smtClean="0"/>
                            <a:t>{1}</a:t>
                          </a:r>
                          <a:endParaRPr lang="en-US" dirty="0"/>
                        </a:p>
                      </a:txBody>
                      <a:tcPr/>
                    </a:tc>
                    <a:tc>
                      <a:txBody>
                        <a:bodyPr/>
                        <a:lstStyle/>
                        <a:p>
                          <a:r>
                            <a:rPr lang="en-US" dirty="0" smtClean="0"/>
                            <a:t>{2,3,4,5,6}</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endParaRPr lang="en-US"/>
                        </a:p>
                      </a:txBody>
                      <a:tcPr>
                        <a:blipFill rotWithShape="1">
                          <a:blip r:embed="rId2"/>
                          <a:stretch>
                            <a:fillRect l="-698374" t="-110000" r="-299187" b="-126667"/>
                          </a:stretch>
                        </a:blipFill>
                      </a:tcPr>
                    </a:tc>
                    <a:tc>
                      <a:txBody>
                        <a:bodyPr/>
                        <a:lstStyle/>
                        <a:p>
                          <a:endParaRPr lang="en-US"/>
                        </a:p>
                      </a:txBody>
                      <a:tcPr>
                        <a:blipFill rotWithShape="1">
                          <a:blip r:embed="rId2"/>
                          <a:stretch>
                            <a:fillRect l="-798374" t="-110000" r="-199187" b="-126667"/>
                          </a:stretch>
                        </a:blipFill>
                      </a:tcPr>
                    </a:tc>
                    <a:tc>
                      <a:txBody>
                        <a:bodyPr/>
                        <a:lstStyle/>
                        <a:p>
                          <a:endParaRPr lang="en-US"/>
                        </a:p>
                      </a:txBody>
                      <a:tcPr>
                        <a:blipFill rotWithShape="1">
                          <a:blip r:embed="rId2"/>
                          <a:stretch>
                            <a:fillRect l="-905738" t="-110000" r="-100820" b="-126667"/>
                          </a:stretch>
                        </a:blipFill>
                      </a:tcPr>
                    </a:tc>
                    <a:tc>
                      <a:txBody>
                        <a:bodyPr/>
                        <a:lstStyle/>
                        <a:p>
                          <a:r>
                            <a:rPr lang="en-US" dirty="0" smtClean="0"/>
                            <a:t>5</a:t>
                          </a:r>
                          <a:endParaRPr lang="en-US" dirty="0"/>
                        </a:p>
                      </a:txBody>
                      <a:tcPr/>
                    </a:tc>
                  </a:tr>
                  <a:tr h="370840">
                    <a:tc>
                      <a:txBody>
                        <a:bodyPr/>
                        <a:lstStyle/>
                        <a:p>
                          <a:r>
                            <a:rPr lang="en-US" dirty="0" smtClean="0"/>
                            <a:t>2</a:t>
                          </a:r>
                          <a:endParaRPr lang="en-US" dirty="0"/>
                        </a:p>
                      </a:txBody>
                      <a:tcPr/>
                    </a:tc>
                    <a:tc>
                      <a:txBody>
                        <a:bodyPr/>
                        <a:lstStyle/>
                        <a:p>
                          <a:r>
                            <a:rPr lang="en-US" dirty="0" smtClean="0"/>
                            <a:t>{1,2}</a:t>
                          </a:r>
                          <a:endParaRPr lang="en-US" dirty="0"/>
                        </a:p>
                      </a:txBody>
                      <a:tcPr/>
                    </a:tc>
                    <a:tc>
                      <a:txBody>
                        <a:bodyPr/>
                        <a:lstStyle/>
                        <a:p>
                          <a:r>
                            <a:rPr lang="en-US" dirty="0" smtClean="0"/>
                            <a:t>{3,4,5,6}</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endParaRPr lang="en-US"/>
                        </a:p>
                      </a:txBody>
                      <a:tcPr>
                        <a:blipFill rotWithShape="1">
                          <a:blip r:embed="rId2"/>
                          <a:stretch>
                            <a:fillRect l="-798374" t="-206557" r="-199187" b="-24590"/>
                          </a:stretch>
                        </a:blipFill>
                      </a:tcPr>
                    </a:tc>
                    <a:tc>
                      <a:txBody>
                        <a:bodyPr/>
                        <a:lstStyle/>
                        <a:p>
                          <a:endParaRPr lang="en-US"/>
                        </a:p>
                      </a:txBody>
                      <a:tcPr>
                        <a:blipFill rotWithShape="1">
                          <a:blip r:embed="rId2"/>
                          <a:stretch>
                            <a:fillRect l="-905738" t="-206557" r="-100820" b="-24590"/>
                          </a:stretch>
                        </a:blipFill>
                      </a:tcPr>
                    </a:tc>
                    <a:tc>
                      <a:txBody>
                        <a:bodyPr/>
                        <a:lstStyle/>
                        <a:p>
                          <a:r>
                            <a:rPr lang="en-US" dirty="0" smtClean="0"/>
                            <a:t>5</a:t>
                          </a:r>
                          <a:endParaRPr lang="en-US" dirty="0"/>
                        </a:p>
                      </a:txBody>
                      <a:tcPr/>
                    </a:tc>
                  </a:tr>
                </a:tbl>
              </a:graphicData>
            </a:graphic>
          </p:graphicFrame>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21</a:t>
            </a:fld>
            <a:endParaRPr lang="en-US"/>
          </a:p>
        </p:txBody>
      </p:sp>
      <p:sp>
        <p:nvSpPr>
          <p:cNvPr id="8" name="TextBox 7"/>
          <p:cNvSpPr txBox="1"/>
          <p:nvPr/>
        </p:nvSpPr>
        <p:spPr>
          <a:xfrm>
            <a:off x="611560" y="5301208"/>
            <a:ext cx="3816424" cy="369332"/>
          </a:xfrm>
          <a:prstGeom prst="rect">
            <a:avLst/>
          </a:prstGeom>
          <a:noFill/>
        </p:spPr>
        <p:txBody>
          <a:bodyPr wrap="square" rtlCol="0">
            <a:spAutoFit/>
          </a:bodyPr>
          <a:lstStyle/>
          <a:p>
            <a:r>
              <a:rPr lang="en-US" b="1" dirty="0"/>
              <a:t>w=6</a:t>
            </a:r>
            <a:r>
              <a:rPr lang="en-US" dirty="0"/>
              <a:t> is chosen for the third stage.</a:t>
            </a:r>
          </a:p>
        </p:txBody>
      </p:sp>
      <p:sp>
        <p:nvSpPr>
          <p:cNvPr id="7" name="Oval 6"/>
          <p:cNvSpPr/>
          <p:nvPr/>
        </p:nvSpPr>
        <p:spPr>
          <a:xfrm>
            <a:off x="7589282" y="5909287"/>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93837" y="5801151"/>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77713" y="5042971"/>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913817" y="4072959"/>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281969" y="4072959"/>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650121" y="5042971"/>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0" idx="7"/>
            <a:endCxn id="11" idx="3"/>
          </p:cNvCxnSpPr>
          <p:nvPr/>
        </p:nvCxnSpPr>
        <p:spPr>
          <a:xfrm flipV="1">
            <a:off x="5285026" y="4380272"/>
            <a:ext cx="681518" cy="7154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6"/>
            <a:endCxn id="12" idx="2"/>
          </p:cNvCxnSpPr>
          <p:nvPr/>
        </p:nvCxnSpPr>
        <p:spPr>
          <a:xfrm>
            <a:off x="6273857" y="4252979"/>
            <a:ext cx="100811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6"/>
            <a:endCxn id="13" idx="1"/>
          </p:cNvCxnSpPr>
          <p:nvPr/>
        </p:nvCxnSpPr>
        <p:spPr>
          <a:xfrm>
            <a:off x="7642009" y="4252979"/>
            <a:ext cx="1060839" cy="84271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3"/>
            <a:endCxn id="7" idx="7"/>
          </p:cNvCxnSpPr>
          <p:nvPr/>
        </p:nvCxnSpPr>
        <p:spPr>
          <a:xfrm flipH="1">
            <a:off x="7896595" y="5350284"/>
            <a:ext cx="806253" cy="61173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2"/>
            <a:endCxn id="9" idx="6"/>
          </p:cNvCxnSpPr>
          <p:nvPr/>
        </p:nvCxnSpPr>
        <p:spPr>
          <a:xfrm flipH="1" flipV="1">
            <a:off x="6453877" y="5981171"/>
            <a:ext cx="1135405" cy="10813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7"/>
            <a:endCxn id="13" idx="2"/>
          </p:cNvCxnSpPr>
          <p:nvPr/>
        </p:nvCxnSpPr>
        <p:spPr>
          <a:xfrm flipV="1">
            <a:off x="6401150" y="5222991"/>
            <a:ext cx="2248971" cy="63088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0"/>
            <a:endCxn id="12" idx="3"/>
          </p:cNvCxnSpPr>
          <p:nvPr/>
        </p:nvCxnSpPr>
        <p:spPr>
          <a:xfrm flipV="1">
            <a:off x="6273857" y="4380272"/>
            <a:ext cx="1060839" cy="142087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9" idx="0"/>
          </p:cNvCxnSpPr>
          <p:nvPr/>
        </p:nvCxnSpPr>
        <p:spPr>
          <a:xfrm>
            <a:off x="6093837" y="4432999"/>
            <a:ext cx="180020" cy="136815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5"/>
            <a:endCxn id="9" idx="1"/>
          </p:cNvCxnSpPr>
          <p:nvPr/>
        </p:nvCxnSpPr>
        <p:spPr>
          <a:xfrm>
            <a:off x="5285026" y="5350284"/>
            <a:ext cx="861538" cy="503594"/>
          </a:xfrm>
          <a:prstGeom prst="straightConnector1">
            <a:avLst/>
          </a:prstGeom>
          <a:ln w="127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13817" y="4063667"/>
            <a:ext cx="307313" cy="369332"/>
          </a:xfrm>
          <a:prstGeom prst="rect">
            <a:avLst/>
          </a:prstGeom>
          <a:noFill/>
        </p:spPr>
        <p:txBody>
          <a:bodyPr wrap="square" rtlCol="0">
            <a:spAutoFit/>
          </a:bodyPr>
          <a:lstStyle/>
          <a:p>
            <a:pPr algn="ctr"/>
            <a:r>
              <a:rPr lang="en-US" dirty="0"/>
              <a:t>2</a:t>
            </a:r>
          </a:p>
        </p:txBody>
      </p:sp>
      <p:sp>
        <p:nvSpPr>
          <p:cNvPr id="24" name="TextBox 23"/>
          <p:cNvSpPr txBox="1"/>
          <p:nvPr/>
        </p:nvSpPr>
        <p:spPr>
          <a:xfrm>
            <a:off x="5004076" y="5042971"/>
            <a:ext cx="307313" cy="369332"/>
          </a:xfrm>
          <a:prstGeom prst="rect">
            <a:avLst/>
          </a:prstGeom>
          <a:noFill/>
        </p:spPr>
        <p:txBody>
          <a:bodyPr wrap="square" rtlCol="0">
            <a:spAutoFit/>
          </a:bodyPr>
          <a:lstStyle/>
          <a:p>
            <a:pPr algn="ctr"/>
            <a:r>
              <a:rPr lang="en-US" dirty="0"/>
              <a:t>1</a:t>
            </a:r>
          </a:p>
        </p:txBody>
      </p:sp>
      <p:sp>
        <p:nvSpPr>
          <p:cNvPr id="25" name="TextBox 24"/>
          <p:cNvSpPr txBox="1"/>
          <p:nvPr/>
        </p:nvSpPr>
        <p:spPr>
          <a:xfrm>
            <a:off x="6120200" y="5777348"/>
            <a:ext cx="307313" cy="369332"/>
          </a:xfrm>
          <a:prstGeom prst="rect">
            <a:avLst/>
          </a:prstGeom>
          <a:noFill/>
        </p:spPr>
        <p:txBody>
          <a:bodyPr wrap="square" rtlCol="0">
            <a:spAutoFit/>
          </a:bodyPr>
          <a:lstStyle/>
          <a:p>
            <a:pPr algn="ctr"/>
            <a:r>
              <a:rPr lang="en-US" dirty="0"/>
              <a:t>6</a:t>
            </a:r>
          </a:p>
        </p:txBody>
      </p:sp>
      <p:sp>
        <p:nvSpPr>
          <p:cNvPr id="26" name="TextBox 25"/>
          <p:cNvSpPr txBox="1"/>
          <p:nvPr/>
        </p:nvSpPr>
        <p:spPr>
          <a:xfrm>
            <a:off x="7610073" y="5919727"/>
            <a:ext cx="307313" cy="369332"/>
          </a:xfrm>
          <a:prstGeom prst="rect">
            <a:avLst/>
          </a:prstGeom>
          <a:noFill/>
        </p:spPr>
        <p:txBody>
          <a:bodyPr wrap="square" rtlCol="0">
            <a:spAutoFit/>
          </a:bodyPr>
          <a:lstStyle/>
          <a:p>
            <a:pPr algn="ctr"/>
            <a:r>
              <a:rPr lang="en-US" dirty="0"/>
              <a:t>5</a:t>
            </a:r>
          </a:p>
        </p:txBody>
      </p:sp>
      <p:sp>
        <p:nvSpPr>
          <p:cNvPr id="27" name="TextBox 26"/>
          <p:cNvSpPr txBox="1"/>
          <p:nvPr/>
        </p:nvSpPr>
        <p:spPr>
          <a:xfrm>
            <a:off x="8676484" y="5033679"/>
            <a:ext cx="307313" cy="369332"/>
          </a:xfrm>
          <a:prstGeom prst="rect">
            <a:avLst/>
          </a:prstGeom>
          <a:noFill/>
        </p:spPr>
        <p:txBody>
          <a:bodyPr wrap="square" rtlCol="0">
            <a:spAutoFit/>
          </a:bodyPr>
          <a:lstStyle/>
          <a:p>
            <a:pPr algn="ctr"/>
            <a:r>
              <a:rPr lang="en-US" dirty="0"/>
              <a:t>4</a:t>
            </a:r>
          </a:p>
        </p:txBody>
      </p:sp>
      <p:sp>
        <p:nvSpPr>
          <p:cNvPr id="28" name="TextBox 27"/>
          <p:cNvSpPr txBox="1"/>
          <p:nvPr/>
        </p:nvSpPr>
        <p:spPr>
          <a:xfrm>
            <a:off x="7334696" y="4063667"/>
            <a:ext cx="307313" cy="369332"/>
          </a:xfrm>
          <a:prstGeom prst="rect">
            <a:avLst/>
          </a:prstGeom>
          <a:noFill/>
        </p:spPr>
        <p:txBody>
          <a:bodyPr wrap="square" rtlCol="0">
            <a:spAutoFit/>
          </a:bodyPr>
          <a:lstStyle/>
          <a:p>
            <a:pPr algn="ctr"/>
            <a:r>
              <a:rPr lang="en-US" dirty="0"/>
              <a:t>3</a:t>
            </a:r>
          </a:p>
        </p:txBody>
      </p:sp>
      <p:sp>
        <p:nvSpPr>
          <p:cNvPr id="29" name="TextBox 28"/>
          <p:cNvSpPr txBox="1"/>
          <p:nvPr/>
        </p:nvSpPr>
        <p:spPr>
          <a:xfrm>
            <a:off x="5751799" y="4911032"/>
            <a:ext cx="432048" cy="369332"/>
          </a:xfrm>
          <a:prstGeom prst="rect">
            <a:avLst/>
          </a:prstGeom>
          <a:noFill/>
        </p:spPr>
        <p:txBody>
          <a:bodyPr wrap="square" rtlCol="0">
            <a:spAutoFit/>
          </a:bodyPr>
          <a:lstStyle/>
          <a:p>
            <a:pPr algn="ctr"/>
            <a:r>
              <a:rPr lang="en-US" dirty="0"/>
              <a:t>10</a:t>
            </a:r>
          </a:p>
        </p:txBody>
      </p:sp>
      <p:sp>
        <p:nvSpPr>
          <p:cNvPr id="30" name="TextBox 29"/>
          <p:cNvSpPr txBox="1"/>
          <p:nvPr/>
        </p:nvSpPr>
        <p:spPr>
          <a:xfrm>
            <a:off x="5273064" y="4384588"/>
            <a:ext cx="432048" cy="369332"/>
          </a:xfrm>
          <a:prstGeom prst="rect">
            <a:avLst/>
          </a:prstGeom>
          <a:noFill/>
        </p:spPr>
        <p:txBody>
          <a:bodyPr wrap="square" rtlCol="0">
            <a:spAutoFit/>
          </a:bodyPr>
          <a:lstStyle/>
          <a:p>
            <a:pPr algn="ctr"/>
            <a:r>
              <a:rPr lang="en-US" dirty="0"/>
              <a:t>3</a:t>
            </a:r>
          </a:p>
        </p:txBody>
      </p:sp>
      <p:sp>
        <p:nvSpPr>
          <p:cNvPr id="31" name="TextBox 30"/>
          <p:cNvSpPr txBox="1"/>
          <p:nvPr/>
        </p:nvSpPr>
        <p:spPr>
          <a:xfrm>
            <a:off x="6561889" y="3896846"/>
            <a:ext cx="432048" cy="369332"/>
          </a:xfrm>
          <a:prstGeom prst="rect">
            <a:avLst/>
          </a:prstGeom>
          <a:noFill/>
        </p:spPr>
        <p:txBody>
          <a:bodyPr wrap="square" rtlCol="0">
            <a:spAutoFit/>
          </a:bodyPr>
          <a:lstStyle/>
          <a:p>
            <a:pPr algn="ctr"/>
            <a:r>
              <a:rPr lang="en-US" dirty="0"/>
              <a:t>7</a:t>
            </a:r>
          </a:p>
        </p:txBody>
      </p:sp>
      <p:sp>
        <p:nvSpPr>
          <p:cNvPr id="32" name="TextBox 31"/>
          <p:cNvSpPr txBox="1"/>
          <p:nvPr/>
        </p:nvSpPr>
        <p:spPr>
          <a:xfrm>
            <a:off x="8172428" y="4344297"/>
            <a:ext cx="432048" cy="369332"/>
          </a:xfrm>
          <a:prstGeom prst="rect">
            <a:avLst/>
          </a:prstGeom>
          <a:noFill/>
        </p:spPr>
        <p:txBody>
          <a:bodyPr wrap="square" rtlCol="0">
            <a:spAutoFit/>
          </a:bodyPr>
          <a:lstStyle/>
          <a:p>
            <a:pPr algn="ctr"/>
            <a:r>
              <a:rPr lang="en-US" dirty="0"/>
              <a:t>5</a:t>
            </a:r>
          </a:p>
        </p:txBody>
      </p:sp>
      <p:sp>
        <p:nvSpPr>
          <p:cNvPr id="33" name="TextBox 32"/>
          <p:cNvSpPr txBox="1"/>
          <p:nvPr/>
        </p:nvSpPr>
        <p:spPr>
          <a:xfrm>
            <a:off x="8324828" y="5616485"/>
            <a:ext cx="432048"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6804276" y="6035239"/>
            <a:ext cx="432048" cy="369332"/>
          </a:xfrm>
          <a:prstGeom prst="rect">
            <a:avLst/>
          </a:prstGeom>
          <a:noFill/>
        </p:spPr>
        <p:txBody>
          <a:bodyPr wrap="square" rtlCol="0">
            <a:spAutoFit/>
          </a:bodyPr>
          <a:lstStyle/>
          <a:p>
            <a:pPr algn="ctr"/>
            <a:r>
              <a:rPr lang="en-US" dirty="0"/>
              <a:t>7</a:t>
            </a:r>
          </a:p>
        </p:txBody>
      </p:sp>
      <p:sp>
        <p:nvSpPr>
          <p:cNvPr id="35" name="TextBox 34"/>
          <p:cNvSpPr txBox="1"/>
          <p:nvPr/>
        </p:nvSpPr>
        <p:spPr>
          <a:xfrm>
            <a:off x="6992506" y="5283811"/>
            <a:ext cx="432048" cy="369332"/>
          </a:xfrm>
          <a:prstGeom prst="rect">
            <a:avLst/>
          </a:prstGeom>
          <a:noFill/>
        </p:spPr>
        <p:txBody>
          <a:bodyPr wrap="square" rtlCol="0">
            <a:spAutoFit/>
          </a:bodyPr>
          <a:lstStyle/>
          <a:p>
            <a:pPr algn="ctr"/>
            <a:r>
              <a:rPr lang="en-US" dirty="0"/>
              <a:t>2</a:t>
            </a:r>
          </a:p>
        </p:txBody>
      </p:sp>
      <p:sp>
        <p:nvSpPr>
          <p:cNvPr id="36" name="TextBox 35"/>
          <p:cNvSpPr txBox="1"/>
          <p:nvPr/>
        </p:nvSpPr>
        <p:spPr>
          <a:xfrm>
            <a:off x="6561889" y="4569254"/>
            <a:ext cx="432048" cy="369332"/>
          </a:xfrm>
          <a:prstGeom prst="rect">
            <a:avLst/>
          </a:prstGeom>
          <a:noFill/>
        </p:spPr>
        <p:txBody>
          <a:bodyPr wrap="square" rtlCol="0">
            <a:spAutoFit/>
          </a:bodyPr>
          <a:lstStyle/>
          <a:p>
            <a:pPr algn="ctr"/>
            <a:r>
              <a:rPr lang="en-US" dirty="0"/>
              <a:t>8</a:t>
            </a:r>
          </a:p>
        </p:txBody>
      </p:sp>
      <p:cxnSp>
        <p:nvCxnSpPr>
          <p:cNvPr id="37" name="Straight Arrow Connector 36"/>
          <p:cNvCxnSpPr>
            <a:stCxn id="12" idx="4"/>
            <a:endCxn id="26" idx="0"/>
          </p:cNvCxnSpPr>
          <p:nvPr/>
        </p:nvCxnSpPr>
        <p:spPr>
          <a:xfrm>
            <a:off x="7461989" y="4432999"/>
            <a:ext cx="301741" cy="148672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589282" y="4852869"/>
            <a:ext cx="432048" cy="369332"/>
          </a:xfrm>
          <a:prstGeom prst="rect">
            <a:avLst/>
          </a:prstGeom>
          <a:noFill/>
        </p:spPr>
        <p:txBody>
          <a:bodyPr wrap="square" rtlCol="0">
            <a:spAutoFit/>
          </a:bodyPr>
          <a:lstStyle/>
          <a:p>
            <a:pPr algn="ctr"/>
            <a:r>
              <a:rPr lang="en-US" dirty="0"/>
              <a:t>1</a:t>
            </a:r>
          </a:p>
        </p:txBody>
      </p:sp>
      <p:sp>
        <p:nvSpPr>
          <p:cNvPr id="39" name="TextBox 38"/>
          <p:cNvSpPr txBox="1"/>
          <p:nvPr/>
        </p:nvSpPr>
        <p:spPr>
          <a:xfrm>
            <a:off x="5361423" y="5568460"/>
            <a:ext cx="432048" cy="369332"/>
          </a:xfrm>
          <a:prstGeom prst="rect">
            <a:avLst/>
          </a:prstGeom>
          <a:noFill/>
        </p:spPr>
        <p:txBody>
          <a:bodyPr wrap="square" rtlCol="0">
            <a:spAutoFit/>
          </a:bodyPr>
          <a:lstStyle/>
          <a:p>
            <a:pPr algn="ctr"/>
            <a:r>
              <a:rPr lang="en-US" dirty="0"/>
              <a:t>5</a:t>
            </a:r>
          </a:p>
        </p:txBody>
      </p:sp>
    </p:spTree>
    <p:extLst>
      <p:ext uri="{BB962C8B-B14F-4D97-AF65-F5344CB8AC3E}">
        <p14:creationId xmlns:p14="http://schemas.microsoft.com/office/powerpoint/2010/main" val="2320357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Expanding the Vertex Set W in Stages (cont’d)</a:t>
            </a:r>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2142015397"/>
                  </p:ext>
                </p:extLst>
              </p:nvPr>
            </p:nvGraphicFramePr>
            <p:xfrm>
              <a:off x="457200" y="1600200"/>
              <a:ext cx="8229595" cy="1483360"/>
            </p:xfrm>
            <a:graphic>
              <a:graphicData uri="http://schemas.openxmlformats.org/drawingml/2006/table">
                <a:tbl>
                  <a:tblPr firstRow="1" bandRow="1">
                    <a:tableStyleId>{5C22544A-7EE6-4342-B048-85BDC9FD1C3A}</a:tableStyleId>
                  </a:tblPr>
                  <a:tblGrid>
                    <a:gridCol w="748145">
                      <a:extLst>
                        <a:ext uri="{9D8B030D-6E8A-4147-A177-3AD203B41FA5}">
                          <a16:colId xmlns:a16="http://schemas.microsoft.com/office/drawing/2014/main" val="20000"/>
                        </a:ext>
                      </a:extLst>
                    </a:gridCol>
                    <a:gridCol w="846375">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360040">
                      <a:extLst>
                        <a:ext uri="{9D8B030D-6E8A-4147-A177-3AD203B41FA5}">
                          <a16:colId xmlns:a16="http://schemas.microsoft.com/office/drawing/2014/main" val="20003"/>
                        </a:ext>
                      </a:extLst>
                    </a:gridCol>
                    <a:gridCol w="634037">
                      <a:extLst>
                        <a:ext uri="{9D8B030D-6E8A-4147-A177-3AD203B41FA5}">
                          <a16:colId xmlns:a16="http://schemas.microsoft.com/office/drawing/2014/main" val="20004"/>
                        </a:ext>
                      </a:extLst>
                    </a:gridCol>
                    <a:gridCol w="748145">
                      <a:extLst>
                        <a:ext uri="{9D8B030D-6E8A-4147-A177-3AD203B41FA5}">
                          <a16:colId xmlns:a16="http://schemas.microsoft.com/office/drawing/2014/main" val="20005"/>
                        </a:ext>
                      </a:extLst>
                    </a:gridCol>
                    <a:gridCol w="748145">
                      <a:extLst>
                        <a:ext uri="{9D8B030D-6E8A-4147-A177-3AD203B41FA5}">
                          <a16:colId xmlns:a16="http://schemas.microsoft.com/office/drawing/2014/main" val="20006"/>
                        </a:ext>
                      </a:extLst>
                    </a:gridCol>
                    <a:gridCol w="748145">
                      <a:extLst>
                        <a:ext uri="{9D8B030D-6E8A-4147-A177-3AD203B41FA5}">
                          <a16:colId xmlns:a16="http://schemas.microsoft.com/office/drawing/2014/main" val="20007"/>
                        </a:ext>
                      </a:extLst>
                    </a:gridCol>
                    <a:gridCol w="748145">
                      <a:extLst>
                        <a:ext uri="{9D8B030D-6E8A-4147-A177-3AD203B41FA5}">
                          <a16:colId xmlns:a16="http://schemas.microsoft.com/office/drawing/2014/main" val="20008"/>
                        </a:ext>
                      </a:extLst>
                    </a:gridCol>
                    <a:gridCol w="748145">
                      <a:extLst>
                        <a:ext uri="{9D8B030D-6E8A-4147-A177-3AD203B41FA5}">
                          <a16:colId xmlns:a16="http://schemas.microsoft.com/office/drawing/2014/main" val="20009"/>
                        </a:ext>
                      </a:extLst>
                    </a:gridCol>
                    <a:gridCol w="748145">
                      <a:extLst>
                        <a:ext uri="{9D8B030D-6E8A-4147-A177-3AD203B41FA5}">
                          <a16:colId xmlns:a16="http://schemas.microsoft.com/office/drawing/2014/main" val="20010"/>
                        </a:ext>
                      </a:extLst>
                    </a:gridCol>
                  </a:tblGrid>
                  <a:tr h="370840">
                    <a:tc>
                      <a:txBody>
                        <a:bodyPr/>
                        <a:lstStyle/>
                        <a:p>
                          <a:r>
                            <a:rPr lang="en-US" dirty="0"/>
                            <a:t>Stage</a:t>
                          </a:r>
                        </a:p>
                      </a:txBody>
                      <a:tcPr/>
                    </a:tc>
                    <a:tc>
                      <a:txBody>
                        <a:bodyPr/>
                        <a:lstStyle/>
                        <a:p>
                          <a:r>
                            <a:rPr lang="en-US" dirty="0"/>
                            <a:t>W</a:t>
                          </a:r>
                        </a:p>
                      </a:txBody>
                      <a:tcPr/>
                    </a:tc>
                    <a:tc>
                      <a:txBody>
                        <a:bodyPr/>
                        <a:lstStyle/>
                        <a:p>
                          <a:r>
                            <a:rPr lang="en-US" dirty="0"/>
                            <a:t>V-W</a:t>
                          </a:r>
                        </a:p>
                      </a:txBody>
                      <a:tcPr/>
                    </a:tc>
                    <a:tc>
                      <a:txBody>
                        <a:bodyPr/>
                        <a:lstStyle/>
                        <a:p>
                          <a:r>
                            <a:rPr lang="en-US" dirty="0"/>
                            <a:t>w</a:t>
                          </a:r>
                        </a:p>
                      </a:txBody>
                      <a:tcPr/>
                    </a:tc>
                    <a:tc>
                      <a:txBody>
                        <a:bodyPr/>
                        <a:lstStyle/>
                        <a:p>
                          <a:r>
                            <a:rPr lang="el-GR" dirty="0"/>
                            <a:t>Δ(</a:t>
                          </a:r>
                          <a:r>
                            <a:rPr lang="en-US" dirty="0"/>
                            <a:t>w)</a:t>
                          </a:r>
                        </a:p>
                      </a:txBody>
                      <a:tcPr/>
                    </a:tc>
                    <a:tc>
                      <a:txBody>
                        <a:bodyPr/>
                        <a:lstStyle/>
                        <a:p>
                          <a:r>
                            <a:rPr lang="el-GR" dirty="0"/>
                            <a:t>Δ</a:t>
                          </a:r>
                          <a:r>
                            <a:rPr lang="en-US" dirty="0"/>
                            <a:t>(1)</a:t>
                          </a:r>
                        </a:p>
                      </a:txBody>
                      <a:tcPr/>
                    </a:tc>
                    <a:tc>
                      <a:txBody>
                        <a:bodyPr/>
                        <a:lstStyle/>
                        <a:p>
                          <a:r>
                            <a:rPr lang="el-GR" dirty="0"/>
                            <a:t>Δ</a:t>
                          </a:r>
                          <a:r>
                            <a:rPr lang="en-US" dirty="0"/>
                            <a:t>(2)</a:t>
                          </a:r>
                        </a:p>
                      </a:txBody>
                      <a:tcPr/>
                    </a:tc>
                    <a:tc>
                      <a:txBody>
                        <a:bodyPr/>
                        <a:lstStyle/>
                        <a:p>
                          <a:r>
                            <a:rPr lang="el-GR" dirty="0"/>
                            <a:t>Δ</a:t>
                          </a:r>
                          <a:r>
                            <a:rPr lang="en-US" dirty="0"/>
                            <a:t>(3)</a:t>
                          </a:r>
                        </a:p>
                      </a:txBody>
                      <a:tcPr/>
                    </a:tc>
                    <a:tc>
                      <a:txBody>
                        <a:bodyPr/>
                        <a:lstStyle/>
                        <a:p>
                          <a:r>
                            <a:rPr lang="el-GR" dirty="0"/>
                            <a:t>Δ</a:t>
                          </a:r>
                          <a:r>
                            <a:rPr lang="en-US" dirty="0"/>
                            <a:t>(4)</a:t>
                          </a:r>
                        </a:p>
                      </a:txBody>
                      <a:tcPr/>
                    </a:tc>
                    <a:tc>
                      <a:txBody>
                        <a:bodyPr/>
                        <a:lstStyle/>
                        <a:p>
                          <a:r>
                            <a:rPr lang="el-GR" dirty="0"/>
                            <a:t>Δ</a:t>
                          </a:r>
                          <a:r>
                            <a:rPr lang="en-US" dirty="0"/>
                            <a:t>(5)</a:t>
                          </a:r>
                        </a:p>
                      </a:txBody>
                      <a:tcPr/>
                    </a:tc>
                    <a:tc>
                      <a:txBody>
                        <a:bodyPr/>
                        <a:lstStyle/>
                        <a:p>
                          <a:r>
                            <a:rPr lang="el-GR" dirty="0"/>
                            <a:t>Δ</a:t>
                          </a:r>
                          <a:r>
                            <a:rPr lang="en-US" dirty="0"/>
                            <a:t>(6)</a:t>
                          </a:r>
                        </a:p>
                      </a:txBody>
                      <a:tcPr/>
                    </a:tc>
                    <a:extLst>
                      <a:ext uri="{0D108BD9-81ED-4DB2-BD59-A6C34878D82A}">
                        <a16:rowId xmlns:a16="http://schemas.microsoft.com/office/drawing/2014/main" val="10000"/>
                      </a:ext>
                    </a:extLst>
                  </a:tr>
                  <a:tr h="370840">
                    <a:tc>
                      <a:txBody>
                        <a:bodyPr/>
                        <a:lstStyle/>
                        <a:p>
                          <a:r>
                            <a:rPr lang="en-US" dirty="0"/>
                            <a:t>Start</a:t>
                          </a:r>
                        </a:p>
                      </a:txBody>
                      <a:tcPr/>
                    </a:tc>
                    <a:tc>
                      <a:txBody>
                        <a:bodyPr/>
                        <a:lstStyle/>
                        <a:p>
                          <a:r>
                            <a:rPr lang="en-US" dirty="0"/>
                            <a:t>{1}</a:t>
                          </a:r>
                        </a:p>
                      </a:txBody>
                      <a:tcPr/>
                    </a:tc>
                    <a:tc>
                      <a:txBody>
                        <a:bodyPr/>
                        <a:lstStyle/>
                        <a:p>
                          <a:r>
                            <a:rPr lang="en-US" dirty="0"/>
                            <a:t>{2,3,4,5,6}</a:t>
                          </a:r>
                        </a:p>
                      </a:txBody>
                      <a:tcPr/>
                    </a:tc>
                    <a:tc>
                      <a:txBody>
                        <a:bodyPr/>
                        <a:lstStyle/>
                        <a:p>
                          <a:r>
                            <a:rPr lang="en-US" dirty="0"/>
                            <a:t>-</a:t>
                          </a:r>
                        </a:p>
                      </a:txBody>
                      <a:tcPr/>
                    </a:tc>
                    <a:tc>
                      <a:txBody>
                        <a:bodyPr/>
                        <a:lstStyle/>
                        <a:p>
                          <a:r>
                            <a:rPr lang="en-US" dirty="0"/>
                            <a:t>-</a:t>
                          </a:r>
                        </a:p>
                      </a:txBody>
                      <a:tcPr/>
                    </a:tc>
                    <a:tc>
                      <a:txBody>
                        <a:bodyPr/>
                        <a:lstStyle/>
                        <a:p>
                          <a:r>
                            <a:rPr lang="en-US" dirty="0"/>
                            <a:t>0</a:t>
                          </a:r>
                        </a:p>
                      </a:txBody>
                      <a:tcPr/>
                    </a:tc>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{1,2}</a:t>
                          </a:r>
                        </a:p>
                      </a:txBody>
                      <a:tcPr/>
                    </a:tc>
                    <a:tc>
                      <a:txBody>
                        <a:bodyPr/>
                        <a:lstStyle/>
                        <a:p>
                          <a:r>
                            <a:rPr lang="en-US" dirty="0"/>
                            <a:t>{3,4,5,6}</a:t>
                          </a:r>
                        </a:p>
                      </a:txBody>
                      <a:tcPr/>
                    </a:tc>
                    <a:tc>
                      <a:txBody>
                        <a:bodyPr/>
                        <a:lstStyle/>
                        <a:p>
                          <a:r>
                            <a:rPr lang="en-US" dirty="0"/>
                            <a:t>2</a:t>
                          </a:r>
                        </a:p>
                      </a:txBody>
                      <a:tcPr/>
                    </a:tc>
                    <a:tc>
                      <a:txBody>
                        <a:bodyPr/>
                        <a:lstStyle/>
                        <a:p>
                          <a:r>
                            <a:rPr lang="en-US" dirty="0"/>
                            <a:t>3</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{1,2,6}</a:t>
                          </a:r>
                        </a:p>
                      </a:txBody>
                      <a:tcPr/>
                    </a:tc>
                    <a:tc>
                      <a:txBody>
                        <a:bodyPr/>
                        <a:lstStyle/>
                        <a:p>
                          <a:r>
                            <a:rPr lang="en-US" dirty="0"/>
                            <a:t>{3,4,5}</a:t>
                          </a:r>
                        </a:p>
                      </a:txBody>
                      <a:tcPr/>
                    </a:tc>
                    <a:tc>
                      <a:txBody>
                        <a:bodyPr/>
                        <a:lstStyle/>
                        <a:p>
                          <a:r>
                            <a:rPr lang="en-US" dirty="0"/>
                            <a:t>6</a:t>
                          </a:r>
                        </a:p>
                      </a:txBody>
                      <a:tcPr/>
                    </a:tc>
                    <a:tc>
                      <a:txBody>
                        <a:bodyPr/>
                        <a:lstStyle/>
                        <a:p>
                          <a:r>
                            <a:rPr lang="en-US" dirty="0"/>
                            <a:t>5</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3"/>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1265269886"/>
                  </p:ext>
                </p:extLst>
              </p:nvPr>
            </p:nvGraphicFramePr>
            <p:xfrm>
              <a:off x="457200" y="1600200"/>
              <a:ext cx="8229595" cy="1483360"/>
            </p:xfrm>
            <a:graphic>
              <a:graphicData uri="http://schemas.openxmlformats.org/drawingml/2006/table">
                <a:tbl>
                  <a:tblPr firstRow="1" bandRow="1">
                    <a:tableStyleId>{5C22544A-7EE6-4342-B048-85BDC9FD1C3A}</a:tableStyleId>
                  </a:tblPr>
                  <a:tblGrid>
                    <a:gridCol w="748145"/>
                    <a:gridCol w="846375"/>
                    <a:gridCol w="1152128"/>
                    <a:gridCol w="360040"/>
                    <a:gridCol w="634037"/>
                    <a:gridCol w="748145"/>
                    <a:gridCol w="748145"/>
                    <a:gridCol w="748145"/>
                    <a:gridCol w="748145"/>
                    <a:gridCol w="748145"/>
                    <a:gridCol w="748145"/>
                  </a:tblGrid>
                  <a:tr h="370840">
                    <a:tc>
                      <a:txBody>
                        <a:bodyPr/>
                        <a:lstStyle/>
                        <a:p>
                          <a:r>
                            <a:rPr lang="en-US" dirty="0" smtClean="0"/>
                            <a:t>Stage</a:t>
                          </a:r>
                          <a:endParaRPr lang="en-US" dirty="0"/>
                        </a:p>
                      </a:txBody>
                      <a:tcPr/>
                    </a:tc>
                    <a:tc>
                      <a:txBody>
                        <a:bodyPr/>
                        <a:lstStyle/>
                        <a:p>
                          <a:r>
                            <a:rPr lang="en-US" dirty="0" smtClean="0"/>
                            <a:t>W</a:t>
                          </a:r>
                          <a:endParaRPr lang="en-US" dirty="0"/>
                        </a:p>
                      </a:txBody>
                      <a:tcPr/>
                    </a:tc>
                    <a:tc>
                      <a:txBody>
                        <a:bodyPr/>
                        <a:lstStyle/>
                        <a:p>
                          <a:r>
                            <a:rPr lang="en-US" dirty="0" smtClean="0"/>
                            <a:t>V-W</a:t>
                          </a:r>
                          <a:endParaRPr lang="en-US" dirty="0"/>
                        </a:p>
                      </a:txBody>
                      <a:tcPr/>
                    </a:tc>
                    <a:tc>
                      <a:txBody>
                        <a:bodyPr/>
                        <a:lstStyle/>
                        <a:p>
                          <a:r>
                            <a:rPr lang="en-US" dirty="0" smtClean="0"/>
                            <a:t>w</a:t>
                          </a:r>
                          <a:endParaRPr lang="en-US" dirty="0"/>
                        </a:p>
                      </a:txBody>
                      <a:tcPr/>
                    </a:tc>
                    <a:tc>
                      <a:txBody>
                        <a:bodyPr/>
                        <a:lstStyle/>
                        <a:p>
                          <a:r>
                            <a:rPr lang="el-GR" dirty="0" smtClean="0"/>
                            <a:t>Δ(</a:t>
                          </a:r>
                          <a:r>
                            <a:rPr lang="en-US" dirty="0" smtClean="0"/>
                            <a:t>w)</a:t>
                          </a:r>
                          <a:endParaRPr lang="en-US" dirty="0"/>
                        </a:p>
                      </a:txBody>
                      <a:tcPr/>
                    </a:tc>
                    <a:tc>
                      <a:txBody>
                        <a:bodyPr/>
                        <a:lstStyle/>
                        <a:p>
                          <a:r>
                            <a:rPr lang="el-GR" dirty="0" smtClean="0"/>
                            <a:t>Δ</a:t>
                          </a:r>
                          <a:r>
                            <a:rPr lang="en-US" dirty="0" smtClean="0"/>
                            <a:t>(1)</a:t>
                          </a:r>
                          <a:endParaRPr lang="en-US" dirty="0"/>
                        </a:p>
                      </a:txBody>
                      <a:tcPr/>
                    </a:tc>
                    <a:tc>
                      <a:txBody>
                        <a:bodyPr/>
                        <a:lstStyle/>
                        <a:p>
                          <a:r>
                            <a:rPr lang="el-GR" dirty="0" smtClean="0"/>
                            <a:t>Δ</a:t>
                          </a:r>
                          <a:r>
                            <a:rPr lang="en-US" dirty="0" smtClean="0"/>
                            <a:t>(2)</a:t>
                          </a:r>
                          <a:endParaRPr lang="en-US" dirty="0"/>
                        </a:p>
                      </a:txBody>
                      <a:tcPr/>
                    </a:tc>
                    <a:tc>
                      <a:txBody>
                        <a:bodyPr/>
                        <a:lstStyle/>
                        <a:p>
                          <a:r>
                            <a:rPr lang="el-GR" dirty="0" smtClean="0"/>
                            <a:t>Δ</a:t>
                          </a:r>
                          <a:r>
                            <a:rPr lang="en-US" dirty="0" smtClean="0"/>
                            <a:t>(3)</a:t>
                          </a:r>
                          <a:endParaRPr lang="en-US" dirty="0"/>
                        </a:p>
                      </a:txBody>
                      <a:tcPr/>
                    </a:tc>
                    <a:tc>
                      <a:txBody>
                        <a:bodyPr/>
                        <a:lstStyle/>
                        <a:p>
                          <a:r>
                            <a:rPr lang="el-GR" dirty="0" smtClean="0"/>
                            <a:t>Δ</a:t>
                          </a:r>
                          <a:r>
                            <a:rPr lang="en-US" dirty="0" smtClean="0"/>
                            <a:t>(4)</a:t>
                          </a:r>
                          <a:endParaRPr lang="en-US" dirty="0"/>
                        </a:p>
                      </a:txBody>
                      <a:tcPr/>
                    </a:tc>
                    <a:tc>
                      <a:txBody>
                        <a:bodyPr/>
                        <a:lstStyle/>
                        <a:p>
                          <a:r>
                            <a:rPr lang="el-GR" dirty="0" smtClean="0"/>
                            <a:t>Δ</a:t>
                          </a:r>
                          <a:r>
                            <a:rPr lang="en-US" dirty="0" smtClean="0"/>
                            <a:t>(5)</a:t>
                          </a:r>
                          <a:endParaRPr lang="en-US" dirty="0"/>
                        </a:p>
                      </a:txBody>
                      <a:tcPr/>
                    </a:tc>
                    <a:tc>
                      <a:txBody>
                        <a:bodyPr/>
                        <a:lstStyle/>
                        <a:p>
                          <a:r>
                            <a:rPr lang="el-GR" dirty="0" smtClean="0"/>
                            <a:t>Δ</a:t>
                          </a:r>
                          <a:r>
                            <a:rPr lang="en-US" dirty="0" smtClean="0"/>
                            <a:t>(6)</a:t>
                          </a:r>
                          <a:endParaRPr lang="en-US" dirty="0"/>
                        </a:p>
                      </a:txBody>
                      <a:tcPr/>
                    </a:tc>
                  </a:tr>
                  <a:tr h="370840">
                    <a:tc>
                      <a:txBody>
                        <a:bodyPr/>
                        <a:lstStyle/>
                        <a:p>
                          <a:r>
                            <a:rPr lang="en-US" dirty="0" smtClean="0"/>
                            <a:t>Start</a:t>
                          </a:r>
                          <a:endParaRPr lang="en-US" dirty="0"/>
                        </a:p>
                      </a:txBody>
                      <a:tcPr/>
                    </a:tc>
                    <a:tc>
                      <a:txBody>
                        <a:bodyPr/>
                        <a:lstStyle/>
                        <a:p>
                          <a:r>
                            <a:rPr lang="en-US" dirty="0" smtClean="0"/>
                            <a:t>{1}</a:t>
                          </a:r>
                          <a:endParaRPr lang="en-US" dirty="0"/>
                        </a:p>
                      </a:txBody>
                      <a:tcPr/>
                    </a:tc>
                    <a:tc>
                      <a:txBody>
                        <a:bodyPr/>
                        <a:lstStyle/>
                        <a:p>
                          <a:r>
                            <a:rPr lang="en-US" dirty="0" smtClean="0"/>
                            <a:t>{2,3,4,5,6}</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endParaRPr lang="en-US"/>
                        </a:p>
                      </a:txBody>
                      <a:tcPr>
                        <a:blipFill rotWithShape="1">
                          <a:blip r:embed="rId2"/>
                          <a:stretch>
                            <a:fillRect l="-698374" t="-108197" r="-299187" b="-222951"/>
                          </a:stretch>
                        </a:blipFill>
                      </a:tcPr>
                    </a:tc>
                    <a:tc>
                      <a:txBody>
                        <a:bodyPr/>
                        <a:lstStyle/>
                        <a:p>
                          <a:endParaRPr lang="en-US"/>
                        </a:p>
                      </a:txBody>
                      <a:tcPr>
                        <a:blipFill rotWithShape="1">
                          <a:blip r:embed="rId2"/>
                          <a:stretch>
                            <a:fillRect l="-798374" t="-108197" r="-199187" b="-222951"/>
                          </a:stretch>
                        </a:blipFill>
                      </a:tcPr>
                    </a:tc>
                    <a:tc>
                      <a:txBody>
                        <a:bodyPr/>
                        <a:lstStyle/>
                        <a:p>
                          <a:endParaRPr lang="en-US"/>
                        </a:p>
                      </a:txBody>
                      <a:tcPr>
                        <a:blipFill rotWithShape="1">
                          <a:blip r:embed="rId2"/>
                          <a:stretch>
                            <a:fillRect l="-905738" t="-108197" r="-100820" b="-222951"/>
                          </a:stretch>
                        </a:blipFill>
                      </a:tcPr>
                    </a:tc>
                    <a:tc>
                      <a:txBody>
                        <a:bodyPr/>
                        <a:lstStyle/>
                        <a:p>
                          <a:r>
                            <a:rPr lang="en-US" dirty="0" smtClean="0"/>
                            <a:t>5</a:t>
                          </a:r>
                          <a:endParaRPr lang="en-US" dirty="0"/>
                        </a:p>
                      </a:txBody>
                      <a:tcPr/>
                    </a:tc>
                  </a:tr>
                  <a:tr h="370840">
                    <a:tc>
                      <a:txBody>
                        <a:bodyPr/>
                        <a:lstStyle/>
                        <a:p>
                          <a:r>
                            <a:rPr lang="en-US" dirty="0" smtClean="0"/>
                            <a:t>2</a:t>
                          </a:r>
                          <a:endParaRPr lang="en-US" dirty="0"/>
                        </a:p>
                      </a:txBody>
                      <a:tcPr/>
                    </a:tc>
                    <a:tc>
                      <a:txBody>
                        <a:bodyPr/>
                        <a:lstStyle/>
                        <a:p>
                          <a:r>
                            <a:rPr lang="en-US" dirty="0" smtClean="0"/>
                            <a:t>{1,2}</a:t>
                          </a:r>
                          <a:endParaRPr lang="en-US" dirty="0"/>
                        </a:p>
                      </a:txBody>
                      <a:tcPr/>
                    </a:tc>
                    <a:tc>
                      <a:txBody>
                        <a:bodyPr/>
                        <a:lstStyle/>
                        <a:p>
                          <a:r>
                            <a:rPr lang="en-US" dirty="0" smtClean="0"/>
                            <a:t>{3,4,5,6}</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endParaRPr lang="en-US"/>
                        </a:p>
                      </a:txBody>
                      <a:tcPr>
                        <a:blipFill rotWithShape="1">
                          <a:blip r:embed="rId2"/>
                          <a:stretch>
                            <a:fillRect l="-798374" t="-211667" r="-199187" b="-126667"/>
                          </a:stretch>
                        </a:blipFill>
                      </a:tcPr>
                    </a:tc>
                    <a:tc>
                      <a:txBody>
                        <a:bodyPr/>
                        <a:lstStyle/>
                        <a:p>
                          <a:endParaRPr lang="en-US"/>
                        </a:p>
                      </a:txBody>
                      <a:tcPr>
                        <a:blipFill rotWithShape="1">
                          <a:blip r:embed="rId2"/>
                          <a:stretch>
                            <a:fillRect l="-905738" t="-211667" r="-100820" b="-126667"/>
                          </a:stretch>
                        </a:blipFill>
                      </a:tcPr>
                    </a:tc>
                    <a:tc>
                      <a:txBody>
                        <a:bodyPr/>
                        <a:lstStyle/>
                        <a:p>
                          <a:r>
                            <a:rPr lang="en-US" dirty="0" smtClean="0"/>
                            <a:t>5</a:t>
                          </a:r>
                          <a:endParaRPr lang="en-US" dirty="0"/>
                        </a:p>
                      </a:txBody>
                      <a:tcPr/>
                    </a:tc>
                  </a:tr>
                  <a:tr h="370840">
                    <a:tc>
                      <a:txBody>
                        <a:bodyPr/>
                        <a:lstStyle/>
                        <a:p>
                          <a:r>
                            <a:rPr lang="en-US" dirty="0" smtClean="0"/>
                            <a:t>3</a:t>
                          </a:r>
                          <a:endParaRPr lang="en-US" dirty="0"/>
                        </a:p>
                      </a:txBody>
                      <a:tcPr/>
                    </a:tc>
                    <a:tc>
                      <a:txBody>
                        <a:bodyPr/>
                        <a:lstStyle/>
                        <a:p>
                          <a:r>
                            <a:rPr lang="en-US" dirty="0" smtClean="0"/>
                            <a:t>{1,2,6}</a:t>
                          </a:r>
                          <a:endParaRPr lang="en-US" dirty="0"/>
                        </a:p>
                      </a:txBody>
                      <a:tcPr/>
                    </a:tc>
                    <a:tc>
                      <a:txBody>
                        <a:bodyPr/>
                        <a:lstStyle/>
                        <a:p>
                          <a:r>
                            <a:rPr lang="en-US" dirty="0" smtClean="0"/>
                            <a:t>{3,4,5}</a:t>
                          </a:r>
                          <a:endParaRPr lang="en-US" dirty="0"/>
                        </a:p>
                      </a:txBody>
                      <a:tcPr/>
                    </a:tc>
                    <a:tc>
                      <a:txBody>
                        <a:bodyPr/>
                        <a:lstStyle/>
                        <a:p>
                          <a:r>
                            <a:rPr lang="en-US" dirty="0" smtClean="0"/>
                            <a:t>6</a:t>
                          </a:r>
                          <a:endParaRPr lang="en-US" dirty="0"/>
                        </a:p>
                      </a:txBody>
                      <a:tcPr/>
                    </a:tc>
                    <a:tc>
                      <a:txBody>
                        <a:bodyPr/>
                        <a:lstStyle/>
                        <a:p>
                          <a:r>
                            <a:rPr lang="en-US" dirty="0" smtClean="0"/>
                            <a:t>5</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a:t>
                          </a:r>
                          <a:endParaRPr lang="en-US" dirty="0"/>
                        </a:p>
                      </a:txBody>
                      <a:tcPr/>
                    </a:tc>
                    <a:tc>
                      <a:txBody>
                        <a:bodyPr/>
                        <a:lstStyle/>
                        <a:p>
                          <a:endParaRPr lang="en-US"/>
                        </a:p>
                      </a:txBody>
                      <a:tcPr>
                        <a:blipFill rotWithShape="1">
                          <a:blip r:embed="rId2"/>
                          <a:stretch>
                            <a:fillRect l="-905738" t="-306557" r="-100820" b="-24590"/>
                          </a:stretch>
                        </a:blipFill>
                      </a:tcPr>
                    </a:tc>
                    <a:tc>
                      <a:txBody>
                        <a:bodyPr/>
                        <a:lstStyle/>
                        <a:p>
                          <a:r>
                            <a:rPr lang="en-US" dirty="0" smtClean="0"/>
                            <a:t>5</a:t>
                          </a:r>
                          <a:endParaRPr lang="en-US" dirty="0"/>
                        </a:p>
                      </a:txBody>
                      <a:tcPr/>
                    </a:tc>
                  </a:tr>
                </a:tbl>
              </a:graphicData>
            </a:graphic>
          </p:graphicFrame>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22</a:t>
            </a:fld>
            <a:endParaRPr lang="en-US"/>
          </a:p>
        </p:txBody>
      </p:sp>
      <p:sp>
        <p:nvSpPr>
          <p:cNvPr id="7" name="Oval 6"/>
          <p:cNvSpPr/>
          <p:nvPr/>
        </p:nvSpPr>
        <p:spPr>
          <a:xfrm>
            <a:off x="7576582" y="595405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081137" y="5845914"/>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965013" y="5087734"/>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901117" y="4117722"/>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269269" y="411772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637421" y="508773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9" idx="7"/>
            <a:endCxn id="10" idx="3"/>
          </p:cNvCxnSpPr>
          <p:nvPr/>
        </p:nvCxnSpPr>
        <p:spPr>
          <a:xfrm flipV="1">
            <a:off x="5272326" y="4425035"/>
            <a:ext cx="681518" cy="7154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6"/>
            <a:endCxn id="11" idx="2"/>
          </p:cNvCxnSpPr>
          <p:nvPr/>
        </p:nvCxnSpPr>
        <p:spPr>
          <a:xfrm>
            <a:off x="6261157" y="4297742"/>
            <a:ext cx="100811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6"/>
            <a:endCxn id="12" idx="1"/>
          </p:cNvCxnSpPr>
          <p:nvPr/>
        </p:nvCxnSpPr>
        <p:spPr>
          <a:xfrm>
            <a:off x="7629309" y="4297742"/>
            <a:ext cx="1060839" cy="84271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3"/>
            <a:endCxn id="7" idx="7"/>
          </p:cNvCxnSpPr>
          <p:nvPr/>
        </p:nvCxnSpPr>
        <p:spPr>
          <a:xfrm flipH="1">
            <a:off x="7883895" y="5395047"/>
            <a:ext cx="806253" cy="61173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2"/>
            <a:endCxn id="8" idx="6"/>
          </p:cNvCxnSpPr>
          <p:nvPr/>
        </p:nvCxnSpPr>
        <p:spPr>
          <a:xfrm flipH="1" flipV="1">
            <a:off x="6441177" y="6025934"/>
            <a:ext cx="1135405" cy="10813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7"/>
            <a:endCxn id="12" idx="2"/>
          </p:cNvCxnSpPr>
          <p:nvPr/>
        </p:nvCxnSpPr>
        <p:spPr>
          <a:xfrm flipV="1">
            <a:off x="6388450" y="5267754"/>
            <a:ext cx="2248971" cy="63088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0"/>
            <a:endCxn id="11" idx="3"/>
          </p:cNvCxnSpPr>
          <p:nvPr/>
        </p:nvCxnSpPr>
        <p:spPr>
          <a:xfrm flipV="1">
            <a:off x="6261157" y="4425035"/>
            <a:ext cx="1060839" cy="142087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8" idx="0"/>
          </p:cNvCxnSpPr>
          <p:nvPr/>
        </p:nvCxnSpPr>
        <p:spPr>
          <a:xfrm>
            <a:off x="6081137" y="4477762"/>
            <a:ext cx="180020" cy="136815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5"/>
            <a:endCxn id="8" idx="1"/>
          </p:cNvCxnSpPr>
          <p:nvPr/>
        </p:nvCxnSpPr>
        <p:spPr>
          <a:xfrm>
            <a:off x="5272326" y="5395047"/>
            <a:ext cx="861538" cy="5035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901117" y="4108430"/>
            <a:ext cx="307313" cy="369332"/>
          </a:xfrm>
          <a:prstGeom prst="rect">
            <a:avLst/>
          </a:prstGeom>
          <a:noFill/>
        </p:spPr>
        <p:txBody>
          <a:bodyPr wrap="square" rtlCol="0">
            <a:spAutoFit/>
          </a:bodyPr>
          <a:lstStyle/>
          <a:p>
            <a:pPr algn="ctr"/>
            <a:r>
              <a:rPr lang="en-US" dirty="0"/>
              <a:t>2</a:t>
            </a:r>
          </a:p>
        </p:txBody>
      </p:sp>
      <p:sp>
        <p:nvSpPr>
          <p:cNvPr id="23" name="TextBox 22"/>
          <p:cNvSpPr txBox="1"/>
          <p:nvPr/>
        </p:nvSpPr>
        <p:spPr>
          <a:xfrm>
            <a:off x="4991376" y="5087734"/>
            <a:ext cx="307313" cy="369332"/>
          </a:xfrm>
          <a:prstGeom prst="rect">
            <a:avLst/>
          </a:prstGeom>
          <a:noFill/>
        </p:spPr>
        <p:txBody>
          <a:bodyPr wrap="square" rtlCol="0">
            <a:spAutoFit/>
          </a:bodyPr>
          <a:lstStyle/>
          <a:p>
            <a:pPr algn="ctr"/>
            <a:r>
              <a:rPr lang="en-US" dirty="0"/>
              <a:t>1</a:t>
            </a:r>
          </a:p>
        </p:txBody>
      </p:sp>
      <p:sp>
        <p:nvSpPr>
          <p:cNvPr id="24" name="TextBox 23"/>
          <p:cNvSpPr txBox="1"/>
          <p:nvPr/>
        </p:nvSpPr>
        <p:spPr>
          <a:xfrm>
            <a:off x="6107500" y="5822111"/>
            <a:ext cx="307313" cy="369332"/>
          </a:xfrm>
          <a:prstGeom prst="rect">
            <a:avLst/>
          </a:prstGeom>
          <a:noFill/>
        </p:spPr>
        <p:txBody>
          <a:bodyPr wrap="square" rtlCol="0">
            <a:spAutoFit/>
          </a:bodyPr>
          <a:lstStyle/>
          <a:p>
            <a:pPr algn="ctr"/>
            <a:r>
              <a:rPr lang="en-US" dirty="0"/>
              <a:t>6</a:t>
            </a:r>
          </a:p>
        </p:txBody>
      </p:sp>
      <p:sp>
        <p:nvSpPr>
          <p:cNvPr id="25" name="TextBox 24"/>
          <p:cNvSpPr txBox="1"/>
          <p:nvPr/>
        </p:nvSpPr>
        <p:spPr>
          <a:xfrm>
            <a:off x="7597373" y="5964490"/>
            <a:ext cx="307313" cy="369332"/>
          </a:xfrm>
          <a:prstGeom prst="rect">
            <a:avLst/>
          </a:prstGeom>
          <a:noFill/>
        </p:spPr>
        <p:txBody>
          <a:bodyPr wrap="square" rtlCol="0">
            <a:spAutoFit/>
          </a:bodyPr>
          <a:lstStyle/>
          <a:p>
            <a:pPr algn="ctr"/>
            <a:r>
              <a:rPr lang="en-US" dirty="0"/>
              <a:t>5</a:t>
            </a:r>
          </a:p>
        </p:txBody>
      </p:sp>
      <p:sp>
        <p:nvSpPr>
          <p:cNvPr id="26" name="TextBox 25"/>
          <p:cNvSpPr txBox="1"/>
          <p:nvPr/>
        </p:nvSpPr>
        <p:spPr>
          <a:xfrm>
            <a:off x="8663784" y="5078442"/>
            <a:ext cx="307313" cy="369332"/>
          </a:xfrm>
          <a:prstGeom prst="rect">
            <a:avLst/>
          </a:prstGeom>
          <a:noFill/>
        </p:spPr>
        <p:txBody>
          <a:bodyPr wrap="square" rtlCol="0">
            <a:spAutoFit/>
          </a:bodyPr>
          <a:lstStyle/>
          <a:p>
            <a:pPr algn="ctr"/>
            <a:r>
              <a:rPr lang="en-US" dirty="0"/>
              <a:t>4</a:t>
            </a:r>
          </a:p>
        </p:txBody>
      </p:sp>
      <p:sp>
        <p:nvSpPr>
          <p:cNvPr id="27" name="TextBox 26"/>
          <p:cNvSpPr txBox="1"/>
          <p:nvPr/>
        </p:nvSpPr>
        <p:spPr>
          <a:xfrm>
            <a:off x="7321996" y="4108430"/>
            <a:ext cx="307313" cy="369332"/>
          </a:xfrm>
          <a:prstGeom prst="rect">
            <a:avLst/>
          </a:prstGeom>
          <a:noFill/>
        </p:spPr>
        <p:txBody>
          <a:bodyPr wrap="square" rtlCol="0">
            <a:spAutoFit/>
          </a:bodyPr>
          <a:lstStyle/>
          <a:p>
            <a:pPr algn="ctr"/>
            <a:r>
              <a:rPr lang="en-US" dirty="0"/>
              <a:t>3</a:t>
            </a:r>
          </a:p>
        </p:txBody>
      </p:sp>
      <p:sp>
        <p:nvSpPr>
          <p:cNvPr id="28" name="TextBox 27"/>
          <p:cNvSpPr txBox="1"/>
          <p:nvPr/>
        </p:nvSpPr>
        <p:spPr>
          <a:xfrm>
            <a:off x="5739099" y="4955795"/>
            <a:ext cx="432048" cy="369332"/>
          </a:xfrm>
          <a:prstGeom prst="rect">
            <a:avLst/>
          </a:prstGeom>
          <a:noFill/>
        </p:spPr>
        <p:txBody>
          <a:bodyPr wrap="square" rtlCol="0">
            <a:spAutoFit/>
          </a:bodyPr>
          <a:lstStyle/>
          <a:p>
            <a:pPr algn="ctr"/>
            <a:r>
              <a:rPr lang="en-US" dirty="0"/>
              <a:t>10</a:t>
            </a:r>
          </a:p>
        </p:txBody>
      </p:sp>
      <p:sp>
        <p:nvSpPr>
          <p:cNvPr id="29" name="TextBox 28"/>
          <p:cNvSpPr txBox="1"/>
          <p:nvPr/>
        </p:nvSpPr>
        <p:spPr>
          <a:xfrm>
            <a:off x="5260364" y="4429351"/>
            <a:ext cx="432048" cy="369332"/>
          </a:xfrm>
          <a:prstGeom prst="rect">
            <a:avLst/>
          </a:prstGeom>
          <a:noFill/>
        </p:spPr>
        <p:txBody>
          <a:bodyPr wrap="square" rtlCol="0">
            <a:spAutoFit/>
          </a:bodyPr>
          <a:lstStyle/>
          <a:p>
            <a:pPr algn="ctr"/>
            <a:r>
              <a:rPr lang="en-US" dirty="0"/>
              <a:t>3</a:t>
            </a:r>
          </a:p>
        </p:txBody>
      </p:sp>
      <p:sp>
        <p:nvSpPr>
          <p:cNvPr id="30" name="TextBox 29"/>
          <p:cNvSpPr txBox="1"/>
          <p:nvPr/>
        </p:nvSpPr>
        <p:spPr>
          <a:xfrm>
            <a:off x="6549189" y="3941609"/>
            <a:ext cx="432048" cy="369332"/>
          </a:xfrm>
          <a:prstGeom prst="rect">
            <a:avLst/>
          </a:prstGeom>
          <a:noFill/>
        </p:spPr>
        <p:txBody>
          <a:bodyPr wrap="square" rtlCol="0">
            <a:spAutoFit/>
          </a:bodyPr>
          <a:lstStyle/>
          <a:p>
            <a:pPr algn="ctr"/>
            <a:r>
              <a:rPr lang="en-US" dirty="0"/>
              <a:t>7</a:t>
            </a:r>
          </a:p>
        </p:txBody>
      </p:sp>
      <p:sp>
        <p:nvSpPr>
          <p:cNvPr id="31" name="TextBox 30"/>
          <p:cNvSpPr txBox="1"/>
          <p:nvPr/>
        </p:nvSpPr>
        <p:spPr>
          <a:xfrm>
            <a:off x="8159728" y="4389060"/>
            <a:ext cx="432048"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8312128" y="5661248"/>
            <a:ext cx="432048" cy="369332"/>
          </a:xfrm>
          <a:prstGeom prst="rect">
            <a:avLst/>
          </a:prstGeom>
          <a:noFill/>
        </p:spPr>
        <p:txBody>
          <a:bodyPr wrap="square" rtlCol="0">
            <a:spAutoFit/>
          </a:bodyPr>
          <a:lstStyle/>
          <a:p>
            <a:pPr algn="ctr"/>
            <a:r>
              <a:rPr lang="en-US" dirty="0"/>
              <a:t>6</a:t>
            </a:r>
          </a:p>
        </p:txBody>
      </p:sp>
      <p:sp>
        <p:nvSpPr>
          <p:cNvPr id="33" name="TextBox 32"/>
          <p:cNvSpPr txBox="1"/>
          <p:nvPr/>
        </p:nvSpPr>
        <p:spPr>
          <a:xfrm>
            <a:off x="6791576" y="6080002"/>
            <a:ext cx="432048" cy="369332"/>
          </a:xfrm>
          <a:prstGeom prst="rect">
            <a:avLst/>
          </a:prstGeom>
          <a:noFill/>
        </p:spPr>
        <p:txBody>
          <a:bodyPr wrap="square" rtlCol="0">
            <a:spAutoFit/>
          </a:bodyPr>
          <a:lstStyle/>
          <a:p>
            <a:pPr algn="ctr"/>
            <a:r>
              <a:rPr lang="en-US" dirty="0"/>
              <a:t>7</a:t>
            </a:r>
          </a:p>
        </p:txBody>
      </p:sp>
      <p:sp>
        <p:nvSpPr>
          <p:cNvPr id="34" name="TextBox 33"/>
          <p:cNvSpPr txBox="1"/>
          <p:nvPr/>
        </p:nvSpPr>
        <p:spPr>
          <a:xfrm>
            <a:off x="6979806" y="5328574"/>
            <a:ext cx="432048" cy="369332"/>
          </a:xfrm>
          <a:prstGeom prst="rect">
            <a:avLst/>
          </a:prstGeom>
          <a:noFill/>
        </p:spPr>
        <p:txBody>
          <a:bodyPr wrap="square" rtlCol="0">
            <a:spAutoFit/>
          </a:bodyPr>
          <a:lstStyle/>
          <a:p>
            <a:pPr algn="ctr"/>
            <a:r>
              <a:rPr lang="en-US" dirty="0"/>
              <a:t>2</a:t>
            </a:r>
          </a:p>
        </p:txBody>
      </p:sp>
      <p:sp>
        <p:nvSpPr>
          <p:cNvPr id="35" name="TextBox 34"/>
          <p:cNvSpPr txBox="1"/>
          <p:nvPr/>
        </p:nvSpPr>
        <p:spPr>
          <a:xfrm>
            <a:off x="6549189" y="4614017"/>
            <a:ext cx="432048" cy="369332"/>
          </a:xfrm>
          <a:prstGeom prst="rect">
            <a:avLst/>
          </a:prstGeom>
          <a:noFill/>
        </p:spPr>
        <p:txBody>
          <a:bodyPr wrap="square" rtlCol="0">
            <a:spAutoFit/>
          </a:bodyPr>
          <a:lstStyle/>
          <a:p>
            <a:pPr algn="ctr"/>
            <a:r>
              <a:rPr lang="en-US" dirty="0"/>
              <a:t>8</a:t>
            </a:r>
          </a:p>
        </p:txBody>
      </p:sp>
      <p:cxnSp>
        <p:nvCxnSpPr>
          <p:cNvPr id="36" name="Straight Arrow Connector 35"/>
          <p:cNvCxnSpPr>
            <a:stCxn id="11" idx="4"/>
            <a:endCxn id="25" idx="0"/>
          </p:cNvCxnSpPr>
          <p:nvPr/>
        </p:nvCxnSpPr>
        <p:spPr>
          <a:xfrm>
            <a:off x="7449289" y="4477762"/>
            <a:ext cx="301741" cy="148672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576582" y="4897632"/>
            <a:ext cx="432048" cy="369332"/>
          </a:xfrm>
          <a:prstGeom prst="rect">
            <a:avLst/>
          </a:prstGeom>
          <a:noFill/>
        </p:spPr>
        <p:txBody>
          <a:bodyPr wrap="square" rtlCol="0">
            <a:spAutoFit/>
          </a:bodyPr>
          <a:lstStyle/>
          <a:p>
            <a:pPr algn="ctr"/>
            <a:r>
              <a:rPr lang="en-US" dirty="0"/>
              <a:t>1</a:t>
            </a:r>
          </a:p>
        </p:txBody>
      </p:sp>
      <p:sp>
        <p:nvSpPr>
          <p:cNvPr id="38" name="TextBox 37"/>
          <p:cNvSpPr txBox="1"/>
          <p:nvPr/>
        </p:nvSpPr>
        <p:spPr>
          <a:xfrm>
            <a:off x="5348723" y="5613223"/>
            <a:ext cx="432048" cy="369332"/>
          </a:xfrm>
          <a:prstGeom prst="rect">
            <a:avLst/>
          </a:prstGeom>
          <a:noFill/>
        </p:spPr>
        <p:txBody>
          <a:bodyPr wrap="square" rtlCol="0">
            <a:spAutoFit/>
          </a:bodyPr>
          <a:lstStyle/>
          <a:p>
            <a:pPr algn="ctr"/>
            <a:r>
              <a:rPr lang="en-US" dirty="0"/>
              <a:t>5</a:t>
            </a:r>
          </a:p>
        </p:txBody>
      </p:sp>
    </p:spTree>
    <p:extLst>
      <p:ext uri="{BB962C8B-B14F-4D97-AF65-F5344CB8AC3E}">
        <p14:creationId xmlns:p14="http://schemas.microsoft.com/office/powerpoint/2010/main" val="3644989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Expanding the Vertex Set W in Stages (cont’d)</a:t>
            </a:r>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1941588831"/>
                  </p:ext>
                </p:extLst>
              </p:nvPr>
            </p:nvGraphicFramePr>
            <p:xfrm>
              <a:off x="457200" y="1600200"/>
              <a:ext cx="8229595" cy="1483360"/>
            </p:xfrm>
            <a:graphic>
              <a:graphicData uri="http://schemas.openxmlformats.org/drawingml/2006/table">
                <a:tbl>
                  <a:tblPr firstRow="1" bandRow="1">
                    <a:tableStyleId>{5C22544A-7EE6-4342-B048-85BDC9FD1C3A}</a:tableStyleId>
                  </a:tblPr>
                  <a:tblGrid>
                    <a:gridCol w="748145">
                      <a:extLst>
                        <a:ext uri="{9D8B030D-6E8A-4147-A177-3AD203B41FA5}">
                          <a16:colId xmlns:a16="http://schemas.microsoft.com/office/drawing/2014/main" val="20000"/>
                        </a:ext>
                      </a:extLst>
                    </a:gridCol>
                    <a:gridCol w="846375">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360040">
                      <a:extLst>
                        <a:ext uri="{9D8B030D-6E8A-4147-A177-3AD203B41FA5}">
                          <a16:colId xmlns:a16="http://schemas.microsoft.com/office/drawing/2014/main" val="20003"/>
                        </a:ext>
                      </a:extLst>
                    </a:gridCol>
                    <a:gridCol w="634037">
                      <a:extLst>
                        <a:ext uri="{9D8B030D-6E8A-4147-A177-3AD203B41FA5}">
                          <a16:colId xmlns:a16="http://schemas.microsoft.com/office/drawing/2014/main" val="20004"/>
                        </a:ext>
                      </a:extLst>
                    </a:gridCol>
                    <a:gridCol w="748145">
                      <a:extLst>
                        <a:ext uri="{9D8B030D-6E8A-4147-A177-3AD203B41FA5}">
                          <a16:colId xmlns:a16="http://schemas.microsoft.com/office/drawing/2014/main" val="20005"/>
                        </a:ext>
                      </a:extLst>
                    </a:gridCol>
                    <a:gridCol w="748145">
                      <a:extLst>
                        <a:ext uri="{9D8B030D-6E8A-4147-A177-3AD203B41FA5}">
                          <a16:colId xmlns:a16="http://schemas.microsoft.com/office/drawing/2014/main" val="20006"/>
                        </a:ext>
                      </a:extLst>
                    </a:gridCol>
                    <a:gridCol w="748145">
                      <a:extLst>
                        <a:ext uri="{9D8B030D-6E8A-4147-A177-3AD203B41FA5}">
                          <a16:colId xmlns:a16="http://schemas.microsoft.com/office/drawing/2014/main" val="20007"/>
                        </a:ext>
                      </a:extLst>
                    </a:gridCol>
                    <a:gridCol w="748145">
                      <a:extLst>
                        <a:ext uri="{9D8B030D-6E8A-4147-A177-3AD203B41FA5}">
                          <a16:colId xmlns:a16="http://schemas.microsoft.com/office/drawing/2014/main" val="20008"/>
                        </a:ext>
                      </a:extLst>
                    </a:gridCol>
                    <a:gridCol w="748145">
                      <a:extLst>
                        <a:ext uri="{9D8B030D-6E8A-4147-A177-3AD203B41FA5}">
                          <a16:colId xmlns:a16="http://schemas.microsoft.com/office/drawing/2014/main" val="20009"/>
                        </a:ext>
                      </a:extLst>
                    </a:gridCol>
                    <a:gridCol w="748145">
                      <a:extLst>
                        <a:ext uri="{9D8B030D-6E8A-4147-A177-3AD203B41FA5}">
                          <a16:colId xmlns:a16="http://schemas.microsoft.com/office/drawing/2014/main" val="20010"/>
                        </a:ext>
                      </a:extLst>
                    </a:gridCol>
                  </a:tblGrid>
                  <a:tr h="370840">
                    <a:tc>
                      <a:txBody>
                        <a:bodyPr/>
                        <a:lstStyle/>
                        <a:p>
                          <a:r>
                            <a:rPr lang="en-US" dirty="0"/>
                            <a:t>Stage</a:t>
                          </a:r>
                        </a:p>
                      </a:txBody>
                      <a:tcPr/>
                    </a:tc>
                    <a:tc>
                      <a:txBody>
                        <a:bodyPr/>
                        <a:lstStyle/>
                        <a:p>
                          <a:r>
                            <a:rPr lang="en-US" dirty="0"/>
                            <a:t>W</a:t>
                          </a:r>
                        </a:p>
                      </a:txBody>
                      <a:tcPr/>
                    </a:tc>
                    <a:tc>
                      <a:txBody>
                        <a:bodyPr/>
                        <a:lstStyle/>
                        <a:p>
                          <a:r>
                            <a:rPr lang="en-US" dirty="0"/>
                            <a:t>V-W</a:t>
                          </a:r>
                        </a:p>
                      </a:txBody>
                      <a:tcPr/>
                    </a:tc>
                    <a:tc>
                      <a:txBody>
                        <a:bodyPr/>
                        <a:lstStyle/>
                        <a:p>
                          <a:r>
                            <a:rPr lang="en-US" dirty="0"/>
                            <a:t>w</a:t>
                          </a:r>
                        </a:p>
                      </a:txBody>
                      <a:tcPr/>
                    </a:tc>
                    <a:tc>
                      <a:txBody>
                        <a:bodyPr/>
                        <a:lstStyle/>
                        <a:p>
                          <a:r>
                            <a:rPr lang="el-GR" dirty="0"/>
                            <a:t>Δ(</a:t>
                          </a:r>
                          <a:r>
                            <a:rPr lang="en-US" dirty="0"/>
                            <a:t>w)</a:t>
                          </a:r>
                        </a:p>
                      </a:txBody>
                      <a:tcPr/>
                    </a:tc>
                    <a:tc>
                      <a:txBody>
                        <a:bodyPr/>
                        <a:lstStyle/>
                        <a:p>
                          <a:r>
                            <a:rPr lang="el-GR" dirty="0"/>
                            <a:t>Δ</a:t>
                          </a:r>
                          <a:r>
                            <a:rPr lang="en-US" dirty="0"/>
                            <a:t>(1)</a:t>
                          </a:r>
                        </a:p>
                      </a:txBody>
                      <a:tcPr/>
                    </a:tc>
                    <a:tc>
                      <a:txBody>
                        <a:bodyPr/>
                        <a:lstStyle/>
                        <a:p>
                          <a:r>
                            <a:rPr lang="el-GR" dirty="0"/>
                            <a:t>Δ</a:t>
                          </a:r>
                          <a:r>
                            <a:rPr lang="en-US" dirty="0"/>
                            <a:t>(2)</a:t>
                          </a:r>
                        </a:p>
                      </a:txBody>
                      <a:tcPr/>
                    </a:tc>
                    <a:tc>
                      <a:txBody>
                        <a:bodyPr/>
                        <a:lstStyle/>
                        <a:p>
                          <a:r>
                            <a:rPr lang="el-GR" dirty="0"/>
                            <a:t>Δ</a:t>
                          </a:r>
                          <a:r>
                            <a:rPr lang="en-US" dirty="0"/>
                            <a:t>(3)</a:t>
                          </a:r>
                        </a:p>
                      </a:txBody>
                      <a:tcPr/>
                    </a:tc>
                    <a:tc>
                      <a:txBody>
                        <a:bodyPr/>
                        <a:lstStyle/>
                        <a:p>
                          <a:r>
                            <a:rPr lang="el-GR" dirty="0"/>
                            <a:t>Δ</a:t>
                          </a:r>
                          <a:r>
                            <a:rPr lang="en-US" dirty="0"/>
                            <a:t>(4)</a:t>
                          </a:r>
                        </a:p>
                      </a:txBody>
                      <a:tcPr/>
                    </a:tc>
                    <a:tc>
                      <a:txBody>
                        <a:bodyPr/>
                        <a:lstStyle/>
                        <a:p>
                          <a:r>
                            <a:rPr lang="el-GR" dirty="0"/>
                            <a:t>Δ</a:t>
                          </a:r>
                          <a:r>
                            <a:rPr lang="en-US" dirty="0"/>
                            <a:t>(5)</a:t>
                          </a:r>
                        </a:p>
                      </a:txBody>
                      <a:tcPr/>
                    </a:tc>
                    <a:tc>
                      <a:txBody>
                        <a:bodyPr/>
                        <a:lstStyle/>
                        <a:p>
                          <a:r>
                            <a:rPr lang="el-GR" dirty="0"/>
                            <a:t>Δ</a:t>
                          </a:r>
                          <a:r>
                            <a:rPr lang="en-US" dirty="0"/>
                            <a:t>(6)</a:t>
                          </a:r>
                        </a:p>
                      </a:txBody>
                      <a:tcPr/>
                    </a:tc>
                    <a:extLst>
                      <a:ext uri="{0D108BD9-81ED-4DB2-BD59-A6C34878D82A}">
                        <a16:rowId xmlns:a16="http://schemas.microsoft.com/office/drawing/2014/main" val="10000"/>
                      </a:ext>
                    </a:extLst>
                  </a:tr>
                  <a:tr h="370840">
                    <a:tc>
                      <a:txBody>
                        <a:bodyPr/>
                        <a:lstStyle/>
                        <a:p>
                          <a:r>
                            <a:rPr lang="en-US" dirty="0"/>
                            <a:t>Start</a:t>
                          </a:r>
                        </a:p>
                      </a:txBody>
                      <a:tcPr/>
                    </a:tc>
                    <a:tc>
                      <a:txBody>
                        <a:bodyPr/>
                        <a:lstStyle/>
                        <a:p>
                          <a:r>
                            <a:rPr lang="en-US" dirty="0"/>
                            <a:t>{1}</a:t>
                          </a:r>
                        </a:p>
                      </a:txBody>
                      <a:tcPr/>
                    </a:tc>
                    <a:tc>
                      <a:txBody>
                        <a:bodyPr/>
                        <a:lstStyle/>
                        <a:p>
                          <a:r>
                            <a:rPr lang="en-US" dirty="0"/>
                            <a:t>{2,3,4,5,6}</a:t>
                          </a:r>
                        </a:p>
                      </a:txBody>
                      <a:tcPr/>
                    </a:tc>
                    <a:tc>
                      <a:txBody>
                        <a:bodyPr/>
                        <a:lstStyle/>
                        <a:p>
                          <a:r>
                            <a:rPr lang="en-US" dirty="0"/>
                            <a:t>-</a:t>
                          </a:r>
                        </a:p>
                      </a:txBody>
                      <a:tcPr/>
                    </a:tc>
                    <a:tc>
                      <a:txBody>
                        <a:bodyPr/>
                        <a:lstStyle/>
                        <a:p>
                          <a:r>
                            <a:rPr lang="en-US" dirty="0"/>
                            <a:t>-</a:t>
                          </a:r>
                        </a:p>
                      </a:txBody>
                      <a:tcPr/>
                    </a:tc>
                    <a:tc>
                      <a:txBody>
                        <a:bodyPr/>
                        <a:lstStyle/>
                        <a:p>
                          <a:r>
                            <a:rPr lang="en-US" dirty="0"/>
                            <a:t>0</a:t>
                          </a:r>
                        </a:p>
                      </a:txBody>
                      <a:tcPr/>
                    </a:tc>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{1,2}</a:t>
                          </a:r>
                        </a:p>
                      </a:txBody>
                      <a:tcPr/>
                    </a:tc>
                    <a:tc>
                      <a:txBody>
                        <a:bodyPr/>
                        <a:lstStyle/>
                        <a:p>
                          <a:r>
                            <a:rPr lang="en-US" dirty="0"/>
                            <a:t>{3,4,5,6}</a:t>
                          </a:r>
                        </a:p>
                      </a:txBody>
                      <a:tcPr/>
                    </a:tc>
                    <a:tc>
                      <a:txBody>
                        <a:bodyPr/>
                        <a:lstStyle/>
                        <a:p>
                          <a:r>
                            <a:rPr lang="en-US" dirty="0"/>
                            <a:t>2</a:t>
                          </a:r>
                        </a:p>
                      </a:txBody>
                      <a:tcPr/>
                    </a:tc>
                    <a:tc>
                      <a:txBody>
                        <a:bodyPr/>
                        <a:lstStyle/>
                        <a:p>
                          <a:r>
                            <a:rPr lang="en-US" dirty="0"/>
                            <a:t>3</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{1,2,6}</a:t>
                          </a:r>
                        </a:p>
                      </a:txBody>
                      <a:tcPr/>
                    </a:tc>
                    <a:tc>
                      <a:txBody>
                        <a:bodyPr/>
                        <a:lstStyle/>
                        <a:p>
                          <a:r>
                            <a:rPr lang="en-US" dirty="0"/>
                            <a:t>{3,4,5}</a:t>
                          </a:r>
                        </a:p>
                      </a:txBody>
                      <a:tcPr/>
                    </a:tc>
                    <a:tc>
                      <a:txBody>
                        <a:bodyPr/>
                        <a:lstStyle/>
                        <a:p>
                          <a:r>
                            <a:rPr lang="en-US" dirty="0"/>
                            <a:t>6</a:t>
                          </a:r>
                        </a:p>
                      </a:txBody>
                      <a:tcPr/>
                    </a:tc>
                    <a:tc>
                      <a:txBody>
                        <a:bodyPr/>
                        <a:lstStyle/>
                        <a:p>
                          <a:r>
                            <a:rPr lang="en-US" dirty="0"/>
                            <a:t>5</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3"/>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3351430451"/>
                  </p:ext>
                </p:extLst>
              </p:nvPr>
            </p:nvGraphicFramePr>
            <p:xfrm>
              <a:off x="457200" y="1600200"/>
              <a:ext cx="8229595" cy="1483360"/>
            </p:xfrm>
            <a:graphic>
              <a:graphicData uri="http://schemas.openxmlformats.org/drawingml/2006/table">
                <a:tbl>
                  <a:tblPr firstRow="1" bandRow="1">
                    <a:tableStyleId>{5C22544A-7EE6-4342-B048-85BDC9FD1C3A}</a:tableStyleId>
                  </a:tblPr>
                  <a:tblGrid>
                    <a:gridCol w="748145"/>
                    <a:gridCol w="846375"/>
                    <a:gridCol w="1152128"/>
                    <a:gridCol w="360040"/>
                    <a:gridCol w="634037"/>
                    <a:gridCol w="748145"/>
                    <a:gridCol w="748145"/>
                    <a:gridCol w="748145"/>
                    <a:gridCol w="748145"/>
                    <a:gridCol w="748145"/>
                    <a:gridCol w="748145"/>
                  </a:tblGrid>
                  <a:tr h="370840">
                    <a:tc>
                      <a:txBody>
                        <a:bodyPr/>
                        <a:lstStyle/>
                        <a:p>
                          <a:r>
                            <a:rPr lang="en-US" dirty="0" smtClean="0"/>
                            <a:t>Stage</a:t>
                          </a:r>
                          <a:endParaRPr lang="en-US" dirty="0"/>
                        </a:p>
                      </a:txBody>
                      <a:tcPr/>
                    </a:tc>
                    <a:tc>
                      <a:txBody>
                        <a:bodyPr/>
                        <a:lstStyle/>
                        <a:p>
                          <a:r>
                            <a:rPr lang="en-US" dirty="0" smtClean="0"/>
                            <a:t>W</a:t>
                          </a:r>
                          <a:endParaRPr lang="en-US" dirty="0"/>
                        </a:p>
                      </a:txBody>
                      <a:tcPr/>
                    </a:tc>
                    <a:tc>
                      <a:txBody>
                        <a:bodyPr/>
                        <a:lstStyle/>
                        <a:p>
                          <a:r>
                            <a:rPr lang="en-US" dirty="0" smtClean="0"/>
                            <a:t>V-W</a:t>
                          </a:r>
                          <a:endParaRPr lang="en-US" dirty="0"/>
                        </a:p>
                      </a:txBody>
                      <a:tcPr/>
                    </a:tc>
                    <a:tc>
                      <a:txBody>
                        <a:bodyPr/>
                        <a:lstStyle/>
                        <a:p>
                          <a:r>
                            <a:rPr lang="en-US" dirty="0" smtClean="0"/>
                            <a:t>w</a:t>
                          </a:r>
                          <a:endParaRPr lang="en-US" dirty="0"/>
                        </a:p>
                      </a:txBody>
                      <a:tcPr/>
                    </a:tc>
                    <a:tc>
                      <a:txBody>
                        <a:bodyPr/>
                        <a:lstStyle/>
                        <a:p>
                          <a:r>
                            <a:rPr lang="el-GR" dirty="0" smtClean="0"/>
                            <a:t>Δ(</a:t>
                          </a:r>
                          <a:r>
                            <a:rPr lang="en-US" dirty="0" smtClean="0"/>
                            <a:t>w)</a:t>
                          </a:r>
                          <a:endParaRPr lang="en-US" dirty="0"/>
                        </a:p>
                      </a:txBody>
                      <a:tcPr/>
                    </a:tc>
                    <a:tc>
                      <a:txBody>
                        <a:bodyPr/>
                        <a:lstStyle/>
                        <a:p>
                          <a:r>
                            <a:rPr lang="el-GR" dirty="0" smtClean="0"/>
                            <a:t>Δ</a:t>
                          </a:r>
                          <a:r>
                            <a:rPr lang="en-US" dirty="0" smtClean="0"/>
                            <a:t>(1)</a:t>
                          </a:r>
                          <a:endParaRPr lang="en-US" dirty="0"/>
                        </a:p>
                      </a:txBody>
                      <a:tcPr/>
                    </a:tc>
                    <a:tc>
                      <a:txBody>
                        <a:bodyPr/>
                        <a:lstStyle/>
                        <a:p>
                          <a:r>
                            <a:rPr lang="el-GR" dirty="0" smtClean="0"/>
                            <a:t>Δ</a:t>
                          </a:r>
                          <a:r>
                            <a:rPr lang="en-US" dirty="0" smtClean="0"/>
                            <a:t>(2)</a:t>
                          </a:r>
                          <a:endParaRPr lang="en-US" dirty="0"/>
                        </a:p>
                      </a:txBody>
                      <a:tcPr/>
                    </a:tc>
                    <a:tc>
                      <a:txBody>
                        <a:bodyPr/>
                        <a:lstStyle/>
                        <a:p>
                          <a:r>
                            <a:rPr lang="el-GR" dirty="0" smtClean="0"/>
                            <a:t>Δ</a:t>
                          </a:r>
                          <a:r>
                            <a:rPr lang="en-US" dirty="0" smtClean="0"/>
                            <a:t>(3)</a:t>
                          </a:r>
                          <a:endParaRPr lang="en-US" dirty="0"/>
                        </a:p>
                      </a:txBody>
                      <a:tcPr/>
                    </a:tc>
                    <a:tc>
                      <a:txBody>
                        <a:bodyPr/>
                        <a:lstStyle/>
                        <a:p>
                          <a:r>
                            <a:rPr lang="el-GR" dirty="0" smtClean="0"/>
                            <a:t>Δ</a:t>
                          </a:r>
                          <a:r>
                            <a:rPr lang="en-US" dirty="0" smtClean="0"/>
                            <a:t>(4)</a:t>
                          </a:r>
                          <a:endParaRPr lang="en-US" dirty="0"/>
                        </a:p>
                      </a:txBody>
                      <a:tcPr/>
                    </a:tc>
                    <a:tc>
                      <a:txBody>
                        <a:bodyPr/>
                        <a:lstStyle/>
                        <a:p>
                          <a:r>
                            <a:rPr lang="el-GR" dirty="0" smtClean="0"/>
                            <a:t>Δ</a:t>
                          </a:r>
                          <a:r>
                            <a:rPr lang="en-US" dirty="0" smtClean="0"/>
                            <a:t>(5)</a:t>
                          </a:r>
                          <a:endParaRPr lang="en-US" dirty="0"/>
                        </a:p>
                      </a:txBody>
                      <a:tcPr/>
                    </a:tc>
                    <a:tc>
                      <a:txBody>
                        <a:bodyPr/>
                        <a:lstStyle/>
                        <a:p>
                          <a:r>
                            <a:rPr lang="el-GR" dirty="0" smtClean="0"/>
                            <a:t>Δ</a:t>
                          </a:r>
                          <a:r>
                            <a:rPr lang="en-US" dirty="0" smtClean="0"/>
                            <a:t>(6)</a:t>
                          </a:r>
                          <a:endParaRPr lang="en-US" dirty="0"/>
                        </a:p>
                      </a:txBody>
                      <a:tcPr/>
                    </a:tc>
                  </a:tr>
                  <a:tr h="370840">
                    <a:tc>
                      <a:txBody>
                        <a:bodyPr/>
                        <a:lstStyle/>
                        <a:p>
                          <a:r>
                            <a:rPr lang="en-US" dirty="0" smtClean="0"/>
                            <a:t>Start</a:t>
                          </a:r>
                          <a:endParaRPr lang="en-US" dirty="0"/>
                        </a:p>
                      </a:txBody>
                      <a:tcPr/>
                    </a:tc>
                    <a:tc>
                      <a:txBody>
                        <a:bodyPr/>
                        <a:lstStyle/>
                        <a:p>
                          <a:r>
                            <a:rPr lang="en-US" dirty="0" smtClean="0"/>
                            <a:t>{1}</a:t>
                          </a:r>
                          <a:endParaRPr lang="en-US" dirty="0"/>
                        </a:p>
                      </a:txBody>
                      <a:tcPr/>
                    </a:tc>
                    <a:tc>
                      <a:txBody>
                        <a:bodyPr/>
                        <a:lstStyle/>
                        <a:p>
                          <a:r>
                            <a:rPr lang="en-US" dirty="0" smtClean="0"/>
                            <a:t>{2,3,4,5,6}</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endParaRPr lang="en-US"/>
                        </a:p>
                      </a:txBody>
                      <a:tcPr>
                        <a:blipFill rotWithShape="1">
                          <a:blip r:embed="rId2"/>
                          <a:stretch>
                            <a:fillRect l="-698374" t="-108197" r="-299187" b="-222951"/>
                          </a:stretch>
                        </a:blipFill>
                      </a:tcPr>
                    </a:tc>
                    <a:tc>
                      <a:txBody>
                        <a:bodyPr/>
                        <a:lstStyle/>
                        <a:p>
                          <a:endParaRPr lang="en-US"/>
                        </a:p>
                      </a:txBody>
                      <a:tcPr>
                        <a:blipFill rotWithShape="1">
                          <a:blip r:embed="rId2"/>
                          <a:stretch>
                            <a:fillRect l="-798374" t="-108197" r="-199187" b="-222951"/>
                          </a:stretch>
                        </a:blipFill>
                      </a:tcPr>
                    </a:tc>
                    <a:tc>
                      <a:txBody>
                        <a:bodyPr/>
                        <a:lstStyle/>
                        <a:p>
                          <a:endParaRPr lang="en-US"/>
                        </a:p>
                      </a:txBody>
                      <a:tcPr>
                        <a:blipFill rotWithShape="1">
                          <a:blip r:embed="rId2"/>
                          <a:stretch>
                            <a:fillRect l="-905738" t="-108197" r="-100820" b="-222951"/>
                          </a:stretch>
                        </a:blipFill>
                      </a:tcPr>
                    </a:tc>
                    <a:tc>
                      <a:txBody>
                        <a:bodyPr/>
                        <a:lstStyle/>
                        <a:p>
                          <a:r>
                            <a:rPr lang="en-US" dirty="0" smtClean="0"/>
                            <a:t>5</a:t>
                          </a:r>
                          <a:endParaRPr lang="en-US" dirty="0"/>
                        </a:p>
                      </a:txBody>
                      <a:tcPr/>
                    </a:tc>
                  </a:tr>
                  <a:tr h="370840">
                    <a:tc>
                      <a:txBody>
                        <a:bodyPr/>
                        <a:lstStyle/>
                        <a:p>
                          <a:r>
                            <a:rPr lang="en-US" dirty="0" smtClean="0"/>
                            <a:t>2</a:t>
                          </a:r>
                          <a:endParaRPr lang="en-US" dirty="0"/>
                        </a:p>
                      </a:txBody>
                      <a:tcPr/>
                    </a:tc>
                    <a:tc>
                      <a:txBody>
                        <a:bodyPr/>
                        <a:lstStyle/>
                        <a:p>
                          <a:r>
                            <a:rPr lang="en-US" dirty="0" smtClean="0"/>
                            <a:t>{1,2}</a:t>
                          </a:r>
                          <a:endParaRPr lang="en-US" dirty="0"/>
                        </a:p>
                      </a:txBody>
                      <a:tcPr/>
                    </a:tc>
                    <a:tc>
                      <a:txBody>
                        <a:bodyPr/>
                        <a:lstStyle/>
                        <a:p>
                          <a:r>
                            <a:rPr lang="en-US" dirty="0" smtClean="0"/>
                            <a:t>{3,4,5,6}</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endParaRPr lang="en-US"/>
                        </a:p>
                      </a:txBody>
                      <a:tcPr>
                        <a:blipFill rotWithShape="1">
                          <a:blip r:embed="rId2"/>
                          <a:stretch>
                            <a:fillRect l="-798374" t="-211667" r="-199187" b="-126667"/>
                          </a:stretch>
                        </a:blipFill>
                      </a:tcPr>
                    </a:tc>
                    <a:tc>
                      <a:txBody>
                        <a:bodyPr/>
                        <a:lstStyle/>
                        <a:p>
                          <a:endParaRPr lang="en-US"/>
                        </a:p>
                      </a:txBody>
                      <a:tcPr>
                        <a:blipFill rotWithShape="1">
                          <a:blip r:embed="rId2"/>
                          <a:stretch>
                            <a:fillRect l="-905738" t="-211667" r="-100820" b="-126667"/>
                          </a:stretch>
                        </a:blipFill>
                      </a:tcPr>
                    </a:tc>
                    <a:tc>
                      <a:txBody>
                        <a:bodyPr/>
                        <a:lstStyle/>
                        <a:p>
                          <a:r>
                            <a:rPr lang="en-US" dirty="0" smtClean="0"/>
                            <a:t>5</a:t>
                          </a:r>
                          <a:endParaRPr lang="en-US" dirty="0"/>
                        </a:p>
                      </a:txBody>
                      <a:tcPr/>
                    </a:tc>
                  </a:tr>
                  <a:tr h="370840">
                    <a:tc>
                      <a:txBody>
                        <a:bodyPr/>
                        <a:lstStyle/>
                        <a:p>
                          <a:r>
                            <a:rPr lang="en-US" dirty="0" smtClean="0"/>
                            <a:t>3</a:t>
                          </a:r>
                          <a:endParaRPr lang="en-US" dirty="0"/>
                        </a:p>
                      </a:txBody>
                      <a:tcPr/>
                    </a:tc>
                    <a:tc>
                      <a:txBody>
                        <a:bodyPr/>
                        <a:lstStyle/>
                        <a:p>
                          <a:r>
                            <a:rPr lang="en-US" dirty="0" smtClean="0"/>
                            <a:t>{1,2,6}</a:t>
                          </a:r>
                          <a:endParaRPr lang="en-US" dirty="0"/>
                        </a:p>
                      </a:txBody>
                      <a:tcPr/>
                    </a:tc>
                    <a:tc>
                      <a:txBody>
                        <a:bodyPr/>
                        <a:lstStyle/>
                        <a:p>
                          <a:r>
                            <a:rPr lang="en-US" dirty="0" smtClean="0"/>
                            <a:t>{3,4,5}</a:t>
                          </a:r>
                          <a:endParaRPr lang="en-US" dirty="0"/>
                        </a:p>
                      </a:txBody>
                      <a:tcPr/>
                    </a:tc>
                    <a:tc>
                      <a:txBody>
                        <a:bodyPr/>
                        <a:lstStyle/>
                        <a:p>
                          <a:r>
                            <a:rPr lang="en-US" dirty="0" smtClean="0"/>
                            <a:t>6</a:t>
                          </a:r>
                          <a:endParaRPr lang="en-US" dirty="0"/>
                        </a:p>
                      </a:txBody>
                      <a:tcPr/>
                    </a:tc>
                    <a:tc>
                      <a:txBody>
                        <a:bodyPr/>
                        <a:lstStyle/>
                        <a:p>
                          <a:r>
                            <a:rPr lang="en-US" dirty="0" smtClean="0"/>
                            <a:t>5</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a:t>
                          </a:r>
                          <a:endParaRPr lang="en-US" dirty="0"/>
                        </a:p>
                      </a:txBody>
                      <a:tcPr/>
                    </a:tc>
                    <a:tc>
                      <a:txBody>
                        <a:bodyPr/>
                        <a:lstStyle/>
                        <a:p>
                          <a:endParaRPr lang="en-US"/>
                        </a:p>
                      </a:txBody>
                      <a:tcPr>
                        <a:blipFill rotWithShape="1">
                          <a:blip r:embed="rId2"/>
                          <a:stretch>
                            <a:fillRect l="-905738" t="-306557" r="-100820" b="-24590"/>
                          </a:stretch>
                        </a:blipFill>
                      </a:tcPr>
                    </a:tc>
                    <a:tc>
                      <a:txBody>
                        <a:bodyPr/>
                        <a:lstStyle/>
                        <a:p>
                          <a:r>
                            <a:rPr lang="en-US" dirty="0" smtClean="0"/>
                            <a:t>5</a:t>
                          </a:r>
                          <a:endParaRPr lang="en-US" dirty="0"/>
                        </a:p>
                      </a:txBody>
                      <a:tcPr/>
                    </a:tc>
                  </a:tr>
                </a:tbl>
              </a:graphicData>
            </a:graphic>
          </p:graphicFrame>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23</a:t>
            </a:fld>
            <a:endParaRPr lang="en-US"/>
          </a:p>
        </p:txBody>
      </p:sp>
      <p:sp>
        <p:nvSpPr>
          <p:cNvPr id="7" name="TextBox 6"/>
          <p:cNvSpPr txBox="1"/>
          <p:nvPr/>
        </p:nvSpPr>
        <p:spPr>
          <a:xfrm>
            <a:off x="611560" y="5301208"/>
            <a:ext cx="3816424" cy="369332"/>
          </a:xfrm>
          <a:prstGeom prst="rect">
            <a:avLst/>
          </a:prstGeom>
          <a:noFill/>
        </p:spPr>
        <p:txBody>
          <a:bodyPr wrap="square" rtlCol="0">
            <a:spAutoFit/>
          </a:bodyPr>
          <a:lstStyle/>
          <a:p>
            <a:r>
              <a:rPr lang="en-US" b="1" dirty="0"/>
              <a:t>w=4</a:t>
            </a:r>
            <a:r>
              <a:rPr lang="en-US" dirty="0"/>
              <a:t> is chosen for the fourth stage.</a:t>
            </a:r>
          </a:p>
        </p:txBody>
      </p:sp>
      <p:sp>
        <p:nvSpPr>
          <p:cNvPr id="8" name="Oval 7"/>
          <p:cNvSpPr/>
          <p:nvPr/>
        </p:nvSpPr>
        <p:spPr>
          <a:xfrm>
            <a:off x="7423708" y="589282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28263" y="5784684"/>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812139" y="5026504"/>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748243" y="4056492"/>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116395" y="405649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484547" y="502650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0" idx="7"/>
            <a:endCxn id="11" idx="3"/>
          </p:cNvCxnSpPr>
          <p:nvPr/>
        </p:nvCxnSpPr>
        <p:spPr>
          <a:xfrm flipV="1">
            <a:off x="5119452" y="4363805"/>
            <a:ext cx="681518" cy="7154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6"/>
            <a:endCxn id="12" idx="2"/>
          </p:cNvCxnSpPr>
          <p:nvPr/>
        </p:nvCxnSpPr>
        <p:spPr>
          <a:xfrm>
            <a:off x="6108283" y="4236512"/>
            <a:ext cx="100811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6"/>
            <a:endCxn id="13" idx="1"/>
          </p:cNvCxnSpPr>
          <p:nvPr/>
        </p:nvCxnSpPr>
        <p:spPr>
          <a:xfrm>
            <a:off x="7476435" y="4236512"/>
            <a:ext cx="1060839" cy="84271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3"/>
            <a:endCxn id="8" idx="7"/>
          </p:cNvCxnSpPr>
          <p:nvPr/>
        </p:nvCxnSpPr>
        <p:spPr>
          <a:xfrm flipH="1">
            <a:off x="7731021" y="5333817"/>
            <a:ext cx="806253" cy="61173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2"/>
            <a:endCxn id="9" idx="6"/>
          </p:cNvCxnSpPr>
          <p:nvPr/>
        </p:nvCxnSpPr>
        <p:spPr>
          <a:xfrm flipH="1" flipV="1">
            <a:off x="6288303" y="5964704"/>
            <a:ext cx="1135405" cy="10813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7"/>
            <a:endCxn id="13" idx="2"/>
          </p:cNvCxnSpPr>
          <p:nvPr/>
        </p:nvCxnSpPr>
        <p:spPr>
          <a:xfrm flipV="1">
            <a:off x="6235576" y="5206524"/>
            <a:ext cx="2248971" cy="63088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0"/>
            <a:endCxn id="12" idx="3"/>
          </p:cNvCxnSpPr>
          <p:nvPr/>
        </p:nvCxnSpPr>
        <p:spPr>
          <a:xfrm flipV="1">
            <a:off x="6108283" y="4363805"/>
            <a:ext cx="1060839" cy="142087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9" idx="0"/>
          </p:cNvCxnSpPr>
          <p:nvPr/>
        </p:nvCxnSpPr>
        <p:spPr>
          <a:xfrm>
            <a:off x="5928263" y="4416532"/>
            <a:ext cx="180020" cy="136815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5"/>
            <a:endCxn id="9" idx="1"/>
          </p:cNvCxnSpPr>
          <p:nvPr/>
        </p:nvCxnSpPr>
        <p:spPr>
          <a:xfrm>
            <a:off x="5119452" y="5333817"/>
            <a:ext cx="861538" cy="5035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748243" y="4047200"/>
            <a:ext cx="307313" cy="369332"/>
          </a:xfrm>
          <a:prstGeom prst="rect">
            <a:avLst/>
          </a:prstGeom>
          <a:noFill/>
        </p:spPr>
        <p:txBody>
          <a:bodyPr wrap="square" rtlCol="0">
            <a:spAutoFit/>
          </a:bodyPr>
          <a:lstStyle/>
          <a:p>
            <a:pPr algn="ctr"/>
            <a:r>
              <a:rPr lang="en-US" dirty="0"/>
              <a:t>2</a:t>
            </a:r>
          </a:p>
        </p:txBody>
      </p:sp>
      <p:sp>
        <p:nvSpPr>
          <p:cNvPr id="24" name="TextBox 23"/>
          <p:cNvSpPr txBox="1"/>
          <p:nvPr/>
        </p:nvSpPr>
        <p:spPr>
          <a:xfrm>
            <a:off x="4838502" y="5026504"/>
            <a:ext cx="307313" cy="369332"/>
          </a:xfrm>
          <a:prstGeom prst="rect">
            <a:avLst/>
          </a:prstGeom>
          <a:noFill/>
        </p:spPr>
        <p:txBody>
          <a:bodyPr wrap="square" rtlCol="0">
            <a:spAutoFit/>
          </a:bodyPr>
          <a:lstStyle/>
          <a:p>
            <a:pPr algn="ctr"/>
            <a:r>
              <a:rPr lang="en-US" dirty="0"/>
              <a:t>1</a:t>
            </a:r>
          </a:p>
        </p:txBody>
      </p:sp>
      <p:sp>
        <p:nvSpPr>
          <p:cNvPr id="25" name="TextBox 24"/>
          <p:cNvSpPr txBox="1"/>
          <p:nvPr/>
        </p:nvSpPr>
        <p:spPr>
          <a:xfrm>
            <a:off x="5954626" y="5760881"/>
            <a:ext cx="307313" cy="369332"/>
          </a:xfrm>
          <a:prstGeom prst="rect">
            <a:avLst/>
          </a:prstGeom>
          <a:noFill/>
        </p:spPr>
        <p:txBody>
          <a:bodyPr wrap="square" rtlCol="0">
            <a:spAutoFit/>
          </a:bodyPr>
          <a:lstStyle/>
          <a:p>
            <a:pPr algn="ctr"/>
            <a:r>
              <a:rPr lang="en-US" dirty="0"/>
              <a:t>6</a:t>
            </a:r>
          </a:p>
        </p:txBody>
      </p:sp>
      <p:sp>
        <p:nvSpPr>
          <p:cNvPr id="26" name="TextBox 25"/>
          <p:cNvSpPr txBox="1"/>
          <p:nvPr/>
        </p:nvSpPr>
        <p:spPr>
          <a:xfrm>
            <a:off x="7444499" y="5903260"/>
            <a:ext cx="307313" cy="369332"/>
          </a:xfrm>
          <a:prstGeom prst="rect">
            <a:avLst/>
          </a:prstGeom>
          <a:noFill/>
        </p:spPr>
        <p:txBody>
          <a:bodyPr wrap="square" rtlCol="0">
            <a:spAutoFit/>
          </a:bodyPr>
          <a:lstStyle/>
          <a:p>
            <a:pPr algn="ctr"/>
            <a:r>
              <a:rPr lang="en-US" dirty="0"/>
              <a:t>5</a:t>
            </a:r>
          </a:p>
        </p:txBody>
      </p:sp>
      <p:sp>
        <p:nvSpPr>
          <p:cNvPr id="27" name="TextBox 26"/>
          <p:cNvSpPr txBox="1"/>
          <p:nvPr/>
        </p:nvSpPr>
        <p:spPr>
          <a:xfrm>
            <a:off x="8510910" y="5017212"/>
            <a:ext cx="307313" cy="369332"/>
          </a:xfrm>
          <a:prstGeom prst="rect">
            <a:avLst/>
          </a:prstGeom>
          <a:noFill/>
        </p:spPr>
        <p:txBody>
          <a:bodyPr wrap="square" rtlCol="0">
            <a:spAutoFit/>
          </a:bodyPr>
          <a:lstStyle/>
          <a:p>
            <a:pPr algn="ctr"/>
            <a:r>
              <a:rPr lang="en-US" dirty="0"/>
              <a:t>4</a:t>
            </a:r>
          </a:p>
        </p:txBody>
      </p:sp>
      <p:sp>
        <p:nvSpPr>
          <p:cNvPr id="28" name="TextBox 27"/>
          <p:cNvSpPr txBox="1"/>
          <p:nvPr/>
        </p:nvSpPr>
        <p:spPr>
          <a:xfrm>
            <a:off x="7169122" y="4047200"/>
            <a:ext cx="307313" cy="369332"/>
          </a:xfrm>
          <a:prstGeom prst="rect">
            <a:avLst/>
          </a:prstGeom>
          <a:noFill/>
        </p:spPr>
        <p:txBody>
          <a:bodyPr wrap="square" rtlCol="0">
            <a:spAutoFit/>
          </a:bodyPr>
          <a:lstStyle/>
          <a:p>
            <a:pPr algn="ctr"/>
            <a:r>
              <a:rPr lang="en-US" dirty="0"/>
              <a:t>3</a:t>
            </a:r>
          </a:p>
        </p:txBody>
      </p:sp>
      <p:sp>
        <p:nvSpPr>
          <p:cNvPr id="29" name="TextBox 28"/>
          <p:cNvSpPr txBox="1"/>
          <p:nvPr/>
        </p:nvSpPr>
        <p:spPr>
          <a:xfrm>
            <a:off x="5586225" y="4894565"/>
            <a:ext cx="432048" cy="369332"/>
          </a:xfrm>
          <a:prstGeom prst="rect">
            <a:avLst/>
          </a:prstGeom>
          <a:noFill/>
        </p:spPr>
        <p:txBody>
          <a:bodyPr wrap="square" rtlCol="0">
            <a:spAutoFit/>
          </a:bodyPr>
          <a:lstStyle/>
          <a:p>
            <a:pPr algn="ctr"/>
            <a:r>
              <a:rPr lang="en-US" dirty="0"/>
              <a:t>10</a:t>
            </a:r>
          </a:p>
        </p:txBody>
      </p:sp>
      <p:sp>
        <p:nvSpPr>
          <p:cNvPr id="30" name="TextBox 29"/>
          <p:cNvSpPr txBox="1"/>
          <p:nvPr/>
        </p:nvSpPr>
        <p:spPr>
          <a:xfrm>
            <a:off x="5107490" y="4368121"/>
            <a:ext cx="432048" cy="369332"/>
          </a:xfrm>
          <a:prstGeom prst="rect">
            <a:avLst/>
          </a:prstGeom>
          <a:noFill/>
        </p:spPr>
        <p:txBody>
          <a:bodyPr wrap="square" rtlCol="0">
            <a:spAutoFit/>
          </a:bodyPr>
          <a:lstStyle/>
          <a:p>
            <a:pPr algn="ctr"/>
            <a:r>
              <a:rPr lang="en-US" dirty="0"/>
              <a:t>3</a:t>
            </a:r>
          </a:p>
        </p:txBody>
      </p:sp>
      <p:sp>
        <p:nvSpPr>
          <p:cNvPr id="31" name="TextBox 30"/>
          <p:cNvSpPr txBox="1"/>
          <p:nvPr/>
        </p:nvSpPr>
        <p:spPr>
          <a:xfrm>
            <a:off x="6396315" y="3880379"/>
            <a:ext cx="432048" cy="369332"/>
          </a:xfrm>
          <a:prstGeom prst="rect">
            <a:avLst/>
          </a:prstGeom>
          <a:noFill/>
        </p:spPr>
        <p:txBody>
          <a:bodyPr wrap="square" rtlCol="0">
            <a:spAutoFit/>
          </a:bodyPr>
          <a:lstStyle/>
          <a:p>
            <a:pPr algn="ctr"/>
            <a:r>
              <a:rPr lang="en-US" dirty="0"/>
              <a:t>7</a:t>
            </a:r>
          </a:p>
        </p:txBody>
      </p:sp>
      <p:sp>
        <p:nvSpPr>
          <p:cNvPr id="32" name="TextBox 31"/>
          <p:cNvSpPr txBox="1"/>
          <p:nvPr/>
        </p:nvSpPr>
        <p:spPr>
          <a:xfrm>
            <a:off x="8006854" y="4327830"/>
            <a:ext cx="432048" cy="369332"/>
          </a:xfrm>
          <a:prstGeom prst="rect">
            <a:avLst/>
          </a:prstGeom>
          <a:noFill/>
        </p:spPr>
        <p:txBody>
          <a:bodyPr wrap="square" rtlCol="0">
            <a:spAutoFit/>
          </a:bodyPr>
          <a:lstStyle/>
          <a:p>
            <a:pPr algn="ctr"/>
            <a:r>
              <a:rPr lang="en-US" dirty="0"/>
              <a:t>5</a:t>
            </a:r>
          </a:p>
        </p:txBody>
      </p:sp>
      <p:sp>
        <p:nvSpPr>
          <p:cNvPr id="33" name="TextBox 32"/>
          <p:cNvSpPr txBox="1"/>
          <p:nvPr/>
        </p:nvSpPr>
        <p:spPr>
          <a:xfrm>
            <a:off x="8159254" y="5600018"/>
            <a:ext cx="432048"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6638702" y="6018772"/>
            <a:ext cx="432048" cy="369332"/>
          </a:xfrm>
          <a:prstGeom prst="rect">
            <a:avLst/>
          </a:prstGeom>
          <a:noFill/>
        </p:spPr>
        <p:txBody>
          <a:bodyPr wrap="square" rtlCol="0">
            <a:spAutoFit/>
          </a:bodyPr>
          <a:lstStyle/>
          <a:p>
            <a:pPr algn="ctr"/>
            <a:r>
              <a:rPr lang="en-US" dirty="0"/>
              <a:t>7</a:t>
            </a:r>
          </a:p>
        </p:txBody>
      </p:sp>
      <p:sp>
        <p:nvSpPr>
          <p:cNvPr id="35" name="TextBox 34"/>
          <p:cNvSpPr txBox="1"/>
          <p:nvPr/>
        </p:nvSpPr>
        <p:spPr>
          <a:xfrm>
            <a:off x="6826932" y="5267344"/>
            <a:ext cx="432048" cy="369332"/>
          </a:xfrm>
          <a:prstGeom prst="rect">
            <a:avLst/>
          </a:prstGeom>
          <a:noFill/>
        </p:spPr>
        <p:txBody>
          <a:bodyPr wrap="square" rtlCol="0">
            <a:spAutoFit/>
          </a:bodyPr>
          <a:lstStyle/>
          <a:p>
            <a:pPr algn="ctr"/>
            <a:r>
              <a:rPr lang="en-US" dirty="0"/>
              <a:t>2</a:t>
            </a:r>
          </a:p>
        </p:txBody>
      </p:sp>
      <p:sp>
        <p:nvSpPr>
          <p:cNvPr id="36" name="TextBox 35"/>
          <p:cNvSpPr txBox="1"/>
          <p:nvPr/>
        </p:nvSpPr>
        <p:spPr>
          <a:xfrm>
            <a:off x="6396315" y="4552787"/>
            <a:ext cx="432048" cy="369332"/>
          </a:xfrm>
          <a:prstGeom prst="rect">
            <a:avLst/>
          </a:prstGeom>
          <a:noFill/>
        </p:spPr>
        <p:txBody>
          <a:bodyPr wrap="square" rtlCol="0">
            <a:spAutoFit/>
          </a:bodyPr>
          <a:lstStyle/>
          <a:p>
            <a:pPr algn="ctr"/>
            <a:r>
              <a:rPr lang="en-US" dirty="0"/>
              <a:t>8</a:t>
            </a:r>
          </a:p>
        </p:txBody>
      </p:sp>
      <p:cxnSp>
        <p:nvCxnSpPr>
          <p:cNvPr id="37" name="Straight Arrow Connector 36"/>
          <p:cNvCxnSpPr>
            <a:stCxn id="12" idx="4"/>
            <a:endCxn id="26" idx="0"/>
          </p:cNvCxnSpPr>
          <p:nvPr/>
        </p:nvCxnSpPr>
        <p:spPr>
          <a:xfrm>
            <a:off x="7296415" y="4416532"/>
            <a:ext cx="301741" cy="148672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423708" y="4836402"/>
            <a:ext cx="432048" cy="369332"/>
          </a:xfrm>
          <a:prstGeom prst="rect">
            <a:avLst/>
          </a:prstGeom>
          <a:noFill/>
        </p:spPr>
        <p:txBody>
          <a:bodyPr wrap="square" rtlCol="0">
            <a:spAutoFit/>
          </a:bodyPr>
          <a:lstStyle/>
          <a:p>
            <a:pPr algn="ctr"/>
            <a:r>
              <a:rPr lang="en-US" dirty="0"/>
              <a:t>1</a:t>
            </a:r>
          </a:p>
        </p:txBody>
      </p:sp>
      <p:sp>
        <p:nvSpPr>
          <p:cNvPr id="39" name="TextBox 38"/>
          <p:cNvSpPr txBox="1"/>
          <p:nvPr/>
        </p:nvSpPr>
        <p:spPr>
          <a:xfrm>
            <a:off x="5195849" y="5551993"/>
            <a:ext cx="432048" cy="369332"/>
          </a:xfrm>
          <a:prstGeom prst="rect">
            <a:avLst/>
          </a:prstGeom>
          <a:noFill/>
        </p:spPr>
        <p:txBody>
          <a:bodyPr wrap="square" rtlCol="0">
            <a:spAutoFit/>
          </a:bodyPr>
          <a:lstStyle/>
          <a:p>
            <a:pPr algn="ctr"/>
            <a:r>
              <a:rPr lang="en-US" dirty="0"/>
              <a:t>5</a:t>
            </a:r>
          </a:p>
        </p:txBody>
      </p:sp>
    </p:spTree>
    <p:extLst>
      <p:ext uri="{BB962C8B-B14F-4D97-AF65-F5344CB8AC3E}">
        <p14:creationId xmlns:p14="http://schemas.microsoft.com/office/powerpoint/2010/main" val="1372015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Expanding the Vertex Set W in Stages (cont’d)</a:t>
            </a:r>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1890466999"/>
                  </p:ext>
                </p:extLst>
              </p:nvPr>
            </p:nvGraphicFramePr>
            <p:xfrm>
              <a:off x="457200" y="1600200"/>
              <a:ext cx="8229595" cy="1854200"/>
            </p:xfrm>
            <a:graphic>
              <a:graphicData uri="http://schemas.openxmlformats.org/drawingml/2006/table">
                <a:tbl>
                  <a:tblPr firstRow="1" bandRow="1">
                    <a:tableStyleId>{5C22544A-7EE6-4342-B048-85BDC9FD1C3A}</a:tableStyleId>
                  </a:tblPr>
                  <a:tblGrid>
                    <a:gridCol w="748145">
                      <a:extLst>
                        <a:ext uri="{9D8B030D-6E8A-4147-A177-3AD203B41FA5}">
                          <a16:colId xmlns:a16="http://schemas.microsoft.com/office/drawing/2014/main" val="20000"/>
                        </a:ext>
                      </a:extLst>
                    </a:gridCol>
                    <a:gridCol w="1062399">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360040">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648072">
                      <a:extLst>
                        <a:ext uri="{9D8B030D-6E8A-4147-A177-3AD203B41FA5}">
                          <a16:colId xmlns:a16="http://schemas.microsoft.com/office/drawing/2014/main" val="20005"/>
                        </a:ext>
                      </a:extLst>
                    </a:gridCol>
                    <a:gridCol w="618159">
                      <a:extLst>
                        <a:ext uri="{9D8B030D-6E8A-4147-A177-3AD203B41FA5}">
                          <a16:colId xmlns:a16="http://schemas.microsoft.com/office/drawing/2014/main" val="20006"/>
                        </a:ext>
                      </a:extLst>
                    </a:gridCol>
                    <a:gridCol w="748145">
                      <a:extLst>
                        <a:ext uri="{9D8B030D-6E8A-4147-A177-3AD203B41FA5}">
                          <a16:colId xmlns:a16="http://schemas.microsoft.com/office/drawing/2014/main" val="20007"/>
                        </a:ext>
                      </a:extLst>
                    </a:gridCol>
                    <a:gridCol w="748145">
                      <a:extLst>
                        <a:ext uri="{9D8B030D-6E8A-4147-A177-3AD203B41FA5}">
                          <a16:colId xmlns:a16="http://schemas.microsoft.com/office/drawing/2014/main" val="20008"/>
                        </a:ext>
                      </a:extLst>
                    </a:gridCol>
                    <a:gridCol w="748145">
                      <a:extLst>
                        <a:ext uri="{9D8B030D-6E8A-4147-A177-3AD203B41FA5}">
                          <a16:colId xmlns:a16="http://schemas.microsoft.com/office/drawing/2014/main" val="20009"/>
                        </a:ext>
                      </a:extLst>
                    </a:gridCol>
                    <a:gridCol w="748145">
                      <a:extLst>
                        <a:ext uri="{9D8B030D-6E8A-4147-A177-3AD203B41FA5}">
                          <a16:colId xmlns:a16="http://schemas.microsoft.com/office/drawing/2014/main" val="20010"/>
                        </a:ext>
                      </a:extLst>
                    </a:gridCol>
                  </a:tblGrid>
                  <a:tr h="370840">
                    <a:tc>
                      <a:txBody>
                        <a:bodyPr/>
                        <a:lstStyle/>
                        <a:p>
                          <a:r>
                            <a:rPr lang="en-US" dirty="0"/>
                            <a:t>Stage</a:t>
                          </a:r>
                        </a:p>
                      </a:txBody>
                      <a:tcPr/>
                    </a:tc>
                    <a:tc>
                      <a:txBody>
                        <a:bodyPr/>
                        <a:lstStyle/>
                        <a:p>
                          <a:r>
                            <a:rPr lang="en-US" dirty="0"/>
                            <a:t>W</a:t>
                          </a:r>
                        </a:p>
                      </a:txBody>
                      <a:tcPr/>
                    </a:tc>
                    <a:tc>
                      <a:txBody>
                        <a:bodyPr/>
                        <a:lstStyle/>
                        <a:p>
                          <a:r>
                            <a:rPr lang="en-US" dirty="0"/>
                            <a:t>V-W</a:t>
                          </a:r>
                        </a:p>
                      </a:txBody>
                      <a:tcPr/>
                    </a:tc>
                    <a:tc>
                      <a:txBody>
                        <a:bodyPr/>
                        <a:lstStyle/>
                        <a:p>
                          <a:r>
                            <a:rPr lang="en-US" dirty="0"/>
                            <a:t>w</a:t>
                          </a:r>
                        </a:p>
                      </a:txBody>
                      <a:tcPr/>
                    </a:tc>
                    <a:tc>
                      <a:txBody>
                        <a:bodyPr/>
                        <a:lstStyle/>
                        <a:p>
                          <a:r>
                            <a:rPr lang="el-GR" dirty="0"/>
                            <a:t>Δ(</a:t>
                          </a:r>
                          <a:r>
                            <a:rPr lang="en-US" dirty="0"/>
                            <a:t>w)</a:t>
                          </a:r>
                        </a:p>
                      </a:txBody>
                      <a:tcPr/>
                    </a:tc>
                    <a:tc>
                      <a:txBody>
                        <a:bodyPr/>
                        <a:lstStyle/>
                        <a:p>
                          <a:r>
                            <a:rPr lang="el-GR" dirty="0"/>
                            <a:t>Δ</a:t>
                          </a:r>
                          <a:r>
                            <a:rPr lang="en-US" dirty="0"/>
                            <a:t>(1)</a:t>
                          </a:r>
                        </a:p>
                      </a:txBody>
                      <a:tcPr/>
                    </a:tc>
                    <a:tc>
                      <a:txBody>
                        <a:bodyPr/>
                        <a:lstStyle/>
                        <a:p>
                          <a:r>
                            <a:rPr lang="el-GR" dirty="0"/>
                            <a:t>Δ</a:t>
                          </a:r>
                          <a:r>
                            <a:rPr lang="en-US" dirty="0"/>
                            <a:t>(2)</a:t>
                          </a:r>
                        </a:p>
                      </a:txBody>
                      <a:tcPr/>
                    </a:tc>
                    <a:tc>
                      <a:txBody>
                        <a:bodyPr/>
                        <a:lstStyle/>
                        <a:p>
                          <a:r>
                            <a:rPr lang="el-GR" dirty="0"/>
                            <a:t>Δ</a:t>
                          </a:r>
                          <a:r>
                            <a:rPr lang="en-US" dirty="0"/>
                            <a:t>(3)</a:t>
                          </a:r>
                        </a:p>
                      </a:txBody>
                      <a:tcPr/>
                    </a:tc>
                    <a:tc>
                      <a:txBody>
                        <a:bodyPr/>
                        <a:lstStyle/>
                        <a:p>
                          <a:r>
                            <a:rPr lang="el-GR" dirty="0"/>
                            <a:t>Δ</a:t>
                          </a:r>
                          <a:r>
                            <a:rPr lang="en-US" dirty="0"/>
                            <a:t>(4)</a:t>
                          </a:r>
                        </a:p>
                      </a:txBody>
                      <a:tcPr/>
                    </a:tc>
                    <a:tc>
                      <a:txBody>
                        <a:bodyPr/>
                        <a:lstStyle/>
                        <a:p>
                          <a:r>
                            <a:rPr lang="el-GR" dirty="0"/>
                            <a:t>Δ</a:t>
                          </a:r>
                          <a:r>
                            <a:rPr lang="en-US" dirty="0"/>
                            <a:t>(5)</a:t>
                          </a:r>
                        </a:p>
                      </a:txBody>
                      <a:tcPr/>
                    </a:tc>
                    <a:tc>
                      <a:txBody>
                        <a:bodyPr/>
                        <a:lstStyle/>
                        <a:p>
                          <a:r>
                            <a:rPr lang="el-GR" dirty="0"/>
                            <a:t>Δ</a:t>
                          </a:r>
                          <a:r>
                            <a:rPr lang="en-US" dirty="0"/>
                            <a:t>(6)</a:t>
                          </a:r>
                        </a:p>
                      </a:txBody>
                      <a:tcPr/>
                    </a:tc>
                    <a:extLst>
                      <a:ext uri="{0D108BD9-81ED-4DB2-BD59-A6C34878D82A}">
                        <a16:rowId xmlns:a16="http://schemas.microsoft.com/office/drawing/2014/main" val="10000"/>
                      </a:ext>
                    </a:extLst>
                  </a:tr>
                  <a:tr h="370840">
                    <a:tc>
                      <a:txBody>
                        <a:bodyPr/>
                        <a:lstStyle/>
                        <a:p>
                          <a:r>
                            <a:rPr lang="en-US" dirty="0"/>
                            <a:t>Start</a:t>
                          </a:r>
                        </a:p>
                      </a:txBody>
                      <a:tcPr/>
                    </a:tc>
                    <a:tc>
                      <a:txBody>
                        <a:bodyPr/>
                        <a:lstStyle/>
                        <a:p>
                          <a:r>
                            <a:rPr lang="en-US" dirty="0"/>
                            <a:t>{1}</a:t>
                          </a:r>
                        </a:p>
                      </a:txBody>
                      <a:tcPr/>
                    </a:tc>
                    <a:tc>
                      <a:txBody>
                        <a:bodyPr/>
                        <a:lstStyle/>
                        <a:p>
                          <a:r>
                            <a:rPr lang="en-US" dirty="0"/>
                            <a:t>{2,3,4,5,6}</a:t>
                          </a:r>
                        </a:p>
                      </a:txBody>
                      <a:tcPr/>
                    </a:tc>
                    <a:tc>
                      <a:txBody>
                        <a:bodyPr/>
                        <a:lstStyle/>
                        <a:p>
                          <a:r>
                            <a:rPr lang="en-US" dirty="0"/>
                            <a:t>-</a:t>
                          </a:r>
                        </a:p>
                      </a:txBody>
                      <a:tcPr/>
                    </a:tc>
                    <a:tc>
                      <a:txBody>
                        <a:bodyPr/>
                        <a:lstStyle/>
                        <a:p>
                          <a:r>
                            <a:rPr lang="en-US" dirty="0"/>
                            <a:t>-</a:t>
                          </a:r>
                        </a:p>
                      </a:txBody>
                      <a:tcPr/>
                    </a:tc>
                    <a:tc>
                      <a:txBody>
                        <a:bodyPr/>
                        <a:lstStyle/>
                        <a:p>
                          <a:r>
                            <a:rPr lang="en-US" dirty="0"/>
                            <a:t>0</a:t>
                          </a:r>
                        </a:p>
                      </a:txBody>
                      <a:tcPr/>
                    </a:tc>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{1,2}</a:t>
                          </a:r>
                        </a:p>
                      </a:txBody>
                      <a:tcPr/>
                    </a:tc>
                    <a:tc>
                      <a:txBody>
                        <a:bodyPr/>
                        <a:lstStyle/>
                        <a:p>
                          <a:r>
                            <a:rPr lang="en-US" dirty="0"/>
                            <a:t>{3,4,5,6}</a:t>
                          </a:r>
                        </a:p>
                      </a:txBody>
                      <a:tcPr/>
                    </a:tc>
                    <a:tc>
                      <a:txBody>
                        <a:bodyPr/>
                        <a:lstStyle/>
                        <a:p>
                          <a:r>
                            <a:rPr lang="en-US" dirty="0"/>
                            <a:t>2</a:t>
                          </a:r>
                        </a:p>
                      </a:txBody>
                      <a:tcPr/>
                    </a:tc>
                    <a:tc>
                      <a:txBody>
                        <a:bodyPr/>
                        <a:lstStyle/>
                        <a:p>
                          <a:r>
                            <a:rPr lang="en-US" dirty="0"/>
                            <a:t>3</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{1,2,6}</a:t>
                          </a:r>
                        </a:p>
                      </a:txBody>
                      <a:tcPr/>
                    </a:tc>
                    <a:tc>
                      <a:txBody>
                        <a:bodyPr/>
                        <a:lstStyle/>
                        <a:p>
                          <a:r>
                            <a:rPr lang="en-US" dirty="0"/>
                            <a:t>{3,4,5}</a:t>
                          </a:r>
                        </a:p>
                      </a:txBody>
                      <a:tcPr/>
                    </a:tc>
                    <a:tc>
                      <a:txBody>
                        <a:bodyPr/>
                        <a:lstStyle/>
                        <a:p>
                          <a:r>
                            <a:rPr lang="en-US" dirty="0"/>
                            <a:t>6</a:t>
                          </a:r>
                        </a:p>
                      </a:txBody>
                      <a:tcPr/>
                    </a:tc>
                    <a:tc>
                      <a:txBody>
                        <a:bodyPr/>
                        <a:lstStyle/>
                        <a:p>
                          <a:r>
                            <a:rPr lang="en-US" dirty="0"/>
                            <a:t>5</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3"/>
                      </a:ext>
                    </a:extLst>
                  </a:tr>
                  <a:tr h="370840">
                    <a:tc>
                      <a:txBody>
                        <a:bodyPr/>
                        <a:lstStyle/>
                        <a:p>
                          <a:r>
                            <a:rPr lang="en-US" dirty="0"/>
                            <a:t>4</a:t>
                          </a:r>
                        </a:p>
                      </a:txBody>
                      <a:tcPr/>
                    </a:tc>
                    <a:tc>
                      <a:txBody>
                        <a:bodyPr/>
                        <a:lstStyle/>
                        <a:p>
                          <a:r>
                            <a:rPr lang="en-US" dirty="0"/>
                            <a:t>{1,2,6,4}</a:t>
                          </a:r>
                        </a:p>
                      </a:txBody>
                      <a:tcPr/>
                    </a:tc>
                    <a:tc>
                      <a:txBody>
                        <a:bodyPr/>
                        <a:lstStyle/>
                        <a:p>
                          <a:r>
                            <a:rPr lang="en-US" dirty="0"/>
                            <a:t>{3,5}</a:t>
                          </a:r>
                        </a:p>
                      </a:txBody>
                      <a:tcPr/>
                    </a:tc>
                    <a:tc>
                      <a:txBody>
                        <a:bodyPr/>
                        <a:lstStyle/>
                        <a:p>
                          <a:r>
                            <a:rPr lang="en-US" dirty="0"/>
                            <a:t>4</a:t>
                          </a:r>
                        </a:p>
                      </a:txBody>
                      <a:tcPr/>
                    </a:tc>
                    <a:tc>
                      <a:txBody>
                        <a:bodyPr/>
                        <a:lstStyle/>
                        <a:p>
                          <a:r>
                            <a:rPr lang="en-US" dirty="0"/>
                            <a:t>7</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13</a:t>
                          </a:r>
                        </a:p>
                      </a:txBody>
                      <a:tcPr/>
                    </a:tc>
                    <a:tc>
                      <a:txBody>
                        <a:bodyPr/>
                        <a:lstStyle/>
                        <a:p>
                          <a:r>
                            <a:rPr lang="en-US" dirty="0"/>
                            <a:t>5</a:t>
                          </a:r>
                        </a:p>
                      </a:txBody>
                      <a:tcPr/>
                    </a:tc>
                    <a:extLst>
                      <a:ext uri="{0D108BD9-81ED-4DB2-BD59-A6C34878D82A}">
                        <a16:rowId xmlns:a16="http://schemas.microsoft.com/office/drawing/2014/main" val="10004"/>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329422040"/>
                  </p:ext>
                </p:extLst>
              </p:nvPr>
            </p:nvGraphicFramePr>
            <p:xfrm>
              <a:off x="457200" y="1600200"/>
              <a:ext cx="8229595" cy="1854200"/>
            </p:xfrm>
            <a:graphic>
              <a:graphicData uri="http://schemas.openxmlformats.org/drawingml/2006/table">
                <a:tbl>
                  <a:tblPr firstRow="1" bandRow="1">
                    <a:tableStyleId>{5C22544A-7EE6-4342-B048-85BDC9FD1C3A}</a:tableStyleId>
                  </a:tblPr>
                  <a:tblGrid>
                    <a:gridCol w="748145"/>
                    <a:gridCol w="1062399"/>
                    <a:gridCol w="1152128"/>
                    <a:gridCol w="360040"/>
                    <a:gridCol w="648072"/>
                    <a:gridCol w="648072"/>
                    <a:gridCol w="618159"/>
                    <a:gridCol w="748145"/>
                    <a:gridCol w="748145"/>
                    <a:gridCol w="748145"/>
                    <a:gridCol w="748145"/>
                  </a:tblGrid>
                  <a:tr h="370840">
                    <a:tc>
                      <a:txBody>
                        <a:bodyPr/>
                        <a:lstStyle/>
                        <a:p>
                          <a:r>
                            <a:rPr lang="en-US" dirty="0" smtClean="0"/>
                            <a:t>Stage</a:t>
                          </a:r>
                          <a:endParaRPr lang="en-US" dirty="0"/>
                        </a:p>
                      </a:txBody>
                      <a:tcPr/>
                    </a:tc>
                    <a:tc>
                      <a:txBody>
                        <a:bodyPr/>
                        <a:lstStyle/>
                        <a:p>
                          <a:r>
                            <a:rPr lang="en-US" dirty="0" smtClean="0"/>
                            <a:t>W</a:t>
                          </a:r>
                          <a:endParaRPr lang="en-US" dirty="0"/>
                        </a:p>
                      </a:txBody>
                      <a:tcPr/>
                    </a:tc>
                    <a:tc>
                      <a:txBody>
                        <a:bodyPr/>
                        <a:lstStyle/>
                        <a:p>
                          <a:r>
                            <a:rPr lang="en-US" dirty="0" smtClean="0"/>
                            <a:t>V-W</a:t>
                          </a:r>
                          <a:endParaRPr lang="en-US" dirty="0"/>
                        </a:p>
                      </a:txBody>
                      <a:tcPr/>
                    </a:tc>
                    <a:tc>
                      <a:txBody>
                        <a:bodyPr/>
                        <a:lstStyle/>
                        <a:p>
                          <a:r>
                            <a:rPr lang="en-US" dirty="0" smtClean="0"/>
                            <a:t>w</a:t>
                          </a:r>
                          <a:endParaRPr lang="en-US" dirty="0"/>
                        </a:p>
                      </a:txBody>
                      <a:tcPr/>
                    </a:tc>
                    <a:tc>
                      <a:txBody>
                        <a:bodyPr/>
                        <a:lstStyle/>
                        <a:p>
                          <a:r>
                            <a:rPr lang="el-GR" dirty="0" smtClean="0"/>
                            <a:t>Δ(</a:t>
                          </a:r>
                          <a:r>
                            <a:rPr lang="en-US" dirty="0" smtClean="0"/>
                            <a:t>w)</a:t>
                          </a:r>
                          <a:endParaRPr lang="en-US" dirty="0"/>
                        </a:p>
                      </a:txBody>
                      <a:tcPr/>
                    </a:tc>
                    <a:tc>
                      <a:txBody>
                        <a:bodyPr/>
                        <a:lstStyle/>
                        <a:p>
                          <a:r>
                            <a:rPr lang="el-GR" dirty="0" smtClean="0"/>
                            <a:t>Δ</a:t>
                          </a:r>
                          <a:r>
                            <a:rPr lang="en-US" dirty="0" smtClean="0"/>
                            <a:t>(1)</a:t>
                          </a:r>
                          <a:endParaRPr lang="en-US" dirty="0"/>
                        </a:p>
                      </a:txBody>
                      <a:tcPr/>
                    </a:tc>
                    <a:tc>
                      <a:txBody>
                        <a:bodyPr/>
                        <a:lstStyle/>
                        <a:p>
                          <a:r>
                            <a:rPr lang="el-GR" dirty="0" smtClean="0"/>
                            <a:t>Δ</a:t>
                          </a:r>
                          <a:r>
                            <a:rPr lang="en-US" dirty="0" smtClean="0"/>
                            <a:t>(2)</a:t>
                          </a:r>
                          <a:endParaRPr lang="en-US" dirty="0"/>
                        </a:p>
                      </a:txBody>
                      <a:tcPr/>
                    </a:tc>
                    <a:tc>
                      <a:txBody>
                        <a:bodyPr/>
                        <a:lstStyle/>
                        <a:p>
                          <a:r>
                            <a:rPr lang="el-GR" dirty="0" smtClean="0"/>
                            <a:t>Δ</a:t>
                          </a:r>
                          <a:r>
                            <a:rPr lang="en-US" dirty="0" smtClean="0"/>
                            <a:t>(3)</a:t>
                          </a:r>
                          <a:endParaRPr lang="en-US" dirty="0"/>
                        </a:p>
                      </a:txBody>
                      <a:tcPr/>
                    </a:tc>
                    <a:tc>
                      <a:txBody>
                        <a:bodyPr/>
                        <a:lstStyle/>
                        <a:p>
                          <a:r>
                            <a:rPr lang="el-GR" dirty="0" smtClean="0"/>
                            <a:t>Δ</a:t>
                          </a:r>
                          <a:r>
                            <a:rPr lang="en-US" dirty="0" smtClean="0"/>
                            <a:t>(4)</a:t>
                          </a:r>
                          <a:endParaRPr lang="en-US" dirty="0"/>
                        </a:p>
                      </a:txBody>
                      <a:tcPr/>
                    </a:tc>
                    <a:tc>
                      <a:txBody>
                        <a:bodyPr/>
                        <a:lstStyle/>
                        <a:p>
                          <a:r>
                            <a:rPr lang="el-GR" dirty="0" smtClean="0"/>
                            <a:t>Δ</a:t>
                          </a:r>
                          <a:r>
                            <a:rPr lang="en-US" dirty="0" smtClean="0"/>
                            <a:t>(5)</a:t>
                          </a:r>
                          <a:endParaRPr lang="en-US" dirty="0"/>
                        </a:p>
                      </a:txBody>
                      <a:tcPr/>
                    </a:tc>
                    <a:tc>
                      <a:txBody>
                        <a:bodyPr/>
                        <a:lstStyle/>
                        <a:p>
                          <a:r>
                            <a:rPr lang="el-GR" dirty="0" smtClean="0"/>
                            <a:t>Δ</a:t>
                          </a:r>
                          <a:r>
                            <a:rPr lang="en-US" dirty="0" smtClean="0"/>
                            <a:t>(6)</a:t>
                          </a:r>
                          <a:endParaRPr lang="en-US" dirty="0"/>
                        </a:p>
                      </a:txBody>
                      <a:tcPr/>
                    </a:tc>
                  </a:tr>
                  <a:tr h="370840">
                    <a:tc>
                      <a:txBody>
                        <a:bodyPr/>
                        <a:lstStyle/>
                        <a:p>
                          <a:r>
                            <a:rPr lang="en-US" dirty="0" smtClean="0"/>
                            <a:t>Start</a:t>
                          </a:r>
                          <a:endParaRPr lang="en-US" dirty="0"/>
                        </a:p>
                      </a:txBody>
                      <a:tcPr/>
                    </a:tc>
                    <a:tc>
                      <a:txBody>
                        <a:bodyPr/>
                        <a:lstStyle/>
                        <a:p>
                          <a:r>
                            <a:rPr lang="en-US" dirty="0" smtClean="0"/>
                            <a:t>{1}</a:t>
                          </a:r>
                          <a:endParaRPr lang="en-US" dirty="0"/>
                        </a:p>
                      </a:txBody>
                      <a:tcPr/>
                    </a:tc>
                    <a:tc>
                      <a:txBody>
                        <a:bodyPr/>
                        <a:lstStyle/>
                        <a:p>
                          <a:r>
                            <a:rPr lang="en-US" dirty="0" smtClean="0"/>
                            <a:t>{2,3,4,5,6}</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endParaRPr lang="en-US"/>
                        </a:p>
                      </a:txBody>
                      <a:tcPr>
                        <a:blipFill rotWithShape="1">
                          <a:blip r:embed="rId2"/>
                          <a:stretch>
                            <a:fillRect l="-698374" t="-108197" r="-299187" b="-322951"/>
                          </a:stretch>
                        </a:blipFill>
                      </a:tcPr>
                    </a:tc>
                    <a:tc>
                      <a:txBody>
                        <a:bodyPr/>
                        <a:lstStyle/>
                        <a:p>
                          <a:endParaRPr lang="en-US"/>
                        </a:p>
                      </a:txBody>
                      <a:tcPr>
                        <a:blipFill rotWithShape="1">
                          <a:blip r:embed="rId2"/>
                          <a:stretch>
                            <a:fillRect l="-798374" t="-108197" r="-199187" b="-322951"/>
                          </a:stretch>
                        </a:blipFill>
                      </a:tcPr>
                    </a:tc>
                    <a:tc>
                      <a:txBody>
                        <a:bodyPr/>
                        <a:lstStyle/>
                        <a:p>
                          <a:endParaRPr lang="en-US"/>
                        </a:p>
                      </a:txBody>
                      <a:tcPr>
                        <a:blipFill rotWithShape="1">
                          <a:blip r:embed="rId2"/>
                          <a:stretch>
                            <a:fillRect l="-905738" t="-108197" r="-100820" b="-322951"/>
                          </a:stretch>
                        </a:blipFill>
                      </a:tcPr>
                    </a:tc>
                    <a:tc>
                      <a:txBody>
                        <a:bodyPr/>
                        <a:lstStyle/>
                        <a:p>
                          <a:r>
                            <a:rPr lang="en-US" dirty="0" smtClean="0"/>
                            <a:t>5</a:t>
                          </a:r>
                          <a:endParaRPr lang="en-US" dirty="0"/>
                        </a:p>
                      </a:txBody>
                      <a:tcPr/>
                    </a:tc>
                  </a:tr>
                  <a:tr h="370840">
                    <a:tc>
                      <a:txBody>
                        <a:bodyPr/>
                        <a:lstStyle/>
                        <a:p>
                          <a:r>
                            <a:rPr lang="en-US" dirty="0" smtClean="0"/>
                            <a:t>2</a:t>
                          </a:r>
                          <a:endParaRPr lang="en-US" dirty="0"/>
                        </a:p>
                      </a:txBody>
                      <a:tcPr/>
                    </a:tc>
                    <a:tc>
                      <a:txBody>
                        <a:bodyPr/>
                        <a:lstStyle/>
                        <a:p>
                          <a:r>
                            <a:rPr lang="en-US" dirty="0" smtClean="0"/>
                            <a:t>{1,2}</a:t>
                          </a:r>
                          <a:endParaRPr lang="en-US" dirty="0"/>
                        </a:p>
                      </a:txBody>
                      <a:tcPr/>
                    </a:tc>
                    <a:tc>
                      <a:txBody>
                        <a:bodyPr/>
                        <a:lstStyle/>
                        <a:p>
                          <a:r>
                            <a:rPr lang="en-US" dirty="0" smtClean="0"/>
                            <a:t>{3,4,5,6}</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endParaRPr lang="en-US"/>
                        </a:p>
                      </a:txBody>
                      <a:tcPr>
                        <a:blipFill rotWithShape="1">
                          <a:blip r:embed="rId2"/>
                          <a:stretch>
                            <a:fillRect l="-798374" t="-211667" r="-199187" b="-228333"/>
                          </a:stretch>
                        </a:blipFill>
                      </a:tcPr>
                    </a:tc>
                    <a:tc>
                      <a:txBody>
                        <a:bodyPr/>
                        <a:lstStyle/>
                        <a:p>
                          <a:endParaRPr lang="en-US"/>
                        </a:p>
                      </a:txBody>
                      <a:tcPr>
                        <a:blipFill rotWithShape="1">
                          <a:blip r:embed="rId2"/>
                          <a:stretch>
                            <a:fillRect l="-905738" t="-211667" r="-100820" b="-228333"/>
                          </a:stretch>
                        </a:blipFill>
                      </a:tcPr>
                    </a:tc>
                    <a:tc>
                      <a:txBody>
                        <a:bodyPr/>
                        <a:lstStyle/>
                        <a:p>
                          <a:r>
                            <a:rPr lang="en-US" dirty="0" smtClean="0"/>
                            <a:t>5</a:t>
                          </a:r>
                          <a:endParaRPr lang="en-US" dirty="0"/>
                        </a:p>
                      </a:txBody>
                      <a:tcPr/>
                    </a:tc>
                  </a:tr>
                  <a:tr h="370840">
                    <a:tc>
                      <a:txBody>
                        <a:bodyPr/>
                        <a:lstStyle/>
                        <a:p>
                          <a:r>
                            <a:rPr lang="en-US" dirty="0" smtClean="0"/>
                            <a:t>3</a:t>
                          </a:r>
                          <a:endParaRPr lang="en-US" dirty="0"/>
                        </a:p>
                      </a:txBody>
                      <a:tcPr/>
                    </a:tc>
                    <a:tc>
                      <a:txBody>
                        <a:bodyPr/>
                        <a:lstStyle/>
                        <a:p>
                          <a:r>
                            <a:rPr lang="en-US" dirty="0" smtClean="0"/>
                            <a:t>{1,2,6}</a:t>
                          </a:r>
                          <a:endParaRPr lang="en-US" dirty="0"/>
                        </a:p>
                      </a:txBody>
                      <a:tcPr/>
                    </a:tc>
                    <a:tc>
                      <a:txBody>
                        <a:bodyPr/>
                        <a:lstStyle/>
                        <a:p>
                          <a:r>
                            <a:rPr lang="en-US" dirty="0" smtClean="0"/>
                            <a:t>{3,4,5}</a:t>
                          </a:r>
                          <a:endParaRPr lang="en-US" dirty="0"/>
                        </a:p>
                      </a:txBody>
                      <a:tcPr/>
                    </a:tc>
                    <a:tc>
                      <a:txBody>
                        <a:bodyPr/>
                        <a:lstStyle/>
                        <a:p>
                          <a:r>
                            <a:rPr lang="en-US" dirty="0" smtClean="0"/>
                            <a:t>6</a:t>
                          </a:r>
                          <a:endParaRPr lang="en-US" dirty="0"/>
                        </a:p>
                      </a:txBody>
                      <a:tcPr/>
                    </a:tc>
                    <a:tc>
                      <a:txBody>
                        <a:bodyPr/>
                        <a:lstStyle/>
                        <a:p>
                          <a:r>
                            <a:rPr lang="en-US" dirty="0" smtClean="0"/>
                            <a:t>5</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a:t>
                          </a:r>
                          <a:endParaRPr lang="en-US" dirty="0"/>
                        </a:p>
                      </a:txBody>
                      <a:tcPr/>
                    </a:tc>
                    <a:tc>
                      <a:txBody>
                        <a:bodyPr/>
                        <a:lstStyle/>
                        <a:p>
                          <a:endParaRPr lang="en-US"/>
                        </a:p>
                      </a:txBody>
                      <a:tcPr>
                        <a:blipFill rotWithShape="1">
                          <a:blip r:embed="rId2"/>
                          <a:stretch>
                            <a:fillRect l="-905738" t="-306557" r="-100820" b="-124590"/>
                          </a:stretch>
                        </a:blipFill>
                      </a:tcPr>
                    </a:tc>
                    <a:tc>
                      <a:txBody>
                        <a:bodyPr/>
                        <a:lstStyle/>
                        <a:p>
                          <a:r>
                            <a:rPr lang="en-US" dirty="0" smtClean="0"/>
                            <a:t>5</a:t>
                          </a:r>
                          <a:endParaRPr lang="en-US" dirty="0"/>
                        </a:p>
                      </a:txBody>
                      <a:tcPr/>
                    </a:tc>
                  </a:tr>
                  <a:tr h="370840">
                    <a:tc>
                      <a:txBody>
                        <a:bodyPr/>
                        <a:lstStyle/>
                        <a:p>
                          <a:r>
                            <a:rPr lang="en-US" dirty="0" smtClean="0"/>
                            <a:t>4</a:t>
                          </a:r>
                          <a:endParaRPr lang="en-US" dirty="0"/>
                        </a:p>
                      </a:txBody>
                      <a:tcPr/>
                    </a:tc>
                    <a:tc>
                      <a:txBody>
                        <a:bodyPr/>
                        <a:lstStyle/>
                        <a:p>
                          <a:r>
                            <a:rPr lang="en-US" dirty="0" smtClean="0"/>
                            <a:t>{1,2,6,4}</a:t>
                          </a:r>
                          <a:endParaRPr lang="en-US" dirty="0"/>
                        </a:p>
                      </a:txBody>
                      <a:tcPr/>
                    </a:tc>
                    <a:tc>
                      <a:txBody>
                        <a:bodyPr/>
                        <a:lstStyle/>
                        <a:p>
                          <a:r>
                            <a:rPr lang="en-US" dirty="0" smtClean="0"/>
                            <a:t>{3,5}</a:t>
                          </a:r>
                          <a:endParaRPr lang="en-US" dirty="0"/>
                        </a:p>
                      </a:txBody>
                      <a:tcPr/>
                    </a:tc>
                    <a:tc>
                      <a:txBody>
                        <a:bodyPr/>
                        <a:lstStyle/>
                        <a:p>
                          <a:r>
                            <a:rPr lang="en-US" dirty="0" smtClean="0"/>
                            <a:t>4</a:t>
                          </a:r>
                          <a:endParaRPr lang="en-US" dirty="0"/>
                        </a:p>
                      </a:txBody>
                      <a:tcPr/>
                    </a:tc>
                    <a:tc>
                      <a:txBody>
                        <a:bodyPr/>
                        <a:lstStyle/>
                        <a:p>
                          <a:r>
                            <a:rPr lang="en-US" dirty="0" smtClean="0"/>
                            <a:t>7</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a:t>
                          </a:r>
                          <a:endParaRPr lang="en-US" dirty="0"/>
                        </a:p>
                      </a:txBody>
                      <a:tcPr/>
                    </a:tc>
                    <a:tc>
                      <a:txBody>
                        <a:bodyPr/>
                        <a:lstStyle/>
                        <a:p>
                          <a:r>
                            <a:rPr lang="en-US" dirty="0" smtClean="0"/>
                            <a:t>5</a:t>
                          </a:r>
                          <a:endParaRPr lang="en-US" dirty="0"/>
                        </a:p>
                      </a:txBody>
                      <a:tcPr/>
                    </a:tc>
                  </a:tr>
                </a:tbl>
              </a:graphicData>
            </a:graphic>
          </p:graphicFrame>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24</a:t>
            </a:fld>
            <a:endParaRPr lang="en-US"/>
          </a:p>
        </p:txBody>
      </p:sp>
      <p:sp>
        <p:nvSpPr>
          <p:cNvPr id="7" name="Oval 6"/>
          <p:cNvSpPr/>
          <p:nvPr/>
        </p:nvSpPr>
        <p:spPr>
          <a:xfrm>
            <a:off x="7610932" y="608160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115487" y="5973466"/>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999363" y="5215286"/>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935467" y="4245274"/>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303619" y="424527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671771" y="5215286"/>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9" idx="7"/>
            <a:endCxn id="10" idx="3"/>
          </p:cNvCxnSpPr>
          <p:nvPr/>
        </p:nvCxnSpPr>
        <p:spPr>
          <a:xfrm flipV="1">
            <a:off x="5306676" y="4552587"/>
            <a:ext cx="681518" cy="7154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6"/>
            <a:endCxn id="11" idx="2"/>
          </p:cNvCxnSpPr>
          <p:nvPr/>
        </p:nvCxnSpPr>
        <p:spPr>
          <a:xfrm>
            <a:off x="6295507" y="4425294"/>
            <a:ext cx="100811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6"/>
            <a:endCxn id="12" idx="1"/>
          </p:cNvCxnSpPr>
          <p:nvPr/>
        </p:nvCxnSpPr>
        <p:spPr>
          <a:xfrm>
            <a:off x="7663659" y="4425294"/>
            <a:ext cx="1060839" cy="84271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3"/>
            <a:endCxn id="7" idx="7"/>
          </p:cNvCxnSpPr>
          <p:nvPr/>
        </p:nvCxnSpPr>
        <p:spPr>
          <a:xfrm flipH="1">
            <a:off x="7918245" y="5522599"/>
            <a:ext cx="806253" cy="61173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2"/>
            <a:endCxn id="8" idx="6"/>
          </p:cNvCxnSpPr>
          <p:nvPr/>
        </p:nvCxnSpPr>
        <p:spPr>
          <a:xfrm flipH="1" flipV="1">
            <a:off x="6475527" y="6153486"/>
            <a:ext cx="1135405" cy="10813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7"/>
            <a:endCxn id="12" idx="2"/>
          </p:cNvCxnSpPr>
          <p:nvPr/>
        </p:nvCxnSpPr>
        <p:spPr>
          <a:xfrm flipV="1">
            <a:off x="6422800" y="5395306"/>
            <a:ext cx="2248971" cy="6308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0"/>
            <a:endCxn id="11" idx="3"/>
          </p:cNvCxnSpPr>
          <p:nvPr/>
        </p:nvCxnSpPr>
        <p:spPr>
          <a:xfrm flipV="1">
            <a:off x="6295507" y="4552587"/>
            <a:ext cx="1060839" cy="142087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8" idx="0"/>
          </p:cNvCxnSpPr>
          <p:nvPr/>
        </p:nvCxnSpPr>
        <p:spPr>
          <a:xfrm>
            <a:off x="6115487" y="4605314"/>
            <a:ext cx="180020" cy="136815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5"/>
            <a:endCxn id="8" idx="1"/>
          </p:cNvCxnSpPr>
          <p:nvPr/>
        </p:nvCxnSpPr>
        <p:spPr>
          <a:xfrm>
            <a:off x="5306676" y="5522599"/>
            <a:ext cx="861538" cy="5035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935467" y="4235982"/>
            <a:ext cx="307313" cy="369332"/>
          </a:xfrm>
          <a:prstGeom prst="rect">
            <a:avLst/>
          </a:prstGeom>
          <a:noFill/>
        </p:spPr>
        <p:txBody>
          <a:bodyPr wrap="square" rtlCol="0">
            <a:spAutoFit/>
          </a:bodyPr>
          <a:lstStyle/>
          <a:p>
            <a:pPr algn="ctr"/>
            <a:r>
              <a:rPr lang="en-US" dirty="0"/>
              <a:t>2</a:t>
            </a:r>
          </a:p>
        </p:txBody>
      </p:sp>
      <p:sp>
        <p:nvSpPr>
          <p:cNvPr id="23" name="TextBox 22"/>
          <p:cNvSpPr txBox="1"/>
          <p:nvPr/>
        </p:nvSpPr>
        <p:spPr>
          <a:xfrm>
            <a:off x="5025726" y="5215286"/>
            <a:ext cx="307313" cy="369332"/>
          </a:xfrm>
          <a:prstGeom prst="rect">
            <a:avLst/>
          </a:prstGeom>
          <a:noFill/>
        </p:spPr>
        <p:txBody>
          <a:bodyPr wrap="square" rtlCol="0">
            <a:spAutoFit/>
          </a:bodyPr>
          <a:lstStyle/>
          <a:p>
            <a:pPr algn="ctr"/>
            <a:r>
              <a:rPr lang="en-US" dirty="0"/>
              <a:t>1</a:t>
            </a:r>
          </a:p>
        </p:txBody>
      </p:sp>
      <p:sp>
        <p:nvSpPr>
          <p:cNvPr id="24" name="TextBox 23"/>
          <p:cNvSpPr txBox="1"/>
          <p:nvPr/>
        </p:nvSpPr>
        <p:spPr>
          <a:xfrm>
            <a:off x="6141850" y="5949663"/>
            <a:ext cx="307313" cy="369332"/>
          </a:xfrm>
          <a:prstGeom prst="rect">
            <a:avLst/>
          </a:prstGeom>
          <a:noFill/>
        </p:spPr>
        <p:txBody>
          <a:bodyPr wrap="square" rtlCol="0">
            <a:spAutoFit/>
          </a:bodyPr>
          <a:lstStyle/>
          <a:p>
            <a:pPr algn="ctr"/>
            <a:r>
              <a:rPr lang="en-US" dirty="0"/>
              <a:t>6</a:t>
            </a:r>
          </a:p>
        </p:txBody>
      </p:sp>
      <p:sp>
        <p:nvSpPr>
          <p:cNvPr id="25" name="TextBox 24"/>
          <p:cNvSpPr txBox="1"/>
          <p:nvPr/>
        </p:nvSpPr>
        <p:spPr>
          <a:xfrm>
            <a:off x="7631723" y="6092042"/>
            <a:ext cx="307313" cy="369332"/>
          </a:xfrm>
          <a:prstGeom prst="rect">
            <a:avLst/>
          </a:prstGeom>
          <a:noFill/>
        </p:spPr>
        <p:txBody>
          <a:bodyPr wrap="square" rtlCol="0">
            <a:spAutoFit/>
          </a:bodyPr>
          <a:lstStyle/>
          <a:p>
            <a:pPr algn="ctr"/>
            <a:r>
              <a:rPr lang="en-US" dirty="0"/>
              <a:t>5</a:t>
            </a:r>
          </a:p>
        </p:txBody>
      </p:sp>
      <p:sp>
        <p:nvSpPr>
          <p:cNvPr id="26" name="TextBox 25"/>
          <p:cNvSpPr txBox="1"/>
          <p:nvPr/>
        </p:nvSpPr>
        <p:spPr>
          <a:xfrm>
            <a:off x="8698134" y="5205994"/>
            <a:ext cx="307313" cy="369332"/>
          </a:xfrm>
          <a:prstGeom prst="rect">
            <a:avLst/>
          </a:prstGeom>
          <a:noFill/>
        </p:spPr>
        <p:txBody>
          <a:bodyPr wrap="square" rtlCol="0">
            <a:spAutoFit/>
          </a:bodyPr>
          <a:lstStyle/>
          <a:p>
            <a:pPr algn="ctr"/>
            <a:r>
              <a:rPr lang="en-US" dirty="0"/>
              <a:t>4</a:t>
            </a:r>
          </a:p>
        </p:txBody>
      </p:sp>
      <p:sp>
        <p:nvSpPr>
          <p:cNvPr id="27" name="TextBox 26"/>
          <p:cNvSpPr txBox="1"/>
          <p:nvPr/>
        </p:nvSpPr>
        <p:spPr>
          <a:xfrm>
            <a:off x="7356346" y="4235982"/>
            <a:ext cx="307313" cy="369332"/>
          </a:xfrm>
          <a:prstGeom prst="rect">
            <a:avLst/>
          </a:prstGeom>
          <a:noFill/>
        </p:spPr>
        <p:txBody>
          <a:bodyPr wrap="square" rtlCol="0">
            <a:spAutoFit/>
          </a:bodyPr>
          <a:lstStyle/>
          <a:p>
            <a:pPr algn="ctr"/>
            <a:r>
              <a:rPr lang="en-US" dirty="0"/>
              <a:t>3</a:t>
            </a:r>
          </a:p>
        </p:txBody>
      </p:sp>
      <p:sp>
        <p:nvSpPr>
          <p:cNvPr id="28" name="TextBox 27"/>
          <p:cNvSpPr txBox="1"/>
          <p:nvPr/>
        </p:nvSpPr>
        <p:spPr>
          <a:xfrm>
            <a:off x="5773449" y="5083347"/>
            <a:ext cx="432048" cy="369332"/>
          </a:xfrm>
          <a:prstGeom prst="rect">
            <a:avLst/>
          </a:prstGeom>
          <a:noFill/>
        </p:spPr>
        <p:txBody>
          <a:bodyPr wrap="square" rtlCol="0">
            <a:spAutoFit/>
          </a:bodyPr>
          <a:lstStyle/>
          <a:p>
            <a:pPr algn="ctr"/>
            <a:r>
              <a:rPr lang="en-US" dirty="0"/>
              <a:t>10</a:t>
            </a:r>
          </a:p>
        </p:txBody>
      </p:sp>
      <p:sp>
        <p:nvSpPr>
          <p:cNvPr id="29" name="TextBox 28"/>
          <p:cNvSpPr txBox="1"/>
          <p:nvPr/>
        </p:nvSpPr>
        <p:spPr>
          <a:xfrm>
            <a:off x="5294714" y="4556903"/>
            <a:ext cx="432048" cy="369332"/>
          </a:xfrm>
          <a:prstGeom prst="rect">
            <a:avLst/>
          </a:prstGeom>
          <a:noFill/>
        </p:spPr>
        <p:txBody>
          <a:bodyPr wrap="square" rtlCol="0">
            <a:spAutoFit/>
          </a:bodyPr>
          <a:lstStyle/>
          <a:p>
            <a:pPr algn="ctr"/>
            <a:r>
              <a:rPr lang="en-US" dirty="0"/>
              <a:t>3</a:t>
            </a:r>
          </a:p>
        </p:txBody>
      </p:sp>
      <p:sp>
        <p:nvSpPr>
          <p:cNvPr id="30" name="TextBox 29"/>
          <p:cNvSpPr txBox="1"/>
          <p:nvPr/>
        </p:nvSpPr>
        <p:spPr>
          <a:xfrm>
            <a:off x="6583539" y="4069161"/>
            <a:ext cx="432048" cy="369332"/>
          </a:xfrm>
          <a:prstGeom prst="rect">
            <a:avLst/>
          </a:prstGeom>
          <a:noFill/>
        </p:spPr>
        <p:txBody>
          <a:bodyPr wrap="square" rtlCol="0">
            <a:spAutoFit/>
          </a:bodyPr>
          <a:lstStyle/>
          <a:p>
            <a:pPr algn="ctr"/>
            <a:r>
              <a:rPr lang="en-US" dirty="0"/>
              <a:t>7</a:t>
            </a:r>
          </a:p>
        </p:txBody>
      </p:sp>
      <p:sp>
        <p:nvSpPr>
          <p:cNvPr id="31" name="TextBox 30"/>
          <p:cNvSpPr txBox="1"/>
          <p:nvPr/>
        </p:nvSpPr>
        <p:spPr>
          <a:xfrm>
            <a:off x="8194078" y="4516612"/>
            <a:ext cx="432048"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8346478" y="5788800"/>
            <a:ext cx="432048" cy="369332"/>
          </a:xfrm>
          <a:prstGeom prst="rect">
            <a:avLst/>
          </a:prstGeom>
          <a:noFill/>
        </p:spPr>
        <p:txBody>
          <a:bodyPr wrap="square" rtlCol="0">
            <a:spAutoFit/>
          </a:bodyPr>
          <a:lstStyle/>
          <a:p>
            <a:pPr algn="ctr"/>
            <a:r>
              <a:rPr lang="en-US" dirty="0"/>
              <a:t>6</a:t>
            </a:r>
          </a:p>
        </p:txBody>
      </p:sp>
      <p:sp>
        <p:nvSpPr>
          <p:cNvPr id="33" name="TextBox 32"/>
          <p:cNvSpPr txBox="1"/>
          <p:nvPr/>
        </p:nvSpPr>
        <p:spPr>
          <a:xfrm>
            <a:off x="6825926" y="6207554"/>
            <a:ext cx="432048" cy="369332"/>
          </a:xfrm>
          <a:prstGeom prst="rect">
            <a:avLst/>
          </a:prstGeom>
          <a:noFill/>
        </p:spPr>
        <p:txBody>
          <a:bodyPr wrap="square" rtlCol="0">
            <a:spAutoFit/>
          </a:bodyPr>
          <a:lstStyle/>
          <a:p>
            <a:pPr algn="ctr"/>
            <a:r>
              <a:rPr lang="en-US" dirty="0"/>
              <a:t>7</a:t>
            </a:r>
          </a:p>
        </p:txBody>
      </p:sp>
      <p:sp>
        <p:nvSpPr>
          <p:cNvPr id="34" name="TextBox 33"/>
          <p:cNvSpPr txBox="1"/>
          <p:nvPr/>
        </p:nvSpPr>
        <p:spPr>
          <a:xfrm>
            <a:off x="7014156" y="5456126"/>
            <a:ext cx="432048" cy="369332"/>
          </a:xfrm>
          <a:prstGeom prst="rect">
            <a:avLst/>
          </a:prstGeom>
          <a:noFill/>
        </p:spPr>
        <p:txBody>
          <a:bodyPr wrap="square" rtlCol="0">
            <a:spAutoFit/>
          </a:bodyPr>
          <a:lstStyle/>
          <a:p>
            <a:pPr algn="ctr"/>
            <a:r>
              <a:rPr lang="en-US" dirty="0"/>
              <a:t>2</a:t>
            </a:r>
          </a:p>
        </p:txBody>
      </p:sp>
      <p:sp>
        <p:nvSpPr>
          <p:cNvPr id="35" name="TextBox 34"/>
          <p:cNvSpPr txBox="1"/>
          <p:nvPr/>
        </p:nvSpPr>
        <p:spPr>
          <a:xfrm>
            <a:off x="6583539" y="4741569"/>
            <a:ext cx="432048" cy="369332"/>
          </a:xfrm>
          <a:prstGeom prst="rect">
            <a:avLst/>
          </a:prstGeom>
          <a:noFill/>
        </p:spPr>
        <p:txBody>
          <a:bodyPr wrap="square" rtlCol="0">
            <a:spAutoFit/>
          </a:bodyPr>
          <a:lstStyle/>
          <a:p>
            <a:pPr algn="ctr"/>
            <a:r>
              <a:rPr lang="en-US" dirty="0"/>
              <a:t>8</a:t>
            </a:r>
          </a:p>
        </p:txBody>
      </p:sp>
      <p:cxnSp>
        <p:nvCxnSpPr>
          <p:cNvPr id="36" name="Straight Arrow Connector 35"/>
          <p:cNvCxnSpPr>
            <a:stCxn id="11" idx="4"/>
            <a:endCxn id="25" idx="0"/>
          </p:cNvCxnSpPr>
          <p:nvPr/>
        </p:nvCxnSpPr>
        <p:spPr>
          <a:xfrm>
            <a:off x="7483639" y="4605314"/>
            <a:ext cx="301741" cy="148672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610932" y="5025184"/>
            <a:ext cx="432048" cy="369332"/>
          </a:xfrm>
          <a:prstGeom prst="rect">
            <a:avLst/>
          </a:prstGeom>
          <a:noFill/>
        </p:spPr>
        <p:txBody>
          <a:bodyPr wrap="square" rtlCol="0">
            <a:spAutoFit/>
          </a:bodyPr>
          <a:lstStyle/>
          <a:p>
            <a:pPr algn="ctr"/>
            <a:r>
              <a:rPr lang="en-US" dirty="0"/>
              <a:t>1</a:t>
            </a:r>
          </a:p>
        </p:txBody>
      </p:sp>
      <p:sp>
        <p:nvSpPr>
          <p:cNvPr id="38" name="TextBox 37"/>
          <p:cNvSpPr txBox="1"/>
          <p:nvPr/>
        </p:nvSpPr>
        <p:spPr>
          <a:xfrm>
            <a:off x="5383073" y="5740775"/>
            <a:ext cx="432048" cy="369332"/>
          </a:xfrm>
          <a:prstGeom prst="rect">
            <a:avLst/>
          </a:prstGeom>
          <a:noFill/>
        </p:spPr>
        <p:txBody>
          <a:bodyPr wrap="square" rtlCol="0">
            <a:spAutoFit/>
          </a:bodyPr>
          <a:lstStyle/>
          <a:p>
            <a:pPr algn="ctr"/>
            <a:r>
              <a:rPr lang="en-US" dirty="0"/>
              <a:t>5</a:t>
            </a:r>
          </a:p>
        </p:txBody>
      </p:sp>
    </p:spTree>
    <p:extLst>
      <p:ext uri="{BB962C8B-B14F-4D97-AF65-F5344CB8AC3E}">
        <p14:creationId xmlns:p14="http://schemas.microsoft.com/office/powerpoint/2010/main" val="1300467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Expanding the Vertex Set W in Stages (cont’d)</a:t>
            </a:r>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2891313481"/>
                  </p:ext>
                </p:extLst>
              </p:nvPr>
            </p:nvGraphicFramePr>
            <p:xfrm>
              <a:off x="457200" y="1600200"/>
              <a:ext cx="8229595" cy="1854200"/>
            </p:xfrm>
            <a:graphic>
              <a:graphicData uri="http://schemas.openxmlformats.org/drawingml/2006/table">
                <a:tbl>
                  <a:tblPr firstRow="1" bandRow="1">
                    <a:tableStyleId>{5C22544A-7EE6-4342-B048-85BDC9FD1C3A}</a:tableStyleId>
                  </a:tblPr>
                  <a:tblGrid>
                    <a:gridCol w="748145">
                      <a:extLst>
                        <a:ext uri="{9D8B030D-6E8A-4147-A177-3AD203B41FA5}">
                          <a16:colId xmlns:a16="http://schemas.microsoft.com/office/drawing/2014/main" val="20000"/>
                        </a:ext>
                      </a:extLst>
                    </a:gridCol>
                    <a:gridCol w="1062399">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360040">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648072">
                      <a:extLst>
                        <a:ext uri="{9D8B030D-6E8A-4147-A177-3AD203B41FA5}">
                          <a16:colId xmlns:a16="http://schemas.microsoft.com/office/drawing/2014/main" val="20005"/>
                        </a:ext>
                      </a:extLst>
                    </a:gridCol>
                    <a:gridCol w="618159">
                      <a:extLst>
                        <a:ext uri="{9D8B030D-6E8A-4147-A177-3AD203B41FA5}">
                          <a16:colId xmlns:a16="http://schemas.microsoft.com/office/drawing/2014/main" val="20006"/>
                        </a:ext>
                      </a:extLst>
                    </a:gridCol>
                    <a:gridCol w="748145">
                      <a:extLst>
                        <a:ext uri="{9D8B030D-6E8A-4147-A177-3AD203B41FA5}">
                          <a16:colId xmlns:a16="http://schemas.microsoft.com/office/drawing/2014/main" val="20007"/>
                        </a:ext>
                      </a:extLst>
                    </a:gridCol>
                    <a:gridCol w="748145">
                      <a:extLst>
                        <a:ext uri="{9D8B030D-6E8A-4147-A177-3AD203B41FA5}">
                          <a16:colId xmlns:a16="http://schemas.microsoft.com/office/drawing/2014/main" val="20008"/>
                        </a:ext>
                      </a:extLst>
                    </a:gridCol>
                    <a:gridCol w="748145">
                      <a:extLst>
                        <a:ext uri="{9D8B030D-6E8A-4147-A177-3AD203B41FA5}">
                          <a16:colId xmlns:a16="http://schemas.microsoft.com/office/drawing/2014/main" val="20009"/>
                        </a:ext>
                      </a:extLst>
                    </a:gridCol>
                    <a:gridCol w="748145">
                      <a:extLst>
                        <a:ext uri="{9D8B030D-6E8A-4147-A177-3AD203B41FA5}">
                          <a16:colId xmlns:a16="http://schemas.microsoft.com/office/drawing/2014/main" val="20010"/>
                        </a:ext>
                      </a:extLst>
                    </a:gridCol>
                  </a:tblGrid>
                  <a:tr h="370840">
                    <a:tc>
                      <a:txBody>
                        <a:bodyPr/>
                        <a:lstStyle/>
                        <a:p>
                          <a:r>
                            <a:rPr lang="en-US" dirty="0"/>
                            <a:t>Stage</a:t>
                          </a:r>
                        </a:p>
                      </a:txBody>
                      <a:tcPr/>
                    </a:tc>
                    <a:tc>
                      <a:txBody>
                        <a:bodyPr/>
                        <a:lstStyle/>
                        <a:p>
                          <a:r>
                            <a:rPr lang="en-US" dirty="0"/>
                            <a:t>W</a:t>
                          </a:r>
                        </a:p>
                      </a:txBody>
                      <a:tcPr/>
                    </a:tc>
                    <a:tc>
                      <a:txBody>
                        <a:bodyPr/>
                        <a:lstStyle/>
                        <a:p>
                          <a:r>
                            <a:rPr lang="en-US" dirty="0"/>
                            <a:t>V-W</a:t>
                          </a:r>
                        </a:p>
                      </a:txBody>
                      <a:tcPr/>
                    </a:tc>
                    <a:tc>
                      <a:txBody>
                        <a:bodyPr/>
                        <a:lstStyle/>
                        <a:p>
                          <a:r>
                            <a:rPr lang="en-US" dirty="0"/>
                            <a:t>w</a:t>
                          </a:r>
                        </a:p>
                      </a:txBody>
                      <a:tcPr/>
                    </a:tc>
                    <a:tc>
                      <a:txBody>
                        <a:bodyPr/>
                        <a:lstStyle/>
                        <a:p>
                          <a:r>
                            <a:rPr lang="el-GR" dirty="0"/>
                            <a:t>Δ(</a:t>
                          </a:r>
                          <a:r>
                            <a:rPr lang="en-US" dirty="0"/>
                            <a:t>w)</a:t>
                          </a:r>
                        </a:p>
                      </a:txBody>
                      <a:tcPr/>
                    </a:tc>
                    <a:tc>
                      <a:txBody>
                        <a:bodyPr/>
                        <a:lstStyle/>
                        <a:p>
                          <a:r>
                            <a:rPr lang="el-GR" dirty="0"/>
                            <a:t>Δ</a:t>
                          </a:r>
                          <a:r>
                            <a:rPr lang="en-US" dirty="0"/>
                            <a:t>(1)</a:t>
                          </a:r>
                        </a:p>
                      </a:txBody>
                      <a:tcPr/>
                    </a:tc>
                    <a:tc>
                      <a:txBody>
                        <a:bodyPr/>
                        <a:lstStyle/>
                        <a:p>
                          <a:r>
                            <a:rPr lang="el-GR" dirty="0"/>
                            <a:t>Δ</a:t>
                          </a:r>
                          <a:r>
                            <a:rPr lang="en-US" dirty="0"/>
                            <a:t>(2)</a:t>
                          </a:r>
                        </a:p>
                      </a:txBody>
                      <a:tcPr/>
                    </a:tc>
                    <a:tc>
                      <a:txBody>
                        <a:bodyPr/>
                        <a:lstStyle/>
                        <a:p>
                          <a:r>
                            <a:rPr lang="el-GR" dirty="0"/>
                            <a:t>Δ</a:t>
                          </a:r>
                          <a:r>
                            <a:rPr lang="en-US" dirty="0"/>
                            <a:t>(3)</a:t>
                          </a:r>
                        </a:p>
                      </a:txBody>
                      <a:tcPr/>
                    </a:tc>
                    <a:tc>
                      <a:txBody>
                        <a:bodyPr/>
                        <a:lstStyle/>
                        <a:p>
                          <a:r>
                            <a:rPr lang="el-GR" dirty="0"/>
                            <a:t>Δ</a:t>
                          </a:r>
                          <a:r>
                            <a:rPr lang="en-US" dirty="0"/>
                            <a:t>(4)</a:t>
                          </a:r>
                        </a:p>
                      </a:txBody>
                      <a:tcPr/>
                    </a:tc>
                    <a:tc>
                      <a:txBody>
                        <a:bodyPr/>
                        <a:lstStyle/>
                        <a:p>
                          <a:r>
                            <a:rPr lang="el-GR" dirty="0"/>
                            <a:t>Δ</a:t>
                          </a:r>
                          <a:r>
                            <a:rPr lang="en-US" dirty="0"/>
                            <a:t>(5)</a:t>
                          </a:r>
                        </a:p>
                      </a:txBody>
                      <a:tcPr/>
                    </a:tc>
                    <a:tc>
                      <a:txBody>
                        <a:bodyPr/>
                        <a:lstStyle/>
                        <a:p>
                          <a:r>
                            <a:rPr lang="el-GR" dirty="0"/>
                            <a:t>Δ</a:t>
                          </a:r>
                          <a:r>
                            <a:rPr lang="en-US" dirty="0"/>
                            <a:t>(6)</a:t>
                          </a:r>
                        </a:p>
                      </a:txBody>
                      <a:tcPr/>
                    </a:tc>
                    <a:extLst>
                      <a:ext uri="{0D108BD9-81ED-4DB2-BD59-A6C34878D82A}">
                        <a16:rowId xmlns:a16="http://schemas.microsoft.com/office/drawing/2014/main" val="10000"/>
                      </a:ext>
                    </a:extLst>
                  </a:tr>
                  <a:tr h="370840">
                    <a:tc>
                      <a:txBody>
                        <a:bodyPr/>
                        <a:lstStyle/>
                        <a:p>
                          <a:r>
                            <a:rPr lang="en-US" dirty="0"/>
                            <a:t>Start</a:t>
                          </a:r>
                        </a:p>
                      </a:txBody>
                      <a:tcPr/>
                    </a:tc>
                    <a:tc>
                      <a:txBody>
                        <a:bodyPr/>
                        <a:lstStyle/>
                        <a:p>
                          <a:r>
                            <a:rPr lang="en-US" dirty="0"/>
                            <a:t>{1}</a:t>
                          </a:r>
                        </a:p>
                      </a:txBody>
                      <a:tcPr/>
                    </a:tc>
                    <a:tc>
                      <a:txBody>
                        <a:bodyPr/>
                        <a:lstStyle/>
                        <a:p>
                          <a:r>
                            <a:rPr lang="en-US" dirty="0"/>
                            <a:t>{2,3,4,5,6}</a:t>
                          </a:r>
                        </a:p>
                      </a:txBody>
                      <a:tcPr/>
                    </a:tc>
                    <a:tc>
                      <a:txBody>
                        <a:bodyPr/>
                        <a:lstStyle/>
                        <a:p>
                          <a:r>
                            <a:rPr lang="en-US" dirty="0"/>
                            <a:t>-</a:t>
                          </a:r>
                        </a:p>
                      </a:txBody>
                      <a:tcPr/>
                    </a:tc>
                    <a:tc>
                      <a:txBody>
                        <a:bodyPr/>
                        <a:lstStyle/>
                        <a:p>
                          <a:r>
                            <a:rPr lang="en-US" dirty="0"/>
                            <a:t>-</a:t>
                          </a:r>
                        </a:p>
                      </a:txBody>
                      <a:tcPr/>
                    </a:tc>
                    <a:tc>
                      <a:txBody>
                        <a:bodyPr/>
                        <a:lstStyle/>
                        <a:p>
                          <a:r>
                            <a:rPr lang="en-US" dirty="0"/>
                            <a:t>0</a:t>
                          </a:r>
                        </a:p>
                      </a:txBody>
                      <a:tcPr/>
                    </a:tc>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{1,2}</a:t>
                          </a:r>
                        </a:p>
                      </a:txBody>
                      <a:tcPr/>
                    </a:tc>
                    <a:tc>
                      <a:txBody>
                        <a:bodyPr/>
                        <a:lstStyle/>
                        <a:p>
                          <a:r>
                            <a:rPr lang="en-US" dirty="0"/>
                            <a:t>{3,4,5,6}</a:t>
                          </a:r>
                        </a:p>
                      </a:txBody>
                      <a:tcPr/>
                    </a:tc>
                    <a:tc>
                      <a:txBody>
                        <a:bodyPr/>
                        <a:lstStyle/>
                        <a:p>
                          <a:r>
                            <a:rPr lang="en-US" dirty="0"/>
                            <a:t>2</a:t>
                          </a:r>
                        </a:p>
                      </a:txBody>
                      <a:tcPr/>
                    </a:tc>
                    <a:tc>
                      <a:txBody>
                        <a:bodyPr/>
                        <a:lstStyle/>
                        <a:p>
                          <a:r>
                            <a:rPr lang="en-US" dirty="0"/>
                            <a:t>3</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{1,2,6}</a:t>
                          </a:r>
                        </a:p>
                      </a:txBody>
                      <a:tcPr/>
                    </a:tc>
                    <a:tc>
                      <a:txBody>
                        <a:bodyPr/>
                        <a:lstStyle/>
                        <a:p>
                          <a:r>
                            <a:rPr lang="en-US" dirty="0"/>
                            <a:t>{3,4,5}</a:t>
                          </a:r>
                        </a:p>
                      </a:txBody>
                      <a:tcPr/>
                    </a:tc>
                    <a:tc>
                      <a:txBody>
                        <a:bodyPr/>
                        <a:lstStyle/>
                        <a:p>
                          <a:r>
                            <a:rPr lang="en-US" dirty="0"/>
                            <a:t>6</a:t>
                          </a:r>
                        </a:p>
                      </a:txBody>
                      <a:tcPr/>
                    </a:tc>
                    <a:tc>
                      <a:txBody>
                        <a:bodyPr/>
                        <a:lstStyle/>
                        <a:p>
                          <a:r>
                            <a:rPr lang="en-US" dirty="0"/>
                            <a:t>5</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3"/>
                      </a:ext>
                    </a:extLst>
                  </a:tr>
                  <a:tr h="370840">
                    <a:tc>
                      <a:txBody>
                        <a:bodyPr/>
                        <a:lstStyle/>
                        <a:p>
                          <a:r>
                            <a:rPr lang="en-US" dirty="0"/>
                            <a:t>4</a:t>
                          </a:r>
                        </a:p>
                      </a:txBody>
                      <a:tcPr/>
                    </a:tc>
                    <a:tc>
                      <a:txBody>
                        <a:bodyPr/>
                        <a:lstStyle/>
                        <a:p>
                          <a:r>
                            <a:rPr lang="en-US" dirty="0"/>
                            <a:t>{1,2,6,4}</a:t>
                          </a:r>
                        </a:p>
                      </a:txBody>
                      <a:tcPr/>
                    </a:tc>
                    <a:tc>
                      <a:txBody>
                        <a:bodyPr/>
                        <a:lstStyle/>
                        <a:p>
                          <a:r>
                            <a:rPr lang="en-US" dirty="0"/>
                            <a:t>{3,5}</a:t>
                          </a:r>
                        </a:p>
                      </a:txBody>
                      <a:tcPr/>
                    </a:tc>
                    <a:tc>
                      <a:txBody>
                        <a:bodyPr/>
                        <a:lstStyle/>
                        <a:p>
                          <a:r>
                            <a:rPr lang="en-US" dirty="0"/>
                            <a:t>4</a:t>
                          </a:r>
                        </a:p>
                      </a:txBody>
                      <a:tcPr/>
                    </a:tc>
                    <a:tc>
                      <a:txBody>
                        <a:bodyPr/>
                        <a:lstStyle/>
                        <a:p>
                          <a:r>
                            <a:rPr lang="en-US" dirty="0"/>
                            <a:t>7</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13</a:t>
                          </a:r>
                        </a:p>
                      </a:txBody>
                      <a:tcPr/>
                    </a:tc>
                    <a:tc>
                      <a:txBody>
                        <a:bodyPr/>
                        <a:lstStyle/>
                        <a:p>
                          <a:r>
                            <a:rPr lang="en-US" dirty="0"/>
                            <a:t>5</a:t>
                          </a:r>
                        </a:p>
                      </a:txBody>
                      <a:tcPr/>
                    </a:tc>
                    <a:extLst>
                      <a:ext uri="{0D108BD9-81ED-4DB2-BD59-A6C34878D82A}">
                        <a16:rowId xmlns:a16="http://schemas.microsoft.com/office/drawing/2014/main" val="10004"/>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238762698"/>
                  </p:ext>
                </p:extLst>
              </p:nvPr>
            </p:nvGraphicFramePr>
            <p:xfrm>
              <a:off x="457200" y="1600200"/>
              <a:ext cx="8229595" cy="1854200"/>
            </p:xfrm>
            <a:graphic>
              <a:graphicData uri="http://schemas.openxmlformats.org/drawingml/2006/table">
                <a:tbl>
                  <a:tblPr firstRow="1" bandRow="1">
                    <a:tableStyleId>{5C22544A-7EE6-4342-B048-85BDC9FD1C3A}</a:tableStyleId>
                  </a:tblPr>
                  <a:tblGrid>
                    <a:gridCol w="748145"/>
                    <a:gridCol w="1062399"/>
                    <a:gridCol w="1152128"/>
                    <a:gridCol w="360040"/>
                    <a:gridCol w="648072"/>
                    <a:gridCol w="648072"/>
                    <a:gridCol w="618159"/>
                    <a:gridCol w="748145"/>
                    <a:gridCol w="748145"/>
                    <a:gridCol w="748145"/>
                    <a:gridCol w="748145"/>
                  </a:tblGrid>
                  <a:tr h="370840">
                    <a:tc>
                      <a:txBody>
                        <a:bodyPr/>
                        <a:lstStyle/>
                        <a:p>
                          <a:r>
                            <a:rPr lang="en-US" dirty="0" smtClean="0"/>
                            <a:t>Stage</a:t>
                          </a:r>
                          <a:endParaRPr lang="en-US" dirty="0"/>
                        </a:p>
                      </a:txBody>
                      <a:tcPr/>
                    </a:tc>
                    <a:tc>
                      <a:txBody>
                        <a:bodyPr/>
                        <a:lstStyle/>
                        <a:p>
                          <a:r>
                            <a:rPr lang="en-US" dirty="0" smtClean="0"/>
                            <a:t>W</a:t>
                          </a:r>
                          <a:endParaRPr lang="en-US" dirty="0"/>
                        </a:p>
                      </a:txBody>
                      <a:tcPr/>
                    </a:tc>
                    <a:tc>
                      <a:txBody>
                        <a:bodyPr/>
                        <a:lstStyle/>
                        <a:p>
                          <a:r>
                            <a:rPr lang="en-US" dirty="0" smtClean="0"/>
                            <a:t>V-W</a:t>
                          </a:r>
                          <a:endParaRPr lang="en-US" dirty="0"/>
                        </a:p>
                      </a:txBody>
                      <a:tcPr/>
                    </a:tc>
                    <a:tc>
                      <a:txBody>
                        <a:bodyPr/>
                        <a:lstStyle/>
                        <a:p>
                          <a:r>
                            <a:rPr lang="en-US" dirty="0" smtClean="0"/>
                            <a:t>w</a:t>
                          </a:r>
                          <a:endParaRPr lang="en-US" dirty="0"/>
                        </a:p>
                      </a:txBody>
                      <a:tcPr/>
                    </a:tc>
                    <a:tc>
                      <a:txBody>
                        <a:bodyPr/>
                        <a:lstStyle/>
                        <a:p>
                          <a:r>
                            <a:rPr lang="el-GR" dirty="0" smtClean="0"/>
                            <a:t>Δ(</a:t>
                          </a:r>
                          <a:r>
                            <a:rPr lang="en-US" dirty="0" smtClean="0"/>
                            <a:t>w)</a:t>
                          </a:r>
                          <a:endParaRPr lang="en-US" dirty="0"/>
                        </a:p>
                      </a:txBody>
                      <a:tcPr/>
                    </a:tc>
                    <a:tc>
                      <a:txBody>
                        <a:bodyPr/>
                        <a:lstStyle/>
                        <a:p>
                          <a:r>
                            <a:rPr lang="el-GR" dirty="0" smtClean="0"/>
                            <a:t>Δ</a:t>
                          </a:r>
                          <a:r>
                            <a:rPr lang="en-US" dirty="0" smtClean="0"/>
                            <a:t>(1)</a:t>
                          </a:r>
                          <a:endParaRPr lang="en-US" dirty="0"/>
                        </a:p>
                      </a:txBody>
                      <a:tcPr/>
                    </a:tc>
                    <a:tc>
                      <a:txBody>
                        <a:bodyPr/>
                        <a:lstStyle/>
                        <a:p>
                          <a:r>
                            <a:rPr lang="el-GR" dirty="0" smtClean="0"/>
                            <a:t>Δ</a:t>
                          </a:r>
                          <a:r>
                            <a:rPr lang="en-US" dirty="0" smtClean="0"/>
                            <a:t>(2)</a:t>
                          </a:r>
                          <a:endParaRPr lang="en-US" dirty="0"/>
                        </a:p>
                      </a:txBody>
                      <a:tcPr/>
                    </a:tc>
                    <a:tc>
                      <a:txBody>
                        <a:bodyPr/>
                        <a:lstStyle/>
                        <a:p>
                          <a:r>
                            <a:rPr lang="el-GR" dirty="0" smtClean="0"/>
                            <a:t>Δ</a:t>
                          </a:r>
                          <a:r>
                            <a:rPr lang="en-US" dirty="0" smtClean="0"/>
                            <a:t>(3)</a:t>
                          </a:r>
                          <a:endParaRPr lang="en-US" dirty="0"/>
                        </a:p>
                      </a:txBody>
                      <a:tcPr/>
                    </a:tc>
                    <a:tc>
                      <a:txBody>
                        <a:bodyPr/>
                        <a:lstStyle/>
                        <a:p>
                          <a:r>
                            <a:rPr lang="el-GR" dirty="0" smtClean="0"/>
                            <a:t>Δ</a:t>
                          </a:r>
                          <a:r>
                            <a:rPr lang="en-US" dirty="0" smtClean="0"/>
                            <a:t>(4)</a:t>
                          </a:r>
                          <a:endParaRPr lang="en-US" dirty="0"/>
                        </a:p>
                      </a:txBody>
                      <a:tcPr/>
                    </a:tc>
                    <a:tc>
                      <a:txBody>
                        <a:bodyPr/>
                        <a:lstStyle/>
                        <a:p>
                          <a:r>
                            <a:rPr lang="el-GR" dirty="0" smtClean="0"/>
                            <a:t>Δ</a:t>
                          </a:r>
                          <a:r>
                            <a:rPr lang="en-US" dirty="0" smtClean="0"/>
                            <a:t>(5)</a:t>
                          </a:r>
                          <a:endParaRPr lang="en-US" dirty="0"/>
                        </a:p>
                      </a:txBody>
                      <a:tcPr/>
                    </a:tc>
                    <a:tc>
                      <a:txBody>
                        <a:bodyPr/>
                        <a:lstStyle/>
                        <a:p>
                          <a:r>
                            <a:rPr lang="el-GR" dirty="0" smtClean="0"/>
                            <a:t>Δ</a:t>
                          </a:r>
                          <a:r>
                            <a:rPr lang="en-US" dirty="0" smtClean="0"/>
                            <a:t>(6)</a:t>
                          </a:r>
                          <a:endParaRPr lang="en-US" dirty="0"/>
                        </a:p>
                      </a:txBody>
                      <a:tcPr/>
                    </a:tc>
                  </a:tr>
                  <a:tr h="370840">
                    <a:tc>
                      <a:txBody>
                        <a:bodyPr/>
                        <a:lstStyle/>
                        <a:p>
                          <a:r>
                            <a:rPr lang="en-US" dirty="0" smtClean="0"/>
                            <a:t>Start</a:t>
                          </a:r>
                          <a:endParaRPr lang="en-US" dirty="0"/>
                        </a:p>
                      </a:txBody>
                      <a:tcPr/>
                    </a:tc>
                    <a:tc>
                      <a:txBody>
                        <a:bodyPr/>
                        <a:lstStyle/>
                        <a:p>
                          <a:r>
                            <a:rPr lang="en-US" dirty="0" smtClean="0"/>
                            <a:t>{1}</a:t>
                          </a:r>
                          <a:endParaRPr lang="en-US" dirty="0"/>
                        </a:p>
                      </a:txBody>
                      <a:tcPr/>
                    </a:tc>
                    <a:tc>
                      <a:txBody>
                        <a:bodyPr/>
                        <a:lstStyle/>
                        <a:p>
                          <a:r>
                            <a:rPr lang="en-US" dirty="0" smtClean="0"/>
                            <a:t>{2,3,4,5,6}</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endParaRPr lang="en-US"/>
                        </a:p>
                      </a:txBody>
                      <a:tcPr>
                        <a:blipFill rotWithShape="1">
                          <a:blip r:embed="rId2"/>
                          <a:stretch>
                            <a:fillRect l="-698374" t="-108197" r="-299187" b="-322951"/>
                          </a:stretch>
                        </a:blipFill>
                      </a:tcPr>
                    </a:tc>
                    <a:tc>
                      <a:txBody>
                        <a:bodyPr/>
                        <a:lstStyle/>
                        <a:p>
                          <a:endParaRPr lang="en-US"/>
                        </a:p>
                      </a:txBody>
                      <a:tcPr>
                        <a:blipFill rotWithShape="1">
                          <a:blip r:embed="rId2"/>
                          <a:stretch>
                            <a:fillRect l="-798374" t="-108197" r="-199187" b="-322951"/>
                          </a:stretch>
                        </a:blipFill>
                      </a:tcPr>
                    </a:tc>
                    <a:tc>
                      <a:txBody>
                        <a:bodyPr/>
                        <a:lstStyle/>
                        <a:p>
                          <a:endParaRPr lang="en-US"/>
                        </a:p>
                      </a:txBody>
                      <a:tcPr>
                        <a:blipFill rotWithShape="1">
                          <a:blip r:embed="rId2"/>
                          <a:stretch>
                            <a:fillRect l="-905738" t="-108197" r="-100820" b="-322951"/>
                          </a:stretch>
                        </a:blipFill>
                      </a:tcPr>
                    </a:tc>
                    <a:tc>
                      <a:txBody>
                        <a:bodyPr/>
                        <a:lstStyle/>
                        <a:p>
                          <a:r>
                            <a:rPr lang="en-US" dirty="0" smtClean="0"/>
                            <a:t>5</a:t>
                          </a:r>
                          <a:endParaRPr lang="en-US" dirty="0"/>
                        </a:p>
                      </a:txBody>
                      <a:tcPr/>
                    </a:tc>
                  </a:tr>
                  <a:tr h="370840">
                    <a:tc>
                      <a:txBody>
                        <a:bodyPr/>
                        <a:lstStyle/>
                        <a:p>
                          <a:r>
                            <a:rPr lang="en-US" dirty="0" smtClean="0"/>
                            <a:t>2</a:t>
                          </a:r>
                          <a:endParaRPr lang="en-US" dirty="0"/>
                        </a:p>
                      </a:txBody>
                      <a:tcPr/>
                    </a:tc>
                    <a:tc>
                      <a:txBody>
                        <a:bodyPr/>
                        <a:lstStyle/>
                        <a:p>
                          <a:r>
                            <a:rPr lang="en-US" dirty="0" smtClean="0"/>
                            <a:t>{1,2}</a:t>
                          </a:r>
                          <a:endParaRPr lang="en-US" dirty="0"/>
                        </a:p>
                      </a:txBody>
                      <a:tcPr/>
                    </a:tc>
                    <a:tc>
                      <a:txBody>
                        <a:bodyPr/>
                        <a:lstStyle/>
                        <a:p>
                          <a:r>
                            <a:rPr lang="en-US" dirty="0" smtClean="0"/>
                            <a:t>{3,4,5,6}</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endParaRPr lang="en-US"/>
                        </a:p>
                      </a:txBody>
                      <a:tcPr>
                        <a:blipFill rotWithShape="1">
                          <a:blip r:embed="rId2"/>
                          <a:stretch>
                            <a:fillRect l="-798374" t="-211667" r="-199187" b="-228333"/>
                          </a:stretch>
                        </a:blipFill>
                      </a:tcPr>
                    </a:tc>
                    <a:tc>
                      <a:txBody>
                        <a:bodyPr/>
                        <a:lstStyle/>
                        <a:p>
                          <a:endParaRPr lang="en-US"/>
                        </a:p>
                      </a:txBody>
                      <a:tcPr>
                        <a:blipFill rotWithShape="1">
                          <a:blip r:embed="rId2"/>
                          <a:stretch>
                            <a:fillRect l="-905738" t="-211667" r="-100820" b="-228333"/>
                          </a:stretch>
                        </a:blipFill>
                      </a:tcPr>
                    </a:tc>
                    <a:tc>
                      <a:txBody>
                        <a:bodyPr/>
                        <a:lstStyle/>
                        <a:p>
                          <a:r>
                            <a:rPr lang="en-US" dirty="0" smtClean="0"/>
                            <a:t>5</a:t>
                          </a:r>
                          <a:endParaRPr lang="en-US" dirty="0"/>
                        </a:p>
                      </a:txBody>
                      <a:tcPr/>
                    </a:tc>
                  </a:tr>
                  <a:tr h="370840">
                    <a:tc>
                      <a:txBody>
                        <a:bodyPr/>
                        <a:lstStyle/>
                        <a:p>
                          <a:r>
                            <a:rPr lang="en-US" dirty="0" smtClean="0"/>
                            <a:t>3</a:t>
                          </a:r>
                          <a:endParaRPr lang="en-US" dirty="0"/>
                        </a:p>
                      </a:txBody>
                      <a:tcPr/>
                    </a:tc>
                    <a:tc>
                      <a:txBody>
                        <a:bodyPr/>
                        <a:lstStyle/>
                        <a:p>
                          <a:r>
                            <a:rPr lang="en-US" dirty="0" smtClean="0"/>
                            <a:t>{1,2,6}</a:t>
                          </a:r>
                          <a:endParaRPr lang="en-US" dirty="0"/>
                        </a:p>
                      </a:txBody>
                      <a:tcPr/>
                    </a:tc>
                    <a:tc>
                      <a:txBody>
                        <a:bodyPr/>
                        <a:lstStyle/>
                        <a:p>
                          <a:r>
                            <a:rPr lang="en-US" dirty="0" smtClean="0"/>
                            <a:t>{3,4,5}</a:t>
                          </a:r>
                          <a:endParaRPr lang="en-US" dirty="0"/>
                        </a:p>
                      </a:txBody>
                      <a:tcPr/>
                    </a:tc>
                    <a:tc>
                      <a:txBody>
                        <a:bodyPr/>
                        <a:lstStyle/>
                        <a:p>
                          <a:r>
                            <a:rPr lang="en-US" dirty="0" smtClean="0"/>
                            <a:t>6</a:t>
                          </a:r>
                          <a:endParaRPr lang="en-US" dirty="0"/>
                        </a:p>
                      </a:txBody>
                      <a:tcPr/>
                    </a:tc>
                    <a:tc>
                      <a:txBody>
                        <a:bodyPr/>
                        <a:lstStyle/>
                        <a:p>
                          <a:r>
                            <a:rPr lang="en-US" dirty="0" smtClean="0"/>
                            <a:t>5</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a:t>
                          </a:r>
                          <a:endParaRPr lang="en-US" dirty="0"/>
                        </a:p>
                      </a:txBody>
                      <a:tcPr/>
                    </a:tc>
                    <a:tc>
                      <a:txBody>
                        <a:bodyPr/>
                        <a:lstStyle/>
                        <a:p>
                          <a:endParaRPr lang="en-US"/>
                        </a:p>
                      </a:txBody>
                      <a:tcPr>
                        <a:blipFill rotWithShape="1">
                          <a:blip r:embed="rId2"/>
                          <a:stretch>
                            <a:fillRect l="-905738" t="-306557" r="-100820" b="-124590"/>
                          </a:stretch>
                        </a:blipFill>
                      </a:tcPr>
                    </a:tc>
                    <a:tc>
                      <a:txBody>
                        <a:bodyPr/>
                        <a:lstStyle/>
                        <a:p>
                          <a:r>
                            <a:rPr lang="en-US" dirty="0" smtClean="0"/>
                            <a:t>5</a:t>
                          </a:r>
                          <a:endParaRPr lang="en-US" dirty="0"/>
                        </a:p>
                      </a:txBody>
                      <a:tcPr/>
                    </a:tc>
                  </a:tr>
                  <a:tr h="370840">
                    <a:tc>
                      <a:txBody>
                        <a:bodyPr/>
                        <a:lstStyle/>
                        <a:p>
                          <a:r>
                            <a:rPr lang="en-US" dirty="0" smtClean="0"/>
                            <a:t>4</a:t>
                          </a:r>
                          <a:endParaRPr lang="en-US" dirty="0"/>
                        </a:p>
                      </a:txBody>
                      <a:tcPr/>
                    </a:tc>
                    <a:tc>
                      <a:txBody>
                        <a:bodyPr/>
                        <a:lstStyle/>
                        <a:p>
                          <a:r>
                            <a:rPr lang="en-US" dirty="0" smtClean="0"/>
                            <a:t>{1,2,6,4}</a:t>
                          </a:r>
                          <a:endParaRPr lang="en-US" dirty="0"/>
                        </a:p>
                      </a:txBody>
                      <a:tcPr/>
                    </a:tc>
                    <a:tc>
                      <a:txBody>
                        <a:bodyPr/>
                        <a:lstStyle/>
                        <a:p>
                          <a:r>
                            <a:rPr lang="en-US" dirty="0" smtClean="0"/>
                            <a:t>{3,5}</a:t>
                          </a:r>
                          <a:endParaRPr lang="en-US" dirty="0"/>
                        </a:p>
                      </a:txBody>
                      <a:tcPr/>
                    </a:tc>
                    <a:tc>
                      <a:txBody>
                        <a:bodyPr/>
                        <a:lstStyle/>
                        <a:p>
                          <a:r>
                            <a:rPr lang="en-US" dirty="0" smtClean="0"/>
                            <a:t>4</a:t>
                          </a:r>
                          <a:endParaRPr lang="en-US" dirty="0"/>
                        </a:p>
                      </a:txBody>
                      <a:tcPr/>
                    </a:tc>
                    <a:tc>
                      <a:txBody>
                        <a:bodyPr/>
                        <a:lstStyle/>
                        <a:p>
                          <a:r>
                            <a:rPr lang="en-US" dirty="0" smtClean="0"/>
                            <a:t>7</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a:t>
                          </a:r>
                          <a:endParaRPr lang="en-US" dirty="0"/>
                        </a:p>
                      </a:txBody>
                      <a:tcPr/>
                    </a:tc>
                    <a:tc>
                      <a:txBody>
                        <a:bodyPr/>
                        <a:lstStyle/>
                        <a:p>
                          <a:r>
                            <a:rPr lang="en-US" dirty="0" smtClean="0"/>
                            <a:t>5</a:t>
                          </a:r>
                          <a:endParaRPr lang="en-US" dirty="0"/>
                        </a:p>
                      </a:txBody>
                      <a:tcPr/>
                    </a:tc>
                  </a:tr>
                </a:tbl>
              </a:graphicData>
            </a:graphic>
          </p:graphicFrame>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25</a:t>
            </a:fld>
            <a:endParaRPr lang="en-US"/>
          </a:p>
        </p:txBody>
      </p:sp>
      <p:sp>
        <p:nvSpPr>
          <p:cNvPr id="7" name="TextBox 6"/>
          <p:cNvSpPr txBox="1"/>
          <p:nvPr/>
        </p:nvSpPr>
        <p:spPr>
          <a:xfrm>
            <a:off x="611560" y="5301208"/>
            <a:ext cx="3816424" cy="369332"/>
          </a:xfrm>
          <a:prstGeom prst="rect">
            <a:avLst/>
          </a:prstGeom>
          <a:noFill/>
        </p:spPr>
        <p:txBody>
          <a:bodyPr wrap="square" rtlCol="0">
            <a:spAutoFit/>
          </a:bodyPr>
          <a:lstStyle/>
          <a:p>
            <a:r>
              <a:rPr lang="en-US" b="1" dirty="0"/>
              <a:t>w=3</a:t>
            </a:r>
            <a:r>
              <a:rPr lang="en-US" dirty="0"/>
              <a:t> is chosen for the fifth stage.</a:t>
            </a:r>
          </a:p>
        </p:txBody>
      </p:sp>
      <p:sp>
        <p:nvSpPr>
          <p:cNvPr id="8" name="Oval 7"/>
          <p:cNvSpPr/>
          <p:nvPr/>
        </p:nvSpPr>
        <p:spPr>
          <a:xfrm>
            <a:off x="7626125" y="5925445"/>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130680" y="5817309"/>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014556" y="5059129"/>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950660" y="4089117"/>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318812" y="4089117"/>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686964" y="5059129"/>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0" idx="7"/>
            <a:endCxn id="11" idx="3"/>
          </p:cNvCxnSpPr>
          <p:nvPr/>
        </p:nvCxnSpPr>
        <p:spPr>
          <a:xfrm flipV="1">
            <a:off x="5321869" y="4396430"/>
            <a:ext cx="681518" cy="7154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6"/>
            <a:endCxn id="12" idx="2"/>
          </p:cNvCxnSpPr>
          <p:nvPr/>
        </p:nvCxnSpPr>
        <p:spPr>
          <a:xfrm>
            <a:off x="6310700" y="4269137"/>
            <a:ext cx="100811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6"/>
            <a:endCxn id="13" idx="1"/>
          </p:cNvCxnSpPr>
          <p:nvPr/>
        </p:nvCxnSpPr>
        <p:spPr>
          <a:xfrm>
            <a:off x="7678852" y="4269137"/>
            <a:ext cx="1060839" cy="84271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3"/>
            <a:endCxn id="8" idx="7"/>
          </p:cNvCxnSpPr>
          <p:nvPr/>
        </p:nvCxnSpPr>
        <p:spPr>
          <a:xfrm flipH="1">
            <a:off x="7933438" y="5366442"/>
            <a:ext cx="806253" cy="61173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2"/>
            <a:endCxn id="9" idx="6"/>
          </p:cNvCxnSpPr>
          <p:nvPr/>
        </p:nvCxnSpPr>
        <p:spPr>
          <a:xfrm flipH="1" flipV="1">
            <a:off x="6490720" y="5997329"/>
            <a:ext cx="1135405" cy="10813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7"/>
            <a:endCxn id="13" idx="2"/>
          </p:cNvCxnSpPr>
          <p:nvPr/>
        </p:nvCxnSpPr>
        <p:spPr>
          <a:xfrm flipV="1">
            <a:off x="6437993" y="5239149"/>
            <a:ext cx="2248971" cy="6308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0"/>
            <a:endCxn id="12" idx="3"/>
          </p:cNvCxnSpPr>
          <p:nvPr/>
        </p:nvCxnSpPr>
        <p:spPr>
          <a:xfrm flipV="1">
            <a:off x="6310700" y="4396430"/>
            <a:ext cx="1060839" cy="142087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9" idx="0"/>
          </p:cNvCxnSpPr>
          <p:nvPr/>
        </p:nvCxnSpPr>
        <p:spPr>
          <a:xfrm>
            <a:off x="6130680" y="4449157"/>
            <a:ext cx="180020" cy="136815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5"/>
            <a:endCxn id="9" idx="1"/>
          </p:cNvCxnSpPr>
          <p:nvPr/>
        </p:nvCxnSpPr>
        <p:spPr>
          <a:xfrm>
            <a:off x="5321869" y="5366442"/>
            <a:ext cx="861538" cy="5035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50660" y="4079825"/>
            <a:ext cx="307313" cy="369332"/>
          </a:xfrm>
          <a:prstGeom prst="rect">
            <a:avLst/>
          </a:prstGeom>
          <a:noFill/>
        </p:spPr>
        <p:txBody>
          <a:bodyPr wrap="square" rtlCol="0">
            <a:spAutoFit/>
          </a:bodyPr>
          <a:lstStyle/>
          <a:p>
            <a:pPr algn="ctr"/>
            <a:r>
              <a:rPr lang="en-US" dirty="0"/>
              <a:t>2</a:t>
            </a:r>
          </a:p>
        </p:txBody>
      </p:sp>
      <p:sp>
        <p:nvSpPr>
          <p:cNvPr id="24" name="TextBox 23"/>
          <p:cNvSpPr txBox="1"/>
          <p:nvPr/>
        </p:nvSpPr>
        <p:spPr>
          <a:xfrm>
            <a:off x="5040919" y="5059129"/>
            <a:ext cx="307313" cy="369332"/>
          </a:xfrm>
          <a:prstGeom prst="rect">
            <a:avLst/>
          </a:prstGeom>
          <a:noFill/>
        </p:spPr>
        <p:txBody>
          <a:bodyPr wrap="square" rtlCol="0">
            <a:spAutoFit/>
          </a:bodyPr>
          <a:lstStyle/>
          <a:p>
            <a:pPr algn="ctr"/>
            <a:r>
              <a:rPr lang="en-US" dirty="0"/>
              <a:t>1</a:t>
            </a:r>
          </a:p>
        </p:txBody>
      </p:sp>
      <p:sp>
        <p:nvSpPr>
          <p:cNvPr id="25" name="TextBox 24"/>
          <p:cNvSpPr txBox="1"/>
          <p:nvPr/>
        </p:nvSpPr>
        <p:spPr>
          <a:xfrm>
            <a:off x="6157043" y="5793506"/>
            <a:ext cx="307313" cy="369332"/>
          </a:xfrm>
          <a:prstGeom prst="rect">
            <a:avLst/>
          </a:prstGeom>
          <a:noFill/>
        </p:spPr>
        <p:txBody>
          <a:bodyPr wrap="square" rtlCol="0">
            <a:spAutoFit/>
          </a:bodyPr>
          <a:lstStyle/>
          <a:p>
            <a:pPr algn="ctr"/>
            <a:r>
              <a:rPr lang="en-US" dirty="0"/>
              <a:t>6</a:t>
            </a:r>
          </a:p>
        </p:txBody>
      </p:sp>
      <p:sp>
        <p:nvSpPr>
          <p:cNvPr id="26" name="TextBox 25"/>
          <p:cNvSpPr txBox="1"/>
          <p:nvPr/>
        </p:nvSpPr>
        <p:spPr>
          <a:xfrm>
            <a:off x="7646916" y="5935885"/>
            <a:ext cx="307313" cy="369332"/>
          </a:xfrm>
          <a:prstGeom prst="rect">
            <a:avLst/>
          </a:prstGeom>
          <a:noFill/>
        </p:spPr>
        <p:txBody>
          <a:bodyPr wrap="square" rtlCol="0">
            <a:spAutoFit/>
          </a:bodyPr>
          <a:lstStyle/>
          <a:p>
            <a:pPr algn="ctr"/>
            <a:r>
              <a:rPr lang="en-US" dirty="0"/>
              <a:t>5</a:t>
            </a:r>
          </a:p>
        </p:txBody>
      </p:sp>
      <p:sp>
        <p:nvSpPr>
          <p:cNvPr id="27" name="TextBox 26"/>
          <p:cNvSpPr txBox="1"/>
          <p:nvPr/>
        </p:nvSpPr>
        <p:spPr>
          <a:xfrm>
            <a:off x="8713327" y="5049837"/>
            <a:ext cx="307313" cy="369332"/>
          </a:xfrm>
          <a:prstGeom prst="rect">
            <a:avLst/>
          </a:prstGeom>
          <a:noFill/>
        </p:spPr>
        <p:txBody>
          <a:bodyPr wrap="square" rtlCol="0">
            <a:spAutoFit/>
          </a:bodyPr>
          <a:lstStyle/>
          <a:p>
            <a:pPr algn="ctr"/>
            <a:r>
              <a:rPr lang="en-US" dirty="0"/>
              <a:t>4</a:t>
            </a:r>
          </a:p>
        </p:txBody>
      </p:sp>
      <p:sp>
        <p:nvSpPr>
          <p:cNvPr id="28" name="TextBox 27"/>
          <p:cNvSpPr txBox="1"/>
          <p:nvPr/>
        </p:nvSpPr>
        <p:spPr>
          <a:xfrm>
            <a:off x="7371539" y="4079825"/>
            <a:ext cx="307313" cy="369332"/>
          </a:xfrm>
          <a:prstGeom prst="rect">
            <a:avLst/>
          </a:prstGeom>
          <a:noFill/>
        </p:spPr>
        <p:txBody>
          <a:bodyPr wrap="square" rtlCol="0">
            <a:spAutoFit/>
          </a:bodyPr>
          <a:lstStyle/>
          <a:p>
            <a:pPr algn="ctr"/>
            <a:r>
              <a:rPr lang="en-US" dirty="0"/>
              <a:t>3</a:t>
            </a:r>
          </a:p>
        </p:txBody>
      </p:sp>
      <p:sp>
        <p:nvSpPr>
          <p:cNvPr id="29" name="TextBox 28"/>
          <p:cNvSpPr txBox="1"/>
          <p:nvPr/>
        </p:nvSpPr>
        <p:spPr>
          <a:xfrm>
            <a:off x="5788642" y="4927190"/>
            <a:ext cx="432048" cy="369332"/>
          </a:xfrm>
          <a:prstGeom prst="rect">
            <a:avLst/>
          </a:prstGeom>
          <a:noFill/>
        </p:spPr>
        <p:txBody>
          <a:bodyPr wrap="square" rtlCol="0">
            <a:spAutoFit/>
          </a:bodyPr>
          <a:lstStyle/>
          <a:p>
            <a:pPr algn="ctr"/>
            <a:r>
              <a:rPr lang="en-US" dirty="0"/>
              <a:t>10</a:t>
            </a:r>
          </a:p>
        </p:txBody>
      </p:sp>
      <p:sp>
        <p:nvSpPr>
          <p:cNvPr id="30" name="TextBox 29"/>
          <p:cNvSpPr txBox="1"/>
          <p:nvPr/>
        </p:nvSpPr>
        <p:spPr>
          <a:xfrm>
            <a:off x="5309907" y="4400746"/>
            <a:ext cx="432048" cy="369332"/>
          </a:xfrm>
          <a:prstGeom prst="rect">
            <a:avLst/>
          </a:prstGeom>
          <a:noFill/>
        </p:spPr>
        <p:txBody>
          <a:bodyPr wrap="square" rtlCol="0">
            <a:spAutoFit/>
          </a:bodyPr>
          <a:lstStyle/>
          <a:p>
            <a:pPr algn="ctr"/>
            <a:r>
              <a:rPr lang="en-US" dirty="0"/>
              <a:t>3</a:t>
            </a:r>
          </a:p>
        </p:txBody>
      </p:sp>
      <p:sp>
        <p:nvSpPr>
          <p:cNvPr id="31" name="TextBox 30"/>
          <p:cNvSpPr txBox="1"/>
          <p:nvPr/>
        </p:nvSpPr>
        <p:spPr>
          <a:xfrm>
            <a:off x="6598732" y="3913004"/>
            <a:ext cx="432048" cy="369332"/>
          </a:xfrm>
          <a:prstGeom prst="rect">
            <a:avLst/>
          </a:prstGeom>
          <a:noFill/>
        </p:spPr>
        <p:txBody>
          <a:bodyPr wrap="square" rtlCol="0">
            <a:spAutoFit/>
          </a:bodyPr>
          <a:lstStyle/>
          <a:p>
            <a:pPr algn="ctr"/>
            <a:r>
              <a:rPr lang="en-US" dirty="0"/>
              <a:t>7</a:t>
            </a:r>
          </a:p>
        </p:txBody>
      </p:sp>
      <p:sp>
        <p:nvSpPr>
          <p:cNvPr id="32" name="TextBox 31"/>
          <p:cNvSpPr txBox="1"/>
          <p:nvPr/>
        </p:nvSpPr>
        <p:spPr>
          <a:xfrm>
            <a:off x="8209271" y="4360455"/>
            <a:ext cx="432048" cy="369332"/>
          </a:xfrm>
          <a:prstGeom prst="rect">
            <a:avLst/>
          </a:prstGeom>
          <a:noFill/>
        </p:spPr>
        <p:txBody>
          <a:bodyPr wrap="square" rtlCol="0">
            <a:spAutoFit/>
          </a:bodyPr>
          <a:lstStyle/>
          <a:p>
            <a:pPr algn="ctr"/>
            <a:r>
              <a:rPr lang="en-US" dirty="0"/>
              <a:t>5</a:t>
            </a:r>
          </a:p>
        </p:txBody>
      </p:sp>
      <p:sp>
        <p:nvSpPr>
          <p:cNvPr id="33" name="TextBox 32"/>
          <p:cNvSpPr txBox="1"/>
          <p:nvPr/>
        </p:nvSpPr>
        <p:spPr>
          <a:xfrm>
            <a:off x="8361671" y="5632643"/>
            <a:ext cx="432048"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6841119" y="6051397"/>
            <a:ext cx="432048" cy="369332"/>
          </a:xfrm>
          <a:prstGeom prst="rect">
            <a:avLst/>
          </a:prstGeom>
          <a:noFill/>
        </p:spPr>
        <p:txBody>
          <a:bodyPr wrap="square" rtlCol="0">
            <a:spAutoFit/>
          </a:bodyPr>
          <a:lstStyle/>
          <a:p>
            <a:pPr algn="ctr"/>
            <a:r>
              <a:rPr lang="en-US" dirty="0"/>
              <a:t>7</a:t>
            </a:r>
          </a:p>
        </p:txBody>
      </p:sp>
      <p:sp>
        <p:nvSpPr>
          <p:cNvPr id="35" name="TextBox 34"/>
          <p:cNvSpPr txBox="1"/>
          <p:nvPr/>
        </p:nvSpPr>
        <p:spPr>
          <a:xfrm>
            <a:off x="7029349" y="5299969"/>
            <a:ext cx="432048" cy="369332"/>
          </a:xfrm>
          <a:prstGeom prst="rect">
            <a:avLst/>
          </a:prstGeom>
          <a:noFill/>
        </p:spPr>
        <p:txBody>
          <a:bodyPr wrap="square" rtlCol="0">
            <a:spAutoFit/>
          </a:bodyPr>
          <a:lstStyle/>
          <a:p>
            <a:pPr algn="ctr"/>
            <a:r>
              <a:rPr lang="en-US" dirty="0"/>
              <a:t>2</a:t>
            </a:r>
          </a:p>
        </p:txBody>
      </p:sp>
      <p:sp>
        <p:nvSpPr>
          <p:cNvPr id="36" name="TextBox 35"/>
          <p:cNvSpPr txBox="1"/>
          <p:nvPr/>
        </p:nvSpPr>
        <p:spPr>
          <a:xfrm>
            <a:off x="6598732" y="4585412"/>
            <a:ext cx="432048" cy="369332"/>
          </a:xfrm>
          <a:prstGeom prst="rect">
            <a:avLst/>
          </a:prstGeom>
          <a:noFill/>
        </p:spPr>
        <p:txBody>
          <a:bodyPr wrap="square" rtlCol="0">
            <a:spAutoFit/>
          </a:bodyPr>
          <a:lstStyle/>
          <a:p>
            <a:pPr algn="ctr"/>
            <a:r>
              <a:rPr lang="en-US" dirty="0"/>
              <a:t>8</a:t>
            </a:r>
          </a:p>
        </p:txBody>
      </p:sp>
      <p:cxnSp>
        <p:nvCxnSpPr>
          <p:cNvPr id="37" name="Straight Arrow Connector 36"/>
          <p:cNvCxnSpPr>
            <a:stCxn id="12" idx="4"/>
            <a:endCxn id="26" idx="0"/>
          </p:cNvCxnSpPr>
          <p:nvPr/>
        </p:nvCxnSpPr>
        <p:spPr>
          <a:xfrm>
            <a:off x="7498832" y="4449157"/>
            <a:ext cx="301741" cy="148672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626125" y="4869027"/>
            <a:ext cx="432048" cy="369332"/>
          </a:xfrm>
          <a:prstGeom prst="rect">
            <a:avLst/>
          </a:prstGeom>
          <a:noFill/>
        </p:spPr>
        <p:txBody>
          <a:bodyPr wrap="square" rtlCol="0">
            <a:spAutoFit/>
          </a:bodyPr>
          <a:lstStyle/>
          <a:p>
            <a:pPr algn="ctr"/>
            <a:r>
              <a:rPr lang="en-US" dirty="0"/>
              <a:t>1</a:t>
            </a:r>
          </a:p>
        </p:txBody>
      </p:sp>
      <p:sp>
        <p:nvSpPr>
          <p:cNvPr id="39" name="TextBox 38"/>
          <p:cNvSpPr txBox="1"/>
          <p:nvPr/>
        </p:nvSpPr>
        <p:spPr>
          <a:xfrm>
            <a:off x="5398266" y="5584618"/>
            <a:ext cx="432048" cy="369332"/>
          </a:xfrm>
          <a:prstGeom prst="rect">
            <a:avLst/>
          </a:prstGeom>
          <a:noFill/>
        </p:spPr>
        <p:txBody>
          <a:bodyPr wrap="square" rtlCol="0">
            <a:spAutoFit/>
          </a:bodyPr>
          <a:lstStyle/>
          <a:p>
            <a:pPr algn="ctr"/>
            <a:r>
              <a:rPr lang="en-US" dirty="0"/>
              <a:t>5</a:t>
            </a:r>
          </a:p>
        </p:txBody>
      </p:sp>
    </p:spTree>
    <p:extLst>
      <p:ext uri="{BB962C8B-B14F-4D97-AF65-F5344CB8AC3E}">
        <p14:creationId xmlns:p14="http://schemas.microsoft.com/office/powerpoint/2010/main" val="3371670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Expanding the Vertex Set W in Stages (cont’d)</a:t>
            </a:r>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855257994"/>
                  </p:ext>
                </p:extLst>
              </p:nvPr>
            </p:nvGraphicFramePr>
            <p:xfrm>
              <a:off x="457200" y="1600200"/>
              <a:ext cx="8229595" cy="2225040"/>
            </p:xfrm>
            <a:graphic>
              <a:graphicData uri="http://schemas.openxmlformats.org/drawingml/2006/table">
                <a:tbl>
                  <a:tblPr firstRow="1" bandRow="1">
                    <a:tableStyleId>{5C22544A-7EE6-4342-B048-85BDC9FD1C3A}</a:tableStyleId>
                  </a:tblPr>
                  <a:tblGrid>
                    <a:gridCol w="748145">
                      <a:extLst>
                        <a:ext uri="{9D8B030D-6E8A-4147-A177-3AD203B41FA5}">
                          <a16:colId xmlns:a16="http://schemas.microsoft.com/office/drawing/2014/main" val="20000"/>
                        </a:ext>
                      </a:extLst>
                    </a:gridCol>
                    <a:gridCol w="1134407">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288032">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648072">
                      <a:extLst>
                        <a:ext uri="{9D8B030D-6E8A-4147-A177-3AD203B41FA5}">
                          <a16:colId xmlns:a16="http://schemas.microsoft.com/office/drawing/2014/main" val="20005"/>
                        </a:ext>
                      </a:extLst>
                    </a:gridCol>
                    <a:gridCol w="576064">
                      <a:extLst>
                        <a:ext uri="{9D8B030D-6E8A-4147-A177-3AD203B41FA5}">
                          <a16:colId xmlns:a16="http://schemas.microsoft.com/office/drawing/2014/main" val="20006"/>
                        </a:ext>
                      </a:extLst>
                    </a:gridCol>
                    <a:gridCol w="646224">
                      <a:extLst>
                        <a:ext uri="{9D8B030D-6E8A-4147-A177-3AD203B41FA5}">
                          <a16:colId xmlns:a16="http://schemas.microsoft.com/office/drawing/2014/main" val="20007"/>
                        </a:ext>
                      </a:extLst>
                    </a:gridCol>
                    <a:gridCol w="748145">
                      <a:extLst>
                        <a:ext uri="{9D8B030D-6E8A-4147-A177-3AD203B41FA5}">
                          <a16:colId xmlns:a16="http://schemas.microsoft.com/office/drawing/2014/main" val="20008"/>
                        </a:ext>
                      </a:extLst>
                    </a:gridCol>
                    <a:gridCol w="748145">
                      <a:extLst>
                        <a:ext uri="{9D8B030D-6E8A-4147-A177-3AD203B41FA5}">
                          <a16:colId xmlns:a16="http://schemas.microsoft.com/office/drawing/2014/main" val="20009"/>
                        </a:ext>
                      </a:extLst>
                    </a:gridCol>
                    <a:gridCol w="748145">
                      <a:extLst>
                        <a:ext uri="{9D8B030D-6E8A-4147-A177-3AD203B41FA5}">
                          <a16:colId xmlns:a16="http://schemas.microsoft.com/office/drawing/2014/main" val="20010"/>
                        </a:ext>
                      </a:extLst>
                    </a:gridCol>
                  </a:tblGrid>
                  <a:tr h="370840">
                    <a:tc>
                      <a:txBody>
                        <a:bodyPr/>
                        <a:lstStyle/>
                        <a:p>
                          <a:r>
                            <a:rPr lang="en-US" dirty="0"/>
                            <a:t>Stage</a:t>
                          </a:r>
                        </a:p>
                      </a:txBody>
                      <a:tcPr/>
                    </a:tc>
                    <a:tc>
                      <a:txBody>
                        <a:bodyPr/>
                        <a:lstStyle/>
                        <a:p>
                          <a:r>
                            <a:rPr lang="en-US" dirty="0"/>
                            <a:t>W</a:t>
                          </a:r>
                        </a:p>
                      </a:txBody>
                      <a:tcPr/>
                    </a:tc>
                    <a:tc>
                      <a:txBody>
                        <a:bodyPr/>
                        <a:lstStyle/>
                        <a:p>
                          <a:r>
                            <a:rPr lang="en-US" dirty="0"/>
                            <a:t>V-W</a:t>
                          </a:r>
                        </a:p>
                      </a:txBody>
                      <a:tcPr/>
                    </a:tc>
                    <a:tc>
                      <a:txBody>
                        <a:bodyPr/>
                        <a:lstStyle/>
                        <a:p>
                          <a:r>
                            <a:rPr lang="en-US" dirty="0"/>
                            <a:t>w</a:t>
                          </a:r>
                        </a:p>
                      </a:txBody>
                      <a:tcPr/>
                    </a:tc>
                    <a:tc>
                      <a:txBody>
                        <a:bodyPr/>
                        <a:lstStyle/>
                        <a:p>
                          <a:r>
                            <a:rPr lang="el-GR" dirty="0"/>
                            <a:t>Δ(</a:t>
                          </a:r>
                          <a:r>
                            <a:rPr lang="en-US" dirty="0"/>
                            <a:t>w)</a:t>
                          </a:r>
                        </a:p>
                      </a:txBody>
                      <a:tcPr/>
                    </a:tc>
                    <a:tc>
                      <a:txBody>
                        <a:bodyPr/>
                        <a:lstStyle/>
                        <a:p>
                          <a:r>
                            <a:rPr lang="el-GR" dirty="0"/>
                            <a:t>Δ</a:t>
                          </a:r>
                          <a:r>
                            <a:rPr lang="en-US" dirty="0"/>
                            <a:t>(1)</a:t>
                          </a:r>
                        </a:p>
                      </a:txBody>
                      <a:tcPr/>
                    </a:tc>
                    <a:tc>
                      <a:txBody>
                        <a:bodyPr/>
                        <a:lstStyle/>
                        <a:p>
                          <a:r>
                            <a:rPr lang="el-GR" dirty="0"/>
                            <a:t>Δ</a:t>
                          </a:r>
                          <a:r>
                            <a:rPr lang="en-US" dirty="0"/>
                            <a:t>(2)</a:t>
                          </a:r>
                        </a:p>
                      </a:txBody>
                      <a:tcPr/>
                    </a:tc>
                    <a:tc>
                      <a:txBody>
                        <a:bodyPr/>
                        <a:lstStyle/>
                        <a:p>
                          <a:r>
                            <a:rPr lang="el-GR" dirty="0"/>
                            <a:t>Δ</a:t>
                          </a:r>
                          <a:r>
                            <a:rPr lang="en-US" dirty="0"/>
                            <a:t>(3)</a:t>
                          </a:r>
                        </a:p>
                      </a:txBody>
                      <a:tcPr/>
                    </a:tc>
                    <a:tc>
                      <a:txBody>
                        <a:bodyPr/>
                        <a:lstStyle/>
                        <a:p>
                          <a:r>
                            <a:rPr lang="el-GR" dirty="0"/>
                            <a:t>Δ</a:t>
                          </a:r>
                          <a:r>
                            <a:rPr lang="en-US" dirty="0"/>
                            <a:t>(4)</a:t>
                          </a:r>
                        </a:p>
                      </a:txBody>
                      <a:tcPr/>
                    </a:tc>
                    <a:tc>
                      <a:txBody>
                        <a:bodyPr/>
                        <a:lstStyle/>
                        <a:p>
                          <a:r>
                            <a:rPr lang="el-GR" dirty="0"/>
                            <a:t>Δ</a:t>
                          </a:r>
                          <a:r>
                            <a:rPr lang="en-US" dirty="0"/>
                            <a:t>(5)</a:t>
                          </a:r>
                        </a:p>
                      </a:txBody>
                      <a:tcPr/>
                    </a:tc>
                    <a:tc>
                      <a:txBody>
                        <a:bodyPr/>
                        <a:lstStyle/>
                        <a:p>
                          <a:r>
                            <a:rPr lang="el-GR" dirty="0"/>
                            <a:t>Δ</a:t>
                          </a:r>
                          <a:r>
                            <a:rPr lang="en-US" dirty="0"/>
                            <a:t>(6)</a:t>
                          </a:r>
                        </a:p>
                      </a:txBody>
                      <a:tcPr/>
                    </a:tc>
                    <a:extLst>
                      <a:ext uri="{0D108BD9-81ED-4DB2-BD59-A6C34878D82A}">
                        <a16:rowId xmlns:a16="http://schemas.microsoft.com/office/drawing/2014/main" val="10000"/>
                      </a:ext>
                    </a:extLst>
                  </a:tr>
                  <a:tr h="370840">
                    <a:tc>
                      <a:txBody>
                        <a:bodyPr/>
                        <a:lstStyle/>
                        <a:p>
                          <a:r>
                            <a:rPr lang="en-US" dirty="0"/>
                            <a:t>Start</a:t>
                          </a:r>
                        </a:p>
                      </a:txBody>
                      <a:tcPr/>
                    </a:tc>
                    <a:tc>
                      <a:txBody>
                        <a:bodyPr/>
                        <a:lstStyle/>
                        <a:p>
                          <a:r>
                            <a:rPr lang="en-US" dirty="0"/>
                            <a:t>{1}</a:t>
                          </a:r>
                        </a:p>
                      </a:txBody>
                      <a:tcPr/>
                    </a:tc>
                    <a:tc>
                      <a:txBody>
                        <a:bodyPr/>
                        <a:lstStyle/>
                        <a:p>
                          <a:r>
                            <a:rPr lang="en-US" dirty="0"/>
                            <a:t>{2,3,4,5,6}</a:t>
                          </a:r>
                        </a:p>
                      </a:txBody>
                      <a:tcPr/>
                    </a:tc>
                    <a:tc>
                      <a:txBody>
                        <a:bodyPr/>
                        <a:lstStyle/>
                        <a:p>
                          <a:r>
                            <a:rPr lang="en-US" dirty="0"/>
                            <a:t>-</a:t>
                          </a:r>
                        </a:p>
                      </a:txBody>
                      <a:tcPr/>
                    </a:tc>
                    <a:tc>
                      <a:txBody>
                        <a:bodyPr/>
                        <a:lstStyle/>
                        <a:p>
                          <a:r>
                            <a:rPr lang="en-US" dirty="0"/>
                            <a:t>-</a:t>
                          </a:r>
                        </a:p>
                      </a:txBody>
                      <a:tcPr/>
                    </a:tc>
                    <a:tc>
                      <a:txBody>
                        <a:bodyPr/>
                        <a:lstStyle/>
                        <a:p>
                          <a:r>
                            <a:rPr lang="en-US" dirty="0"/>
                            <a:t>0</a:t>
                          </a:r>
                        </a:p>
                      </a:txBody>
                      <a:tcPr/>
                    </a:tc>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{1,2}</a:t>
                          </a:r>
                        </a:p>
                      </a:txBody>
                      <a:tcPr/>
                    </a:tc>
                    <a:tc>
                      <a:txBody>
                        <a:bodyPr/>
                        <a:lstStyle/>
                        <a:p>
                          <a:r>
                            <a:rPr lang="en-US" dirty="0"/>
                            <a:t>{3,4,5,6}</a:t>
                          </a:r>
                        </a:p>
                      </a:txBody>
                      <a:tcPr/>
                    </a:tc>
                    <a:tc>
                      <a:txBody>
                        <a:bodyPr/>
                        <a:lstStyle/>
                        <a:p>
                          <a:r>
                            <a:rPr lang="en-US" dirty="0"/>
                            <a:t>2</a:t>
                          </a:r>
                        </a:p>
                      </a:txBody>
                      <a:tcPr/>
                    </a:tc>
                    <a:tc>
                      <a:txBody>
                        <a:bodyPr/>
                        <a:lstStyle/>
                        <a:p>
                          <a:r>
                            <a:rPr lang="en-US" dirty="0"/>
                            <a:t>3</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{1,2,6}</a:t>
                          </a:r>
                        </a:p>
                      </a:txBody>
                      <a:tcPr/>
                    </a:tc>
                    <a:tc>
                      <a:txBody>
                        <a:bodyPr/>
                        <a:lstStyle/>
                        <a:p>
                          <a:r>
                            <a:rPr lang="en-US" dirty="0"/>
                            <a:t>{3,4,5}</a:t>
                          </a:r>
                        </a:p>
                      </a:txBody>
                      <a:tcPr/>
                    </a:tc>
                    <a:tc>
                      <a:txBody>
                        <a:bodyPr/>
                        <a:lstStyle/>
                        <a:p>
                          <a:r>
                            <a:rPr lang="en-US" dirty="0"/>
                            <a:t>6</a:t>
                          </a:r>
                        </a:p>
                      </a:txBody>
                      <a:tcPr/>
                    </a:tc>
                    <a:tc>
                      <a:txBody>
                        <a:bodyPr/>
                        <a:lstStyle/>
                        <a:p>
                          <a:r>
                            <a:rPr lang="en-US" dirty="0"/>
                            <a:t>5</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3"/>
                      </a:ext>
                    </a:extLst>
                  </a:tr>
                  <a:tr h="370840">
                    <a:tc>
                      <a:txBody>
                        <a:bodyPr/>
                        <a:lstStyle/>
                        <a:p>
                          <a:r>
                            <a:rPr lang="en-US" dirty="0"/>
                            <a:t>4</a:t>
                          </a:r>
                        </a:p>
                      </a:txBody>
                      <a:tcPr/>
                    </a:tc>
                    <a:tc>
                      <a:txBody>
                        <a:bodyPr/>
                        <a:lstStyle/>
                        <a:p>
                          <a:r>
                            <a:rPr lang="en-US" dirty="0"/>
                            <a:t>{1,2,6,4}</a:t>
                          </a:r>
                        </a:p>
                      </a:txBody>
                      <a:tcPr/>
                    </a:tc>
                    <a:tc>
                      <a:txBody>
                        <a:bodyPr/>
                        <a:lstStyle/>
                        <a:p>
                          <a:r>
                            <a:rPr lang="en-US" dirty="0"/>
                            <a:t>{3,5}</a:t>
                          </a:r>
                        </a:p>
                      </a:txBody>
                      <a:tcPr/>
                    </a:tc>
                    <a:tc>
                      <a:txBody>
                        <a:bodyPr/>
                        <a:lstStyle/>
                        <a:p>
                          <a:r>
                            <a:rPr lang="en-US" dirty="0"/>
                            <a:t>4</a:t>
                          </a:r>
                        </a:p>
                      </a:txBody>
                      <a:tcPr/>
                    </a:tc>
                    <a:tc>
                      <a:txBody>
                        <a:bodyPr/>
                        <a:lstStyle/>
                        <a:p>
                          <a:r>
                            <a:rPr lang="en-US" dirty="0"/>
                            <a:t>7</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13</a:t>
                          </a:r>
                        </a:p>
                      </a:txBody>
                      <a:tcPr/>
                    </a:tc>
                    <a:tc>
                      <a:txBody>
                        <a:bodyPr/>
                        <a:lstStyle/>
                        <a:p>
                          <a:r>
                            <a:rPr lang="en-US" dirty="0"/>
                            <a:t>5</a:t>
                          </a:r>
                        </a:p>
                      </a:txBody>
                      <a:tcPr/>
                    </a:tc>
                    <a:extLst>
                      <a:ext uri="{0D108BD9-81ED-4DB2-BD59-A6C34878D82A}">
                        <a16:rowId xmlns:a16="http://schemas.microsoft.com/office/drawing/2014/main" val="10004"/>
                      </a:ext>
                    </a:extLst>
                  </a:tr>
                  <a:tr h="370840">
                    <a:tc>
                      <a:txBody>
                        <a:bodyPr/>
                        <a:lstStyle/>
                        <a:p>
                          <a:r>
                            <a:rPr lang="en-US" dirty="0"/>
                            <a:t>5</a:t>
                          </a:r>
                        </a:p>
                      </a:txBody>
                      <a:tcPr/>
                    </a:tc>
                    <a:tc>
                      <a:txBody>
                        <a:bodyPr/>
                        <a:lstStyle/>
                        <a:p>
                          <a:r>
                            <a:rPr lang="en-US" dirty="0"/>
                            <a:t>{1,2,6,4,3}</a:t>
                          </a:r>
                        </a:p>
                      </a:txBody>
                      <a:tcPr/>
                    </a:tc>
                    <a:tc>
                      <a:txBody>
                        <a:bodyPr/>
                        <a:lstStyle/>
                        <a:p>
                          <a:r>
                            <a:rPr lang="en-US" dirty="0"/>
                            <a:t>{5}</a:t>
                          </a:r>
                        </a:p>
                      </a:txBody>
                      <a:tcPr/>
                    </a:tc>
                    <a:tc>
                      <a:txBody>
                        <a:bodyPr/>
                        <a:lstStyle/>
                        <a:p>
                          <a:r>
                            <a:rPr lang="en-US" dirty="0"/>
                            <a:t>3</a:t>
                          </a:r>
                        </a:p>
                      </a:txBody>
                      <a:tcPr/>
                    </a:tc>
                    <a:tc>
                      <a:txBody>
                        <a:bodyPr/>
                        <a:lstStyle/>
                        <a:p>
                          <a:r>
                            <a:rPr lang="en-US" dirty="0"/>
                            <a:t>10</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11</a:t>
                          </a:r>
                        </a:p>
                      </a:txBody>
                      <a:tcPr/>
                    </a:tc>
                    <a:tc>
                      <a:txBody>
                        <a:bodyPr/>
                        <a:lstStyle/>
                        <a:p>
                          <a:r>
                            <a:rPr lang="en-US" dirty="0"/>
                            <a:t>5</a:t>
                          </a:r>
                        </a:p>
                      </a:txBody>
                      <a:tcPr/>
                    </a:tc>
                    <a:extLst>
                      <a:ext uri="{0D108BD9-81ED-4DB2-BD59-A6C34878D82A}">
                        <a16:rowId xmlns:a16="http://schemas.microsoft.com/office/drawing/2014/main" val="10005"/>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271702046"/>
                  </p:ext>
                </p:extLst>
              </p:nvPr>
            </p:nvGraphicFramePr>
            <p:xfrm>
              <a:off x="457200" y="1600200"/>
              <a:ext cx="8229595" cy="2225040"/>
            </p:xfrm>
            <a:graphic>
              <a:graphicData uri="http://schemas.openxmlformats.org/drawingml/2006/table">
                <a:tbl>
                  <a:tblPr firstRow="1" bandRow="1">
                    <a:tableStyleId>{5C22544A-7EE6-4342-B048-85BDC9FD1C3A}</a:tableStyleId>
                  </a:tblPr>
                  <a:tblGrid>
                    <a:gridCol w="748145"/>
                    <a:gridCol w="1134407"/>
                    <a:gridCol w="1224136"/>
                    <a:gridCol w="288032"/>
                    <a:gridCol w="720080"/>
                    <a:gridCol w="648072"/>
                    <a:gridCol w="576064"/>
                    <a:gridCol w="646224"/>
                    <a:gridCol w="748145"/>
                    <a:gridCol w="748145"/>
                    <a:gridCol w="748145"/>
                  </a:tblGrid>
                  <a:tr h="370840">
                    <a:tc>
                      <a:txBody>
                        <a:bodyPr/>
                        <a:lstStyle/>
                        <a:p>
                          <a:r>
                            <a:rPr lang="en-US" dirty="0" smtClean="0"/>
                            <a:t>Stage</a:t>
                          </a:r>
                          <a:endParaRPr lang="en-US" dirty="0"/>
                        </a:p>
                      </a:txBody>
                      <a:tcPr/>
                    </a:tc>
                    <a:tc>
                      <a:txBody>
                        <a:bodyPr/>
                        <a:lstStyle/>
                        <a:p>
                          <a:r>
                            <a:rPr lang="en-US" dirty="0" smtClean="0"/>
                            <a:t>W</a:t>
                          </a:r>
                          <a:endParaRPr lang="en-US" dirty="0"/>
                        </a:p>
                      </a:txBody>
                      <a:tcPr/>
                    </a:tc>
                    <a:tc>
                      <a:txBody>
                        <a:bodyPr/>
                        <a:lstStyle/>
                        <a:p>
                          <a:r>
                            <a:rPr lang="en-US" dirty="0" smtClean="0"/>
                            <a:t>V-W</a:t>
                          </a:r>
                          <a:endParaRPr lang="en-US" dirty="0"/>
                        </a:p>
                      </a:txBody>
                      <a:tcPr/>
                    </a:tc>
                    <a:tc>
                      <a:txBody>
                        <a:bodyPr/>
                        <a:lstStyle/>
                        <a:p>
                          <a:r>
                            <a:rPr lang="en-US" dirty="0" smtClean="0"/>
                            <a:t>w</a:t>
                          </a:r>
                          <a:endParaRPr lang="en-US" dirty="0"/>
                        </a:p>
                      </a:txBody>
                      <a:tcPr/>
                    </a:tc>
                    <a:tc>
                      <a:txBody>
                        <a:bodyPr/>
                        <a:lstStyle/>
                        <a:p>
                          <a:r>
                            <a:rPr lang="el-GR" dirty="0" smtClean="0"/>
                            <a:t>Δ(</a:t>
                          </a:r>
                          <a:r>
                            <a:rPr lang="en-US" dirty="0" smtClean="0"/>
                            <a:t>w)</a:t>
                          </a:r>
                          <a:endParaRPr lang="en-US" dirty="0"/>
                        </a:p>
                      </a:txBody>
                      <a:tcPr/>
                    </a:tc>
                    <a:tc>
                      <a:txBody>
                        <a:bodyPr/>
                        <a:lstStyle/>
                        <a:p>
                          <a:r>
                            <a:rPr lang="el-GR" dirty="0" smtClean="0"/>
                            <a:t>Δ</a:t>
                          </a:r>
                          <a:r>
                            <a:rPr lang="en-US" dirty="0" smtClean="0"/>
                            <a:t>(1)</a:t>
                          </a:r>
                          <a:endParaRPr lang="en-US" dirty="0"/>
                        </a:p>
                      </a:txBody>
                      <a:tcPr/>
                    </a:tc>
                    <a:tc>
                      <a:txBody>
                        <a:bodyPr/>
                        <a:lstStyle/>
                        <a:p>
                          <a:r>
                            <a:rPr lang="el-GR" dirty="0" smtClean="0"/>
                            <a:t>Δ</a:t>
                          </a:r>
                          <a:r>
                            <a:rPr lang="en-US" dirty="0" smtClean="0"/>
                            <a:t>(2)</a:t>
                          </a:r>
                          <a:endParaRPr lang="en-US" dirty="0"/>
                        </a:p>
                      </a:txBody>
                      <a:tcPr/>
                    </a:tc>
                    <a:tc>
                      <a:txBody>
                        <a:bodyPr/>
                        <a:lstStyle/>
                        <a:p>
                          <a:r>
                            <a:rPr lang="el-GR" dirty="0" smtClean="0"/>
                            <a:t>Δ</a:t>
                          </a:r>
                          <a:r>
                            <a:rPr lang="en-US" dirty="0" smtClean="0"/>
                            <a:t>(3)</a:t>
                          </a:r>
                          <a:endParaRPr lang="en-US" dirty="0"/>
                        </a:p>
                      </a:txBody>
                      <a:tcPr/>
                    </a:tc>
                    <a:tc>
                      <a:txBody>
                        <a:bodyPr/>
                        <a:lstStyle/>
                        <a:p>
                          <a:r>
                            <a:rPr lang="el-GR" dirty="0" smtClean="0"/>
                            <a:t>Δ</a:t>
                          </a:r>
                          <a:r>
                            <a:rPr lang="en-US" dirty="0" smtClean="0"/>
                            <a:t>(4)</a:t>
                          </a:r>
                          <a:endParaRPr lang="en-US" dirty="0"/>
                        </a:p>
                      </a:txBody>
                      <a:tcPr/>
                    </a:tc>
                    <a:tc>
                      <a:txBody>
                        <a:bodyPr/>
                        <a:lstStyle/>
                        <a:p>
                          <a:r>
                            <a:rPr lang="el-GR" dirty="0" smtClean="0"/>
                            <a:t>Δ</a:t>
                          </a:r>
                          <a:r>
                            <a:rPr lang="en-US" dirty="0" smtClean="0"/>
                            <a:t>(5)</a:t>
                          </a:r>
                          <a:endParaRPr lang="en-US" dirty="0"/>
                        </a:p>
                      </a:txBody>
                      <a:tcPr/>
                    </a:tc>
                    <a:tc>
                      <a:txBody>
                        <a:bodyPr/>
                        <a:lstStyle/>
                        <a:p>
                          <a:r>
                            <a:rPr lang="el-GR" dirty="0" smtClean="0"/>
                            <a:t>Δ</a:t>
                          </a:r>
                          <a:r>
                            <a:rPr lang="en-US" dirty="0" smtClean="0"/>
                            <a:t>(6)</a:t>
                          </a:r>
                          <a:endParaRPr lang="en-US" dirty="0"/>
                        </a:p>
                      </a:txBody>
                      <a:tcPr/>
                    </a:tc>
                  </a:tr>
                  <a:tr h="370840">
                    <a:tc>
                      <a:txBody>
                        <a:bodyPr/>
                        <a:lstStyle/>
                        <a:p>
                          <a:r>
                            <a:rPr lang="en-US" dirty="0" smtClean="0"/>
                            <a:t>Start</a:t>
                          </a:r>
                          <a:endParaRPr lang="en-US" dirty="0"/>
                        </a:p>
                      </a:txBody>
                      <a:tcPr/>
                    </a:tc>
                    <a:tc>
                      <a:txBody>
                        <a:bodyPr/>
                        <a:lstStyle/>
                        <a:p>
                          <a:r>
                            <a:rPr lang="en-US" dirty="0" smtClean="0"/>
                            <a:t>{1}</a:t>
                          </a:r>
                          <a:endParaRPr lang="en-US" dirty="0"/>
                        </a:p>
                      </a:txBody>
                      <a:tcPr/>
                    </a:tc>
                    <a:tc>
                      <a:txBody>
                        <a:bodyPr/>
                        <a:lstStyle/>
                        <a:p>
                          <a:r>
                            <a:rPr lang="en-US" dirty="0" smtClean="0"/>
                            <a:t>{2,3,4,5,6}</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endParaRPr lang="en-US"/>
                        </a:p>
                      </a:txBody>
                      <a:tcPr>
                        <a:blipFill rotWithShape="1">
                          <a:blip r:embed="rId2"/>
                          <a:stretch>
                            <a:fillRect l="-826415" t="-108197" r="-347170" b="-422951"/>
                          </a:stretch>
                        </a:blipFill>
                      </a:tcPr>
                    </a:tc>
                    <a:tc>
                      <a:txBody>
                        <a:bodyPr/>
                        <a:lstStyle/>
                        <a:p>
                          <a:endParaRPr lang="en-US"/>
                        </a:p>
                      </a:txBody>
                      <a:tcPr>
                        <a:blipFill rotWithShape="1">
                          <a:blip r:embed="rId2"/>
                          <a:stretch>
                            <a:fillRect l="-798374" t="-108197" r="-199187" b="-422951"/>
                          </a:stretch>
                        </a:blipFill>
                      </a:tcPr>
                    </a:tc>
                    <a:tc>
                      <a:txBody>
                        <a:bodyPr/>
                        <a:lstStyle/>
                        <a:p>
                          <a:endParaRPr lang="en-US"/>
                        </a:p>
                      </a:txBody>
                      <a:tcPr>
                        <a:blipFill rotWithShape="1">
                          <a:blip r:embed="rId2"/>
                          <a:stretch>
                            <a:fillRect l="-905738" t="-108197" r="-100820" b="-422951"/>
                          </a:stretch>
                        </a:blipFill>
                      </a:tcPr>
                    </a:tc>
                    <a:tc>
                      <a:txBody>
                        <a:bodyPr/>
                        <a:lstStyle/>
                        <a:p>
                          <a:r>
                            <a:rPr lang="en-US" dirty="0" smtClean="0"/>
                            <a:t>5</a:t>
                          </a:r>
                          <a:endParaRPr lang="en-US" dirty="0"/>
                        </a:p>
                      </a:txBody>
                      <a:tcPr/>
                    </a:tc>
                  </a:tr>
                  <a:tr h="370840">
                    <a:tc>
                      <a:txBody>
                        <a:bodyPr/>
                        <a:lstStyle/>
                        <a:p>
                          <a:r>
                            <a:rPr lang="en-US" dirty="0" smtClean="0"/>
                            <a:t>2</a:t>
                          </a:r>
                          <a:endParaRPr lang="en-US" dirty="0"/>
                        </a:p>
                      </a:txBody>
                      <a:tcPr/>
                    </a:tc>
                    <a:tc>
                      <a:txBody>
                        <a:bodyPr/>
                        <a:lstStyle/>
                        <a:p>
                          <a:r>
                            <a:rPr lang="en-US" dirty="0" smtClean="0"/>
                            <a:t>{1,2}</a:t>
                          </a:r>
                          <a:endParaRPr lang="en-US" dirty="0"/>
                        </a:p>
                      </a:txBody>
                      <a:tcPr/>
                    </a:tc>
                    <a:tc>
                      <a:txBody>
                        <a:bodyPr/>
                        <a:lstStyle/>
                        <a:p>
                          <a:r>
                            <a:rPr lang="en-US" dirty="0" smtClean="0"/>
                            <a:t>{3,4,5,6}</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endParaRPr lang="en-US"/>
                        </a:p>
                      </a:txBody>
                      <a:tcPr>
                        <a:blipFill rotWithShape="1">
                          <a:blip r:embed="rId2"/>
                          <a:stretch>
                            <a:fillRect l="-798374" t="-208197" r="-199187" b="-322951"/>
                          </a:stretch>
                        </a:blipFill>
                      </a:tcPr>
                    </a:tc>
                    <a:tc>
                      <a:txBody>
                        <a:bodyPr/>
                        <a:lstStyle/>
                        <a:p>
                          <a:endParaRPr lang="en-US"/>
                        </a:p>
                      </a:txBody>
                      <a:tcPr>
                        <a:blipFill rotWithShape="1">
                          <a:blip r:embed="rId2"/>
                          <a:stretch>
                            <a:fillRect l="-905738" t="-208197" r="-100820" b="-322951"/>
                          </a:stretch>
                        </a:blipFill>
                      </a:tcPr>
                    </a:tc>
                    <a:tc>
                      <a:txBody>
                        <a:bodyPr/>
                        <a:lstStyle/>
                        <a:p>
                          <a:r>
                            <a:rPr lang="en-US" dirty="0" smtClean="0"/>
                            <a:t>5</a:t>
                          </a:r>
                          <a:endParaRPr lang="en-US" dirty="0"/>
                        </a:p>
                      </a:txBody>
                      <a:tcPr/>
                    </a:tc>
                  </a:tr>
                  <a:tr h="370840">
                    <a:tc>
                      <a:txBody>
                        <a:bodyPr/>
                        <a:lstStyle/>
                        <a:p>
                          <a:r>
                            <a:rPr lang="en-US" dirty="0" smtClean="0"/>
                            <a:t>3</a:t>
                          </a:r>
                          <a:endParaRPr lang="en-US" dirty="0"/>
                        </a:p>
                      </a:txBody>
                      <a:tcPr/>
                    </a:tc>
                    <a:tc>
                      <a:txBody>
                        <a:bodyPr/>
                        <a:lstStyle/>
                        <a:p>
                          <a:r>
                            <a:rPr lang="en-US" dirty="0" smtClean="0"/>
                            <a:t>{1,2,6}</a:t>
                          </a:r>
                          <a:endParaRPr lang="en-US" dirty="0"/>
                        </a:p>
                      </a:txBody>
                      <a:tcPr/>
                    </a:tc>
                    <a:tc>
                      <a:txBody>
                        <a:bodyPr/>
                        <a:lstStyle/>
                        <a:p>
                          <a:r>
                            <a:rPr lang="en-US" dirty="0" smtClean="0"/>
                            <a:t>{3,4,5}</a:t>
                          </a:r>
                          <a:endParaRPr lang="en-US" dirty="0"/>
                        </a:p>
                      </a:txBody>
                      <a:tcPr/>
                    </a:tc>
                    <a:tc>
                      <a:txBody>
                        <a:bodyPr/>
                        <a:lstStyle/>
                        <a:p>
                          <a:r>
                            <a:rPr lang="en-US" dirty="0" smtClean="0"/>
                            <a:t>6</a:t>
                          </a:r>
                          <a:endParaRPr lang="en-US" dirty="0"/>
                        </a:p>
                      </a:txBody>
                      <a:tcPr/>
                    </a:tc>
                    <a:tc>
                      <a:txBody>
                        <a:bodyPr/>
                        <a:lstStyle/>
                        <a:p>
                          <a:r>
                            <a:rPr lang="en-US" dirty="0" smtClean="0"/>
                            <a:t>5</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a:t>
                          </a:r>
                          <a:endParaRPr lang="en-US" dirty="0"/>
                        </a:p>
                      </a:txBody>
                      <a:tcPr/>
                    </a:tc>
                    <a:tc>
                      <a:txBody>
                        <a:bodyPr/>
                        <a:lstStyle/>
                        <a:p>
                          <a:endParaRPr lang="en-US"/>
                        </a:p>
                      </a:txBody>
                      <a:tcPr>
                        <a:blipFill rotWithShape="1">
                          <a:blip r:embed="rId2"/>
                          <a:stretch>
                            <a:fillRect l="-905738" t="-313333" r="-100820" b="-228333"/>
                          </a:stretch>
                        </a:blipFill>
                      </a:tcPr>
                    </a:tc>
                    <a:tc>
                      <a:txBody>
                        <a:bodyPr/>
                        <a:lstStyle/>
                        <a:p>
                          <a:r>
                            <a:rPr lang="en-US" dirty="0" smtClean="0"/>
                            <a:t>5</a:t>
                          </a:r>
                          <a:endParaRPr lang="en-US" dirty="0"/>
                        </a:p>
                      </a:txBody>
                      <a:tcPr/>
                    </a:tc>
                  </a:tr>
                  <a:tr h="370840">
                    <a:tc>
                      <a:txBody>
                        <a:bodyPr/>
                        <a:lstStyle/>
                        <a:p>
                          <a:r>
                            <a:rPr lang="en-US" dirty="0" smtClean="0"/>
                            <a:t>4</a:t>
                          </a:r>
                          <a:endParaRPr lang="en-US" dirty="0"/>
                        </a:p>
                      </a:txBody>
                      <a:tcPr/>
                    </a:tc>
                    <a:tc>
                      <a:txBody>
                        <a:bodyPr/>
                        <a:lstStyle/>
                        <a:p>
                          <a:r>
                            <a:rPr lang="en-US" dirty="0" smtClean="0"/>
                            <a:t>{1,2,6,4}</a:t>
                          </a:r>
                          <a:endParaRPr lang="en-US" dirty="0"/>
                        </a:p>
                      </a:txBody>
                      <a:tcPr/>
                    </a:tc>
                    <a:tc>
                      <a:txBody>
                        <a:bodyPr/>
                        <a:lstStyle/>
                        <a:p>
                          <a:r>
                            <a:rPr lang="en-US" dirty="0" smtClean="0"/>
                            <a:t>{3,5}</a:t>
                          </a:r>
                          <a:endParaRPr lang="en-US" dirty="0"/>
                        </a:p>
                      </a:txBody>
                      <a:tcPr/>
                    </a:tc>
                    <a:tc>
                      <a:txBody>
                        <a:bodyPr/>
                        <a:lstStyle/>
                        <a:p>
                          <a:r>
                            <a:rPr lang="en-US" dirty="0" smtClean="0"/>
                            <a:t>4</a:t>
                          </a:r>
                          <a:endParaRPr lang="en-US" dirty="0"/>
                        </a:p>
                      </a:txBody>
                      <a:tcPr/>
                    </a:tc>
                    <a:tc>
                      <a:txBody>
                        <a:bodyPr/>
                        <a:lstStyle/>
                        <a:p>
                          <a:r>
                            <a:rPr lang="en-US" dirty="0" smtClean="0"/>
                            <a:t>7</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a:t>
                          </a:r>
                          <a:endParaRPr lang="en-US" dirty="0"/>
                        </a:p>
                      </a:txBody>
                      <a:tcPr/>
                    </a:tc>
                    <a:tc>
                      <a:txBody>
                        <a:bodyPr/>
                        <a:lstStyle/>
                        <a:p>
                          <a:r>
                            <a:rPr lang="en-US" dirty="0" smtClean="0"/>
                            <a:t>5</a:t>
                          </a:r>
                          <a:endParaRPr lang="en-US" dirty="0"/>
                        </a:p>
                      </a:txBody>
                      <a:tcPr/>
                    </a:tc>
                  </a:tr>
                  <a:tr h="370840">
                    <a:tc>
                      <a:txBody>
                        <a:bodyPr/>
                        <a:lstStyle/>
                        <a:p>
                          <a:r>
                            <a:rPr lang="en-US" dirty="0" smtClean="0"/>
                            <a:t>5</a:t>
                          </a:r>
                          <a:endParaRPr lang="en-US" dirty="0"/>
                        </a:p>
                      </a:txBody>
                      <a:tcPr/>
                    </a:tc>
                    <a:tc>
                      <a:txBody>
                        <a:bodyPr/>
                        <a:lstStyle/>
                        <a:p>
                          <a:r>
                            <a:rPr lang="en-US" dirty="0" smtClean="0"/>
                            <a:t>{1,2,6,4,3}</a:t>
                          </a:r>
                          <a:endParaRPr lang="en-US" dirty="0"/>
                        </a:p>
                      </a:txBody>
                      <a:tcPr/>
                    </a:tc>
                    <a:tc>
                      <a:txBody>
                        <a:bodyPr/>
                        <a:lstStyle/>
                        <a:p>
                          <a:r>
                            <a:rPr lang="en-US" dirty="0" smtClean="0"/>
                            <a:t>{5}</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11</a:t>
                          </a:r>
                          <a:endParaRPr lang="en-US" dirty="0"/>
                        </a:p>
                      </a:txBody>
                      <a:tcPr/>
                    </a:tc>
                    <a:tc>
                      <a:txBody>
                        <a:bodyPr/>
                        <a:lstStyle/>
                        <a:p>
                          <a:r>
                            <a:rPr lang="en-US" dirty="0" smtClean="0"/>
                            <a:t>5</a:t>
                          </a:r>
                          <a:endParaRPr lang="en-US" dirty="0"/>
                        </a:p>
                      </a:txBody>
                      <a:tcPr/>
                    </a:tc>
                  </a:tr>
                </a:tbl>
              </a:graphicData>
            </a:graphic>
          </p:graphicFrame>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26</a:t>
            </a:fld>
            <a:endParaRPr lang="en-US"/>
          </a:p>
        </p:txBody>
      </p:sp>
      <p:sp>
        <p:nvSpPr>
          <p:cNvPr id="7" name="Oval 6"/>
          <p:cNvSpPr/>
          <p:nvPr/>
        </p:nvSpPr>
        <p:spPr>
          <a:xfrm>
            <a:off x="7586695" y="6059999"/>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091250" y="5951863"/>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975126" y="5193683"/>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911230" y="4223671"/>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279382" y="4223671"/>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647534" y="5193683"/>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9" idx="7"/>
            <a:endCxn id="10" idx="3"/>
          </p:cNvCxnSpPr>
          <p:nvPr/>
        </p:nvCxnSpPr>
        <p:spPr>
          <a:xfrm flipV="1">
            <a:off x="5282439" y="4530984"/>
            <a:ext cx="681518" cy="7154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6"/>
            <a:endCxn id="11" idx="2"/>
          </p:cNvCxnSpPr>
          <p:nvPr/>
        </p:nvCxnSpPr>
        <p:spPr>
          <a:xfrm>
            <a:off x="6271270" y="4403691"/>
            <a:ext cx="100811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6"/>
            <a:endCxn id="12" idx="1"/>
          </p:cNvCxnSpPr>
          <p:nvPr/>
        </p:nvCxnSpPr>
        <p:spPr>
          <a:xfrm>
            <a:off x="7639422" y="4403691"/>
            <a:ext cx="1060839" cy="84271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3"/>
            <a:endCxn id="7" idx="7"/>
          </p:cNvCxnSpPr>
          <p:nvPr/>
        </p:nvCxnSpPr>
        <p:spPr>
          <a:xfrm flipH="1">
            <a:off x="7894008" y="5500996"/>
            <a:ext cx="806253" cy="61173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2"/>
            <a:endCxn id="8" idx="6"/>
          </p:cNvCxnSpPr>
          <p:nvPr/>
        </p:nvCxnSpPr>
        <p:spPr>
          <a:xfrm flipH="1" flipV="1">
            <a:off x="6451290" y="6131883"/>
            <a:ext cx="1135405" cy="10813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7"/>
            <a:endCxn id="12" idx="2"/>
          </p:cNvCxnSpPr>
          <p:nvPr/>
        </p:nvCxnSpPr>
        <p:spPr>
          <a:xfrm flipV="1">
            <a:off x="6398563" y="5373703"/>
            <a:ext cx="2248971" cy="6308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0"/>
            <a:endCxn id="11" idx="3"/>
          </p:cNvCxnSpPr>
          <p:nvPr/>
        </p:nvCxnSpPr>
        <p:spPr>
          <a:xfrm flipV="1">
            <a:off x="6271270" y="4530984"/>
            <a:ext cx="1060839" cy="142087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8" idx="0"/>
          </p:cNvCxnSpPr>
          <p:nvPr/>
        </p:nvCxnSpPr>
        <p:spPr>
          <a:xfrm>
            <a:off x="6091250" y="4583711"/>
            <a:ext cx="180020" cy="136815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5"/>
            <a:endCxn id="8" idx="1"/>
          </p:cNvCxnSpPr>
          <p:nvPr/>
        </p:nvCxnSpPr>
        <p:spPr>
          <a:xfrm>
            <a:off x="5282439" y="5500996"/>
            <a:ext cx="861538" cy="5035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911230" y="4214379"/>
            <a:ext cx="307313" cy="369332"/>
          </a:xfrm>
          <a:prstGeom prst="rect">
            <a:avLst/>
          </a:prstGeom>
          <a:noFill/>
        </p:spPr>
        <p:txBody>
          <a:bodyPr wrap="square" rtlCol="0">
            <a:spAutoFit/>
          </a:bodyPr>
          <a:lstStyle/>
          <a:p>
            <a:pPr algn="ctr"/>
            <a:r>
              <a:rPr lang="en-US" dirty="0"/>
              <a:t>2</a:t>
            </a:r>
          </a:p>
        </p:txBody>
      </p:sp>
      <p:sp>
        <p:nvSpPr>
          <p:cNvPr id="23" name="TextBox 22"/>
          <p:cNvSpPr txBox="1"/>
          <p:nvPr/>
        </p:nvSpPr>
        <p:spPr>
          <a:xfrm>
            <a:off x="5001489" y="5193683"/>
            <a:ext cx="307313" cy="369332"/>
          </a:xfrm>
          <a:prstGeom prst="rect">
            <a:avLst/>
          </a:prstGeom>
          <a:noFill/>
        </p:spPr>
        <p:txBody>
          <a:bodyPr wrap="square" rtlCol="0">
            <a:spAutoFit/>
          </a:bodyPr>
          <a:lstStyle/>
          <a:p>
            <a:pPr algn="ctr"/>
            <a:r>
              <a:rPr lang="en-US" dirty="0"/>
              <a:t>1</a:t>
            </a:r>
          </a:p>
        </p:txBody>
      </p:sp>
      <p:sp>
        <p:nvSpPr>
          <p:cNvPr id="24" name="TextBox 23"/>
          <p:cNvSpPr txBox="1"/>
          <p:nvPr/>
        </p:nvSpPr>
        <p:spPr>
          <a:xfrm>
            <a:off x="6117613" y="5928060"/>
            <a:ext cx="307313" cy="369332"/>
          </a:xfrm>
          <a:prstGeom prst="rect">
            <a:avLst/>
          </a:prstGeom>
          <a:noFill/>
        </p:spPr>
        <p:txBody>
          <a:bodyPr wrap="square" rtlCol="0">
            <a:spAutoFit/>
          </a:bodyPr>
          <a:lstStyle/>
          <a:p>
            <a:pPr algn="ctr"/>
            <a:r>
              <a:rPr lang="en-US" dirty="0"/>
              <a:t>6</a:t>
            </a:r>
          </a:p>
        </p:txBody>
      </p:sp>
      <p:sp>
        <p:nvSpPr>
          <p:cNvPr id="25" name="TextBox 24"/>
          <p:cNvSpPr txBox="1"/>
          <p:nvPr/>
        </p:nvSpPr>
        <p:spPr>
          <a:xfrm>
            <a:off x="7607486" y="6070439"/>
            <a:ext cx="307313" cy="369332"/>
          </a:xfrm>
          <a:prstGeom prst="rect">
            <a:avLst/>
          </a:prstGeom>
          <a:noFill/>
        </p:spPr>
        <p:txBody>
          <a:bodyPr wrap="square" rtlCol="0">
            <a:spAutoFit/>
          </a:bodyPr>
          <a:lstStyle/>
          <a:p>
            <a:pPr algn="ctr"/>
            <a:r>
              <a:rPr lang="en-US" dirty="0"/>
              <a:t>5</a:t>
            </a:r>
          </a:p>
        </p:txBody>
      </p:sp>
      <p:sp>
        <p:nvSpPr>
          <p:cNvPr id="26" name="TextBox 25"/>
          <p:cNvSpPr txBox="1"/>
          <p:nvPr/>
        </p:nvSpPr>
        <p:spPr>
          <a:xfrm>
            <a:off x="8673897" y="5184391"/>
            <a:ext cx="307313" cy="369332"/>
          </a:xfrm>
          <a:prstGeom prst="rect">
            <a:avLst/>
          </a:prstGeom>
          <a:noFill/>
        </p:spPr>
        <p:txBody>
          <a:bodyPr wrap="square" rtlCol="0">
            <a:spAutoFit/>
          </a:bodyPr>
          <a:lstStyle/>
          <a:p>
            <a:pPr algn="ctr"/>
            <a:r>
              <a:rPr lang="en-US" dirty="0"/>
              <a:t>4</a:t>
            </a:r>
          </a:p>
        </p:txBody>
      </p:sp>
      <p:sp>
        <p:nvSpPr>
          <p:cNvPr id="27" name="TextBox 26"/>
          <p:cNvSpPr txBox="1"/>
          <p:nvPr/>
        </p:nvSpPr>
        <p:spPr>
          <a:xfrm>
            <a:off x="7332109" y="4214379"/>
            <a:ext cx="307313" cy="369332"/>
          </a:xfrm>
          <a:prstGeom prst="rect">
            <a:avLst/>
          </a:prstGeom>
          <a:noFill/>
        </p:spPr>
        <p:txBody>
          <a:bodyPr wrap="square" rtlCol="0">
            <a:spAutoFit/>
          </a:bodyPr>
          <a:lstStyle/>
          <a:p>
            <a:pPr algn="ctr"/>
            <a:r>
              <a:rPr lang="en-US" dirty="0"/>
              <a:t>3</a:t>
            </a:r>
          </a:p>
        </p:txBody>
      </p:sp>
      <p:sp>
        <p:nvSpPr>
          <p:cNvPr id="28" name="TextBox 27"/>
          <p:cNvSpPr txBox="1"/>
          <p:nvPr/>
        </p:nvSpPr>
        <p:spPr>
          <a:xfrm>
            <a:off x="5749212" y="5061744"/>
            <a:ext cx="432048" cy="369332"/>
          </a:xfrm>
          <a:prstGeom prst="rect">
            <a:avLst/>
          </a:prstGeom>
          <a:noFill/>
        </p:spPr>
        <p:txBody>
          <a:bodyPr wrap="square" rtlCol="0">
            <a:spAutoFit/>
          </a:bodyPr>
          <a:lstStyle/>
          <a:p>
            <a:pPr algn="ctr"/>
            <a:r>
              <a:rPr lang="en-US" dirty="0"/>
              <a:t>10</a:t>
            </a:r>
          </a:p>
        </p:txBody>
      </p:sp>
      <p:sp>
        <p:nvSpPr>
          <p:cNvPr id="29" name="TextBox 28"/>
          <p:cNvSpPr txBox="1"/>
          <p:nvPr/>
        </p:nvSpPr>
        <p:spPr>
          <a:xfrm>
            <a:off x="5270477" y="4535300"/>
            <a:ext cx="432048" cy="369332"/>
          </a:xfrm>
          <a:prstGeom prst="rect">
            <a:avLst/>
          </a:prstGeom>
          <a:noFill/>
        </p:spPr>
        <p:txBody>
          <a:bodyPr wrap="square" rtlCol="0">
            <a:spAutoFit/>
          </a:bodyPr>
          <a:lstStyle/>
          <a:p>
            <a:pPr algn="ctr"/>
            <a:r>
              <a:rPr lang="en-US" dirty="0"/>
              <a:t>3</a:t>
            </a:r>
          </a:p>
        </p:txBody>
      </p:sp>
      <p:sp>
        <p:nvSpPr>
          <p:cNvPr id="30" name="TextBox 29"/>
          <p:cNvSpPr txBox="1"/>
          <p:nvPr/>
        </p:nvSpPr>
        <p:spPr>
          <a:xfrm>
            <a:off x="6559302" y="4047558"/>
            <a:ext cx="432048" cy="369332"/>
          </a:xfrm>
          <a:prstGeom prst="rect">
            <a:avLst/>
          </a:prstGeom>
          <a:noFill/>
        </p:spPr>
        <p:txBody>
          <a:bodyPr wrap="square" rtlCol="0">
            <a:spAutoFit/>
          </a:bodyPr>
          <a:lstStyle/>
          <a:p>
            <a:pPr algn="ctr"/>
            <a:r>
              <a:rPr lang="en-US" dirty="0"/>
              <a:t>7</a:t>
            </a:r>
          </a:p>
        </p:txBody>
      </p:sp>
      <p:sp>
        <p:nvSpPr>
          <p:cNvPr id="31" name="TextBox 30"/>
          <p:cNvSpPr txBox="1"/>
          <p:nvPr/>
        </p:nvSpPr>
        <p:spPr>
          <a:xfrm>
            <a:off x="8169841" y="4495009"/>
            <a:ext cx="432048"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8322241" y="5767197"/>
            <a:ext cx="432048" cy="369332"/>
          </a:xfrm>
          <a:prstGeom prst="rect">
            <a:avLst/>
          </a:prstGeom>
          <a:noFill/>
        </p:spPr>
        <p:txBody>
          <a:bodyPr wrap="square" rtlCol="0">
            <a:spAutoFit/>
          </a:bodyPr>
          <a:lstStyle/>
          <a:p>
            <a:pPr algn="ctr"/>
            <a:r>
              <a:rPr lang="en-US" dirty="0"/>
              <a:t>6</a:t>
            </a:r>
          </a:p>
        </p:txBody>
      </p:sp>
      <p:sp>
        <p:nvSpPr>
          <p:cNvPr id="33" name="TextBox 32"/>
          <p:cNvSpPr txBox="1"/>
          <p:nvPr/>
        </p:nvSpPr>
        <p:spPr>
          <a:xfrm>
            <a:off x="6801689" y="6185951"/>
            <a:ext cx="432048" cy="369332"/>
          </a:xfrm>
          <a:prstGeom prst="rect">
            <a:avLst/>
          </a:prstGeom>
          <a:noFill/>
        </p:spPr>
        <p:txBody>
          <a:bodyPr wrap="square" rtlCol="0">
            <a:spAutoFit/>
          </a:bodyPr>
          <a:lstStyle/>
          <a:p>
            <a:pPr algn="ctr"/>
            <a:r>
              <a:rPr lang="en-US" dirty="0"/>
              <a:t>7</a:t>
            </a:r>
          </a:p>
        </p:txBody>
      </p:sp>
      <p:sp>
        <p:nvSpPr>
          <p:cNvPr id="34" name="TextBox 33"/>
          <p:cNvSpPr txBox="1"/>
          <p:nvPr/>
        </p:nvSpPr>
        <p:spPr>
          <a:xfrm>
            <a:off x="6989919" y="5434523"/>
            <a:ext cx="432048" cy="369332"/>
          </a:xfrm>
          <a:prstGeom prst="rect">
            <a:avLst/>
          </a:prstGeom>
          <a:noFill/>
        </p:spPr>
        <p:txBody>
          <a:bodyPr wrap="square" rtlCol="0">
            <a:spAutoFit/>
          </a:bodyPr>
          <a:lstStyle/>
          <a:p>
            <a:pPr algn="ctr"/>
            <a:r>
              <a:rPr lang="en-US" dirty="0"/>
              <a:t>2</a:t>
            </a:r>
          </a:p>
        </p:txBody>
      </p:sp>
      <p:sp>
        <p:nvSpPr>
          <p:cNvPr id="35" name="TextBox 34"/>
          <p:cNvSpPr txBox="1"/>
          <p:nvPr/>
        </p:nvSpPr>
        <p:spPr>
          <a:xfrm>
            <a:off x="6559302" y="4719966"/>
            <a:ext cx="432048" cy="369332"/>
          </a:xfrm>
          <a:prstGeom prst="rect">
            <a:avLst/>
          </a:prstGeom>
          <a:noFill/>
        </p:spPr>
        <p:txBody>
          <a:bodyPr wrap="square" rtlCol="0">
            <a:spAutoFit/>
          </a:bodyPr>
          <a:lstStyle/>
          <a:p>
            <a:pPr algn="ctr"/>
            <a:r>
              <a:rPr lang="en-US" dirty="0"/>
              <a:t>8</a:t>
            </a:r>
          </a:p>
        </p:txBody>
      </p:sp>
      <p:cxnSp>
        <p:nvCxnSpPr>
          <p:cNvPr id="36" name="Straight Arrow Connector 35"/>
          <p:cNvCxnSpPr>
            <a:stCxn id="11" idx="4"/>
            <a:endCxn id="25" idx="0"/>
          </p:cNvCxnSpPr>
          <p:nvPr/>
        </p:nvCxnSpPr>
        <p:spPr>
          <a:xfrm>
            <a:off x="7459402" y="4583711"/>
            <a:ext cx="301741" cy="148672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586695" y="5003581"/>
            <a:ext cx="432048" cy="369332"/>
          </a:xfrm>
          <a:prstGeom prst="rect">
            <a:avLst/>
          </a:prstGeom>
          <a:noFill/>
        </p:spPr>
        <p:txBody>
          <a:bodyPr wrap="square" rtlCol="0">
            <a:spAutoFit/>
          </a:bodyPr>
          <a:lstStyle/>
          <a:p>
            <a:pPr algn="ctr"/>
            <a:r>
              <a:rPr lang="en-US" dirty="0"/>
              <a:t>1</a:t>
            </a:r>
          </a:p>
        </p:txBody>
      </p:sp>
      <p:sp>
        <p:nvSpPr>
          <p:cNvPr id="38" name="TextBox 37"/>
          <p:cNvSpPr txBox="1"/>
          <p:nvPr/>
        </p:nvSpPr>
        <p:spPr>
          <a:xfrm>
            <a:off x="5358836" y="5719172"/>
            <a:ext cx="432048" cy="369332"/>
          </a:xfrm>
          <a:prstGeom prst="rect">
            <a:avLst/>
          </a:prstGeom>
          <a:noFill/>
        </p:spPr>
        <p:txBody>
          <a:bodyPr wrap="square" rtlCol="0">
            <a:spAutoFit/>
          </a:bodyPr>
          <a:lstStyle/>
          <a:p>
            <a:pPr algn="ctr"/>
            <a:r>
              <a:rPr lang="en-US" dirty="0"/>
              <a:t>5</a:t>
            </a:r>
          </a:p>
        </p:txBody>
      </p:sp>
    </p:spTree>
    <p:extLst>
      <p:ext uri="{BB962C8B-B14F-4D97-AF65-F5344CB8AC3E}">
        <p14:creationId xmlns:p14="http://schemas.microsoft.com/office/powerpoint/2010/main" val="577924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Expanding the Vertex Set W in Stages (cont’d)</a:t>
            </a:r>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2239194583"/>
                  </p:ext>
                </p:extLst>
              </p:nvPr>
            </p:nvGraphicFramePr>
            <p:xfrm>
              <a:off x="457200" y="1600200"/>
              <a:ext cx="8229595" cy="2225040"/>
            </p:xfrm>
            <a:graphic>
              <a:graphicData uri="http://schemas.openxmlformats.org/drawingml/2006/table">
                <a:tbl>
                  <a:tblPr firstRow="1" bandRow="1">
                    <a:tableStyleId>{5C22544A-7EE6-4342-B048-85BDC9FD1C3A}</a:tableStyleId>
                  </a:tblPr>
                  <a:tblGrid>
                    <a:gridCol w="748145">
                      <a:extLst>
                        <a:ext uri="{9D8B030D-6E8A-4147-A177-3AD203B41FA5}">
                          <a16:colId xmlns:a16="http://schemas.microsoft.com/office/drawing/2014/main" val="20000"/>
                        </a:ext>
                      </a:extLst>
                    </a:gridCol>
                    <a:gridCol w="1134407">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288032">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648072">
                      <a:extLst>
                        <a:ext uri="{9D8B030D-6E8A-4147-A177-3AD203B41FA5}">
                          <a16:colId xmlns:a16="http://schemas.microsoft.com/office/drawing/2014/main" val="20005"/>
                        </a:ext>
                      </a:extLst>
                    </a:gridCol>
                    <a:gridCol w="576064">
                      <a:extLst>
                        <a:ext uri="{9D8B030D-6E8A-4147-A177-3AD203B41FA5}">
                          <a16:colId xmlns:a16="http://schemas.microsoft.com/office/drawing/2014/main" val="20006"/>
                        </a:ext>
                      </a:extLst>
                    </a:gridCol>
                    <a:gridCol w="646224">
                      <a:extLst>
                        <a:ext uri="{9D8B030D-6E8A-4147-A177-3AD203B41FA5}">
                          <a16:colId xmlns:a16="http://schemas.microsoft.com/office/drawing/2014/main" val="20007"/>
                        </a:ext>
                      </a:extLst>
                    </a:gridCol>
                    <a:gridCol w="748145">
                      <a:extLst>
                        <a:ext uri="{9D8B030D-6E8A-4147-A177-3AD203B41FA5}">
                          <a16:colId xmlns:a16="http://schemas.microsoft.com/office/drawing/2014/main" val="20008"/>
                        </a:ext>
                      </a:extLst>
                    </a:gridCol>
                    <a:gridCol w="748145">
                      <a:extLst>
                        <a:ext uri="{9D8B030D-6E8A-4147-A177-3AD203B41FA5}">
                          <a16:colId xmlns:a16="http://schemas.microsoft.com/office/drawing/2014/main" val="20009"/>
                        </a:ext>
                      </a:extLst>
                    </a:gridCol>
                    <a:gridCol w="748145">
                      <a:extLst>
                        <a:ext uri="{9D8B030D-6E8A-4147-A177-3AD203B41FA5}">
                          <a16:colId xmlns:a16="http://schemas.microsoft.com/office/drawing/2014/main" val="20010"/>
                        </a:ext>
                      </a:extLst>
                    </a:gridCol>
                  </a:tblGrid>
                  <a:tr h="370840">
                    <a:tc>
                      <a:txBody>
                        <a:bodyPr/>
                        <a:lstStyle/>
                        <a:p>
                          <a:r>
                            <a:rPr lang="en-US" dirty="0"/>
                            <a:t>Stage</a:t>
                          </a:r>
                        </a:p>
                      </a:txBody>
                      <a:tcPr/>
                    </a:tc>
                    <a:tc>
                      <a:txBody>
                        <a:bodyPr/>
                        <a:lstStyle/>
                        <a:p>
                          <a:r>
                            <a:rPr lang="en-US" dirty="0"/>
                            <a:t>W</a:t>
                          </a:r>
                        </a:p>
                      </a:txBody>
                      <a:tcPr/>
                    </a:tc>
                    <a:tc>
                      <a:txBody>
                        <a:bodyPr/>
                        <a:lstStyle/>
                        <a:p>
                          <a:r>
                            <a:rPr lang="en-US" dirty="0"/>
                            <a:t>V-W</a:t>
                          </a:r>
                        </a:p>
                      </a:txBody>
                      <a:tcPr/>
                    </a:tc>
                    <a:tc>
                      <a:txBody>
                        <a:bodyPr/>
                        <a:lstStyle/>
                        <a:p>
                          <a:r>
                            <a:rPr lang="en-US" dirty="0"/>
                            <a:t>w</a:t>
                          </a:r>
                        </a:p>
                      </a:txBody>
                      <a:tcPr/>
                    </a:tc>
                    <a:tc>
                      <a:txBody>
                        <a:bodyPr/>
                        <a:lstStyle/>
                        <a:p>
                          <a:r>
                            <a:rPr lang="el-GR" dirty="0"/>
                            <a:t>Δ(</a:t>
                          </a:r>
                          <a:r>
                            <a:rPr lang="en-US" dirty="0"/>
                            <a:t>w)</a:t>
                          </a:r>
                        </a:p>
                      </a:txBody>
                      <a:tcPr/>
                    </a:tc>
                    <a:tc>
                      <a:txBody>
                        <a:bodyPr/>
                        <a:lstStyle/>
                        <a:p>
                          <a:r>
                            <a:rPr lang="el-GR" dirty="0"/>
                            <a:t>Δ</a:t>
                          </a:r>
                          <a:r>
                            <a:rPr lang="en-US" dirty="0"/>
                            <a:t>(1)</a:t>
                          </a:r>
                        </a:p>
                      </a:txBody>
                      <a:tcPr/>
                    </a:tc>
                    <a:tc>
                      <a:txBody>
                        <a:bodyPr/>
                        <a:lstStyle/>
                        <a:p>
                          <a:r>
                            <a:rPr lang="el-GR" dirty="0"/>
                            <a:t>Δ</a:t>
                          </a:r>
                          <a:r>
                            <a:rPr lang="en-US" dirty="0"/>
                            <a:t>(2)</a:t>
                          </a:r>
                        </a:p>
                      </a:txBody>
                      <a:tcPr/>
                    </a:tc>
                    <a:tc>
                      <a:txBody>
                        <a:bodyPr/>
                        <a:lstStyle/>
                        <a:p>
                          <a:r>
                            <a:rPr lang="el-GR" dirty="0"/>
                            <a:t>Δ</a:t>
                          </a:r>
                          <a:r>
                            <a:rPr lang="en-US" dirty="0"/>
                            <a:t>(3)</a:t>
                          </a:r>
                        </a:p>
                      </a:txBody>
                      <a:tcPr/>
                    </a:tc>
                    <a:tc>
                      <a:txBody>
                        <a:bodyPr/>
                        <a:lstStyle/>
                        <a:p>
                          <a:r>
                            <a:rPr lang="el-GR" dirty="0"/>
                            <a:t>Δ</a:t>
                          </a:r>
                          <a:r>
                            <a:rPr lang="en-US" dirty="0"/>
                            <a:t>(4)</a:t>
                          </a:r>
                        </a:p>
                      </a:txBody>
                      <a:tcPr/>
                    </a:tc>
                    <a:tc>
                      <a:txBody>
                        <a:bodyPr/>
                        <a:lstStyle/>
                        <a:p>
                          <a:r>
                            <a:rPr lang="el-GR" dirty="0"/>
                            <a:t>Δ</a:t>
                          </a:r>
                          <a:r>
                            <a:rPr lang="en-US" dirty="0"/>
                            <a:t>(5)</a:t>
                          </a:r>
                        </a:p>
                      </a:txBody>
                      <a:tcPr/>
                    </a:tc>
                    <a:tc>
                      <a:txBody>
                        <a:bodyPr/>
                        <a:lstStyle/>
                        <a:p>
                          <a:r>
                            <a:rPr lang="el-GR" dirty="0"/>
                            <a:t>Δ</a:t>
                          </a:r>
                          <a:r>
                            <a:rPr lang="en-US" dirty="0"/>
                            <a:t>(6)</a:t>
                          </a:r>
                        </a:p>
                      </a:txBody>
                      <a:tcPr/>
                    </a:tc>
                    <a:extLst>
                      <a:ext uri="{0D108BD9-81ED-4DB2-BD59-A6C34878D82A}">
                        <a16:rowId xmlns:a16="http://schemas.microsoft.com/office/drawing/2014/main" val="10000"/>
                      </a:ext>
                    </a:extLst>
                  </a:tr>
                  <a:tr h="370840">
                    <a:tc>
                      <a:txBody>
                        <a:bodyPr/>
                        <a:lstStyle/>
                        <a:p>
                          <a:r>
                            <a:rPr lang="en-US" dirty="0"/>
                            <a:t>Start</a:t>
                          </a:r>
                        </a:p>
                      </a:txBody>
                      <a:tcPr/>
                    </a:tc>
                    <a:tc>
                      <a:txBody>
                        <a:bodyPr/>
                        <a:lstStyle/>
                        <a:p>
                          <a:r>
                            <a:rPr lang="en-US" dirty="0"/>
                            <a:t>{1}</a:t>
                          </a:r>
                        </a:p>
                      </a:txBody>
                      <a:tcPr/>
                    </a:tc>
                    <a:tc>
                      <a:txBody>
                        <a:bodyPr/>
                        <a:lstStyle/>
                        <a:p>
                          <a:r>
                            <a:rPr lang="en-US" dirty="0"/>
                            <a:t>{2,3,4,5,6}</a:t>
                          </a:r>
                        </a:p>
                      </a:txBody>
                      <a:tcPr/>
                    </a:tc>
                    <a:tc>
                      <a:txBody>
                        <a:bodyPr/>
                        <a:lstStyle/>
                        <a:p>
                          <a:r>
                            <a:rPr lang="en-US" dirty="0"/>
                            <a:t>-</a:t>
                          </a:r>
                        </a:p>
                      </a:txBody>
                      <a:tcPr/>
                    </a:tc>
                    <a:tc>
                      <a:txBody>
                        <a:bodyPr/>
                        <a:lstStyle/>
                        <a:p>
                          <a:r>
                            <a:rPr lang="en-US" dirty="0"/>
                            <a:t>-</a:t>
                          </a:r>
                        </a:p>
                      </a:txBody>
                      <a:tcPr/>
                    </a:tc>
                    <a:tc>
                      <a:txBody>
                        <a:bodyPr/>
                        <a:lstStyle/>
                        <a:p>
                          <a:r>
                            <a:rPr lang="en-US" dirty="0"/>
                            <a:t>0</a:t>
                          </a:r>
                        </a:p>
                      </a:txBody>
                      <a:tcPr/>
                    </a:tc>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{1,2}</a:t>
                          </a:r>
                        </a:p>
                      </a:txBody>
                      <a:tcPr/>
                    </a:tc>
                    <a:tc>
                      <a:txBody>
                        <a:bodyPr/>
                        <a:lstStyle/>
                        <a:p>
                          <a:r>
                            <a:rPr lang="en-US" dirty="0"/>
                            <a:t>{3,4,5,6}</a:t>
                          </a:r>
                        </a:p>
                      </a:txBody>
                      <a:tcPr/>
                    </a:tc>
                    <a:tc>
                      <a:txBody>
                        <a:bodyPr/>
                        <a:lstStyle/>
                        <a:p>
                          <a:r>
                            <a:rPr lang="en-US" dirty="0"/>
                            <a:t>2</a:t>
                          </a:r>
                        </a:p>
                      </a:txBody>
                      <a:tcPr/>
                    </a:tc>
                    <a:tc>
                      <a:txBody>
                        <a:bodyPr/>
                        <a:lstStyle/>
                        <a:p>
                          <a:r>
                            <a:rPr lang="en-US" dirty="0"/>
                            <a:t>3</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{1,2,6}</a:t>
                          </a:r>
                        </a:p>
                      </a:txBody>
                      <a:tcPr/>
                    </a:tc>
                    <a:tc>
                      <a:txBody>
                        <a:bodyPr/>
                        <a:lstStyle/>
                        <a:p>
                          <a:r>
                            <a:rPr lang="en-US" dirty="0"/>
                            <a:t>{3,4,5}</a:t>
                          </a:r>
                        </a:p>
                      </a:txBody>
                      <a:tcPr/>
                    </a:tc>
                    <a:tc>
                      <a:txBody>
                        <a:bodyPr/>
                        <a:lstStyle/>
                        <a:p>
                          <a:r>
                            <a:rPr lang="en-US" dirty="0"/>
                            <a:t>6</a:t>
                          </a:r>
                        </a:p>
                      </a:txBody>
                      <a:tcPr/>
                    </a:tc>
                    <a:tc>
                      <a:txBody>
                        <a:bodyPr/>
                        <a:lstStyle/>
                        <a:p>
                          <a:r>
                            <a:rPr lang="en-US" dirty="0"/>
                            <a:t>5</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3"/>
                      </a:ext>
                    </a:extLst>
                  </a:tr>
                  <a:tr h="370840">
                    <a:tc>
                      <a:txBody>
                        <a:bodyPr/>
                        <a:lstStyle/>
                        <a:p>
                          <a:r>
                            <a:rPr lang="en-US" dirty="0"/>
                            <a:t>4</a:t>
                          </a:r>
                        </a:p>
                      </a:txBody>
                      <a:tcPr/>
                    </a:tc>
                    <a:tc>
                      <a:txBody>
                        <a:bodyPr/>
                        <a:lstStyle/>
                        <a:p>
                          <a:r>
                            <a:rPr lang="en-US" dirty="0"/>
                            <a:t>{1,2,6,4}</a:t>
                          </a:r>
                        </a:p>
                      </a:txBody>
                      <a:tcPr/>
                    </a:tc>
                    <a:tc>
                      <a:txBody>
                        <a:bodyPr/>
                        <a:lstStyle/>
                        <a:p>
                          <a:r>
                            <a:rPr lang="en-US" dirty="0"/>
                            <a:t>{3,5}</a:t>
                          </a:r>
                        </a:p>
                      </a:txBody>
                      <a:tcPr/>
                    </a:tc>
                    <a:tc>
                      <a:txBody>
                        <a:bodyPr/>
                        <a:lstStyle/>
                        <a:p>
                          <a:r>
                            <a:rPr lang="en-US" dirty="0"/>
                            <a:t>4</a:t>
                          </a:r>
                        </a:p>
                      </a:txBody>
                      <a:tcPr/>
                    </a:tc>
                    <a:tc>
                      <a:txBody>
                        <a:bodyPr/>
                        <a:lstStyle/>
                        <a:p>
                          <a:r>
                            <a:rPr lang="en-US" dirty="0"/>
                            <a:t>7</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13</a:t>
                          </a:r>
                        </a:p>
                      </a:txBody>
                      <a:tcPr/>
                    </a:tc>
                    <a:tc>
                      <a:txBody>
                        <a:bodyPr/>
                        <a:lstStyle/>
                        <a:p>
                          <a:r>
                            <a:rPr lang="en-US" dirty="0"/>
                            <a:t>5</a:t>
                          </a:r>
                        </a:p>
                      </a:txBody>
                      <a:tcPr/>
                    </a:tc>
                    <a:extLst>
                      <a:ext uri="{0D108BD9-81ED-4DB2-BD59-A6C34878D82A}">
                        <a16:rowId xmlns:a16="http://schemas.microsoft.com/office/drawing/2014/main" val="10004"/>
                      </a:ext>
                    </a:extLst>
                  </a:tr>
                  <a:tr h="370840">
                    <a:tc>
                      <a:txBody>
                        <a:bodyPr/>
                        <a:lstStyle/>
                        <a:p>
                          <a:r>
                            <a:rPr lang="en-US" dirty="0"/>
                            <a:t>5</a:t>
                          </a:r>
                        </a:p>
                      </a:txBody>
                      <a:tcPr/>
                    </a:tc>
                    <a:tc>
                      <a:txBody>
                        <a:bodyPr/>
                        <a:lstStyle/>
                        <a:p>
                          <a:r>
                            <a:rPr lang="en-US" dirty="0"/>
                            <a:t>{1,2,6,4,3}</a:t>
                          </a:r>
                        </a:p>
                      </a:txBody>
                      <a:tcPr/>
                    </a:tc>
                    <a:tc>
                      <a:txBody>
                        <a:bodyPr/>
                        <a:lstStyle/>
                        <a:p>
                          <a:r>
                            <a:rPr lang="en-US" dirty="0"/>
                            <a:t>{5}</a:t>
                          </a:r>
                        </a:p>
                      </a:txBody>
                      <a:tcPr/>
                    </a:tc>
                    <a:tc>
                      <a:txBody>
                        <a:bodyPr/>
                        <a:lstStyle/>
                        <a:p>
                          <a:r>
                            <a:rPr lang="en-US" dirty="0"/>
                            <a:t>3</a:t>
                          </a:r>
                        </a:p>
                      </a:txBody>
                      <a:tcPr/>
                    </a:tc>
                    <a:tc>
                      <a:txBody>
                        <a:bodyPr/>
                        <a:lstStyle/>
                        <a:p>
                          <a:r>
                            <a:rPr lang="en-US" dirty="0"/>
                            <a:t>10</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11</a:t>
                          </a:r>
                        </a:p>
                      </a:txBody>
                      <a:tcPr/>
                    </a:tc>
                    <a:tc>
                      <a:txBody>
                        <a:bodyPr/>
                        <a:lstStyle/>
                        <a:p>
                          <a:r>
                            <a:rPr lang="en-US" dirty="0"/>
                            <a:t>5</a:t>
                          </a:r>
                        </a:p>
                      </a:txBody>
                      <a:tcPr/>
                    </a:tc>
                    <a:extLst>
                      <a:ext uri="{0D108BD9-81ED-4DB2-BD59-A6C34878D82A}">
                        <a16:rowId xmlns:a16="http://schemas.microsoft.com/office/drawing/2014/main" val="10005"/>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364737819"/>
                  </p:ext>
                </p:extLst>
              </p:nvPr>
            </p:nvGraphicFramePr>
            <p:xfrm>
              <a:off x="457200" y="1600200"/>
              <a:ext cx="8229595" cy="2225040"/>
            </p:xfrm>
            <a:graphic>
              <a:graphicData uri="http://schemas.openxmlformats.org/drawingml/2006/table">
                <a:tbl>
                  <a:tblPr firstRow="1" bandRow="1">
                    <a:tableStyleId>{5C22544A-7EE6-4342-B048-85BDC9FD1C3A}</a:tableStyleId>
                  </a:tblPr>
                  <a:tblGrid>
                    <a:gridCol w="748145"/>
                    <a:gridCol w="1134407"/>
                    <a:gridCol w="1224136"/>
                    <a:gridCol w="288032"/>
                    <a:gridCol w="720080"/>
                    <a:gridCol w="648072"/>
                    <a:gridCol w="576064"/>
                    <a:gridCol w="646224"/>
                    <a:gridCol w="748145"/>
                    <a:gridCol w="748145"/>
                    <a:gridCol w="748145"/>
                  </a:tblGrid>
                  <a:tr h="370840">
                    <a:tc>
                      <a:txBody>
                        <a:bodyPr/>
                        <a:lstStyle/>
                        <a:p>
                          <a:r>
                            <a:rPr lang="en-US" dirty="0" smtClean="0"/>
                            <a:t>Stage</a:t>
                          </a:r>
                          <a:endParaRPr lang="en-US" dirty="0"/>
                        </a:p>
                      </a:txBody>
                      <a:tcPr/>
                    </a:tc>
                    <a:tc>
                      <a:txBody>
                        <a:bodyPr/>
                        <a:lstStyle/>
                        <a:p>
                          <a:r>
                            <a:rPr lang="en-US" dirty="0" smtClean="0"/>
                            <a:t>W</a:t>
                          </a:r>
                          <a:endParaRPr lang="en-US" dirty="0"/>
                        </a:p>
                      </a:txBody>
                      <a:tcPr/>
                    </a:tc>
                    <a:tc>
                      <a:txBody>
                        <a:bodyPr/>
                        <a:lstStyle/>
                        <a:p>
                          <a:r>
                            <a:rPr lang="en-US" dirty="0" smtClean="0"/>
                            <a:t>V-W</a:t>
                          </a:r>
                          <a:endParaRPr lang="en-US" dirty="0"/>
                        </a:p>
                      </a:txBody>
                      <a:tcPr/>
                    </a:tc>
                    <a:tc>
                      <a:txBody>
                        <a:bodyPr/>
                        <a:lstStyle/>
                        <a:p>
                          <a:r>
                            <a:rPr lang="en-US" dirty="0" smtClean="0"/>
                            <a:t>w</a:t>
                          </a:r>
                          <a:endParaRPr lang="en-US" dirty="0"/>
                        </a:p>
                      </a:txBody>
                      <a:tcPr/>
                    </a:tc>
                    <a:tc>
                      <a:txBody>
                        <a:bodyPr/>
                        <a:lstStyle/>
                        <a:p>
                          <a:r>
                            <a:rPr lang="el-GR" dirty="0" smtClean="0"/>
                            <a:t>Δ(</a:t>
                          </a:r>
                          <a:r>
                            <a:rPr lang="en-US" dirty="0" smtClean="0"/>
                            <a:t>w)</a:t>
                          </a:r>
                          <a:endParaRPr lang="en-US" dirty="0"/>
                        </a:p>
                      </a:txBody>
                      <a:tcPr/>
                    </a:tc>
                    <a:tc>
                      <a:txBody>
                        <a:bodyPr/>
                        <a:lstStyle/>
                        <a:p>
                          <a:r>
                            <a:rPr lang="el-GR" dirty="0" smtClean="0"/>
                            <a:t>Δ</a:t>
                          </a:r>
                          <a:r>
                            <a:rPr lang="en-US" dirty="0" smtClean="0"/>
                            <a:t>(1)</a:t>
                          </a:r>
                          <a:endParaRPr lang="en-US" dirty="0"/>
                        </a:p>
                      </a:txBody>
                      <a:tcPr/>
                    </a:tc>
                    <a:tc>
                      <a:txBody>
                        <a:bodyPr/>
                        <a:lstStyle/>
                        <a:p>
                          <a:r>
                            <a:rPr lang="el-GR" dirty="0" smtClean="0"/>
                            <a:t>Δ</a:t>
                          </a:r>
                          <a:r>
                            <a:rPr lang="en-US" dirty="0" smtClean="0"/>
                            <a:t>(2)</a:t>
                          </a:r>
                          <a:endParaRPr lang="en-US" dirty="0"/>
                        </a:p>
                      </a:txBody>
                      <a:tcPr/>
                    </a:tc>
                    <a:tc>
                      <a:txBody>
                        <a:bodyPr/>
                        <a:lstStyle/>
                        <a:p>
                          <a:r>
                            <a:rPr lang="el-GR" dirty="0" smtClean="0"/>
                            <a:t>Δ</a:t>
                          </a:r>
                          <a:r>
                            <a:rPr lang="en-US" dirty="0" smtClean="0"/>
                            <a:t>(3)</a:t>
                          </a:r>
                          <a:endParaRPr lang="en-US" dirty="0"/>
                        </a:p>
                      </a:txBody>
                      <a:tcPr/>
                    </a:tc>
                    <a:tc>
                      <a:txBody>
                        <a:bodyPr/>
                        <a:lstStyle/>
                        <a:p>
                          <a:r>
                            <a:rPr lang="el-GR" dirty="0" smtClean="0"/>
                            <a:t>Δ</a:t>
                          </a:r>
                          <a:r>
                            <a:rPr lang="en-US" dirty="0" smtClean="0"/>
                            <a:t>(4)</a:t>
                          </a:r>
                          <a:endParaRPr lang="en-US" dirty="0"/>
                        </a:p>
                      </a:txBody>
                      <a:tcPr/>
                    </a:tc>
                    <a:tc>
                      <a:txBody>
                        <a:bodyPr/>
                        <a:lstStyle/>
                        <a:p>
                          <a:r>
                            <a:rPr lang="el-GR" dirty="0" smtClean="0"/>
                            <a:t>Δ</a:t>
                          </a:r>
                          <a:r>
                            <a:rPr lang="en-US" dirty="0" smtClean="0"/>
                            <a:t>(5)</a:t>
                          </a:r>
                          <a:endParaRPr lang="en-US" dirty="0"/>
                        </a:p>
                      </a:txBody>
                      <a:tcPr/>
                    </a:tc>
                    <a:tc>
                      <a:txBody>
                        <a:bodyPr/>
                        <a:lstStyle/>
                        <a:p>
                          <a:r>
                            <a:rPr lang="el-GR" dirty="0" smtClean="0"/>
                            <a:t>Δ</a:t>
                          </a:r>
                          <a:r>
                            <a:rPr lang="en-US" dirty="0" smtClean="0"/>
                            <a:t>(6)</a:t>
                          </a:r>
                          <a:endParaRPr lang="en-US" dirty="0"/>
                        </a:p>
                      </a:txBody>
                      <a:tcPr/>
                    </a:tc>
                  </a:tr>
                  <a:tr h="370840">
                    <a:tc>
                      <a:txBody>
                        <a:bodyPr/>
                        <a:lstStyle/>
                        <a:p>
                          <a:r>
                            <a:rPr lang="en-US" dirty="0" smtClean="0"/>
                            <a:t>Start</a:t>
                          </a:r>
                          <a:endParaRPr lang="en-US" dirty="0"/>
                        </a:p>
                      </a:txBody>
                      <a:tcPr/>
                    </a:tc>
                    <a:tc>
                      <a:txBody>
                        <a:bodyPr/>
                        <a:lstStyle/>
                        <a:p>
                          <a:r>
                            <a:rPr lang="en-US" dirty="0" smtClean="0"/>
                            <a:t>{1}</a:t>
                          </a:r>
                          <a:endParaRPr lang="en-US" dirty="0"/>
                        </a:p>
                      </a:txBody>
                      <a:tcPr/>
                    </a:tc>
                    <a:tc>
                      <a:txBody>
                        <a:bodyPr/>
                        <a:lstStyle/>
                        <a:p>
                          <a:r>
                            <a:rPr lang="en-US" dirty="0" smtClean="0"/>
                            <a:t>{2,3,4,5,6}</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endParaRPr lang="en-US"/>
                        </a:p>
                      </a:txBody>
                      <a:tcPr>
                        <a:blipFill rotWithShape="1">
                          <a:blip r:embed="rId2"/>
                          <a:stretch>
                            <a:fillRect l="-826415" t="-108197" r="-347170" b="-422951"/>
                          </a:stretch>
                        </a:blipFill>
                      </a:tcPr>
                    </a:tc>
                    <a:tc>
                      <a:txBody>
                        <a:bodyPr/>
                        <a:lstStyle/>
                        <a:p>
                          <a:endParaRPr lang="en-US"/>
                        </a:p>
                      </a:txBody>
                      <a:tcPr>
                        <a:blipFill rotWithShape="1">
                          <a:blip r:embed="rId2"/>
                          <a:stretch>
                            <a:fillRect l="-798374" t="-108197" r="-199187" b="-422951"/>
                          </a:stretch>
                        </a:blipFill>
                      </a:tcPr>
                    </a:tc>
                    <a:tc>
                      <a:txBody>
                        <a:bodyPr/>
                        <a:lstStyle/>
                        <a:p>
                          <a:endParaRPr lang="en-US"/>
                        </a:p>
                      </a:txBody>
                      <a:tcPr>
                        <a:blipFill rotWithShape="1">
                          <a:blip r:embed="rId2"/>
                          <a:stretch>
                            <a:fillRect l="-905738" t="-108197" r="-100820" b="-422951"/>
                          </a:stretch>
                        </a:blipFill>
                      </a:tcPr>
                    </a:tc>
                    <a:tc>
                      <a:txBody>
                        <a:bodyPr/>
                        <a:lstStyle/>
                        <a:p>
                          <a:r>
                            <a:rPr lang="en-US" dirty="0" smtClean="0"/>
                            <a:t>5</a:t>
                          </a:r>
                          <a:endParaRPr lang="en-US" dirty="0"/>
                        </a:p>
                      </a:txBody>
                      <a:tcPr/>
                    </a:tc>
                  </a:tr>
                  <a:tr h="370840">
                    <a:tc>
                      <a:txBody>
                        <a:bodyPr/>
                        <a:lstStyle/>
                        <a:p>
                          <a:r>
                            <a:rPr lang="en-US" dirty="0" smtClean="0"/>
                            <a:t>2</a:t>
                          </a:r>
                          <a:endParaRPr lang="en-US" dirty="0"/>
                        </a:p>
                      </a:txBody>
                      <a:tcPr/>
                    </a:tc>
                    <a:tc>
                      <a:txBody>
                        <a:bodyPr/>
                        <a:lstStyle/>
                        <a:p>
                          <a:r>
                            <a:rPr lang="en-US" dirty="0" smtClean="0"/>
                            <a:t>{1,2}</a:t>
                          </a:r>
                          <a:endParaRPr lang="en-US" dirty="0"/>
                        </a:p>
                      </a:txBody>
                      <a:tcPr/>
                    </a:tc>
                    <a:tc>
                      <a:txBody>
                        <a:bodyPr/>
                        <a:lstStyle/>
                        <a:p>
                          <a:r>
                            <a:rPr lang="en-US" dirty="0" smtClean="0"/>
                            <a:t>{3,4,5,6}</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endParaRPr lang="en-US"/>
                        </a:p>
                      </a:txBody>
                      <a:tcPr>
                        <a:blipFill rotWithShape="1">
                          <a:blip r:embed="rId2"/>
                          <a:stretch>
                            <a:fillRect l="-798374" t="-208197" r="-199187" b="-322951"/>
                          </a:stretch>
                        </a:blipFill>
                      </a:tcPr>
                    </a:tc>
                    <a:tc>
                      <a:txBody>
                        <a:bodyPr/>
                        <a:lstStyle/>
                        <a:p>
                          <a:endParaRPr lang="en-US"/>
                        </a:p>
                      </a:txBody>
                      <a:tcPr>
                        <a:blipFill rotWithShape="1">
                          <a:blip r:embed="rId2"/>
                          <a:stretch>
                            <a:fillRect l="-905738" t="-208197" r="-100820" b="-322951"/>
                          </a:stretch>
                        </a:blipFill>
                      </a:tcPr>
                    </a:tc>
                    <a:tc>
                      <a:txBody>
                        <a:bodyPr/>
                        <a:lstStyle/>
                        <a:p>
                          <a:r>
                            <a:rPr lang="en-US" dirty="0" smtClean="0"/>
                            <a:t>5</a:t>
                          </a:r>
                          <a:endParaRPr lang="en-US" dirty="0"/>
                        </a:p>
                      </a:txBody>
                      <a:tcPr/>
                    </a:tc>
                  </a:tr>
                  <a:tr h="370840">
                    <a:tc>
                      <a:txBody>
                        <a:bodyPr/>
                        <a:lstStyle/>
                        <a:p>
                          <a:r>
                            <a:rPr lang="en-US" dirty="0" smtClean="0"/>
                            <a:t>3</a:t>
                          </a:r>
                          <a:endParaRPr lang="en-US" dirty="0"/>
                        </a:p>
                      </a:txBody>
                      <a:tcPr/>
                    </a:tc>
                    <a:tc>
                      <a:txBody>
                        <a:bodyPr/>
                        <a:lstStyle/>
                        <a:p>
                          <a:r>
                            <a:rPr lang="en-US" dirty="0" smtClean="0"/>
                            <a:t>{1,2,6}</a:t>
                          </a:r>
                          <a:endParaRPr lang="en-US" dirty="0"/>
                        </a:p>
                      </a:txBody>
                      <a:tcPr/>
                    </a:tc>
                    <a:tc>
                      <a:txBody>
                        <a:bodyPr/>
                        <a:lstStyle/>
                        <a:p>
                          <a:r>
                            <a:rPr lang="en-US" dirty="0" smtClean="0"/>
                            <a:t>{3,4,5}</a:t>
                          </a:r>
                          <a:endParaRPr lang="en-US" dirty="0"/>
                        </a:p>
                      </a:txBody>
                      <a:tcPr/>
                    </a:tc>
                    <a:tc>
                      <a:txBody>
                        <a:bodyPr/>
                        <a:lstStyle/>
                        <a:p>
                          <a:r>
                            <a:rPr lang="en-US" dirty="0" smtClean="0"/>
                            <a:t>6</a:t>
                          </a:r>
                          <a:endParaRPr lang="en-US" dirty="0"/>
                        </a:p>
                      </a:txBody>
                      <a:tcPr/>
                    </a:tc>
                    <a:tc>
                      <a:txBody>
                        <a:bodyPr/>
                        <a:lstStyle/>
                        <a:p>
                          <a:r>
                            <a:rPr lang="en-US" dirty="0" smtClean="0"/>
                            <a:t>5</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a:t>
                          </a:r>
                          <a:endParaRPr lang="en-US" dirty="0"/>
                        </a:p>
                      </a:txBody>
                      <a:tcPr/>
                    </a:tc>
                    <a:tc>
                      <a:txBody>
                        <a:bodyPr/>
                        <a:lstStyle/>
                        <a:p>
                          <a:endParaRPr lang="en-US"/>
                        </a:p>
                      </a:txBody>
                      <a:tcPr>
                        <a:blipFill rotWithShape="1">
                          <a:blip r:embed="rId2"/>
                          <a:stretch>
                            <a:fillRect l="-905738" t="-313333" r="-100820" b="-228333"/>
                          </a:stretch>
                        </a:blipFill>
                      </a:tcPr>
                    </a:tc>
                    <a:tc>
                      <a:txBody>
                        <a:bodyPr/>
                        <a:lstStyle/>
                        <a:p>
                          <a:r>
                            <a:rPr lang="en-US" dirty="0" smtClean="0"/>
                            <a:t>5</a:t>
                          </a:r>
                          <a:endParaRPr lang="en-US" dirty="0"/>
                        </a:p>
                      </a:txBody>
                      <a:tcPr/>
                    </a:tc>
                  </a:tr>
                  <a:tr h="370840">
                    <a:tc>
                      <a:txBody>
                        <a:bodyPr/>
                        <a:lstStyle/>
                        <a:p>
                          <a:r>
                            <a:rPr lang="en-US" dirty="0" smtClean="0"/>
                            <a:t>4</a:t>
                          </a:r>
                          <a:endParaRPr lang="en-US" dirty="0"/>
                        </a:p>
                      </a:txBody>
                      <a:tcPr/>
                    </a:tc>
                    <a:tc>
                      <a:txBody>
                        <a:bodyPr/>
                        <a:lstStyle/>
                        <a:p>
                          <a:r>
                            <a:rPr lang="en-US" dirty="0" smtClean="0"/>
                            <a:t>{1,2,6,4}</a:t>
                          </a:r>
                          <a:endParaRPr lang="en-US" dirty="0"/>
                        </a:p>
                      </a:txBody>
                      <a:tcPr/>
                    </a:tc>
                    <a:tc>
                      <a:txBody>
                        <a:bodyPr/>
                        <a:lstStyle/>
                        <a:p>
                          <a:r>
                            <a:rPr lang="en-US" dirty="0" smtClean="0"/>
                            <a:t>{3,5}</a:t>
                          </a:r>
                          <a:endParaRPr lang="en-US" dirty="0"/>
                        </a:p>
                      </a:txBody>
                      <a:tcPr/>
                    </a:tc>
                    <a:tc>
                      <a:txBody>
                        <a:bodyPr/>
                        <a:lstStyle/>
                        <a:p>
                          <a:r>
                            <a:rPr lang="en-US" dirty="0" smtClean="0"/>
                            <a:t>4</a:t>
                          </a:r>
                          <a:endParaRPr lang="en-US" dirty="0"/>
                        </a:p>
                      </a:txBody>
                      <a:tcPr/>
                    </a:tc>
                    <a:tc>
                      <a:txBody>
                        <a:bodyPr/>
                        <a:lstStyle/>
                        <a:p>
                          <a:r>
                            <a:rPr lang="en-US" dirty="0" smtClean="0"/>
                            <a:t>7</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a:t>
                          </a:r>
                          <a:endParaRPr lang="en-US" dirty="0"/>
                        </a:p>
                      </a:txBody>
                      <a:tcPr/>
                    </a:tc>
                    <a:tc>
                      <a:txBody>
                        <a:bodyPr/>
                        <a:lstStyle/>
                        <a:p>
                          <a:r>
                            <a:rPr lang="en-US" dirty="0" smtClean="0"/>
                            <a:t>5</a:t>
                          </a:r>
                          <a:endParaRPr lang="en-US" dirty="0"/>
                        </a:p>
                      </a:txBody>
                      <a:tcPr/>
                    </a:tc>
                  </a:tr>
                  <a:tr h="370840">
                    <a:tc>
                      <a:txBody>
                        <a:bodyPr/>
                        <a:lstStyle/>
                        <a:p>
                          <a:r>
                            <a:rPr lang="en-US" dirty="0" smtClean="0"/>
                            <a:t>5</a:t>
                          </a:r>
                          <a:endParaRPr lang="en-US" dirty="0"/>
                        </a:p>
                      </a:txBody>
                      <a:tcPr/>
                    </a:tc>
                    <a:tc>
                      <a:txBody>
                        <a:bodyPr/>
                        <a:lstStyle/>
                        <a:p>
                          <a:r>
                            <a:rPr lang="en-US" dirty="0" smtClean="0"/>
                            <a:t>{1,2,6,4,3}</a:t>
                          </a:r>
                          <a:endParaRPr lang="en-US" dirty="0"/>
                        </a:p>
                      </a:txBody>
                      <a:tcPr/>
                    </a:tc>
                    <a:tc>
                      <a:txBody>
                        <a:bodyPr/>
                        <a:lstStyle/>
                        <a:p>
                          <a:r>
                            <a:rPr lang="en-US" dirty="0" smtClean="0"/>
                            <a:t>{5}</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11</a:t>
                          </a:r>
                          <a:endParaRPr lang="en-US" dirty="0"/>
                        </a:p>
                      </a:txBody>
                      <a:tcPr/>
                    </a:tc>
                    <a:tc>
                      <a:txBody>
                        <a:bodyPr/>
                        <a:lstStyle/>
                        <a:p>
                          <a:r>
                            <a:rPr lang="en-US" dirty="0" smtClean="0"/>
                            <a:t>5</a:t>
                          </a:r>
                          <a:endParaRPr lang="en-US" dirty="0"/>
                        </a:p>
                      </a:txBody>
                      <a:tcPr/>
                    </a:tc>
                  </a:tr>
                </a:tbl>
              </a:graphicData>
            </a:graphic>
          </p:graphicFrame>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27</a:t>
            </a:fld>
            <a:endParaRPr lang="en-US"/>
          </a:p>
        </p:txBody>
      </p:sp>
      <p:sp>
        <p:nvSpPr>
          <p:cNvPr id="7" name="TextBox 6"/>
          <p:cNvSpPr txBox="1"/>
          <p:nvPr/>
        </p:nvSpPr>
        <p:spPr>
          <a:xfrm>
            <a:off x="611560" y="5301208"/>
            <a:ext cx="3816424" cy="369332"/>
          </a:xfrm>
          <a:prstGeom prst="rect">
            <a:avLst/>
          </a:prstGeom>
          <a:noFill/>
        </p:spPr>
        <p:txBody>
          <a:bodyPr wrap="square" rtlCol="0">
            <a:spAutoFit/>
          </a:bodyPr>
          <a:lstStyle/>
          <a:p>
            <a:r>
              <a:rPr lang="en-US" b="1" dirty="0"/>
              <a:t>w=5</a:t>
            </a:r>
            <a:r>
              <a:rPr lang="en-US" dirty="0"/>
              <a:t> is chosen for the sixth stage.</a:t>
            </a:r>
          </a:p>
        </p:txBody>
      </p:sp>
      <p:sp>
        <p:nvSpPr>
          <p:cNvPr id="8" name="Oval 7"/>
          <p:cNvSpPr/>
          <p:nvPr/>
        </p:nvSpPr>
        <p:spPr>
          <a:xfrm>
            <a:off x="7624401" y="6094263"/>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128956" y="5986127"/>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012832" y="5227947"/>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948936" y="4257935"/>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317088" y="4257935"/>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685240" y="5227947"/>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0" idx="7"/>
            <a:endCxn id="11" idx="3"/>
          </p:cNvCxnSpPr>
          <p:nvPr/>
        </p:nvCxnSpPr>
        <p:spPr>
          <a:xfrm flipV="1">
            <a:off x="5320145" y="4565248"/>
            <a:ext cx="681518" cy="7154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6"/>
            <a:endCxn id="12" idx="2"/>
          </p:cNvCxnSpPr>
          <p:nvPr/>
        </p:nvCxnSpPr>
        <p:spPr>
          <a:xfrm>
            <a:off x="6308976" y="4437955"/>
            <a:ext cx="100811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6"/>
            <a:endCxn id="13" idx="1"/>
          </p:cNvCxnSpPr>
          <p:nvPr/>
        </p:nvCxnSpPr>
        <p:spPr>
          <a:xfrm>
            <a:off x="7677128" y="4437955"/>
            <a:ext cx="1060839" cy="84271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3"/>
            <a:endCxn id="8" idx="7"/>
          </p:cNvCxnSpPr>
          <p:nvPr/>
        </p:nvCxnSpPr>
        <p:spPr>
          <a:xfrm flipH="1">
            <a:off x="7931714" y="5535260"/>
            <a:ext cx="806253" cy="61173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2"/>
            <a:endCxn id="9" idx="6"/>
          </p:cNvCxnSpPr>
          <p:nvPr/>
        </p:nvCxnSpPr>
        <p:spPr>
          <a:xfrm flipH="1" flipV="1">
            <a:off x="6488996" y="6166147"/>
            <a:ext cx="1135405" cy="10813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7"/>
            <a:endCxn id="13" idx="2"/>
          </p:cNvCxnSpPr>
          <p:nvPr/>
        </p:nvCxnSpPr>
        <p:spPr>
          <a:xfrm flipV="1">
            <a:off x="6436269" y="5407967"/>
            <a:ext cx="2248971" cy="6308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0"/>
            <a:endCxn id="12" idx="3"/>
          </p:cNvCxnSpPr>
          <p:nvPr/>
        </p:nvCxnSpPr>
        <p:spPr>
          <a:xfrm flipV="1">
            <a:off x="6308976" y="4565248"/>
            <a:ext cx="1060839" cy="142087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9" idx="0"/>
          </p:cNvCxnSpPr>
          <p:nvPr/>
        </p:nvCxnSpPr>
        <p:spPr>
          <a:xfrm>
            <a:off x="6128956" y="4617975"/>
            <a:ext cx="180020" cy="136815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5"/>
            <a:endCxn id="9" idx="1"/>
          </p:cNvCxnSpPr>
          <p:nvPr/>
        </p:nvCxnSpPr>
        <p:spPr>
          <a:xfrm>
            <a:off x="5320145" y="5535260"/>
            <a:ext cx="861538" cy="5035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48936" y="4248643"/>
            <a:ext cx="307313" cy="369332"/>
          </a:xfrm>
          <a:prstGeom prst="rect">
            <a:avLst/>
          </a:prstGeom>
          <a:noFill/>
        </p:spPr>
        <p:txBody>
          <a:bodyPr wrap="square" rtlCol="0">
            <a:spAutoFit/>
          </a:bodyPr>
          <a:lstStyle/>
          <a:p>
            <a:pPr algn="ctr"/>
            <a:r>
              <a:rPr lang="en-US" dirty="0"/>
              <a:t>2</a:t>
            </a:r>
          </a:p>
        </p:txBody>
      </p:sp>
      <p:sp>
        <p:nvSpPr>
          <p:cNvPr id="24" name="TextBox 23"/>
          <p:cNvSpPr txBox="1"/>
          <p:nvPr/>
        </p:nvSpPr>
        <p:spPr>
          <a:xfrm>
            <a:off x="5039195" y="5227947"/>
            <a:ext cx="307313" cy="369332"/>
          </a:xfrm>
          <a:prstGeom prst="rect">
            <a:avLst/>
          </a:prstGeom>
          <a:noFill/>
        </p:spPr>
        <p:txBody>
          <a:bodyPr wrap="square" rtlCol="0">
            <a:spAutoFit/>
          </a:bodyPr>
          <a:lstStyle/>
          <a:p>
            <a:pPr algn="ctr"/>
            <a:r>
              <a:rPr lang="en-US" dirty="0"/>
              <a:t>1</a:t>
            </a:r>
          </a:p>
        </p:txBody>
      </p:sp>
      <p:sp>
        <p:nvSpPr>
          <p:cNvPr id="25" name="TextBox 24"/>
          <p:cNvSpPr txBox="1"/>
          <p:nvPr/>
        </p:nvSpPr>
        <p:spPr>
          <a:xfrm>
            <a:off x="6155319" y="5962324"/>
            <a:ext cx="307313" cy="369332"/>
          </a:xfrm>
          <a:prstGeom prst="rect">
            <a:avLst/>
          </a:prstGeom>
          <a:noFill/>
        </p:spPr>
        <p:txBody>
          <a:bodyPr wrap="square" rtlCol="0">
            <a:spAutoFit/>
          </a:bodyPr>
          <a:lstStyle/>
          <a:p>
            <a:pPr algn="ctr"/>
            <a:r>
              <a:rPr lang="en-US" dirty="0"/>
              <a:t>6</a:t>
            </a:r>
          </a:p>
        </p:txBody>
      </p:sp>
      <p:sp>
        <p:nvSpPr>
          <p:cNvPr id="26" name="TextBox 25"/>
          <p:cNvSpPr txBox="1"/>
          <p:nvPr/>
        </p:nvSpPr>
        <p:spPr>
          <a:xfrm>
            <a:off x="7645192" y="6104703"/>
            <a:ext cx="307313" cy="369332"/>
          </a:xfrm>
          <a:prstGeom prst="rect">
            <a:avLst/>
          </a:prstGeom>
          <a:noFill/>
        </p:spPr>
        <p:txBody>
          <a:bodyPr wrap="square" rtlCol="0">
            <a:spAutoFit/>
          </a:bodyPr>
          <a:lstStyle/>
          <a:p>
            <a:pPr algn="ctr"/>
            <a:r>
              <a:rPr lang="en-US" dirty="0"/>
              <a:t>5</a:t>
            </a:r>
          </a:p>
        </p:txBody>
      </p:sp>
      <p:sp>
        <p:nvSpPr>
          <p:cNvPr id="27" name="TextBox 26"/>
          <p:cNvSpPr txBox="1"/>
          <p:nvPr/>
        </p:nvSpPr>
        <p:spPr>
          <a:xfrm>
            <a:off x="8711603" y="5218655"/>
            <a:ext cx="307313" cy="369332"/>
          </a:xfrm>
          <a:prstGeom prst="rect">
            <a:avLst/>
          </a:prstGeom>
          <a:noFill/>
        </p:spPr>
        <p:txBody>
          <a:bodyPr wrap="square" rtlCol="0">
            <a:spAutoFit/>
          </a:bodyPr>
          <a:lstStyle/>
          <a:p>
            <a:pPr algn="ctr"/>
            <a:r>
              <a:rPr lang="en-US" dirty="0"/>
              <a:t>4</a:t>
            </a:r>
          </a:p>
        </p:txBody>
      </p:sp>
      <p:sp>
        <p:nvSpPr>
          <p:cNvPr id="28" name="TextBox 27"/>
          <p:cNvSpPr txBox="1"/>
          <p:nvPr/>
        </p:nvSpPr>
        <p:spPr>
          <a:xfrm>
            <a:off x="7369815" y="4248643"/>
            <a:ext cx="307313" cy="369332"/>
          </a:xfrm>
          <a:prstGeom prst="rect">
            <a:avLst/>
          </a:prstGeom>
          <a:noFill/>
        </p:spPr>
        <p:txBody>
          <a:bodyPr wrap="square" rtlCol="0">
            <a:spAutoFit/>
          </a:bodyPr>
          <a:lstStyle/>
          <a:p>
            <a:pPr algn="ctr"/>
            <a:r>
              <a:rPr lang="en-US" dirty="0"/>
              <a:t>3</a:t>
            </a:r>
          </a:p>
        </p:txBody>
      </p:sp>
      <p:sp>
        <p:nvSpPr>
          <p:cNvPr id="29" name="TextBox 28"/>
          <p:cNvSpPr txBox="1"/>
          <p:nvPr/>
        </p:nvSpPr>
        <p:spPr>
          <a:xfrm>
            <a:off x="5786918" y="5096008"/>
            <a:ext cx="432048" cy="369332"/>
          </a:xfrm>
          <a:prstGeom prst="rect">
            <a:avLst/>
          </a:prstGeom>
          <a:noFill/>
        </p:spPr>
        <p:txBody>
          <a:bodyPr wrap="square" rtlCol="0">
            <a:spAutoFit/>
          </a:bodyPr>
          <a:lstStyle/>
          <a:p>
            <a:pPr algn="ctr"/>
            <a:r>
              <a:rPr lang="en-US" dirty="0"/>
              <a:t>10</a:t>
            </a:r>
          </a:p>
        </p:txBody>
      </p:sp>
      <p:sp>
        <p:nvSpPr>
          <p:cNvPr id="30" name="TextBox 29"/>
          <p:cNvSpPr txBox="1"/>
          <p:nvPr/>
        </p:nvSpPr>
        <p:spPr>
          <a:xfrm>
            <a:off x="5308183" y="4569564"/>
            <a:ext cx="432048" cy="369332"/>
          </a:xfrm>
          <a:prstGeom prst="rect">
            <a:avLst/>
          </a:prstGeom>
          <a:noFill/>
        </p:spPr>
        <p:txBody>
          <a:bodyPr wrap="square" rtlCol="0">
            <a:spAutoFit/>
          </a:bodyPr>
          <a:lstStyle/>
          <a:p>
            <a:pPr algn="ctr"/>
            <a:r>
              <a:rPr lang="en-US" dirty="0"/>
              <a:t>3</a:t>
            </a:r>
          </a:p>
        </p:txBody>
      </p:sp>
      <p:sp>
        <p:nvSpPr>
          <p:cNvPr id="31" name="TextBox 30"/>
          <p:cNvSpPr txBox="1"/>
          <p:nvPr/>
        </p:nvSpPr>
        <p:spPr>
          <a:xfrm>
            <a:off x="6597008" y="4081822"/>
            <a:ext cx="432048" cy="369332"/>
          </a:xfrm>
          <a:prstGeom prst="rect">
            <a:avLst/>
          </a:prstGeom>
          <a:noFill/>
        </p:spPr>
        <p:txBody>
          <a:bodyPr wrap="square" rtlCol="0">
            <a:spAutoFit/>
          </a:bodyPr>
          <a:lstStyle/>
          <a:p>
            <a:pPr algn="ctr"/>
            <a:r>
              <a:rPr lang="en-US" dirty="0"/>
              <a:t>7</a:t>
            </a:r>
          </a:p>
        </p:txBody>
      </p:sp>
      <p:sp>
        <p:nvSpPr>
          <p:cNvPr id="32" name="TextBox 31"/>
          <p:cNvSpPr txBox="1"/>
          <p:nvPr/>
        </p:nvSpPr>
        <p:spPr>
          <a:xfrm>
            <a:off x="8207547" y="4529273"/>
            <a:ext cx="432048" cy="369332"/>
          </a:xfrm>
          <a:prstGeom prst="rect">
            <a:avLst/>
          </a:prstGeom>
          <a:noFill/>
        </p:spPr>
        <p:txBody>
          <a:bodyPr wrap="square" rtlCol="0">
            <a:spAutoFit/>
          </a:bodyPr>
          <a:lstStyle/>
          <a:p>
            <a:pPr algn="ctr"/>
            <a:r>
              <a:rPr lang="en-US" dirty="0"/>
              <a:t>5</a:t>
            </a:r>
          </a:p>
        </p:txBody>
      </p:sp>
      <p:sp>
        <p:nvSpPr>
          <p:cNvPr id="33" name="TextBox 32"/>
          <p:cNvSpPr txBox="1"/>
          <p:nvPr/>
        </p:nvSpPr>
        <p:spPr>
          <a:xfrm>
            <a:off x="8359947" y="5801461"/>
            <a:ext cx="432048"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6839395" y="6220215"/>
            <a:ext cx="432048" cy="369332"/>
          </a:xfrm>
          <a:prstGeom prst="rect">
            <a:avLst/>
          </a:prstGeom>
          <a:noFill/>
        </p:spPr>
        <p:txBody>
          <a:bodyPr wrap="square" rtlCol="0">
            <a:spAutoFit/>
          </a:bodyPr>
          <a:lstStyle/>
          <a:p>
            <a:pPr algn="ctr"/>
            <a:r>
              <a:rPr lang="en-US" dirty="0"/>
              <a:t>7</a:t>
            </a:r>
          </a:p>
        </p:txBody>
      </p:sp>
      <p:sp>
        <p:nvSpPr>
          <p:cNvPr id="35" name="TextBox 34"/>
          <p:cNvSpPr txBox="1"/>
          <p:nvPr/>
        </p:nvSpPr>
        <p:spPr>
          <a:xfrm>
            <a:off x="7027625" y="5468787"/>
            <a:ext cx="432048" cy="369332"/>
          </a:xfrm>
          <a:prstGeom prst="rect">
            <a:avLst/>
          </a:prstGeom>
          <a:noFill/>
        </p:spPr>
        <p:txBody>
          <a:bodyPr wrap="square" rtlCol="0">
            <a:spAutoFit/>
          </a:bodyPr>
          <a:lstStyle/>
          <a:p>
            <a:pPr algn="ctr"/>
            <a:r>
              <a:rPr lang="en-US" dirty="0"/>
              <a:t>2</a:t>
            </a:r>
          </a:p>
        </p:txBody>
      </p:sp>
      <p:sp>
        <p:nvSpPr>
          <p:cNvPr id="36" name="TextBox 35"/>
          <p:cNvSpPr txBox="1"/>
          <p:nvPr/>
        </p:nvSpPr>
        <p:spPr>
          <a:xfrm>
            <a:off x="6597008" y="4754230"/>
            <a:ext cx="432048" cy="369332"/>
          </a:xfrm>
          <a:prstGeom prst="rect">
            <a:avLst/>
          </a:prstGeom>
          <a:noFill/>
        </p:spPr>
        <p:txBody>
          <a:bodyPr wrap="square" rtlCol="0">
            <a:spAutoFit/>
          </a:bodyPr>
          <a:lstStyle/>
          <a:p>
            <a:pPr algn="ctr"/>
            <a:r>
              <a:rPr lang="en-US" dirty="0"/>
              <a:t>8</a:t>
            </a:r>
          </a:p>
        </p:txBody>
      </p:sp>
      <p:cxnSp>
        <p:nvCxnSpPr>
          <p:cNvPr id="37" name="Straight Arrow Connector 36"/>
          <p:cNvCxnSpPr>
            <a:stCxn id="12" idx="4"/>
            <a:endCxn id="26" idx="0"/>
          </p:cNvCxnSpPr>
          <p:nvPr/>
        </p:nvCxnSpPr>
        <p:spPr>
          <a:xfrm>
            <a:off x="7497108" y="4617975"/>
            <a:ext cx="301741" cy="148672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624401" y="5037845"/>
            <a:ext cx="432048" cy="369332"/>
          </a:xfrm>
          <a:prstGeom prst="rect">
            <a:avLst/>
          </a:prstGeom>
          <a:noFill/>
        </p:spPr>
        <p:txBody>
          <a:bodyPr wrap="square" rtlCol="0">
            <a:spAutoFit/>
          </a:bodyPr>
          <a:lstStyle/>
          <a:p>
            <a:pPr algn="ctr"/>
            <a:r>
              <a:rPr lang="en-US" dirty="0"/>
              <a:t>1</a:t>
            </a:r>
          </a:p>
        </p:txBody>
      </p:sp>
      <p:sp>
        <p:nvSpPr>
          <p:cNvPr id="39" name="TextBox 38"/>
          <p:cNvSpPr txBox="1"/>
          <p:nvPr/>
        </p:nvSpPr>
        <p:spPr>
          <a:xfrm>
            <a:off x="5396542" y="5753436"/>
            <a:ext cx="432048" cy="369332"/>
          </a:xfrm>
          <a:prstGeom prst="rect">
            <a:avLst/>
          </a:prstGeom>
          <a:noFill/>
        </p:spPr>
        <p:txBody>
          <a:bodyPr wrap="square" rtlCol="0">
            <a:spAutoFit/>
          </a:bodyPr>
          <a:lstStyle/>
          <a:p>
            <a:pPr algn="ctr"/>
            <a:r>
              <a:rPr lang="en-US" dirty="0"/>
              <a:t>5</a:t>
            </a:r>
          </a:p>
        </p:txBody>
      </p:sp>
    </p:spTree>
    <p:extLst>
      <p:ext uri="{BB962C8B-B14F-4D97-AF65-F5344CB8AC3E}">
        <p14:creationId xmlns:p14="http://schemas.microsoft.com/office/powerpoint/2010/main" val="2662994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Expanding the Vertex Set W in Stages (cont’d)</a:t>
            </a:r>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2460446422"/>
                  </p:ext>
                </p:extLst>
              </p:nvPr>
            </p:nvGraphicFramePr>
            <p:xfrm>
              <a:off x="457200" y="1600200"/>
              <a:ext cx="8229595" cy="2595880"/>
            </p:xfrm>
            <a:graphic>
              <a:graphicData uri="http://schemas.openxmlformats.org/drawingml/2006/table">
                <a:tbl>
                  <a:tblPr firstRow="1" bandRow="1">
                    <a:tableStyleId>{5C22544A-7EE6-4342-B048-85BDC9FD1C3A}</a:tableStyleId>
                  </a:tblPr>
                  <a:tblGrid>
                    <a:gridCol w="748145">
                      <a:extLst>
                        <a:ext uri="{9D8B030D-6E8A-4147-A177-3AD203B41FA5}">
                          <a16:colId xmlns:a16="http://schemas.microsoft.com/office/drawing/2014/main" val="20000"/>
                        </a:ext>
                      </a:extLst>
                    </a:gridCol>
                    <a:gridCol w="1422439">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360040">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576064">
                      <a:extLst>
                        <a:ext uri="{9D8B030D-6E8A-4147-A177-3AD203B41FA5}">
                          <a16:colId xmlns:a16="http://schemas.microsoft.com/office/drawing/2014/main" val="20005"/>
                        </a:ext>
                      </a:extLst>
                    </a:gridCol>
                    <a:gridCol w="648072">
                      <a:extLst>
                        <a:ext uri="{9D8B030D-6E8A-4147-A177-3AD203B41FA5}">
                          <a16:colId xmlns:a16="http://schemas.microsoft.com/office/drawing/2014/main" val="20006"/>
                        </a:ext>
                      </a:extLst>
                    </a:gridCol>
                    <a:gridCol w="576064">
                      <a:extLst>
                        <a:ext uri="{9D8B030D-6E8A-4147-A177-3AD203B41FA5}">
                          <a16:colId xmlns:a16="http://schemas.microsoft.com/office/drawing/2014/main" val="20007"/>
                        </a:ext>
                      </a:extLst>
                    </a:gridCol>
                    <a:gridCol w="602281">
                      <a:extLst>
                        <a:ext uri="{9D8B030D-6E8A-4147-A177-3AD203B41FA5}">
                          <a16:colId xmlns:a16="http://schemas.microsoft.com/office/drawing/2014/main" val="20008"/>
                        </a:ext>
                      </a:extLst>
                    </a:gridCol>
                    <a:gridCol w="748145">
                      <a:extLst>
                        <a:ext uri="{9D8B030D-6E8A-4147-A177-3AD203B41FA5}">
                          <a16:colId xmlns:a16="http://schemas.microsoft.com/office/drawing/2014/main" val="20009"/>
                        </a:ext>
                      </a:extLst>
                    </a:gridCol>
                    <a:gridCol w="748145">
                      <a:extLst>
                        <a:ext uri="{9D8B030D-6E8A-4147-A177-3AD203B41FA5}">
                          <a16:colId xmlns:a16="http://schemas.microsoft.com/office/drawing/2014/main" val="20010"/>
                        </a:ext>
                      </a:extLst>
                    </a:gridCol>
                  </a:tblGrid>
                  <a:tr h="370840">
                    <a:tc>
                      <a:txBody>
                        <a:bodyPr/>
                        <a:lstStyle/>
                        <a:p>
                          <a:r>
                            <a:rPr lang="en-US" dirty="0"/>
                            <a:t>Stage</a:t>
                          </a:r>
                        </a:p>
                      </a:txBody>
                      <a:tcPr/>
                    </a:tc>
                    <a:tc>
                      <a:txBody>
                        <a:bodyPr/>
                        <a:lstStyle/>
                        <a:p>
                          <a:r>
                            <a:rPr lang="en-US" dirty="0"/>
                            <a:t>W</a:t>
                          </a:r>
                        </a:p>
                      </a:txBody>
                      <a:tcPr/>
                    </a:tc>
                    <a:tc>
                      <a:txBody>
                        <a:bodyPr/>
                        <a:lstStyle/>
                        <a:p>
                          <a:r>
                            <a:rPr lang="en-US" dirty="0"/>
                            <a:t>V-W</a:t>
                          </a:r>
                        </a:p>
                      </a:txBody>
                      <a:tcPr/>
                    </a:tc>
                    <a:tc>
                      <a:txBody>
                        <a:bodyPr/>
                        <a:lstStyle/>
                        <a:p>
                          <a:r>
                            <a:rPr lang="en-US" dirty="0"/>
                            <a:t>w</a:t>
                          </a:r>
                        </a:p>
                      </a:txBody>
                      <a:tcPr/>
                    </a:tc>
                    <a:tc>
                      <a:txBody>
                        <a:bodyPr/>
                        <a:lstStyle/>
                        <a:p>
                          <a:r>
                            <a:rPr lang="el-GR" dirty="0"/>
                            <a:t>Δ(</a:t>
                          </a:r>
                          <a:r>
                            <a:rPr lang="en-US" dirty="0"/>
                            <a:t>w)</a:t>
                          </a:r>
                        </a:p>
                      </a:txBody>
                      <a:tcPr/>
                    </a:tc>
                    <a:tc>
                      <a:txBody>
                        <a:bodyPr/>
                        <a:lstStyle/>
                        <a:p>
                          <a:r>
                            <a:rPr lang="el-GR" dirty="0"/>
                            <a:t>Δ</a:t>
                          </a:r>
                          <a:r>
                            <a:rPr lang="en-US" dirty="0"/>
                            <a:t>(1)</a:t>
                          </a:r>
                        </a:p>
                      </a:txBody>
                      <a:tcPr/>
                    </a:tc>
                    <a:tc>
                      <a:txBody>
                        <a:bodyPr/>
                        <a:lstStyle/>
                        <a:p>
                          <a:r>
                            <a:rPr lang="el-GR" dirty="0"/>
                            <a:t>Δ</a:t>
                          </a:r>
                          <a:r>
                            <a:rPr lang="en-US" dirty="0"/>
                            <a:t>(2)</a:t>
                          </a:r>
                        </a:p>
                      </a:txBody>
                      <a:tcPr/>
                    </a:tc>
                    <a:tc>
                      <a:txBody>
                        <a:bodyPr/>
                        <a:lstStyle/>
                        <a:p>
                          <a:r>
                            <a:rPr lang="el-GR" dirty="0"/>
                            <a:t>Δ</a:t>
                          </a:r>
                          <a:r>
                            <a:rPr lang="en-US" dirty="0"/>
                            <a:t>(3)</a:t>
                          </a:r>
                        </a:p>
                      </a:txBody>
                      <a:tcPr/>
                    </a:tc>
                    <a:tc>
                      <a:txBody>
                        <a:bodyPr/>
                        <a:lstStyle/>
                        <a:p>
                          <a:r>
                            <a:rPr lang="el-GR" dirty="0"/>
                            <a:t>Δ</a:t>
                          </a:r>
                          <a:r>
                            <a:rPr lang="en-US" dirty="0"/>
                            <a:t>(4)</a:t>
                          </a:r>
                        </a:p>
                      </a:txBody>
                      <a:tcPr/>
                    </a:tc>
                    <a:tc>
                      <a:txBody>
                        <a:bodyPr/>
                        <a:lstStyle/>
                        <a:p>
                          <a:r>
                            <a:rPr lang="el-GR" dirty="0"/>
                            <a:t>Δ</a:t>
                          </a:r>
                          <a:r>
                            <a:rPr lang="en-US" dirty="0"/>
                            <a:t>(5)</a:t>
                          </a:r>
                        </a:p>
                      </a:txBody>
                      <a:tcPr/>
                    </a:tc>
                    <a:tc>
                      <a:txBody>
                        <a:bodyPr/>
                        <a:lstStyle/>
                        <a:p>
                          <a:r>
                            <a:rPr lang="el-GR" dirty="0"/>
                            <a:t>Δ</a:t>
                          </a:r>
                          <a:r>
                            <a:rPr lang="en-US" dirty="0"/>
                            <a:t>(6)</a:t>
                          </a:r>
                        </a:p>
                      </a:txBody>
                      <a:tcPr/>
                    </a:tc>
                    <a:extLst>
                      <a:ext uri="{0D108BD9-81ED-4DB2-BD59-A6C34878D82A}">
                        <a16:rowId xmlns:a16="http://schemas.microsoft.com/office/drawing/2014/main" val="10000"/>
                      </a:ext>
                    </a:extLst>
                  </a:tr>
                  <a:tr h="370840">
                    <a:tc>
                      <a:txBody>
                        <a:bodyPr/>
                        <a:lstStyle/>
                        <a:p>
                          <a:r>
                            <a:rPr lang="en-US" dirty="0"/>
                            <a:t>Start</a:t>
                          </a:r>
                        </a:p>
                      </a:txBody>
                      <a:tcPr/>
                    </a:tc>
                    <a:tc>
                      <a:txBody>
                        <a:bodyPr/>
                        <a:lstStyle/>
                        <a:p>
                          <a:r>
                            <a:rPr lang="en-US" dirty="0"/>
                            <a:t>{1}</a:t>
                          </a:r>
                        </a:p>
                      </a:txBody>
                      <a:tcPr/>
                    </a:tc>
                    <a:tc>
                      <a:txBody>
                        <a:bodyPr/>
                        <a:lstStyle/>
                        <a:p>
                          <a:r>
                            <a:rPr lang="en-US" dirty="0"/>
                            <a:t>{2,3,4,5,6}</a:t>
                          </a:r>
                        </a:p>
                      </a:txBody>
                      <a:tcPr/>
                    </a:tc>
                    <a:tc>
                      <a:txBody>
                        <a:bodyPr/>
                        <a:lstStyle/>
                        <a:p>
                          <a:r>
                            <a:rPr lang="en-US" dirty="0"/>
                            <a:t>-</a:t>
                          </a:r>
                        </a:p>
                      </a:txBody>
                      <a:tcPr/>
                    </a:tc>
                    <a:tc>
                      <a:txBody>
                        <a:bodyPr/>
                        <a:lstStyle/>
                        <a:p>
                          <a:r>
                            <a:rPr lang="en-US" dirty="0"/>
                            <a:t>-</a:t>
                          </a:r>
                        </a:p>
                      </a:txBody>
                      <a:tcPr/>
                    </a:tc>
                    <a:tc>
                      <a:txBody>
                        <a:bodyPr/>
                        <a:lstStyle/>
                        <a:p>
                          <a:r>
                            <a:rPr lang="en-US" dirty="0"/>
                            <a:t>0</a:t>
                          </a:r>
                        </a:p>
                      </a:txBody>
                      <a:tcPr/>
                    </a:tc>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{1,2}</a:t>
                          </a:r>
                        </a:p>
                      </a:txBody>
                      <a:tcPr/>
                    </a:tc>
                    <a:tc>
                      <a:txBody>
                        <a:bodyPr/>
                        <a:lstStyle/>
                        <a:p>
                          <a:r>
                            <a:rPr lang="en-US" dirty="0"/>
                            <a:t>{3,4,5,6}</a:t>
                          </a:r>
                        </a:p>
                      </a:txBody>
                      <a:tcPr/>
                    </a:tc>
                    <a:tc>
                      <a:txBody>
                        <a:bodyPr/>
                        <a:lstStyle/>
                        <a:p>
                          <a:r>
                            <a:rPr lang="en-US" dirty="0"/>
                            <a:t>2</a:t>
                          </a:r>
                        </a:p>
                      </a:txBody>
                      <a:tcPr/>
                    </a:tc>
                    <a:tc>
                      <a:txBody>
                        <a:bodyPr/>
                        <a:lstStyle/>
                        <a:p>
                          <a:r>
                            <a:rPr lang="en-US" dirty="0"/>
                            <a:t>3</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{1,2,6}</a:t>
                          </a:r>
                        </a:p>
                      </a:txBody>
                      <a:tcPr/>
                    </a:tc>
                    <a:tc>
                      <a:txBody>
                        <a:bodyPr/>
                        <a:lstStyle/>
                        <a:p>
                          <a:r>
                            <a:rPr lang="en-US" dirty="0"/>
                            <a:t>{3,4,5}</a:t>
                          </a:r>
                        </a:p>
                      </a:txBody>
                      <a:tcPr/>
                    </a:tc>
                    <a:tc>
                      <a:txBody>
                        <a:bodyPr/>
                        <a:lstStyle/>
                        <a:p>
                          <a:r>
                            <a:rPr lang="en-US" dirty="0"/>
                            <a:t>6</a:t>
                          </a:r>
                        </a:p>
                      </a:txBody>
                      <a:tcPr/>
                    </a:tc>
                    <a:tc>
                      <a:txBody>
                        <a:bodyPr/>
                        <a:lstStyle/>
                        <a:p>
                          <a:r>
                            <a:rPr lang="en-US" dirty="0"/>
                            <a:t>5</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r>
                            <a:rPr lang="en-US" dirty="0"/>
                            <a:t>5</a:t>
                          </a:r>
                        </a:p>
                      </a:txBody>
                      <a:tcPr/>
                    </a:tc>
                    <a:extLst>
                      <a:ext uri="{0D108BD9-81ED-4DB2-BD59-A6C34878D82A}">
                        <a16:rowId xmlns:a16="http://schemas.microsoft.com/office/drawing/2014/main" val="10003"/>
                      </a:ext>
                    </a:extLst>
                  </a:tr>
                  <a:tr h="370840">
                    <a:tc>
                      <a:txBody>
                        <a:bodyPr/>
                        <a:lstStyle/>
                        <a:p>
                          <a:r>
                            <a:rPr lang="en-US" dirty="0"/>
                            <a:t>4</a:t>
                          </a:r>
                        </a:p>
                      </a:txBody>
                      <a:tcPr/>
                    </a:tc>
                    <a:tc>
                      <a:txBody>
                        <a:bodyPr/>
                        <a:lstStyle/>
                        <a:p>
                          <a:r>
                            <a:rPr lang="en-US" dirty="0"/>
                            <a:t>{1,2,6,4}</a:t>
                          </a:r>
                        </a:p>
                      </a:txBody>
                      <a:tcPr/>
                    </a:tc>
                    <a:tc>
                      <a:txBody>
                        <a:bodyPr/>
                        <a:lstStyle/>
                        <a:p>
                          <a:r>
                            <a:rPr lang="en-US" dirty="0"/>
                            <a:t>{3,5}</a:t>
                          </a:r>
                        </a:p>
                      </a:txBody>
                      <a:tcPr/>
                    </a:tc>
                    <a:tc>
                      <a:txBody>
                        <a:bodyPr/>
                        <a:lstStyle/>
                        <a:p>
                          <a:r>
                            <a:rPr lang="en-US" dirty="0"/>
                            <a:t>4</a:t>
                          </a:r>
                        </a:p>
                      </a:txBody>
                      <a:tcPr/>
                    </a:tc>
                    <a:tc>
                      <a:txBody>
                        <a:bodyPr/>
                        <a:lstStyle/>
                        <a:p>
                          <a:r>
                            <a:rPr lang="en-US" dirty="0"/>
                            <a:t>7</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13</a:t>
                          </a:r>
                        </a:p>
                      </a:txBody>
                      <a:tcPr/>
                    </a:tc>
                    <a:tc>
                      <a:txBody>
                        <a:bodyPr/>
                        <a:lstStyle/>
                        <a:p>
                          <a:r>
                            <a:rPr lang="en-US" dirty="0"/>
                            <a:t>5</a:t>
                          </a:r>
                        </a:p>
                      </a:txBody>
                      <a:tcPr/>
                    </a:tc>
                    <a:extLst>
                      <a:ext uri="{0D108BD9-81ED-4DB2-BD59-A6C34878D82A}">
                        <a16:rowId xmlns:a16="http://schemas.microsoft.com/office/drawing/2014/main" val="10004"/>
                      </a:ext>
                    </a:extLst>
                  </a:tr>
                  <a:tr h="370840">
                    <a:tc>
                      <a:txBody>
                        <a:bodyPr/>
                        <a:lstStyle/>
                        <a:p>
                          <a:r>
                            <a:rPr lang="en-US" dirty="0"/>
                            <a:t>5</a:t>
                          </a:r>
                        </a:p>
                      </a:txBody>
                      <a:tcPr/>
                    </a:tc>
                    <a:tc>
                      <a:txBody>
                        <a:bodyPr/>
                        <a:lstStyle/>
                        <a:p>
                          <a:r>
                            <a:rPr lang="en-US" dirty="0"/>
                            <a:t>{1,2,6,4,3}</a:t>
                          </a:r>
                        </a:p>
                      </a:txBody>
                      <a:tcPr/>
                    </a:tc>
                    <a:tc>
                      <a:txBody>
                        <a:bodyPr/>
                        <a:lstStyle/>
                        <a:p>
                          <a:r>
                            <a:rPr lang="en-US" dirty="0"/>
                            <a:t>{5}</a:t>
                          </a:r>
                        </a:p>
                      </a:txBody>
                      <a:tcPr/>
                    </a:tc>
                    <a:tc>
                      <a:txBody>
                        <a:bodyPr/>
                        <a:lstStyle/>
                        <a:p>
                          <a:r>
                            <a:rPr lang="en-US" dirty="0"/>
                            <a:t>3</a:t>
                          </a:r>
                        </a:p>
                      </a:txBody>
                      <a:tcPr/>
                    </a:tc>
                    <a:tc>
                      <a:txBody>
                        <a:bodyPr/>
                        <a:lstStyle/>
                        <a:p>
                          <a:r>
                            <a:rPr lang="en-US" dirty="0"/>
                            <a:t>10</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11</a:t>
                          </a:r>
                        </a:p>
                      </a:txBody>
                      <a:tcPr/>
                    </a:tc>
                    <a:tc>
                      <a:txBody>
                        <a:bodyPr/>
                        <a:lstStyle/>
                        <a:p>
                          <a:r>
                            <a:rPr lang="en-US" dirty="0"/>
                            <a:t>5</a:t>
                          </a:r>
                        </a:p>
                      </a:txBody>
                      <a:tcPr/>
                    </a:tc>
                    <a:extLst>
                      <a:ext uri="{0D108BD9-81ED-4DB2-BD59-A6C34878D82A}">
                        <a16:rowId xmlns:a16="http://schemas.microsoft.com/office/drawing/2014/main" val="10005"/>
                      </a:ext>
                    </a:extLst>
                  </a:tr>
                  <a:tr h="370840">
                    <a:tc>
                      <a:txBody>
                        <a:bodyPr/>
                        <a:lstStyle/>
                        <a:p>
                          <a:r>
                            <a:rPr lang="en-US" dirty="0"/>
                            <a:t>6</a:t>
                          </a:r>
                        </a:p>
                      </a:txBody>
                      <a:tcPr/>
                    </a:tc>
                    <a:tc>
                      <a:txBody>
                        <a:bodyPr/>
                        <a:lstStyle/>
                        <a:p>
                          <a:r>
                            <a:rPr lang="en-US" dirty="0"/>
                            <a:t>{1,2,6,4,3,5}</a:t>
                          </a:r>
                        </a:p>
                      </a:txBody>
                      <a:tcPr/>
                    </a:tc>
                    <a:tc>
                      <a:txBody>
                        <a:bodyPr/>
                        <a:lstStyle/>
                        <a:p>
                          <a:r>
                            <a:rPr lang="en-US" dirty="0"/>
                            <a:t>{}</a:t>
                          </a:r>
                        </a:p>
                      </a:txBody>
                      <a:tcPr/>
                    </a:tc>
                    <a:tc>
                      <a:txBody>
                        <a:bodyPr/>
                        <a:lstStyle/>
                        <a:p>
                          <a:r>
                            <a:rPr lang="en-US" dirty="0"/>
                            <a:t>5</a:t>
                          </a:r>
                        </a:p>
                      </a:txBody>
                      <a:tcPr/>
                    </a:tc>
                    <a:tc>
                      <a:txBody>
                        <a:bodyPr/>
                        <a:lstStyle/>
                        <a:p>
                          <a:r>
                            <a:rPr lang="en-US" dirty="0"/>
                            <a:t>11</a:t>
                          </a:r>
                        </a:p>
                      </a:txBody>
                      <a:tcPr/>
                    </a:tc>
                    <a:tc>
                      <a:txBody>
                        <a:bodyPr/>
                        <a:lstStyle/>
                        <a:p>
                          <a:r>
                            <a:rPr lang="en-US" dirty="0"/>
                            <a:t>0</a:t>
                          </a:r>
                        </a:p>
                      </a:txBody>
                      <a:tcPr/>
                    </a:tc>
                    <a:tc>
                      <a:txBody>
                        <a:bodyPr/>
                        <a:lstStyle/>
                        <a:p>
                          <a:r>
                            <a:rPr lang="en-US" dirty="0"/>
                            <a:t>3</a:t>
                          </a:r>
                        </a:p>
                      </a:txBody>
                      <a:tcPr/>
                    </a:tc>
                    <a:tc>
                      <a:txBody>
                        <a:bodyPr/>
                        <a:lstStyle/>
                        <a:p>
                          <a:r>
                            <a:rPr lang="en-US"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11</a:t>
                          </a:r>
                        </a:p>
                      </a:txBody>
                      <a:tcPr/>
                    </a:tc>
                    <a:tc>
                      <a:txBody>
                        <a:bodyPr/>
                        <a:lstStyle/>
                        <a:p>
                          <a:r>
                            <a:rPr lang="en-US" dirty="0"/>
                            <a:t>5</a:t>
                          </a:r>
                        </a:p>
                      </a:txBody>
                      <a:tcPr/>
                    </a:tc>
                    <a:extLst>
                      <a:ext uri="{0D108BD9-81ED-4DB2-BD59-A6C34878D82A}">
                        <a16:rowId xmlns:a16="http://schemas.microsoft.com/office/drawing/2014/main" val="10006"/>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2019894956"/>
                  </p:ext>
                </p:extLst>
              </p:nvPr>
            </p:nvGraphicFramePr>
            <p:xfrm>
              <a:off x="457200" y="1600200"/>
              <a:ext cx="8229595" cy="2595880"/>
            </p:xfrm>
            <a:graphic>
              <a:graphicData uri="http://schemas.openxmlformats.org/drawingml/2006/table">
                <a:tbl>
                  <a:tblPr firstRow="1" bandRow="1">
                    <a:tableStyleId>{5C22544A-7EE6-4342-B048-85BDC9FD1C3A}</a:tableStyleId>
                  </a:tblPr>
                  <a:tblGrid>
                    <a:gridCol w="748145"/>
                    <a:gridCol w="1422439"/>
                    <a:gridCol w="1152128"/>
                    <a:gridCol w="360040"/>
                    <a:gridCol w="648072"/>
                    <a:gridCol w="576064"/>
                    <a:gridCol w="648072"/>
                    <a:gridCol w="576064"/>
                    <a:gridCol w="602281"/>
                    <a:gridCol w="748145"/>
                    <a:gridCol w="748145"/>
                  </a:tblGrid>
                  <a:tr h="370840">
                    <a:tc>
                      <a:txBody>
                        <a:bodyPr/>
                        <a:lstStyle/>
                        <a:p>
                          <a:r>
                            <a:rPr lang="en-US" dirty="0" smtClean="0"/>
                            <a:t>Stage</a:t>
                          </a:r>
                          <a:endParaRPr lang="en-US" dirty="0"/>
                        </a:p>
                      </a:txBody>
                      <a:tcPr/>
                    </a:tc>
                    <a:tc>
                      <a:txBody>
                        <a:bodyPr/>
                        <a:lstStyle/>
                        <a:p>
                          <a:r>
                            <a:rPr lang="en-US" dirty="0" smtClean="0"/>
                            <a:t>W</a:t>
                          </a:r>
                          <a:endParaRPr lang="en-US" dirty="0"/>
                        </a:p>
                      </a:txBody>
                      <a:tcPr/>
                    </a:tc>
                    <a:tc>
                      <a:txBody>
                        <a:bodyPr/>
                        <a:lstStyle/>
                        <a:p>
                          <a:r>
                            <a:rPr lang="en-US" dirty="0" smtClean="0"/>
                            <a:t>V-W</a:t>
                          </a:r>
                          <a:endParaRPr lang="en-US" dirty="0"/>
                        </a:p>
                      </a:txBody>
                      <a:tcPr/>
                    </a:tc>
                    <a:tc>
                      <a:txBody>
                        <a:bodyPr/>
                        <a:lstStyle/>
                        <a:p>
                          <a:r>
                            <a:rPr lang="en-US" dirty="0" smtClean="0"/>
                            <a:t>w</a:t>
                          </a:r>
                          <a:endParaRPr lang="en-US" dirty="0"/>
                        </a:p>
                      </a:txBody>
                      <a:tcPr/>
                    </a:tc>
                    <a:tc>
                      <a:txBody>
                        <a:bodyPr/>
                        <a:lstStyle/>
                        <a:p>
                          <a:r>
                            <a:rPr lang="el-GR" dirty="0" smtClean="0"/>
                            <a:t>Δ(</a:t>
                          </a:r>
                          <a:r>
                            <a:rPr lang="en-US" dirty="0" smtClean="0"/>
                            <a:t>w)</a:t>
                          </a:r>
                          <a:endParaRPr lang="en-US" dirty="0"/>
                        </a:p>
                      </a:txBody>
                      <a:tcPr/>
                    </a:tc>
                    <a:tc>
                      <a:txBody>
                        <a:bodyPr/>
                        <a:lstStyle/>
                        <a:p>
                          <a:r>
                            <a:rPr lang="el-GR" dirty="0" smtClean="0"/>
                            <a:t>Δ</a:t>
                          </a:r>
                          <a:r>
                            <a:rPr lang="en-US" dirty="0" smtClean="0"/>
                            <a:t>(1)</a:t>
                          </a:r>
                          <a:endParaRPr lang="en-US" dirty="0"/>
                        </a:p>
                      </a:txBody>
                      <a:tcPr/>
                    </a:tc>
                    <a:tc>
                      <a:txBody>
                        <a:bodyPr/>
                        <a:lstStyle/>
                        <a:p>
                          <a:r>
                            <a:rPr lang="el-GR" dirty="0" smtClean="0"/>
                            <a:t>Δ</a:t>
                          </a:r>
                          <a:r>
                            <a:rPr lang="en-US" dirty="0" smtClean="0"/>
                            <a:t>(2)</a:t>
                          </a:r>
                          <a:endParaRPr lang="en-US" dirty="0"/>
                        </a:p>
                      </a:txBody>
                      <a:tcPr/>
                    </a:tc>
                    <a:tc>
                      <a:txBody>
                        <a:bodyPr/>
                        <a:lstStyle/>
                        <a:p>
                          <a:r>
                            <a:rPr lang="el-GR" dirty="0" smtClean="0"/>
                            <a:t>Δ</a:t>
                          </a:r>
                          <a:r>
                            <a:rPr lang="en-US" dirty="0" smtClean="0"/>
                            <a:t>(3)</a:t>
                          </a:r>
                          <a:endParaRPr lang="en-US" dirty="0"/>
                        </a:p>
                      </a:txBody>
                      <a:tcPr/>
                    </a:tc>
                    <a:tc>
                      <a:txBody>
                        <a:bodyPr/>
                        <a:lstStyle/>
                        <a:p>
                          <a:r>
                            <a:rPr lang="el-GR" dirty="0" smtClean="0"/>
                            <a:t>Δ</a:t>
                          </a:r>
                          <a:r>
                            <a:rPr lang="en-US" dirty="0" smtClean="0"/>
                            <a:t>(4)</a:t>
                          </a:r>
                          <a:endParaRPr lang="en-US" dirty="0"/>
                        </a:p>
                      </a:txBody>
                      <a:tcPr/>
                    </a:tc>
                    <a:tc>
                      <a:txBody>
                        <a:bodyPr/>
                        <a:lstStyle/>
                        <a:p>
                          <a:r>
                            <a:rPr lang="el-GR" dirty="0" smtClean="0"/>
                            <a:t>Δ</a:t>
                          </a:r>
                          <a:r>
                            <a:rPr lang="en-US" dirty="0" smtClean="0"/>
                            <a:t>(5)</a:t>
                          </a:r>
                          <a:endParaRPr lang="en-US" dirty="0"/>
                        </a:p>
                      </a:txBody>
                      <a:tcPr/>
                    </a:tc>
                    <a:tc>
                      <a:txBody>
                        <a:bodyPr/>
                        <a:lstStyle/>
                        <a:p>
                          <a:r>
                            <a:rPr lang="el-GR" dirty="0" smtClean="0"/>
                            <a:t>Δ</a:t>
                          </a:r>
                          <a:r>
                            <a:rPr lang="en-US" dirty="0" smtClean="0"/>
                            <a:t>(6)</a:t>
                          </a:r>
                          <a:endParaRPr lang="en-US" dirty="0"/>
                        </a:p>
                      </a:txBody>
                      <a:tcPr/>
                    </a:tc>
                  </a:tr>
                  <a:tr h="370840">
                    <a:tc>
                      <a:txBody>
                        <a:bodyPr/>
                        <a:lstStyle/>
                        <a:p>
                          <a:r>
                            <a:rPr lang="en-US" dirty="0" smtClean="0"/>
                            <a:t>Start</a:t>
                          </a:r>
                          <a:endParaRPr lang="en-US" dirty="0"/>
                        </a:p>
                      </a:txBody>
                      <a:tcPr/>
                    </a:tc>
                    <a:tc>
                      <a:txBody>
                        <a:bodyPr/>
                        <a:lstStyle/>
                        <a:p>
                          <a:r>
                            <a:rPr lang="en-US" dirty="0" smtClean="0"/>
                            <a:t>{1}</a:t>
                          </a:r>
                          <a:endParaRPr lang="en-US" dirty="0"/>
                        </a:p>
                      </a:txBody>
                      <a:tcPr/>
                    </a:tc>
                    <a:tc>
                      <a:txBody>
                        <a:bodyPr/>
                        <a:lstStyle/>
                        <a:p>
                          <a:r>
                            <a:rPr lang="en-US" dirty="0" smtClean="0"/>
                            <a:t>{2,3,4,5,6}</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endParaRPr lang="en-US"/>
                        </a:p>
                      </a:txBody>
                      <a:tcPr>
                        <a:blipFill rotWithShape="1">
                          <a:blip r:embed="rId2"/>
                          <a:stretch>
                            <a:fillRect l="-958947" t="-110000" r="-362105" b="-531667"/>
                          </a:stretch>
                        </a:blipFill>
                      </a:tcPr>
                    </a:tc>
                    <a:tc>
                      <a:txBody>
                        <a:bodyPr/>
                        <a:lstStyle/>
                        <a:p>
                          <a:endParaRPr lang="en-US"/>
                        </a:p>
                      </a:txBody>
                      <a:tcPr>
                        <a:blipFill rotWithShape="1">
                          <a:blip r:embed="rId2"/>
                          <a:stretch>
                            <a:fillRect l="-1016162" t="-110000" r="-247475" b="-531667"/>
                          </a:stretch>
                        </a:blipFill>
                      </a:tcPr>
                    </a:tc>
                    <a:tc>
                      <a:txBody>
                        <a:bodyPr/>
                        <a:lstStyle/>
                        <a:p>
                          <a:endParaRPr lang="en-US"/>
                        </a:p>
                      </a:txBody>
                      <a:tcPr>
                        <a:blipFill rotWithShape="1">
                          <a:blip r:embed="rId2"/>
                          <a:stretch>
                            <a:fillRect l="-905738" t="-110000" r="-100820" b="-531667"/>
                          </a:stretch>
                        </a:blipFill>
                      </a:tcPr>
                    </a:tc>
                    <a:tc>
                      <a:txBody>
                        <a:bodyPr/>
                        <a:lstStyle/>
                        <a:p>
                          <a:r>
                            <a:rPr lang="en-US" dirty="0" smtClean="0"/>
                            <a:t>5</a:t>
                          </a:r>
                          <a:endParaRPr lang="en-US" dirty="0"/>
                        </a:p>
                      </a:txBody>
                      <a:tcPr/>
                    </a:tc>
                  </a:tr>
                  <a:tr h="370840">
                    <a:tc>
                      <a:txBody>
                        <a:bodyPr/>
                        <a:lstStyle/>
                        <a:p>
                          <a:r>
                            <a:rPr lang="en-US" dirty="0" smtClean="0"/>
                            <a:t>2</a:t>
                          </a:r>
                          <a:endParaRPr lang="en-US" dirty="0"/>
                        </a:p>
                      </a:txBody>
                      <a:tcPr/>
                    </a:tc>
                    <a:tc>
                      <a:txBody>
                        <a:bodyPr/>
                        <a:lstStyle/>
                        <a:p>
                          <a:r>
                            <a:rPr lang="en-US" dirty="0" smtClean="0"/>
                            <a:t>{1,2}</a:t>
                          </a:r>
                          <a:endParaRPr lang="en-US" dirty="0"/>
                        </a:p>
                      </a:txBody>
                      <a:tcPr/>
                    </a:tc>
                    <a:tc>
                      <a:txBody>
                        <a:bodyPr/>
                        <a:lstStyle/>
                        <a:p>
                          <a:r>
                            <a:rPr lang="en-US" dirty="0" smtClean="0"/>
                            <a:t>{3,4,5,6}</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endParaRPr lang="en-US"/>
                        </a:p>
                      </a:txBody>
                      <a:tcPr>
                        <a:blipFill rotWithShape="1">
                          <a:blip r:embed="rId2"/>
                          <a:stretch>
                            <a:fillRect l="-1016162" t="-206557" r="-247475" b="-422951"/>
                          </a:stretch>
                        </a:blipFill>
                      </a:tcPr>
                    </a:tc>
                    <a:tc>
                      <a:txBody>
                        <a:bodyPr/>
                        <a:lstStyle/>
                        <a:p>
                          <a:endParaRPr lang="en-US"/>
                        </a:p>
                      </a:txBody>
                      <a:tcPr>
                        <a:blipFill rotWithShape="1">
                          <a:blip r:embed="rId2"/>
                          <a:stretch>
                            <a:fillRect l="-905738" t="-206557" r="-100820" b="-422951"/>
                          </a:stretch>
                        </a:blipFill>
                      </a:tcPr>
                    </a:tc>
                    <a:tc>
                      <a:txBody>
                        <a:bodyPr/>
                        <a:lstStyle/>
                        <a:p>
                          <a:r>
                            <a:rPr lang="en-US" dirty="0" smtClean="0"/>
                            <a:t>5</a:t>
                          </a:r>
                          <a:endParaRPr lang="en-US" dirty="0"/>
                        </a:p>
                      </a:txBody>
                      <a:tcPr/>
                    </a:tc>
                  </a:tr>
                  <a:tr h="370840">
                    <a:tc>
                      <a:txBody>
                        <a:bodyPr/>
                        <a:lstStyle/>
                        <a:p>
                          <a:r>
                            <a:rPr lang="en-US" dirty="0" smtClean="0"/>
                            <a:t>3</a:t>
                          </a:r>
                          <a:endParaRPr lang="en-US" dirty="0"/>
                        </a:p>
                      </a:txBody>
                      <a:tcPr/>
                    </a:tc>
                    <a:tc>
                      <a:txBody>
                        <a:bodyPr/>
                        <a:lstStyle/>
                        <a:p>
                          <a:r>
                            <a:rPr lang="en-US" dirty="0" smtClean="0"/>
                            <a:t>{1,2,6}</a:t>
                          </a:r>
                          <a:endParaRPr lang="en-US" dirty="0"/>
                        </a:p>
                      </a:txBody>
                      <a:tcPr/>
                    </a:tc>
                    <a:tc>
                      <a:txBody>
                        <a:bodyPr/>
                        <a:lstStyle/>
                        <a:p>
                          <a:r>
                            <a:rPr lang="en-US" dirty="0" smtClean="0"/>
                            <a:t>{3,4,5}</a:t>
                          </a:r>
                          <a:endParaRPr lang="en-US" dirty="0"/>
                        </a:p>
                      </a:txBody>
                      <a:tcPr/>
                    </a:tc>
                    <a:tc>
                      <a:txBody>
                        <a:bodyPr/>
                        <a:lstStyle/>
                        <a:p>
                          <a:r>
                            <a:rPr lang="en-US" dirty="0" smtClean="0"/>
                            <a:t>6</a:t>
                          </a:r>
                          <a:endParaRPr lang="en-US" dirty="0"/>
                        </a:p>
                      </a:txBody>
                      <a:tcPr/>
                    </a:tc>
                    <a:tc>
                      <a:txBody>
                        <a:bodyPr/>
                        <a:lstStyle/>
                        <a:p>
                          <a:r>
                            <a:rPr lang="en-US" dirty="0" smtClean="0"/>
                            <a:t>5</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a:t>
                          </a:r>
                          <a:endParaRPr lang="en-US" dirty="0"/>
                        </a:p>
                      </a:txBody>
                      <a:tcPr/>
                    </a:tc>
                    <a:tc>
                      <a:txBody>
                        <a:bodyPr/>
                        <a:lstStyle/>
                        <a:p>
                          <a:endParaRPr lang="en-US"/>
                        </a:p>
                      </a:txBody>
                      <a:tcPr>
                        <a:blipFill rotWithShape="1">
                          <a:blip r:embed="rId2"/>
                          <a:stretch>
                            <a:fillRect l="-905738" t="-306557" r="-100820" b="-322951"/>
                          </a:stretch>
                        </a:blipFill>
                      </a:tcPr>
                    </a:tc>
                    <a:tc>
                      <a:txBody>
                        <a:bodyPr/>
                        <a:lstStyle/>
                        <a:p>
                          <a:r>
                            <a:rPr lang="en-US" dirty="0" smtClean="0"/>
                            <a:t>5</a:t>
                          </a:r>
                          <a:endParaRPr lang="en-US" dirty="0"/>
                        </a:p>
                      </a:txBody>
                      <a:tcPr/>
                    </a:tc>
                  </a:tr>
                  <a:tr h="370840">
                    <a:tc>
                      <a:txBody>
                        <a:bodyPr/>
                        <a:lstStyle/>
                        <a:p>
                          <a:r>
                            <a:rPr lang="en-US" dirty="0" smtClean="0"/>
                            <a:t>4</a:t>
                          </a:r>
                          <a:endParaRPr lang="en-US" dirty="0"/>
                        </a:p>
                      </a:txBody>
                      <a:tcPr/>
                    </a:tc>
                    <a:tc>
                      <a:txBody>
                        <a:bodyPr/>
                        <a:lstStyle/>
                        <a:p>
                          <a:r>
                            <a:rPr lang="en-US" dirty="0" smtClean="0"/>
                            <a:t>{1,2,6,4}</a:t>
                          </a:r>
                          <a:endParaRPr lang="en-US" dirty="0"/>
                        </a:p>
                      </a:txBody>
                      <a:tcPr/>
                    </a:tc>
                    <a:tc>
                      <a:txBody>
                        <a:bodyPr/>
                        <a:lstStyle/>
                        <a:p>
                          <a:r>
                            <a:rPr lang="en-US" dirty="0" smtClean="0"/>
                            <a:t>{3,5}</a:t>
                          </a:r>
                          <a:endParaRPr lang="en-US" dirty="0"/>
                        </a:p>
                      </a:txBody>
                      <a:tcPr/>
                    </a:tc>
                    <a:tc>
                      <a:txBody>
                        <a:bodyPr/>
                        <a:lstStyle/>
                        <a:p>
                          <a:r>
                            <a:rPr lang="en-US" dirty="0" smtClean="0"/>
                            <a:t>4</a:t>
                          </a:r>
                          <a:endParaRPr lang="en-US" dirty="0"/>
                        </a:p>
                      </a:txBody>
                      <a:tcPr/>
                    </a:tc>
                    <a:tc>
                      <a:txBody>
                        <a:bodyPr/>
                        <a:lstStyle/>
                        <a:p>
                          <a:r>
                            <a:rPr lang="en-US" dirty="0" smtClean="0"/>
                            <a:t>7</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a:t>
                          </a:r>
                          <a:endParaRPr lang="en-US" dirty="0"/>
                        </a:p>
                      </a:txBody>
                      <a:tcPr/>
                    </a:tc>
                    <a:tc>
                      <a:txBody>
                        <a:bodyPr/>
                        <a:lstStyle/>
                        <a:p>
                          <a:r>
                            <a:rPr lang="en-US" dirty="0" smtClean="0"/>
                            <a:t>5</a:t>
                          </a:r>
                          <a:endParaRPr lang="en-US" dirty="0"/>
                        </a:p>
                      </a:txBody>
                      <a:tcPr/>
                    </a:tc>
                  </a:tr>
                  <a:tr h="370840">
                    <a:tc>
                      <a:txBody>
                        <a:bodyPr/>
                        <a:lstStyle/>
                        <a:p>
                          <a:r>
                            <a:rPr lang="en-US" dirty="0" smtClean="0"/>
                            <a:t>5</a:t>
                          </a:r>
                          <a:endParaRPr lang="en-US" dirty="0"/>
                        </a:p>
                      </a:txBody>
                      <a:tcPr/>
                    </a:tc>
                    <a:tc>
                      <a:txBody>
                        <a:bodyPr/>
                        <a:lstStyle/>
                        <a:p>
                          <a:r>
                            <a:rPr lang="en-US" dirty="0" smtClean="0"/>
                            <a:t>{1,2,6,4,3}</a:t>
                          </a:r>
                          <a:endParaRPr lang="en-US" dirty="0"/>
                        </a:p>
                      </a:txBody>
                      <a:tcPr/>
                    </a:tc>
                    <a:tc>
                      <a:txBody>
                        <a:bodyPr/>
                        <a:lstStyle/>
                        <a:p>
                          <a:r>
                            <a:rPr lang="en-US" dirty="0" smtClean="0"/>
                            <a:t>{5}</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11</a:t>
                          </a:r>
                          <a:endParaRPr lang="en-US" dirty="0"/>
                        </a:p>
                      </a:txBody>
                      <a:tcPr/>
                    </a:tc>
                    <a:tc>
                      <a:txBody>
                        <a:bodyPr/>
                        <a:lstStyle/>
                        <a:p>
                          <a:r>
                            <a:rPr lang="en-US" dirty="0" smtClean="0"/>
                            <a:t>5</a:t>
                          </a:r>
                          <a:endParaRPr lang="en-US" dirty="0"/>
                        </a:p>
                      </a:txBody>
                      <a:tcPr/>
                    </a:tc>
                  </a:tr>
                  <a:tr h="370840">
                    <a:tc>
                      <a:txBody>
                        <a:bodyPr/>
                        <a:lstStyle/>
                        <a:p>
                          <a:r>
                            <a:rPr lang="en-US" dirty="0" smtClean="0"/>
                            <a:t>6</a:t>
                          </a:r>
                          <a:endParaRPr lang="en-US" dirty="0"/>
                        </a:p>
                      </a:txBody>
                      <a:tcPr/>
                    </a:tc>
                    <a:tc>
                      <a:txBody>
                        <a:bodyPr/>
                        <a:lstStyle/>
                        <a:p>
                          <a:r>
                            <a:rPr lang="en-US" dirty="0" smtClean="0"/>
                            <a:t>{1,2,6,4,3,5}</a:t>
                          </a:r>
                          <a:endParaRPr lang="en-US" dirty="0"/>
                        </a:p>
                      </a:txBody>
                      <a:tcPr/>
                    </a:tc>
                    <a:tc>
                      <a:txBody>
                        <a:bodyPr/>
                        <a:lstStyle/>
                        <a:p>
                          <a:r>
                            <a:rPr lang="en-US" dirty="0" smtClean="0"/>
                            <a:t>{}</a:t>
                          </a:r>
                          <a:endParaRPr lang="en-US" dirty="0"/>
                        </a:p>
                      </a:txBody>
                      <a:tcPr/>
                    </a:tc>
                    <a:tc>
                      <a:txBody>
                        <a:bodyPr/>
                        <a:lstStyle/>
                        <a:p>
                          <a:r>
                            <a:rPr lang="en-US" dirty="0" smtClean="0"/>
                            <a:t>5</a:t>
                          </a:r>
                          <a:endParaRPr lang="en-US" dirty="0"/>
                        </a:p>
                      </a:txBody>
                      <a:tcPr/>
                    </a:tc>
                    <a:tc>
                      <a:txBody>
                        <a:bodyPr/>
                        <a:lstStyle/>
                        <a:p>
                          <a:r>
                            <a:rPr lang="en-US" dirty="0" smtClean="0"/>
                            <a:t>11</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11</a:t>
                          </a:r>
                          <a:endParaRPr lang="en-US" dirty="0"/>
                        </a:p>
                      </a:txBody>
                      <a:tcPr/>
                    </a:tc>
                    <a:tc>
                      <a:txBody>
                        <a:bodyPr/>
                        <a:lstStyle/>
                        <a:p>
                          <a:r>
                            <a:rPr lang="en-US" dirty="0" smtClean="0"/>
                            <a:t>5</a:t>
                          </a:r>
                          <a:endParaRPr lang="en-US" dirty="0"/>
                        </a:p>
                      </a:txBody>
                      <a:tcPr/>
                    </a:tc>
                  </a:tr>
                </a:tbl>
              </a:graphicData>
            </a:graphic>
          </p:graphicFrame>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28</a:t>
            </a:fld>
            <a:endParaRPr lang="en-US"/>
          </a:p>
        </p:txBody>
      </p:sp>
      <p:sp>
        <p:nvSpPr>
          <p:cNvPr id="7" name="Oval 6"/>
          <p:cNvSpPr/>
          <p:nvPr/>
        </p:nvSpPr>
        <p:spPr>
          <a:xfrm>
            <a:off x="7602275" y="6257292"/>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106830" y="6149156"/>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990706" y="5390976"/>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926810" y="4420964"/>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294962" y="4420964"/>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663114" y="5390976"/>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9" idx="7"/>
            <a:endCxn id="10" idx="3"/>
          </p:cNvCxnSpPr>
          <p:nvPr/>
        </p:nvCxnSpPr>
        <p:spPr>
          <a:xfrm flipV="1">
            <a:off x="5298019" y="4728277"/>
            <a:ext cx="681518" cy="7154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6"/>
            <a:endCxn id="11" idx="2"/>
          </p:cNvCxnSpPr>
          <p:nvPr/>
        </p:nvCxnSpPr>
        <p:spPr>
          <a:xfrm>
            <a:off x="6286850" y="4600984"/>
            <a:ext cx="100811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6"/>
            <a:endCxn id="12" idx="1"/>
          </p:cNvCxnSpPr>
          <p:nvPr/>
        </p:nvCxnSpPr>
        <p:spPr>
          <a:xfrm>
            <a:off x="7655002" y="4600984"/>
            <a:ext cx="1060839" cy="84271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3"/>
            <a:endCxn id="7" idx="7"/>
          </p:cNvCxnSpPr>
          <p:nvPr/>
        </p:nvCxnSpPr>
        <p:spPr>
          <a:xfrm flipH="1">
            <a:off x="7909588" y="5698289"/>
            <a:ext cx="806253" cy="61173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2"/>
            <a:endCxn id="8" idx="6"/>
          </p:cNvCxnSpPr>
          <p:nvPr/>
        </p:nvCxnSpPr>
        <p:spPr>
          <a:xfrm flipH="1" flipV="1">
            <a:off x="6466870" y="6329176"/>
            <a:ext cx="1135405" cy="10813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7"/>
            <a:endCxn id="12" idx="2"/>
          </p:cNvCxnSpPr>
          <p:nvPr/>
        </p:nvCxnSpPr>
        <p:spPr>
          <a:xfrm flipV="1">
            <a:off x="6414143" y="5570996"/>
            <a:ext cx="2248971" cy="6308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0"/>
            <a:endCxn id="11" idx="3"/>
          </p:cNvCxnSpPr>
          <p:nvPr/>
        </p:nvCxnSpPr>
        <p:spPr>
          <a:xfrm flipV="1">
            <a:off x="6286850" y="4728277"/>
            <a:ext cx="1060839" cy="142087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8" idx="0"/>
          </p:cNvCxnSpPr>
          <p:nvPr/>
        </p:nvCxnSpPr>
        <p:spPr>
          <a:xfrm>
            <a:off x="6106830" y="4781004"/>
            <a:ext cx="180020" cy="136815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5"/>
            <a:endCxn id="8" idx="1"/>
          </p:cNvCxnSpPr>
          <p:nvPr/>
        </p:nvCxnSpPr>
        <p:spPr>
          <a:xfrm>
            <a:off x="5298019" y="5698289"/>
            <a:ext cx="861538" cy="5035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926810" y="4411672"/>
            <a:ext cx="307313" cy="369332"/>
          </a:xfrm>
          <a:prstGeom prst="rect">
            <a:avLst/>
          </a:prstGeom>
          <a:noFill/>
        </p:spPr>
        <p:txBody>
          <a:bodyPr wrap="square" rtlCol="0">
            <a:spAutoFit/>
          </a:bodyPr>
          <a:lstStyle/>
          <a:p>
            <a:pPr algn="ctr"/>
            <a:r>
              <a:rPr lang="en-US" dirty="0"/>
              <a:t>2</a:t>
            </a:r>
          </a:p>
        </p:txBody>
      </p:sp>
      <p:sp>
        <p:nvSpPr>
          <p:cNvPr id="23" name="TextBox 22"/>
          <p:cNvSpPr txBox="1"/>
          <p:nvPr/>
        </p:nvSpPr>
        <p:spPr>
          <a:xfrm>
            <a:off x="5017069" y="5390976"/>
            <a:ext cx="307313" cy="369332"/>
          </a:xfrm>
          <a:prstGeom prst="rect">
            <a:avLst/>
          </a:prstGeom>
          <a:noFill/>
        </p:spPr>
        <p:txBody>
          <a:bodyPr wrap="square" rtlCol="0">
            <a:spAutoFit/>
          </a:bodyPr>
          <a:lstStyle/>
          <a:p>
            <a:pPr algn="ctr"/>
            <a:r>
              <a:rPr lang="en-US" dirty="0"/>
              <a:t>1</a:t>
            </a:r>
          </a:p>
        </p:txBody>
      </p:sp>
      <p:sp>
        <p:nvSpPr>
          <p:cNvPr id="24" name="TextBox 23"/>
          <p:cNvSpPr txBox="1"/>
          <p:nvPr/>
        </p:nvSpPr>
        <p:spPr>
          <a:xfrm>
            <a:off x="6133193" y="6125353"/>
            <a:ext cx="307313" cy="369332"/>
          </a:xfrm>
          <a:prstGeom prst="rect">
            <a:avLst/>
          </a:prstGeom>
          <a:noFill/>
        </p:spPr>
        <p:txBody>
          <a:bodyPr wrap="square" rtlCol="0">
            <a:spAutoFit/>
          </a:bodyPr>
          <a:lstStyle/>
          <a:p>
            <a:pPr algn="ctr"/>
            <a:r>
              <a:rPr lang="en-US" dirty="0"/>
              <a:t>6</a:t>
            </a:r>
          </a:p>
        </p:txBody>
      </p:sp>
      <p:sp>
        <p:nvSpPr>
          <p:cNvPr id="25" name="TextBox 24"/>
          <p:cNvSpPr txBox="1"/>
          <p:nvPr/>
        </p:nvSpPr>
        <p:spPr>
          <a:xfrm>
            <a:off x="7623066" y="6267732"/>
            <a:ext cx="307313" cy="369332"/>
          </a:xfrm>
          <a:prstGeom prst="rect">
            <a:avLst/>
          </a:prstGeom>
          <a:noFill/>
        </p:spPr>
        <p:txBody>
          <a:bodyPr wrap="square" rtlCol="0">
            <a:spAutoFit/>
          </a:bodyPr>
          <a:lstStyle/>
          <a:p>
            <a:pPr algn="ctr"/>
            <a:r>
              <a:rPr lang="en-US" dirty="0"/>
              <a:t>5</a:t>
            </a:r>
          </a:p>
        </p:txBody>
      </p:sp>
      <p:sp>
        <p:nvSpPr>
          <p:cNvPr id="26" name="TextBox 25"/>
          <p:cNvSpPr txBox="1"/>
          <p:nvPr/>
        </p:nvSpPr>
        <p:spPr>
          <a:xfrm>
            <a:off x="8689477" y="5381684"/>
            <a:ext cx="307313" cy="369332"/>
          </a:xfrm>
          <a:prstGeom prst="rect">
            <a:avLst/>
          </a:prstGeom>
          <a:noFill/>
        </p:spPr>
        <p:txBody>
          <a:bodyPr wrap="square" rtlCol="0">
            <a:spAutoFit/>
          </a:bodyPr>
          <a:lstStyle/>
          <a:p>
            <a:pPr algn="ctr"/>
            <a:r>
              <a:rPr lang="en-US" dirty="0"/>
              <a:t>4</a:t>
            </a:r>
          </a:p>
        </p:txBody>
      </p:sp>
      <p:sp>
        <p:nvSpPr>
          <p:cNvPr id="27" name="TextBox 26"/>
          <p:cNvSpPr txBox="1"/>
          <p:nvPr/>
        </p:nvSpPr>
        <p:spPr>
          <a:xfrm>
            <a:off x="7347689" y="4411672"/>
            <a:ext cx="307313" cy="369332"/>
          </a:xfrm>
          <a:prstGeom prst="rect">
            <a:avLst/>
          </a:prstGeom>
          <a:noFill/>
        </p:spPr>
        <p:txBody>
          <a:bodyPr wrap="square" rtlCol="0">
            <a:spAutoFit/>
          </a:bodyPr>
          <a:lstStyle/>
          <a:p>
            <a:pPr algn="ctr"/>
            <a:r>
              <a:rPr lang="en-US" dirty="0"/>
              <a:t>3</a:t>
            </a:r>
          </a:p>
        </p:txBody>
      </p:sp>
      <p:sp>
        <p:nvSpPr>
          <p:cNvPr id="28" name="TextBox 27"/>
          <p:cNvSpPr txBox="1"/>
          <p:nvPr/>
        </p:nvSpPr>
        <p:spPr>
          <a:xfrm>
            <a:off x="5764792" y="5259037"/>
            <a:ext cx="432048" cy="369332"/>
          </a:xfrm>
          <a:prstGeom prst="rect">
            <a:avLst/>
          </a:prstGeom>
          <a:noFill/>
        </p:spPr>
        <p:txBody>
          <a:bodyPr wrap="square" rtlCol="0">
            <a:spAutoFit/>
          </a:bodyPr>
          <a:lstStyle/>
          <a:p>
            <a:pPr algn="ctr"/>
            <a:r>
              <a:rPr lang="en-US" dirty="0"/>
              <a:t>10</a:t>
            </a:r>
          </a:p>
        </p:txBody>
      </p:sp>
      <p:sp>
        <p:nvSpPr>
          <p:cNvPr id="29" name="TextBox 28"/>
          <p:cNvSpPr txBox="1"/>
          <p:nvPr/>
        </p:nvSpPr>
        <p:spPr>
          <a:xfrm>
            <a:off x="5286057" y="4732593"/>
            <a:ext cx="432048" cy="369332"/>
          </a:xfrm>
          <a:prstGeom prst="rect">
            <a:avLst/>
          </a:prstGeom>
          <a:noFill/>
        </p:spPr>
        <p:txBody>
          <a:bodyPr wrap="square" rtlCol="0">
            <a:spAutoFit/>
          </a:bodyPr>
          <a:lstStyle/>
          <a:p>
            <a:pPr algn="ctr"/>
            <a:r>
              <a:rPr lang="en-US" dirty="0"/>
              <a:t>3</a:t>
            </a:r>
          </a:p>
        </p:txBody>
      </p:sp>
      <p:sp>
        <p:nvSpPr>
          <p:cNvPr id="30" name="TextBox 29"/>
          <p:cNvSpPr txBox="1"/>
          <p:nvPr/>
        </p:nvSpPr>
        <p:spPr>
          <a:xfrm>
            <a:off x="6574882" y="4244851"/>
            <a:ext cx="432048" cy="369332"/>
          </a:xfrm>
          <a:prstGeom prst="rect">
            <a:avLst/>
          </a:prstGeom>
          <a:noFill/>
        </p:spPr>
        <p:txBody>
          <a:bodyPr wrap="square" rtlCol="0">
            <a:spAutoFit/>
          </a:bodyPr>
          <a:lstStyle/>
          <a:p>
            <a:pPr algn="ctr"/>
            <a:r>
              <a:rPr lang="en-US" dirty="0"/>
              <a:t>7</a:t>
            </a:r>
          </a:p>
        </p:txBody>
      </p:sp>
      <p:sp>
        <p:nvSpPr>
          <p:cNvPr id="31" name="TextBox 30"/>
          <p:cNvSpPr txBox="1"/>
          <p:nvPr/>
        </p:nvSpPr>
        <p:spPr>
          <a:xfrm>
            <a:off x="8185421" y="4692302"/>
            <a:ext cx="432048"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8337821" y="5964490"/>
            <a:ext cx="432048" cy="369332"/>
          </a:xfrm>
          <a:prstGeom prst="rect">
            <a:avLst/>
          </a:prstGeom>
          <a:noFill/>
        </p:spPr>
        <p:txBody>
          <a:bodyPr wrap="square" rtlCol="0">
            <a:spAutoFit/>
          </a:bodyPr>
          <a:lstStyle/>
          <a:p>
            <a:pPr algn="ctr"/>
            <a:r>
              <a:rPr lang="en-US" dirty="0"/>
              <a:t>6</a:t>
            </a:r>
          </a:p>
        </p:txBody>
      </p:sp>
      <p:sp>
        <p:nvSpPr>
          <p:cNvPr id="33" name="TextBox 32"/>
          <p:cNvSpPr txBox="1"/>
          <p:nvPr/>
        </p:nvSpPr>
        <p:spPr>
          <a:xfrm>
            <a:off x="6817269" y="6383244"/>
            <a:ext cx="432048" cy="369332"/>
          </a:xfrm>
          <a:prstGeom prst="rect">
            <a:avLst/>
          </a:prstGeom>
          <a:noFill/>
        </p:spPr>
        <p:txBody>
          <a:bodyPr wrap="square" rtlCol="0">
            <a:spAutoFit/>
          </a:bodyPr>
          <a:lstStyle/>
          <a:p>
            <a:pPr algn="ctr"/>
            <a:r>
              <a:rPr lang="en-US" dirty="0"/>
              <a:t>7</a:t>
            </a:r>
          </a:p>
        </p:txBody>
      </p:sp>
      <p:sp>
        <p:nvSpPr>
          <p:cNvPr id="34" name="TextBox 33"/>
          <p:cNvSpPr txBox="1"/>
          <p:nvPr/>
        </p:nvSpPr>
        <p:spPr>
          <a:xfrm>
            <a:off x="7005499" y="5631816"/>
            <a:ext cx="432048" cy="369332"/>
          </a:xfrm>
          <a:prstGeom prst="rect">
            <a:avLst/>
          </a:prstGeom>
          <a:noFill/>
        </p:spPr>
        <p:txBody>
          <a:bodyPr wrap="square" rtlCol="0">
            <a:spAutoFit/>
          </a:bodyPr>
          <a:lstStyle/>
          <a:p>
            <a:pPr algn="ctr"/>
            <a:r>
              <a:rPr lang="en-US" dirty="0"/>
              <a:t>2</a:t>
            </a:r>
          </a:p>
        </p:txBody>
      </p:sp>
      <p:sp>
        <p:nvSpPr>
          <p:cNvPr id="35" name="TextBox 34"/>
          <p:cNvSpPr txBox="1"/>
          <p:nvPr/>
        </p:nvSpPr>
        <p:spPr>
          <a:xfrm>
            <a:off x="6574882" y="4917259"/>
            <a:ext cx="432048" cy="369332"/>
          </a:xfrm>
          <a:prstGeom prst="rect">
            <a:avLst/>
          </a:prstGeom>
          <a:noFill/>
        </p:spPr>
        <p:txBody>
          <a:bodyPr wrap="square" rtlCol="0">
            <a:spAutoFit/>
          </a:bodyPr>
          <a:lstStyle/>
          <a:p>
            <a:pPr algn="ctr"/>
            <a:r>
              <a:rPr lang="en-US" dirty="0"/>
              <a:t>8</a:t>
            </a:r>
          </a:p>
        </p:txBody>
      </p:sp>
      <p:cxnSp>
        <p:nvCxnSpPr>
          <p:cNvPr id="36" name="Straight Arrow Connector 35"/>
          <p:cNvCxnSpPr>
            <a:stCxn id="11" idx="4"/>
            <a:endCxn id="25" idx="0"/>
          </p:cNvCxnSpPr>
          <p:nvPr/>
        </p:nvCxnSpPr>
        <p:spPr>
          <a:xfrm>
            <a:off x="7474982" y="4781004"/>
            <a:ext cx="301741" cy="14867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602275" y="5200874"/>
            <a:ext cx="432048" cy="369332"/>
          </a:xfrm>
          <a:prstGeom prst="rect">
            <a:avLst/>
          </a:prstGeom>
          <a:noFill/>
        </p:spPr>
        <p:txBody>
          <a:bodyPr wrap="square" rtlCol="0">
            <a:spAutoFit/>
          </a:bodyPr>
          <a:lstStyle/>
          <a:p>
            <a:pPr algn="ctr"/>
            <a:r>
              <a:rPr lang="en-US" dirty="0"/>
              <a:t>1</a:t>
            </a:r>
          </a:p>
        </p:txBody>
      </p:sp>
      <p:sp>
        <p:nvSpPr>
          <p:cNvPr id="38" name="TextBox 37"/>
          <p:cNvSpPr txBox="1"/>
          <p:nvPr/>
        </p:nvSpPr>
        <p:spPr>
          <a:xfrm>
            <a:off x="5374416" y="5916465"/>
            <a:ext cx="432048" cy="369332"/>
          </a:xfrm>
          <a:prstGeom prst="rect">
            <a:avLst/>
          </a:prstGeom>
          <a:noFill/>
        </p:spPr>
        <p:txBody>
          <a:bodyPr wrap="square" rtlCol="0">
            <a:spAutoFit/>
          </a:bodyPr>
          <a:lstStyle/>
          <a:p>
            <a:pPr algn="ctr"/>
            <a:r>
              <a:rPr lang="en-US" dirty="0"/>
              <a:t>5</a:t>
            </a:r>
          </a:p>
        </p:txBody>
      </p:sp>
    </p:spTree>
    <p:extLst>
      <p:ext uri="{BB962C8B-B14F-4D97-AF65-F5344CB8AC3E}">
        <p14:creationId xmlns:p14="http://schemas.microsoft.com/office/powerpoint/2010/main" val="2005020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Dijkstra’s</a:t>
            </a:r>
            <a:r>
              <a:rPr lang="en-US" dirty="0"/>
              <a:t> Algorithm in </a:t>
            </a:r>
            <a:r>
              <a:rPr lang="en-US" dirty="0" err="1"/>
              <a:t>Pseudocode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1800" dirty="0">
                <a:latin typeface="Courier New" pitchFamily="49" charset="0"/>
                <a:cs typeface="Courier New" pitchFamily="49" charset="0"/>
              </a:rPr>
              <a:t>void </a:t>
            </a:r>
            <a:r>
              <a:rPr lang="en-US" sz="1800" dirty="0" err="1">
                <a:latin typeface="Courier New" pitchFamily="49" charset="0"/>
                <a:cs typeface="Courier New" pitchFamily="49" charset="0"/>
              </a:rPr>
              <a:t>ShortestPath</a:t>
            </a:r>
            <a:r>
              <a:rPr lang="en-US" sz="1800" dirty="0">
                <a:latin typeface="Courier New" pitchFamily="49" charset="0"/>
                <a:cs typeface="Courier New" pitchFamily="49" charset="0"/>
              </a:rPr>
              <a:t>(void)</a:t>
            </a:r>
          </a:p>
          <a:p>
            <a:pPr marL="0" indent="0">
              <a:buNone/>
            </a:pPr>
            <a:r>
              <a:rPr lang="en-US" sz="1800" dirty="0">
                <a:latin typeface="Courier New" pitchFamily="49" charset="0"/>
                <a:cs typeface="Courier New" pitchFamily="49" charset="0"/>
              </a:rPr>
              <a:t>{</a:t>
            </a:r>
          </a:p>
          <a:p>
            <a:pPr marL="0" indent="0">
              <a:buNone/>
            </a:pPr>
            <a:r>
              <a:rPr lang="en-US" sz="1800" dirty="0">
                <a:latin typeface="Courier New" pitchFamily="49" charset="0"/>
                <a:cs typeface="Courier New" pitchFamily="49" charset="0"/>
              </a:rPr>
              <a:t>  Let T be the adjacency matrix of graph G.</a:t>
            </a:r>
          </a:p>
          <a:p>
            <a:pPr marL="0" indent="0">
              <a:buNone/>
            </a:pPr>
            <a:r>
              <a:rPr lang="en-US" sz="1800" dirty="0">
                <a:latin typeface="Courier New" pitchFamily="49" charset="0"/>
                <a:cs typeface="Courier New" pitchFamily="49" charset="0"/>
              </a:rPr>
              <a:t>  Let </a:t>
            </a:r>
            <a:r>
              <a:rPr lang="en-US" sz="1800" dirty="0" err="1">
                <a:latin typeface="Courier New" pitchFamily="49" charset="0"/>
                <a:cs typeface="Courier New" pitchFamily="49" charset="0"/>
              </a:rPr>
              <a:t>MinDistance</a:t>
            </a:r>
            <a:r>
              <a:rPr lang="en-US" sz="1800" dirty="0">
                <a:latin typeface="Courier New" pitchFamily="49" charset="0"/>
                <a:cs typeface="Courier New" pitchFamily="49" charset="0"/>
              </a:rPr>
              <a:t> be a variable that takes edge</a:t>
            </a:r>
          </a:p>
          <a:p>
            <a:pPr marL="0" indent="0">
              <a:buNone/>
            </a:pPr>
            <a:r>
              <a:rPr lang="en-US" sz="1800" dirty="0">
                <a:latin typeface="Courier New" pitchFamily="49" charset="0"/>
                <a:cs typeface="Courier New" pitchFamily="49" charset="0"/>
              </a:rPr>
              <a:t>  weights as values.</a:t>
            </a:r>
          </a:p>
          <a:p>
            <a:pPr marL="0" indent="0">
              <a:buNone/>
            </a:pPr>
            <a:r>
              <a:rPr lang="en-US" sz="1800" dirty="0">
                <a:latin typeface="Courier New" pitchFamily="49" charset="0"/>
                <a:cs typeface="Courier New" pitchFamily="49" charset="0"/>
              </a:rPr>
              <a:t>  Let Minimum(</a:t>
            </a:r>
            <a:r>
              <a:rPr lang="en-US" sz="1800" dirty="0" err="1">
                <a:latin typeface="Courier New" pitchFamily="49" charset="0"/>
                <a:cs typeface="Courier New" pitchFamily="49" charset="0"/>
              </a:rPr>
              <a:t>x,y</a:t>
            </a:r>
            <a:r>
              <a:rPr lang="en-US" sz="1800" dirty="0">
                <a:latin typeface="Courier New" pitchFamily="49" charset="0"/>
                <a:cs typeface="Courier New" pitchFamily="49" charset="0"/>
              </a:rPr>
              <a:t>) be a function whose value is the lesser </a:t>
            </a:r>
          </a:p>
          <a:p>
            <a:pPr marL="0" indent="0">
              <a:buNone/>
            </a:pPr>
            <a:r>
              <a:rPr lang="en-US" sz="1800" dirty="0">
                <a:latin typeface="Courier New" pitchFamily="49" charset="0"/>
                <a:cs typeface="Courier New" pitchFamily="49" charset="0"/>
              </a:rPr>
              <a:t>  of x and y.</a:t>
            </a:r>
          </a:p>
          <a:p>
            <a:pPr marL="0" indent="0">
              <a:buNone/>
            </a:pPr>
            <a:endParaRPr lang="en-US" sz="1800" dirty="0">
              <a:latin typeface="Courier New" pitchFamily="49" charset="0"/>
              <a:cs typeface="Courier New" pitchFamily="49" charset="0"/>
            </a:endParaRPr>
          </a:p>
          <a:p>
            <a:pPr marL="0" indent="0">
              <a:buNone/>
            </a:pPr>
            <a:r>
              <a:rPr lang="en-US" sz="1800" dirty="0">
                <a:latin typeface="Courier New" pitchFamily="49" charset="0"/>
                <a:cs typeface="Courier New" pitchFamily="49" charset="0"/>
              </a:rPr>
              <a:t>  /* Let s in V be the source vertex at which the </a:t>
            </a:r>
          </a:p>
          <a:p>
            <a:pPr marL="0" indent="0">
              <a:buNone/>
            </a:pPr>
            <a:r>
              <a:rPr lang="en-US" sz="1800" dirty="0">
                <a:latin typeface="Courier New" pitchFamily="49" charset="0"/>
                <a:cs typeface="Courier New" pitchFamily="49" charset="0"/>
              </a:rPr>
              <a:t>     shortest paths starts. */</a:t>
            </a:r>
          </a:p>
          <a:p>
            <a:pPr marL="0" indent="0">
              <a:buNone/>
            </a:pPr>
            <a:r>
              <a:rPr lang="en-US" sz="1800" dirty="0">
                <a:latin typeface="Courier New" pitchFamily="49" charset="0"/>
                <a:cs typeface="Courier New" pitchFamily="49" charset="0"/>
              </a:rPr>
              <a:t>  /* Initialize W and </a:t>
            </a:r>
            <a:r>
              <a:rPr lang="en-US" sz="1800" dirty="0" err="1">
                <a:latin typeface="Courier New" pitchFamily="49" charset="0"/>
                <a:cs typeface="Courier New" pitchFamily="49" charset="0"/>
              </a:rPr>
              <a:t>ShortestDistance</a:t>
            </a:r>
            <a:r>
              <a:rPr lang="en-US" sz="1800" dirty="0">
                <a:latin typeface="Courier New" pitchFamily="49" charset="0"/>
                <a:cs typeface="Courier New" pitchFamily="49" charset="0"/>
              </a:rPr>
              <a:t>[u] as follows: */</a:t>
            </a:r>
          </a:p>
          <a:p>
            <a:pPr marL="0" indent="0">
              <a:buNone/>
            </a:pPr>
            <a:r>
              <a:rPr lang="en-US" sz="1800" dirty="0">
                <a:latin typeface="Courier New" pitchFamily="49" charset="0"/>
                <a:cs typeface="Courier New" pitchFamily="49" charset="0"/>
              </a:rPr>
              <a:t>  W={s};</a:t>
            </a:r>
          </a:p>
          <a:p>
            <a:pPr marL="0" indent="0">
              <a:buNone/>
            </a:pP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ShortestDistance</a:t>
            </a:r>
            <a:r>
              <a:rPr lang="en-US" sz="1800" dirty="0">
                <a:latin typeface="Courier New" pitchFamily="49" charset="0"/>
                <a:cs typeface="Courier New" pitchFamily="49" charset="0"/>
              </a:rPr>
              <a:t>[s]=0;</a:t>
            </a:r>
          </a:p>
          <a:p>
            <a:pPr marL="0" indent="0">
              <a:buNone/>
            </a:pPr>
            <a:r>
              <a:rPr lang="en-US" sz="1800" dirty="0">
                <a:latin typeface="Courier New" pitchFamily="49" charset="0"/>
                <a:cs typeface="Courier New" pitchFamily="49" charset="0"/>
              </a:rPr>
              <a:t>  for (each u in V-{s}) </a:t>
            </a:r>
            <a:r>
              <a:rPr lang="en-US" sz="1800" dirty="0" err="1">
                <a:latin typeface="Courier New" pitchFamily="49" charset="0"/>
                <a:cs typeface="Courier New" pitchFamily="49" charset="0"/>
              </a:rPr>
              <a:t>ShortestDistance</a:t>
            </a:r>
            <a:r>
              <a:rPr lang="en-US" sz="1800" dirty="0">
                <a:latin typeface="Courier New" pitchFamily="49" charset="0"/>
                <a:cs typeface="Courier New" pitchFamily="49" charset="0"/>
              </a:rPr>
              <a:t>[u]=T[s][u];</a:t>
            </a:r>
          </a:p>
          <a:p>
            <a:pPr marL="0" indent="0">
              <a:buNone/>
            </a:pPr>
            <a:r>
              <a:rPr lang="en-US" sz="1800" dirty="0">
                <a:latin typeface="Courier New" pitchFamily="49" charset="0"/>
                <a:cs typeface="Courier New" pitchFamily="49" charset="0"/>
              </a:rPr>
              <a:t>     </a:t>
            </a:r>
          </a:p>
          <a:p>
            <a:pPr marL="0" indent="0">
              <a:buNone/>
            </a:pPr>
            <a:endParaRPr lang="en-US" sz="1800" dirty="0">
              <a:latin typeface="Courier New" pitchFamily="49" charset="0"/>
              <a:cs typeface="Courier New" pitchFamily="49" charset="0"/>
            </a:endParaRP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29</a:t>
            </a:fld>
            <a:endParaRPr lang="en-US"/>
          </a:p>
        </p:txBody>
      </p:sp>
    </p:spTree>
    <p:extLst>
      <p:ext uri="{BB962C8B-B14F-4D97-AF65-F5344CB8AC3E}">
        <p14:creationId xmlns:p14="http://schemas.microsoft.com/office/powerpoint/2010/main" val="1258230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Representations of Weighted Graphs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To represent a weighted graph </a:t>
                </a:r>
                <a14:m>
                  <m:oMath xmlns:m="http://schemas.openxmlformats.org/officeDocument/2006/math">
                    <m:r>
                      <a:rPr lang="en-US" b="0" i="1" smtClean="0">
                        <a:latin typeface="Cambria Math"/>
                      </a:rPr>
                      <m:t>𝐺</m:t>
                    </m:r>
                  </m:oMath>
                </a14:m>
                <a:r>
                  <a:rPr lang="en-US" dirty="0"/>
                  <a:t>, we can use an adjacency matrix </a:t>
                </a:r>
                <a14:m>
                  <m:oMath xmlns:m="http://schemas.openxmlformats.org/officeDocument/2006/math">
                    <m:r>
                      <a:rPr lang="en-US" b="0" i="1" smtClean="0">
                        <a:latin typeface="Cambria Math"/>
                      </a:rPr>
                      <m:t>𝑇</m:t>
                    </m:r>
                  </m:oMath>
                </a14:m>
                <a:r>
                  <a:rPr lang="en-US" dirty="0"/>
                  <a:t> in which:</a:t>
                </a:r>
              </a:p>
              <a:p>
                <a:pPr lvl="1"/>
                <a:r>
                  <a:rPr lang="en-US" dirty="0"/>
                  <a:t> </a:t>
                </a:r>
                <a14:m>
                  <m:oMath xmlns:m="http://schemas.openxmlformats.org/officeDocument/2006/math">
                    <m:r>
                      <a:rPr lang="en-US" b="0" i="1" smtClean="0">
                        <a:latin typeface="Cambria Math"/>
                      </a:rPr>
                      <m:t>𝑇</m:t>
                    </m:r>
                    <m:d>
                      <m:dPr>
                        <m:begChr m:val="["/>
                        <m:endChr m:val="]"/>
                        <m:ctrlPr>
                          <a:rPr lang="en-US" b="0" i="1" smtClean="0">
                            <a:latin typeface="Cambria Math" panose="02040503050406030204" pitchFamily="18" charset="0"/>
                          </a:rPr>
                        </m:ctrlPr>
                      </m:dPr>
                      <m:e>
                        <m:r>
                          <a:rPr lang="en-US" b="0" i="1" smtClean="0">
                            <a:latin typeface="Cambria Math"/>
                          </a:rPr>
                          <m:t>𝑖</m:t>
                        </m:r>
                        <m:r>
                          <a:rPr lang="en-US" b="0" i="1" smtClean="0">
                            <a:latin typeface="Cambria Math"/>
                          </a:rPr>
                          <m:t>,</m:t>
                        </m:r>
                        <m:r>
                          <a:rPr lang="en-US" b="0" i="1" smtClean="0">
                            <a:latin typeface="Cambria Math"/>
                          </a:rPr>
                          <m:t>𝑗</m:t>
                        </m:r>
                      </m:e>
                    </m:d>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𝑖𝑗</m:t>
                        </m:r>
                      </m:sub>
                    </m:sSub>
                  </m:oMath>
                </a14:m>
                <a:r>
                  <a:rPr lang="en-US" dirty="0"/>
                  <a:t> if there exists an edge </a:t>
                </a:r>
                <a14:m>
                  <m:oMath xmlns:m="http://schemas.openxmlformats.org/officeDocument/2006/math">
                    <m:r>
                      <a:rPr lang="en-US" b="0" i="1" smtClean="0">
                        <a:latin typeface="Cambria Math"/>
                      </a:rPr>
                      <m:t>𝑒</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𝑖</m:t>
                        </m:r>
                      </m:sub>
                    </m:sSub>
                    <m:r>
                      <a:rPr lang="en-US" b="0" i="0"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𝑗</m:t>
                        </m:r>
                      </m:sub>
                    </m:sSub>
                    <m:r>
                      <a:rPr lang="en-US" b="0" i="1" smtClean="0">
                        <a:latin typeface="Cambria Math"/>
                      </a:rPr>
                      <m:t>)</m:t>
                    </m:r>
                  </m:oMath>
                </a14:m>
                <a:r>
                  <a:rPr lang="en-US" dirty="0"/>
                  <a:t> of weight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𝑤</m:t>
                        </m:r>
                      </m:e>
                      <m:sub>
                        <m:r>
                          <a:rPr lang="en-US" b="0" i="1" smtClean="0">
                            <a:latin typeface="Cambria Math"/>
                          </a:rPr>
                          <m:t>𝑖𝑗</m:t>
                        </m:r>
                      </m:sub>
                    </m:sSub>
                    <m:r>
                      <a:rPr lang="en-US" b="0" i="1" smtClean="0">
                        <a:latin typeface="Cambria Math"/>
                      </a:rPr>
                      <m:t>.</m:t>
                    </m:r>
                  </m:oMath>
                </a14:m>
                <a:endParaRPr lang="en-US" dirty="0"/>
              </a:p>
              <a:p>
                <a:pPr lvl="1"/>
                <a14:m>
                  <m:oMath xmlns:m="http://schemas.openxmlformats.org/officeDocument/2006/math">
                    <m:r>
                      <a:rPr lang="en-US" b="0" i="1" smtClean="0">
                        <a:latin typeface="Cambria Math"/>
                      </a:rPr>
                      <m:t>𝑇</m:t>
                    </m:r>
                    <m:d>
                      <m:dPr>
                        <m:begChr m:val="["/>
                        <m:endChr m:val="]"/>
                        <m:ctrlPr>
                          <a:rPr lang="en-US" b="0" i="1" smtClean="0">
                            <a:latin typeface="Cambria Math" panose="02040503050406030204" pitchFamily="18" charset="0"/>
                          </a:rPr>
                        </m:ctrlPr>
                      </m:dPr>
                      <m:e>
                        <m:r>
                          <a:rPr lang="en-US" b="0" i="1" smtClean="0">
                            <a:latin typeface="Cambria Math"/>
                          </a:rPr>
                          <m:t>𝑖</m:t>
                        </m:r>
                        <m:r>
                          <a:rPr lang="en-US" b="0" i="1" smtClean="0">
                            <a:latin typeface="Cambria Math"/>
                          </a:rPr>
                          <m:t>,</m:t>
                        </m:r>
                        <m:r>
                          <a:rPr lang="en-US" b="0" i="1" smtClean="0">
                            <a:latin typeface="Cambria Math"/>
                          </a:rPr>
                          <m:t>𝑖</m:t>
                        </m:r>
                      </m:e>
                    </m:d>
                    <m:r>
                      <a:rPr lang="en-US" b="0" i="1" smtClean="0">
                        <a:latin typeface="Cambria Math"/>
                      </a:rPr>
                      <m:t>=0</m:t>
                    </m:r>
                  </m:oMath>
                </a14:m>
                <a:endParaRPr lang="en-US" b="0" dirty="0"/>
              </a:p>
              <a:p>
                <a:pPr lvl="1"/>
                <a14:m>
                  <m:oMath xmlns:m="http://schemas.openxmlformats.org/officeDocument/2006/math">
                    <m:r>
                      <a:rPr lang="en-US" b="0" i="1" smtClean="0">
                        <a:latin typeface="Cambria Math"/>
                      </a:rPr>
                      <m:t>𝑇</m:t>
                    </m:r>
                    <m:d>
                      <m:dPr>
                        <m:begChr m:val="["/>
                        <m:endChr m:val="]"/>
                        <m:ctrlPr>
                          <a:rPr lang="en-US" b="0" i="1" smtClean="0">
                            <a:latin typeface="Cambria Math" panose="02040503050406030204" pitchFamily="18" charset="0"/>
                          </a:rPr>
                        </m:ctrlPr>
                      </m:dPr>
                      <m:e>
                        <m:r>
                          <a:rPr lang="en-US" b="0" i="1" smtClean="0">
                            <a:latin typeface="Cambria Math"/>
                          </a:rPr>
                          <m:t>𝑖</m:t>
                        </m:r>
                        <m:r>
                          <a:rPr lang="en-US" b="0" i="1" smtClean="0">
                            <a:latin typeface="Cambria Math"/>
                          </a:rPr>
                          <m:t>,</m:t>
                        </m:r>
                        <m:r>
                          <a:rPr lang="en-US" b="0" i="1" smtClean="0">
                            <a:latin typeface="Cambria Math"/>
                          </a:rPr>
                          <m:t>𝑗</m:t>
                        </m:r>
                      </m:e>
                    </m:d>
                    <m:r>
                      <a:rPr lang="en-US" b="0" i="1" smtClean="0">
                        <a:latin typeface="Cambria Math"/>
                      </a:rPr>
                      <m:t>=</m:t>
                    </m:r>
                    <m:r>
                      <a:rPr lang="en-US" b="0" i="1" smtClean="0">
                        <a:latin typeface="Cambria Math"/>
                        <a:ea typeface="Cambria Math"/>
                      </a:rPr>
                      <m:t>∞</m:t>
                    </m:r>
                  </m:oMath>
                </a14:m>
                <a:r>
                  <a:rPr lang="en-US" dirty="0"/>
                  <a:t> if there is no edge from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𝑖</m:t>
                        </m:r>
                      </m:sub>
                    </m:sSub>
                  </m:oMath>
                </a14:m>
                <a:r>
                  <a:rPr lang="en-US" dirty="0"/>
                  <a:t> to </a:t>
                </a:r>
                <a14:m>
                  <m:oMath xmlns:m="http://schemas.openxmlformats.org/officeDocument/2006/math">
                    <m:sSub>
                      <m:sSubPr>
                        <m:ctrlPr>
                          <a:rPr lang="en-US" i="1">
                            <a:latin typeface="Cambria Math" panose="02040503050406030204" pitchFamily="18" charset="0"/>
                          </a:rPr>
                        </m:ctrlPr>
                      </m:sSubPr>
                      <m:e>
                        <m:r>
                          <a:rPr lang="en-US" i="1">
                            <a:latin typeface="Cambria Math"/>
                          </a:rPr>
                          <m:t>𝑣</m:t>
                        </m:r>
                      </m:e>
                      <m:sub>
                        <m:r>
                          <a:rPr lang="en-US" b="0" i="1" smtClean="0">
                            <a:latin typeface="Cambria Math"/>
                          </a:rPr>
                          <m:t>𝑗</m:t>
                        </m:r>
                      </m:sub>
                    </m:sSub>
                  </m:oMath>
                </a14:m>
                <a:r>
                  <a:rPr lang="en-US" dirty="0"/>
                  <a:t> .</a:t>
                </a:r>
              </a:p>
              <a:p>
                <a:endParaRPr lang="en-US" dirty="0"/>
              </a:p>
              <a:p>
                <a:pPr marL="342900" lvl="1" indent="-342900">
                  <a:buFont typeface="Arial" pitchFamily="34" charset="0"/>
                  <a:buChar char="•"/>
                </a:pPr>
                <a:r>
                  <a:rPr lang="en-US" dirty="0"/>
                  <a:t>We will assume that all weights </a:t>
                </a:r>
                <a14:m>
                  <m:oMath xmlns:m="http://schemas.openxmlformats.org/officeDocument/2006/math">
                    <m:sSub>
                      <m:sSubPr>
                        <m:ctrlPr>
                          <a:rPr lang="en-US" i="1">
                            <a:latin typeface="Cambria Math" panose="02040503050406030204" pitchFamily="18" charset="0"/>
                          </a:rPr>
                        </m:ctrlPr>
                      </m:sSubPr>
                      <m:e>
                        <m:r>
                          <a:rPr lang="en-US" i="1">
                            <a:latin typeface="Cambria Math"/>
                          </a:rPr>
                          <m:t>𝑤</m:t>
                        </m:r>
                      </m:e>
                      <m:sub>
                        <m:r>
                          <a:rPr lang="en-US" i="1">
                            <a:latin typeface="Cambria Math"/>
                          </a:rPr>
                          <m:t>𝑖𝑗</m:t>
                        </m:r>
                      </m:sub>
                    </m:sSub>
                  </m:oMath>
                </a14:m>
                <a:r>
                  <a:rPr lang="en-US" dirty="0"/>
                  <a:t> are </a:t>
                </a:r>
                <a:r>
                  <a:rPr lang="en-US" b="1" dirty="0"/>
                  <a:t>non-negative numbers.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2695" r="-200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3</a:t>
            </a:fld>
            <a:endParaRPr lang="en-US"/>
          </a:p>
        </p:txBody>
      </p:sp>
    </p:spTree>
    <p:extLst>
      <p:ext uri="{BB962C8B-B14F-4D97-AF65-F5344CB8AC3E}">
        <p14:creationId xmlns:p14="http://schemas.microsoft.com/office/powerpoint/2010/main" val="1849536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Dijkstra’s</a:t>
            </a:r>
            <a:r>
              <a:rPr lang="en-US" dirty="0"/>
              <a:t> Algorithm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55000" lnSpcReduction="20000"/>
              </a:bodyPr>
              <a:lstStyle/>
              <a:p>
                <a:pPr marL="0" indent="0">
                  <a:buNone/>
                </a:pPr>
                <a:r>
                  <a:rPr lang="en-US" sz="1800" dirty="0">
                    <a:latin typeface="Courier New" pitchFamily="49" charset="0"/>
                    <a:cs typeface="Courier New" pitchFamily="49" charset="0"/>
                  </a:rPr>
                  <a:t>  </a:t>
                </a:r>
                <a:r>
                  <a:rPr lang="en-US" sz="2200" dirty="0">
                    <a:latin typeface="Courier New" pitchFamily="49" charset="0"/>
                    <a:cs typeface="Courier New" pitchFamily="49" charset="0"/>
                  </a:rPr>
                  <a:t>/*Now repeatedly enlarge W until W includes all vertices in V */</a:t>
                </a:r>
              </a:p>
              <a:p>
                <a:pPr marL="0" indent="0">
                  <a:buNone/>
                </a:pPr>
                <a:r>
                  <a:rPr lang="en-US" sz="2200" dirty="0">
                    <a:latin typeface="Courier New" pitchFamily="49" charset="0"/>
                    <a:cs typeface="Courier New" pitchFamily="49" charset="0"/>
                  </a:rPr>
                  <a:t>  while (W!=V){</a:t>
                </a:r>
              </a:p>
              <a:p>
                <a:pPr marL="0" indent="0">
                  <a:buNone/>
                </a:pPr>
                <a:r>
                  <a:rPr lang="en-US" sz="2200" dirty="0">
                    <a:latin typeface="Courier New" pitchFamily="49" charset="0"/>
                    <a:cs typeface="Courier New" pitchFamily="49" charset="0"/>
                  </a:rPr>
                  <a:t>    /* find the vertex w in V-W at the minimum distance from s */</a:t>
                </a:r>
              </a:p>
              <a:p>
                <a:pPr marL="0" indent="0">
                  <a:buNone/>
                </a:pPr>
                <a:r>
                  <a:rPr lang="en-US" sz="2200" dirty="0">
                    <a:latin typeface="Courier New" pitchFamily="49" charset="0"/>
                    <a:cs typeface="Courier New" pitchFamily="49" charset="0"/>
                  </a:rPr>
                  <a:t>    </a:t>
                </a:r>
                <a:r>
                  <a:rPr lang="en-US" sz="2200" dirty="0" err="1">
                    <a:latin typeface="Courier New" pitchFamily="49" charset="0"/>
                    <a:cs typeface="Courier New" pitchFamily="49" charset="0"/>
                  </a:rPr>
                  <a:t>MinDistance</a:t>
                </a:r>
                <a:r>
                  <a:rPr lang="en-US" sz="2200" dirty="0">
                    <a:latin typeface="Courier New" pitchFamily="49" charset="0"/>
                    <a:cs typeface="Courier New" pitchFamily="49" charset="0"/>
                  </a:rPr>
                  <a:t>=</a:t>
                </a:r>
                <a14:m>
                  <m:oMath xmlns:m="http://schemas.openxmlformats.org/officeDocument/2006/math">
                    <m:r>
                      <a:rPr lang="en-US" sz="2200" i="1" smtClean="0">
                        <a:latin typeface="Cambria Math"/>
                        <a:ea typeface="Cambria Math"/>
                        <a:cs typeface="Courier New" pitchFamily="49" charset="0"/>
                      </a:rPr>
                      <m:t>∞</m:t>
                    </m:r>
                    <m:r>
                      <a:rPr lang="en-US" sz="2200" b="0" i="1" smtClean="0">
                        <a:latin typeface="Cambria Math"/>
                        <a:ea typeface="Cambria Math"/>
                        <a:cs typeface="Courier New" pitchFamily="49" charset="0"/>
                      </a:rPr>
                      <m:t>;</m:t>
                    </m:r>
                  </m:oMath>
                </a14:m>
                <a:endParaRPr lang="en-US" sz="2200" b="0" dirty="0">
                  <a:latin typeface="Courier New" pitchFamily="49" charset="0"/>
                  <a:ea typeface="Cambria Math"/>
                  <a:cs typeface="Courier New" pitchFamily="49" charset="0"/>
                </a:endParaRPr>
              </a:p>
              <a:p>
                <a:pPr marL="0" indent="0">
                  <a:buNone/>
                </a:pPr>
                <a:r>
                  <a:rPr lang="en-US" sz="2200" dirty="0">
                    <a:latin typeface="Courier New" pitchFamily="49" charset="0"/>
                    <a:cs typeface="Courier New" pitchFamily="49" charset="0"/>
                  </a:rPr>
                  <a:t>    for (each v in V-W){</a:t>
                </a:r>
              </a:p>
              <a:p>
                <a:pPr marL="0" indent="0">
                  <a:buNone/>
                </a:pPr>
                <a:r>
                  <a:rPr lang="en-US" sz="2200" dirty="0">
                    <a:latin typeface="Courier New" pitchFamily="49" charset="0"/>
                    <a:cs typeface="Courier New" pitchFamily="49" charset="0"/>
                  </a:rPr>
                  <a:t>      if (</a:t>
                </a:r>
                <a:r>
                  <a:rPr lang="en-US" sz="2200" dirty="0" err="1">
                    <a:latin typeface="Courier New" pitchFamily="49" charset="0"/>
                    <a:cs typeface="Courier New" pitchFamily="49" charset="0"/>
                  </a:rPr>
                  <a:t>ShortestDistance</a:t>
                </a:r>
                <a:r>
                  <a:rPr lang="en-US" sz="2200" dirty="0">
                    <a:latin typeface="Courier New" pitchFamily="49" charset="0"/>
                    <a:cs typeface="Courier New" pitchFamily="49" charset="0"/>
                  </a:rPr>
                  <a:t>[v] &lt; </a:t>
                </a:r>
                <a:r>
                  <a:rPr lang="en-US" sz="2200" dirty="0" err="1">
                    <a:latin typeface="Courier New" pitchFamily="49" charset="0"/>
                    <a:cs typeface="Courier New" pitchFamily="49" charset="0"/>
                  </a:rPr>
                  <a:t>MinDistance</a:t>
                </a:r>
                <a:r>
                  <a:rPr lang="en-US" sz="2200" dirty="0">
                    <a:latin typeface="Courier New" pitchFamily="49" charset="0"/>
                    <a:cs typeface="Courier New" pitchFamily="49" charset="0"/>
                  </a:rPr>
                  <a:t>){</a:t>
                </a:r>
              </a:p>
              <a:p>
                <a:pPr marL="0" indent="0">
                  <a:buNone/>
                </a:pPr>
                <a:r>
                  <a:rPr lang="en-US" sz="2200" dirty="0">
                    <a:latin typeface="Courier New" pitchFamily="49" charset="0"/>
                    <a:cs typeface="Courier New" pitchFamily="49" charset="0"/>
                  </a:rPr>
                  <a:t>        </a:t>
                </a:r>
                <a:r>
                  <a:rPr lang="en-US" sz="2200" dirty="0" err="1">
                    <a:latin typeface="Courier New" pitchFamily="49" charset="0"/>
                    <a:cs typeface="Courier New" pitchFamily="49" charset="0"/>
                  </a:rPr>
                  <a:t>MinDistance</a:t>
                </a:r>
                <a:r>
                  <a:rPr lang="en-US" sz="2200" dirty="0">
                    <a:latin typeface="Courier New" pitchFamily="49" charset="0"/>
                    <a:cs typeface="Courier New" pitchFamily="49" charset="0"/>
                  </a:rPr>
                  <a:t>=</a:t>
                </a:r>
                <a:r>
                  <a:rPr lang="en-US" sz="2200" dirty="0" err="1">
                    <a:latin typeface="Courier New" pitchFamily="49" charset="0"/>
                    <a:cs typeface="Courier New" pitchFamily="49" charset="0"/>
                  </a:rPr>
                  <a:t>ShortestDistance</a:t>
                </a:r>
                <a:r>
                  <a:rPr lang="en-US" sz="2200" dirty="0">
                    <a:latin typeface="Courier New" pitchFamily="49" charset="0"/>
                    <a:cs typeface="Courier New" pitchFamily="49" charset="0"/>
                  </a:rPr>
                  <a:t>[v];</a:t>
                </a:r>
              </a:p>
              <a:p>
                <a:pPr marL="0" indent="0">
                  <a:buNone/>
                </a:pPr>
                <a:r>
                  <a:rPr lang="en-US" sz="2200" dirty="0">
                    <a:latin typeface="Courier New" pitchFamily="49" charset="0"/>
                    <a:cs typeface="Courier New" pitchFamily="49" charset="0"/>
                  </a:rPr>
                  <a:t>        w=v;</a:t>
                </a:r>
              </a:p>
              <a:p>
                <a:pPr marL="0" indent="0">
                  <a:buNone/>
                </a:pPr>
                <a:r>
                  <a:rPr lang="en-US" sz="2200" dirty="0">
                    <a:latin typeface="Courier New" pitchFamily="49" charset="0"/>
                    <a:cs typeface="Courier New" pitchFamily="49" charset="0"/>
                  </a:rPr>
                  <a:t>      }</a:t>
                </a:r>
              </a:p>
              <a:p>
                <a:pPr marL="0" indent="0">
                  <a:buNone/>
                </a:pPr>
                <a:r>
                  <a:rPr lang="en-US" sz="2200" dirty="0">
                    <a:latin typeface="Courier New" pitchFamily="49" charset="0"/>
                    <a:cs typeface="Courier New" pitchFamily="49" charset="0"/>
                  </a:rPr>
                  <a:t>    }</a:t>
                </a:r>
              </a:p>
              <a:p>
                <a:pPr marL="0" indent="0">
                  <a:buNone/>
                </a:pPr>
                <a:r>
                  <a:rPr lang="en-US" sz="2200" dirty="0">
                    <a:latin typeface="Courier New" pitchFamily="49" charset="0"/>
                    <a:cs typeface="Courier New" pitchFamily="49" charset="0"/>
                  </a:rPr>
                  <a:t>   </a:t>
                </a:r>
              </a:p>
              <a:p>
                <a:pPr marL="0" indent="0">
                  <a:buNone/>
                </a:pPr>
                <a:r>
                  <a:rPr lang="en-US" sz="2200" dirty="0">
                    <a:latin typeface="Courier New" pitchFamily="49" charset="0"/>
                    <a:cs typeface="Courier New" pitchFamily="49" charset="0"/>
                  </a:rPr>
                  <a:t>    /* add w to W */</a:t>
                </a:r>
              </a:p>
              <a:p>
                <a:pPr marL="0" indent="0">
                  <a:buNone/>
                </a:pPr>
                <a:r>
                  <a:rPr lang="en-US" sz="2200" dirty="0">
                    <a:latin typeface="Courier New" pitchFamily="49" charset="0"/>
                    <a:cs typeface="Courier New" pitchFamily="49" charset="0"/>
                  </a:rPr>
                  <a:t>    W=W </a:t>
                </a:r>
                <a14:m>
                  <m:oMath xmlns:m="http://schemas.openxmlformats.org/officeDocument/2006/math">
                    <m:r>
                      <a:rPr lang="en-US" sz="2200" i="1" smtClean="0">
                        <a:latin typeface="Cambria Math"/>
                        <a:ea typeface="Cambria Math"/>
                        <a:cs typeface="Courier New" pitchFamily="49" charset="0"/>
                      </a:rPr>
                      <m:t>∪</m:t>
                    </m:r>
                  </m:oMath>
                </a14:m>
                <a:r>
                  <a:rPr lang="en-US" sz="2200" dirty="0">
                    <a:latin typeface="Courier New" pitchFamily="49" charset="0"/>
                    <a:cs typeface="Courier New" pitchFamily="49" charset="0"/>
                  </a:rPr>
                  <a:t> {w};</a:t>
                </a:r>
              </a:p>
              <a:p>
                <a:pPr marL="0" indent="0">
                  <a:buNone/>
                </a:pPr>
                <a:r>
                  <a:rPr lang="en-US" sz="2200" dirty="0">
                    <a:latin typeface="Courier New" pitchFamily="49" charset="0"/>
                    <a:cs typeface="Courier New" pitchFamily="49" charset="0"/>
                  </a:rPr>
                  <a:t>    </a:t>
                </a:r>
              </a:p>
              <a:p>
                <a:pPr marL="0" indent="0">
                  <a:buNone/>
                </a:pPr>
                <a:r>
                  <a:rPr lang="en-US" sz="2200" dirty="0">
                    <a:latin typeface="Courier New" pitchFamily="49" charset="0"/>
                    <a:cs typeface="Courier New" pitchFamily="49" charset="0"/>
                  </a:rPr>
                  <a:t>   /* relaxation step: update the shortest distance to vertices in V-W */</a:t>
                </a:r>
              </a:p>
              <a:p>
                <a:pPr marL="0" indent="0">
                  <a:buNone/>
                </a:pPr>
                <a:r>
                  <a:rPr lang="en-US" sz="2200" dirty="0">
                    <a:latin typeface="Courier New" pitchFamily="49" charset="0"/>
                    <a:cs typeface="Courier New" pitchFamily="49" charset="0"/>
                  </a:rPr>
                  <a:t>    for (each u in V-W){</a:t>
                </a:r>
              </a:p>
              <a:p>
                <a:pPr marL="0" indent="0">
                  <a:buNone/>
                </a:pPr>
                <a:r>
                  <a:rPr lang="en-US" sz="2200" dirty="0">
                    <a:latin typeface="Courier New" pitchFamily="49" charset="0"/>
                    <a:cs typeface="Courier New" pitchFamily="49" charset="0"/>
                  </a:rPr>
                  <a:t>      </a:t>
                </a:r>
                <a:r>
                  <a:rPr lang="en-US" sz="2200" dirty="0" err="1">
                    <a:latin typeface="Courier New" pitchFamily="49" charset="0"/>
                    <a:cs typeface="Courier New" pitchFamily="49" charset="0"/>
                  </a:rPr>
                  <a:t>ShortestDistance</a:t>
                </a:r>
                <a:r>
                  <a:rPr lang="en-US" sz="2200" dirty="0">
                    <a:latin typeface="Courier New" pitchFamily="49" charset="0"/>
                    <a:cs typeface="Courier New" pitchFamily="49" charset="0"/>
                  </a:rPr>
                  <a:t>[u]=Minimum(</a:t>
                </a:r>
                <a:r>
                  <a:rPr lang="en-US" sz="2200" dirty="0" err="1">
                    <a:latin typeface="Courier New" pitchFamily="49" charset="0"/>
                    <a:cs typeface="Courier New" pitchFamily="49" charset="0"/>
                  </a:rPr>
                  <a:t>ShortestDistance</a:t>
                </a:r>
                <a:r>
                  <a:rPr lang="en-US" sz="2200" dirty="0">
                    <a:latin typeface="Courier New" pitchFamily="49" charset="0"/>
                    <a:cs typeface="Courier New" pitchFamily="49" charset="0"/>
                  </a:rPr>
                  <a:t>[u],</a:t>
                </a:r>
              </a:p>
              <a:p>
                <a:pPr marL="0" indent="0">
                  <a:buNone/>
                </a:pPr>
                <a:r>
                  <a:rPr lang="en-US" sz="2200" dirty="0">
                    <a:latin typeface="Courier New" pitchFamily="49" charset="0"/>
                    <a:cs typeface="Courier New" pitchFamily="49" charset="0"/>
                  </a:rPr>
                  <a:t>                                  </a:t>
                </a:r>
                <a:r>
                  <a:rPr lang="en-US" sz="2200" dirty="0" err="1">
                    <a:latin typeface="Courier New" pitchFamily="49" charset="0"/>
                    <a:cs typeface="Courier New" pitchFamily="49" charset="0"/>
                  </a:rPr>
                  <a:t>ShortestDistance</a:t>
                </a:r>
                <a:r>
                  <a:rPr lang="en-US" sz="2200" dirty="0">
                    <a:latin typeface="Courier New" pitchFamily="49" charset="0"/>
                    <a:cs typeface="Courier New" pitchFamily="49" charset="0"/>
                  </a:rPr>
                  <a:t>[w]+T[w][u]);</a:t>
                </a:r>
              </a:p>
              <a:p>
                <a:pPr marL="0" indent="0">
                  <a:buNone/>
                </a:pPr>
                <a:r>
                  <a:rPr lang="en-US" sz="2200" dirty="0">
                    <a:latin typeface="Courier New" pitchFamily="49" charset="0"/>
                    <a:cs typeface="Courier New" pitchFamily="49" charset="0"/>
                  </a:rPr>
                  <a:t>    }</a:t>
                </a:r>
              </a:p>
              <a:p>
                <a:pPr marL="0" indent="0">
                  <a:buNone/>
                </a:pPr>
                <a:r>
                  <a:rPr lang="en-US" sz="2200" dirty="0">
                    <a:latin typeface="Courier New" pitchFamily="49" charset="0"/>
                    <a:cs typeface="Courier New" pitchFamily="49" charset="0"/>
                  </a:rPr>
                  <a:t>  }</a:t>
                </a:r>
              </a:p>
              <a:p>
                <a:pPr marL="0" indent="0">
                  <a:buNone/>
                </a:pPr>
                <a:r>
                  <a:rPr lang="en-US" sz="2200" dirty="0">
                    <a:latin typeface="Courier New" pitchFamily="49" charset="0"/>
                    <a:cs typeface="Courier New" pitchFamily="49" charset="0"/>
                  </a:rPr>
                  <a:t>}</a:t>
                </a:r>
              </a:p>
              <a:p>
                <a:pPr marL="0" indent="0">
                  <a:buNone/>
                </a:pPr>
                <a:endParaRPr lang="en-US" sz="1800" dirty="0">
                  <a:latin typeface="Courier New" pitchFamily="49" charset="0"/>
                  <a:cs typeface="Courier New" pitchFamily="49" charset="0"/>
                </a:endParaRPr>
              </a:p>
              <a:p>
                <a:pPr marL="0" indent="0">
                  <a:buNone/>
                </a:pPr>
                <a:endParaRPr lang="en-US" sz="1800" dirty="0">
                  <a:latin typeface="Courier New" pitchFamily="49" charset="0"/>
                  <a:cs typeface="Courier New" pitchFamily="49" charset="0"/>
                </a:endParaRPr>
              </a:p>
              <a:p>
                <a:pPr marL="0" indent="0">
                  <a:buNone/>
                </a:pPr>
                <a:r>
                  <a:rPr lang="en-US" sz="1800" dirty="0">
                    <a:latin typeface="Courier New" pitchFamily="49" charset="0"/>
                    <a:cs typeface="Courier New" pitchFamily="49" charset="0"/>
                  </a:rPr>
                  <a:t>     </a:t>
                </a:r>
              </a:p>
              <a:p>
                <a:pPr marL="0" indent="0">
                  <a:buNone/>
                </a:pPr>
                <a:endParaRPr lang="en-US" sz="1800" dirty="0">
                  <a:latin typeface="Courier New" pitchFamily="49" charset="0"/>
                  <a:cs typeface="Courier New" pitchFamily="49"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53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30</a:t>
            </a:fld>
            <a:endParaRPr lang="en-US"/>
          </a:p>
        </p:txBody>
      </p:sp>
    </p:spTree>
    <p:extLst>
      <p:ext uri="{BB962C8B-B14F-4D97-AF65-F5344CB8AC3E}">
        <p14:creationId xmlns:p14="http://schemas.microsoft.com/office/powerpoint/2010/main" val="1602327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Proof of Correctness for Dijkstra’s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will first prove that at each stage of the algorithm, when </a:t>
                </a:r>
                <a14:m>
                  <m:oMath xmlns:m="http://schemas.openxmlformats.org/officeDocument/2006/math">
                    <m:r>
                      <a:rPr lang="en-US" i="1">
                        <a:latin typeface="Cambria Math"/>
                      </a:rPr>
                      <m:t>𝑤</m:t>
                    </m:r>
                  </m:oMath>
                </a14:m>
                <a:r>
                  <a:rPr lang="en-US" dirty="0"/>
                  <a:t> is selected, </a:t>
                </a:r>
                <a14:m>
                  <m:oMath xmlns:m="http://schemas.openxmlformats.org/officeDocument/2006/math">
                    <m:r>
                      <a:rPr lang="en-US" i="1">
                        <a:latin typeface="Cambria Math"/>
                      </a:rPr>
                      <m:t>𝑆h𝑜𝑟𝑡𝑒𝑠𝑡𝐷𝑖𝑠𝑡𝑎𝑛𝑐𝑒</m:t>
                    </m:r>
                    <m:r>
                      <a:rPr lang="en-US" i="1">
                        <a:latin typeface="Cambria Math"/>
                      </a:rPr>
                      <m:t>[</m:t>
                    </m:r>
                    <m:r>
                      <a:rPr lang="en-US" b="0" i="1" smtClean="0">
                        <a:latin typeface="Cambria Math"/>
                      </a:rPr>
                      <m:t>𝑤</m:t>
                    </m:r>
                    <m:r>
                      <a:rPr lang="en-US" i="1">
                        <a:latin typeface="Cambria Math"/>
                      </a:rPr>
                      <m:t>]</m:t>
                    </m:r>
                  </m:oMath>
                </a14:m>
                <a:r>
                  <a:rPr lang="en-US" dirty="0"/>
                  <a:t> gives us the length of the shortest path from the source to </a:t>
                </a:r>
                <a14:m>
                  <m:oMath xmlns:m="http://schemas.openxmlformats.org/officeDocument/2006/math">
                    <m:r>
                      <a:rPr lang="en-US" i="1">
                        <a:latin typeface="Cambria Math"/>
                      </a:rPr>
                      <m:t>𝑤</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7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31</a:t>
            </a:fld>
            <a:endParaRPr lang="en-US"/>
          </a:p>
        </p:txBody>
      </p:sp>
    </p:spTree>
    <p:extLst>
      <p:ext uri="{BB962C8B-B14F-4D97-AF65-F5344CB8AC3E}">
        <p14:creationId xmlns:p14="http://schemas.microsoft.com/office/powerpoint/2010/main" val="2313832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Let us assume that this is not the case i.e., </a:t>
                </a:r>
                <a14:m>
                  <m:oMath xmlns:m="http://schemas.openxmlformats.org/officeDocument/2006/math">
                    <m:r>
                      <a:rPr lang="en-US" b="0" i="1" smtClean="0">
                        <a:latin typeface="Cambria Math"/>
                      </a:rPr>
                      <m:t>𝑆h𝑜𝑟𝑡𝑒𝑠𝑡𝐷𝑖𝑠𝑡𝑎𝑛𝑐𝑒</m:t>
                    </m:r>
                    <m:r>
                      <a:rPr lang="en-US" b="0" i="1" smtClean="0">
                        <a:latin typeface="Cambria Math"/>
                      </a:rPr>
                      <m:t>[</m:t>
                    </m:r>
                    <m:r>
                      <a:rPr lang="en-US" b="0" i="1" smtClean="0">
                        <a:latin typeface="Cambria Math"/>
                      </a:rPr>
                      <m:t>𝑤</m:t>
                    </m:r>
                    <m:r>
                      <a:rPr lang="en-US" b="0" i="1" smtClean="0">
                        <a:latin typeface="Cambria Math"/>
                      </a:rPr>
                      <m:t>]</m:t>
                    </m:r>
                  </m:oMath>
                </a14:m>
                <a:r>
                  <a:rPr lang="en-US" dirty="0"/>
                  <a:t> is </a:t>
                </a:r>
                <a:r>
                  <a:rPr lang="en-US" b="1" dirty="0"/>
                  <a:t>not</a:t>
                </a:r>
                <a:r>
                  <a:rPr lang="en-US" dirty="0"/>
                  <a:t> the length of the shortest path from </a:t>
                </a:r>
                <a14:m>
                  <m:oMath xmlns:m="http://schemas.openxmlformats.org/officeDocument/2006/math">
                    <m:r>
                      <a:rPr lang="en-US" b="0" i="1" smtClean="0">
                        <a:latin typeface="Cambria Math"/>
                      </a:rPr>
                      <m:t>𝑠</m:t>
                    </m:r>
                  </m:oMath>
                </a14:m>
                <a:r>
                  <a:rPr lang="en-US" dirty="0"/>
                  <a:t> to </a:t>
                </a:r>
                <a14:m>
                  <m:oMath xmlns:m="http://schemas.openxmlformats.org/officeDocument/2006/math">
                    <m:r>
                      <a:rPr lang="en-US" b="0" i="1" smtClean="0">
                        <a:latin typeface="Cambria Math"/>
                      </a:rPr>
                      <m:t>𝑤</m:t>
                    </m:r>
                  </m:oMath>
                </a14:m>
                <a:r>
                  <a:rPr lang="en-US" dirty="0"/>
                  <a:t>.</a:t>
                </a:r>
              </a:p>
              <a:p>
                <a:r>
                  <a:rPr lang="en-US" dirty="0"/>
                  <a:t>Then, there must exist some shorter path </a:t>
                </a:r>
                <a14:m>
                  <m:oMath xmlns:m="http://schemas.openxmlformats.org/officeDocument/2006/math">
                    <m:r>
                      <a:rPr lang="en-US" b="0" i="1" smtClean="0">
                        <a:latin typeface="Cambria Math"/>
                      </a:rPr>
                      <m:t>𝑝</m:t>
                    </m:r>
                  </m:oMath>
                </a14:m>
                <a:r>
                  <a:rPr lang="en-US" dirty="0"/>
                  <a:t>, which starts at </a:t>
                </a:r>
                <a14:m>
                  <m:oMath xmlns:m="http://schemas.openxmlformats.org/officeDocument/2006/math">
                    <m:r>
                      <a:rPr lang="en-US" b="0" i="1" smtClean="0">
                        <a:latin typeface="Cambria Math"/>
                      </a:rPr>
                      <m:t>𝑠</m:t>
                    </m:r>
                  </m:oMath>
                </a14:m>
                <a:r>
                  <a:rPr lang="en-US" dirty="0"/>
                  <a:t> and contains a vertex in </a:t>
                </a:r>
                <a14:m>
                  <m:oMath xmlns:m="http://schemas.openxmlformats.org/officeDocument/2006/math">
                    <m:r>
                      <a:rPr lang="en-US" b="0" i="1" smtClean="0">
                        <a:latin typeface="Cambria Math"/>
                      </a:rPr>
                      <m:t>𝑉</m:t>
                    </m:r>
                    <m:r>
                      <a:rPr lang="en-US" b="0" i="1" smtClean="0">
                        <a:latin typeface="Cambria Math"/>
                      </a:rPr>
                      <m:t>−</m:t>
                    </m:r>
                    <m:r>
                      <a:rPr lang="en-US" b="0" i="1" smtClean="0">
                        <a:latin typeface="Cambria Math"/>
                      </a:rPr>
                      <m:t>𝑊</m:t>
                    </m:r>
                  </m:oMath>
                </a14:m>
                <a:r>
                  <a:rPr lang="en-US" dirty="0"/>
                  <a:t> other than </a:t>
                </a:r>
                <a14:m>
                  <m:oMath xmlns:m="http://schemas.openxmlformats.org/officeDocument/2006/math">
                    <m:r>
                      <a:rPr lang="en-US" i="1">
                        <a:latin typeface="Cambria Math"/>
                      </a:rPr>
                      <m:t>𝑤</m:t>
                    </m:r>
                    <m:r>
                      <a:rPr lang="en-US" b="0" i="0" smtClean="0">
                        <a:latin typeface="Cambria Math"/>
                      </a:rPr>
                      <m:t>.</m:t>
                    </m:r>
                  </m:oMath>
                </a14:m>
                <a:endParaRPr lang="en-US" dirty="0"/>
              </a:p>
              <a:p>
                <a:r>
                  <a:rPr lang="en-US" dirty="0"/>
                  <a:t>We can start at the source </a:t>
                </a:r>
                <a14:m>
                  <m:oMath xmlns:m="http://schemas.openxmlformats.org/officeDocument/2006/math">
                    <m:r>
                      <a:rPr lang="en-US" b="0" i="1" smtClean="0">
                        <a:latin typeface="Cambria Math"/>
                      </a:rPr>
                      <m:t>𝑠</m:t>
                    </m:r>
                  </m:oMath>
                </a14:m>
                <a:r>
                  <a:rPr lang="en-US" dirty="0"/>
                  <a:t> and proceed along path </a:t>
                </a:r>
                <a14:m>
                  <m:oMath xmlns:m="http://schemas.openxmlformats.org/officeDocument/2006/math">
                    <m:r>
                      <a:rPr lang="en-US" b="0" i="1" smtClean="0">
                        <a:latin typeface="Cambria Math"/>
                      </a:rPr>
                      <m:t>𝑝</m:t>
                    </m:r>
                  </m:oMath>
                </a14:m>
                <a:r>
                  <a:rPr lang="en-US" dirty="0"/>
                  <a:t>, passing through vertices in </a:t>
                </a:r>
                <a14:m>
                  <m:oMath xmlns:m="http://schemas.openxmlformats.org/officeDocument/2006/math">
                    <m:r>
                      <a:rPr lang="en-US" b="0" i="1" smtClean="0">
                        <a:latin typeface="Cambria Math"/>
                      </a:rPr>
                      <m:t>𝑊</m:t>
                    </m:r>
                  </m:oMath>
                </a14:m>
                <a:r>
                  <a:rPr lang="en-US" dirty="0"/>
                  <a:t>, until we come to the first vertex </a:t>
                </a:r>
                <a14:m>
                  <m:oMath xmlns:m="http://schemas.openxmlformats.org/officeDocument/2006/math">
                    <m:r>
                      <a:rPr lang="en-US" b="0" i="1" smtClean="0">
                        <a:latin typeface="Cambria Math"/>
                      </a:rPr>
                      <m:t>𝑟</m:t>
                    </m:r>
                  </m:oMath>
                </a14:m>
                <a:r>
                  <a:rPr lang="en-US" dirty="0"/>
                  <a:t>, that is not in </a:t>
                </a:r>
                <a14:m>
                  <m:oMath xmlns:m="http://schemas.openxmlformats.org/officeDocument/2006/math">
                    <m:r>
                      <a:rPr lang="en-US" i="1">
                        <a:latin typeface="Cambria Math"/>
                      </a:rPr>
                      <m:t>𝑊</m:t>
                    </m:r>
                  </m:oMath>
                </a14:m>
                <a:r>
                  <a:rPr lang="en-US" dirty="0"/>
                  <a:t> as the next figure shows.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2695" b="-121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32</a:t>
            </a:fld>
            <a:endParaRPr lang="en-US"/>
          </a:p>
        </p:txBody>
      </p:sp>
    </p:spTree>
    <p:extLst>
      <p:ext uri="{BB962C8B-B14F-4D97-AF65-F5344CB8AC3E}">
        <p14:creationId xmlns:p14="http://schemas.microsoft.com/office/powerpoint/2010/main" val="1223817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Hypothetical Shorter Path to </a:t>
                </a:r>
                <a14:m>
                  <m:oMath xmlns:m="http://schemas.openxmlformats.org/officeDocument/2006/math">
                    <m:r>
                      <a:rPr lang="en-US" b="0" i="1" smtClean="0">
                        <a:latin typeface="Cambria Math"/>
                      </a:rPr>
                      <m:t>𝑤</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7C852C77-3737-4763-8963-DB67E05A77C1}" type="slidenum">
              <a:rPr lang="en-US" smtClean="0"/>
              <a:t>33</a:t>
            </a:fld>
            <a:endParaRPr lang="en-US"/>
          </a:p>
        </p:txBody>
      </p:sp>
      <p:sp>
        <p:nvSpPr>
          <p:cNvPr id="6" name="Oval 5"/>
          <p:cNvSpPr/>
          <p:nvPr/>
        </p:nvSpPr>
        <p:spPr>
          <a:xfrm>
            <a:off x="4139952" y="2708920"/>
            <a:ext cx="360040" cy="36004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628084" y="3627022"/>
            <a:ext cx="360040" cy="36004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012160" y="2134394"/>
            <a:ext cx="360040" cy="36004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771800" y="1790818"/>
            <a:ext cx="2736304" cy="21962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464050" y="2460700"/>
            <a:ext cx="972046" cy="333300"/>
          </a:xfrm>
          <a:custGeom>
            <a:avLst/>
            <a:gdLst>
              <a:gd name="connsiteX0" fmla="*/ 0 w 666750"/>
              <a:gd name="connsiteY0" fmla="*/ 304800 h 304800"/>
              <a:gd name="connsiteX1" fmla="*/ 12700 w 666750"/>
              <a:gd name="connsiteY1" fmla="*/ 254000 h 304800"/>
              <a:gd name="connsiteX2" fmla="*/ 38100 w 666750"/>
              <a:gd name="connsiteY2" fmla="*/ 234950 h 304800"/>
              <a:gd name="connsiteX3" fmla="*/ 57150 w 666750"/>
              <a:gd name="connsiteY3" fmla="*/ 215900 h 304800"/>
              <a:gd name="connsiteX4" fmla="*/ 95250 w 666750"/>
              <a:gd name="connsiteY4" fmla="*/ 184150 h 304800"/>
              <a:gd name="connsiteX5" fmla="*/ 127000 w 666750"/>
              <a:gd name="connsiteY5" fmla="*/ 152400 h 304800"/>
              <a:gd name="connsiteX6" fmla="*/ 133350 w 666750"/>
              <a:gd name="connsiteY6" fmla="*/ 133350 h 304800"/>
              <a:gd name="connsiteX7" fmla="*/ 152400 w 666750"/>
              <a:gd name="connsiteY7" fmla="*/ 120650 h 304800"/>
              <a:gd name="connsiteX8" fmla="*/ 209550 w 666750"/>
              <a:gd name="connsiteY8" fmla="*/ 57150 h 304800"/>
              <a:gd name="connsiteX9" fmla="*/ 241300 w 666750"/>
              <a:gd name="connsiteY9" fmla="*/ 44450 h 304800"/>
              <a:gd name="connsiteX10" fmla="*/ 260350 w 666750"/>
              <a:gd name="connsiteY10" fmla="*/ 31750 h 304800"/>
              <a:gd name="connsiteX11" fmla="*/ 349250 w 666750"/>
              <a:gd name="connsiteY11" fmla="*/ 25400 h 304800"/>
              <a:gd name="connsiteX12" fmla="*/ 387350 w 666750"/>
              <a:gd name="connsiteY12" fmla="*/ 12700 h 304800"/>
              <a:gd name="connsiteX13" fmla="*/ 476250 w 666750"/>
              <a:gd name="connsiteY13" fmla="*/ 0 h 304800"/>
              <a:gd name="connsiteX14" fmla="*/ 666750 w 666750"/>
              <a:gd name="connsiteY14" fmla="*/ 63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0" h="304800">
                <a:moveTo>
                  <a:pt x="0" y="304800"/>
                </a:moveTo>
                <a:cubicBezTo>
                  <a:pt x="4233" y="287867"/>
                  <a:pt x="4342" y="269323"/>
                  <a:pt x="12700" y="254000"/>
                </a:cubicBezTo>
                <a:cubicBezTo>
                  <a:pt x="17768" y="244709"/>
                  <a:pt x="30065" y="241838"/>
                  <a:pt x="38100" y="234950"/>
                </a:cubicBezTo>
                <a:cubicBezTo>
                  <a:pt x="44918" y="229106"/>
                  <a:pt x="50251" y="221649"/>
                  <a:pt x="57150" y="215900"/>
                </a:cubicBezTo>
                <a:cubicBezTo>
                  <a:pt x="110194" y="171697"/>
                  <a:pt x="39595" y="239805"/>
                  <a:pt x="95250" y="184150"/>
                </a:cubicBezTo>
                <a:cubicBezTo>
                  <a:pt x="110142" y="139474"/>
                  <a:pt x="87766" y="191634"/>
                  <a:pt x="127000" y="152400"/>
                </a:cubicBezTo>
                <a:cubicBezTo>
                  <a:pt x="131733" y="147667"/>
                  <a:pt x="129169" y="138577"/>
                  <a:pt x="133350" y="133350"/>
                </a:cubicBezTo>
                <a:cubicBezTo>
                  <a:pt x="138118" y="127391"/>
                  <a:pt x="147295" y="126323"/>
                  <a:pt x="152400" y="120650"/>
                </a:cubicBezTo>
                <a:cubicBezTo>
                  <a:pt x="182867" y="86797"/>
                  <a:pt x="177291" y="73279"/>
                  <a:pt x="209550" y="57150"/>
                </a:cubicBezTo>
                <a:cubicBezTo>
                  <a:pt x="219745" y="52052"/>
                  <a:pt x="231105" y="49548"/>
                  <a:pt x="241300" y="44450"/>
                </a:cubicBezTo>
                <a:cubicBezTo>
                  <a:pt x="248126" y="41037"/>
                  <a:pt x="252834" y="33076"/>
                  <a:pt x="260350" y="31750"/>
                </a:cubicBezTo>
                <a:cubicBezTo>
                  <a:pt x="289607" y="26587"/>
                  <a:pt x="319617" y="27517"/>
                  <a:pt x="349250" y="25400"/>
                </a:cubicBezTo>
                <a:cubicBezTo>
                  <a:pt x="361950" y="21167"/>
                  <a:pt x="374098" y="14593"/>
                  <a:pt x="387350" y="12700"/>
                </a:cubicBezTo>
                <a:lnTo>
                  <a:pt x="476250" y="0"/>
                </a:lnTo>
                <a:cubicBezTo>
                  <a:pt x="607426" y="8198"/>
                  <a:pt x="543917" y="6350"/>
                  <a:pt x="666750" y="63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8" idx="2"/>
          </p:cNvCxnSpPr>
          <p:nvPr/>
        </p:nvCxnSpPr>
        <p:spPr>
          <a:xfrm flipV="1">
            <a:off x="5436096" y="2314414"/>
            <a:ext cx="576064" cy="14628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4419600" y="3028950"/>
            <a:ext cx="933450" cy="387350"/>
          </a:xfrm>
          <a:custGeom>
            <a:avLst/>
            <a:gdLst>
              <a:gd name="connsiteX0" fmla="*/ 0 w 933450"/>
              <a:gd name="connsiteY0" fmla="*/ 0 h 387350"/>
              <a:gd name="connsiteX1" fmla="*/ 76200 w 933450"/>
              <a:gd name="connsiteY1" fmla="*/ 31750 h 387350"/>
              <a:gd name="connsiteX2" fmla="*/ 127000 w 933450"/>
              <a:gd name="connsiteY2" fmla="*/ 63500 h 387350"/>
              <a:gd name="connsiteX3" fmla="*/ 146050 w 933450"/>
              <a:gd name="connsiteY3" fmla="*/ 69850 h 387350"/>
              <a:gd name="connsiteX4" fmla="*/ 171450 w 933450"/>
              <a:gd name="connsiteY4" fmla="*/ 82550 h 387350"/>
              <a:gd name="connsiteX5" fmla="*/ 196850 w 933450"/>
              <a:gd name="connsiteY5" fmla="*/ 88900 h 387350"/>
              <a:gd name="connsiteX6" fmla="*/ 241300 w 933450"/>
              <a:gd name="connsiteY6" fmla="*/ 101600 h 387350"/>
              <a:gd name="connsiteX7" fmla="*/ 279400 w 933450"/>
              <a:gd name="connsiteY7" fmla="*/ 107950 h 387350"/>
              <a:gd name="connsiteX8" fmla="*/ 317500 w 933450"/>
              <a:gd name="connsiteY8" fmla="*/ 120650 h 387350"/>
              <a:gd name="connsiteX9" fmla="*/ 349250 w 933450"/>
              <a:gd name="connsiteY9" fmla="*/ 146050 h 387350"/>
              <a:gd name="connsiteX10" fmla="*/ 463550 w 933450"/>
              <a:gd name="connsiteY10" fmla="*/ 165100 h 387350"/>
              <a:gd name="connsiteX11" fmla="*/ 495300 w 933450"/>
              <a:gd name="connsiteY11" fmla="*/ 190500 h 387350"/>
              <a:gd name="connsiteX12" fmla="*/ 501650 w 933450"/>
              <a:gd name="connsiteY12" fmla="*/ 209550 h 387350"/>
              <a:gd name="connsiteX13" fmla="*/ 520700 w 933450"/>
              <a:gd name="connsiteY13" fmla="*/ 215900 h 387350"/>
              <a:gd name="connsiteX14" fmla="*/ 546100 w 933450"/>
              <a:gd name="connsiteY14" fmla="*/ 228600 h 387350"/>
              <a:gd name="connsiteX15" fmla="*/ 565150 w 933450"/>
              <a:gd name="connsiteY15" fmla="*/ 234950 h 387350"/>
              <a:gd name="connsiteX16" fmla="*/ 622300 w 933450"/>
              <a:gd name="connsiteY16" fmla="*/ 247650 h 387350"/>
              <a:gd name="connsiteX17" fmla="*/ 673100 w 933450"/>
              <a:gd name="connsiteY17" fmla="*/ 266700 h 387350"/>
              <a:gd name="connsiteX18" fmla="*/ 762000 w 933450"/>
              <a:gd name="connsiteY18" fmla="*/ 279400 h 387350"/>
              <a:gd name="connsiteX19" fmla="*/ 768350 w 933450"/>
              <a:gd name="connsiteY19" fmla="*/ 298450 h 387350"/>
              <a:gd name="connsiteX20" fmla="*/ 844550 w 933450"/>
              <a:gd name="connsiteY20" fmla="*/ 323850 h 387350"/>
              <a:gd name="connsiteX21" fmla="*/ 869950 w 933450"/>
              <a:gd name="connsiteY21" fmla="*/ 355600 h 387350"/>
              <a:gd name="connsiteX22" fmla="*/ 927100 w 933450"/>
              <a:gd name="connsiteY22" fmla="*/ 387350 h 387350"/>
              <a:gd name="connsiteX23" fmla="*/ 933450 w 933450"/>
              <a:gd name="connsiteY23" fmla="*/ 387350 h 38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3450" h="387350">
                <a:moveTo>
                  <a:pt x="0" y="0"/>
                </a:moveTo>
                <a:cubicBezTo>
                  <a:pt x="59834" y="35900"/>
                  <a:pt x="1317" y="4520"/>
                  <a:pt x="76200" y="31750"/>
                </a:cubicBezTo>
                <a:cubicBezTo>
                  <a:pt x="113530" y="45324"/>
                  <a:pt x="91273" y="43084"/>
                  <a:pt x="127000" y="63500"/>
                </a:cubicBezTo>
                <a:cubicBezTo>
                  <a:pt x="132812" y="66821"/>
                  <a:pt x="139898" y="67213"/>
                  <a:pt x="146050" y="69850"/>
                </a:cubicBezTo>
                <a:cubicBezTo>
                  <a:pt x="154751" y="73579"/>
                  <a:pt x="162587" y="79226"/>
                  <a:pt x="171450" y="82550"/>
                </a:cubicBezTo>
                <a:cubicBezTo>
                  <a:pt x="179622" y="85614"/>
                  <a:pt x="188459" y="86502"/>
                  <a:pt x="196850" y="88900"/>
                </a:cubicBezTo>
                <a:cubicBezTo>
                  <a:pt x="260619" y="107120"/>
                  <a:pt x="161895" y="81749"/>
                  <a:pt x="241300" y="101600"/>
                </a:cubicBezTo>
                <a:cubicBezTo>
                  <a:pt x="289900" y="134000"/>
                  <a:pt x="232078" y="102692"/>
                  <a:pt x="279400" y="107950"/>
                </a:cubicBezTo>
                <a:cubicBezTo>
                  <a:pt x="292705" y="109428"/>
                  <a:pt x="304800" y="116417"/>
                  <a:pt x="317500" y="120650"/>
                </a:cubicBezTo>
                <a:cubicBezTo>
                  <a:pt x="328083" y="129117"/>
                  <a:pt x="337352" y="139560"/>
                  <a:pt x="349250" y="146050"/>
                </a:cubicBezTo>
                <a:cubicBezTo>
                  <a:pt x="382943" y="164428"/>
                  <a:pt x="428438" y="162174"/>
                  <a:pt x="463550" y="165100"/>
                </a:cubicBezTo>
                <a:cubicBezTo>
                  <a:pt x="485522" y="172424"/>
                  <a:pt x="483811" y="167522"/>
                  <a:pt x="495300" y="190500"/>
                </a:cubicBezTo>
                <a:cubicBezTo>
                  <a:pt x="498293" y="196487"/>
                  <a:pt x="496917" y="204817"/>
                  <a:pt x="501650" y="209550"/>
                </a:cubicBezTo>
                <a:cubicBezTo>
                  <a:pt x="506383" y="214283"/>
                  <a:pt x="514548" y="213263"/>
                  <a:pt x="520700" y="215900"/>
                </a:cubicBezTo>
                <a:cubicBezTo>
                  <a:pt x="529401" y="219629"/>
                  <a:pt x="537399" y="224871"/>
                  <a:pt x="546100" y="228600"/>
                </a:cubicBezTo>
                <a:cubicBezTo>
                  <a:pt x="552252" y="231237"/>
                  <a:pt x="558714" y="233111"/>
                  <a:pt x="565150" y="234950"/>
                </a:cubicBezTo>
                <a:cubicBezTo>
                  <a:pt x="586075" y="240928"/>
                  <a:pt x="600476" y="243285"/>
                  <a:pt x="622300" y="247650"/>
                </a:cubicBezTo>
                <a:cubicBezTo>
                  <a:pt x="646128" y="259564"/>
                  <a:pt x="647162" y="262377"/>
                  <a:pt x="673100" y="266700"/>
                </a:cubicBezTo>
                <a:cubicBezTo>
                  <a:pt x="702627" y="271621"/>
                  <a:pt x="762000" y="279400"/>
                  <a:pt x="762000" y="279400"/>
                </a:cubicBezTo>
                <a:cubicBezTo>
                  <a:pt x="764117" y="285750"/>
                  <a:pt x="764065" y="293308"/>
                  <a:pt x="768350" y="298450"/>
                </a:cubicBezTo>
                <a:cubicBezTo>
                  <a:pt x="791055" y="325696"/>
                  <a:pt x="809608" y="319482"/>
                  <a:pt x="844550" y="323850"/>
                </a:cubicBezTo>
                <a:cubicBezTo>
                  <a:pt x="887155" y="352253"/>
                  <a:pt x="845413" y="318794"/>
                  <a:pt x="869950" y="355600"/>
                </a:cubicBezTo>
                <a:cubicBezTo>
                  <a:pt x="882011" y="373692"/>
                  <a:pt x="905010" y="387350"/>
                  <a:pt x="927100" y="387350"/>
                </a:cubicBezTo>
                <a:lnTo>
                  <a:pt x="933450" y="38735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endCxn id="7" idx="1"/>
          </p:cNvCxnSpPr>
          <p:nvPr/>
        </p:nvCxnSpPr>
        <p:spPr>
          <a:xfrm>
            <a:off x="5353050" y="3416300"/>
            <a:ext cx="327761" cy="26344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5245100" y="2609850"/>
            <a:ext cx="831850" cy="1066800"/>
          </a:xfrm>
          <a:custGeom>
            <a:avLst/>
            <a:gdLst>
              <a:gd name="connsiteX0" fmla="*/ 673100 w 831850"/>
              <a:gd name="connsiteY0" fmla="*/ 1066800 h 1066800"/>
              <a:gd name="connsiteX1" fmla="*/ 666750 w 831850"/>
              <a:gd name="connsiteY1" fmla="*/ 1016000 h 1066800"/>
              <a:gd name="connsiteX2" fmla="*/ 673100 w 831850"/>
              <a:gd name="connsiteY2" fmla="*/ 901700 h 1066800"/>
              <a:gd name="connsiteX3" fmla="*/ 660400 w 831850"/>
              <a:gd name="connsiteY3" fmla="*/ 812800 h 1066800"/>
              <a:gd name="connsiteX4" fmla="*/ 641350 w 831850"/>
              <a:gd name="connsiteY4" fmla="*/ 787400 h 1066800"/>
              <a:gd name="connsiteX5" fmla="*/ 584200 w 831850"/>
              <a:gd name="connsiteY5" fmla="*/ 749300 h 1066800"/>
              <a:gd name="connsiteX6" fmla="*/ 565150 w 831850"/>
              <a:gd name="connsiteY6" fmla="*/ 736600 h 1066800"/>
              <a:gd name="connsiteX7" fmla="*/ 546100 w 831850"/>
              <a:gd name="connsiteY7" fmla="*/ 717550 h 1066800"/>
              <a:gd name="connsiteX8" fmla="*/ 508000 w 831850"/>
              <a:gd name="connsiteY8" fmla="*/ 704850 h 1066800"/>
              <a:gd name="connsiteX9" fmla="*/ 482600 w 831850"/>
              <a:gd name="connsiteY9" fmla="*/ 692150 h 1066800"/>
              <a:gd name="connsiteX10" fmla="*/ 450850 w 831850"/>
              <a:gd name="connsiteY10" fmla="*/ 679450 h 1066800"/>
              <a:gd name="connsiteX11" fmla="*/ 431800 w 831850"/>
              <a:gd name="connsiteY11" fmla="*/ 666750 h 1066800"/>
              <a:gd name="connsiteX12" fmla="*/ 425450 w 831850"/>
              <a:gd name="connsiteY12" fmla="*/ 641350 h 1066800"/>
              <a:gd name="connsiteX13" fmla="*/ 381000 w 831850"/>
              <a:gd name="connsiteY13" fmla="*/ 577850 h 1066800"/>
              <a:gd name="connsiteX14" fmla="*/ 361950 w 831850"/>
              <a:gd name="connsiteY14" fmla="*/ 565150 h 1066800"/>
              <a:gd name="connsiteX15" fmla="*/ 254000 w 831850"/>
              <a:gd name="connsiteY15" fmla="*/ 552450 h 1066800"/>
              <a:gd name="connsiteX16" fmla="*/ 222250 w 831850"/>
              <a:gd name="connsiteY16" fmla="*/ 539750 h 1066800"/>
              <a:gd name="connsiteX17" fmla="*/ 184150 w 831850"/>
              <a:gd name="connsiteY17" fmla="*/ 527050 h 1066800"/>
              <a:gd name="connsiteX18" fmla="*/ 152400 w 831850"/>
              <a:gd name="connsiteY18" fmla="*/ 514350 h 1066800"/>
              <a:gd name="connsiteX19" fmla="*/ 139700 w 831850"/>
              <a:gd name="connsiteY19" fmla="*/ 488950 h 1066800"/>
              <a:gd name="connsiteX20" fmla="*/ 120650 w 831850"/>
              <a:gd name="connsiteY20" fmla="*/ 450850 h 1066800"/>
              <a:gd name="connsiteX21" fmla="*/ 101600 w 831850"/>
              <a:gd name="connsiteY21" fmla="*/ 438150 h 1066800"/>
              <a:gd name="connsiteX22" fmla="*/ 63500 w 831850"/>
              <a:gd name="connsiteY22" fmla="*/ 400050 h 1066800"/>
              <a:gd name="connsiteX23" fmla="*/ 38100 w 831850"/>
              <a:gd name="connsiteY23" fmla="*/ 374650 h 1066800"/>
              <a:gd name="connsiteX24" fmla="*/ 25400 w 831850"/>
              <a:gd name="connsiteY24" fmla="*/ 330200 h 1066800"/>
              <a:gd name="connsiteX25" fmla="*/ 0 w 831850"/>
              <a:gd name="connsiteY25" fmla="*/ 285750 h 1066800"/>
              <a:gd name="connsiteX26" fmla="*/ 19050 w 831850"/>
              <a:gd name="connsiteY26" fmla="*/ 273050 h 1066800"/>
              <a:gd name="connsiteX27" fmla="*/ 82550 w 831850"/>
              <a:gd name="connsiteY27" fmla="*/ 254000 h 1066800"/>
              <a:gd name="connsiteX28" fmla="*/ 133350 w 831850"/>
              <a:gd name="connsiteY28" fmla="*/ 234950 h 1066800"/>
              <a:gd name="connsiteX29" fmla="*/ 222250 w 831850"/>
              <a:gd name="connsiteY29" fmla="*/ 234950 h 1066800"/>
              <a:gd name="connsiteX30" fmla="*/ 374650 w 831850"/>
              <a:gd name="connsiteY30" fmla="*/ 222250 h 1066800"/>
              <a:gd name="connsiteX31" fmla="*/ 457200 w 831850"/>
              <a:gd name="connsiteY31" fmla="*/ 203200 h 1066800"/>
              <a:gd name="connsiteX32" fmla="*/ 482600 w 831850"/>
              <a:gd name="connsiteY32" fmla="*/ 196850 h 1066800"/>
              <a:gd name="connsiteX33" fmla="*/ 508000 w 831850"/>
              <a:gd name="connsiteY33" fmla="*/ 184150 h 1066800"/>
              <a:gd name="connsiteX34" fmla="*/ 558800 w 831850"/>
              <a:gd name="connsiteY34" fmla="*/ 171450 h 1066800"/>
              <a:gd name="connsiteX35" fmla="*/ 596900 w 831850"/>
              <a:gd name="connsiteY35" fmla="*/ 146050 h 1066800"/>
              <a:gd name="connsiteX36" fmla="*/ 628650 w 831850"/>
              <a:gd name="connsiteY36" fmla="*/ 139700 h 1066800"/>
              <a:gd name="connsiteX37" fmla="*/ 666750 w 831850"/>
              <a:gd name="connsiteY37" fmla="*/ 114300 h 1066800"/>
              <a:gd name="connsiteX38" fmla="*/ 673100 w 831850"/>
              <a:gd name="connsiteY38" fmla="*/ 88900 h 1066800"/>
              <a:gd name="connsiteX39" fmla="*/ 742950 w 831850"/>
              <a:gd name="connsiteY39" fmla="*/ 69850 h 1066800"/>
              <a:gd name="connsiteX40" fmla="*/ 762000 w 831850"/>
              <a:gd name="connsiteY40" fmla="*/ 50800 h 1066800"/>
              <a:gd name="connsiteX41" fmla="*/ 806450 w 831850"/>
              <a:gd name="connsiteY41" fmla="*/ 31750 h 1066800"/>
              <a:gd name="connsiteX42" fmla="*/ 812800 w 831850"/>
              <a:gd name="connsiteY42" fmla="*/ 12700 h 1066800"/>
              <a:gd name="connsiteX43" fmla="*/ 831850 w 831850"/>
              <a:gd name="connsiteY43"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31850" h="1066800">
                <a:moveTo>
                  <a:pt x="673100" y="1066800"/>
                </a:moveTo>
                <a:cubicBezTo>
                  <a:pt x="670983" y="1049867"/>
                  <a:pt x="666750" y="1033065"/>
                  <a:pt x="666750" y="1016000"/>
                </a:cubicBezTo>
                <a:cubicBezTo>
                  <a:pt x="666750" y="977841"/>
                  <a:pt x="674292" y="939840"/>
                  <a:pt x="673100" y="901700"/>
                </a:cubicBezTo>
                <a:cubicBezTo>
                  <a:pt x="672165" y="871780"/>
                  <a:pt x="668412" y="841642"/>
                  <a:pt x="660400" y="812800"/>
                </a:cubicBezTo>
                <a:cubicBezTo>
                  <a:pt x="657567" y="802603"/>
                  <a:pt x="648238" y="795435"/>
                  <a:pt x="641350" y="787400"/>
                </a:cubicBezTo>
                <a:cubicBezTo>
                  <a:pt x="617541" y="759623"/>
                  <a:pt x="621982" y="770290"/>
                  <a:pt x="584200" y="749300"/>
                </a:cubicBezTo>
                <a:cubicBezTo>
                  <a:pt x="577529" y="745594"/>
                  <a:pt x="571013" y="741486"/>
                  <a:pt x="565150" y="736600"/>
                </a:cubicBezTo>
                <a:cubicBezTo>
                  <a:pt x="558251" y="730851"/>
                  <a:pt x="553950" y="721911"/>
                  <a:pt x="546100" y="717550"/>
                </a:cubicBezTo>
                <a:cubicBezTo>
                  <a:pt x="534398" y="711049"/>
                  <a:pt x="519974" y="710837"/>
                  <a:pt x="508000" y="704850"/>
                </a:cubicBezTo>
                <a:cubicBezTo>
                  <a:pt x="499533" y="700617"/>
                  <a:pt x="491250" y="695995"/>
                  <a:pt x="482600" y="692150"/>
                </a:cubicBezTo>
                <a:cubicBezTo>
                  <a:pt x="472184" y="687521"/>
                  <a:pt x="461045" y="684548"/>
                  <a:pt x="450850" y="679450"/>
                </a:cubicBezTo>
                <a:cubicBezTo>
                  <a:pt x="444024" y="676037"/>
                  <a:pt x="438150" y="670983"/>
                  <a:pt x="431800" y="666750"/>
                </a:cubicBezTo>
                <a:cubicBezTo>
                  <a:pt x="429683" y="658283"/>
                  <a:pt x="429353" y="649156"/>
                  <a:pt x="425450" y="641350"/>
                </a:cubicBezTo>
                <a:cubicBezTo>
                  <a:pt x="423375" y="637201"/>
                  <a:pt x="388964" y="585814"/>
                  <a:pt x="381000" y="577850"/>
                </a:cubicBezTo>
                <a:cubicBezTo>
                  <a:pt x="375604" y="572454"/>
                  <a:pt x="369260" y="567343"/>
                  <a:pt x="361950" y="565150"/>
                </a:cubicBezTo>
                <a:cubicBezTo>
                  <a:pt x="347912" y="560939"/>
                  <a:pt x="259239" y="552974"/>
                  <a:pt x="254000" y="552450"/>
                </a:cubicBezTo>
                <a:cubicBezTo>
                  <a:pt x="243417" y="548217"/>
                  <a:pt x="232962" y="543645"/>
                  <a:pt x="222250" y="539750"/>
                </a:cubicBezTo>
                <a:cubicBezTo>
                  <a:pt x="209669" y="535175"/>
                  <a:pt x="196579" y="532022"/>
                  <a:pt x="184150" y="527050"/>
                </a:cubicBezTo>
                <a:lnTo>
                  <a:pt x="152400" y="514350"/>
                </a:lnTo>
                <a:cubicBezTo>
                  <a:pt x="148167" y="505883"/>
                  <a:pt x="143429" y="497651"/>
                  <a:pt x="139700" y="488950"/>
                </a:cubicBezTo>
                <a:cubicBezTo>
                  <a:pt x="131953" y="470874"/>
                  <a:pt x="135904" y="466104"/>
                  <a:pt x="120650" y="450850"/>
                </a:cubicBezTo>
                <a:cubicBezTo>
                  <a:pt x="115254" y="445454"/>
                  <a:pt x="107304" y="443220"/>
                  <a:pt x="101600" y="438150"/>
                </a:cubicBezTo>
                <a:cubicBezTo>
                  <a:pt x="88176" y="426218"/>
                  <a:pt x="76200" y="412750"/>
                  <a:pt x="63500" y="400050"/>
                </a:cubicBezTo>
                <a:lnTo>
                  <a:pt x="38100" y="374650"/>
                </a:lnTo>
                <a:cubicBezTo>
                  <a:pt x="34878" y="361761"/>
                  <a:pt x="30866" y="342954"/>
                  <a:pt x="25400" y="330200"/>
                </a:cubicBezTo>
                <a:cubicBezTo>
                  <a:pt x="15732" y="307642"/>
                  <a:pt x="12755" y="304882"/>
                  <a:pt x="0" y="285750"/>
                </a:cubicBezTo>
                <a:cubicBezTo>
                  <a:pt x="6350" y="281517"/>
                  <a:pt x="12076" y="276150"/>
                  <a:pt x="19050" y="273050"/>
                </a:cubicBezTo>
                <a:cubicBezTo>
                  <a:pt x="46213" y="260978"/>
                  <a:pt x="56691" y="261388"/>
                  <a:pt x="82550" y="254000"/>
                </a:cubicBezTo>
                <a:cubicBezTo>
                  <a:pt x="99970" y="249023"/>
                  <a:pt x="116575" y="241660"/>
                  <a:pt x="133350" y="234950"/>
                </a:cubicBezTo>
                <a:cubicBezTo>
                  <a:pt x="178948" y="246350"/>
                  <a:pt x="151135" y="242436"/>
                  <a:pt x="222250" y="234950"/>
                </a:cubicBezTo>
                <a:cubicBezTo>
                  <a:pt x="324477" y="224189"/>
                  <a:pt x="237945" y="231364"/>
                  <a:pt x="374650" y="222250"/>
                </a:cubicBezTo>
                <a:cubicBezTo>
                  <a:pt x="477831" y="207510"/>
                  <a:pt x="364224" y="226444"/>
                  <a:pt x="457200" y="203200"/>
                </a:cubicBezTo>
                <a:cubicBezTo>
                  <a:pt x="465667" y="201083"/>
                  <a:pt x="474428" y="199914"/>
                  <a:pt x="482600" y="196850"/>
                </a:cubicBezTo>
                <a:cubicBezTo>
                  <a:pt x="491463" y="193526"/>
                  <a:pt x="499299" y="187879"/>
                  <a:pt x="508000" y="184150"/>
                </a:cubicBezTo>
                <a:cubicBezTo>
                  <a:pt x="525085" y="176828"/>
                  <a:pt x="540164" y="175177"/>
                  <a:pt x="558800" y="171450"/>
                </a:cubicBezTo>
                <a:cubicBezTo>
                  <a:pt x="571500" y="162983"/>
                  <a:pt x="583005" y="152366"/>
                  <a:pt x="596900" y="146050"/>
                </a:cubicBezTo>
                <a:cubicBezTo>
                  <a:pt x="606726" y="141584"/>
                  <a:pt x="618824" y="144166"/>
                  <a:pt x="628650" y="139700"/>
                </a:cubicBezTo>
                <a:cubicBezTo>
                  <a:pt x="642545" y="133384"/>
                  <a:pt x="666750" y="114300"/>
                  <a:pt x="666750" y="114300"/>
                </a:cubicBezTo>
                <a:cubicBezTo>
                  <a:pt x="668867" y="105833"/>
                  <a:pt x="666118" y="94136"/>
                  <a:pt x="673100" y="88900"/>
                </a:cubicBezTo>
                <a:cubicBezTo>
                  <a:pt x="676874" y="86069"/>
                  <a:pt x="730390" y="72990"/>
                  <a:pt x="742950" y="69850"/>
                </a:cubicBezTo>
                <a:cubicBezTo>
                  <a:pt x="749300" y="63500"/>
                  <a:pt x="754692" y="56020"/>
                  <a:pt x="762000" y="50800"/>
                </a:cubicBezTo>
                <a:cubicBezTo>
                  <a:pt x="775732" y="40992"/>
                  <a:pt x="790904" y="36932"/>
                  <a:pt x="806450" y="31750"/>
                </a:cubicBezTo>
                <a:cubicBezTo>
                  <a:pt x="808567" y="25400"/>
                  <a:pt x="808619" y="17927"/>
                  <a:pt x="812800" y="12700"/>
                </a:cubicBezTo>
                <a:cubicBezTo>
                  <a:pt x="817568" y="6741"/>
                  <a:pt x="831850" y="0"/>
                  <a:pt x="83185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endCxn id="8" idx="4"/>
          </p:cNvCxnSpPr>
          <p:nvPr/>
        </p:nvCxnSpPr>
        <p:spPr>
          <a:xfrm flipV="1">
            <a:off x="6076950" y="2494434"/>
            <a:ext cx="115230" cy="11541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6012160" y="2091368"/>
                <a:ext cx="36725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𝑤</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6012160" y="2091368"/>
                <a:ext cx="367258"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607124" y="3622376"/>
                <a:ext cx="36725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𝑟</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5607124" y="3622376"/>
                <a:ext cx="367258"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143561" y="2699628"/>
                <a:ext cx="3564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𝑠</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4143561" y="2699628"/>
                <a:ext cx="356431"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480019" y="3143250"/>
                <a:ext cx="3564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𝑊</m:t>
                      </m:r>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2480019" y="3143250"/>
                <a:ext cx="356431" cy="369332"/>
              </a:xfrm>
              <a:prstGeom prst="rect">
                <a:avLst/>
              </a:prstGeom>
              <a:blipFill rotWithShape="1">
                <a:blip r:embed="rId6"/>
                <a:stretch>
                  <a:fillRect r="-10345"/>
                </a:stretch>
              </a:blipFill>
            </p:spPr>
            <p:txBody>
              <a:bodyPr/>
              <a:lstStyle/>
              <a:p>
                <a:r>
                  <a:rPr lang="en-US">
                    <a:noFill/>
                  </a:rPr>
                  <a:t> </a:t>
                </a:r>
              </a:p>
            </p:txBody>
          </p:sp>
        </mc:Fallback>
      </mc:AlternateContent>
    </p:spTree>
    <p:extLst>
      <p:ext uri="{BB962C8B-B14F-4D97-AF65-F5344CB8AC3E}">
        <p14:creationId xmlns:p14="http://schemas.microsoft.com/office/powerpoint/2010/main" val="3852580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n-US" dirty="0"/>
                  <a:t>Now notice that the length of the initial portion of the path </a:t>
                </a:r>
                <a14:m>
                  <m:oMath xmlns:m="http://schemas.openxmlformats.org/officeDocument/2006/math">
                    <m:r>
                      <a:rPr lang="en-US" i="1">
                        <a:latin typeface="Cambria Math"/>
                      </a:rPr>
                      <m:t>𝑝</m:t>
                    </m:r>
                    <m:r>
                      <a:rPr lang="en-US">
                        <a:latin typeface="Cambria Math"/>
                      </a:rPr>
                      <m:t> </m:t>
                    </m:r>
                  </m:oMath>
                </a14:m>
                <a:r>
                  <a:rPr lang="en-US" dirty="0"/>
                  <a:t> from </a:t>
                </a:r>
                <a14:m>
                  <m:oMath xmlns:m="http://schemas.openxmlformats.org/officeDocument/2006/math">
                    <m:r>
                      <a:rPr lang="en-US" i="1">
                        <a:latin typeface="Cambria Math"/>
                      </a:rPr>
                      <m:t>𝑠</m:t>
                    </m:r>
                  </m:oMath>
                </a14:m>
                <a:r>
                  <a:rPr lang="en-US" dirty="0"/>
                  <a:t> to  </a:t>
                </a:r>
                <a14:m>
                  <m:oMath xmlns:m="http://schemas.openxmlformats.org/officeDocument/2006/math">
                    <m:r>
                      <a:rPr lang="en-US" i="1">
                        <a:latin typeface="Cambria Math"/>
                      </a:rPr>
                      <m:t>𝑟</m:t>
                    </m:r>
                    <m:r>
                      <a:rPr lang="en-US" i="1">
                        <a:latin typeface="Cambria Math"/>
                      </a:rPr>
                      <m:t> </m:t>
                    </m:r>
                  </m:oMath>
                </a14:m>
                <a:r>
                  <a:rPr lang="en-US" dirty="0"/>
                  <a:t>is shorter than the length of the entire path  </a:t>
                </a:r>
                <a14:m>
                  <m:oMath xmlns:m="http://schemas.openxmlformats.org/officeDocument/2006/math">
                    <m:r>
                      <a:rPr lang="en-US" i="1">
                        <a:latin typeface="Cambria Math"/>
                      </a:rPr>
                      <m:t>𝑝</m:t>
                    </m:r>
                    <m:r>
                      <a:rPr lang="en-US">
                        <a:latin typeface="Cambria Math"/>
                      </a:rPr>
                      <m:t> </m:t>
                    </m:r>
                  </m:oMath>
                </a14:m>
                <a:r>
                  <a:rPr lang="en-US" dirty="0"/>
                  <a:t> from </a:t>
                </a:r>
                <a14:m>
                  <m:oMath xmlns:m="http://schemas.openxmlformats.org/officeDocument/2006/math">
                    <m:r>
                      <a:rPr lang="en-US" i="1">
                        <a:latin typeface="Cambria Math"/>
                      </a:rPr>
                      <m:t>𝑠</m:t>
                    </m:r>
                  </m:oMath>
                </a14:m>
                <a:r>
                  <a:rPr lang="en-US" dirty="0"/>
                  <a:t> to </a:t>
                </a:r>
                <a14:m>
                  <m:oMath xmlns:m="http://schemas.openxmlformats.org/officeDocument/2006/math">
                    <m:r>
                      <a:rPr lang="en-US" i="1">
                        <a:latin typeface="Cambria Math"/>
                      </a:rPr>
                      <m:t>𝑤</m:t>
                    </m:r>
                  </m:oMath>
                </a14:m>
                <a:r>
                  <a:rPr lang="en-US" dirty="0"/>
                  <a:t>.</a:t>
                </a:r>
              </a:p>
              <a:p>
                <a:r>
                  <a:rPr lang="en-US" dirty="0"/>
                  <a:t>Since we assumed that the length of path </a:t>
                </a:r>
                <a14:m>
                  <m:oMath xmlns:m="http://schemas.openxmlformats.org/officeDocument/2006/math">
                    <m:r>
                      <a:rPr lang="en-US" b="0" i="1" smtClean="0">
                        <a:latin typeface="Cambria Math"/>
                      </a:rPr>
                      <m:t>𝑝</m:t>
                    </m:r>
                  </m:oMath>
                </a14:m>
                <a:r>
                  <a:rPr lang="en-US" dirty="0"/>
                  <a:t> was shorter than </a:t>
                </a:r>
                <a14:m>
                  <m:oMath xmlns:m="http://schemas.openxmlformats.org/officeDocument/2006/math">
                    <m:r>
                      <a:rPr lang="en-US" b="0" i="1" smtClean="0">
                        <a:latin typeface="Cambria Math"/>
                      </a:rPr>
                      <m:t>𝑆h𝑜𝑟𝑡𝑒𝑟𝐷𝑖𝑠𝑡𝑎𝑛𝑐𝑒</m:t>
                    </m:r>
                    <m:r>
                      <a:rPr lang="en-US" b="0" i="1" smtClean="0">
                        <a:latin typeface="Cambria Math"/>
                      </a:rPr>
                      <m:t>[</m:t>
                    </m:r>
                    <m:r>
                      <a:rPr lang="en-US" b="0" i="1" smtClean="0">
                        <a:latin typeface="Cambria Math"/>
                      </a:rPr>
                      <m:t>𝑤</m:t>
                    </m:r>
                    <m:r>
                      <a:rPr lang="en-US" b="0" i="1" smtClean="0">
                        <a:latin typeface="Cambria Math"/>
                      </a:rPr>
                      <m:t>]</m:t>
                    </m:r>
                  </m:oMath>
                </a14:m>
                <a:r>
                  <a:rPr lang="en-US" dirty="0"/>
                  <a:t>, the length of the path from </a:t>
                </a:r>
                <a14:m>
                  <m:oMath xmlns:m="http://schemas.openxmlformats.org/officeDocument/2006/math">
                    <m:r>
                      <a:rPr lang="en-US" b="0" i="1" smtClean="0">
                        <a:latin typeface="Cambria Math"/>
                      </a:rPr>
                      <m:t>𝑠</m:t>
                    </m:r>
                  </m:oMath>
                </a14:m>
                <a:r>
                  <a:rPr lang="en-US" dirty="0"/>
                  <a:t> to </a:t>
                </a:r>
                <a14:m>
                  <m:oMath xmlns:m="http://schemas.openxmlformats.org/officeDocument/2006/math">
                    <m:r>
                      <a:rPr lang="en-US" b="0" i="1" smtClean="0">
                        <a:latin typeface="Cambria Math"/>
                      </a:rPr>
                      <m:t>𝑟</m:t>
                    </m:r>
                  </m:oMath>
                </a14:m>
                <a:r>
                  <a:rPr lang="en-US" dirty="0"/>
                  <a:t> is shorter than </a:t>
                </a:r>
                <a14:m>
                  <m:oMath xmlns:m="http://schemas.openxmlformats.org/officeDocument/2006/math">
                    <m:r>
                      <a:rPr lang="en-US" i="1">
                        <a:latin typeface="Cambria Math"/>
                      </a:rPr>
                      <m:t>𝑆h𝑜𝑟𝑡𝑒𝑟𝐷𝑖𝑠𝑡𝑎𝑛𝑐𝑒</m:t>
                    </m:r>
                    <m:d>
                      <m:dPr>
                        <m:begChr m:val="["/>
                        <m:endChr m:val="]"/>
                        <m:ctrlPr>
                          <a:rPr lang="en-US" i="1">
                            <a:latin typeface="Cambria Math" panose="02040503050406030204" pitchFamily="18" charset="0"/>
                          </a:rPr>
                        </m:ctrlPr>
                      </m:dPr>
                      <m:e>
                        <m:r>
                          <a:rPr lang="en-US" i="1">
                            <a:latin typeface="Cambria Math"/>
                          </a:rPr>
                          <m:t>𝑤</m:t>
                        </m:r>
                      </m:e>
                    </m:d>
                    <m:r>
                      <a:rPr lang="en-US" b="0" i="1" smtClean="0">
                        <a:latin typeface="Cambria Math"/>
                      </a:rPr>
                      <m:t> </m:t>
                    </m:r>
                  </m:oMath>
                </a14:m>
                <a:r>
                  <a:rPr lang="en-US" dirty="0"/>
                  <a:t>also.</a:t>
                </a:r>
              </a:p>
              <a:p>
                <a:r>
                  <a:rPr lang="en-US" dirty="0"/>
                  <a:t>Moreover, the path from </a:t>
                </a:r>
                <a14:m>
                  <m:oMath xmlns:m="http://schemas.openxmlformats.org/officeDocument/2006/math">
                    <m:r>
                      <a:rPr lang="en-US" i="1">
                        <a:latin typeface="Cambria Math"/>
                      </a:rPr>
                      <m:t>𝑠</m:t>
                    </m:r>
                  </m:oMath>
                </a14:m>
                <a:r>
                  <a:rPr lang="en-US" dirty="0"/>
                  <a:t> to </a:t>
                </a:r>
                <a14:m>
                  <m:oMath xmlns:m="http://schemas.openxmlformats.org/officeDocument/2006/math">
                    <m:r>
                      <a:rPr lang="en-US" i="1">
                        <a:latin typeface="Cambria Math"/>
                      </a:rPr>
                      <m:t>𝑟</m:t>
                    </m:r>
                  </m:oMath>
                </a14:m>
                <a:r>
                  <a:rPr lang="en-US" dirty="0"/>
                  <a:t>  has all its vertices except for </a:t>
                </a:r>
                <a14:m>
                  <m:oMath xmlns:m="http://schemas.openxmlformats.org/officeDocument/2006/math">
                    <m:r>
                      <a:rPr lang="en-US" i="1">
                        <a:latin typeface="Cambria Math"/>
                      </a:rPr>
                      <m:t>𝑟</m:t>
                    </m:r>
                    <m:r>
                      <a:rPr lang="en-US" i="1">
                        <a:latin typeface="Cambria Math"/>
                      </a:rPr>
                      <m:t> </m:t>
                    </m:r>
                  </m:oMath>
                </a14:m>
                <a:r>
                  <a:rPr lang="en-US" dirty="0"/>
                  <a:t>lying in </a:t>
                </a:r>
                <a14:m>
                  <m:oMath xmlns:m="http://schemas.openxmlformats.org/officeDocument/2006/math">
                    <m:r>
                      <a:rPr lang="en-US" b="0" i="1" smtClean="0">
                        <a:latin typeface="Cambria Math"/>
                      </a:rPr>
                      <m:t>𝑊</m:t>
                    </m:r>
                  </m:oMath>
                </a14:m>
                <a:r>
                  <a:rPr lang="en-US" dirty="0"/>
                  <a:t>.</a:t>
                </a:r>
              </a:p>
              <a:p>
                <a:r>
                  <a:rPr lang="en-US" dirty="0"/>
                  <a:t>Thus we would have </a:t>
                </a:r>
                <a14:m>
                  <m:oMath xmlns:m="http://schemas.openxmlformats.org/officeDocument/2006/math">
                    <m:r>
                      <a:rPr lang="en-US" b="0" i="1" smtClean="0">
                        <a:latin typeface="Cambria Math"/>
                      </a:rPr>
                      <m:t>𝑆h𝑜𝑟𝑡𝑒𝑠𝑡𝐷𝑖𝑠𝑡𝑎𝑛𝑐𝑒</m:t>
                    </m:r>
                    <m:d>
                      <m:dPr>
                        <m:begChr m:val="["/>
                        <m:endChr m:val="]"/>
                        <m:ctrlPr>
                          <a:rPr lang="en-US" b="0" i="1" smtClean="0">
                            <a:latin typeface="Cambria Math" panose="02040503050406030204" pitchFamily="18" charset="0"/>
                          </a:rPr>
                        </m:ctrlPr>
                      </m:dPr>
                      <m:e>
                        <m:r>
                          <a:rPr lang="en-US" b="0" i="1" smtClean="0">
                            <a:latin typeface="Cambria Math"/>
                          </a:rPr>
                          <m:t>𝑟</m:t>
                        </m:r>
                      </m:e>
                    </m:d>
                    <m:r>
                      <a:rPr lang="en-US" b="0" i="1" smtClean="0">
                        <a:latin typeface="Cambria Math"/>
                      </a:rPr>
                      <m:t>&lt;</m:t>
                    </m:r>
                    <m:r>
                      <a:rPr lang="en-US" b="0" i="1" smtClean="0">
                        <a:latin typeface="Cambria Math"/>
                      </a:rPr>
                      <m:t>𝑆h𝑜𝑟𝑡𝑒𝑠𝑡𝐷𝑖𝑠𝑡𝑎𝑛𝑐𝑒</m:t>
                    </m:r>
                    <m:d>
                      <m:dPr>
                        <m:begChr m:val="["/>
                        <m:endChr m:val="]"/>
                        <m:ctrlPr>
                          <a:rPr lang="en-US" b="0" i="1" smtClean="0">
                            <a:latin typeface="Cambria Math" panose="02040503050406030204" pitchFamily="18" charset="0"/>
                          </a:rPr>
                        </m:ctrlPr>
                      </m:dPr>
                      <m:e>
                        <m:r>
                          <a:rPr lang="en-US" b="0" i="1" smtClean="0">
                            <a:latin typeface="Cambria Math"/>
                          </a:rPr>
                          <m:t>𝑤</m:t>
                        </m:r>
                      </m:e>
                    </m:d>
                    <m:r>
                      <a:rPr lang="en-US" b="0" i="1" smtClean="0">
                        <a:latin typeface="Cambria Math"/>
                      </a:rPr>
                      <m:t> </m:t>
                    </m:r>
                  </m:oMath>
                </a14:m>
                <a:r>
                  <a:rPr lang="en-US" dirty="0"/>
                  <a:t> when </a:t>
                </a:r>
                <a14:m>
                  <m:oMath xmlns:m="http://schemas.openxmlformats.org/officeDocument/2006/math">
                    <m:r>
                      <a:rPr lang="en-US" b="0" i="1" smtClean="0">
                        <a:latin typeface="Cambria Math"/>
                      </a:rPr>
                      <m:t>𝑤</m:t>
                    </m:r>
                  </m:oMath>
                </a14:m>
                <a:r>
                  <a:rPr lang="en-US" dirty="0"/>
                  <a:t> was chosen as the next vertex to add to </a:t>
                </a:r>
                <a14:m>
                  <m:oMath xmlns:m="http://schemas.openxmlformats.org/officeDocument/2006/math">
                    <m:r>
                      <a:rPr lang="en-US" i="1">
                        <a:latin typeface="Cambria Math"/>
                      </a:rPr>
                      <m:t>𝑊</m:t>
                    </m:r>
                  </m:oMath>
                </a14:m>
                <a:r>
                  <a:rPr lang="en-US" dirty="0"/>
                  <a:t>.</a:t>
                </a:r>
              </a:p>
              <a:p>
                <a:r>
                  <a:rPr lang="en-US" dirty="0"/>
                  <a:t>But this contradicts the choice of </a:t>
                </a:r>
                <a14:m>
                  <m:oMath xmlns:m="http://schemas.openxmlformats.org/officeDocument/2006/math">
                    <m:r>
                      <a:rPr lang="en-US" i="1">
                        <a:latin typeface="Cambria Math"/>
                      </a:rPr>
                      <m:t>𝑤</m:t>
                    </m:r>
                    <m:r>
                      <a:rPr lang="en-US" i="1">
                        <a:latin typeface="Cambria Math"/>
                      </a:rPr>
                      <m:t> </m:t>
                    </m:r>
                  </m:oMath>
                </a14:m>
                <a:r>
                  <a:rPr lang="en-US" dirty="0"/>
                  <a:t>and would have meant that we would have chosen </a:t>
                </a:r>
                <a14:m>
                  <m:oMath xmlns:m="http://schemas.openxmlformats.org/officeDocument/2006/math">
                    <m:r>
                      <a:rPr lang="en-US" b="0" i="1" smtClean="0">
                        <a:latin typeface="Cambria Math"/>
                      </a:rPr>
                      <m:t>𝑟</m:t>
                    </m:r>
                  </m:oMath>
                </a14:m>
                <a:r>
                  <a:rPr lang="en-US" dirty="0"/>
                  <a:t> instead.</a:t>
                </a:r>
              </a:p>
              <a:p>
                <a:r>
                  <a:rPr lang="en-US" dirty="0"/>
                  <a:t>Since we reached a contradiction, </a:t>
                </a:r>
                <a14:m>
                  <m:oMath xmlns:m="http://schemas.openxmlformats.org/officeDocument/2006/math">
                    <m:r>
                      <a:rPr lang="en-US" i="1">
                        <a:latin typeface="Cambria Math"/>
                      </a:rPr>
                      <m:t>𝑆h𝑜𝑟𝑡𝑒𝑟𝐷𝑖𝑠𝑡𝑎𝑛𝑐𝑒</m:t>
                    </m:r>
                    <m:d>
                      <m:dPr>
                        <m:begChr m:val="["/>
                        <m:endChr m:val="]"/>
                        <m:ctrlPr>
                          <a:rPr lang="en-US" i="1">
                            <a:latin typeface="Cambria Math" panose="02040503050406030204" pitchFamily="18" charset="0"/>
                          </a:rPr>
                        </m:ctrlPr>
                      </m:dPr>
                      <m:e>
                        <m:r>
                          <a:rPr lang="en-US" i="1">
                            <a:latin typeface="Cambria Math"/>
                          </a:rPr>
                          <m:t>𝑤</m:t>
                        </m:r>
                      </m:e>
                    </m:d>
                  </m:oMath>
                </a14:m>
                <a:r>
                  <a:rPr lang="en-US" dirty="0"/>
                  <a:t> is the length of the shortest path from </a:t>
                </a:r>
                <a14:m>
                  <m:oMath xmlns:m="http://schemas.openxmlformats.org/officeDocument/2006/math">
                    <m:r>
                      <a:rPr lang="en-US" i="1">
                        <a:latin typeface="Cambria Math"/>
                      </a:rPr>
                      <m:t>𝑠</m:t>
                    </m:r>
                    <m:r>
                      <a:rPr lang="en-US" i="1">
                        <a:latin typeface="Cambria Math"/>
                      </a:rPr>
                      <m:t> </m:t>
                    </m:r>
                  </m:oMath>
                </a14:m>
                <a:r>
                  <a:rPr lang="en-US" dirty="0"/>
                  <a:t>to </a:t>
                </a:r>
                <a14:m>
                  <m:oMath xmlns:m="http://schemas.openxmlformats.org/officeDocument/2006/math">
                    <m:r>
                      <a:rPr lang="en-US" i="1">
                        <a:latin typeface="Cambria Math"/>
                      </a:rPr>
                      <m:t>𝑤</m:t>
                    </m:r>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5" t="-2291" r="-66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34</a:t>
            </a:fld>
            <a:endParaRPr lang="en-US"/>
          </a:p>
        </p:txBody>
      </p:sp>
    </p:spTree>
    <p:extLst>
      <p:ext uri="{BB962C8B-B14F-4D97-AF65-F5344CB8AC3E}">
        <p14:creationId xmlns:p14="http://schemas.microsoft.com/office/powerpoint/2010/main" val="3863199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Proof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will now prove that, at each stage, after </a:t>
                </a:r>
                <a14:m>
                  <m:oMath xmlns:m="http://schemas.openxmlformats.org/officeDocument/2006/math">
                    <m:r>
                      <a:rPr lang="en-US" b="0" i="1" smtClean="0">
                        <a:latin typeface="Cambria Math"/>
                      </a:rPr>
                      <m:t>𝑊</m:t>
                    </m:r>
                  </m:oMath>
                </a14:m>
                <a:r>
                  <a:rPr lang="en-US" dirty="0"/>
                  <a:t> is enlarged by the addition of </a:t>
                </a:r>
                <a14:m>
                  <m:oMath xmlns:m="http://schemas.openxmlformats.org/officeDocument/2006/math">
                    <m:r>
                      <a:rPr lang="en-US" b="0" i="1" smtClean="0">
                        <a:latin typeface="Cambria Math"/>
                      </a:rPr>
                      <m:t>𝑤</m:t>
                    </m:r>
                  </m:oMath>
                </a14:m>
                <a:r>
                  <a:rPr lang="en-US" dirty="0"/>
                  <a:t> and shortest distances updated, </a:t>
                </a:r>
                <a14:m>
                  <m:oMath xmlns:m="http://schemas.openxmlformats.org/officeDocument/2006/math">
                    <m:r>
                      <a:rPr lang="en-US" b="0" i="1" smtClean="0">
                        <a:latin typeface="Cambria Math"/>
                      </a:rPr>
                      <m:t>𝑆h𝑜𝑟𝑡𝑒𝑠𝑡𝐷𝑖𝑠𝑡𝑎𝑛𝑐𝑒</m:t>
                    </m:r>
                    <m:r>
                      <a:rPr lang="en-US" b="0" i="1" smtClean="0">
                        <a:latin typeface="Cambria Math"/>
                      </a:rPr>
                      <m:t>[</m:t>
                    </m:r>
                    <m:r>
                      <a:rPr lang="en-US" b="0" i="1" smtClean="0">
                        <a:latin typeface="Cambria Math"/>
                      </a:rPr>
                      <m:t>𝑢</m:t>
                    </m:r>
                    <m:r>
                      <a:rPr lang="en-US" b="0" i="1" smtClean="0">
                        <a:latin typeface="Cambria Math"/>
                      </a:rPr>
                      <m:t>]</m:t>
                    </m:r>
                  </m:oMath>
                </a14:m>
                <a:r>
                  <a:rPr lang="en-US" dirty="0"/>
                  <a:t> gives the distance of the shortest path from </a:t>
                </a:r>
                <a14:m>
                  <m:oMath xmlns:m="http://schemas.openxmlformats.org/officeDocument/2006/math">
                    <m:r>
                      <a:rPr lang="en-US" b="0" i="1" smtClean="0">
                        <a:latin typeface="Cambria Math"/>
                      </a:rPr>
                      <m:t>𝑠</m:t>
                    </m:r>
                  </m:oMath>
                </a14:m>
                <a:r>
                  <a:rPr lang="en-US" dirty="0"/>
                  <a:t> to every vertex </a:t>
                </a:r>
                <a14:m>
                  <m:oMath xmlns:m="http://schemas.openxmlformats.org/officeDocument/2006/math">
                    <m:r>
                      <a:rPr lang="en-US" b="0" i="1" smtClean="0">
                        <a:latin typeface="Cambria Math"/>
                      </a:rPr>
                      <m:t>𝑢</m:t>
                    </m:r>
                  </m:oMath>
                </a14:m>
                <a:r>
                  <a:rPr lang="en-US" dirty="0"/>
                  <a:t> in </a:t>
                </a:r>
                <a14:m>
                  <m:oMath xmlns:m="http://schemas.openxmlformats.org/officeDocument/2006/math">
                    <m:r>
                      <a:rPr lang="en-US" b="0" i="1" smtClean="0">
                        <a:latin typeface="Cambria Math"/>
                      </a:rPr>
                      <m:t>𝑉</m:t>
                    </m:r>
                    <m:r>
                      <a:rPr lang="en-US" b="0" i="1" smtClean="0">
                        <a:latin typeface="Cambria Math"/>
                      </a:rPr>
                      <m:t>−</m:t>
                    </m:r>
                    <m:r>
                      <a:rPr lang="en-US" b="0" i="1" smtClean="0">
                        <a:latin typeface="Cambria Math"/>
                      </a:rPr>
                      <m:t>𝑊</m:t>
                    </m:r>
                  </m:oMath>
                </a14:m>
                <a:r>
                  <a:rPr lang="en-US" dirty="0"/>
                  <a:t> via intermediaries lying wholly in </a:t>
                </a:r>
                <a14:m>
                  <m:oMath xmlns:m="http://schemas.openxmlformats.org/officeDocument/2006/math">
                    <m:r>
                      <a:rPr lang="en-US" i="1">
                        <a:latin typeface="Cambria Math"/>
                      </a:rPr>
                      <m:t>𝑊</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617" r="-59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35</a:t>
            </a:fld>
            <a:endParaRPr lang="en-US"/>
          </a:p>
        </p:txBody>
      </p:sp>
    </p:spTree>
    <p:extLst>
      <p:ext uri="{BB962C8B-B14F-4D97-AF65-F5344CB8AC3E}">
        <p14:creationId xmlns:p14="http://schemas.microsoft.com/office/powerpoint/2010/main" val="27476926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a:t>Observe that when we add a new vertex </a:t>
                </a:r>
                <a14:m>
                  <m:oMath xmlns:m="http://schemas.openxmlformats.org/officeDocument/2006/math">
                    <m:r>
                      <a:rPr lang="en-US" i="1">
                        <a:latin typeface="Cambria Math"/>
                      </a:rPr>
                      <m:t>𝑤</m:t>
                    </m:r>
                  </m:oMath>
                </a14:m>
                <a:r>
                  <a:rPr lang="en-US" dirty="0"/>
                  <a:t> to </a:t>
                </a:r>
                <a14:m>
                  <m:oMath xmlns:m="http://schemas.openxmlformats.org/officeDocument/2006/math">
                    <m:r>
                      <a:rPr lang="en-US" i="1">
                        <a:latin typeface="Cambria Math"/>
                      </a:rPr>
                      <m:t>𝑊</m:t>
                    </m:r>
                  </m:oMath>
                </a14:m>
                <a:r>
                  <a:rPr lang="en-US" dirty="0"/>
                  <a:t>, we adjust the shortest distances to take into account of the possibility that there is now a shorter path to </a:t>
                </a:r>
                <a14:m>
                  <m:oMath xmlns:m="http://schemas.openxmlformats.org/officeDocument/2006/math">
                    <m:r>
                      <a:rPr lang="en-US" i="1">
                        <a:latin typeface="Cambria Math"/>
                      </a:rPr>
                      <m:t>𝑢</m:t>
                    </m:r>
                  </m:oMath>
                </a14:m>
                <a:r>
                  <a:rPr lang="en-US" dirty="0"/>
                  <a:t> going through </a:t>
                </a:r>
                <a14:m>
                  <m:oMath xmlns:m="http://schemas.openxmlformats.org/officeDocument/2006/math">
                    <m:r>
                      <a:rPr lang="en-US" i="1">
                        <a:latin typeface="Cambria Math"/>
                      </a:rPr>
                      <m:t>𝑤</m:t>
                    </m:r>
                  </m:oMath>
                </a14:m>
                <a:r>
                  <a:rPr lang="en-US" dirty="0"/>
                  <a:t>.</a:t>
                </a:r>
              </a:p>
              <a:p>
                <a:r>
                  <a:rPr lang="en-US" dirty="0"/>
                  <a:t>If that path goes through the old </a:t>
                </a:r>
                <a14:m>
                  <m:oMath xmlns:m="http://schemas.openxmlformats.org/officeDocument/2006/math">
                    <m:r>
                      <a:rPr lang="en-US" i="1">
                        <a:latin typeface="Cambria Math"/>
                      </a:rPr>
                      <m:t>𝑊</m:t>
                    </m:r>
                  </m:oMath>
                </a14:m>
                <a:r>
                  <a:rPr lang="en-US" dirty="0"/>
                  <a:t> to </a:t>
                </a:r>
                <a14:m>
                  <m:oMath xmlns:m="http://schemas.openxmlformats.org/officeDocument/2006/math">
                    <m:r>
                      <a:rPr lang="en-US" i="1">
                        <a:latin typeface="Cambria Math"/>
                      </a:rPr>
                      <m:t>𝑤</m:t>
                    </m:r>
                  </m:oMath>
                </a14:m>
                <a:r>
                  <a:rPr lang="en-US" dirty="0"/>
                  <a:t> and then immediately to </a:t>
                </a:r>
                <a14:m>
                  <m:oMath xmlns:m="http://schemas.openxmlformats.org/officeDocument/2006/math">
                    <m:r>
                      <a:rPr lang="en-US" i="1">
                        <a:latin typeface="Cambria Math"/>
                      </a:rPr>
                      <m:t>𝑢</m:t>
                    </m:r>
                  </m:oMath>
                </a14:m>
                <a:r>
                  <a:rPr lang="en-US" dirty="0"/>
                  <a:t>, its length will be compared with </a:t>
                </a:r>
                <a14:m>
                  <m:oMath xmlns:m="http://schemas.openxmlformats.org/officeDocument/2006/math">
                    <m:r>
                      <a:rPr lang="en-US" i="1">
                        <a:latin typeface="Cambria Math"/>
                      </a:rPr>
                      <m:t>𝑆h𝑜𝑟𝑡𝑒𝑟𝐷𝑖𝑠𝑡𝑎𝑛𝑐𝑒</m:t>
                    </m:r>
                    <m:d>
                      <m:dPr>
                        <m:begChr m:val="["/>
                        <m:endChr m:val="]"/>
                        <m:ctrlPr>
                          <a:rPr lang="en-US" i="1">
                            <a:latin typeface="Cambria Math" panose="02040503050406030204" pitchFamily="18" charset="0"/>
                          </a:rPr>
                        </m:ctrlPr>
                      </m:dPr>
                      <m:e>
                        <m:r>
                          <a:rPr lang="en-US" i="1">
                            <a:latin typeface="Cambria Math"/>
                          </a:rPr>
                          <m:t>𝑢</m:t>
                        </m:r>
                      </m:e>
                    </m:d>
                  </m:oMath>
                </a14:m>
                <a:r>
                  <a:rPr lang="en-US" dirty="0"/>
                  <a:t> and </a:t>
                </a:r>
                <a14:m>
                  <m:oMath xmlns:m="http://schemas.openxmlformats.org/officeDocument/2006/math">
                    <m:r>
                      <a:rPr lang="en-US" i="1">
                        <a:latin typeface="Cambria Math"/>
                      </a:rPr>
                      <m:t>𝑆h𝑜𝑟𝑡𝑒𝑟𝐷𝑖𝑠𝑡𝑎𝑛𝑐𝑒</m:t>
                    </m:r>
                    <m:d>
                      <m:dPr>
                        <m:begChr m:val="["/>
                        <m:endChr m:val="]"/>
                        <m:ctrlPr>
                          <a:rPr lang="en-US" i="1">
                            <a:latin typeface="Cambria Math" panose="02040503050406030204" pitchFamily="18" charset="0"/>
                          </a:rPr>
                        </m:ctrlPr>
                      </m:dPr>
                      <m:e>
                        <m:r>
                          <a:rPr lang="en-US" i="1">
                            <a:latin typeface="Cambria Math"/>
                          </a:rPr>
                          <m:t>𝑢</m:t>
                        </m:r>
                      </m:e>
                    </m:d>
                  </m:oMath>
                </a14:m>
                <a:r>
                  <a:rPr lang="en-US" dirty="0"/>
                  <a:t> will be reduced if the new path is shorter.</a:t>
                </a:r>
              </a:p>
              <a:p>
                <a:r>
                  <a:rPr lang="en-US" dirty="0"/>
                  <a:t>The only other possibility for a shorter path is shown on the next slide where the path travels to </a:t>
                </a:r>
                <a14:m>
                  <m:oMath xmlns:m="http://schemas.openxmlformats.org/officeDocument/2006/math">
                    <m:r>
                      <a:rPr lang="en-US" i="1">
                        <a:latin typeface="Cambria Math"/>
                      </a:rPr>
                      <m:t>𝑤</m:t>
                    </m:r>
                  </m:oMath>
                </a14:m>
                <a:r>
                  <a:rPr lang="en-US" dirty="0"/>
                  <a:t>, then back into the old </a:t>
                </a:r>
                <a14:m>
                  <m:oMath xmlns:m="http://schemas.openxmlformats.org/officeDocument/2006/math">
                    <m:r>
                      <a:rPr lang="en-US" i="1">
                        <a:latin typeface="Cambria Math"/>
                      </a:rPr>
                      <m:t>𝑊</m:t>
                    </m:r>
                  </m:oMath>
                </a14:m>
                <a:r>
                  <a:rPr lang="en-US" dirty="0"/>
                  <a:t>, to some member </a:t>
                </a:r>
                <a14:m>
                  <m:oMath xmlns:m="http://schemas.openxmlformats.org/officeDocument/2006/math">
                    <m:r>
                      <a:rPr lang="en-US" b="0" i="1" smtClean="0">
                        <a:latin typeface="Cambria Math"/>
                      </a:rPr>
                      <m:t>𝑥</m:t>
                    </m:r>
                  </m:oMath>
                </a14:m>
                <a:r>
                  <a:rPr lang="en-US" dirty="0"/>
                  <a:t> of the old </a:t>
                </a:r>
                <a14:m>
                  <m:oMath xmlns:m="http://schemas.openxmlformats.org/officeDocument/2006/math">
                    <m:r>
                      <a:rPr lang="en-US" i="1">
                        <a:latin typeface="Cambria Math"/>
                      </a:rPr>
                      <m:t>𝑊</m:t>
                    </m:r>
                  </m:oMath>
                </a14:m>
                <a:r>
                  <a:rPr lang="en-US" dirty="0"/>
                  <a:t>, then to </a:t>
                </a:r>
                <a14:m>
                  <m:oMath xmlns:m="http://schemas.openxmlformats.org/officeDocument/2006/math">
                    <m:r>
                      <a:rPr lang="en-US" i="1">
                        <a:latin typeface="Cambria Math"/>
                      </a:rPr>
                      <m:t>𝑢</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59" t="-2830" r="-170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36</a:t>
            </a:fld>
            <a:endParaRPr lang="en-US"/>
          </a:p>
        </p:txBody>
      </p:sp>
    </p:spTree>
    <p:extLst>
      <p:ext uri="{BB962C8B-B14F-4D97-AF65-F5344CB8AC3E}">
        <p14:creationId xmlns:p14="http://schemas.microsoft.com/office/powerpoint/2010/main" val="2259616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Impossible Shortest Path</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7C852C77-3737-4763-8963-DB67E05A77C1}" type="slidenum">
              <a:rPr lang="en-US" smtClean="0"/>
              <a:t>37</a:t>
            </a:fld>
            <a:endParaRPr lang="en-US"/>
          </a:p>
        </p:txBody>
      </p:sp>
      <p:sp>
        <p:nvSpPr>
          <p:cNvPr id="6" name="Oval 5"/>
          <p:cNvSpPr/>
          <p:nvPr/>
        </p:nvSpPr>
        <p:spPr>
          <a:xfrm>
            <a:off x="3635896" y="3143250"/>
            <a:ext cx="360040" cy="36004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628084" y="3627022"/>
            <a:ext cx="360040" cy="36004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084168" y="2195591"/>
            <a:ext cx="360040" cy="36004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771800" y="1790818"/>
            <a:ext cx="2736304" cy="21962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endCxn id="7" idx="1"/>
          </p:cNvCxnSpPr>
          <p:nvPr/>
        </p:nvCxnSpPr>
        <p:spPr>
          <a:xfrm>
            <a:off x="5353050" y="3416300"/>
            <a:ext cx="327761" cy="26344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6073429" y="2186299"/>
                <a:ext cx="36725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6073429" y="2186299"/>
                <a:ext cx="367258" cy="3693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607124" y="3622376"/>
                <a:ext cx="36725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𝑤</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5607124" y="3622376"/>
                <a:ext cx="367258"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653553" y="3112449"/>
                <a:ext cx="3564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𝑠</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3653553" y="3112449"/>
                <a:ext cx="356431"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835697" y="3143250"/>
                <a:ext cx="10007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a:rPr>
                        <m:t>Old</m:t>
                      </m:r>
                      <m:r>
                        <a:rPr lang="en-US" b="0" i="1" smtClean="0">
                          <a:latin typeface="Cambria Math"/>
                        </a:rPr>
                        <m:t>  </m:t>
                      </m:r>
                      <m:r>
                        <a:rPr lang="en-US" b="0" i="1" smtClean="0">
                          <a:latin typeface="Cambria Math"/>
                        </a:rPr>
                        <m:t>𝑊</m:t>
                      </m:r>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1835697" y="3143250"/>
                <a:ext cx="1000754" cy="369332"/>
              </a:xfrm>
              <a:prstGeom prst="rect">
                <a:avLst/>
              </a:prstGeom>
              <a:blipFill rotWithShape="1">
                <a:blip r:embed="rId5"/>
                <a:stretch>
                  <a:fillRect/>
                </a:stretch>
              </a:blipFill>
            </p:spPr>
            <p:txBody>
              <a:bodyPr/>
              <a:lstStyle/>
              <a:p>
                <a:r>
                  <a:rPr lang="en-US">
                    <a:noFill/>
                  </a:rPr>
                  <a:t> </a:t>
                </a:r>
              </a:p>
            </p:txBody>
          </p:sp>
        </mc:Fallback>
      </mc:AlternateContent>
      <p:sp>
        <p:nvSpPr>
          <p:cNvPr id="20" name="Oval 19"/>
          <p:cNvSpPr/>
          <p:nvPr/>
        </p:nvSpPr>
        <p:spPr>
          <a:xfrm>
            <a:off x="4499992" y="2435816"/>
            <a:ext cx="360040" cy="36004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991708" y="3241431"/>
            <a:ext cx="1365738" cy="175846"/>
          </a:xfrm>
          <a:custGeom>
            <a:avLst/>
            <a:gdLst>
              <a:gd name="connsiteX0" fmla="*/ 0 w 1365738"/>
              <a:gd name="connsiteY0" fmla="*/ 99646 h 175846"/>
              <a:gd name="connsiteX1" fmla="*/ 35169 w 1365738"/>
              <a:gd name="connsiteY1" fmla="*/ 93784 h 175846"/>
              <a:gd name="connsiteX2" fmla="*/ 93784 w 1365738"/>
              <a:gd name="connsiteY2" fmla="*/ 82061 h 175846"/>
              <a:gd name="connsiteX3" fmla="*/ 211015 w 1365738"/>
              <a:gd name="connsiteY3" fmla="*/ 76200 h 175846"/>
              <a:gd name="connsiteX4" fmla="*/ 369277 w 1365738"/>
              <a:gd name="connsiteY4" fmla="*/ 64477 h 175846"/>
              <a:gd name="connsiteX5" fmla="*/ 457200 w 1365738"/>
              <a:gd name="connsiteY5" fmla="*/ 58615 h 175846"/>
              <a:gd name="connsiteX6" fmla="*/ 568569 w 1365738"/>
              <a:gd name="connsiteY6" fmla="*/ 52754 h 175846"/>
              <a:gd name="connsiteX7" fmla="*/ 638907 w 1365738"/>
              <a:gd name="connsiteY7" fmla="*/ 58615 h 175846"/>
              <a:gd name="connsiteX8" fmla="*/ 656492 w 1365738"/>
              <a:gd name="connsiteY8" fmla="*/ 52754 h 175846"/>
              <a:gd name="connsiteX9" fmla="*/ 738554 w 1365738"/>
              <a:gd name="connsiteY9" fmla="*/ 46892 h 175846"/>
              <a:gd name="connsiteX10" fmla="*/ 791307 w 1365738"/>
              <a:gd name="connsiteY10" fmla="*/ 41031 h 175846"/>
              <a:gd name="connsiteX11" fmla="*/ 855784 w 1365738"/>
              <a:gd name="connsiteY11" fmla="*/ 29307 h 175846"/>
              <a:gd name="connsiteX12" fmla="*/ 879230 w 1365738"/>
              <a:gd name="connsiteY12" fmla="*/ 23446 h 175846"/>
              <a:gd name="connsiteX13" fmla="*/ 978877 w 1365738"/>
              <a:gd name="connsiteY13" fmla="*/ 5861 h 175846"/>
              <a:gd name="connsiteX14" fmla="*/ 1025769 w 1365738"/>
              <a:gd name="connsiteY14" fmla="*/ 5861 h 175846"/>
              <a:gd name="connsiteX15" fmla="*/ 1090246 w 1365738"/>
              <a:gd name="connsiteY15" fmla="*/ 0 h 175846"/>
              <a:gd name="connsiteX16" fmla="*/ 1131277 w 1365738"/>
              <a:gd name="connsiteY16" fmla="*/ 17584 h 175846"/>
              <a:gd name="connsiteX17" fmla="*/ 1137138 w 1365738"/>
              <a:gd name="connsiteY17" fmla="*/ 35169 h 175846"/>
              <a:gd name="connsiteX18" fmla="*/ 1172307 w 1365738"/>
              <a:gd name="connsiteY18" fmla="*/ 46892 h 175846"/>
              <a:gd name="connsiteX19" fmla="*/ 1225061 w 1365738"/>
              <a:gd name="connsiteY19" fmla="*/ 58615 h 175846"/>
              <a:gd name="connsiteX20" fmla="*/ 1260230 w 1365738"/>
              <a:gd name="connsiteY20" fmla="*/ 70338 h 175846"/>
              <a:gd name="connsiteX21" fmla="*/ 1289538 w 1365738"/>
              <a:gd name="connsiteY21" fmla="*/ 105507 h 175846"/>
              <a:gd name="connsiteX22" fmla="*/ 1301261 w 1365738"/>
              <a:gd name="connsiteY22" fmla="*/ 117231 h 175846"/>
              <a:gd name="connsiteX23" fmla="*/ 1336430 w 1365738"/>
              <a:gd name="connsiteY23" fmla="*/ 128954 h 175846"/>
              <a:gd name="connsiteX24" fmla="*/ 1359877 w 1365738"/>
              <a:gd name="connsiteY24" fmla="*/ 158261 h 175846"/>
              <a:gd name="connsiteX25" fmla="*/ 1365738 w 1365738"/>
              <a:gd name="connsiteY25" fmla="*/ 175846 h 17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65738" h="175846">
                <a:moveTo>
                  <a:pt x="0" y="99646"/>
                </a:moveTo>
                <a:cubicBezTo>
                  <a:pt x="11723" y="97692"/>
                  <a:pt x="23488" y="95974"/>
                  <a:pt x="35169" y="93784"/>
                </a:cubicBezTo>
                <a:cubicBezTo>
                  <a:pt x="54753" y="90112"/>
                  <a:pt x="73884" y="83056"/>
                  <a:pt x="93784" y="82061"/>
                </a:cubicBezTo>
                <a:lnTo>
                  <a:pt x="211015" y="76200"/>
                </a:lnTo>
                <a:cubicBezTo>
                  <a:pt x="294636" y="64253"/>
                  <a:pt x="227323" y="72589"/>
                  <a:pt x="369277" y="64477"/>
                </a:cubicBezTo>
                <a:lnTo>
                  <a:pt x="457200" y="58615"/>
                </a:lnTo>
                <a:lnTo>
                  <a:pt x="568569" y="52754"/>
                </a:lnTo>
                <a:cubicBezTo>
                  <a:pt x="592015" y="54708"/>
                  <a:pt x="615380" y="58615"/>
                  <a:pt x="638907" y="58615"/>
                </a:cubicBezTo>
                <a:cubicBezTo>
                  <a:pt x="645086" y="58615"/>
                  <a:pt x="650356" y="53476"/>
                  <a:pt x="656492" y="52754"/>
                </a:cubicBezTo>
                <a:cubicBezTo>
                  <a:pt x="683728" y="49550"/>
                  <a:pt x="711233" y="49268"/>
                  <a:pt x="738554" y="46892"/>
                </a:cubicBezTo>
                <a:cubicBezTo>
                  <a:pt x="756180" y="45359"/>
                  <a:pt x="773723" y="42985"/>
                  <a:pt x="791307" y="41031"/>
                </a:cubicBezTo>
                <a:cubicBezTo>
                  <a:pt x="829033" y="28455"/>
                  <a:pt x="789510" y="40353"/>
                  <a:pt x="855784" y="29307"/>
                </a:cubicBezTo>
                <a:cubicBezTo>
                  <a:pt x="863730" y="27983"/>
                  <a:pt x="871353" y="25134"/>
                  <a:pt x="879230" y="23446"/>
                </a:cubicBezTo>
                <a:cubicBezTo>
                  <a:pt x="936962" y="11075"/>
                  <a:pt x="928127" y="13112"/>
                  <a:pt x="978877" y="5861"/>
                </a:cubicBezTo>
                <a:cubicBezTo>
                  <a:pt x="1009502" y="16070"/>
                  <a:pt x="984615" y="11005"/>
                  <a:pt x="1025769" y="5861"/>
                </a:cubicBezTo>
                <a:cubicBezTo>
                  <a:pt x="1047183" y="3184"/>
                  <a:pt x="1068754" y="1954"/>
                  <a:pt x="1090246" y="0"/>
                </a:cubicBezTo>
                <a:cubicBezTo>
                  <a:pt x="1104325" y="3519"/>
                  <a:pt x="1121157" y="4934"/>
                  <a:pt x="1131277" y="17584"/>
                </a:cubicBezTo>
                <a:cubicBezTo>
                  <a:pt x="1135137" y="22409"/>
                  <a:pt x="1132110" y="31578"/>
                  <a:pt x="1137138" y="35169"/>
                </a:cubicBezTo>
                <a:cubicBezTo>
                  <a:pt x="1147193" y="42352"/>
                  <a:pt x="1172307" y="46892"/>
                  <a:pt x="1172307" y="46892"/>
                </a:cubicBezTo>
                <a:cubicBezTo>
                  <a:pt x="1238585" y="35847"/>
                  <a:pt x="1183080" y="35292"/>
                  <a:pt x="1225061" y="58615"/>
                </a:cubicBezTo>
                <a:cubicBezTo>
                  <a:pt x="1235863" y="64616"/>
                  <a:pt x="1260230" y="70338"/>
                  <a:pt x="1260230" y="70338"/>
                </a:cubicBezTo>
                <a:cubicBezTo>
                  <a:pt x="1286738" y="96844"/>
                  <a:pt x="1254716" y="63719"/>
                  <a:pt x="1289538" y="105507"/>
                </a:cubicBezTo>
                <a:cubicBezTo>
                  <a:pt x="1293076" y="109753"/>
                  <a:pt x="1296318" y="114759"/>
                  <a:pt x="1301261" y="117231"/>
                </a:cubicBezTo>
                <a:cubicBezTo>
                  <a:pt x="1312313" y="122757"/>
                  <a:pt x="1336430" y="128954"/>
                  <a:pt x="1336430" y="128954"/>
                </a:cubicBezTo>
                <a:cubicBezTo>
                  <a:pt x="1347334" y="139857"/>
                  <a:pt x="1352483" y="143473"/>
                  <a:pt x="1359877" y="158261"/>
                </a:cubicBezTo>
                <a:cubicBezTo>
                  <a:pt x="1362640" y="163787"/>
                  <a:pt x="1365738" y="175846"/>
                  <a:pt x="1365738" y="17584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736113" y="2936631"/>
            <a:ext cx="1172318" cy="720969"/>
          </a:xfrm>
          <a:custGeom>
            <a:avLst/>
            <a:gdLst>
              <a:gd name="connsiteX0" fmla="*/ 1172318 w 1172318"/>
              <a:gd name="connsiteY0" fmla="*/ 720969 h 720969"/>
              <a:gd name="connsiteX1" fmla="*/ 1143010 w 1172318"/>
              <a:gd name="connsiteY1" fmla="*/ 685800 h 720969"/>
              <a:gd name="connsiteX2" fmla="*/ 1119564 w 1172318"/>
              <a:gd name="connsiteY2" fmla="*/ 662354 h 720969"/>
              <a:gd name="connsiteX3" fmla="*/ 1113702 w 1172318"/>
              <a:gd name="connsiteY3" fmla="*/ 633046 h 720969"/>
              <a:gd name="connsiteX4" fmla="*/ 1113702 w 1172318"/>
              <a:gd name="connsiteY4" fmla="*/ 545123 h 720969"/>
              <a:gd name="connsiteX5" fmla="*/ 1107841 w 1172318"/>
              <a:gd name="connsiteY5" fmla="*/ 527538 h 720969"/>
              <a:gd name="connsiteX6" fmla="*/ 1101979 w 1172318"/>
              <a:gd name="connsiteY6" fmla="*/ 492369 h 720969"/>
              <a:gd name="connsiteX7" fmla="*/ 1066810 w 1172318"/>
              <a:gd name="connsiteY7" fmla="*/ 457200 h 720969"/>
              <a:gd name="connsiteX8" fmla="*/ 1043364 w 1172318"/>
              <a:gd name="connsiteY8" fmla="*/ 416169 h 720969"/>
              <a:gd name="connsiteX9" fmla="*/ 1019918 w 1172318"/>
              <a:gd name="connsiteY9" fmla="*/ 386861 h 720969"/>
              <a:gd name="connsiteX10" fmla="*/ 973025 w 1172318"/>
              <a:gd name="connsiteY10" fmla="*/ 334107 h 720969"/>
              <a:gd name="connsiteX11" fmla="*/ 955441 w 1172318"/>
              <a:gd name="connsiteY11" fmla="*/ 328246 h 720969"/>
              <a:gd name="connsiteX12" fmla="*/ 931995 w 1172318"/>
              <a:gd name="connsiteY12" fmla="*/ 304800 h 720969"/>
              <a:gd name="connsiteX13" fmla="*/ 926133 w 1172318"/>
              <a:gd name="connsiteY13" fmla="*/ 287215 h 720969"/>
              <a:gd name="connsiteX14" fmla="*/ 908549 w 1172318"/>
              <a:gd name="connsiteY14" fmla="*/ 252046 h 720969"/>
              <a:gd name="connsiteX15" fmla="*/ 855795 w 1172318"/>
              <a:gd name="connsiteY15" fmla="*/ 211015 h 720969"/>
              <a:gd name="connsiteX16" fmla="*/ 814764 w 1172318"/>
              <a:gd name="connsiteY16" fmla="*/ 175846 h 720969"/>
              <a:gd name="connsiteX17" fmla="*/ 756149 w 1172318"/>
              <a:gd name="connsiteY17" fmla="*/ 146538 h 720969"/>
              <a:gd name="connsiteX18" fmla="*/ 744425 w 1172318"/>
              <a:gd name="connsiteY18" fmla="*/ 134815 h 720969"/>
              <a:gd name="connsiteX19" fmla="*/ 726841 w 1172318"/>
              <a:gd name="connsiteY19" fmla="*/ 146538 h 720969"/>
              <a:gd name="connsiteX20" fmla="*/ 709256 w 1172318"/>
              <a:gd name="connsiteY20" fmla="*/ 152400 h 720969"/>
              <a:gd name="connsiteX21" fmla="*/ 668225 w 1172318"/>
              <a:gd name="connsiteY21" fmla="*/ 140677 h 720969"/>
              <a:gd name="connsiteX22" fmla="*/ 638918 w 1172318"/>
              <a:gd name="connsiteY22" fmla="*/ 134815 h 720969"/>
              <a:gd name="connsiteX23" fmla="*/ 539272 w 1172318"/>
              <a:gd name="connsiteY23" fmla="*/ 128954 h 720969"/>
              <a:gd name="connsiteX24" fmla="*/ 386872 w 1172318"/>
              <a:gd name="connsiteY24" fmla="*/ 123092 h 720969"/>
              <a:gd name="connsiteX25" fmla="*/ 316533 w 1172318"/>
              <a:gd name="connsiteY25" fmla="*/ 93784 h 720969"/>
              <a:gd name="connsiteX26" fmla="*/ 281364 w 1172318"/>
              <a:gd name="connsiteY26" fmla="*/ 70338 h 720969"/>
              <a:gd name="connsiteX27" fmla="*/ 269641 w 1172318"/>
              <a:gd name="connsiteY27" fmla="*/ 52754 h 720969"/>
              <a:gd name="connsiteX28" fmla="*/ 246195 w 1172318"/>
              <a:gd name="connsiteY28" fmla="*/ 41031 h 720969"/>
              <a:gd name="connsiteX29" fmla="*/ 146549 w 1172318"/>
              <a:gd name="connsiteY29" fmla="*/ 29307 h 720969"/>
              <a:gd name="connsiteX30" fmla="*/ 35179 w 1172318"/>
              <a:gd name="connsiteY30" fmla="*/ 29307 h 720969"/>
              <a:gd name="connsiteX31" fmla="*/ 10 w 1172318"/>
              <a:gd name="connsiteY31" fmla="*/ 0 h 72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72318" h="720969">
                <a:moveTo>
                  <a:pt x="1172318" y="720969"/>
                </a:moveTo>
                <a:cubicBezTo>
                  <a:pt x="1162549" y="709246"/>
                  <a:pt x="1153218" y="697143"/>
                  <a:pt x="1143010" y="685800"/>
                </a:cubicBezTo>
                <a:cubicBezTo>
                  <a:pt x="1135616" y="677585"/>
                  <a:pt x="1124932" y="672016"/>
                  <a:pt x="1119564" y="662354"/>
                </a:cubicBezTo>
                <a:cubicBezTo>
                  <a:pt x="1114726" y="653645"/>
                  <a:pt x="1115656" y="642815"/>
                  <a:pt x="1113702" y="633046"/>
                </a:cubicBezTo>
                <a:cubicBezTo>
                  <a:pt x="1126287" y="595293"/>
                  <a:pt x="1122809" y="613424"/>
                  <a:pt x="1113702" y="545123"/>
                </a:cubicBezTo>
                <a:cubicBezTo>
                  <a:pt x="1112885" y="538999"/>
                  <a:pt x="1109181" y="533570"/>
                  <a:pt x="1107841" y="527538"/>
                </a:cubicBezTo>
                <a:cubicBezTo>
                  <a:pt x="1105263" y="515936"/>
                  <a:pt x="1106393" y="503404"/>
                  <a:pt x="1101979" y="492369"/>
                </a:cubicBezTo>
                <a:cubicBezTo>
                  <a:pt x="1094047" y="472540"/>
                  <a:pt x="1082515" y="467670"/>
                  <a:pt x="1066810" y="457200"/>
                </a:cubicBezTo>
                <a:cubicBezTo>
                  <a:pt x="1057075" y="437730"/>
                  <a:pt x="1055791" y="432738"/>
                  <a:pt x="1043364" y="416169"/>
                </a:cubicBezTo>
                <a:cubicBezTo>
                  <a:pt x="1035858" y="406160"/>
                  <a:pt x="1027424" y="396870"/>
                  <a:pt x="1019918" y="386861"/>
                </a:cubicBezTo>
                <a:cubicBezTo>
                  <a:pt x="1006886" y="369485"/>
                  <a:pt x="994612" y="341302"/>
                  <a:pt x="973025" y="334107"/>
                </a:cubicBezTo>
                <a:lnTo>
                  <a:pt x="955441" y="328246"/>
                </a:lnTo>
                <a:cubicBezTo>
                  <a:pt x="939808" y="281351"/>
                  <a:pt x="963257" y="336062"/>
                  <a:pt x="931995" y="304800"/>
                </a:cubicBezTo>
                <a:cubicBezTo>
                  <a:pt x="927626" y="300431"/>
                  <a:pt x="928642" y="292861"/>
                  <a:pt x="926133" y="287215"/>
                </a:cubicBezTo>
                <a:cubicBezTo>
                  <a:pt x="920810" y="275238"/>
                  <a:pt x="916413" y="262531"/>
                  <a:pt x="908549" y="252046"/>
                </a:cubicBezTo>
                <a:cubicBezTo>
                  <a:pt x="882191" y="216902"/>
                  <a:pt x="884195" y="220483"/>
                  <a:pt x="855795" y="211015"/>
                </a:cubicBezTo>
                <a:cubicBezTo>
                  <a:pt x="845126" y="179013"/>
                  <a:pt x="856863" y="200404"/>
                  <a:pt x="814764" y="175846"/>
                </a:cubicBezTo>
                <a:cubicBezTo>
                  <a:pt x="762425" y="145314"/>
                  <a:pt x="799249" y="157314"/>
                  <a:pt x="756149" y="146538"/>
                </a:cubicBezTo>
                <a:cubicBezTo>
                  <a:pt x="752241" y="142630"/>
                  <a:pt x="749952" y="134815"/>
                  <a:pt x="744425" y="134815"/>
                </a:cubicBezTo>
                <a:cubicBezTo>
                  <a:pt x="737380" y="134815"/>
                  <a:pt x="733142" y="143388"/>
                  <a:pt x="726841" y="146538"/>
                </a:cubicBezTo>
                <a:cubicBezTo>
                  <a:pt x="721315" y="149301"/>
                  <a:pt x="715118" y="150446"/>
                  <a:pt x="709256" y="152400"/>
                </a:cubicBezTo>
                <a:cubicBezTo>
                  <a:pt x="689666" y="145869"/>
                  <a:pt x="690316" y="145586"/>
                  <a:pt x="668225" y="140677"/>
                </a:cubicBezTo>
                <a:cubicBezTo>
                  <a:pt x="658500" y="138516"/>
                  <a:pt x="648840" y="135717"/>
                  <a:pt x="638918" y="134815"/>
                </a:cubicBezTo>
                <a:cubicBezTo>
                  <a:pt x="605782" y="131803"/>
                  <a:pt x="572509" y="130500"/>
                  <a:pt x="539272" y="128954"/>
                </a:cubicBezTo>
                <a:lnTo>
                  <a:pt x="386872" y="123092"/>
                </a:lnTo>
                <a:cubicBezTo>
                  <a:pt x="299670" y="103714"/>
                  <a:pt x="358984" y="126802"/>
                  <a:pt x="316533" y="93784"/>
                </a:cubicBezTo>
                <a:cubicBezTo>
                  <a:pt x="305412" y="85134"/>
                  <a:pt x="281364" y="70338"/>
                  <a:pt x="281364" y="70338"/>
                </a:cubicBezTo>
                <a:cubicBezTo>
                  <a:pt x="277456" y="64477"/>
                  <a:pt x="275053" y="57264"/>
                  <a:pt x="269641" y="52754"/>
                </a:cubicBezTo>
                <a:cubicBezTo>
                  <a:pt x="262928" y="47160"/>
                  <a:pt x="254376" y="44099"/>
                  <a:pt x="246195" y="41031"/>
                </a:cubicBezTo>
                <a:cubicBezTo>
                  <a:pt x="218229" y="30543"/>
                  <a:pt x="166921" y="30874"/>
                  <a:pt x="146549" y="29307"/>
                </a:cubicBezTo>
                <a:cubicBezTo>
                  <a:pt x="105057" y="35235"/>
                  <a:pt x="80408" y="41871"/>
                  <a:pt x="35179" y="29307"/>
                </a:cubicBezTo>
                <a:cubicBezTo>
                  <a:pt x="-1616" y="19086"/>
                  <a:pt x="10" y="17966"/>
                  <a:pt x="1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4859215" y="2403231"/>
            <a:ext cx="955431" cy="152400"/>
          </a:xfrm>
          <a:custGeom>
            <a:avLst/>
            <a:gdLst>
              <a:gd name="connsiteX0" fmla="*/ 0 w 955431"/>
              <a:gd name="connsiteY0" fmla="*/ 152400 h 152400"/>
              <a:gd name="connsiteX1" fmla="*/ 140677 w 955431"/>
              <a:gd name="connsiteY1" fmla="*/ 140677 h 152400"/>
              <a:gd name="connsiteX2" fmla="*/ 211016 w 955431"/>
              <a:gd name="connsiteY2" fmla="*/ 134815 h 152400"/>
              <a:gd name="connsiteX3" fmla="*/ 246185 w 955431"/>
              <a:gd name="connsiteY3" fmla="*/ 123092 h 152400"/>
              <a:gd name="connsiteX4" fmla="*/ 304800 w 955431"/>
              <a:gd name="connsiteY4" fmla="*/ 99646 h 152400"/>
              <a:gd name="connsiteX5" fmla="*/ 339970 w 955431"/>
              <a:gd name="connsiteY5" fmla="*/ 87923 h 152400"/>
              <a:gd name="connsiteX6" fmla="*/ 480647 w 955431"/>
              <a:gd name="connsiteY6" fmla="*/ 82061 h 152400"/>
              <a:gd name="connsiteX7" fmla="*/ 527539 w 955431"/>
              <a:gd name="connsiteY7" fmla="*/ 64477 h 152400"/>
              <a:gd name="connsiteX8" fmla="*/ 574431 w 955431"/>
              <a:gd name="connsiteY8" fmla="*/ 58615 h 152400"/>
              <a:gd name="connsiteX9" fmla="*/ 603739 w 955431"/>
              <a:gd name="connsiteY9" fmla="*/ 52754 h 152400"/>
              <a:gd name="connsiteX10" fmla="*/ 627185 w 955431"/>
              <a:gd name="connsiteY10" fmla="*/ 41031 h 152400"/>
              <a:gd name="connsiteX11" fmla="*/ 656493 w 955431"/>
              <a:gd name="connsiteY11" fmla="*/ 35169 h 152400"/>
              <a:gd name="connsiteX12" fmla="*/ 679939 w 955431"/>
              <a:gd name="connsiteY12" fmla="*/ 29307 h 152400"/>
              <a:gd name="connsiteX13" fmla="*/ 697523 w 955431"/>
              <a:gd name="connsiteY13" fmla="*/ 23446 h 152400"/>
              <a:gd name="connsiteX14" fmla="*/ 720970 w 955431"/>
              <a:gd name="connsiteY14" fmla="*/ 11723 h 152400"/>
              <a:gd name="connsiteX15" fmla="*/ 767862 w 955431"/>
              <a:gd name="connsiteY15" fmla="*/ 5861 h 152400"/>
              <a:gd name="connsiteX16" fmla="*/ 791308 w 955431"/>
              <a:gd name="connsiteY16" fmla="*/ 0 h 152400"/>
              <a:gd name="connsiteX17" fmla="*/ 955431 w 955431"/>
              <a:gd name="connsiteY17"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5431" h="152400">
                <a:moveTo>
                  <a:pt x="0" y="152400"/>
                </a:moveTo>
                <a:cubicBezTo>
                  <a:pt x="68613" y="138676"/>
                  <a:pt x="8714" y="149191"/>
                  <a:pt x="140677" y="140677"/>
                </a:cubicBezTo>
                <a:cubicBezTo>
                  <a:pt x="164156" y="139162"/>
                  <a:pt x="187570" y="136769"/>
                  <a:pt x="211016" y="134815"/>
                </a:cubicBezTo>
                <a:cubicBezTo>
                  <a:pt x="222739" y="130907"/>
                  <a:pt x="234712" y="127681"/>
                  <a:pt x="246185" y="123092"/>
                </a:cubicBezTo>
                <a:cubicBezTo>
                  <a:pt x="265723" y="115277"/>
                  <a:pt x="284836" y="106300"/>
                  <a:pt x="304800" y="99646"/>
                </a:cubicBezTo>
                <a:cubicBezTo>
                  <a:pt x="316523" y="95738"/>
                  <a:pt x="327674" y="89153"/>
                  <a:pt x="339970" y="87923"/>
                </a:cubicBezTo>
                <a:cubicBezTo>
                  <a:pt x="386670" y="83253"/>
                  <a:pt x="433755" y="84015"/>
                  <a:pt x="480647" y="82061"/>
                </a:cubicBezTo>
                <a:cubicBezTo>
                  <a:pt x="496278" y="76200"/>
                  <a:pt x="511344" y="68526"/>
                  <a:pt x="527539" y="64477"/>
                </a:cubicBezTo>
                <a:cubicBezTo>
                  <a:pt x="542821" y="60656"/>
                  <a:pt x="558862" y="61010"/>
                  <a:pt x="574431" y="58615"/>
                </a:cubicBezTo>
                <a:cubicBezTo>
                  <a:pt x="584278" y="57100"/>
                  <a:pt x="593970" y="54708"/>
                  <a:pt x="603739" y="52754"/>
                </a:cubicBezTo>
                <a:cubicBezTo>
                  <a:pt x="611554" y="48846"/>
                  <a:pt x="618896" y="43794"/>
                  <a:pt x="627185" y="41031"/>
                </a:cubicBezTo>
                <a:cubicBezTo>
                  <a:pt x="636637" y="37880"/>
                  <a:pt x="646767" y="37330"/>
                  <a:pt x="656493" y="35169"/>
                </a:cubicBezTo>
                <a:cubicBezTo>
                  <a:pt x="664357" y="33421"/>
                  <a:pt x="672193" y="31520"/>
                  <a:pt x="679939" y="29307"/>
                </a:cubicBezTo>
                <a:cubicBezTo>
                  <a:pt x="685880" y="27610"/>
                  <a:pt x="691844" y="25880"/>
                  <a:pt x="697523" y="23446"/>
                </a:cubicBezTo>
                <a:cubicBezTo>
                  <a:pt x="705555" y="20004"/>
                  <a:pt x="712493" y="13842"/>
                  <a:pt x="720970" y="11723"/>
                </a:cubicBezTo>
                <a:cubicBezTo>
                  <a:pt x="736252" y="7902"/>
                  <a:pt x="752324" y="8451"/>
                  <a:pt x="767862" y="5861"/>
                </a:cubicBezTo>
                <a:cubicBezTo>
                  <a:pt x="775808" y="4537"/>
                  <a:pt x="783493" y="1954"/>
                  <a:pt x="791308" y="0"/>
                </a:cubicBezTo>
                <a:cubicBezTo>
                  <a:pt x="948074" y="6029"/>
                  <a:pt x="898237" y="28595"/>
                  <a:pt x="95543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stCxn id="13" idx="17"/>
          </p:cNvCxnSpPr>
          <p:nvPr/>
        </p:nvCxnSpPr>
        <p:spPr>
          <a:xfrm>
            <a:off x="5814646" y="2403231"/>
            <a:ext cx="26952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2" idx="31"/>
            <a:endCxn id="20" idx="4"/>
          </p:cNvCxnSpPr>
          <p:nvPr/>
        </p:nvCxnSpPr>
        <p:spPr>
          <a:xfrm flipH="1" flipV="1">
            <a:off x="4680012" y="2795856"/>
            <a:ext cx="56111" cy="14077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4503601" y="2426524"/>
                <a:ext cx="3564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4503601" y="2426524"/>
                <a:ext cx="356431" cy="369332"/>
              </a:xfrm>
              <a:prstGeom prst="rect">
                <a:avLst/>
              </a:prstGeom>
              <a:blipFill rotWithShape="1">
                <a:blip r:embed="rId6"/>
                <a:stretch>
                  <a:fillRect/>
                </a:stretch>
              </a:blipFill>
            </p:spPr>
            <p:txBody>
              <a:bodyPr/>
              <a:lstStyle/>
              <a:p>
                <a:r>
                  <a:rPr lang="en-US">
                    <a:noFill/>
                  </a:rPr>
                  <a:t> </a:t>
                </a:r>
              </a:p>
            </p:txBody>
          </p:sp>
        </mc:Fallback>
      </mc:AlternateContent>
      <p:sp>
        <p:nvSpPr>
          <p:cNvPr id="29" name="Freeform 28"/>
          <p:cNvSpPr/>
          <p:nvPr/>
        </p:nvSpPr>
        <p:spPr>
          <a:xfrm>
            <a:off x="3848100" y="2743056"/>
            <a:ext cx="560614" cy="402915"/>
          </a:xfrm>
          <a:custGeom>
            <a:avLst/>
            <a:gdLst>
              <a:gd name="connsiteX0" fmla="*/ 0 w 560614"/>
              <a:gd name="connsiteY0" fmla="*/ 402915 h 402915"/>
              <a:gd name="connsiteX1" fmla="*/ 16329 w 560614"/>
              <a:gd name="connsiteY1" fmla="*/ 370258 h 402915"/>
              <a:gd name="connsiteX2" fmla="*/ 21771 w 560614"/>
              <a:gd name="connsiteY2" fmla="*/ 343044 h 402915"/>
              <a:gd name="connsiteX3" fmla="*/ 54429 w 560614"/>
              <a:gd name="connsiteY3" fmla="*/ 310387 h 402915"/>
              <a:gd name="connsiteX4" fmla="*/ 70757 w 560614"/>
              <a:gd name="connsiteY4" fmla="*/ 294058 h 402915"/>
              <a:gd name="connsiteX5" fmla="*/ 92529 w 560614"/>
              <a:gd name="connsiteY5" fmla="*/ 261401 h 402915"/>
              <a:gd name="connsiteX6" fmla="*/ 103414 w 560614"/>
              <a:gd name="connsiteY6" fmla="*/ 245073 h 402915"/>
              <a:gd name="connsiteX7" fmla="*/ 119743 w 560614"/>
              <a:gd name="connsiteY7" fmla="*/ 228744 h 402915"/>
              <a:gd name="connsiteX8" fmla="*/ 130629 w 560614"/>
              <a:gd name="connsiteY8" fmla="*/ 212415 h 402915"/>
              <a:gd name="connsiteX9" fmla="*/ 146957 w 560614"/>
              <a:gd name="connsiteY9" fmla="*/ 206973 h 402915"/>
              <a:gd name="connsiteX10" fmla="*/ 185057 w 560614"/>
              <a:gd name="connsiteY10" fmla="*/ 196087 h 402915"/>
              <a:gd name="connsiteX11" fmla="*/ 228600 w 560614"/>
              <a:gd name="connsiteY11" fmla="*/ 152544 h 402915"/>
              <a:gd name="connsiteX12" fmla="*/ 277586 w 560614"/>
              <a:gd name="connsiteY12" fmla="*/ 130773 h 402915"/>
              <a:gd name="connsiteX13" fmla="*/ 359229 w 560614"/>
              <a:gd name="connsiteY13" fmla="*/ 103558 h 402915"/>
              <a:gd name="connsiteX14" fmla="*/ 391886 w 560614"/>
              <a:gd name="connsiteY14" fmla="*/ 92673 h 402915"/>
              <a:gd name="connsiteX15" fmla="*/ 402771 w 560614"/>
              <a:gd name="connsiteY15" fmla="*/ 76344 h 402915"/>
              <a:gd name="connsiteX16" fmla="*/ 419100 w 560614"/>
              <a:gd name="connsiteY16" fmla="*/ 49130 h 402915"/>
              <a:gd name="connsiteX17" fmla="*/ 435429 w 560614"/>
              <a:gd name="connsiteY17" fmla="*/ 43687 h 402915"/>
              <a:gd name="connsiteX18" fmla="*/ 462643 w 560614"/>
              <a:gd name="connsiteY18" fmla="*/ 11030 h 402915"/>
              <a:gd name="connsiteX19" fmla="*/ 489857 w 560614"/>
              <a:gd name="connsiteY19" fmla="*/ 5587 h 402915"/>
              <a:gd name="connsiteX20" fmla="*/ 560614 w 560614"/>
              <a:gd name="connsiteY20" fmla="*/ 144 h 40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0614" h="402915">
                <a:moveTo>
                  <a:pt x="0" y="402915"/>
                </a:moveTo>
                <a:cubicBezTo>
                  <a:pt x="5443" y="392029"/>
                  <a:pt x="12170" y="381696"/>
                  <a:pt x="16329" y="370258"/>
                </a:cubicBezTo>
                <a:cubicBezTo>
                  <a:pt x="19490" y="361564"/>
                  <a:pt x="16804" y="350849"/>
                  <a:pt x="21771" y="343044"/>
                </a:cubicBezTo>
                <a:cubicBezTo>
                  <a:pt x="30036" y="330056"/>
                  <a:pt x="43543" y="321273"/>
                  <a:pt x="54429" y="310387"/>
                </a:cubicBezTo>
                <a:cubicBezTo>
                  <a:pt x="59872" y="304944"/>
                  <a:pt x="66487" y="300463"/>
                  <a:pt x="70757" y="294058"/>
                </a:cubicBezTo>
                <a:lnTo>
                  <a:pt x="92529" y="261401"/>
                </a:lnTo>
                <a:cubicBezTo>
                  <a:pt x="96157" y="255958"/>
                  <a:pt x="98789" y="249698"/>
                  <a:pt x="103414" y="245073"/>
                </a:cubicBezTo>
                <a:cubicBezTo>
                  <a:pt x="108857" y="239630"/>
                  <a:pt x="114815" y="234657"/>
                  <a:pt x="119743" y="228744"/>
                </a:cubicBezTo>
                <a:cubicBezTo>
                  <a:pt x="123931" y="223719"/>
                  <a:pt x="125521" y="216502"/>
                  <a:pt x="130629" y="212415"/>
                </a:cubicBezTo>
                <a:cubicBezTo>
                  <a:pt x="135109" y="208831"/>
                  <a:pt x="141441" y="208549"/>
                  <a:pt x="146957" y="206973"/>
                </a:cubicBezTo>
                <a:cubicBezTo>
                  <a:pt x="194771" y="193313"/>
                  <a:pt x="145929" y="209130"/>
                  <a:pt x="185057" y="196087"/>
                </a:cubicBezTo>
                <a:cubicBezTo>
                  <a:pt x="237550" y="156717"/>
                  <a:pt x="173723" y="207421"/>
                  <a:pt x="228600" y="152544"/>
                </a:cubicBezTo>
                <a:cubicBezTo>
                  <a:pt x="241539" y="139605"/>
                  <a:pt x="261416" y="136163"/>
                  <a:pt x="277586" y="130773"/>
                </a:cubicBezTo>
                <a:cubicBezTo>
                  <a:pt x="318780" y="99876"/>
                  <a:pt x="283286" y="121427"/>
                  <a:pt x="359229" y="103558"/>
                </a:cubicBezTo>
                <a:cubicBezTo>
                  <a:pt x="370398" y="100930"/>
                  <a:pt x="391886" y="92673"/>
                  <a:pt x="391886" y="92673"/>
                </a:cubicBezTo>
                <a:cubicBezTo>
                  <a:pt x="395514" y="87230"/>
                  <a:pt x="399304" y="81891"/>
                  <a:pt x="402771" y="76344"/>
                </a:cubicBezTo>
                <a:cubicBezTo>
                  <a:pt x="408378" y="67373"/>
                  <a:pt x="411619" y="56610"/>
                  <a:pt x="419100" y="49130"/>
                </a:cubicBezTo>
                <a:cubicBezTo>
                  <a:pt x="423157" y="45073"/>
                  <a:pt x="429986" y="45501"/>
                  <a:pt x="435429" y="43687"/>
                </a:cubicBezTo>
                <a:cubicBezTo>
                  <a:pt x="444500" y="32801"/>
                  <a:pt x="451035" y="19156"/>
                  <a:pt x="462643" y="11030"/>
                </a:cubicBezTo>
                <a:cubicBezTo>
                  <a:pt x="470222" y="5725"/>
                  <a:pt x="480732" y="7108"/>
                  <a:pt x="489857" y="5587"/>
                </a:cubicBezTo>
                <a:cubicBezTo>
                  <a:pt x="531751" y="-1396"/>
                  <a:pt x="521053" y="144"/>
                  <a:pt x="560614" y="1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a:off x="4408714" y="2743056"/>
            <a:ext cx="16328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1583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a:t>But there really cannot be such a path. Since </a:t>
                </a:r>
                <a14:m>
                  <m:oMath xmlns:m="http://schemas.openxmlformats.org/officeDocument/2006/math">
                    <m:r>
                      <a:rPr lang="en-US" b="0" i="1" smtClean="0">
                        <a:latin typeface="Cambria Math"/>
                      </a:rPr>
                      <m:t>𝑥</m:t>
                    </m:r>
                  </m:oMath>
                </a14:m>
                <a:r>
                  <a:rPr lang="en-US" dirty="0"/>
                  <a:t> was placed in </a:t>
                </a:r>
                <a14:m>
                  <m:oMath xmlns:m="http://schemas.openxmlformats.org/officeDocument/2006/math">
                    <m:r>
                      <a:rPr lang="en-US" b="0" i="1" smtClean="0">
                        <a:latin typeface="Cambria Math"/>
                      </a:rPr>
                      <m:t>𝑊</m:t>
                    </m:r>
                  </m:oMath>
                </a14:m>
                <a:r>
                  <a:rPr lang="en-US" dirty="0"/>
                  <a:t> before </a:t>
                </a:r>
                <a14:m>
                  <m:oMath xmlns:m="http://schemas.openxmlformats.org/officeDocument/2006/math">
                    <m:r>
                      <a:rPr lang="en-US" b="0" i="1" smtClean="0">
                        <a:latin typeface="Cambria Math"/>
                      </a:rPr>
                      <m:t>𝑤</m:t>
                    </m:r>
                  </m:oMath>
                </a14:m>
                <a:r>
                  <a:rPr lang="en-US" dirty="0"/>
                  <a:t>, the shortest of all paths from the source to </a:t>
                </a:r>
                <a14:m>
                  <m:oMath xmlns:m="http://schemas.openxmlformats.org/officeDocument/2006/math">
                    <m:r>
                      <a:rPr lang="en-US" b="0" i="1" smtClean="0">
                        <a:latin typeface="Cambria Math"/>
                      </a:rPr>
                      <m:t>𝑥</m:t>
                    </m:r>
                  </m:oMath>
                </a14:m>
                <a:r>
                  <a:rPr lang="en-US" dirty="0"/>
                  <a:t> runs through the old </a:t>
                </a:r>
                <a14:m>
                  <m:oMath xmlns:m="http://schemas.openxmlformats.org/officeDocument/2006/math">
                    <m:r>
                      <a:rPr lang="en-US" i="1">
                        <a:latin typeface="Cambria Math"/>
                      </a:rPr>
                      <m:t>𝑊</m:t>
                    </m:r>
                  </m:oMath>
                </a14:m>
                <a:r>
                  <a:rPr lang="en-US" dirty="0"/>
                  <a:t> alone. </a:t>
                </a:r>
              </a:p>
              <a:p>
                <a:r>
                  <a:rPr lang="en-US" dirty="0"/>
                  <a:t>Therefore, the path to </a:t>
                </a:r>
                <a14:m>
                  <m:oMath xmlns:m="http://schemas.openxmlformats.org/officeDocument/2006/math">
                    <m:r>
                      <a:rPr lang="en-US" i="1">
                        <a:latin typeface="Cambria Math"/>
                      </a:rPr>
                      <m:t>𝑥</m:t>
                    </m:r>
                  </m:oMath>
                </a14:m>
                <a:r>
                  <a:rPr lang="en-US" dirty="0"/>
                  <a:t> through </a:t>
                </a:r>
                <a14:m>
                  <m:oMath xmlns:m="http://schemas.openxmlformats.org/officeDocument/2006/math">
                    <m:r>
                      <a:rPr lang="en-US" i="1">
                        <a:latin typeface="Cambria Math"/>
                      </a:rPr>
                      <m:t>𝑤</m:t>
                    </m:r>
                  </m:oMath>
                </a14:m>
                <a:r>
                  <a:rPr lang="en-US" dirty="0"/>
                  <a:t>  shown on the figure is no shorter than the path directly to </a:t>
                </a:r>
                <a14:m>
                  <m:oMath xmlns:m="http://schemas.openxmlformats.org/officeDocument/2006/math">
                    <m:r>
                      <a:rPr lang="en-US" i="1">
                        <a:latin typeface="Cambria Math"/>
                      </a:rPr>
                      <m:t>𝑥</m:t>
                    </m:r>
                  </m:oMath>
                </a14:m>
                <a:r>
                  <a:rPr lang="en-US" dirty="0"/>
                  <a:t> through </a:t>
                </a:r>
                <a14:m>
                  <m:oMath xmlns:m="http://schemas.openxmlformats.org/officeDocument/2006/math">
                    <m:r>
                      <a:rPr lang="en-US" i="1">
                        <a:latin typeface="Cambria Math"/>
                      </a:rPr>
                      <m:t>𝑊</m:t>
                    </m:r>
                  </m:oMath>
                </a14:m>
                <a:r>
                  <a:rPr lang="en-US" dirty="0"/>
                  <a:t>. </a:t>
                </a:r>
              </a:p>
              <a:p>
                <a:r>
                  <a:rPr lang="en-US" dirty="0"/>
                  <a:t>As a result, the length of the path from the source to </a:t>
                </a:r>
                <a14:m>
                  <m:oMath xmlns:m="http://schemas.openxmlformats.org/officeDocument/2006/math">
                    <m:r>
                      <a:rPr lang="en-US" b="0" i="1" smtClean="0">
                        <a:latin typeface="Cambria Math"/>
                      </a:rPr>
                      <m:t>𝑤</m:t>
                    </m:r>
                    <m:r>
                      <a:rPr lang="en-US" b="0" i="1" smtClean="0">
                        <a:latin typeface="Cambria Math"/>
                      </a:rPr>
                      <m:t>, </m:t>
                    </m:r>
                    <m:r>
                      <a:rPr lang="en-US" b="0" i="1" smtClean="0">
                        <a:latin typeface="Cambria Math"/>
                      </a:rPr>
                      <m:t>𝑥</m:t>
                    </m:r>
                  </m:oMath>
                </a14:m>
                <a:r>
                  <a:rPr lang="en-US" dirty="0"/>
                  <a:t> and </a:t>
                </a:r>
                <a14:m>
                  <m:oMath xmlns:m="http://schemas.openxmlformats.org/officeDocument/2006/math">
                    <m:r>
                      <a:rPr lang="en-US" b="0" i="1" smtClean="0">
                        <a:latin typeface="Cambria Math"/>
                      </a:rPr>
                      <m:t>𝑢</m:t>
                    </m:r>
                  </m:oMath>
                </a14:m>
                <a:r>
                  <a:rPr lang="en-US" dirty="0"/>
                  <a:t> is no less from the old value of </a:t>
                </a:r>
                <a14:m>
                  <m:oMath xmlns:m="http://schemas.openxmlformats.org/officeDocument/2006/math">
                    <m:r>
                      <a:rPr lang="en-US" i="1">
                        <a:latin typeface="Cambria Math"/>
                      </a:rPr>
                      <m:t>𝑆h𝑜𝑟𝑡𝑒𝑟𝐷𝑖𝑠𝑡𝑎𝑛𝑐𝑒</m:t>
                    </m:r>
                    <m:d>
                      <m:dPr>
                        <m:begChr m:val="["/>
                        <m:endChr m:val="]"/>
                        <m:ctrlPr>
                          <a:rPr lang="en-US" i="1">
                            <a:latin typeface="Cambria Math" panose="02040503050406030204" pitchFamily="18" charset="0"/>
                          </a:rPr>
                        </m:ctrlPr>
                      </m:dPr>
                      <m:e>
                        <m:r>
                          <a:rPr lang="en-US" i="1">
                            <a:latin typeface="Cambria Math"/>
                          </a:rPr>
                          <m:t>𝑢</m:t>
                        </m:r>
                      </m:e>
                    </m:d>
                  </m:oMath>
                </a14:m>
                <a:r>
                  <a:rPr lang="en-US" dirty="0"/>
                  <a:t>. </a:t>
                </a:r>
              </a:p>
              <a:p>
                <a:r>
                  <a:rPr lang="en-US" dirty="0"/>
                  <a:t>Thus, </a:t>
                </a:r>
                <a14:m>
                  <m:oMath xmlns:m="http://schemas.openxmlformats.org/officeDocument/2006/math">
                    <m:r>
                      <a:rPr lang="en-US" i="1">
                        <a:latin typeface="Cambria Math"/>
                      </a:rPr>
                      <m:t>𝑆h𝑜𝑟𝑡𝑒𝑟𝐷𝑖𝑠𝑡𝑎𝑛𝑐𝑒</m:t>
                    </m:r>
                    <m:d>
                      <m:dPr>
                        <m:begChr m:val="["/>
                        <m:endChr m:val="]"/>
                        <m:ctrlPr>
                          <a:rPr lang="en-US" i="1">
                            <a:latin typeface="Cambria Math" panose="02040503050406030204" pitchFamily="18" charset="0"/>
                          </a:rPr>
                        </m:ctrlPr>
                      </m:dPr>
                      <m:e>
                        <m:r>
                          <a:rPr lang="en-US" i="1">
                            <a:latin typeface="Cambria Math"/>
                          </a:rPr>
                          <m:t>𝑢</m:t>
                        </m:r>
                      </m:e>
                    </m:d>
                  </m:oMath>
                </a14:m>
                <a:r>
                  <a:rPr lang="en-US" dirty="0"/>
                  <a:t> cannot be reduced by the algorithm due to a path through </a:t>
                </a:r>
                <a14:m>
                  <m:oMath xmlns:m="http://schemas.openxmlformats.org/officeDocument/2006/math">
                    <m:r>
                      <a:rPr lang="en-US" b="0" i="1" smtClean="0">
                        <a:latin typeface="Cambria Math"/>
                      </a:rPr>
                      <m:t>𝑤</m:t>
                    </m:r>
                  </m:oMath>
                </a14:m>
                <a:r>
                  <a:rPr lang="en-US" dirty="0"/>
                  <a:t> and </a:t>
                </a:r>
                <a14:m>
                  <m:oMath xmlns:m="http://schemas.openxmlformats.org/officeDocument/2006/math">
                    <m:r>
                      <a:rPr lang="en-US" b="0" i="1" smtClean="0">
                        <a:latin typeface="Cambria Math"/>
                      </a:rPr>
                      <m:t>𝑥</m:t>
                    </m:r>
                  </m:oMath>
                </a14:m>
                <a:r>
                  <a:rPr lang="en-US" dirty="0"/>
                  <a:t>, and we need not consider the length of such paths.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59" t="-2830" r="-140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7C852C77-3737-4763-8963-DB67E05A77C1}" type="slidenum">
              <a:rPr lang="en-US" smtClean="0"/>
              <a:t>38</a:t>
            </a:fld>
            <a:endParaRPr lang="en-US"/>
          </a:p>
        </p:txBody>
      </p:sp>
    </p:spTree>
    <p:extLst>
      <p:ext uri="{BB962C8B-B14F-4D97-AF65-F5344CB8AC3E}">
        <p14:creationId xmlns:p14="http://schemas.microsoft.com/office/powerpoint/2010/main" val="1251542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Complexity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If we use an adjacency matrix to represent the digraph, </a:t>
                </a:r>
                <a:r>
                  <a:rPr lang="en-US" dirty="0" err="1"/>
                  <a:t>Dijkstra’s</a:t>
                </a:r>
                <a:r>
                  <a:rPr lang="en-US" dirty="0"/>
                  <a:t> algorithm runs in </a:t>
                </a:r>
                <a14:m>
                  <m:oMath xmlns:m="http://schemas.openxmlformats.org/officeDocument/2006/math">
                    <m:r>
                      <a:rPr lang="en-US" b="1" i="1" smtClean="0">
                        <a:latin typeface="Cambria Math"/>
                      </a:rPr>
                      <m:t>𝑶</m:t>
                    </m:r>
                    <m:r>
                      <a:rPr lang="en-US" b="1" i="1" smtClean="0">
                        <a:latin typeface="Cambria Math"/>
                      </a:rPr>
                      <m:t>(</m:t>
                    </m:r>
                    <m:sSup>
                      <m:sSupPr>
                        <m:ctrlPr>
                          <a:rPr lang="en-US" b="1" i="1" smtClean="0">
                            <a:latin typeface="Cambria Math" panose="02040503050406030204" pitchFamily="18" charset="0"/>
                          </a:rPr>
                        </m:ctrlPr>
                      </m:sSupPr>
                      <m:e>
                        <m:r>
                          <a:rPr lang="en-US" b="1" i="1" smtClean="0">
                            <a:latin typeface="Cambria Math"/>
                          </a:rPr>
                          <m:t>𝒏</m:t>
                        </m:r>
                      </m:e>
                      <m:sup>
                        <m:r>
                          <a:rPr lang="en-US" b="1" i="1" smtClean="0">
                            <a:latin typeface="Cambria Math"/>
                          </a:rPr>
                          <m:t>𝟐</m:t>
                        </m:r>
                      </m:sup>
                    </m:sSup>
                    <m:r>
                      <a:rPr lang="en-US" b="1" i="1" smtClean="0">
                        <a:latin typeface="Cambria Math"/>
                      </a:rPr>
                      <m:t>)</m:t>
                    </m:r>
                  </m:oMath>
                </a14:m>
                <a:r>
                  <a:rPr lang="en-US" b="1" dirty="0"/>
                  <a:t> time </a:t>
                </a:r>
                <a:r>
                  <a:rPr lang="en-US" dirty="0"/>
                  <a:t>where </a:t>
                </a:r>
                <a14:m>
                  <m:oMath xmlns:m="http://schemas.openxmlformats.org/officeDocument/2006/math">
                    <m:r>
                      <a:rPr lang="en-US" b="0" i="1" smtClean="0">
                        <a:latin typeface="Cambria Math"/>
                      </a:rPr>
                      <m:t>𝑛</m:t>
                    </m:r>
                  </m:oMath>
                </a14:m>
                <a:r>
                  <a:rPr lang="en-US" dirty="0"/>
                  <a:t> is the number of vertices of the graph.</a:t>
                </a:r>
              </a:p>
              <a:p>
                <a:r>
                  <a:rPr lang="en-US" dirty="0"/>
                  <a:t>The initialization stage runs through </a:t>
                </a:r>
                <a14:m>
                  <m:oMath xmlns:m="http://schemas.openxmlformats.org/officeDocument/2006/math">
                    <m:r>
                      <a:rPr lang="en-US" b="0" i="1" smtClean="0">
                        <a:latin typeface="Cambria Math"/>
                      </a:rPr>
                      <m:t>𝑛</m:t>
                    </m:r>
                    <m:r>
                      <a:rPr lang="en-US" b="0" i="1" smtClean="0">
                        <a:latin typeface="Cambria Math"/>
                      </a:rPr>
                      <m:t>−1</m:t>
                    </m:r>
                  </m:oMath>
                </a14:m>
                <a:r>
                  <a:rPr lang="en-US" dirty="0"/>
                  <a:t> vertices and takes time </a:t>
                </a:r>
                <a14:m>
                  <m:oMath xmlns:m="http://schemas.openxmlformats.org/officeDocument/2006/math">
                    <m:r>
                      <a:rPr lang="en-US" b="0" i="1" smtClean="0">
                        <a:latin typeface="Cambria Math"/>
                      </a:rPr>
                      <m:t>𝑂</m:t>
                    </m:r>
                    <m:d>
                      <m:dPr>
                        <m:ctrlPr>
                          <a:rPr lang="en-US" b="0" i="1" smtClean="0">
                            <a:latin typeface="Cambria Math" panose="02040503050406030204" pitchFamily="18" charset="0"/>
                          </a:rPr>
                        </m:ctrlPr>
                      </m:dPr>
                      <m:e>
                        <m:r>
                          <a:rPr lang="en-US" b="0" i="1" smtClean="0">
                            <a:latin typeface="Cambria Math"/>
                          </a:rPr>
                          <m:t>𝑛</m:t>
                        </m:r>
                      </m:e>
                    </m:d>
                    <m:r>
                      <a:rPr lang="en-US" b="0" i="1" smtClean="0">
                        <a:latin typeface="Cambria Math"/>
                      </a:rPr>
                      <m:t>.</m:t>
                    </m:r>
                  </m:oMath>
                </a14:m>
                <a:endParaRPr lang="en-US" dirty="0"/>
              </a:p>
              <a:p>
                <a:r>
                  <a:rPr lang="en-US" dirty="0"/>
                  <a:t>The while-loop runs through the </a:t>
                </a:r>
                <a14:m>
                  <m:oMath xmlns:m="http://schemas.openxmlformats.org/officeDocument/2006/math">
                    <m:r>
                      <a:rPr lang="en-US" i="1">
                        <a:latin typeface="Cambria Math"/>
                      </a:rPr>
                      <m:t>𝑛</m:t>
                    </m:r>
                    <m:r>
                      <a:rPr lang="en-US" i="1">
                        <a:latin typeface="Cambria Math"/>
                      </a:rPr>
                      <m:t>−1</m:t>
                    </m:r>
                  </m:oMath>
                </a14:m>
                <a:r>
                  <a:rPr lang="en-US" dirty="0"/>
                  <a:t> vertices of </a:t>
                </a:r>
                <a14:m>
                  <m:oMath xmlns:m="http://schemas.openxmlformats.org/officeDocument/2006/math">
                    <m:r>
                      <a:rPr lang="en-US" b="0" i="1" smtClean="0">
                        <a:latin typeface="Cambria Math"/>
                      </a:rPr>
                      <m:t>𝑉</m:t>
                    </m:r>
                    <m:r>
                      <a:rPr lang="en-US" b="0" i="1" smtClean="0">
                        <a:latin typeface="Cambria Math"/>
                      </a:rPr>
                      <m:t>−{</m:t>
                    </m:r>
                    <m:r>
                      <a:rPr lang="en-US" b="0" i="1" smtClean="0">
                        <a:latin typeface="Cambria Math"/>
                      </a:rPr>
                      <m:t>𝑠</m:t>
                    </m:r>
                    <m:r>
                      <a:rPr lang="en-US" b="0" i="1" smtClean="0">
                        <a:latin typeface="Cambria Math"/>
                      </a:rPr>
                      <m:t>}</m:t>
                    </m:r>
                  </m:oMath>
                </a14:m>
                <a:r>
                  <a:rPr lang="en-US" dirty="0"/>
                  <a:t> one at a time, and for each such vertex, the selection of the new vertex at minimum distance, as well as the updating of the distances takes time proportional to the number of vertices in </a:t>
                </a:r>
                <a14:m>
                  <m:oMath xmlns:m="http://schemas.openxmlformats.org/officeDocument/2006/math">
                    <m:r>
                      <a:rPr lang="en-US" b="0" i="1" smtClean="0">
                        <a:latin typeface="Cambria Math"/>
                      </a:rPr>
                      <m:t>𝑉</m:t>
                    </m:r>
                    <m:r>
                      <a:rPr lang="en-US" b="0" i="1" smtClean="0">
                        <a:latin typeface="Cambria Math"/>
                      </a:rPr>
                      <m:t>−</m:t>
                    </m:r>
                    <m:r>
                      <a:rPr lang="en-US" b="0" i="1" smtClean="0">
                        <a:latin typeface="Cambria Math"/>
                      </a:rPr>
                      <m:t>𝑊</m:t>
                    </m:r>
                  </m:oMath>
                </a14:m>
                <a:r>
                  <a:rPr lang="en-US" dirty="0"/>
                  <a:t>. Therefore, the loop takes </a:t>
                </a:r>
                <a14:m>
                  <m:oMath xmlns:m="http://schemas.openxmlformats.org/officeDocument/2006/math">
                    <m:r>
                      <a:rPr lang="en-US" i="1">
                        <a:latin typeface="Cambria Math"/>
                      </a:rPr>
                      <m:t>𝑂</m:t>
                    </m:r>
                    <m:r>
                      <a:rPr lang="en-US" i="1">
                        <a:latin typeface="Cambria Math"/>
                      </a:rPr>
                      <m:t>(</m:t>
                    </m:r>
                    <m:sSup>
                      <m:sSupPr>
                        <m:ctrlPr>
                          <a:rPr lang="en-US" i="1">
                            <a:latin typeface="Cambria Math" panose="02040503050406030204" pitchFamily="18" charset="0"/>
                          </a:rPr>
                        </m:ctrlPr>
                      </m:sSupPr>
                      <m:e>
                        <m:r>
                          <a:rPr lang="en-US" i="1">
                            <a:latin typeface="Cambria Math"/>
                          </a:rPr>
                          <m:t>𝑛</m:t>
                        </m:r>
                      </m:e>
                      <m:sup>
                        <m:r>
                          <a:rPr lang="en-US" i="1">
                            <a:latin typeface="Cambria Math"/>
                          </a:rPr>
                          <m:t>2</m:t>
                        </m:r>
                      </m:sup>
                    </m:sSup>
                    <m:r>
                      <a:rPr lang="en-US" i="1">
                        <a:latin typeface="Cambria Math"/>
                      </a:rPr>
                      <m:t>)</m:t>
                    </m:r>
                  </m:oMath>
                </a14:m>
                <a:r>
                  <a:rPr lang="en-US" dirty="0"/>
                  <a:t> time.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3504" r="-222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39</a:t>
            </a:fld>
            <a:endParaRPr lang="en-US"/>
          </a:p>
        </p:txBody>
      </p:sp>
    </p:spTree>
    <p:extLst>
      <p:ext uri="{BB962C8B-B14F-4D97-AF65-F5344CB8AC3E}">
        <p14:creationId xmlns:p14="http://schemas.microsoft.com/office/powerpoint/2010/main" val="3280299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Weighted Directed Graph</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4</a:t>
            </a:fld>
            <a:endParaRPr lang="en-US"/>
          </a:p>
        </p:txBody>
      </p:sp>
      <p:sp>
        <p:nvSpPr>
          <p:cNvPr id="6" name="Oval 5"/>
          <p:cNvSpPr/>
          <p:nvPr/>
        </p:nvSpPr>
        <p:spPr>
          <a:xfrm>
            <a:off x="5383369" y="440123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87924" y="429309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771800" y="353491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707904" y="256490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076056" y="256490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444208" y="353491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8" idx="7"/>
            <a:endCxn id="9" idx="3"/>
          </p:cNvCxnSpPr>
          <p:nvPr/>
        </p:nvCxnSpPr>
        <p:spPr>
          <a:xfrm flipV="1">
            <a:off x="3079113" y="2872217"/>
            <a:ext cx="681518" cy="71542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6"/>
            <a:endCxn id="10" idx="2"/>
          </p:cNvCxnSpPr>
          <p:nvPr/>
        </p:nvCxnSpPr>
        <p:spPr>
          <a:xfrm>
            <a:off x="4067944" y="2744924"/>
            <a:ext cx="100811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a:endCxn id="11" idx="1"/>
          </p:cNvCxnSpPr>
          <p:nvPr/>
        </p:nvCxnSpPr>
        <p:spPr>
          <a:xfrm>
            <a:off x="5436096" y="2744924"/>
            <a:ext cx="1060839" cy="84271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3"/>
            <a:endCxn id="6" idx="7"/>
          </p:cNvCxnSpPr>
          <p:nvPr/>
        </p:nvCxnSpPr>
        <p:spPr>
          <a:xfrm flipH="1">
            <a:off x="5690682" y="3842229"/>
            <a:ext cx="806253" cy="61173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2"/>
            <a:endCxn id="7" idx="6"/>
          </p:cNvCxnSpPr>
          <p:nvPr/>
        </p:nvCxnSpPr>
        <p:spPr>
          <a:xfrm flipH="1" flipV="1">
            <a:off x="4247964" y="4473116"/>
            <a:ext cx="1135405" cy="10813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7" idx="7"/>
            <a:endCxn id="11" idx="2"/>
          </p:cNvCxnSpPr>
          <p:nvPr/>
        </p:nvCxnSpPr>
        <p:spPr>
          <a:xfrm flipV="1">
            <a:off x="4195237" y="3714936"/>
            <a:ext cx="2248971" cy="63088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0"/>
            <a:endCxn id="10" idx="3"/>
          </p:cNvCxnSpPr>
          <p:nvPr/>
        </p:nvCxnSpPr>
        <p:spPr>
          <a:xfrm flipV="1">
            <a:off x="4067944" y="2872217"/>
            <a:ext cx="1060839" cy="142087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7" idx="0"/>
          </p:cNvCxnSpPr>
          <p:nvPr/>
        </p:nvCxnSpPr>
        <p:spPr>
          <a:xfrm>
            <a:off x="3887924" y="2924944"/>
            <a:ext cx="180020" cy="136815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8" idx="5"/>
            <a:endCxn id="7" idx="1"/>
          </p:cNvCxnSpPr>
          <p:nvPr/>
        </p:nvCxnSpPr>
        <p:spPr>
          <a:xfrm>
            <a:off x="3079113" y="3842229"/>
            <a:ext cx="861538" cy="50359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707904" y="2555612"/>
            <a:ext cx="307313" cy="369332"/>
          </a:xfrm>
          <a:prstGeom prst="rect">
            <a:avLst/>
          </a:prstGeom>
          <a:noFill/>
        </p:spPr>
        <p:txBody>
          <a:bodyPr wrap="square" rtlCol="0">
            <a:spAutoFit/>
          </a:bodyPr>
          <a:lstStyle/>
          <a:p>
            <a:pPr algn="ctr"/>
            <a:r>
              <a:rPr lang="en-US" dirty="0"/>
              <a:t>2</a:t>
            </a:r>
          </a:p>
        </p:txBody>
      </p:sp>
      <p:sp>
        <p:nvSpPr>
          <p:cNvPr id="33" name="TextBox 32"/>
          <p:cNvSpPr txBox="1"/>
          <p:nvPr/>
        </p:nvSpPr>
        <p:spPr>
          <a:xfrm>
            <a:off x="2798163" y="3534916"/>
            <a:ext cx="307313" cy="369332"/>
          </a:xfrm>
          <a:prstGeom prst="rect">
            <a:avLst/>
          </a:prstGeom>
          <a:noFill/>
        </p:spPr>
        <p:txBody>
          <a:bodyPr wrap="square" rtlCol="0">
            <a:spAutoFit/>
          </a:bodyPr>
          <a:lstStyle/>
          <a:p>
            <a:pPr algn="ctr"/>
            <a:r>
              <a:rPr lang="en-US" dirty="0"/>
              <a:t>1</a:t>
            </a:r>
          </a:p>
        </p:txBody>
      </p:sp>
      <p:sp>
        <p:nvSpPr>
          <p:cNvPr id="34" name="TextBox 33"/>
          <p:cNvSpPr txBox="1"/>
          <p:nvPr/>
        </p:nvSpPr>
        <p:spPr>
          <a:xfrm>
            <a:off x="3914287" y="4269293"/>
            <a:ext cx="307313" cy="369332"/>
          </a:xfrm>
          <a:prstGeom prst="rect">
            <a:avLst/>
          </a:prstGeom>
          <a:noFill/>
        </p:spPr>
        <p:txBody>
          <a:bodyPr wrap="square" rtlCol="0">
            <a:spAutoFit/>
          </a:bodyPr>
          <a:lstStyle/>
          <a:p>
            <a:pPr algn="ctr"/>
            <a:r>
              <a:rPr lang="en-US" dirty="0"/>
              <a:t>6</a:t>
            </a:r>
          </a:p>
        </p:txBody>
      </p:sp>
      <p:sp>
        <p:nvSpPr>
          <p:cNvPr id="35" name="TextBox 34"/>
          <p:cNvSpPr txBox="1"/>
          <p:nvPr/>
        </p:nvSpPr>
        <p:spPr>
          <a:xfrm>
            <a:off x="5404160" y="4411672"/>
            <a:ext cx="307313" cy="369332"/>
          </a:xfrm>
          <a:prstGeom prst="rect">
            <a:avLst/>
          </a:prstGeom>
          <a:noFill/>
        </p:spPr>
        <p:txBody>
          <a:bodyPr wrap="square" rtlCol="0">
            <a:spAutoFit/>
          </a:bodyPr>
          <a:lstStyle/>
          <a:p>
            <a:pPr algn="ctr"/>
            <a:r>
              <a:rPr lang="en-US" dirty="0"/>
              <a:t>5</a:t>
            </a:r>
          </a:p>
        </p:txBody>
      </p:sp>
      <p:sp>
        <p:nvSpPr>
          <p:cNvPr id="36" name="TextBox 35"/>
          <p:cNvSpPr txBox="1"/>
          <p:nvPr/>
        </p:nvSpPr>
        <p:spPr>
          <a:xfrm>
            <a:off x="6470571" y="3525624"/>
            <a:ext cx="307313" cy="369332"/>
          </a:xfrm>
          <a:prstGeom prst="rect">
            <a:avLst/>
          </a:prstGeom>
          <a:noFill/>
        </p:spPr>
        <p:txBody>
          <a:bodyPr wrap="square" rtlCol="0">
            <a:spAutoFit/>
          </a:bodyPr>
          <a:lstStyle/>
          <a:p>
            <a:pPr algn="ctr"/>
            <a:r>
              <a:rPr lang="en-US" dirty="0"/>
              <a:t>4</a:t>
            </a:r>
          </a:p>
        </p:txBody>
      </p:sp>
      <p:sp>
        <p:nvSpPr>
          <p:cNvPr id="37" name="TextBox 36"/>
          <p:cNvSpPr txBox="1"/>
          <p:nvPr/>
        </p:nvSpPr>
        <p:spPr>
          <a:xfrm>
            <a:off x="5128783" y="2555612"/>
            <a:ext cx="307313" cy="369332"/>
          </a:xfrm>
          <a:prstGeom prst="rect">
            <a:avLst/>
          </a:prstGeom>
          <a:noFill/>
        </p:spPr>
        <p:txBody>
          <a:bodyPr wrap="square" rtlCol="0">
            <a:spAutoFit/>
          </a:bodyPr>
          <a:lstStyle/>
          <a:p>
            <a:pPr algn="ctr"/>
            <a:r>
              <a:rPr lang="en-US" dirty="0"/>
              <a:t>3</a:t>
            </a:r>
          </a:p>
        </p:txBody>
      </p:sp>
      <p:sp>
        <p:nvSpPr>
          <p:cNvPr id="38" name="TextBox 37"/>
          <p:cNvSpPr txBox="1"/>
          <p:nvPr/>
        </p:nvSpPr>
        <p:spPr>
          <a:xfrm>
            <a:off x="3545886" y="3402977"/>
            <a:ext cx="432048" cy="369332"/>
          </a:xfrm>
          <a:prstGeom prst="rect">
            <a:avLst/>
          </a:prstGeom>
          <a:noFill/>
        </p:spPr>
        <p:txBody>
          <a:bodyPr wrap="square" rtlCol="0">
            <a:spAutoFit/>
          </a:bodyPr>
          <a:lstStyle/>
          <a:p>
            <a:pPr algn="ctr"/>
            <a:r>
              <a:rPr lang="en-US" dirty="0"/>
              <a:t>10</a:t>
            </a:r>
          </a:p>
        </p:txBody>
      </p:sp>
      <p:sp>
        <p:nvSpPr>
          <p:cNvPr id="39" name="TextBox 38"/>
          <p:cNvSpPr txBox="1"/>
          <p:nvPr/>
        </p:nvSpPr>
        <p:spPr>
          <a:xfrm>
            <a:off x="3067151" y="2876533"/>
            <a:ext cx="432048" cy="369332"/>
          </a:xfrm>
          <a:prstGeom prst="rect">
            <a:avLst/>
          </a:prstGeom>
          <a:noFill/>
        </p:spPr>
        <p:txBody>
          <a:bodyPr wrap="square" rtlCol="0">
            <a:spAutoFit/>
          </a:bodyPr>
          <a:lstStyle/>
          <a:p>
            <a:pPr algn="ctr"/>
            <a:r>
              <a:rPr lang="en-US" dirty="0"/>
              <a:t>3</a:t>
            </a:r>
          </a:p>
        </p:txBody>
      </p:sp>
      <p:sp>
        <p:nvSpPr>
          <p:cNvPr id="40" name="TextBox 39"/>
          <p:cNvSpPr txBox="1"/>
          <p:nvPr/>
        </p:nvSpPr>
        <p:spPr>
          <a:xfrm>
            <a:off x="4355976" y="2388791"/>
            <a:ext cx="432048" cy="369332"/>
          </a:xfrm>
          <a:prstGeom prst="rect">
            <a:avLst/>
          </a:prstGeom>
          <a:noFill/>
        </p:spPr>
        <p:txBody>
          <a:bodyPr wrap="square" rtlCol="0">
            <a:spAutoFit/>
          </a:bodyPr>
          <a:lstStyle/>
          <a:p>
            <a:pPr algn="ctr"/>
            <a:r>
              <a:rPr lang="en-US" dirty="0"/>
              <a:t>7</a:t>
            </a:r>
          </a:p>
        </p:txBody>
      </p:sp>
      <p:sp>
        <p:nvSpPr>
          <p:cNvPr id="41" name="TextBox 40"/>
          <p:cNvSpPr txBox="1"/>
          <p:nvPr/>
        </p:nvSpPr>
        <p:spPr>
          <a:xfrm>
            <a:off x="5966515" y="2836242"/>
            <a:ext cx="432048" cy="369332"/>
          </a:xfrm>
          <a:prstGeom prst="rect">
            <a:avLst/>
          </a:prstGeom>
          <a:noFill/>
        </p:spPr>
        <p:txBody>
          <a:bodyPr wrap="square" rtlCol="0">
            <a:spAutoFit/>
          </a:bodyPr>
          <a:lstStyle/>
          <a:p>
            <a:pPr algn="ctr"/>
            <a:r>
              <a:rPr lang="en-US" dirty="0"/>
              <a:t>5</a:t>
            </a:r>
          </a:p>
        </p:txBody>
      </p:sp>
      <p:sp>
        <p:nvSpPr>
          <p:cNvPr id="42" name="TextBox 41"/>
          <p:cNvSpPr txBox="1"/>
          <p:nvPr/>
        </p:nvSpPr>
        <p:spPr>
          <a:xfrm>
            <a:off x="6118915" y="4108430"/>
            <a:ext cx="432048" cy="369332"/>
          </a:xfrm>
          <a:prstGeom prst="rect">
            <a:avLst/>
          </a:prstGeom>
          <a:noFill/>
        </p:spPr>
        <p:txBody>
          <a:bodyPr wrap="square" rtlCol="0">
            <a:spAutoFit/>
          </a:bodyPr>
          <a:lstStyle/>
          <a:p>
            <a:pPr algn="ctr"/>
            <a:r>
              <a:rPr lang="en-US" dirty="0"/>
              <a:t>6</a:t>
            </a:r>
          </a:p>
        </p:txBody>
      </p:sp>
      <p:sp>
        <p:nvSpPr>
          <p:cNvPr id="43" name="TextBox 42"/>
          <p:cNvSpPr txBox="1"/>
          <p:nvPr/>
        </p:nvSpPr>
        <p:spPr>
          <a:xfrm>
            <a:off x="4598363" y="4527184"/>
            <a:ext cx="432048" cy="369332"/>
          </a:xfrm>
          <a:prstGeom prst="rect">
            <a:avLst/>
          </a:prstGeom>
          <a:noFill/>
        </p:spPr>
        <p:txBody>
          <a:bodyPr wrap="square" rtlCol="0">
            <a:spAutoFit/>
          </a:bodyPr>
          <a:lstStyle/>
          <a:p>
            <a:pPr algn="ctr"/>
            <a:r>
              <a:rPr lang="en-US" dirty="0"/>
              <a:t>7</a:t>
            </a:r>
          </a:p>
        </p:txBody>
      </p:sp>
      <p:sp>
        <p:nvSpPr>
          <p:cNvPr id="44" name="TextBox 43"/>
          <p:cNvSpPr txBox="1"/>
          <p:nvPr/>
        </p:nvSpPr>
        <p:spPr>
          <a:xfrm>
            <a:off x="4786593" y="3775756"/>
            <a:ext cx="432048" cy="369332"/>
          </a:xfrm>
          <a:prstGeom prst="rect">
            <a:avLst/>
          </a:prstGeom>
          <a:noFill/>
        </p:spPr>
        <p:txBody>
          <a:bodyPr wrap="square" rtlCol="0">
            <a:spAutoFit/>
          </a:bodyPr>
          <a:lstStyle/>
          <a:p>
            <a:pPr algn="ctr"/>
            <a:r>
              <a:rPr lang="en-US" dirty="0"/>
              <a:t>2</a:t>
            </a:r>
          </a:p>
        </p:txBody>
      </p:sp>
      <p:sp>
        <p:nvSpPr>
          <p:cNvPr id="45" name="TextBox 44"/>
          <p:cNvSpPr txBox="1"/>
          <p:nvPr/>
        </p:nvSpPr>
        <p:spPr>
          <a:xfrm>
            <a:off x="4355976" y="3061199"/>
            <a:ext cx="432048" cy="369332"/>
          </a:xfrm>
          <a:prstGeom prst="rect">
            <a:avLst/>
          </a:prstGeom>
          <a:noFill/>
        </p:spPr>
        <p:txBody>
          <a:bodyPr wrap="square" rtlCol="0">
            <a:spAutoFit/>
          </a:bodyPr>
          <a:lstStyle/>
          <a:p>
            <a:pPr algn="ctr"/>
            <a:r>
              <a:rPr lang="en-US" dirty="0"/>
              <a:t>8</a:t>
            </a:r>
          </a:p>
        </p:txBody>
      </p:sp>
      <p:cxnSp>
        <p:nvCxnSpPr>
          <p:cNvPr id="47" name="Straight Arrow Connector 46"/>
          <p:cNvCxnSpPr>
            <a:stCxn id="10" idx="4"/>
            <a:endCxn id="35" idx="0"/>
          </p:cNvCxnSpPr>
          <p:nvPr/>
        </p:nvCxnSpPr>
        <p:spPr>
          <a:xfrm>
            <a:off x="5256076" y="2924944"/>
            <a:ext cx="301741" cy="148672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383369" y="3344814"/>
            <a:ext cx="432048" cy="369332"/>
          </a:xfrm>
          <a:prstGeom prst="rect">
            <a:avLst/>
          </a:prstGeom>
          <a:noFill/>
        </p:spPr>
        <p:txBody>
          <a:bodyPr wrap="square" rtlCol="0">
            <a:spAutoFit/>
          </a:bodyPr>
          <a:lstStyle/>
          <a:p>
            <a:pPr algn="ctr"/>
            <a:r>
              <a:rPr lang="en-US" dirty="0"/>
              <a:t>1</a:t>
            </a:r>
          </a:p>
        </p:txBody>
      </p:sp>
      <p:sp>
        <p:nvSpPr>
          <p:cNvPr id="49" name="TextBox 48"/>
          <p:cNvSpPr txBox="1"/>
          <p:nvPr/>
        </p:nvSpPr>
        <p:spPr>
          <a:xfrm>
            <a:off x="3155510" y="4060405"/>
            <a:ext cx="432048" cy="369332"/>
          </a:xfrm>
          <a:prstGeom prst="rect">
            <a:avLst/>
          </a:prstGeom>
          <a:noFill/>
        </p:spPr>
        <p:txBody>
          <a:bodyPr wrap="square" rtlCol="0">
            <a:spAutoFit/>
          </a:bodyPr>
          <a:lstStyle/>
          <a:p>
            <a:pPr algn="ctr"/>
            <a:r>
              <a:rPr lang="en-US" dirty="0"/>
              <a:t>5</a:t>
            </a:r>
          </a:p>
        </p:txBody>
      </p:sp>
    </p:spTree>
    <p:extLst>
      <p:ext uri="{BB962C8B-B14F-4D97-AF65-F5344CB8AC3E}">
        <p14:creationId xmlns:p14="http://schemas.microsoft.com/office/powerpoint/2010/main" val="29948902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Complexity (cont’d)</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85000" lnSpcReduction="10000"/>
              </a:bodyPr>
              <a:lstStyle/>
              <a:p>
                <a:r>
                  <a:rPr lang="en-US" dirty="0"/>
                  <a:t>If the number of edges in the graph </a:t>
                </a:r>
                <a14:m>
                  <m:oMath xmlns:m="http://schemas.openxmlformats.org/officeDocument/2006/math">
                    <m:r>
                      <a:rPr lang="en-US" b="1" i="1" smtClean="0">
                        <a:latin typeface="Cambria Math"/>
                      </a:rPr>
                      <m:t>𝒆</m:t>
                    </m:r>
                  </m:oMath>
                </a14:m>
                <a:r>
                  <a:rPr lang="en-US" b="1" dirty="0"/>
                  <a:t> is much less than </a:t>
                </a:r>
                <a14:m>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a:rPr>
                          <m:t>𝒏</m:t>
                        </m:r>
                      </m:e>
                      <m:sup>
                        <m:r>
                          <a:rPr lang="en-US" b="1" i="1" smtClean="0">
                            <a:latin typeface="Cambria Math"/>
                          </a:rPr>
                          <m:t>𝟐</m:t>
                        </m:r>
                      </m:sup>
                    </m:sSup>
                  </m:oMath>
                </a14:m>
                <a:r>
                  <a:rPr lang="en-US" b="1" dirty="0"/>
                  <a:t> e.g. </a:t>
                </a:r>
                <a14:m>
                  <m:oMath xmlns:m="http://schemas.openxmlformats.org/officeDocument/2006/math">
                    <m:r>
                      <a:rPr lang="en-US" b="1" i="1" smtClean="0">
                        <a:latin typeface="Cambria Math" panose="02040503050406030204" pitchFamily="18" charset="0"/>
                      </a:rPr>
                      <m:t>𝑶</m:t>
                    </m:r>
                    <m:d>
                      <m:dPr>
                        <m:ctrlPr>
                          <a:rPr lang="en-US" b="1" i="1" smtClean="0">
                            <a:latin typeface="Cambria Math" panose="02040503050406030204" pitchFamily="18" charset="0"/>
                          </a:rPr>
                        </m:ctrlPr>
                      </m:dPr>
                      <m:e>
                        <m:r>
                          <a:rPr lang="en-US" b="1" i="1" smtClean="0">
                            <a:latin typeface="Cambria Math" panose="02040503050406030204" pitchFamily="18" charset="0"/>
                          </a:rPr>
                          <m:t>𝒏</m:t>
                        </m:r>
                      </m:e>
                    </m:d>
                  </m:oMath>
                </a14:m>
                <a:r>
                  <a:rPr lang="en-US" b="1" dirty="0"/>
                  <a:t>(i.e., the graph is sparse) </a:t>
                </a:r>
                <a:r>
                  <a:rPr lang="en-US" dirty="0"/>
                  <a:t>it is better to use the </a:t>
                </a:r>
                <a:r>
                  <a:rPr lang="en-US" b="1" dirty="0"/>
                  <a:t>adjacency list </a:t>
                </a:r>
                <a:r>
                  <a:rPr lang="en-US" dirty="0"/>
                  <a:t>representation of the graph and a </a:t>
                </a:r>
                <a:r>
                  <a:rPr lang="en-US" b="1" dirty="0"/>
                  <a:t>priority queue </a:t>
                </a:r>
                <a:r>
                  <a:rPr lang="en-US" dirty="0"/>
                  <a:t>to organize the vertices in </a:t>
                </a:r>
                <a14:m>
                  <m:oMath xmlns:m="http://schemas.openxmlformats.org/officeDocument/2006/math">
                    <m:r>
                      <a:rPr lang="en-US" b="0" i="1" smtClean="0">
                        <a:latin typeface="Cambria Math"/>
                      </a:rPr>
                      <m:t>𝑉</m:t>
                    </m:r>
                    <m:r>
                      <a:rPr lang="en-US" b="0" i="1" smtClean="0">
                        <a:latin typeface="Cambria Math"/>
                      </a:rPr>
                      <m:t>−</m:t>
                    </m:r>
                    <m:r>
                      <a:rPr lang="en-US" b="0" i="1" smtClean="0">
                        <a:latin typeface="Cambria Math"/>
                      </a:rPr>
                      <m:t>𝑊</m:t>
                    </m:r>
                  </m:oMath>
                </a14:m>
                <a:r>
                  <a:rPr lang="en-US" dirty="0"/>
                  <a:t> according to the values of array </a:t>
                </a:r>
                <a14:m>
                  <m:oMath xmlns:m="http://schemas.openxmlformats.org/officeDocument/2006/math">
                    <m:r>
                      <a:rPr lang="en-US" i="1" dirty="0" smtClean="0">
                        <a:latin typeface="Cambria Math" panose="02040503050406030204" pitchFamily="18" charset="0"/>
                      </a:rPr>
                      <m:t>𝑆h𝑜𝑟𝑡𝑒𝑠𝑡𝐷𝑖𝑠𝑡𝑎𝑛𝑐𝑒</m:t>
                    </m:r>
                  </m:oMath>
                </a14:m>
                <a:r>
                  <a:rPr lang="en-US" dirty="0"/>
                  <a:t>.</a:t>
                </a:r>
              </a:p>
              <a:p>
                <a:r>
                  <a:rPr lang="en-US" dirty="0"/>
                  <a:t>Then, the updating of the array </a:t>
                </a:r>
                <a14:m>
                  <m:oMath xmlns:m="http://schemas.openxmlformats.org/officeDocument/2006/math">
                    <m:r>
                      <a:rPr lang="en-US" b="0" i="1" smtClean="0">
                        <a:latin typeface="Cambria Math"/>
                      </a:rPr>
                      <m:t>𝑆h𝑜𝑟𝑡𝑒𝑠𝑡𝐷𝑖𝑠𝑡𝑎𝑛𝑐𝑒</m:t>
                    </m:r>
                  </m:oMath>
                </a14:m>
                <a:r>
                  <a:rPr lang="en-US" dirty="0"/>
                  <a:t> can be done by going down the adjacency list of </a:t>
                </a:r>
                <a14:m>
                  <m:oMath xmlns:m="http://schemas.openxmlformats.org/officeDocument/2006/math">
                    <m:r>
                      <a:rPr lang="en-US" b="0" i="1" smtClean="0">
                        <a:latin typeface="Cambria Math"/>
                      </a:rPr>
                      <m:t>𝑤</m:t>
                    </m:r>
                  </m:oMath>
                </a14:m>
                <a:r>
                  <a:rPr lang="en-US" dirty="0"/>
                  <a:t> and updating the distances in the priority queue. A total of </a:t>
                </a:r>
                <a14:m>
                  <m:oMath xmlns:m="http://schemas.openxmlformats.org/officeDocument/2006/math">
                    <m:r>
                      <a:rPr lang="en-US" i="1">
                        <a:latin typeface="Cambria Math"/>
                      </a:rPr>
                      <m:t>𝑒</m:t>
                    </m:r>
                  </m:oMath>
                </a14:m>
                <a:r>
                  <a:rPr lang="en-US" dirty="0"/>
                  <a:t> updates will be made, each at cost </a:t>
                </a:r>
                <a14:m>
                  <m:oMath xmlns:m="http://schemas.openxmlformats.org/officeDocument/2006/math">
                    <m:r>
                      <a:rPr lang="en-US" b="0" i="1" smtClean="0">
                        <a:latin typeface="Cambria Math"/>
                      </a:rPr>
                      <m:t>𝑂</m:t>
                    </m:r>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r>
                      <a:rPr lang="en-US" b="0" i="1" smtClean="0">
                        <a:latin typeface="Cambria Math"/>
                      </a:rPr>
                      <m:t>)</m:t>
                    </m:r>
                  </m:oMath>
                </a14:m>
                <a:r>
                  <a:rPr lang="en-US" dirty="0"/>
                  <a:t> if the priority queue is implemented as a </a:t>
                </a:r>
                <a:r>
                  <a:rPr lang="en-US" b="1" dirty="0"/>
                  <a:t>min</a:t>
                </a:r>
                <a:r>
                  <a:rPr lang="en-US" dirty="0"/>
                  <a:t> </a:t>
                </a:r>
                <a:r>
                  <a:rPr lang="en-US" b="1" dirty="0"/>
                  <a:t>heap</a:t>
                </a:r>
                <a:r>
                  <a:rPr lang="en-US" dirty="0"/>
                  <a:t>, so the total time for updates is </a:t>
                </a:r>
                <a14:m>
                  <m:oMath xmlns:m="http://schemas.openxmlformats.org/officeDocument/2006/math">
                    <m:r>
                      <a:rPr lang="en-US" i="1">
                        <a:latin typeface="Cambria Math"/>
                      </a:rPr>
                      <m:t>𝑂</m:t>
                    </m:r>
                    <m:r>
                      <a:rPr lang="en-US" i="1">
                        <a:latin typeface="Cambria Math"/>
                      </a:rPr>
                      <m:t>(</m:t>
                    </m:r>
                    <m:func>
                      <m:funcPr>
                        <m:ctrlPr>
                          <a:rPr lang="en-US" i="1">
                            <a:latin typeface="Cambria Math" panose="02040503050406030204" pitchFamily="18" charset="0"/>
                          </a:rPr>
                        </m:ctrlPr>
                      </m:funcPr>
                      <m:fName>
                        <m:r>
                          <a:rPr lang="en-US" b="0" i="1" smtClean="0">
                            <a:latin typeface="Cambria Math"/>
                          </a:rPr>
                          <m:t>𝑒</m:t>
                        </m:r>
                        <m:r>
                          <a:rPr lang="en-US" b="0" i="0" smtClean="0">
                            <a:latin typeface="Cambria Math"/>
                          </a:rPr>
                          <m:t> </m:t>
                        </m:r>
                        <m:r>
                          <m:rPr>
                            <m:sty m:val="p"/>
                          </m:rPr>
                          <a:rPr lang="en-US">
                            <a:latin typeface="Cambria Math"/>
                          </a:rPr>
                          <m:t>log</m:t>
                        </m:r>
                      </m:fName>
                      <m:e>
                        <m:r>
                          <a:rPr lang="en-US" i="1">
                            <a:latin typeface="Cambria Math"/>
                          </a:rPr>
                          <m:t>𝑛</m:t>
                        </m:r>
                      </m:e>
                    </m:func>
                    <m:r>
                      <a:rPr lang="en-US" i="1">
                        <a:latin typeface="Cambria Math"/>
                      </a:rPr>
                      <m:t>)</m:t>
                    </m:r>
                  </m:oMath>
                </a14:m>
                <a:r>
                  <a:rPr lang="en-US" dirty="0"/>
                  <a:t>.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59" t="-2156" r="-222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7C852C77-3737-4763-8963-DB67E05A77C1}" type="slidenum">
              <a:rPr lang="en-US" smtClean="0"/>
              <a:t>40</a:t>
            </a:fld>
            <a:endParaRPr lang="en-US"/>
          </a:p>
        </p:txBody>
      </p:sp>
    </p:spTree>
    <p:extLst>
      <p:ext uri="{BB962C8B-B14F-4D97-AF65-F5344CB8AC3E}">
        <p14:creationId xmlns:p14="http://schemas.microsoft.com/office/powerpoint/2010/main" val="1371382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Complexity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time to initialize the priority queue is </a:t>
                </a:r>
                <a14:m>
                  <m:oMath xmlns:m="http://schemas.openxmlformats.org/officeDocument/2006/math">
                    <m:r>
                      <a:rPr lang="en-US" b="0" i="1" smtClean="0">
                        <a:latin typeface="Cambria Math"/>
                      </a:rPr>
                      <m:t>𝑂</m:t>
                    </m:r>
                    <m:d>
                      <m:dPr>
                        <m:ctrlPr>
                          <a:rPr lang="en-US" b="0" i="1" smtClean="0">
                            <a:latin typeface="Cambria Math" panose="02040503050406030204" pitchFamily="18" charset="0"/>
                          </a:rPr>
                        </m:ctrlPr>
                      </m:dPr>
                      <m:e>
                        <m:r>
                          <a:rPr lang="en-US" b="0" i="1" smtClean="0">
                            <a:latin typeface="Cambria Math"/>
                          </a:rPr>
                          <m:t>𝑛</m:t>
                        </m:r>
                      </m:e>
                    </m:d>
                    <m:r>
                      <a:rPr lang="en-US" b="0" i="1" smtClean="0">
                        <a:latin typeface="Cambria Math"/>
                      </a:rPr>
                      <m:t>.</m:t>
                    </m:r>
                  </m:oMath>
                </a14:m>
                <a:endParaRPr lang="en-US" dirty="0"/>
              </a:p>
              <a:p>
                <a:r>
                  <a:rPr lang="en-US" dirty="0"/>
                  <a:t>The time needed to select </a:t>
                </a:r>
                <a14:m>
                  <m:oMath xmlns:m="http://schemas.openxmlformats.org/officeDocument/2006/math">
                    <m:r>
                      <a:rPr lang="en-US" b="0" i="1" smtClean="0">
                        <a:latin typeface="Cambria Math"/>
                      </a:rPr>
                      <m:t>𝑤</m:t>
                    </m:r>
                  </m:oMath>
                </a14:m>
                <a:r>
                  <a:rPr lang="en-US" dirty="0"/>
                  <a:t> is </a:t>
                </a:r>
                <a14:m>
                  <m:oMath xmlns:m="http://schemas.openxmlformats.org/officeDocument/2006/math">
                    <m:r>
                      <a:rPr lang="en-US" b="0" i="1" smtClean="0">
                        <a:latin typeface="Cambria Math"/>
                      </a:rPr>
                      <m:t>𝑂</m:t>
                    </m:r>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e>
                    </m:d>
                  </m:oMath>
                </a14:m>
                <a:r>
                  <a:rPr lang="en-US" dirty="0"/>
                  <a:t> since it involves finding and removing the minimum element  in a heap.</a:t>
                </a:r>
              </a:p>
              <a:p>
                <a:r>
                  <a:rPr lang="en-US" dirty="0"/>
                  <a:t>Thus, the total time of the algorithm is </a:t>
                </a:r>
                <a14:m>
                  <m:oMath xmlns:m="http://schemas.openxmlformats.org/officeDocument/2006/math">
                    <m:r>
                      <a:rPr lang="en-US" b="1" i="1">
                        <a:latin typeface="Cambria Math"/>
                      </a:rPr>
                      <m:t>𝑶</m:t>
                    </m:r>
                    <m:r>
                      <a:rPr lang="en-US" b="1" i="1">
                        <a:latin typeface="Cambria Math"/>
                      </a:rPr>
                      <m:t>(</m:t>
                    </m:r>
                    <m:func>
                      <m:funcPr>
                        <m:ctrlPr>
                          <a:rPr lang="en-US" b="1" i="1">
                            <a:latin typeface="Cambria Math" panose="02040503050406030204" pitchFamily="18" charset="0"/>
                          </a:rPr>
                        </m:ctrlPr>
                      </m:funcPr>
                      <m:fName>
                        <m:r>
                          <a:rPr lang="en-US" b="1" i="1">
                            <a:latin typeface="Cambria Math"/>
                          </a:rPr>
                          <m:t>𝒆</m:t>
                        </m:r>
                        <m:r>
                          <a:rPr lang="en-US" b="1">
                            <a:latin typeface="Cambria Math"/>
                          </a:rPr>
                          <m:t> </m:t>
                        </m:r>
                        <m:r>
                          <a:rPr lang="en-US" b="1" i="1">
                            <a:latin typeface="Cambria Math"/>
                          </a:rPr>
                          <m:t>𝒍𝒐𝒈</m:t>
                        </m:r>
                      </m:fName>
                      <m:e>
                        <m:r>
                          <a:rPr lang="en-US" b="1" i="1">
                            <a:latin typeface="Cambria Math"/>
                          </a:rPr>
                          <m:t>𝒏</m:t>
                        </m:r>
                      </m:e>
                    </m:func>
                    <m:r>
                      <a:rPr lang="en-US" b="1" i="1">
                        <a:latin typeface="Cambria Math"/>
                      </a:rPr>
                      <m:t>)</m:t>
                    </m:r>
                  </m:oMath>
                </a14:m>
                <a:r>
                  <a:rPr lang="en-US" b="1" dirty="0"/>
                  <a:t> </a:t>
                </a:r>
                <a:r>
                  <a:rPr lang="en-US" dirty="0"/>
                  <a:t>which is considerably better than </a:t>
                </a:r>
                <a14:m>
                  <m:oMath xmlns:m="http://schemas.openxmlformats.org/officeDocument/2006/math">
                    <m:r>
                      <a:rPr lang="en-US" i="1">
                        <a:latin typeface="Cambria Math"/>
                      </a:rPr>
                      <m:t>𝑂</m:t>
                    </m:r>
                    <m:r>
                      <a:rPr lang="en-US" i="1">
                        <a:latin typeface="Cambria Math"/>
                      </a:rPr>
                      <m:t>(</m:t>
                    </m:r>
                    <m:sSup>
                      <m:sSupPr>
                        <m:ctrlPr>
                          <a:rPr lang="en-US" i="1">
                            <a:latin typeface="Cambria Math" panose="02040503050406030204" pitchFamily="18" charset="0"/>
                          </a:rPr>
                        </m:ctrlPr>
                      </m:sSupPr>
                      <m:e>
                        <m:r>
                          <a:rPr lang="en-US" i="1">
                            <a:latin typeface="Cambria Math"/>
                          </a:rPr>
                          <m:t>𝑛</m:t>
                        </m:r>
                      </m:e>
                      <m:sup>
                        <m:r>
                          <a:rPr lang="en-US" i="1">
                            <a:latin typeface="Cambria Math"/>
                          </a:rPr>
                          <m:t>2</m:t>
                        </m:r>
                      </m:sup>
                    </m:sSup>
                    <m:r>
                      <a:rPr lang="en-US" i="1">
                        <a:latin typeface="Cambria Math"/>
                      </a:rPr>
                      <m:t>)</m:t>
                    </m:r>
                  </m:oMath>
                </a14:m>
                <a:r>
                  <a:rPr lang="en-US" dirty="0"/>
                  <a:t> for sparse graphs.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155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7C852C77-3737-4763-8963-DB67E05A77C1}" type="slidenum">
              <a:rPr lang="en-US" smtClean="0"/>
              <a:t>41</a:t>
            </a:fld>
            <a:endParaRPr lang="en-US"/>
          </a:p>
        </p:txBody>
      </p:sp>
    </p:spTree>
    <p:extLst>
      <p:ext uri="{BB962C8B-B14F-4D97-AF65-F5344CB8AC3E}">
        <p14:creationId xmlns:p14="http://schemas.microsoft.com/office/powerpoint/2010/main" val="28027781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All-Pairs Shortest Path Problem</a:t>
            </a:r>
          </a:p>
        </p:txBody>
      </p:sp>
      <p:sp>
        <p:nvSpPr>
          <p:cNvPr id="3" name="Content Placeholder 2"/>
          <p:cNvSpPr>
            <a:spLocks noGrp="1"/>
          </p:cNvSpPr>
          <p:nvPr>
            <p:ph idx="1"/>
          </p:nvPr>
        </p:nvSpPr>
        <p:spPr/>
        <p:txBody>
          <a:bodyPr>
            <a:normAutofit/>
          </a:bodyPr>
          <a:lstStyle/>
          <a:p>
            <a:r>
              <a:rPr lang="en-US" sz="2800" dirty="0"/>
              <a:t>Suppose we have a weighted digraph that gives the flying time on certain routes containing cities, and we wish to construct a table that gives the shortest time required to fly from any one city to any other.</a:t>
            </a:r>
          </a:p>
          <a:p>
            <a:r>
              <a:rPr lang="en-US" sz="2800" dirty="0"/>
              <a:t>This is an instance of the </a:t>
            </a:r>
            <a:r>
              <a:rPr lang="en-US" sz="2800" b="1" dirty="0"/>
              <a:t>all-pairs shortest path problem.</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7C852C77-3737-4763-8963-DB67E05A77C1}" type="slidenum">
              <a:rPr lang="en-US" smtClean="0"/>
              <a:t>42</a:t>
            </a:fld>
            <a:endParaRPr lang="en-US"/>
          </a:p>
        </p:txBody>
      </p:sp>
      <p:pic>
        <p:nvPicPr>
          <p:cNvPr id="7" name="Picture 6">
            <a:extLst>
              <a:ext uri="{FF2B5EF4-FFF2-40B4-BE49-F238E27FC236}">
                <a16:creationId xmlns:a16="http://schemas.microsoft.com/office/drawing/2014/main" id="{9FE91E05-0D88-4BEA-AD05-AD0C5702DA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4064973"/>
            <a:ext cx="3272608" cy="2176284"/>
          </a:xfrm>
          <a:prstGeom prst="rect">
            <a:avLst/>
          </a:prstGeom>
        </p:spPr>
      </p:pic>
    </p:spTree>
    <p:extLst>
      <p:ext uri="{BB962C8B-B14F-4D97-AF65-F5344CB8AC3E}">
        <p14:creationId xmlns:p14="http://schemas.microsoft.com/office/powerpoint/2010/main" val="20899686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All-Pairs Shortest Path Problem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a:t>More formally, let </a:t>
                </a:r>
                <a14:m>
                  <m:oMath xmlns:m="http://schemas.openxmlformats.org/officeDocument/2006/math">
                    <m:r>
                      <a:rPr lang="en-US" b="0" i="1" smtClean="0">
                        <a:latin typeface="Cambria Math"/>
                      </a:rPr>
                      <m:t>𝐺</m:t>
                    </m:r>
                    <m:r>
                      <a:rPr lang="en-US" b="0" i="1" smtClean="0">
                        <a:latin typeface="Cambria Math"/>
                      </a:rPr>
                      <m:t>=(</m:t>
                    </m:r>
                    <m:r>
                      <a:rPr lang="en-US" b="0" i="1" smtClean="0">
                        <a:latin typeface="Cambria Math"/>
                      </a:rPr>
                      <m:t>𝑉</m:t>
                    </m:r>
                    <m:r>
                      <a:rPr lang="en-US" b="0" i="1" smtClean="0">
                        <a:latin typeface="Cambria Math"/>
                      </a:rPr>
                      <m:t>,</m:t>
                    </m:r>
                    <m:r>
                      <a:rPr lang="en-US" b="0" i="1" smtClean="0">
                        <a:latin typeface="Cambria Math"/>
                      </a:rPr>
                      <m:t>𝐸</m:t>
                    </m:r>
                    <m:r>
                      <a:rPr lang="en-US" b="0" i="1" smtClean="0">
                        <a:latin typeface="Cambria Math"/>
                      </a:rPr>
                      <m:t>)</m:t>
                    </m:r>
                  </m:oMath>
                </a14:m>
                <a:r>
                  <a:rPr lang="en-US" dirty="0"/>
                  <a:t> be a weighted directed graph in which each edge (</a:t>
                </a:r>
                <a14:m>
                  <m:oMath xmlns:m="http://schemas.openxmlformats.org/officeDocument/2006/math">
                    <m:r>
                      <a:rPr lang="en-US" b="0" i="1" smtClean="0">
                        <a:latin typeface="Cambria Math"/>
                      </a:rPr>
                      <m:t>𝑣</m:t>
                    </m:r>
                    <m:r>
                      <a:rPr lang="en-US" b="0" i="1" smtClean="0">
                        <a:latin typeface="Cambria Math"/>
                      </a:rPr>
                      <m:t>,</m:t>
                    </m:r>
                    <m:r>
                      <a:rPr lang="en-US" b="0" i="1" smtClean="0">
                        <a:latin typeface="Cambria Math"/>
                      </a:rPr>
                      <m:t>𝑤</m:t>
                    </m:r>
                    <m:r>
                      <a:rPr lang="en-US" b="0" i="1" smtClean="0">
                        <a:latin typeface="Cambria Math"/>
                      </a:rPr>
                      <m:t>)</m:t>
                    </m:r>
                  </m:oMath>
                </a14:m>
                <a:r>
                  <a:rPr lang="en-US" dirty="0"/>
                  <a:t> has a non-negative weight </a:t>
                </a:r>
                <a14:m>
                  <m:oMath xmlns:m="http://schemas.openxmlformats.org/officeDocument/2006/math">
                    <m:r>
                      <a:rPr lang="en-US" b="0" i="1" smtClean="0">
                        <a:latin typeface="Cambria Math"/>
                      </a:rPr>
                      <m:t>𝐶</m:t>
                    </m:r>
                    <m:r>
                      <a:rPr lang="en-US" b="0" i="1" smtClean="0">
                        <a:latin typeface="Cambria Math"/>
                      </a:rPr>
                      <m:t>[</m:t>
                    </m:r>
                    <m:r>
                      <a:rPr lang="en-US" b="0" i="1" smtClean="0">
                        <a:latin typeface="Cambria Math"/>
                      </a:rPr>
                      <m:t>𝑣</m:t>
                    </m:r>
                    <m:r>
                      <a:rPr lang="en-US" b="0" i="1" smtClean="0">
                        <a:latin typeface="Cambria Math"/>
                      </a:rPr>
                      <m:t>,</m:t>
                    </m:r>
                    <m:r>
                      <a:rPr lang="en-US" b="0" i="1" smtClean="0">
                        <a:latin typeface="Cambria Math"/>
                      </a:rPr>
                      <m:t>𝑤</m:t>
                    </m:r>
                    <m:r>
                      <a:rPr lang="en-US" b="0" i="1" smtClean="0">
                        <a:latin typeface="Cambria Math"/>
                      </a:rPr>
                      <m:t>].</m:t>
                    </m:r>
                  </m:oMath>
                </a14:m>
                <a:r>
                  <a:rPr lang="en-US" dirty="0"/>
                  <a:t> The </a:t>
                </a:r>
                <a:r>
                  <a:rPr lang="en-US" b="1" dirty="0"/>
                  <a:t>all-pairs shortest path problem</a:t>
                </a:r>
                <a:r>
                  <a:rPr lang="en-US" dirty="0"/>
                  <a:t> is to find for each pair of vertices </a:t>
                </a:r>
                <a14:m>
                  <m:oMath xmlns:m="http://schemas.openxmlformats.org/officeDocument/2006/math">
                    <m:r>
                      <a:rPr lang="en-US" b="0" i="1" smtClean="0">
                        <a:latin typeface="Cambria Math"/>
                      </a:rPr>
                      <m:t>𝑣</m:t>
                    </m:r>
                    <m:r>
                      <a:rPr lang="en-US" b="0" i="1" smtClean="0">
                        <a:latin typeface="Cambria Math"/>
                      </a:rPr>
                      <m:t>,</m:t>
                    </m:r>
                    <m:r>
                      <a:rPr lang="en-US" b="0" i="1" smtClean="0">
                        <a:latin typeface="Cambria Math"/>
                      </a:rPr>
                      <m:t>𝑤</m:t>
                    </m:r>
                  </m:oMath>
                </a14:m>
                <a:r>
                  <a:rPr lang="en-US" dirty="0"/>
                  <a:t>, the shortest path from </a:t>
                </a:r>
                <a14:m>
                  <m:oMath xmlns:m="http://schemas.openxmlformats.org/officeDocument/2006/math">
                    <m:r>
                      <a:rPr lang="en-US" b="0" i="1" smtClean="0">
                        <a:latin typeface="Cambria Math"/>
                      </a:rPr>
                      <m:t>𝑣</m:t>
                    </m:r>
                  </m:oMath>
                </a14:m>
                <a:r>
                  <a:rPr lang="en-US" dirty="0"/>
                  <a:t> to </a:t>
                </a:r>
                <a14:m>
                  <m:oMath xmlns:m="http://schemas.openxmlformats.org/officeDocument/2006/math">
                    <m:r>
                      <a:rPr lang="en-US" b="0" i="1" smtClean="0">
                        <a:latin typeface="Cambria Math"/>
                      </a:rPr>
                      <m:t>𝑤</m:t>
                    </m:r>
                    <m:r>
                      <a:rPr lang="en-US" b="0" i="1" smtClean="0">
                        <a:latin typeface="Cambria Math"/>
                      </a:rPr>
                      <m:t>.</m:t>
                    </m:r>
                  </m:oMath>
                </a14:m>
                <a:endParaRPr lang="en-US" dirty="0"/>
              </a:p>
              <a:p>
                <a:r>
                  <a:rPr lang="en-US" dirty="0"/>
                  <a:t>We could solve this problem by running </a:t>
                </a:r>
                <a:r>
                  <a:rPr lang="en-US" dirty="0" err="1"/>
                  <a:t>Dijkstra’s</a:t>
                </a:r>
                <a:r>
                  <a:rPr lang="en-US" dirty="0"/>
                  <a:t> algorithm with each vertex in turn as a source.</a:t>
                </a:r>
              </a:p>
              <a:p>
                <a:r>
                  <a:rPr lang="en-US" dirty="0"/>
                  <a:t>We will present a more direct way of solving the problem due to </a:t>
                </a:r>
                <a:r>
                  <a:rPr lang="en-US" b="1" dirty="0"/>
                  <a:t>R. W. Floyd.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1617" r="-370" b="-121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7C852C77-3737-4763-8963-DB67E05A77C1}" type="slidenum">
              <a:rPr lang="en-US" smtClean="0"/>
              <a:t>43</a:t>
            </a:fld>
            <a:endParaRPr lang="en-US"/>
          </a:p>
        </p:txBody>
      </p:sp>
    </p:spTree>
    <p:extLst>
      <p:ext uri="{BB962C8B-B14F-4D97-AF65-F5344CB8AC3E}">
        <p14:creationId xmlns:p14="http://schemas.microsoft.com/office/powerpoint/2010/main" val="38391535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Floyd’s Algorithm</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r>
                  <a:rPr lang="en-US" dirty="0"/>
                  <a:t>Let us assume that vertices in </a:t>
                </a:r>
                <a14:m>
                  <m:oMath xmlns:m="http://schemas.openxmlformats.org/officeDocument/2006/math">
                    <m:r>
                      <a:rPr lang="en-US" b="0" i="1" smtClean="0">
                        <a:latin typeface="Cambria Math"/>
                      </a:rPr>
                      <m:t>𝑉</m:t>
                    </m:r>
                    <m:r>
                      <a:rPr lang="en-US" b="0" i="1" smtClean="0">
                        <a:latin typeface="Cambria Math"/>
                      </a:rPr>
                      <m:t> </m:t>
                    </m:r>
                  </m:oMath>
                </a14:m>
                <a:r>
                  <a:rPr lang="en-US" dirty="0"/>
                  <a:t>are numbered with </a:t>
                </a:r>
                <a14:m>
                  <m:oMath xmlns:m="http://schemas.openxmlformats.org/officeDocument/2006/math">
                    <m:r>
                      <a:rPr lang="en-US" b="0" i="0" smtClean="0">
                        <a:latin typeface="Cambria Math" panose="02040503050406030204" pitchFamily="18" charset="0"/>
                      </a:rPr>
                      <m:t>0, </m:t>
                    </m:r>
                    <m:r>
                      <a:rPr lang="en-US" b="0" i="1" smtClean="0">
                        <a:latin typeface="Cambria Math"/>
                      </a:rPr>
                      <m:t>1,</m:t>
                    </m:r>
                    <m:r>
                      <a:rPr lang="en-US" b="0" i="1" smtClean="0">
                        <a:latin typeface="Cambria Math" panose="02040503050406030204" pitchFamily="18" charset="0"/>
                      </a:rPr>
                      <m:t> </m:t>
                    </m:r>
                    <m:r>
                      <a:rPr lang="en-US" b="0" i="1" smtClean="0">
                        <a:latin typeface="Cambria Math"/>
                      </a:rPr>
                      <m:t>2, …,</m:t>
                    </m:r>
                    <m:r>
                      <a:rPr lang="en-US" b="0" i="1" smtClean="0">
                        <a:latin typeface="Cambria Math"/>
                      </a:rPr>
                      <m:t>𝑛</m:t>
                    </m:r>
                    <m:r>
                      <a:rPr lang="en-US" b="0" i="1" smtClean="0">
                        <a:latin typeface="Cambria Math" panose="02040503050406030204" pitchFamily="18" charset="0"/>
                      </a:rPr>
                      <m:t>−1</m:t>
                    </m:r>
                  </m:oMath>
                </a14:m>
                <a:r>
                  <a:rPr lang="en-US" dirty="0"/>
                  <a:t>. The algorithm uses an </a:t>
                </a:r>
                <a14:m>
                  <m:oMath xmlns:m="http://schemas.openxmlformats.org/officeDocument/2006/math">
                    <m:r>
                      <a:rPr lang="en-US" b="0" i="1" smtClean="0">
                        <a:latin typeface="Cambria Math"/>
                      </a:rPr>
                      <m:t>𝑛</m:t>
                    </m:r>
                    <m:r>
                      <a:rPr lang="en-US" b="0" i="1" smtClean="0">
                        <a:latin typeface="Cambria Math"/>
                        <a:ea typeface="Cambria Math"/>
                      </a:rPr>
                      <m:t>×</m:t>
                    </m:r>
                    <m:r>
                      <a:rPr lang="en-US" b="0" i="1" smtClean="0">
                        <a:latin typeface="Cambria Math"/>
                        <a:ea typeface="Cambria Math"/>
                      </a:rPr>
                      <m:t>𝑛</m:t>
                    </m:r>
                  </m:oMath>
                </a14:m>
                <a:r>
                  <a:rPr lang="en-US" dirty="0"/>
                  <a:t> matrix </a:t>
                </a:r>
                <a14:m>
                  <m:oMath xmlns:m="http://schemas.openxmlformats.org/officeDocument/2006/math">
                    <m:r>
                      <a:rPr lang="en-US" b="0" i="1" smtClean="0">
                        <a:latin typeface="Cambria Math"/>
                      </a:rPr>
                      <m:t>𝐴</m:t>
                    </m:r>
                  </m:oMath>
                </a14:m>
                <a:r>
                  <a:rPr lang="en-US" dirty="0"/>
                  <a:t> in which to compute the lengths of the shortest paths.</a:t>
                </a:r>
              </a:p>
              <a:p>
                <a:r>
                  <a:rPr lang="en-US" dirty="0"/>
                  <a:t>We initially set </a:t>
                </a:r>
                <a14:m>
                  <m:oMath xmlns:m="http://schemas.openxmlformats.org/officeDocument/2006/math">
                    <m:r>
                      <a:rPr lang="en-US" b="0" i="1" smtClean="0">
                        <a:latin typeface="Cambria Math"/>
                      </a:rPr>
                      <m:t>𝐴</m:t>
                    </m:r>
                    <m:d>
                      <m:dPr>
                        <m:begChr m:val="["/>
                        <m:endChr m:val="]"/>
                        <m:ctrlPr>
                          <a:rPr lang="en-US" b="0" i="1" smtClean="0">
                            <a:latin typeface="Cambria Math" panose="02040503050406030204" pitchFamily="18" charset="0"/>
                          </a:rPr>
                        </m:ctrlPr>
                      </m:dPr>
                      <m:e>
                        <m:r>
                          <a:rPr lang="en-US" b="0" i="1" smtClean="0">
                            <a:latin typeface="Cambria Math"/>
                          </a:rPr>
                          <m:t>𝑖</m:t>
                        </m:r>
                        <m:r>
                          <a:rPr lang="en-US" b="0" i="1" smtClean="0">
                            <a:latin typeface="Cambria Math"/>
                          </a:rPr>
                          <m:t>,</m:t>
                        </m:r>
                        <m:r>
                          <a:rPr lang="en-US" b="0" i="1" smtClean="0">
                            <a:latin typeface="Cambria Math"/>
                          </a:rPr>
                          <m:t>𝑗</m:t>
                        </m:r>
                      </m:e>
                    </m:d>
                    <m:r>
                      <a:rPr lang="en-US" b="0" i="1" smtClean="0">
                        <a:latin typeface="Cambria Math"/>
                      </a:rPr>
                      <m:t>=</m:t>
                    </m:r>
                    <m:r>
                      <a:rPr lang="en-US" b="0" i="1" smtClean="0">
                        <a:latin typeface="Cambria Math"/>
                      </a:rPr>
                      <m:t>𝐶</m:t>
                    </m:r>
                    <m:r>
                      <a:rPr lang="en-US" b="0" i="1" smtClean="0">
                        <a:latin typeface="Cambria Math"/>
                      </a:rPr>
                      <m:t>[</m:t>
                    </m:r>
                    <m:r>
                      <a:rPr lang="en-US" b="0" i="1" smtClean="0">
                        <a:latin typeface="Cambria Math"/>
                      </a:rPr>
                      <m:t>𝑖</m:t>
                    </m:r>
                    <m:r>
                      <a:rPr lang="en-US" b="0" i="1" smtClean="0">
                        <a:latin typeface="Cambria Math"/>
                      </a:rPr>
                      <m:t>,</m:t>
                    </m:r>
                    <m:r>
                      <a:rPr lang="en-US" b="0" i="1" smtClean="0">
                        <a:latin typeface="Cambria Math"/>
                      </a:rPr>
                      <m:t>𝑗</m:t>
                    </m:r>
                    <m:r>
                      <a:rPr lang="en-US" b="0" i="1" smtClean="0">
                        <a:latin typeface="Cambria Math"/>
                      </a:rPr>
                      <m:t>]</m:t>
                    </m:r>
                  </m:oMath>
                </a14:m>
                <a:r>
                  <a:rPr lang="en-US" dirty="0"/>
                  <a:t> where </a:t>
                </a:r>
                <a14:m>
                  <m:oMath xmlns:m="http://schemas.openxmlformats.org/officeDocument/2006/math">
                    <m:r>
                      <a:rPr lang="en-US" i="1" dirty="0" smtClean="0">
                        <a:latin typeface="Cambria Math" panose="02040503050406030204" pitchFamily="18" charset="0"/>
                      </a:rPr>
                      <m:t>𝐶</m:t>
                    </m:r>
                  </m:oMath>
                </a14:m>
                <a:r>
                  <a:rPr lang="en-US" dirty="0"/>
                  <a:t> is the adjacency matrix of </a:t>
                </a:r>
                <a14:m>
                  <m:oMath xmlns:m="http://schemas.openxmlformats.org/officeDocument/2006/math">
                    <m:r>
                      <a:rPr lang="en-US" i="1" dirty="0" smtClean="0">
                        <a:latin typeface="Cambria Math" panose="02040503050406030204" pitchFamily="18" charset="0"/>
                      </a:rPr>
                      <m:t>𝐺</m:t>
                    </m:r>
                  </m:oMath>
                </a14:m>
                <a:r>
                  <a:rPr lang="en-US" dirty="0"/>
                  <a:t>.</a:t>
                </a:r>
              </a:p>
              <a:p>
                <a:r>
                  <a:rPr lang="en-US" dirty="0"/>
                  <a:t>As a result, if there is no edge from </a:t>
                </a:r>
                <a14:m>
                  <m:oMath xmlns:m="http://schemas.openxmlformats.org/officeDocument/2006/math">
                    <m:r>
                      <a:rPr lang="en-US" b="0" i="1" smtClean="0">
                        <a:latin typeface="Cambria Math"/>
                      </a:rPr>
                      <m:t>𝑖</m:t>
                    </m:r>
                  </m:oMath>
                </a14:m>
                <a:r>
                  <a:rPr lang="en-US" dirty="0"/>
                  <a:t> to </a:t>
                </a:r>
                <a14:m>
                  <m:oMath xmlns:m="http://schemas.openxmlformats.org/officeDocument/2006/math">
                    <m:r>
                      <a:rPr lang="en-US" b="0" i="1" smtClean="0">
                        <a:latin typeface="Cambria Math"/>
                      </a:rPr>
                      <m:t>𝑗</m:t>
                    </m:r>
                  </m:oMath>
                </a14:m>
                <a:r>
                  <a:rPr lang="en-US" dirty="0"/>
                  <a:t>, we have </a:t>
                </a:r>
                <a14:m>
                  <m:oMath xmlns:m="http://schemas.openxmlformats.org/officeDocument/2006/math">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a:rPr>
                          <m:t>𝑖</m:t>
                        </m:r>
                        <m:r>
                          <a:rPr lang="en-US" b="0" i="1" smtClean="0">
                            <a:latin typeface="Cambria Math"/>
                          </a:rPr>
                          <m:t>,</m:t>
                        </m:r>
                        <m:r>
                          <a:rPr lang="en-US" b="0" i="1" smtClean="0">
                            <a:latin typeface="Cambria Math"/>
                          </a:rPr>
                          <m:t>𝑗</m:t>
                        </m:r>
                      </m:e>
                    </m:d>
                    <m:r>
                      <a:rPr lang="en-US" b="0" i="1" smtClean="0">
                        <a:latin typeface="Cambria Math"/>
                      </a:rPr>
                      <m:t>=</m:t>
                    </m:r>
                    <m:r>
                      <a:rPr lang="en-US" b="0" i="1" smtClean="0">
                        <a:latin typeface="Cambria Math"/>
                        <a:ea typeface="Cambria Math"/>
                      </a:rPr>
                      <m:t>∞.</m:t>
                    </m:r>
                  </m:oMath>
                </a14:m>
                <a:endParaRPr lang="en-US" dirty="0"/>
              </a:p>
              <a:p>
                <a:r>
                  <a:rPr lang="en-US" dirty="0"/>
                  <a:t>Also, each diagonal element of </a:t>
                </a:r>
                <a14:m>
                  <m:oMath xmlns:m="http://schemas.openxmlformats.org/officeDocument/2006/math">
                    <m:r>
                      <a:rPr lang="en-US" b="0" i="1" smtClean="0">
                        <a:latin typeface="Cambria Math"/>
                      </a:rPr>
                      <m:t>𝐴</m:t>
                    </m:r>
                  </m:oMath>
                </a14:m>
                <a:r>
                  <a:rPr lang="en-US" dirty="0"/>
                  <a:t> is </a:t>
                </a:r>
                <a14:m>
                  <m:oMath xmlns:m="http://schemas.openxmlformats.org/officeDocument/2006/math">
                    <m:r>
                      <a:rPr lang="en-US" i="1" dirty="0" smtClean="0">
                        <a:latin typeface="Cambria Math" panose="02040503050406030204" pitchFamily="18" charset="0"/>
                      </a:rPr>
                      <m:t>0</m:t>
                    </m:r>
                  </m:oMath>
                </a14:m>
                <a:r>
                  <a:rPr lang="en-US" dirty="0"/>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2695" r="-2444" b="-27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7C852C77-3737-4763-8963-DB67E05A77C1}" type="slidenum">
              <a:rPr lang="en-US" smtClean="0"/>
              <a:t>44</a:t>
            </a:fld>
            <a:endParaRPr lang="en-US"/>
          </a:p>
        </p:txBody>
      </p:sp>
    </p:spTree>
    <p:extLst>
      <p:ext uri="{BB962C8B-B14F-4D97-AF65-F5344CB8AC3E}">
        <p14:creationId xmlns:p14="http://schemas.microsoft.com/office/powerpoint/2010/main" val="24038766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Floyd’s Algorithm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The algorithm makes </a:t>
                </a:r>
                <a14:m>
                  <m:oMath xmlns:m="http://schemas.openxmlformats.org/officeDocument/2006/math">
                    <m:r>
                      <a:rPr lang="en-US" b="0" i="1" smtClean="0">
                        <a:latin typeface="Cambria Math"/>
                      </a:rPr>
                      <m:t>𝑛</m:t>
                    </m:r>
                  </m:oMath>
                </a14:m>
                <a:r>
                  <a:rPr lang="en-US" dirty="0"/>
                  <a:t> iterations over the matrix </a:t>
                </a:r>
                <a14:m>
                  <m:oMath xmlns:m="http://schemas.openxmlformats.org/officeDocument/2006/math">
                    <m:r>
                      <a:rPr lang="en-US" b="0" i="1" smtClean="0">
                        <a:latin typeface="Cambria Math"/>
                      </a:rPr>
                      <m:t>𝐴</m:t>
                    </m:r>
                    <m:r>
                      <a:rPr lang="en-US" b="0" i="1" smtClean="0">
                        <a:latin typeface="Cambria Math"/>
                      </a:rPr>
                      <m:t>.</m:t>
                    </m:r>
                  </m:oMath>
                </a14:m>
                <a:endParaRPr lang="en-US" dirty="0"/>
              </a:p>
              <a:p>
                <a:r>
                  <a:rPr lang="en-US" dirty="0"/>
                  <a:t>After the </a:t>
                </a:r>
                <a14:m>
                  <m:oMath xmlns:m="http://schemas.openxmlformats.org/officeDocument/2006/math">
                    <m:r>
                      <a:rPr lang="en-US" b="1" i="1" smtClean="0">
                        <a:latin typeface="Cambria Math"/>
                      </a:rPr>
                      <m:t>𝒌</m:t>
                    </m:r>
                  </m:oMath>
                </a14:m>
                <a:r>
                  <a:rPr lang="en-US" b="1" dirty="0"/>
                  <a:t>-</a:t>
                </a:r>
                <a:r>
                  <a:rPr lang="en-US" b="1" dirty="0" err="1"/>
                  <a:t>th</a:t>
                </a:r>
                <a:r>
                  <a:rPr lang="en-US" b="1" dirty="0"/>
                  <a:t> iteration</a:t>
                </a:r>
                <a:r>
                  <a:rPr lang="en-US" dirty="0"/>
                  <a:t>, </a:t>
                </a:r>
                <a14:m>
                  <m:oMath xmlns:m="http://schemas.openxmlformats.org/officeDocument/2006/math">
                    <m:r>
                      <a:rPr lang="en-US" b="0" i="1" smtClean="0">
                        <a:latin typeface="Cambria Math"/>
                      </a:rPr>
                      <m:t>𝐴</m:t>
                    </m:r>
                    <m:r>
                      <a:rPr lang="en-US" b="0" i="1" smtClean="0">
                        <a:latin typeface="Cambria Math"/>
                      </a:rPr>
                      <m:t>[</m:t>
                    </m:r>
                    <m:r>
                      <a:rPr lang="en-US" b="0" i="1" smtClean="0">
                        <a:latin typeface="Cambria Math"/>
                      </a:rPr>
                      <m:t>𝑖</m:t>
                    </m:r>
                    <m:r>
                      <a:rPr lang="en-US" b="0" i="1" smtClean="0">
                        <a:latin typeface="Cambria Math"/>
                      </a:rPr>
                      <m:t>,</m:t>
                    </m:r>
                    <m:r>
                      <a:rPr lang="en-US" b="0" i="1" smtClean="0">
                        <a:latin typeface="Cambria Math"/>
                      </a:rPr>
                      <m:t>𝑗</m:t>
                    </m:r>
                    <m:r>
                      <a:rPr lang="en-US" b="0" i="1" smtClean="0">
                        <a:latin typeface="Cambria Math"/>
                      </a:rPr>
                      <m:t>]</m:t>
                    </m:r>
                  </m:oMath>
                </a14:m>
                <a:r>
                  <a:rPr lang="en-US" dirty="0"/>
                  <a:t> will have as value the smallest length of any path from vertex </a:t>
                </a:r>
                <a14:m>
                  <m:oMath xmlns:m="http://schemas.openxmlformats.org/officeDocument/2006/math">
                    <m:r>
                      <a:rPr lang="en-US" b="0" i="1" smtClean="0">
                        <a:latin typeface="Cambria Math"/>
                      </a:rPr>
                      <m:t>𝑖</m:t>
                    </m:r>
                  </m:oMath>
                </a14:m>
                <a:r>
                  <a:rPr lang="en-US" dirty="0"/>
                  <a:t> to vertex </a:t>
                </a:r>
                <a14:m>
                  <m:oMath xmlns:m="http://schemas.openxmlformats.org/officeDocument/2006/math">
                    <m:r>
                      <a:rPr lang="en-US" b="0" i="1" smtClean="0">
                        <a:latin typeface="Cambria Math"/>
                      </a:rPr>
                      <m:t>𝑗</m:t>
                    </m:r>
                  </m:oMath>
                </a14:m>
                <a:r>
                  <a:rPr lang="en-US" dirty="0"/>
                  <a:t> that does not pass through a vertex numbered higher than </a:t>
                </a:r>
                <a14:m>
                  <m:oMath xmlns:m="http://schemas.openxmlformats.org/officeDocument/2006/math">
                    <m:r>
                      <a:rPr lang="en-US" b="0" i="1" smtClean="0">
                        <a:latin typeface="Cambria Math"/>
                      </a:rPr>
                      <m:t>𝑘</m:t>
                    </m:r>
                  </m:oMath>
                </a14:m>
                <a:r>
                  <a:rPr lang="en-US" dirty="0"/>
                  <a:t>.</a:t>
                </a:r>
              </a:p>
              <a:p>
                <a:r>
                  <a:rPr lang="en-US" dirty="0"/>
                  <a:t>In the </a:t>
                </a:r>
                <a14:m>
                  <m:oMath xmlns:m="http://schemas.openxmlformats.org/officeDocument/2006/math">
                    <m:r>
                      <a:rPr lang="en-US" i="1">
                        <a:latin typeface="Cambria Math"/>
                      </a:rPr>
                      <m:t>𝑘</m:t>
                    </m:r>
                  </m:oMath>
                </a14:m>
                <a:r>
                  <a:rPr lang="en-US" dirty="0"/>
                  <a:t>-</a:t>
                </a:r>
                <a:r>
                  <a:rPr lang="en-US" dirty="0" err="1"/>
                  <a:t>th</a:t>
                </a:r>
                <a:r>
                  <a:rPr lang="en-US" dirty="0"/>
                  <a:t> iteration, we use the following formulas to compute </a:t>
                </a:r>
                <a14:m>
                  <m:oMath xmlns:m="http://schemas.openxmlformats.org/officeDocument/2006/math">
                    <m:r>
                      <a:rPr lang="en-US" i="1">
                        <a:latin typeface="Cambria Math"/>
                      </a:rPr>
                      <m:t>𝐴</m:t>
                    </m:r>
                    <m:r>
                      <a:rPr lang="en-US" b="0" i="1" smtClean="0">
                        <a:latin typeface="Cambria Math"/>
                      </a:rPr>
                      <m:t>:</m:t>
                    </m:r>
                  </m:oMath>
                </a14:m>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𝐴</m:t>
                          </m:r>
                        </m:e>
                        <m:sub>
                          <m:r>
                            <a:rPr lang="en-US" b="0" i="1" smtClean="0">
                              <a:latin typeface="Cambria Math"/>
                            </a:rPr>
                            <m:t>𝑘</m:t>
                          </m:r>
                        </m:sub>
                      </m:sSub>
                      <m:d>
                        <m:dPr>
                          <m:begChr m:val="["/>
                          <m:endChr m:val="]"/>
                          <m:ctrlPr>
                            <a:rPr lang="en-US" b="0" i="1" smtClean="0">
                              <a:latin typeface="Cambria Math" panose="02040503050406030204" pitchFamily="18" charset="0"/>
                            </a:rPr>
                          </m:ctrlPr>
                        </m:dPr>
                        <m:e>
                          <m:r>
                            <a:rPr lang="en-US" b="0" i="1" smtClean="0">
                              <a:latin typeface="Cambria Math"/>
                            </a:rPr>
                            <m:t>𝑖</m:t>
                          </m:r>
                          <m:r>
                            <a:rPr lang="en-US" b="0" i="1" smtClean="0">
                              <a:latin typeface="Cambria Math"/>
                            </a:rPr>
                            <m:t>,</m:t>
                          </m:r>
                          <m:r>
                            <a:rPr lang="en-US" b="0" i="1" smtClean="0">
                              <a:latin typeface="Cambria Math"/>
                            </a:rPr>
                            <m:t>𝑗</m:t>
                          </m:r>
                        </m:e>
                      </m:d>
                      <m:r>
                        <a:rPr lang="en-US" b="0" i="1" smtClean="0">
                          <a:latin typeface="Cambria Math"/>
                        </a:rPr>
                        <m:t>=</m:t>
                      </m:r>
                      <m:r>
                        <a:rPr lang="en-US" b="0" i="1" smtClean="0">
                          <a:latin typeface="Cambria Math"/>
                        </a:rPr>
                        <m:t>𝑚𝑖𝑛</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sSub>
                                <m:sSubPr>
                                  <m:ctrlPr>
                                    <a:rPr lang="en-US" b="0" i="1" smtClean="0">
                                      <a:latin typeface="Cambria Math" panose="02040503050406030204" pitchFamily="18" charset="0"/>
                                    </a:rPr>
                                  </m:ctrlPr>
                                </m:sSubPr>
                                <m:e>
                                  <m:r>
                                    <a:rPr lang="en-US" b="0" i="1" smtClean="0">
                                      <a:latin typeface="Cambria Math"/>
                                    </a:rPr>
                                    <m:t>𝐴</m:t>
                                  </m:r>
                                </m:e>
                                <m:sub>
                                  <m:r>
                                    <a:rPr lang="en-US" b="0" i="1" smtClean="0">
                                      <a:latin typeface="Cambria Math"/>
                                    </a:rPr>
                                    <m:t>𝑘</m:t>
                                  </m:r>
                                  <m:r>
                                    <a:rPr lang="en-US" b="0" i="1" smtClean="0">
                                      <a:latin typeface="Cambria Math"/>
                                    </a:rPr>
                                    <m:t>−1</m:t>
                                  </m:r>
                                </m:sub>
                              </m:sSub>
                              <m:r>
                                <a:rPr lang="en-US" b="0" i="1" smtClean="0">
                                  <a:latin typeface="Cambria Math"/>
                                </a:rPr>
                                <m:t>[</m:t>
                              </m:r>
                              <m:r>
                                <a:rPr lang="en-US" b="0" i="1" smtClean="0">
                                  <a:latin typeface="Cambria Math"/>
                                </a:rPr>
                                <m:t>𝑖</m:t>
                              </m:r>
                              <m:r>
                                <a:rPr lang="en-US" b="0" i="1" smtClean="0">
                                  <a:latin typeface="Cambria Math"/>
                                </a:rPr>
                                <m:t>,</m:t>
                              </m:r>
                              <m:r>
                                <a:rPr lang="en-US" b="0" i="1" smtClean="0">
                                  <a:latin typeface="Cambria Math"/>
                                </a:rPr>
                                <m:t>𝑗</m:t>
                              </m:r>
                              <m:r>
                                <a:rPr lang="en-US" b="0" i="1" smtClean="0">
                                  <a:latin typeface="Cambria Math"/>
                                </a:rPr>
                                <m:t>]</m:t>
                              </m:r>
                            </m:e>
                            <m:e>
                              <m:sSub>
                                <m:sSubPr>
                                  <m:ctrlPr>
                                    <a:rPr lang="en-US" b="0" i="1" smtClean="0">
                                      <a:latin typeface="Cambria Math" panose="02040503050406030204" pitchFamily="18" charset="0"/>
                                    </a:rPr>
                                  </m:ctrlPr>
                                </m:sSubPr>
                                <m:e>
                                  <m:r>
                                    <a:rPr lang="en-US" b="0" i="1" smtClean="0">
                                      <a:latin typeface="Cambria Math"/>
                                    </a:rPr>
                                    <m:t>𝐴</m:t>
                                  </m:r>
                                </m:e>
                                <m:sub>
                                  <m:r>
                                    <a:rPr lang="en-US" b="0" i="1" smtClean="0">
                                      <a:latin typeface="Cambria Math"/>
                                    </a:rPr>
                                    <m:t>𝑘</m:t>
                                  </m:r>
                                  <m:r>
                                    <a:rPr lang="en-US" b="0" i="1" smtClean="0">
                                      <a:latin typeface="Cambria Math"/>
                                    </a:rPr>
                                    <m:t>−1</m:t>
                                  </m:r>
                                </m:sub>
                              </m:sSub>
                              <m:d>
                                <m:dPr>
                                  <m:begChr m:val="["/>
                                  <m:endChr m:val="]"/>
                                  <m:ctrlPr>
                                    <a:rPr lang="en-US" b="0" i="1" smtClean="0">
                                      <a:latin typeface="Cambria Math" panose="02040503050406030204" pitchFamily="18" charset="0"/>
                                    </a:rPr>
                                  </m:ctrlPr>
                                </m:dPr>
                                <m:e>
                                  <m:r>
                                    <a:rPr lang="en-US" b="0" i="1" smtClean="0">
                                      <a:latin typeface="Cambria Math"/>
                                    </a:rPr>
                                    <m:t>𝑖</m:t>
                                  </m:r>
                                  <m:r>
                                    <a:rPr lang="en-US" b="0" i="1" smtClean="0">
                                      <a:latin typeface="Cambria Math"/>
                                    </a:rPr>
                                    <m:t>,</m:t>
                                  </m:r>
                                  <m:r>
                                    <a:rPr lang="en-US" b="0" i="1" smtClean="0">
                                      <a:latin typeface="Cambria Math"/>
                                    </a:rPr>
                                    <m:t>𝑘</m:t>
                                  </m:r>
                                </m:e>
                              </m:d>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𝐴</m:t>
                                  </m:r>
                                </m:e>
                                <m:sub>
                                  <m:r>
                                    <a:rPr lang="en-US" b="0" i="1" smtClean="0">
                                      <a:latin typeface="Cambria Math"/>
                                    </a:rPr>
                                    <m:t>𝑘</m:t>
                                  </m:r>
                                  <m:r>
                                    <a:rPr lang="en-US" b="0" i="1" smtClean="0">
                                      <a:latin typeface="Cambria Math"/>
                                    </a:rPr>
                                    <m:t>−1</m:t>
                                  </m:r>
                                </m:sub>
                              </m:sSub>
                              <m:r>
                                <a:rPr lang="en-US" b="0" i="1" smtClean="0">
                                  <a:latin typeface="Cambria Math"/>
                                </a:rPr>
                                <m:t>[</m:t>
                              </m:r>
                              <m:r>
                                <a:rPr lang="en-US" b="0" i="1" smtClean="0">
                                  <a:latin typeface="Cambria Math"/>
                                </a:rPr>
                                <m:t>𝑘</m:t>
                              </m:r>
                              <m:r>
                                <a:rPr lang="en-US" b="0" i="1" smtClean="0">
                                  <a:latin typeface="Cambria Math"/>
                                </a:rPr>
                                <m:t>,</m:t>
                              </m:r>
                              <m:r>
                                <a:rPr lang="en-US" b="0" i="1" smtClean="0">
                                  <a:latin typeface="Cambria Math"/>
                                </a:rPr>
                                <m:t>𝑗</m:t>
                              </m:r>
                              <m:r>
                                <a:rPr lang="en-US" b="0" i="1" smtClean="0">
                                  <a:latin typeface="Cambria Math"/>
                                </a:rPr>
                                <m:t>]</m:t>
                              </m:r>
                            </m:e>
                          </m:eqArr>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3504" r="-96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7C852C77-3737-4763-8963-DB67E05A77C1}" type="slidenum">
              <a:rPr lang="en-US" smtClean="0"/>
              <a:t>45</a:t>
            </a:fld>
            <a:endParaRPr lang="en-US"/>
          </a:p>
        </p:txBody>
      </p:sp>
    </p:spTree>
    <p:extLst>
      <p:ext uri="{BB962C8B-B14F-4D97-AF65-F5344CB8AC3E}">
        <p14:creationId xmlns:p14="http://schemas.microsoft.com/office/powerpoint/2010/main" val="4151902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The </a:t>
                </a:r>
                <a14:m>
                  <m:oMath xmlns:m="http://schemas.openxmlformats.org/officeDocument/2006/math">
                    <m:r>
                      <a:rPr lang="en-US" b="0" i="1" smtClean="0">
                        <a:latin typeface="Cambria Math"/>
                      </a:rPr>
                      <m:t>𝑘</m:t>
                    </m:r>
                  </m:oMath>
                </a14:m>
                <a:r>
                  <a:rPr lang="en-US" dirty="0"/>
                  <a:t>-</a:t>
                </a:r>
                <a:r>
                  <a:rPr lang="en-US" dirty="0" err="1"/>
                  <a:t>th</a:t>
                </a:r>
                <a:r>
                  <a:rPr lang="en-US" dirty="0"/>
                  <a:t> Iteration Graphically</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7C852C77-3737-4763-8963-DB67E05A77C1}" type="slidenum">
              <a:rPr lang="en-US" smtClean="0"/>
              <a:t>46</a:t>
            </a:fld>
            <a:endParaRPr lang="en-US"/>
          </a:p>
        </p:txBody>
      </p:sp>
      <p:sp>
        <p:nvSpPr>
          <p:cNvPr id="6" name="Oval 5"/>
          <p:cNvSpPr/>
          <p:nvPr/>
        </p:nvSpPr>
        <p:spPr>
          <a:xfrm>
            <a:off x="4211960" y="2132856"/>
            <a:ext cx="360040" cy="43204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131840" y="3597796"/>
            <a:ext cx="360040" cy="43204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724128" y="3564756"/>
            <a:ext cx="360040" cy="43204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3365500" y="2622550"/>
            <a:ext cx="800100" cy="1016000"/>
          </a:xfrm>
          <a:custGeom>
            <a:avLst/>
            <a:gdLst>
              <a:gd name="connsiteX0" fmla="*/ 25400 w 800100"/>
              <a:gd name="connsiteY0" fmla="*/ 1016000 h 1016000"/>
              <a:gd name="connsiteX1" fmla="*/ 19050 w 800100"/>
              <a:gd name="connsiteY1" fmla="*/ 882650 h 1016000"/>
              <a:gd name="connsiteX2" fmla="*/ 6350 w 800100"/>
              <a:gd name="connsiteY2" fmla="*/ 844550 h 1016000"/>
              <a:gd name="connsiteX3" fmla="*/ 0 w 800100"/>
              <a:gd name="connsiteY3" fmla="*/ 825500 h 1016000"/>
              <a:gd name="connsiteX4" fmla="*/ 95250 w 800100"/>
              <a:gd name="connsiteY4" fmla="*/ 812800 h 1016000"/>
              <a:gd name="connsiteX5" fmla="*/ 146050 w 800100"/>
              <a:gd name="connsiteY5" fmla="*/ 806450 h 1016000"/>
              <a:gd name="connsiteX6" fmla="*/ 139700 w 800100"/>
              <a:gd name="connsiteY6" fmla="*/ 723900 h 1016000"/>
              <a:gd name="connsiteX7" fmla="*/ 120650 w 800100"/>
              <a:gd name="connsiteY7" fmla="*/ 717550 h 1016000"/>
              <a:gd name="connsiteX8" fmla="*/ 177800 w 800100"/>
              <a:gd name="connsiteY8" fmla="*/ 711200 h 1016000"/>
              <a:gd name="connsiteX9" fmla="*/ 311150 w 800100"/>
              <a:gd name="connsiteY9" fmla="*/ 698500 h 1016000"/>
              <a:gd name="connsiteX10" fmla="*/ 279400 w 800100"/>
              <a:gd name="connsiteY10" fmla="*/ 647700 h 1016000"/>
              <a:gd name="connsiteX11" fmla="*/ 273050 w 800100"/>
              <a:gd name="connsiteY11" fmla="*/ 590550 h 1016000"/>
              <a:gd name="connsiteX12" fmla="*/ 361950 w 800100"/>
              <a:gd name="connsiteY12" fmla="*/ 565150 h 1016000"/>
              <a:gd name="connsiteX13" fmla="*/ 419100 w 800100"/>
              <a:gd name="connsiteY13" fmla="*/ 546100 h 1016000"/>
              <a:gd name="connsiteX14" fmla="*/ 438150 w 800100"/>
              <a:gd name="connsiteY14" fmla="*/ 558800 h 1016000"/>
              <a:gd name="connsiteX15" fmla="*/ 444500 w 800100"/>
              <a:gd name="connsiteY15" fmla="*/ 539750 h 1016000"/>
              <a:gd name="connsiteX16" fmla="*/ 425450 w 800100"/>
              <a:gd name="connsiteY16" fmla="*/ 546100 h 1016000"/>
              <a:gd name="connsiteX17" fmla="*/ 387350 w 800100"/>
              <a:gd name="connsiteY17" fmla="*/ 539750 h 1016000"/>
              <a:gd name="connsiteX18" fmla="*/ 374650 w 800100"/>
              <a:gd name="connsiteY18" fmla="*/ 520700 h 1016000"/>
              <a:gd name="connsiteX19" fmla="*/ 381000 w 800100"/>
              <a:gd name="connsiteY19" fmla="*/ 482600 h 1016000"/>
              <a:gd name="connsiteX20" fmla="*/ 393700 w 800100"/>
              <a:gd name="connsiteY20" fmla="*/ 450850 h 1016000"/>
              <a:gd name="connsiteX21" fmla="*/ 400050 w 800100"/>
              <a:gd name="connsiteY21" fmla="*/ 431800 h 1016000"/>
              <a:gd name="connsiteX22" fmla="*/ 438150 w 800100"/>
              <a:gd name="connsiteY22" fmla="*/ 444500 h 1016000"/>
              <a:gd name="connsiteX23" fmla="*/ 457200 w 800100"/>
              <a:gd name="connsiteY23" fmla="*/ 450850 h 1016000"/>
              <a:gd name="connsiteX24" fmla="*/ 495300 w 800100"/>
              <a:gd name="connsiteY24" fmla="*/ 292100 h 1016000"/>
              <a:gd name="connsiteX25" fmla="*/ 488950 w 800100"/>
              <a:gd name="connsiteY25" fmla="*/ 266700 h 1016000"/>
              <a:gd name="connsiteX26" fmla="*/ 508000 w 800100"/>
              <a:gd name="connsiteY26" fmla="*/ 279400 h 1016000"/>
              <a:gd name="connsiteX27" fmla="*/ 546100 w 800100"/>
              <a:gd name="connsiteY27" fmla="*/ 292100 h 1016000"/>
              <a:gd name="connsiteX28" fmla="*/ 565150 w 800100"/>
              <a:gd name="connsiteY28" fmla="*/ 285750 h 1016000"/>
              <a:gd name="connsiteX29" fmla="*/ 584200 w 800100"/>
              <a:gd name="connsiteY29" fmla="*/ 152400 h 1016000"/>
              <a:gd name="connsiteX30" fmla="*/ 577850 w 800100"/>
              <a:gd name="connsiteY30" fmla="*/ 133350 h 1016000"/>
              <a:gd name="connsiteX31" fmla="*/ 596900 w 800100"/>
              <a:gd name="connsiteY31" fmla="*/ 127000 h 1016000"/>
              <a:gd name="connsiteX32" fmla="*/ 641350 w 800100"/>
              <a:gd name="connsiteY32" fmla="*/ 133350 h 1016000"/>
              <a:gd name="connsiteX33" fmla="*/ 704850 w 800100"/>
              <a:gd name="connsiteY33" fmla="*/ 127000 h 1016000"/>
              <a:gd name="connsiteX34" fmla="*/ 736600 w 800100"/>
              <a:gd name="connsiteY34" fmla="*/ 120650 h 1016000"/>
              <a:gd name="connsiteX35" fmla="*/ 717550 w 800100"/>
              <a:gd name="connsiteY35" fmla="*/ 69850 h 1016000"/>
              <a:gd name="connsiteX36" fmla="*/ 711200 w 800100"/>
              <a:gd name="connsiteY36" fmla="*/ 38100 h 1016000"/>
              <a:gd name="connsiteX37" fmla="*/ 704850 w 800100"/>
              <a:gd name="connsiteY37" fmla="*/ 19050 h 1016000"/>
              <a:gd name="connsiteX38" fmla="*/ 736600 w 800100"/>
              <a:gd name="connsiteY38" fmla="*/ 12700 h 1016000"/>
              <a:gd name="connsiteX39" fmla="*/ 755650 w 800100"/>
              <a:gd name="connsiteY39" fmla="*/ 6350 h 1016000"/>
              <a:gd name="connsiteX40" fmla="*/ 800100 w 800100"/>
              <a:gd name="connsiteY40" fmla="*/ 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00100" h="1016000">
                <a:moveTo>
                  <a:pt x="25400" y="1016000"/>
                </a:moveTo>
                <a:cubicBezTo>
                  <a:pt x="23283" y="971550"/>
                  <a:pt x="23964" y="926878"/>
                  <a:pt x="19050" y="882650"/>
                </a:cubicBezTo>
                <a:cubicBezTo>
                  <a:pt x="17572" y="869345"/>
                  <a:pt x="10583" y="857250"/>
                  <a:pt x="6350" y="844550"/>
                </a:cubicBezTo>
                <a:lnTo>
                  <a:pt x="0" y="825500"/>
                </a:lnTo>
                <a:cubicBezTo>
                  <a:pt x="50989" y="812753"/>
                  <a:pt x="8919" y="821887"/>
                  <a:pt x="95250" y="812800"/>
                </a:cubicBezTo>
                <a:cubicBezTo>
                  <a:pt x="112221" y="811014"/>
                  <a:pt x="129117" y="808567"/>
                  <a:pt x="146050" y="806450"/>
                </a:cubicBezTo>
                <a:cubicBezTo>
                  <a:pt x="152759" y="772906"/>
                  <a:pt x="159973" y="760392"/>
                  <a:pt x="139700" y="723900"/>
                </a:cubicBezTo>
                <a:cubicBezTo>
                  <a:pt x="136449" y="718049"/>
                  <a:pt x="127000" y="719667"/>
                  <a:pt x="120650" y="717550"/>
                </a:cubicBezTo>
                <a:cubicBezTo>
                  <a:pt x="139700" y="715433"/>
                  <a:pt x="158694" y="712728"/>
                  <a:pt x="177800" y="711200"/>
                </a:cubicBezTo>
                <a:cubicBezTo>
                  <a:pt x="306559" y="700899"/>
                  <a:pt x="240914" y="712547"/>
                  <a:pt x="311150" y="698500"/>
                </a:cubicBezTo>
                <a:cubicBezTo>
                  <a:pt x="296037" y="653160"/>
                  <a:pt x="309589" y="667826"/>
                  <a:pt x="279400" y="647700"/>
                </a:cubicBezTo>
                <a:cubicBezTo>
                  <a:pt x="277283" y="628650"/>
                  <a:pt x="271458" y="609651"/>
                  <a:pt x="273050" y="590550"/>
                </a:cubicBezTo>
                <a:cubicBezTo>
                  <a:pt x="276241" y="552263"/>
                  <a:pt x="357122" y="565552"/>
                  <a:pt x="361950" y="565150"/>
                </a:cubicBezTo>
                <a:cubicBezTo>
                  <a:pt x="367343" y="562993"/>
                  <a:pt x="409026" y="544661"/>
                  <a:pt x="419100" y="546100"/>
                </a:cubicBezTo>
                <a:cubicBezTo>
                  <a:pt x="426655" y="547179"/>
                  <a:pt x="431800" y="554567"/>
                  <a:pt x="438150" y="558800"/>
                </a:cubicBezTo>
                <a:cubicBezTo>
                  <a:pt x="440267" y="552450"/>
                  <a:pt x="449233" y="544483"/>
                  <a:pt x="444500" y="539750"/>
                </a:cubicBezTo>
                <a:cubicBezTo>
                  <a:pt x="439767" y="535017"/>
                  <a:pt x="432143" y="546100"/>
                  <a:pt x="425450" y="546100"/>
                </a:cubicBezTo>
                <a:cubicBezTo>
                  <a:pt x="412575" y="546100"/>
                  <a:pt x="400050" y="541867"/>
                  <a:pt x="387350" y="539750"/>
                </a:cubicBezTo>
                <a:cubicBezTo>
                  <a:pt x="383117" y="533400"/>
                  <a:pt x="375493" y="528285"/>
                  <a:pt x="374650" y="520700"/>
                </a:cubicBezTo>
                <a:cubicBezTo>
                  <a:pt x="373228" y="507904"/>
                  <a:pt x="377612" y="495022"/>
                  <a:pt x="381000" y="482600"/>
                </a:cubicBezTo>
                <a:cubicBezTo>
                  <a:pt x="383999" y="471603"/>
                  <a:pt x="389698" y="461523"/>
                  <a:pt x="393700" y="450850"/>
                </a:cubicBezTo>
                <a:cubicBezTo>
                  <a:pt x="396050" y="444583"/>
                  <a:pt x="397933" y="438150"/>
                  <a:pt x="400050" y="431800"/>
                </a:cubicBezTo>
                <a:lnTo>
                  <a:pt x="438150" y="444500"/>
                </a:lnTo>
                <a:lnTo>
                  <a:pt x="457200" y="450850"/>
                </a:lnTo>
                <a:cubicBezTo>
                  <a:pt x="521569" y="399355"/>
                  <a:pt x="495300" y="433392"/>
                  <a:pt x="495300" y="292100"/>
                </a:cubicBezTo>
                <a:cubicBezTo>
                  <a:pt x="495300" y="283373"/>
                  <a:pt x="482779" y="272871"/>
                  <a:pt x="488950" y="266700"/>
                </a:cubicBezTo>
                <a:cubicBezTo>
                  <a:pt x="494346" y="261304"/>
                  <a:pt x="501026" y="276300"/>
                  <a:pt x="508000" y="279400"/>
                </a:cubicBezTo>
                <a:cubicBezTo>
                  <a:pt x="520233" y="284837"/>
                  <a:pt x="546100" y="292100"/>
                  <a:pt x="546100" y="292100"/>
                </a:cubicBezTo>
                <a:cubicBezTo>
                  <a:pt x="552450" y="289983"/>
                  <a:pt x="560865" y="290892"/>
                  <a:pt x="565150" y="285750"/>
                </a:cubicBezTo>
                <a:cubicBezTo>
                  <a:pt x="588230" y="258054"/>
                  <a:pt x="583755" y="159517"/>
                  <a:pt x="584200" y="152400"/>
                </a:cubicBezTo>
                <a:cubicBezTo>
                  <a:pt x="582083" y="146050"/>
                  <a:pt x="574857" y="139337"/>
                  <a:pt x="577850" y="133350"/>
                </a:cubicBezTo>
                <a:cubicBezTo>
                  <a:pt x="580843" y="127363"/>
                  <a:pt x="590207" y="127000"/>
                  <a:pt x="596900" y="127000"/>
                </a:cubicBezTo>
                <a:cubicBezTo>
                  <a:pt x="611867" y="127000"/>
                  <a:pt x="626533" y="131233"/>
                  <a:pt x="641350" y="133350"/>
                </a:cubicBezTo>
                <a:cubicBezTo>
                  <a:pt x="662517" y="131233"/>
                  <a:pt x="683764" y="129811"/>
                  <a:pt x="704850" y="127000"/>
                </a:cubicBezTo>
                <a:cubicBezTo>
                  <a:pt x="715548" y="125574"/>
                  <a:pt x="730613" y="129630"/>
                  <a:pt x="736600" y="120650"/>
                </a:cubicBezTo>
                <a:cubicBezTo>
                  <a:pt x="745754" y="106918"/>
                  <a:pt x="724215" y="79848"/>
                  <a:pt x="717550" y="69850"/>
                </a:cubicBezTo>
                <a:cubicBezTo>
                  <a:pt x="715433" y="59267"/>
                  <a:pt x="713818" y="48571"/>
                  <a:pt x="711200" y="38100"/>
                </a:cubicBezTo>
                <a:cubicBezTo>
                  <a:pt x="709577" y="31606"/>
                  <a:pt x="700117" y="23783"/>
                  <a:pt x="704850" y="19050"/>
                </a:cubicBezTo>
                <a:cubicBezTo>
                  <a:pt x="712482" y="11418"/>
                  <a:pt x="726129" y="15318"/>
                  <a:pt x="736600" y="12700"/>
                </a:cubicBezTo>
                <a:cubicBezTo>
                  <a:pt x="743094" y="11077"/>
                  <a:pt x="749086" y="7663"/>
                  <a:pt x="755650" y="6350"/>
                </a:cubicBezTo>
                <a:cubicBezTo>
                  <a:pt x="770326" y="3415"/>
                  <a:pt x="800100" y="0"/>
                  <a:pt x="8001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endCxn id="6" idx="3"/>
          </p:cNvCxnSpPr>
          <p:nvPr/>
        </p:nvCxnSpPr>
        <p:spPr>
          <a:xfrm flipV="1">
            <a:off x="4165600" y="2501632"/>
            <a:ext cx="99087" cy="12091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3498850" y="3619500"/>
            <a:ext cx="2070100" cy="273120"/>
          </a:xfrm>
          <a:custGeom>
            <a:avLst/>
            <a:gdLst>
              <a:gd name="connsiteX0" fmla="*/ 0 w 2070100"/>
              <a:gd name="connsiteY0" fmla="*/ 247650 h 273120"/>
              <a:gd name="connsiteX1" fmla="*/ 31750 w 2070100"/>
              <a:gd name="connsiteY1" fmla="*/ 260350 h 273120"/>
              <a:gd name="connsiteX2" fmla="*/ 69850 w 2070100"/>
              <a:gd name="connsiteY2" fmla="*/ 266700 h 273120"/>
              <a:gd name="connsiteX3" fmla="*/ 165100 w 2070100"/>
              <a:gd name="connsiteY3" fmla="*/ 260350 h 273120"/>
              <a:gd name="connsiteX4" fmla="*/ 234950 w 2070100"/>
              <a:gd name="connsiteY4" fmla="*/ 260350 h 273120"/>
              <a:gd name="connsiteX5" fmla="*/ 260350 w 2070100"/>
              <a:gd name="connsiteY5" fmla="*/ 241300 h 273120"/>
              <a:gd name="connsiteX6" fmla="*/ 279400 w 2070100"/>
              <a:gd name="connsiteY6" fmla="*/ 228600 h 273120"/>
              <a:gd name="connsiteX7" fmla="*/ 298450 w 2070100"/>
              <a:gd name="connsiteY7" fmla="*/ 234950 h 273120"/>
              <a:gd name="connsiteX8" fmla="*/ 419100 w 2070100"/>
              <a:gd name="connsiteY8" fmla="*/ 234950 h 273120"/>
              <a:gd name="connsiteX9" fmla="*/ 438150 w 2070100"/>
              <a:gd name="connsiteY9" fmla="*/ 273050 h 273120"/>
              <a:gd name="connsiteX10" fmla="*/ 450850 w 2070100"/>
              <a:gd name="connsiteY10" fmla="*/ 247650 h 273120"/>
              <a:gd name="connsiteX11" fmla="*/ 469900 w 2070100"/>
              <a:gd name="connsiteY11" fmla="*/ 241300 h 273120"/>
              <a:gd name="connsiteX12" fmla="*/ 476250 w 2070100"/>
              <a:gd name="connsiteY12" fmla="*/ 222250 h 273120"/>
              <a:gd name="connsiteX13" fmla="*/ 488950 w 2070100"/>
              <a:gd name="connsiteY13" fmla="*/ 203200 h 273120"/>
              <a:gd name="connsiteX14" fmla="*/ 508000 w 2070100"/>
              <a:gd name="connsiteY14" fmla="*/ 146050 h 273120"/>
              <a:gd name="connsiteX15" fmla="*/ 539750 w 2070100"/>
              <a:gd name="connsiteY15" fmla="*/ 203200 h 273120"/>
              <a:gd name="connsiteX16" fmla="*/ 558800 w 2070100"/>
              <a:gd name="connsiteY16" fmla="*/ 222250 h 273120"/>
              <a:gd name="connsiteX17" fmla="*/ 584200 w 2070100"/>
              <a:gd name="connsiteY17" fmla="*/ 228600 h 273120"/>
              <a:gd name="connsiteX18" fmla="*/ 603250 w 2070100"/>
              <a:gd name="connsiteY18" fmla="*/ 222250 h 273120"/>
              <a:gd name="connsiteX19" fmla="*/ 635000 w 2070100"/>
              <a:gd name="connsiteY19" fmla="*/ 215900 h 273120"/>
              <a:gd name="connsiteX20" fmla="*/ 666750 w 2070100"/>
              <a:gd name="connsiteY20" fmla="*/ 171450 h 273120"/>
              <a:gd name="connsiteX21" fmla="*/ 679450 w 2070100"/>
              <a:gd name="connsiteY21" fmla="*/ 133350 h 273120"/>
              <a:gd name="connsiteX22" fmla="*/ 717550 w 2070100"/>
              <a:gd name="connsiteY22" fmla="*/ 127000 h 273120"/>
              <a:gd name="connsiteX23" fmla="*/ 755650 w 2070100"/>
              <a:gd name="connsiteY23" fmla="*/ 133350 h 273120"/>
              <a:gd name="connsiteX24" fmla="*/ 781050 w 2070100"/>
              <a:gd name="connsiteY24" fmla="*/ 139700 h 273120"/>
              <a:gd name="connsiteX25" fmla="*/ 812800 w 2070100"/>
              <a:gd name="connsiteY25" fmla="*/ 146050 h 273120"/>
              <a:gd name="connsiteX26" fmla="*/ 831850 w 2070100"/>
              <a:gd name="connsiteY26" fmla="*/ 158750 h 273120"/>
              <a:gd name="connsiteX27" fmla="*/ 838200 w 2070100"/>
              <a:gd name="connsiteY27" fmla="*/ 177800 h 273120"/>
              <a:gd name="connsiteX28" fmla="*/ 863600 w 2070100"/>
              <a:gd name="connsiteY28" fmla="*/ 184150 h 273120"/>
              <a:gd name="connsiteX29" fmla="*/ 882650 w 2070100"/>
              <a:gd name="connsiteY29" fmla="*/ 196850 h 273120"/>
              <a:gd name="connsiteX30" fmla="*/ 895350 w 2070100"/>
              <a:gd name="connsiteY30" fmla="*/ 215900 h 273120"/>
              <a:gd name="connsiteX31" fmla="*/ 914400 w 2070100"/>
              <a:gd name="connsiteY31" fmla="*/ 234950 h 273120"/>
              <a:gd name="connsiteX32" fmla="*/ 958850 w 2070100"/>
              <a:gd name="connsiteY32" fmla="*/ 215900 h 273120"/>
              <a:gd name="connsiteX33" fmla="*/ 984250 w 2070100"/>
              <a:gd name="connsiteY33" fmla="*/ 190500 h 273120"/>
              <a:gd name="connsiteX34" fmla="*/ 990600 w 2070100"/>
              <a:gd name="connsiteY34" fmla="*/ 171450 h 273120"/>
              <a:gd name="connsiteX35" fmla="*/ 1003300 w 2070100"/>
              <a:gd name="connsiteY35" fmla="*/ 114300 h 273120"/>
              <a:gd name="connsiteX36" fmla="*/ 1041400 w 2070100"/>
              <a:gd name="connsiteY36" fmla="*/ 107950 h 273120"/>
              <a:gd name="connsiteX37" fmla="*/ 1060450 w 2070100"/>
              <a:gd name="connsiteY37" fmla="*/ 127000 h 273120"/>
              <a:gd name="connsiteX38" fmla="*/ 1123950 w 2070100"/>
              <a:gd name="connsiteY38" fmla="*/ 146050 h 273120"/>
              <a:gd name="connsiteX39" fmla="*/ 1143000 w 2070100"/>
              <a:gd name="connsiteY39" fmla="*/ 165100 h 273120"/>
              <a:gd name="connsiteX40" fmla="*/ 1174750 w 2070100"/>
              <a:gd name="connsiteY40" fmla="*/ 171450 h 273120"/>
              <a:gd name="connsiteX41" fmla="*/ 1193800 w 2070100"/>
              <a:gd name="connsiteY41" fmla="*/ 184150 h 273120"/>
              <a:gd name="connsiteX42" fmla="*/ 1200150 w 2070100"/>
              <a:gd name="connsiteY42" fmla="*/ 203200 h 273120"/>
              <a:gd name="connsiteX43" fmla="*/ 1212850 w 2070100"/>
              <a:gd name="connsiteY43" fmla="*/ 222250 h 273120"/>
              <a:gd name="connsiteX44" fmla="*/ 1219200 w 2070100"/>
              <a:gd name="connsiteY44" fmla="*/ 158750 h 273120"/>
              <a:gd name="connsiteX45" fmla="*/ 1238250 w 2070100"/>
              <a:gd name="connsiteY45" fmla="*/ 120650 h 273120"/>
              <a:gd name="connsiteX46" fmla="*/ 1263650 w 2070100"/>
              <a:gd name="connsiteY46" fmla="*/ 114300 h 273120"/>
              <a:gd name="connsiteX47" fmla="*/ 1339850 w 2070100"/>
              <a:gd name="connsiteY47" fmla="*/ 101600 h 273120"/>
              <a:gd name="connsiteX48" fmla="*/ 1390650 w 2070100"/>
              <a:gd name="connsiteY48" fmla="*/ 114300 h 273120"/>
              <a:gd name="connsiteX49" fmla="*/ 1416050 w 2070100"/>
              <a:gd name="connsiteY49" fmla="*/ 107950 h 273120"/>
              <a:gd name="connsiteX50" fmla="*/ 1473200 w 2070100"/>
              <a:gd name="connsiteY50" fmla="*/ 120650 h 273120"/>
              <a:gd name="connsiteX51" fmla="*/ 1511300 w 2070100"/>
              <a:gd name="connsiteY51" fmla="*/ 146050 h 273120"/>
              <a:gd name="connsiteX52" fmla="*/ 1530350 w 2070100"/>
              <a:gd name="connsiteY52" fmla="*/ 158750 h 273120"/>
              <a:gd name="connsiteX53" fmla="*/ 1568450 w 2070100"/>
              <a:gd name="connsiteY53" fmla="*/ 171450 h 273120"/>
              <a:gd name="connsiteX54" fmla="*/ 1593850 w 2070100"/>
              <a:gd name="connsiteY54" fmla="*/ 165100 h 273120"/>
              <a:gd name="connsiteX55" fmla="*/ 1581150 w 2070100"/>
              <a:gd name="connsiteY55" fmla="*/ 127000 h 273120"/>
              <a:gd name="connsiteX56" fmla="*/ 1568450 w 2070100"/>
              <a:gd name="connsiteY56" fmla="*/ 63500 h 273120"/>
              <a:gd name="connsiteX57" fmla="*/ 1574800 w 2070100"/>
              <a:gd name="connsiteY57" fmla="*/ 44450 h 273120"/>
              <a:gd name="connsiteX58" fmla="*/ 1625600 w 2070100"/>
              <a:gd name="connsiteY58" fmla="*/ 25400 h 273120"/>
              <a:gd name="connsiteX59" fmla="*/ 1663700 w 2070100"/>
              <a:gd name="connsiteY59" fmla="*/ 12700 h 273120"/>
              <a:gd name="connsiteX60" fmla="*/ 1682750 w 2070100"/>
              <a:gd name="connsiteY60" fmla="*/ 6350 h 273120"/>
              <a:gd name="connsiteX61" fmla="*/ 1714500 w 2070100"/>
              <a:gd name="connsiteY61" fmla="*/ 0 h 273120"/>
              <a:gd name="connsiteX62" fmla="*/ 1727200 w 2070100"/>
              <a:gd name="connsiteY62" fmla="*/ 25400 h 273120"/>
              <a:gd name="connsiteX63" fmla="*/ 1739900 w 2070100"/>
              <a:gd name="connsiteY63" fmla="*/ 44450 h 273120"/>
              <a:gd name="connsiteX64" fmla="*/ 1746250 w 2070100"/>
              <a:gd name="connsiteY64" fmla="*/ 63500 h 273120"/>
              <a:gd name="connsiteX65" fmla="*/ 1739900 w 2070100"/>
              <a:gd name="connsiteY65" fmla="*/ 107950 h 273120"/>
              <a:gd name="connsiteX66" fmla="*/ 1765300 w 2070100"/>
              <a:gd name="connsiteY66" fmla="*/ 120650 h 273120"/>
              <a:gd name="connsiteX67" fmla="*/ 1778000 w 2070100"/>
              <a:gd name="connsiteY67" fmla="*/ 139700 h 273120"/>
              <a:gd name="connsiteX68" fmla="*/ 1797050 w 2070100"/>
              <a:gd name="connsiteY68" fmla="*/ 152400 h 273120"/>
              <a:gd name="connsiteX69" fmla="*/ 1803400 w 2070100"/>
              <a:gd name="connsiteY69" fmla="*/ 133350 h 273120"/>
              <a:gd name="connsiteX70" fmla="*/ 1809750 w 2070100"/>
              <a:gd name="connsiteY70" fmla="*/ 107950 h 273120"/>
              <a:gd name="connsiteX71" fmla="*/ 1835150 w 2070100"/>
              <a:gd name="connsiteY71" fmla="*/ 101600 h 273120"/>
              <a:gd name="connsiteX72" fmla="*/ 1905000 w 2070100"/>
              <a:gd name="connsiteY72" fmla="*/ 82550 h 273120"/>
              <a:gd name="connsiteX73" fmla="*/ 1924050 w 2070100"/>
              <a:gd name="connsiteY73" fmla="*/ 76200 h 273120"/>
              <a:gd name="connsiteX74" fmla="*/ 1943100 w 2070100"/>
              <a:gd name="connsiteY74" fmla="*/ 82550 h 273120"/>
              <a:gd name="connsiteX75" fmla="*/ 1962150 w 2070100"/>
              <a:gd name="connsiteY75" fmla="*/ 133350 h 273120"/>
              <a:gd name="connsiteX76" fmla="*/ 1987550 w 2070100"/>
              <a:gd name="connsiteY76" fmla="*/ 139700 h 273120"/>
              <a:gd name="connsiteX77" fmla="*/ 2032000 w 2070100"/>
              <a:gd name="connsiteY77" fmla="*/ 158750 h 273120"/>
              <a:gd name="connsiteX78" fmla="*/ 2044700 w 2070100"/>
              <a:gd name="connsiteY78" fmla="*/ 177800 h 273120"/>
              <a:gd name="connsiteX79" fmla="*/ 2057400 w 2070100"/>
              <a:gd name="connsiteY79" fmla="*/ 152400 h 273120"/>
              <a:gd name="connsiteX80" fmla="*/ 2070100 w 2070100"/>
              <a:gd name="connsiteY80" fmla="*/ 139700 h 27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070100" h="273120">
                <a:moveTo>
                  <a:pt x="0" y="247650"/>
                </a:moveTo>
                <a:cubicBezTo>
                  <a:pt x="10583" y="251883"/>
                  <a:pt x="20439" y="258936"/>
                  <a:pt x="31750" y="260350"/>
                </a:cubicBezTo>
                <a:cubicBezTo>
                  <a:pt x="80286" y="266417"/>
                  <a:pt x="19867" y="233378"/>
                  <a:pt x="69850" y="266700"/>
                </a:cubicBezTo>
                <a:cubicBezTo>
                  <a:pt x="101600" y="264583"/>
                  <a:pt x="133280" y="260350"/>
                  <a:pt x="165100" y="260350"/>
                </a:cubicBezTo>
                <a:cubicBezTo>
                  <a:pt x="262725" y="260350"/>
                  <a:pt x="122680" y="279062"/>
                  <a:pt x="234950" y="260350"/>
                </a:cubicBezTo>
                <a:cubicBezTo>
                  <a:pt x="243417" y="254000"/>
                  <a:pt x="251738" y="247451"/>
                  <a:pt x="260350" y="241300"/>
                </a:cubicBezTo>
                <a:cubicBezTo>
                  <a:pt x="266560" y="236864"/>
                  <a:pt x="271872" y="229855"/>
                  <a:pt x="279400" y="228600"/>
                </a:cubicBezTo>
                <a:cubicBezTo>
                  <a:pt x="286002" y="227500"/>
                  <a:pt x="292100" y="232833"/>
                  <a:pt x="298450" y="234950"/>
                </a:cubicBezTo>
                <a:cubicBezTo>
                  <a:pt x="362962" y="213446"/>
                  <a:pt x="323319" y="220214"/>
                  <a:pt x="419100" y="234950"/>
                </a:cubicBezTo>
                <a:cubicBezTo>
                  <a:pt x="420112" y="237987"/>
                  <a:pt x="430575" y="274944"/>
                  <a:pt x="438150" y="273050"/>
                </a:cubicBezTo>
                <a:cubicBezTo>
                  <a:pt x="447333" y="270754"/>
                  <a:pt x="444157" y="254343"/>
                  <a:pt x="450850" y="247650"/>
                </a:cubicBezTo>
                <a:cubicBezTo>
                  <a:pt x="455583" y="242917"/>
                  <a:pt x="463550" y="243417"/>
                  <a:pt x="469900" y="241300"/>
                </a:cubicBezTo>
                <a:cubicBezTo>
                  <a:pt x="472017" y="234950"/>
                  <a:pt x="473257" y="228237"/>
                  <a:pt x="476250" y="222250"/>
                </a:cubicBezTo>
                <a:cubicBezTo>
                  <a:pt x="479663" y="215424"/>
                  <a:pt x="486537" y="210440"/>
                  <a:pt x="488950" y="203200"/>
                </a:cubicBezTo>
                <a:cubicBezTo>
                  <a:pt x="511764" y="134758"/>
                  <a:pt x="479143" y="189336"/>
                  <a:pt x="508000" y="146050"/>
                </a:cubicBezTo>
                <a:cubicBezTo>
                  <a:pt x="515985" y="170005"/>
                  <a:pt x="517915" y="181365"/>
                  <a:pt x="539750" y="203200"/>
                </a:cubicBezTo>
                <a:cubicBezTo>
                  <a:pt x="546100" y="209550"/>
                  <a:pt x="551003" y="217795"/>
                  <a:pt x="558800" y="222250"/>
                </a:cubicBezTo>
                <a:cubicBezTo>
                  <a:pt x="566377" y="226580"/>
                  <a:pt x="575733" y="226483"/>
                  <a:pt x="584200" y="228600"/>
                </a:cubicBezTo>
                <a:cubicBezTo>
                  <a:pt x="590550" y="226483"/>
                  <a:pt x="596756" y="223873"/>
                  <a:pt x="603250" y="222250"/>
                </a:cubicBezTo>
                <a:cubicBezTo>
                  <a:pt x="613721" y="219632"/>
                  <a:pt x="625848" y="221620"/>
                  <a:pt x="635000" y="215900"/>
                </a:cubicBezTo>
                <a:cubicBezTo>
                  <a:pt x="636443" y="214998"/>
                  <a:pt x="664178" y="177237"/>
                  <a:pt x="666750" y="171450"/>
                </a:cubicBezTo>
                <a:cubicBezTo>
                  <a:pt x="672187" y="159217"/>
                  <a:pt x="666245" y="135551"/>
                  <a:pt x="679450" y="133350"/>
                </a:cubicBezTo>
                <a:lnTo>
                  <a:pt x="717550" y="127000"/>
                </a:lnTo>
                <a:cubicBezTo>
                  <a:pt x="730250" y="129117"/>
                  <a:pt x="743025" y="130825"/>
                  <a:pt x="755650" y="133350"/>
                </a:cubicBezTo>
                <a:cubicBezTo>
                  <a:pt x="764208" y="135062"/>
                  <a:pt x="772531" y="137807"/>
                  <a:pt x="781050" y="139700"/>
                </a:cubicBezTo>
                <a:cubicBezTo>
                  <a:pt x="791586" y="142041"/>
                  <a:pt x="802217" y="143933"/>
                  <a:pt x="812800" y="146050"/>
                </a:cubicBezTo>
                <a:cubicBezTo>
                  <a:pt x="819150" y="150283"/>
                  <a:pt x="827082" y="152791"/>
                  <a:pt x="831850" y="158750"/>
                </a:cubicBezTo>
                <a:cubicBezTo>
                  <a:pt x="836031" y="163977"/>
                  <a:pt x="832973" y="173619"/>
                  <a:pt x="838200" y="177800"/>
                </a:cubicBezTo>
                <a:cubicBezTo>
                  <a:pt x="845015" y="183252"/>
                  <a:pt x="855133" y="182033"/>
                  <a:pt x="863600" y="184150"/>
                </a:cubicBezTo>
                <a:cubicBezTo>
                  <a:pt x="869950" y="188383"/>
                  <a:pt x="877254" y="191454"/>
                  <a:pt x="882650" y="196850"/>
                </a:cubicBezTo>
                <a:cubicBezTo>
                  <a:pt x="888046" y="202246"/>
                  <a:pt x="890464" y="210037"/>
                  <a:pt x="895350" y="215900"/>
                </a:cubicBezTo>
                <a:cubicBezTo>
                  <a:pt x="901099" y="222799"/>
                  <a:pt x="908050" y="228600"/>
                  <a:pt x="914400" y="234950"/>
                </a:cubicBezTo>
                <a:cubicBezTo>
                  <a:pt x="925785" y="231155"/>
                  <a:pt x="951003" y="223747"/>
                  <a:pt x="958850" y="215900"/>
                </a:cubicBezTo>
                <a:cubicBezTo>
                  <a:pt x="992717" y="182033"/>
                  <a:pt x="933450" y="207433"/>
                  <a:pt x="984250" y="190500"/>
                </a:cubicBezTo>
                <a:cubicBezTo>
                  <a:pt x="986367" y="184150"/>
                  <a:pt x="990600" y="178143"/>
                  <a:pt x="990600" y="171450"/>
                </a:cubicBezTo>
                <a:cubicBezTo>
                  <a:pt x="990600" y="143199"/>
                  <a:pt x="958261" y="149330"/>
                  <a:pt x="1003300" y="114300"/>
                </a:cubicBezTo>
                <a:cubicBezTo>
                  <a:pt x="1013463" y="106395"/>
                  <a:pt x="1028700" y="110067"/>
                  <a:pt x="1041400" y="107950"/>
                </a:cubicBezTo>
                <a:cubicBezTo>
                  <a:pt x="1047750" y="114300"/>
                  <a:pt x="1052600" y="122639"/>
                  <a:pt x="1060450" y="127000"/>
                </a:cubicBezTo>
                <a:cubicBezTo>
                  <a:pt x="1073099" y="134027"/>
                  <a:pt x="1107552" y="141951"/>
                  <a:pt x="1123950" y="146050"/>
                </a:cubicBezTo>
                <a:cubicBezTo>
                  <a:pt x="1130300" y="152400"/>
                  <a:pt x="1134968" y="161084"/>
                  <a:pt x="1143000" y="165100"/>
                </a:cubicBezTo>
                <a:cubicBezTo>
                  <a:pt x="1152653" y="169927"/>
                  <a:pt x="1164644" y="167660"/>
                  <a:pt x="1174750" y="171450"/>
                </a:cubicBezTo>
                <a:cubicBezTo>
                  <a:pt x="1181896" y="174130"/>
                  <a:pt x="1187450" y="179917"/>
                  <a:pt x="1193800" y="184150"/>
                </a:cubicBezTo>
                <a:cubicBezTo>
                  <a:pt x="1195917" y="190500"/>
                  <a:pt x="1197157" y="197213"/>
                  <a:pt x="1200150" y="203200"/>
                </a:cubicBezTo>
                <a:cubicBezTo>
                  <a:pt x="1203563" y="210026"/>
                  <a:pt x="1209844" y="229265"/>
                  <a:pt x="1212850" y="222250"/>
                </a:cubicBezTo>
                <a:cubicBezTo>
                  <a:pt x="1221230" y="202698"/>
                  <a:pt x="1215965" y="179775"/>
                  <a:pt x="1219200" y="158750"/>
                </a:cubicBezTo>
                <a:cubicBezTo>
                  <a:pt x="1220649" y="149332"/>
                  <a:pt x="1230177" y="126032"/>
                  <a:pt x="1238250" y="120650"/>
                </a:cubicBezTo>
                <a:cubicBezTo>
                  <a:pt x="1245512" y="115809"/>
                  <a:pt x="1255042" y="115735"/>
                  <a:pt x="1263650" y="114300"/>
                </a:cubicBezTo>
                <a:cubicBezTo>
                  <a:pt x="1352840" y="99435"/>
                  <a:pt x="1282690" y="115890"/>
                  <a:pt x="1339850" y="101600"/>
                </a:cubicBezTo>
                <a:cubicBezTo>
                  <a:pt x="1354882" y="106611"/>
                  <a:pt x="1375325" y="114300"/>
                  <a:pt x="1390650" y="114300"/>
                </a:cubicBezTo>
                <a:cubicBezTo>
                  <a:pt x="1399377" y="114300"/>
                  <a:pt x="1407583" y="110067"/>
                  <a:pt x="1416050" y="107950"/>
                </a:cubicBezTo>
                <a:cubicBezTo>
                  <a:pt x="1419390" y="108618"/>
                  <a:pt x="1467222" y="117661"/>
                  <a:pt x="1473200" y="120650"/>
                </a:cubicBezTo>
                <a:cubicBezTo>
                  <a:pt x="1486852" y="127476"/>
                  <a:pt x="1498600" y="137583"/>
                  <a:pt x="1511300" y="146050"/>
                </a:cubicBezTo>
                <a:cubicBezTo>
                  <a:pt x="1517650" y="150283"/>
                  <a:pt x="1523110" y="156337"/>
                  <a:pt x="1530350" y="158750"/>
                </a:cubicBezTo>
                <a:lnTo>
                  <a:pt x="1568450" y="171450"/>
                </a:lnTo>
                <a:cubicBezTo>
                  <a:pt x="1576917" y="169333"/>
                  <a:pt x="1591452" y="173491"/>
                  <a:pt x="1593850" y="165100"/>
                </a:cubicBezTo>
                <a:cubicBezTo>
                  <a:pt x="1597528" y="152228"/>
                  <a:pt x="1584397" y="139987"/>
                  <a:pt x="1581150" y="127000"/>
                </a:cubicBezTo>
                <a:cubicBezTo>
                  <a:pt x="1575915" y="106059"/>
                  <a:pt x="1568450" y="63500"/>
                  <a:pt x="1568450" y="63500"/>
                </a:cubicBezTo>
                <a:cubicBezTo>
                  <a:pt x="1570567" y="57150"/>
                  <a:pt x="1570067" y="49183"/>
                  <a:pt x="1574800" y="44450"/>
                </a:cubicBezTo>
                <a:cubicBezTo>
                  <a:pt x="1586967" y="32283"/>
                  <a:pt x="1610414" y="29956"/>
                  <a:pt x="1625600" y="25400"/>
                </a:cubicBezTo>
                <a:cubicBezTo>
                  <a:pt x="1638422" y="21553"/>
                  <a:pt x="1651000" y="16933"/>
                  <a:pt x="1663700" y="12700"/>
                </a:cubicBezTo>
                <a:cubicBezTo>
                  <a:pt x="1670050" y="10583"/>
                  <a:pt x="1676186" y="7663"/>
                  <a:pt x="1682750" y="6350"/>
                </a:cubicBezTo>
                <a:lnTo>
                  <a:pt x="1714500" y="0"/>
                </a:lnTo>
                <a:cubicBezTo>
                  <a:pt x="1718733" y="8467"/>
                  <a:pt x="1722504" y="17181"/>
                  <a:pt x="1727200" y="25400"/>
                </a:cubicBezTo>
                <a:cubicBezTo>
                  <a:pt x="1730986" y="32026"/>
                  <a:pt x="1736487" y="37624"/>
                  <a:pt x="1739900" y="44450"/>
                </a:cubicBezTo>
                <a:cubicBezTo>
                  <a:pt x="1742893" y="50437"/>
                  <a:pt x="1744133" y="57150"/>
                  <a:pt x="1746250" y="63500"/>
                </a:cubicBezTo>
                <a:cubicBezTo>
                  <a:pt x="1744133" y="78317"/>
                  <a:pt x="1735167" y="93751"/>
                  <a:pt x="1739900" y="107950"/>
                </a:cubicBezTo>
                <a:cubicBezTo>
                  <a:pt x="1742893" y="116930"/>
                  <a:pt x="1758028" y="114590"/>
                  <a:pt x="1765300" y="120650"/>
                </a:cubicBezTo>
                <a:cubicBezTo>
                  <a:pt x="1771163" y="125536"/>
                  <a:pt x="1772604" y="134304"/>
                  <a:pt x="1778000" y="139700"/>
                </a:cubicBezTo>
                <a:cubicBezTo>
                  <a:pt x="1783396" y="145096"/>
                  <a:pt x="1790700" y="148167"/>
                  <a:pt x="1797050" y="152400"/>
                </a:cubicBezTo>
                <a:cubicBezTo>
                  <a:pt x="1799167" y="146050"/>
                  <a:pt x="1801561" y="139786"/>
                  <a:pt x="1803400" y="133350"/>
                </a:cubicBezTo>
                <a:cubicBezTo>
                  <a:pt x="1805798" y="124959"/>
                  <a:pt x="1803579" y="114121"/>
                  <a:pt x="1809750" y="107950"/>
                </a:cubicBezTo>
                <a:cubicBezTo>
                  <a:pt x="1815921" y="101779"/>
                  <a:pt x="1826683" y="103717"/>
                  <a:pt x="1835150" y="101600"/>
                </a:cubicBezTo>
                <a:cubicBezTo>
                  <a:pt x="1882230" y="70213"/>
                  <a:pt x="1858283" y="73207"/>
                  <a:pt x="1905000" y="82550"/>
                </a:cubicBezTo>
                <a:cubicBezTo>
                  <a:pt x="1911350" y="80433"/>
                  <a:pt x="1917357" y="76200"/>
                  <a:pt x="1924050" y="76200"/>
                </a:cubicBezTo>
                <a:cubicBezTo>
                  <a:pt x="1930743" y="76200"/>
                  <a:pt x="1938919" y="77323"/>
                  <a:pt x="1943100" y="82550"/>
                </a:cubicBezTo>
                <a:cubicBezTo>
                  <a:pt x="1965948" y="111111"/>
                  <a:pt x="1930142" y="106677"/>
                  <a:pt x="1962150" y="133350"/>
                </a:cubicBezTo>
                <a:cubicBezTo>
                  <a:pt x="1968854" y="138937"/>
                  <a:pt x="1979159" y="137302"/>
                  <a:pt x="1987550" y="139700"/>
                </a:cubicBezTo>
                <a:cubicBezTo>
                  <a:pt x="2009351" y="145929"/>
                  <a:pt x="2009422" y="147461"/>
                  <a:pt x="2032000" y="158750"/>
                </a:cubicBezTo>
                <a:cubicBezTo>
                  <a:pt x="2036233" y="165100"/>
                  <a:pt x="2037296" y="179651"/>
                  <a:pt x="2044700" y="177800"/>
                </a:cubicBezTo>
                <a:cubicBezTo>
                  <a:pt x="2053883" y="175504"/>
                  <a:pt x="2052149" y="160276"/>
                  <a:pt x="2057400" y="152400"/>
                </a:cubicBezTo>
                <a:cubicBezTo>
                  <a:pt x="2060721" y="147419"/>
                  <a:pt x="2065867" y="143933"/>
                  <a:pt x="2070100" y="1397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2" idx="80"/>
            <a:endCxn id="8" idx="2"/>
          </p:cNvCxnSpPr>
          <p:nvPr/>
        </p:nvCxnSpPr>
        <p:spPr>
          <a:xfrm>
            <a:off x="5568950" y="3759200"/>
            <a:ext cx="155178" cy="2158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4559300" y="2438400"/>
            <a:ext cx="1276350" cy="1041400"/>
          </a:xfrm>
          <a:custGeom>
            <a:avLst/>
            <a:gdLst>
              <a:gd name="connsiteX0" fmla="*/ 0 w 1276350"/>
              <a:gd name="connsiteY0" fmla="*/ 0 h 1041400"/>
              <a:gd name="connsiteX1" fmla="*/ 76200 w 1276350"/>
              <a:gd name="connsiteY1" fmla="*/ 6350 h 1041400"/>
              <a:gd name="connsiteX2" fmla="*/ 95250 w 1276350"/>
              <a:gd name="connsiteY2" fmla="*/ 12700 h 1041400"/>
              <a:gd name="connsiteX3" fmla="*/ 146050 w 1276350"/>
              <a:gd name="connsiteY3" fmla="*/ 19050 h 1041400"/>
              <a:gd name="connsiteX4" fmla="*/ 215900 w 1276350"/>
              <a:gd name="connsiteY4" fmla="*/ 50800 h 1041400"/>
              <a:gd name="connsiteX5" fmla="*/ 222250 w 1276350"/>
              <a:gd name="connsiteY5" fmla="*/ 69850 h 1041400"/>
              <a:gd name="connsiteX6" fmla="*/ 234950 w 1276350"/>
              <a:gd name="connsiteY6" fmla="*/ 171450 h 1041400"/>
              <a:gd name="connsiteX7" fmla="*/ 254000 w 1276350"/>
              <a:gd name="connsiteY7" fmla="*/ 165100 h 1041400"/>
              <a:gd name="connsiteX8" fmla="*/ 361950 w 1276350"/>
              <a:gd name="connsiteY8" fmla="*/ 158750 h 1041400"/>
              <a:gd name="connsiteX9" fmla="*/ 381000 w 1276350"/>
              <a:gd name="connsiteY9" fmla="*/ 171450 h 1041400"/>
              <a:gd name="connsiteX10" fmla="*/ 412750 w 1276350"/>
              <a:gd name="connsiteY10" fmla="*/ 222250 h 1041400"/>
              <a:gd name="connsiteX11" fmla="*/ 438150 w 1276350"/>
              <a:gd name="connsiteY11" fmla="*/ 241300 h 1041400"/>
              <a:gd name="connsiteX12" fmla="*/ 457200 w 1276350"/>
              <a:gd name="connsiteY12" fmla="*/ 279400 h 1041400"/>
              <a:gd name="connsiteX13" fmla="*/ 444500 w 1276350"/>
              <a:gd name="connsiteY13" fmla="*/ 323850 h 1041400"/>
              <a:gd name="connsiteX14" fmla="*/ 425450 w 1276350"/>
              <a:gd name="connsiteY14" fmla="*/ 349250 h 1041400"/>
              <a:gd name="connsiteX15" fmla="*/ 419100 w 1276350"/>
              <a:gd name="connsiteY15" fmla="*/ 368300 h 1041400"/>
              <a:gd name="connsiteX16" fmla="*/ 514350 w 1276350"/>
              <a:gd name="connsiteY16" fmla="*/ 361950 h 1041400"/>
              <a:gd name="connsiteX17" fmla="*/ 552450 w 1276350"/>
              <a:gd name="connsiteY17" fmla="*/ 355600 h 1041400"/>
              <a:gd name="connsiteX18" fmla="*/ 571500 w 1276350"/>
              <a:gd name="connsiteY18" fmla="*/ 368300 h 1041400"/>
              <a:gd name="connsiteX19" fmla="*/ 603250 w 1276350"/>
              <a:gd name="connsiteY19" fmla="*/ 425450 h 1041400"/>
              <a:gd name="connsiteX20" fmla="*/ 641350 w 1276350"/>
              <a:gd name="connsiteY20" fmla="*/ 508000 h 1041400"/>
              <a:gd name="connsiteX21" fmla="*/ 673100 w 1276350"/>
              <a:gd name="connsiteY21" fmla="*/ 501650 h 1041400"/>
              <a:gd name="connsiteX22" fmla="*/ 755650 w 1276350"/>
              <a:gd name="connsiteY22" fmla="*/ 520700 h 1041400"/>
              <a:gd name="connsiteX23" fmla="*/ 768350 w 1276350"/>
              <a:gd name="connsiteY23" fmla="*/ 558800 h 1041400"/>
              <a:gd name="connsiteX24" fmla="*/ 774700 w 1276350"/>
              <a:gd name="connsiteY24" fmla="*/ 603250 h 1041400"/>
              <a:gd name="connsiteX25" fmla="*/ 781050 w 1276350"/>
              <a:gd name="connsiteY25" fmla="*/ 622300 h 1041400"/>
              <a:gd name="connsiteX26" fmla="*/ 850900 w 1276350"/>
              <a:gd name="connsiteY26" fmla="*/ 615950 h 1041400"/>
              <a:gd name="connsiteX27" fmla="*/ 882650 w 1276350"/>
              <a:gd name="connsiteY27" fmla="*/ 609600 h 1041400"/>
              <a:gd name="connsiteX28" fmla="*/ 901700 w 1276350"/>
              <a:gd name="connsiteY28" fmla="*/ 603250 h 1041400"/>
              <a:gd name="connsiteX29" fmla="*/ 939800 w 1276350"/>
              <a:gd name="connsiteY29" fmla="*/ 635000 h 1041400"/>
              <a:gd name="connsiteX30" fmla="*/ 946150 w 1276350"/>
              <a:gd name="connsiteY30" fmla="*/ 660400 h 1041400"/>
              <a:gd name="connsiteX31" fmla="*/ 952500 w 1276350"/>
              <a:gd name="connsiteY31" fmla="*/ 692150 h 1041400"/>
              <a:gd name="connsiteX32" fmla="*/ 958850 w 1276350"/>
              <a:gd name="connsiteY32" fmla="*/ 711200 h 1041400"/>
              <a:gd name="connsiteX33" fmla="*/ 965200 w 1276350"/>
              <a:gd name="connsiteY33" fmla="*/ 742950 h 1041400"/>
              <a:gd name="connsiteX34" fmla="*/ 1003300 w 1276350"/>
              <a:gd name="connsiteY34" fmla="*/ 736600 h 1041400"/>
              <a:gd name="connsiteX35" fmla="*/ 1047750 w 1276350"/>
              <a:gd name="connsiteY35" fmla="*/ 730250 h 1041400"/>
              <a:gd name="connsiteX36" fmla="*/ 1066800 w 1276350"/>
              <a:gd name="connsiteY36" fmla="*/ 723900 h 1041400"/>
              <a:gd name="connsiteX37" fmla="*/ 1117600 w 1276350"/>
              <a:gd name="connsiteY37" fmla="*/ 711200 h 1041400"/>
              <a:gd name="connsiteX38" fmla="*/ 1155700 w 1276350"/>
              <a:gd name="connsiteY38" fmla="*/ 698500 h 1041400"/>
              <a:gd name="connsiteX39" fmla="*/ 1162050 w 1276350"/>
              <a:gd name="connsiteY39" fmla="*/ 736600 h 1041400"/>
              <a:gd name="connsiteX40" fmla="*/ 1168400 w 1276350"/>
              <a:gd name="connsiteY40" fmla="*/ 755650 h 1041400"/>
              <a:gd name="connsiteX41" fmla="*/ 1174750 w 1276350"/>
              <a:gd name="connsiteY41" fmla="*/ 781050 h 1041400"/>
              <a:gd name="connsiteX42" fmla="*/ 1168400 w 1276350"/>
              <a:gd name="connsiteY42" fmla="*/ 844550 h 1041400"/>
              <a:gd name="connsiteX43" fmla="*/ 1168400 w 1276350"/>
              <a:gd name="connsiteY43" fmla="*/ 933450 h 1041400"/>
              <a:gd name="connsiteX44" fmla="*/ 1187450 w 1276350"/>
              <a:gd name="connsiteY44" fmla="*/ 946150 h 1041400"/>
              <a:gd name="connsiteX45" fmla="*/ 1225550 w 1276350"/>
              <a:gd name="connsiteY45" fmla="*/ 946150 h 1041400"/>
              <a:gd name="connsiteX46" fmla="*/ 1257300 w 1276350"/>
              <a:gd name="connsiteY46" fmla="*/ 939800 h 1041400"/>
              <a:gd name="connsiteX47" fmla="*/ 1276350 w 1276350"/>
              <a:gd name="connsiteY47" fmla="*/ 977900 h 1041400"/>
              <a:gd name="connsiteX48" fmla="*/ 1270000 w 1276350"/>
              <a:gd name="connsiteY48" fmla="*/ 1003300 h 1041400"/>
              <a:gd name="connsiteX49" fmla="*/ 1270000 w 1276350"/>
              <a:gd name="connsiteY49" fmla="*/ 104140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76350" h="1041400">
                <a:moveTo>
                  <a:pt x="0" y="0"/>
                </a:moveTo>
                <a:cubicBezTo>
                  <a:pt x="25400" y="2117"/>
                  <a:pt x="50936" y="2981"/>
                  <a:pt x="76200" y="6350"/>
                </a:cubicBezTo>
                <a:cubicBezTo>
                  <a:pt x="82835" y="7235"/>
                  <a:pt x="88664" y="11503"/>
                  <a:pt x="95250" y="12700"/>
                </a:cubicBezTo>
                <a:cubicBezTo>
                  <a:pt x="112040" y="15753"/>
                  <a:pt x="129117" y="16933"/>
                  <a:pt x="146050" y="19050"/>
                </a:cubicBezTo>
                <a:cubicBezTo>
                  <a:pt x="202837" y="47443"/>
                  <a:pt x="178889" y="38463"/>
                  <a:pt x="215900" y="50800"/>
                </a:cubicBezTo>
                <a:cubicBezTo>
                  <a:pt x="218017" y="57150"/>
                  <a:pt x="221206" y="63238"/>
                  <a:pt x="222250" y="69850"/>
                </a:cubicBezTo>
                <a:cubicBezTo>
                  <a:pt x="227573" y="103563"/>
                  <a:pt x="224157" y="139071"/>
                  <a:pt x="234950" y="171450"/>
                </a:cubicBezTo>
                <a:cubicBezTo>
                  <a:pt x="237067" y="177800"/>
                  <a:pt x="247340" y="165766"/>
                  <a:pt x="254000" y="165100"/>
                </a:cubicBezTo>
                <a:cubicBezTo>
                  <a:pt x="289867" y="161513"/>
                  <a:pt x="325967" y="160867"/>
                  <a:pt x="361950" y="158750"/>
                </a:cubicBezTo>
                <a:cubicBezTo>
                  <a:pt x="368300" y="162983"/>
                  <a:pt x="376114" y="165587"/>
                  <a:pt x="381000" y="171450"/>
                </a:cubicBezTo>
                <a:cubicBezTo>
                  <a:pt x="431300" y="231810"/>
                  <a:pt x="351274" y="160774"/>
                  <a:pt x="412750" y="222250"/>
                </a:cubicBezTo>
                <a:cubicBezTo>
                  <a:pt x="420234" y="229734"/>
                  <a:pt x="430666" y="233816"/>
                  <a:pt x="438150" y="241300"/>
                </a:cubicBezTo>
                <a:cubicBezTo>
                  <a:pt x="450460" y="253610"/>
                  <a:pt x="452035" y="263906"/>
                  <a:pt x="457200" y="279400"/>
                </a:cubicBezTo>
                <a:cubicBezTo>
                  <a:pt x="452967" y="294217"/>
                  <a:pt x="450877" y="309822"/>
                  <a:pt x="444500" y="323850"/>
                </a:cubicBezTo>
                <a:cubicBezTo>
                  <a:pt x="440121" y="333485"/>
                  <a:pt x="430701" y="340061"/>
                  <a:pt x="425450" y="349250"/>
                </a:cubicBezTo>
                <a:cubicBezTo>
                  <a:pt x="422129" y="355062"/>
                  <a:pt x="412474" y="367353"/>
                  <a:pt x="419100" y="368300"/>
                </a:cubicBezTo>
                <a:cubicBezTo>
                  <a:pt x="450601" y="372800"/>
                  <a:pt x="482600" y="364067"/>
                  <a:pt x="514350" y="361950"/>
                </a:cubicBezTo>
                <a:cubicBezTo>
                  <a:pt x="527050" y="359833"/>
                  <a:pt x="539654" y="354178"/>
                  <a:pt x="552450" y="355600"/>
                </a:cubicBezTo>
                <a:cubicBezTo>
                  <a:pt x="560035" y="356443"/>
                  <a:pt x="566474" y="362557"/>
                  <a:pt x="571500" y="368300"/>
                </a:cubicBezTo>
                <a:cubicBezTo>
                  <a:pt x="595014" y="395173"/>
                  <a:pt x="594528" y="399285"/>
                  <a:pt x="603250" y="425450"/>
                </a:cubicBezTo>
                <a:cubicBezTo>
                  <a:pt x="608263" y="485605"/>
                  <a:pt x="585553" y="508000"/>
                  <a:pt x="641350" y="508000"/>
                </a:cubicBezTo>
                <a:cubicBezTo>
                  <a:pt x="652143" y="508000"/>
                  <a:pt x="662517" y="503767"/>
                  <a:pt x="673100" y="501650"/>
                </a:cubicBezTo>
                <a:cubicBezTo>
                  <a:pt x="680458" y="502386"/>
                  <a:pt x="741767" y="498487"/>
                  <a:pt x="755650" y="520700"/>
                </a:cubicBezTo>
                <a:cubicBezTo>
                  <a:pt x="762745" y="532052"/>
                  <a:pt x="768350" y="558800"/>
                  <a:pt x="768350" y="558800"/>
                </a:cubicBezTo>
                <a:cubicBezTo>
                  <a:pt x="770467" y="573617"/>
                  <a:pt x="771765" y="588574"/>
                  <a:pt x="774700" y="603250"/>
                </a:cubicBezTo>
                <a:cubicBezTo>
                  <a:pt x="776013" y="609814"/>
                  <a:pt x="774448" y="621200"/>
                  <a:pt x="781050" y="622300"/>
                </a:cubicBezTo>
                <a:cubicBezTo>
                  <a:pt x="804111" y="626144"/>
                  <a:pt x="827617" y="618067"/>
                  <a:pt x="850900" y="615950"/>
                </a:cubicBezTo>
                <a:cubicBezTo>
                  <a:pt x="861483" y="613833"/>
                  <a:pt x="872179" y="612218"/>
                  <a:pt x="882650" y="609600"/>
                </a:cubicBezTo>
                <a:cubicBezTo>
                  <a:pt x="889144" y="607977"/>
                  <a:pt x="895098" y="602150"/>
                  <a:pt x="901700" y="603250"/>
                </a:cubicBezTo>
                <a:cubicBezTo>
                  <a:pt x="912309" y="605018"/>
                  <a:pt x="934079" y="629279"/>
                  <a:pt x="939800" y="635000"/>
                </a:cubicBezTo>
                <a:cubicBezTo>
                  <a:pt x="941917" y="643467"/>
                  <a:pt x="944257" y="651881"/>
                  <a:pt x="946150" y="660400"/>
                </a:cubicBezTo>
                <a:cubicBezTo>
                  <a:pt x="948491" y="670936"/>
                  <a:pt x="949882" y="681679"/>
                  <a:pt x="952500" y="692150"/>
                </a:cubicBezTo>
                <a:cubicBezTo>
                  <a:pt x="954123" y="698644"/>
                  <a:pt x="957227" y="704706"/>
                  <a:pt x="958850" y="711200"/>
                </a:cubicBezTo>
                <a:cubicBezTo>
                  <a:pt x="961468" y="721671"/>
                  <a:pt x="963083" y="732367"/>
                  <a:pt x="965200" y="742950"/>
                </a:cubicBezTo>
                <a:lnTo>
                  <a:pt x="1003300" y="736600"/>
                </a:lnTo>
                <a:cubicBezTo>
                  <a:pt x="1018093" y="734324"/>
                  <a:pt x="1033074" y="733185"/>
                  <a:pt x="1047750" y="730250"/>
                </a:cubicBezTo>
                <a:cubicBezTo>
                  <a:pt x="1054314" y="728937"/>
                  <a:pt x="1060342" y="725661"/>
                  <a:pt x="1066800" y="723900"/>
                </a:cubicBezTo>
                <a:cubicBezTo>
                  <a:pt x="1083639" y="719307"/>
                  <a:pt x="1101041" y="716720"/>
                  <a:pt x="1117600" y="711200"/>
                </a:cubicBezTo>
                <a:lnTo>
                  <a:pt x="1155700" y="698500"/>
                </a:lnTo>
                <a:cubicBezTo>
                  <a:pt x="1157817" y="711200"/>
                  <a:pt x="1159257" y="724031"/>
                  <a:pt x="1162050" y="736600"/>
                </a:cubicBezTo>
                <a:cubicBezTo>
                  <a:pt x="1163502" y="743134"/>
                  <a:pt x="1166561" y="749214"/>
                  <a:pt x="1168400" y="755650"/>
                </a:cubicBezTo>
                <a:cubicBezTo>
                  <a:pt x="1170798" y="764041"/>
                  <a:pt x="1172633" y="772583"/>
                  <a:pt x="1174750" y="781050"/>
                </a:cubicBezTo>
                <a:cubicBezTo>
                  <a:pt x="1172633" y="802217"/>
                  <a:pt x="1171635" y="823525"/>
                  <a:pt x="1168400" y="844550"/>
                </a:cubicBezTo>
                <a:cubicBezTo>
                  <a:pt x="1161173" y="891524"/>
                  <a:pt x="1138683" y="836870"/>
                  <a:pt x="1168400" y="933450"/>
                </a:cubicBezTo>
                <a:cubicBezTo>
                  <a:pt x="1170644" y="940744"/>
                  <a:pt x="1181100" y="941917"/>
                  <a:pt x="1187450" y="946150"/>
                </a:cubicBezTo>
                <a:cubicBezTo>
                  <a:pt x="1238250" y="929217"/>
                  <a:pt x="1174750" y="946150"/>
                  <a:pt x="1225550" y="946150"/>
                </a:cubicBezTo>
                <a:cubicBezTo>
                  <a:pt x="1236343" y="946150"/>
                  <a:pt x="1246717" y="941917"/>
                  <a:pt x="1257300" y="939800"/>
                </a:cubicBezTo>
                <a:cubicBezTo>
                  <a:pt x="1263721" y="949432"/>
                  <a:pt x="1276350" y="964755"/>
                  <a:pt x="1276350" y="977900"/>
                </a:cubicBezTo>
                <a:cubicBezTo>
                  <a:pt x="1276350" y="986627"/>
                  <a:pt x="1270868" y="994616"/>
                  <a:pt x="1270000" y="1003300"/>
                </a:cubicBezTo>
                <a:cubicBezTo>
                  <a:pt x="1268736" y="1015937"/>
                  <a:pt x="1270000" y="1028700"/>
                  <a:pt x="1270000" y="1041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a:off x="5835650" y="3479800"/>
            <a:ext cx="68498" cy="8495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4264687" y="2164214"/>
                <a:ext cx="26921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𝑘</m:t>
                      </m:r>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4264687" y="2164214"/>
                <a:ext cx="269213" cy="369332"/>
              </a:xfrm>
              <a:prstGeom prst="rect">
                <a:avLst/>
              </a:prstGeom>
              <a:blipFill rotWithShape="1">
                <a:blip r:embed="rId3"/>
                <a:stretch>
                  <a:fillRect r="-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177253" y="3619500"/>
                <a:ext cx="26921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𝑖</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3177253" y="3619500"/>
                <a:ext cx="269213"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769541" y="3585324"/>
                <a:ext cx="26921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𝑗</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5769541" y="3585324"/>
                <a:ext cx="269213" cy="369332"/>
              </a:xfrm>
              <a:prstGeom prst="rect">
                <a:avLst/>
              </a:prstGeom>
              <a:blipFill rotWithShape="1">
                <a:blip r:embed="rId5"/>
                <a:stretch>
                  <a:fillRect l="-4444" r="-6667"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643652" y="2774434"/>
                <a:ext cx="27483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𝐴</m:t>
                          </m:r>
                        </m:e>
                        <m:sub>
                          <m:r>
                            <a:rPr lang="en-US" b="0" i="1" smtClean="0">
                              <a:latin typeface="Cambria Math"/>
                            </a:rPr>
                            <m:t>𝑘</m:t>
                          </m:r>
                          <m:r>
                            <a:rPr lang="en-US" b="0" i="1" smtClean="0">
                              <a:latin typeface="Cambria Math"/>
                            </a:rPr>
                            <m:t>−1</m:t>
                          </m:r>
                        </m:sub>
                      </m:sSub>
                      <m:r>
                        <a:rPr lang="en-US" b="0" i="1" smtClean="0">
                          <a:latin typeface="Cambria Math"/>
                        </a:rPr>
                        <m:t>[</m:t>
                      </m:r>
                      <m:r>
                        <a:rPr lang="en-US" b="0" i="1" smtClean="0">
                          <a:latin typeface="Cambria Math"/>
                        </a:rPr>
                        <m:t>𝑖</m:t>
                      </m:r>
                      <m:r>
                        <a:rPr lang="en-US" b="0" i="1" smtClean="0">
                          <a:latin typeface="Cambria Math"/>
                        </a:rPr>
                        <m:t>,</m:t>
                      </m:r>
                      <m:r>
                        <a:rPr lang="en-US" b="0" i="1" smtClean="0">
                          <a:latin typeface="Cambria Math"/>
                        </a:rPr>
                        <m:t>𝑘</m:t>
                      </m:r>
                      <m:r>
                        <a:rPr lang="en-US" b="0" i="1" smtClean="0">
                          <a:latin typeface="Cambria Math"/>
                        </a:rPr>
                        <m:t>]</m:t>
                      </m:r>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1643652" y="2774434"/>
                <a:ext cx="2748328" cy="369332"/>
              </a:xfrm>
              <a:prstGeom prst="rect">
                <a:avLst/>
              </a:prstGeom>
              <a:blipFill rotWithShape="1">
                <a:blip r:embed="rId6"/>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768738" y="2684216"/>
                <a:ext cx="27483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𝐴</m:t>
                          </m:r>
                        </m:e>
                        <m:sub>
                          <m:r>
                            <a:rPr lang="en-US" b="0" i="1" smtClean="0">
                              <a:latin typeface="Cambria Math"/>
                            </a:rPr>
                            <m:t>𝑘</m:t>
                          </m:r>
                          <m:r>
                            <a:rPr lang="en-US" b="0" i="1" smtClean="0">
                              <a:latin typeface="Cambria Math"/>
                            </a:rPr>
                            <m:t>−1</m:t>
                          </m:r>
                        </m:sub>
                      </m:sSub>
                      <m:r>
                        <a:rPr lang="en-US" b="0" i="1" smtClean="0">
                          <a:latin typeface="Cambria Math"/>
                        </a:rPr>
                        <m:t>[</m:t>
                      </m:r>
                      <m:r>
                        <a:rPr lang="en-US" b="0" i="1" smtClean="0">
                          <a:latin typeface="Cambria Math"/>
                        </a:rPr>
                        <m:t>𝑘</m:t>
                      </m:r>
                      <m:r>
                        <a:rPr lang="en-US" b="0" i="1" smtClean="0">
                          <a:latin typeface="Cambria Math"/>
                        </a:rPr>
                        <m:t>,</m:t>
                      </m:r>
                      <m:r>
                        <a:rPr lang="en-US" b="0" i="1" smtClean="0">
                          <a:latin typeface="Cambria Math"/>
                        </a:rPr>
                        <m:t>𝑗</m:t>
                      </m:r>
                      <m:r>
                        <a:rPr lang="en-US" b="0" i="1" smtClean="0">
                          <a:latin typeface="Cambria Math"/>
                        </a:rPr>
                        <m:t>]</m:t>
                      </m:r>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4768738" y="2684216"/>
                <a:ext cx="2748328" cy="369332"/>
              </a:xfrm>
              <a:prstGeom prst="rect">
                <a:avLst/>
              </a:prstGeom>
              <a:blipFill rotWithShape="1">
                <a:blip r:embed="rId7"/>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394574" y="4000752"/>
                <a:ext cx="27483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𝐴</m:t>
                          </m:r>
                        </m:e>
                        <m:sub>
                          <m:r>
                            <a:rPr lang="en-US" b="0" i="1" smtClean="0">
                              <a:latin typeface="Cambria Math"/>
                            </a:rPr>
                            <m:t>𝑘</m:t>
                          </m:r>
                        </m:sub>
                      </m:sSub>
                      <m:r>
                        <a:rPr lang="en-US" b="0" i="1" smtClean="0">
                          <a:latin typeface="Cambria Math"/>
                        </a:rPr>
                        <m:t>[</m:t>
                      </m:r>
                      <m:r>
                        <a:rPr lang="en-US" b="0" i="1" smtClean="0">
                          <a:latin typeface="Cambria Math"/>
                        </a:rPr>
                        <m:t>𝑖</m:t>
                      </m:r>
                      <m:r>
                        <a:rPr lang="en-US" b="0" i="1" smtClean="0">
                          <a:latin typeface="Cambria Math"/>
                        </a:rPr>
                        <m:t>,</m:t>
                      </m:r>
                      <m:r>
                        <a:rPr lang="en-US" b="0" i="1" smtClean="0">
                          <a:latin typeface="Cambria Math"/>
                        </a:rPr>
                        <m:t>𝑗</m:t>
                      </m:r>
                      <m:r>
                        <a:rPr lang="en-US" b="0" i="1" smtClean="0">
                          <a:latin typeface="Cambria Math"/>
                        </a:rPr>
                        <m:t>]</m:t>
                      </m:r>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3394574" y="4000752"/>
                <a:ext cx="2748328" cy="369332"/>
              </a:xfrm>
              <a:prstGeom prst="rect">
                <a:avLst/>
              </a:prstGeom>
              <a:blipFill>
                <a:blip r:embed="rId8"/>
                <a:stretch>
                  <a:fillRect b="-14754"/>
                </a:stretch>
              </a:blipFill>
            </p:spPr>
            <p:txBody>
              <a:bodyPr/>
              <a:lstStyle/>
              <a:p>
                <a:r>
                  <a:rPr lang="en-US">
                    <a:noFill/>
                  </a:rPr>
                  <a:t> </a:t>
                </a:r>
              </a:p>
            </p:txBody>
          </p:sp>
        </mc:Fallback>
      </mc:AlternateContent>
    </p:spTree>
    <p:extLst>
      <p:ext uri="{BB962C8B-B14F-4D97-AF65-F5344CB8AC3E}">
        <p14:creationId xmlns:p14="http://schemas.microsoft.com/office/powerpoint/2010/main" val="6482241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Floyd’s Algorithm (cont’d)</a:t>
            </a:r>
          </a:p>
        </p:txBody>
      </p:sp>
      <p:sp>
        <p:nvSpPr>
          <p:cNvPr id="3" name="Content Placeholder 2"/>
          <p:cNvSpPr>
            <a:spLocks noGrp="1"/>
          </p:cNvSpPr>
          <p:nvPr>
            <p:ph idx="1"/>
          </p:nvPr>
        </p:nvSpPr>
        <p:spPr/>
        <p:txBody>
          <a:bodyPr>
            <a:normAutofit fontScale="70000" lnSpcReduction="20000"/>
          </a:bodyPr>
          <a:lstStyle/>
          <a:p>
            <a:pPr marL="0" indent="0">
              <a:buNone/>
            </a:pPr>
            <a:r>
              <a:rPr lang="en-US" sz="2400" dirty="0">
                <a:latin typeface="Courier New" pitchFamily="49" charset="0"/>
                <a:cs typeface="Courier New" pitchFamily="49" charset="0"/>
              </a:rPr>
              <a:t>void APSP(void)</a:t>
            </a:r>
          </a:p>
          <a:p>
            <a:pPr marL="0" indent="0">
              <a:buNone/>
            </a:pPr>
            <a:r>
              <a:rPr lang="en-US" sz="2400" dirty="0">
                <a:latin typeface="Courier New" pitchFamily="49" charset="0"/>
                <a:cs typeface="Courier New" pitchFamily="49" charset="0"/>
              </a:rPr>
              <a:t>{ </a:t>
            </a:r>
          </a:p>
          <a:p>
            <a:pPr marL="0" indent="0">
              <a:buNone/>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int</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i,j,k</a:t>
            </a:r>
            <a:r>
              <a:rPr lang="en-US" sz="2400" dirty="0">
                <a:latin typeface="Courier New" pitchFamily="49" charset="0"/>
                <a:cs typeface="Courier New" pitchFamily="49" charset="0"/>
              </a:rPr>
              <a:t>;</a:t>
            </a:r>
          </a:p>
          <a:p>
            <a:pPr marL="0" indent="0">
              <a:buNone/>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int</a:t>
            </a:r>
            <a:r>
              <a:rPr lang="en-US" sz="2400" dirty="0">
                <a:latin typeface="Courier New" pitchFamily="49" charset="0"/>
                <a:cs typeface="Courier New" pitchFamily="49" charset="0"/>
              </a:rPr>
              <a:t> A[MAX][MAX], C[MAX][MAX];</a:t>
            </a:r>
          </a:p>
          <a:p>
            <a:pPr marL="0" indent="0">
              <a:buNone/>
            </a:pPr>
            <a:r>
              <a:rPr lang="en-US" sz="2400" dirty="0">
                <a:latin typeface="Courier New" pitchFamily="49" charset="0"/>
                <a:cs typeface="Courier New" pitchFamily="49" charset="0"/>
              </a:rPr>
              <a:t>  </a:t>
            </a:r>
          </a:p>
          <a:p>
            <a:pPr marL="0" indent="0">
              <a:buNone/>
            </a:pPr>
            <a:r>
              <a:rPr lang="en-US" sz="2400" dirty="0">
                <a:latin typeface="Courier New" pitchFamily="49" charset="0"/>
                <a:cs typeface="Courier New" pitchFamily="49" charset="0"/>
              </a:rPr>
              <a:t>  for (</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=0; </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&lt;=MAX-1; </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a:t>
            </a:r>
          </a:p>
          <a:p>
            <a:pPr marL="0" indent="0">
              <a:buNone/>
            </a:pPr>
            <a:r>
              <a:rPr lang="en-US" sz="2400" dirty="0">
                <a:latin typeface="Courier New" pitchFamily="49" charset="0"/>
                <a:cs typeface="Courier New" pitchFamily="49" charset="0"/>
              </a:rPr>
              <a:t>    for (j=0; j&lt;=MAX-1; j++)</a:t>
            </a:r>
          </a:p>
          <a:p>
            <a:pPr marL="0" indent="0">
              <a:buNone/>
            </a:pPr>
            <a:r>
              <a:rPr lang="en-US" sz="2400" dirty="0">
                <a:latin typeface="Courier New" pitchFamily="49" charset="0"/>
                <a:cs typeface="Courier New" pitchFamily="49" charset="0"/>
              </a:rPr>
              <a:t>       A[</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][j]=C[</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][j];</a:t>
            </a:r>
          </a:p>
          <a:p>
            <a:pPr marL="0" indent="0">
              <a:buNone/>
            </a:pPr>
            <a:endParaRPr lang="en-US" sz="2400" dirty="0">
              <a:latin typeface="Courier New" pitchFamily="49" charset="0"/>
              <a:cs typeface="Courier New" pitchFamily="49" charset="0"/>
            </a:endParaRPr>
          </a:p>
          <a:p>
            <a:pPr marL="0" indent="0">
              <a:buNone/>
            </a:pPr>
            <a:r>
              <a:rPr lang="en-US" sz="2400" dirty="0">
                <a:latin typeface="Courier New" pitchFamily="49" charset="0"/>
                <a:cs typeface="Courier New" pitchFamily="49" charset="0"/>
              </a:rPr>
              <a:t>  </a:t>
            </a:r>
          </a:p>
          <a:p>
            <a:pPr marL="0" indent="0">
              <a:buNone/>
            </a:pPr>
            <a:r>
              <a:rPr lang="en-US" sz="2400" dirty="0">
                <a:latin typeface="Courier New" pitchFamily="49" charset="0"/>
                <a:cs typeface="Courier New" pitchFamily="49" charset="0"/>
              </a:rPr>
              <a:t>  for (k=0; k&lt;=MAX-1; k++)</a:t>
            </a:r>
          </a:p>
          <a:p>
            <a:pPr marL="0" indent="0">
              <a:buNone/>
            </a:pPr>
            <a:r>
              <a:rPr lang="en-US" sz="2400" dirty="0">
                <a:latin typeface="Courier New" pitchFamily="49" charset="0"/>
                <a:cs typeface="Courier New" pitchFamily="49" charset="0"/>
              </a:rPr>
              <a:t>    for (</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=0; </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&lt;=MAX-1; </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a:t>
            </a:r>
          </a:p>
          <a:p>
            <a:pPr marL="0" indent="0">
              <a:buNone/>
            </a:pPr>
            <a:r>
              <a:rPr lang="en-US" sz="2400" dirty="0">
                <a:latin typeface="Courier New" pitchFamily="49" charset="0"/>
                <a:cs typeface="Courier New" pitchFamily="49" charset="0"/>
              </a:rPr>
              <a:t>       for (j=0; j&lt;=MAX-1; j++)</a:t>
            </a:r>
          </a:p>
          <a:p>
            <a:pPr marL="0" indent="0">
              <a:buNone/>
            </a:pPr>
            <a:r>
              <a:rPr lang="en-US" sz="2400" dirty="0">
                <a:latin typeface="Courier New" pitchFamily="49" charset="0"/>
                <a:cs typeface="Courier New" pitchFamily="49" charset="0"/>
              </a:rPr>
              <a:t>          if (A[</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][k]+A[k][j] &lt; A[</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][j])</a:t>
            </a:r>
          </a:p>
          <a:p>
            <a:pPr marL="0" indent="0">
              <a:buNone/>
            </a:pPr>
            <a:r>
              <a:rPr lang="en-US" sz="2400" dirty="0">
                <a:latin typeface="Courier New" pitchFamily="49" charset="0"/>
                <a:cs typeface="Courier New" pitchFamily="49" charset="0"/>
              </a:rPr>
              <a:t>             A[</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][j]=A[</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][k]+A[k][j];</a:t>
            </a:r>
          </a:p>
          <a:p>
            <a:pPr marL="0" indent="0">
              <a:buNone/>
            </a:pPr>
            <a:r>
              <a:rPr lang="en-US" sz="2400" dirty="0">
                <a:latin typeface="Courier New" pitchFamily="49" charset="0"/>
                <a:cs typeface="Courier New" pitchFamily="49" charset="0"/>
              </a:rPr>
              <a:t>} </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7C852C77-3737-4763-8963-DB67E05A77C1}" type="slidenum">
              <a:rPr lang="en-US" smtClean="0"/>
              <a:t>47</a:t>
            </a:fld>
            <a:endParaRPr lang="en-US"/>
          </a:p>
        </p:txBody>
      </p:sp>
    </p:spTree>
    <p:extLst>
      <p:ext uri="{BB962C8B-B14F-4D97-AF65-F5344CB8AC3E}">
        <p14:creationId xmlns:p14="http://schemas.microsoft.com/office/powerpoint/2010/main" val="25801717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Complexity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running time of Floyd’s algorithm is </a:t>
                </a:r>
                <a14:m>
                  <m:oMath xmlns:m="http://schemas.openxmlformats.org/officeDocument/2006/math">
                    <m:r>
                      <a:rPr lang="en-US" b="1" i="1" smtClean="0">
                        <a:latin typeface="Cambria Math"/>
                      </a:rPr>
                      <m:t>𝑶</m:t>
                    </m:r>
                    <m:r>
                      <a:rPr lang="en-US" b="1" i="1" smtClean="0">
                        <a:latin typeface="Cambria Math"/>
                      </a:rPr>
                      <m:t>(</m:t>
                    </m:r>
                    <m:sSup>
                      <m:sSupPr>
                        <m:ctrlPr>
                          <a:rPr lang="en-US" b="1" i="1" smtClean="0">
                            <a:latin typeface="Cambria Math" panose="02040503050406030204" pitchFamily="18" charset="0"/>
                          </a:rPr>
                        </m:ctrlPr>
                      </m:sSupPr>
                      <m:e>
                        <m:r>
                          <a:rPr lang="en-US" b="1" i="1" smtClean="0">
                            <a:latin typeface="Cambria Math"/>
                          </a:rPr>
                          <m:t>𝒏</m:t>
                        </m:r>
                      </m:e>
                      <m:sup>
                        <m:r>
                          <a:rPr lang="en-US" b="1" i="1" smtClean="0">
                            <a:latin typeface="Cambria Math"/>
                          </a:rPr>
                          <m:t>𝟑</m:t>
                        </m:r>
                      </m:sup>
                    </m:sSup>
                    <m:r>
                      <a:rPr lang="en-US" b="1" i="1" smtClean="0">
                        <a:latin typeface="Cambria Math"/>
                      </a:rPr>
                      <m:t>)</m:t>
                    </m:r>
                  </m:oMath>
                </a14:m>
                <a:r>
                  <a:rPr lang="en-US" dirty="0"/>
                  <a:t> where </a:t>
                </a:r>
                <a14:m>
                  <m:oMath xmlns:m="http://schemas.openxmlformats.org/officeDocument/2006/math">
                    <m:r>
                      <a:rPr lang="en-US" b="0" i="1" smtClean="0">
                        <a:latin typeface="Cambria Math"/>
                      </a:rPr>
                      <m:t>𝑛</m:t>
                    </m:r>
                  </m:oMath>
                </a14:m>
                <a:r>
                  <a:rPr lang="en-US" dirty="0"/>
                  <a:t> is the number of vertices.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7C852C77-3737-4763-8963-DB67E05A77C1}" type="slidenum">
              <a:rPr lang="en-US" smtClean="0"/>
              <a:t>48</a:t>
            </a:fld>
            <a:endParaRPr lang="en-US"/>
          </a:p>
        </p:txBody>
      </p:sp>
    </p:spTree>
    <p:extLst>
      <p:ext uri="{BB962C8B-B14F-4D97-AF65-F5344CB8AC3E}">
        <p14:creationId xmlns:p14="http://schemas.microsoft.com/office/powerpoint/2010/main" val="41892815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Existence of Paths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r>
                  <a:rPr lang="en-US" dirty="0"/>
                  <a:t>In some problems we may be interested in determining only </a:t>
                </a:r>
                <a:r>
                  <a:rPr lang="en-US" b="1" dirty="0"/>
                  <a:t>whether there exists a path </a:t>
                </a:r>
                <a:r>
                  <a:rPr lang="en-US" dirty="0"/>
                  <a:t>of length one or more from vertex </a:t>
                </a:r>
                <a14:m>
                  <m:oMath xmlns:m="http://schemas.openxmlformats.org/officeDocument/2006/math">
                    <m:r>
                      <a:rPr lang="en-US" b="0" i="1" smtClean="0">
                        <a:latin typeface="Cambria Math"/>
                      </a:rPr>
                      <m:t>𝑖</m:t>
                    </m:r>
                  </m:oMath>
                </a14:m>
                <a:r>
                  <a:rPr lang="en-US" dirty="0"/>
                  <a:t> to vertex </a:t>
                </a:r>
                <a14:m>
                  <m:oMath xmlns:m="http://schemas.openxmlformats.org/officeDocument/2006/math">
                    <m:r>
                      <a:rPr lang="en-US" b="0" i="1" smtClean="0">
                        <a:latin typeface="Cambria Math"/>
                      </a:rPr>
                      <m:t>𝑗</m:t>
                    </m:r>
                  </m:oMath>
                </a14:m>
                <a:r>
                  <a:rPr lang="en-US" dirty="0"/>
                  <a:t> of directed graph </a:t>
                </a:r>
                <a14:m>
                  <m:oMath xmlns:m="http://schemas.openxmlformats.org/officeDocument/2006/math">
                    <m:r>
                      <a:rPr lang="en-US" b="0" i="1" smtClean="0">
                        <a:latin typeface="Cambria Math"/>
                      </a:rPr>
                      <m:t>𝐺</m:t>
                    </m:r>
                  </m:oMath>
                </a14:m>
                <a:r>
                  <a:rPr lang="en-US" dirty="0"/>
                  <a:t> </a:t>
                </a:r>
                <a:r>
                  <a:rPr lang="el-GR" dirty="0"/>
                  <a:t>(</a:t>
                </a:r>
                <a:r>
                  <a:rPr lang="en-US" dirty="0"/>
                  <a:t>the weights are not considered or weights do not exist).</a:t>
                </a:r>
              </a:p>
              <a:p>
                <a:r>
                  <a:rPr lang="en-US" dirty="0"/>
                  <a:t>The algorithm for this problem is a modification of Floyd’s algorithm, which historically predates Floyd’s algorithm, called </a:t>
                </a:r>
                <a:r>
                  <a:rPr lang="en-US" b="1" dirty="0" err="1"/>
                  <a:t>Warshall’s</a:t>
                </a:r>
                <a:r>
                  <a:rPr lang="en-US" b="1" dirty="0"/>
                  <a:t> algorithm.</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2830" r="-96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7C852C77-3737-4763-8963-DB67E05A77C1}" type="slidenum">
              <a:rPr lang="en-US" smtClean="0"/>
              <a:t>49</a:t>
            </a:fld>
            <a:endParaRPr lang="en-US"/>
          </a:p>
        </p:txBody>
      </p:sp>
    </p:spTree>
    <p:extLst>
      <p:ext uri="{BB962C8B-B14F-4D97-AF65-F5344CB8AC3E}">
        <p14:creationId xmlns:p14="http://schemas.microsoft.com/office/powerpoint/2010/main" val="3985280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Adjacency Matrix for the Example Graph</a:t>
            </a:r>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4139387080"/>
                  </p:ext>
                </p:extLst>
              </p:nvPr>
            </p:nvGraphicFramePr>
            <p:xfrm>
              <a:off x="467544" y="2276872"/>
              <a:ext cx="8229599" cy="259588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70840">
                    <a:tc>
                      <a:txBody>
                        <a:bodyPr/>
                        <a:lstStyle/>
                        <a:p>
                          <a:pPr algn="ctr"/>
                          <a:endParaRPr lang="en-US" dirty="0"/>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4</a:t>
                          </a:r>
                        </a:p>
                      </a:txBody>
                      <a:tcPr/>
                    </a:tc>
                    <a:tc>
                      <a:txBody>
                        <a:bodyPr/>
                        <a:lstStyle/>
                        <a:p>
                          <a:pPr algn="ctr"/>
                          <a:r>
                            <a:rPr lang="en-US" dirty="0"/>
                            <a:t>5</a:t>
                          </a:r>
                        </a:p>
                      </a:txBody>
                      <a:tcPr/>
                    </a:tc>
                    <a:tc>
                      <a:txBody>
                        <a:bodyPr/>
                        <a:lstStyle/>
                        <a:p>
                          <a:pPr algn="ctr"/>
                          <a:r>
                            <a:rPr lang="en-US" dirty="0"/>
                            <a:t>6</a:t>
                          </a:r>
                        </a:p>
                      </a:txBody>
                      <a:tcPr/>
                    </a:tc>
                    <a:extLst>
                      <a:ext uri="{0D108BD9-81ED-4DB2-BD59-A6C34878D82A}">
                        <a16:rowId xmlns:a16="http://schemas.microsoft.com/office/drawing/2014/main" val="10000"/>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3</a:t>
                          </a:r>
                        </a:p>
                      </a:txBody>
                      <a:tcPr/>
                    </a:tc>
                    <a:tc>
                      <a:txBody>
                        <a:bodyPr/>
                        <a:lstStyle/>
                        <a:p>
                          <a:pPr algn="ct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algn="ctr"/>
                          <a:r>
                            <a:rPr lang="en-US" dirty="0"/>
                            <a:t>5</a:t>
                          </a:r>
                        </a:p>
                      </a:txBody>
                      <a:tcPr/>
                    </a:tc>
                    <a:extLst>
                      <a:ext uri="{0D108BD9-81ED-4DB2-BD59-A6C34878D82A}">
                        <a16:rowId xmlns:a16="http://schemas.microsoft.com/office/drawing/2014/main" val="10001"/>
                      </a:ext>
                    </a:extLst>
                  </a:tr>
                  <a:tr h="370840">
                    <a:tc>
                      <a:txBody>
                        <a:bodyPr/>
                        <a:lstStyle/>
                        <a:p>
                          <a:pPr algn="ctr"/>
                          <a:r>
                            <a:rPr lang="en-US" dirty="0"/>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algn="ctr"/>
                          <a:r>
                            <a:rPr lang="en-US" dirty="0"/>
                            <a:t>0</a:t>
                          </a:r>
                        </a:p>
                      </a:txBody>
                      <a:tcPr/>
                    </a:tc>
                    <a:tc>
                      <a:txBody>
                        <a:bodyPr/>
                        <a:lstStyle/>
                        <a:p>
                          <a:pPr algn="ctr"/>
                          <a:r>
                            <a:rPr lang="en-US" dirty="0"/>
                            <a:t>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algn="ctr"/>
                          <a:r>
                            <a:rPr lang="en-US" dirty="0"/>
                            <a:t>10</a:t>
                          </a:r>
                        </a:p>
                      </a:txBody>
                      <a:tcPr/>
                    </a:tc>
                    <a:extLst>
                      <a:ext uri="{0D108BD9-81ED-4DB2-BD59-A6C34878D82A}">
                        <a16:rowId xmlns:a16="http://schemas.microsoft.com/office/drawing/2014/main" val="10002"/>
                      </a:ext>
                    </a:extLst>
                  </a:tr>
                  <a:tr h="370840">
                    <a:tc>
                      <a:txBody>
                        <a:bodyPr/>
                        <a:lstStyle/>
                        <a:p>
                          <a:pPr algn="ctr"/>
                          <a:r>
                            <a:rPr lang="en-US" dirty="0"/>
                            <a:t>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algn="ctr"/>
                          <a:r>
                            <a:rPr lang="en-US" dirty="0"/>
                            <a:t>0</a:t>
                          </a:r>
                        </a:p>
                      </a:txBody>
                      <a:tcPr/>
                    </a:tc>
                    <a:tc>
                      <a:txBody>
                        <a:bodyPr/>
                        <a:lstStyle/>
                        <a:p>
                          <a:pPr algn="ctr"/>
                          <a:r>
                            <a:rPr lang="en-US" dirty="0"/>
                            <a:t>5</a:t>
                          </a:r>
                        </a:p>
                      </a:txBody>
                      <a:tcPr/>
                    </a:tc>
                    <a:tc>
                      <a:txBody>
                        <a:bodyPr/>
                        <a:lstStyle/>
                        <a:p>
                          <a:pPr algn="ctr"/>
                          <a:r>
                            <a:rPr lang="en-US" dirty="0"/>
                            <a:t>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extLst>
                      <a:ext uri="{0D108BD9-81ED-4DB2-BD59-A6C34878D82A}">
                        <a16:rowId xmlns:a16="http://schemas.microsoft.com/office/drawing/2014/main" val="10003"/>
                      </a:ext>
                    </a:extLst>
                  </a:tr>
                  <a:tr h="370840">
                    <a:tc>
                      <a:txBody>
                        <a:bodyPr/>
                        <a:lstStyle/>
                        <a:p>
                          <a:pPr algn="ctr"/>
                          <a:r>
                            <a:rPr lang="en-US" dirty="0"/>
                            <a:t>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algn="ctr"/>
                          <a:r>
                            <a:rPr lang="en-US" dirty="0"/>
                            <a:t>0</a:t>
                          </a:r>
                        </a:p>
                      </a:txBody>
                      <a:tcPr/>
                    </a:tc>
                    <a:tc>
                      <a:txBody>
                        <a:bodyPr/>
                        <a:lstStyle/>
                        <a:p>
                          <a:pPr algn="ctr"/>
                          <a:r>
                            <a:rPr lang="en-US" dirty="0"/>
                            <a:t>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extLst>
                      <a:ext uri="{0D108BD9-81ED-4DB2-BD59-A6C34878D82A}">
                        <a16:rowId xmlns:a16="http://schemas.microsoft.com/office/drawing/2014/main" val="10004"/>
                      </a:ext>
                    </a:extLst>
                  </a:tr>
                  <a:tr h="370840">
                    <a:tc>
                      <a:txBody>
                        <a:bodyPr/>
                        <a:lstStyle/>
                        <a:p>
                          <a:pPr algn="ctr"/>
                          <a:r>
                            <a:rPr lang="en-US" dirty="0"/>
                            <a:t>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algn="ctr"/>
                          <a:r>
                            <a:rPr lang="en-US" dirty="0"/>
                            <a:t>0</a:t>
                          </a:r>
                        </a:p>
                      </a:txBody>
                      <a:tcPr/>
                    </a:tc>
                    <a:tc>
                      <a:txBody>
                        <a:bodyPr/>
                        <a:lstStyle/>
                        <a:p>
                          <a:pPr algn="ctr"/>
                          <a:r>
                            <a:rPr lang="en-US" dirty="0"/>
                            <a:t>7</a:t>
                          </a:r>
                        </a:p>
                      </a:txBody>
                      <a:tcPr/>
                    </a:tc>
                    <a:extLst>
                      <a:ext uri="{0D108BD9-81ED-4DB2-BD59-A6C34878D82A}">
                        <a16:rowId xmlns:a16="http://schemas.microsoft.com/office/drawing/2014/main" val="10005"/>
                      </a:ext>
                    </a:extLst>
                  </a:tr>
                  <a:tr h="370840">
                    <a:tc>
                      <a:txBody>
                        <a:bodyPr/>
                        <a:lstStyle/>
                        <a:p>
                          <a:pPr algn="ctr"/>
                          <a:r>
                            <a:rPr lang="en-US" dirty="0"/>
                            <a:t>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algn="ctr"/>
                          <a:r>
                            <a:rPr lang="en-US" dirty="0"/>
                            <a:t>8</a:t>
                          </a:r>
                        </a:p>
                      </a:txBody>
                      <a:tcPr/>
                    </a:tc>
                    <a:tc>
                      <a:txBody>
                        <a:bodyPr/>
                        <a:lstStyle/>
                        <a:p>
                          <a:pPr algn="ctr"/>
                          <a:r>
                            <a:rPr lang="en-US" dirty="0"/>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a:txBody>
                      <a:tcPr/>
                    </a:tc>
                    <a:tc>
                      <a:txBody>
                        <a:bodyPr/>
                        <a:lstStyle/>
                        <a:p>
                          <a:pPr algn="ctr"/>
                          <a:r>
                            <a:rPr lang="en-US" dirty="0"/>
                            <a:t>0</a:t>
                          </a:r>
                        </a:p>
                      </a:txBody>
                      <a:tcPr/>
                    </a:tc>
                    <a:extLst>
                      <a:ext uri="{0D108BD9-81ED-4DB2-BD59-A6C34878D82A}">
                        <a16:rowId xmlns:a16="http://schemas.microsoft.com/office/drawing/2014/main" val="10006"/>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3259259469"/>
                  </p:ext>
                </p:extLst>
              </p:nvPr>
            </p:nvGraphicFramePr>
            <p:xfrm>
              <a:off x="467544" y="2276872"/>
              <a:ext cx="8229599" cy="259588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70840">
                    <a:tc>
                      <a:txBody>
                        <a:bodyPr/>
                        <a:lstStyle/>
                        <a:p>
                          <a:pPr algn="ctr"/>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r>
                            <a:rPr lang="en-US" dirty="0" smtClean="0"/>
                            <a:t>4</a:t>
                          </a:r>
                          <a:endParaRPr lang="en-US" dirty="0"/>
                        </a:p>
                      </a:txBody>
                      <a:tcPr/>
                    </a:tc>
                    <a:tc>
                      <a:txBody>
                        <a:bodyPr/>
                        <a:lstStyle/>
                        <a:p>
                          <a:pPr algn="ctr"/>
                          <a:r>
                            <a:rPr lang="en-US" dirty="0" smtClean="0"/>
                            <a:t>5</a:t>
                          </a:r>
                          <a:endParaRPr lang="en-US" dirty="0"/>
                        </a:p>
                      </a:txBody>
                      <a:tcPr/>
                    </a:tc>
                    <a:tc>
                      <a:txBody>
                        <a:bodyPr/>
                        <a:lstStyle/>
                        <a:p>
                          <a:pPr algn="ctr"/>
                          <a:r>
                            <a:rPr lang="en-US" dirty="0" smtClean="0"/>
                            <a:t>6</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3</a:t>
                          </a:r>
                          <a:endParaRPr lang="en-US" dirty="0"/>
                        </a:p>
                      </a:txBody>
                      <a:tcPr/>
                    </a:tc>
                    <a:tc>
                      <a:txBody>
                        <a:bodyPr/>
                        <a:lstStyle/>
                        <a:p>
                          <a:endParaRPr lang="en-US"/>
                        </a:p>
                      </a:txBody>
                      <a:tcPr>
                        <a:blipFill rotWithShape="1">
                          <a:blip r:embed="rId2"/>
                          <a:stretch>
                            <a:fillRect l="-302083" t="-110000" r="-301562" b="-533333"/>
                          </a:stretch>
                        </a:blipFill>
                      </a:tcPr>
                    </a:tc>
                    <a:tc>
                      <a:txBody>
                        <a:bodyPr/>
                        <a:lstStyle/>
                        <a:p>
                          <a:endParaRPr lang="en-US"/>
                        </a:p>
                      </a:txBody>
                      <a:tcPr>
                        <a:blipFill rotWithShape="1">
                          <a:blip r:embed="rId2"/>
                          <a:stretch>
                            <a:fillRect l="-400000" t="-110000" r="-200000" b="-533333"/>
                          </a:stretch>
                        </a:blipFill>
                      </a:tcPr>
                    </a:tc>
                    <a:tc>
                      <a:txBody>
                        <a:bodyPr/>
                        <a:lstStyle/>
                        <a:p>
                          <a:endParaRPr lang="en-US"/>
                        </a:p>
                      </a:txBody>
                      <a:tcPr>
                        <a:blipFill rotWithShape="1">
                          <a:blip r:embed="rId2"/>
                          <a:stretch>
                            <a:fillRect l="-500000" t="-110000" r="-100000" b="-533333"/>
                          </a:stretch>
                        </a:blipFill>
                      </a:tcPr>
                    </a:tc>
                    <a:tc>
                      <a:txBody>
                        <a:bodyPr/>
                        <a:lstStyle/>
                        <a:p>
                          <a:pPr algn="ctr"/>
                          <a:r>
                            <a:rPr lang="en-US" dirty="0" smtClean="0"/>
                            <a:t>5</a:t>
                          </a:r>
                          <a:endParaRPr lang="en-US" dirty="0"/>
                        </a:p>
                      </a:txBody>
                      <a:tcPr/>
                    </a:tc>
                  </a:tr>
                  <a:tr h="370840">
                    <a:tc>
                      <a:txBody>
                        <a:bodyPr/>
                        <a:lstStyle/>
                        <a:p>
                          <a:pPr algn="ctr"/>
                          <a:r>
                            <a:rPr lang="en-US" dirty="0" smtClean="0"/>
                            <a:t>2</a:t>
                          </a:r>
                          <a:endParaRPr lang="en-US" dirty="0"/>
                        </a:p>
                      </a:txBody>
                      <a:tcPr/>
                    </a:tc>
                    <a:tc>
                      <a:txBody>
                        <a:bodyPr/>
                        <a:lstStyle/>
                        <a:p>
                          <a:endParaRPr lang="en-US"/>
                        </a:p>
                      </a:txBody>
                      <a:tcPr>
                        <a:blipFill rotWithShape="1">
                          <a:blip r:embed="rId2"/>
                          <a:stretch>
                            <a:fillRect l="-100518" t="-206557" r="-499482" b="-424590"/>
                          </a:stretch>
                        </a:blipFill>
                      </a:tcPr>
                    </a:tc>
                    <a:tc>
                      <a:txBody>
                        <a:bodyPr/>
                        <a:lstStyle/>
                        <a:p>
                          <a:pPr algn="ctr"/>
                          <a:r>
                            <a:rPr lang="en-US" dirty="0" smtClean="0"/>
                            <a:t>0</a:t>
                          </a:r>
                          <a:endParaRPr lang="en-US" dirty="0"/>
                        </a:p>
                      </a:txBody>
                      <a:tcPr/>
                    </a:tc>
                    <a:tc>
                      <a:txBody>
                        <a:bodyPr/>
                        <a:lstStyle/>
                        <a:p>
                          <a:pPr algn="ctr"/>
                          <a:r>
                            <a:rPr lang="en-US" dirty="0" smtClean="0"/>
                            <a:t>7</a:t>
                          </a:r>
                          <a:endParaRPr lang="en-US" dirty="0"/>
                        </a:p>
                      </a:txBody>
                      <a:tcPr/>
                    </a:tc>
                    <a:tc>
                      <a:txBody>
                        <a:bodyPr/>
                        <a:lstStyle/>
                        <a:p>
                          <a:endParaRPr lang="en-US"/>
                        </a:p>
                      </a:txBody>
                      <a:tcPr>
                        <a:blipFill rotWithShape="1">
                          <a:blip r:embed="rId2"/>
                          <a:stretch>
                            <a:fillRect l="-400000" t="-206557" r="-200000" b="-424590"/>
                          </a:stretch>
                        </a:blipFill>
                      </a:tcPr>
                    </a:tc>
                    <a:tc>
                      <a:txBody>
                        <a:bodyPr/>
                        <a:lstStyle/>
                        <a:p>
                          <a:endParaRPr lang="en-US"/>
                        </a:p>
                      </a:txBody>
                      <a:tcPr>
                        <a:blipFill rotWithShape="1">
                          <a:blip r:embed="rId2"/>
                          <a:stretch>
                            <a:fillRect l="-500000" t="-206557" r="-100000" b="-424590"/>
                          </a:stretch>
                        </a:blipFill>
                      </a:tcPr>
                    </a:tc>
                    <a:tc>
                      <a:txBody>
                        <a:bodyPr/>
                        <a:lstStyle/>
                        <a:p>
                          <a:pPr algn="ctr"/>
                          <a:r>
                            <a:rPr lang="en-US" dirty="0" smtClean="0"/>
                            <a:t>10</a:t>
                          </a:r>
                          <a:endParaRPr lang="en-US" dirty="0"/>
                        </a:p>
                      </a:txBody>
                      <a:tcPr/>
                    </a:tc>
                  </a:tr>
                  <a:tr h="370840">
                    <a:tc>
                      <a:txBody>
                        <a:bodyPr/>
                        <a:lstStyle/>
                        <a:p>
                          <a:pPr algn="ctr"/>
                          <a:r>
                            <a:rPr lang="en-US" dirty="0" smtClean="0"/>
                            <a:t>3</a:t>
                          </a:r>
                          <a:endParaRPr lang="en-US" dirty="0"/>
                        </a:p>
                      </a:txBody>
                      <a:tcPr/>
                    </a:tc>
                    <a:tc>
                      <a:txBody>
                        <a:bodyPr/>
                        <a:lstStyle/>
                        <a:p>
                          <a:endParaRPr lang="en-US"/>
                        </a:p>
                      </a:txBody>
                      <a:tcPr>
                        <a:blipFill rotWithShape="1">
                          <a:blip r:embed="rId2"/>
                          <a:stretch>
                            <a:fillRect l="-100518" t="-306557" r="-499482" b="-324590"/>
                          </a:stretch>
                        </a:blipFill>
                      </a:tcPr>
                    </a:tc>
                    <a:tc>
                      <a:txBody>
                        <a:bodyPr/>
                        <a:lstStyle/>
                        <a:p>
                          <a:endParaRPr lang="en-US"/>
                        </a:p>
                      </a:txBody>
                      <a:tcPr>
                        <a:blipFill rotWithShape="1">
                          <a:blip r:embed="rId2"/>
                          <a:stretch>
                            <a:fillRect l="-200518" t="-306557" r="-399482" b="-324590"/>
                          </a:stretch>
                        </a:blipFill>
                      </a:tcPr>
                    </a:tc>
                    <a:tc>
                      <a:txBody>
                        <a:bodyPr/>
                        <a:lstStyle/>
                        <a:p>
                          <a:pPr algn="ctr"/>
                          <a:r>
                            <a:rPr lang="en-US" dirty="0" smtClean="0"/>
                            <a:t>0</a:t>
                          </a:r>
                          <a:endParaRPr lang="en-US" dirty="0"/>
                        </a:p>
                      </a:txBody>
                      <a:tcPr/>
                    </a:tc>
                    <a:tc>
                      <a:txBody>
                        <a:bodyPr/>
                        <a:lstStyle/>
                        <a:p>
                          <a:pPr algn="ctr"/>
                          <a:r>
                            <a:rPr lang="en-US" dirty="0" smtClean="0"/>
                            <a:t>5</a:t>
                          </a:r>
                          <a:endParaRPr lang="en-US" dirty="0"/>
                        </a:p>
                      </a:txBody>
                      <a:tcPr/>
                    </a:tc>
                    <a:tc>
                      <a:txBody>
                        <a:bodyPr/>
                        <a:lstStyle/>
                        <a:p>
                          <a:pPr algn="ctr"/>
                          <a:r>
                            <a:rPr lang="en-US" dirty="0" smtClean="0"/>
                            <a:t>1</a:t>
                          </a:r>
                          <a:endParaRPr lang="en-US" dirty="0"/>
                        </a:p>
                      </a:txBody>
                      <a:tcPr/>
                    </a:tc>
                    <a:tc>
                      <a:txBody>
                        <a:bodyPr/>
                        <a:lstStyle/>
                        <a:p>
                          <a:endParaRPr lang="en-US"/>
                        </a:p>
                      </a:txBody>
                      <a:tcPr>
                        <a:blipFill rotWithShape="1">
                          <a:blip r:embed="rId2"/>
                          <a:stretch>
                            <a:fillRect l="-600000" t="-306557" b="-324590"/>
                          </a:stretch>
                        </a:blipFill>
                      </a:tcPr>
                    </a:tc>
                  </a:tr>
                  <a:tr h="370840">
                    <a:tc>
                      <a:txBody>
                        <a:bodyPr/>
                        <a:lstStyle/>
                        <a:p>
                          <a:pPr algn="ctr"/>
                          <a:r>
                            <a:rPr lang="en-US" dirty="0" smtClean="0"/>
                            <a:t>4</a:t>
                          </a:r>
                          <a:endParaRPr lang="en-US" dirty="0"/>
                        </a:p>
                      </a:txBody>
                      <a:tcPr/>
                    </a:tc>
                    <a:tc>
                      <a:txBody>
                        <a:bodyPr/>
                        <a:lstStyle/>
                        <a:p>
                          <a:endParaRPr lang="en-US"/>
                        </a:p>
                      </a:txBody>
                      <a:tcPr>
                        <a:blipFill rotWithShape="1">
                          <a:blip r:embed="rId2"/>
                          <a:stretch>
                            <a:fillRect l="-100518" t="-406557" r="-499482" b="-224590"/>
                          </a:stretch>
                        </a:blipFill>
                      </a:tcPr>
                    </a:tc>
                    <a:tc>
                      <a:txBody>
                        <a:bodyPr/>
                        <a:lstStyle/>
                        <a:p>
                          <a:endParaRPr lang="en-US"/>
                        </a:p>
                      </a:txBody>
                      <a:tcPr>
                        <a:blipFill rotWithShape="1">
                          <a:blip r:embed="rId2"/>
                          <a:stretch>
                            <a:fillRect l="-200518" t="-406557" r="-399482" b="-224590"/>
                          </a:stretch>
                        </a:blipFill>
                      </a:tcPr>
                    </a:tc>
                    <a:tc>
                      <a:txBody>
                        <a:bodyPr/>
                        <a:lstStyle/>
                        <a:p>
                          <a:endParaRPr lang="en-US"/>
                        </a:p>
                      </a:txBody>
                      <a:tcPr>
                        <a:blipFill rotWithShape="1">
                          <a:blip r:embed="rId2"/>
                          <a:stretch>
                            <a:fillRect l="-302083" t="-406557" r="-301562" b="-224590"/>
                          </a:stretch>
                        </a:blipFill>
                      </a:tcPr>
                    </a:tc>
                    <a:tc>
                      <a:txBody>
                        <a:bodyPr/>
                        <a:lstStyle/>
                        <a:p>
                          <a:pPr algn="ctr"/>
                          <a:r>
                            <a:rPr lang="en-US" dirty="0" smtClean="0"/>
                            <a:t>0</a:t>
                          </a:r>
                          <a:endParaRPr lang="en-US" dirty="0"/>
                        </a:p>
                      </a:txBody>
                      <a:tcPr/>
                    </a:tc>
                    <a:tc>
                      <a:txBody>
                        <a:bodyPr/>
                        <a:lstStyle/>
                        <a:p>
                          <a:pPr algn="ctr"/>
                          <a:r>
                            <a:rPr lang="en-US" dirty="0" smtClean="0"/>
                            <a:t>6</a:t>
                          </a:r>
                          <a:endParaRPr lang="en-US" dirty="0"/>
                        </a:p>
                      </a:txBody>
                      <a:tcPr/>
                    </a:tc>
                    <a:tc>
                      <a:txBody>
                        <a:bodyPr/>
                        <a:lstStyle/>
                        <a:p>
                          <a:endParaRPr lang="en-US"/>
                        </a:p>
                      </a:txBody>
                      <a:tcPr>
                        <a:blipFill rotWithShape="1">
                          <a:blip r:embed="rId2"/>
                          <a:stretch>
                            <a:fillRect l="-600000" t="-406557" b="-224590"/>
                          </a:stretch>
                        </a:blipFill>
                      </a:tcPr>
                    </a:tc>
                  </a:tr>
                  <a:tr h="370840">
                    <a:tc>
                      <a:txBody>
                        <a:bodyPr/>
                        <a:lstStyle/>
                        <a:p>
                          <a:pPr algn="ctr"/>
                          <a:r>
                            <a:rPr lang="en-US" dirty="0" smtClean="0"/>
                            <a:t>5</a:t>
                          </a:r>
                          <a:endParaRPr lang="en-US" dirty="0"/>
                        </a:p>
                      </a:txBody>
                      <a:tcPr/>
                    </a:tc>
                    <a:tc>
                      <a:txBody>
                        <a:bodyPr/>
                        <a:lstStyle/>
                        <a:p>
                          <a:endParaRPr lang="en-US"/>
                        </a:p>
                      </a:txBody>
                      <a:tcPr>
                        <a:blipFill rotWithShape="1">
                          <a:blip r:embed="rId2"/>
                          <a:stretch>
                            <a:fillRect l="-100518" t="-515000" r="-499482" b="-128333"/>
                          </a:stretch>
                        </a:blipFill>
                      </a:tcPr>
                    </a:tc>
                    <a:tc>
                      <a:txBody>
                        <a:bodyPr/>
                        <a:lstStyle/>
                        <a:p>
                          <a:endParaRPr lang="en-US"/>
                        </a:p>
                      </a:txBody>
                      <a:tcPr>
                        <a:blipFill rotWithShape="1">
                          <a:blip r:embed="rId2"/>
                          <a:stretch>
                            <a:fillRect l="-200518" t="-515000" r="-399482" b="-128333"/>
                          </a:stretch>
                        </a:blipFill>
                      </a:tcPr>
                    </a:tc>
                    <a:tc>
                      <a:txBody>
                        <a:bodyPr/>
                        <a:lstStyle/>
                        <a:p>
                          <a:endParaRPr lang="en-US"/>
                        </a:p>
                      </a:txBody>
                      <a:tcPr>
                        <a:blipFill rotWithShape="1">
                          <a:blip r:embed="rId2"/>
                          <a:stretch>
                            <a:fillRect l="-302083" t="-515000" r="-301562" b="-128333"/>
                          </a:stretch>
                        </a:blipFill>
                      </a:tcPr>
                    </a:tc>
                    <a:tc>
                      <a:txBody>
                        <a:bodyPr/>
                        <a:lstStyle/>
                        <a:p>
                          <a:endParaRPr lang="en-US"/>
                        </a:p>
                      </a:txBody>
                      <a:tcPr>
                        <a:blipFill rotWithShape="1">
                          <a:blip r:embed="rId2"/>
                          <a:stretch>
                            <a:fillRect l="-400000" t="-515000" r="-200000" b="-128333"/>
                          </a:stretch>
                        </a:blipFill>
                      </a:tcPr>
                    </a:tc>
                    <a:tc>
                      <a:txBody>
                        <a:bodyPr/>
                        <a:lstStyle/>
                        <a:p>
                          <a:pPr algn="ctr"/>
                          <a:r>
                            <a:rPr lang="en-US" dirty="0" smtClean="0"/>
                            <a:t>0</a:t>
                          </a:r>
                          <a:endParaRPr lang="en-US" dirty="0"/>
                        </a:p>
                      </a:txBody>
                      <a:tcPr/>
                    </a:tc>
                    <a:tc>
                      <a:txBody>
                        <a:bodyPr/>
                        <a:lstStyle/>
                        <a:p>
                          <a:pPr algn="ctr"/>
                          <a:r>
                            <a:rPr lang="en-US" dirty="0" smtClean="0"/>
                            <a:t>7</a:t>
                          </a:r>
                          <a:endParaRPr lang="en-US" dirty="0"/>
                        </a:p>
                      </a:txBody>
                      <a:tcPr/>
                    </a:tc>
                  </a:tr>
                  <a:tr h="370840">
                    <a:tc>
                      <a:txBody>
                        <a:bodyPr/>
                        <a:lstStyle/>
                        <a:p>
                          <a:pPr algn="ctr"/>
                          <a:r>
                            <a:rPr lang="en-US" dirty="0" smtClean="0"/>
                            <a:t>6</a:t>
                          </a:r>
                          <a:endParaRPr lang="en-US" dirty="0"/>
                        </a:p>
                      </a:txBody>
                      <a:tcPr/>
                    </a:tc>
                    <a:tc>
                      <a:txBody>
                        <a:bodyPr/>
                        <a:lstStyle/>
                        <a:p>
                          <a:endParaRPr lang="en-US"/>
                        </a:p>
                      </a:txBody>
                      <a:tcPr>
                        <a:blipFill rotWithShape="1">
                          <a:blip r:embed="rId2"/>
                          <a:stretch>
                            <a:fillRect l="-100518" t="-604918" r="-499482" b="-26230"/>
                          </a:stretch>
                        </a:blipFill>
                      </a:tcPr>
                    </a:tc>
                    <a:tc>
                      <a:txBody>
                        <a:bodyPr/>
                        <a:lstStyle/>
                        <a:p>
                          <a:endParaRPr lang="en-US"/>
                        </a:p>
                      </a:txBody>
                      <a:tcPr>
                        <a:blipFill rotWithShape="1">
                          <a:blip r:embed="rId2"/>
                          <a:stretch>
                            <a:fillRect l="-200518" t="-604918" r="-399482" b="-26230"/>
                          </a:stretch>
                        </a:blipFill>
                      </a:tcPr>
                    </a:tc>
                    <a:tc>
                      <a:txBody>
                        <a:bodyPr/>
                        <a:lstStyle/>
                        <a:p>
                          <a:pPr algn="ctr"/>
                          <a:r>
                            <a:rPr lang="en-US" dirty="0" smtClean="0"/>
                            <a:t>8</a:t>
                          </a:r>
                          <a:endParaRPr lang="en-US" dirty="0"/>
                        </a:p>
                      </a:txBody>
                      <a:tcPr/>
                    </a:tc>
                    <a:tc>
                      <a:txBody>
                        <a:bodyPr/>
                        <a:lstStyle/>
                        <a:p>
                          <a:pPr algn="ctr"/>
                          <a:r>
                            <a:rPr lang="en-US" dirty="0" smtClean="0"/>
                            <a:t>2</a:t>
                          </a:r>
                          <a:endParaRPr lang="en-US" dirty="0"/>
                        </a:p>
                      </a:txBody>
                      <a:tcPr/>
                    </a:tc>
                    <a:tc>
                      <a:txBody>
                        <a:bodyPr/>
                        <a:lstStyle/>
                        <a:p>
                          <a:endParaRPr lang="en-US"/>
                        </a:p>
                      </a:txBody>
                      <a:tcPr>
                        <a:blipFill rotWithShape="1">
                          <a:blip r:embed="rId2"/>
                          <a:stretch>
                            <a:fillRect l="-500000" t="-604918" r="-100000" b="-26230"/>
                          </a:stretch>
                        </a:blipFill>
                      </a:tcPr>
                    </a:tc>
                    <a:tc>
                      <a:txBody>
                        <a:bodyPr/>
                        <a:lstStyle/>
                        <a:p>
                          <a:pPr algn="ctr"/>
                          <a:r>
                            <a:rPr lang="en-US" dirty="0" smtClean="0"/>
                            <a:t>0</a:t>
                          </a:r>
                          <a:endParaRPr lang="en-US" dirty="0"/>
                        </a:p>
                      </a:txBody>
                      <a:tcPr/>
                    </a:tc>
                  </a:tr>
                </a:tbl>
              </a:graphicData>
            </a:graphic>
          </p:graphicFrame>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5</a:t>
            </a:fld>
            <a:endParaRPr lang="en-US"/>
          </a:p>
        </p:txBody>
      </p:sp>
    </p:spTree>
    <p:extLst>
      <p:ext uri="{BB962C8B-B14F-4D97-AF65-F5344CB8AC3E}">
        <p14:creationId xmlns:p14="http://schemas.microsoft.com/office/powerpoint/2010/main" val="33836126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Existence of Paths (cont’d)</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a:bodyPr>
              <a:lstStyle/>
              <a:p>
                <a:r>
                  <a:rPr lang="en-US" dirty="0"/>
                  <a:t>Suppose our weight matrix </a:t>
                </a:r>
                <a14:m>
                  <m:oMath xmlns:m="http://schemas.openxmlformats.org/officeDocument/2006/math">
                    <m:r>
                      <a:rPr lang="en-US" b="0" i="1" smtClean="0">
                        <a:latin typeface="Cambria Math"/>
                      </a:rPr>
                      <m:t>𝐶</m:t>
                    </m:r>
                  </m:oMath>
                </a14:m>
                <a:r>
                  <a:rPr lang="en-US" dirty="0"/>
                  <a:t> is just the </a:t>
                </a:r>
                <a:r>
                  <a:rPr lang="en-US" b="1" dirty="0"/>
                  <a:t>adjacency matrix</a:t>
                </a:r>
                <a:r>
                  <a:rPr lang="en-US" dirty="0"/>
                  <a:t> of graph </a:t>
                </a:r>
                <a14:m>
                  <m:oMath xmlns:m="http://schemas.openxmlformats.org/officeDocument/2006/math">
                    <m:r>
                      <a:rPr lang="en-US" b="0" i="1" smtClean="0">
                        <a:latin typeface="Cambria Math"/>
                      </a:rPr>
                      <m:t>𝐺</m:t>
                    </m:r>
                  </m:oMath>
                </a14:m>
                <a:r>
                  <a:rPr lang="en-US" dirty="0"/>
                  <a:t>. That is,  </a:t>
                </a:r>
                <a14:m>
                  <m:oMath xmlns:m="http://schemas.openxmlformats.org/officeDocument/2006/math">
                    <m:r>
                      <a:rPr lang="en-US" b="0" i="1" smtClean="0">
                        <a:latin typeface="Cambria Math"/>
                      </a:rPr>
                      <m:t>𝐶</m:t>
                    </m:r>
                    <m:d>
                      <m:dPr>
                        <m:begChr m:val="["/>
                        <m:endChr m:val="]"/>
                        <m:ctrlPr>
                          <a:rPr lang="en-US" b="0" i="1" smtClean="0">
                            <a:latin typeface="Cambria Math" panose="02040503050406030204" pitchFamily="18" charset="0"/>
                          </a:rPr>
                        </m:ctrlPr>
                      </m:dPr>
                      <m:e>
                        <m:r>
                          <a:rPr lang="en-US" b="0" i="1" smtClean="0">
                            <a:latin typeface="Cambria Math"/>
                          </a:rPr>
                          <m:t>𝑖</m:t>
                        </m:r>
                        <m:r>
                          <a:rPr lang="en-US" b="0" i="1" smtClean="0">
                            <a:latin typeface="Cambria Math"/>
                          </a:rPr>
                          <m:t>,</m:t>
                        </m:r>
                        <m:r>
                          <a:rPr lang="en-US" b="0" i="1" smtClean="0">
                            <a:latin typeface="Cambria Math"/>
                          </a:rPr>
                          <m:t>𝑗</m:t>
                        </m:r>
                      </m:e>
                    </m:d>
                    <m:r>
                      <a:rPr lang="en-US" b="0" i="1" smtClean="0">
                        <a:latin typeface="Cambria Math"/>
                      </a:rPr>
                      <m:t>=1</m:t>
                    </m:r>
                  </m:oMath>
                </a14:m>
                <a:r>
                  <a:rPr lang="en-US" dirty="0"/>
                  <a:t> if there is an edge from </a:t>
                </a:r>
                <a14:m>
                  <m:oMath xmlns:m="http://schemas.openxmlformats.org/officeDocument/2006/math">
                    <m:r>
                      <a:rPr lang="en-US" b="0" i="1" smtClean="0">
                        <a:latin typeface="Cambria Math"/>
                      </a:rPr>
                      <m:t>𝑖</m:t>
                    </m:r>
                  </m:oMath>
                </a14:m>
                <a:r>
                  <a:rPr lang="en-US" dirty="0"/>
                  <a:t>  to </a:t>
                </a:r>
                <a14:m>
                  <m:oMath xmlns:m="http://schemas.openxmlformats.org/officeDocument/2006/math">
                    <m:r>
                      <a:rPr lang="en-US" b="0" i="1" smtClean="0">
                        <a:latin typeface="Cambria Math"/>
                      </a:rPr>
                      <m:t>𝑗</m:t>
                    </m:r>
                  </m:oMath>
                </a14:m>
                <a:r>
                  <a:rPr lang="en-US" dirty="0"/>
                  <a:t>, and 0 otherwise.</a:t>
                </a:r>
              </a:p>
              <a:p>
                <a:r>
                  <a:rPr lang="en-US" dirty="0"/>
                  <a:t>We wish to compute the matrix </a:t>
                </a:r>
                <a14:m>
                  <m:oMath xmlns:m="http://schemas.openxmlformats.org/officeDocument/2006/math">
                    <m:r>
                      <a:rPr lang="en-US" b="0" i="1" smtClean="0">
                        <a:latin typeface="Cambria Math"/>
                      </a:rPr>
                      <m:t>𝐴</m:t>
                    </m:r>
                  </m:oMath>
                </a14:m>
                <a:r>
                  <a:rPr lang="en-US" dirty="0"/>
                  <a:t> such that </a:t>
                </a:r>
                <a14:m>
                  <m:oMath xmlns:m="http://schemas.openxmlformats.org/officeDocument/2006/math">
                    <m:r>
                      <a:rPr lang="en-US" b="0" i="1" smtClean="0">
                        <a:latin typeface="Cambria Math"/>
                      </a:rPr>
                      <m:t>𝐴</m:t>
                    </m:r>
                    <m:d>
                      <m:dPr>
                        <m:begChr m:val="["/>
                        <m:endChr m:val="]"/>
                        <m:ctrlPr>
                          <a:rPr lang="en-US" i="1">
                            <a:latin typeface="Cambria Math" panose="02040503050406030204" pitchFamily="18" charset="0"/>
                          </a:rPr>
                        </m:ctrlPr>
                      </m:dPr>
                      <m:e>
                        <m:r>
                          <a:rPr lang="en-US" i="1">
                            <a:latin typeface="Cambria Math"/>
                          </a:rPr>
                          <m:t>𝑖</m:t>
                        </m:r>
                        <m:r>
                          <a:rPr lang="en-US" i="1">
                            <a:latin typeface="Cambria Math"/>
                          </a:rPr>
                          <m:t>,</m:t>
                        </m:r>
                        <m:r>
                          <a:rPr lang="en-US" i="1">
                            <a:latin typeface="Cambria Math"/>
                          </a:rPr>
                          <m:t>𝑗</m:t>
                        </m:r>
                      </m:e>
                    </m:d>
                    <m:r>
                      <a:rPr lang="en-US" i="1">
                        <a:latin typeface="Cambria Math"/>
                      </a:rPr>
                      <m:t>=1</m:t>
                    </m:r>
                  </m:oMath>
                </a14:m>
                <a:r>
                  <a:rPr lang="en-US" dirty="0"/>
                  <a:t> if there is a path of length one or more from </a:t>
                </a:r>
                <a14:m>
                  <m:oMath xmlns:m="http://schemas.openxmlformats.org/officeDocument/2006/math">
                    <m:r>
                      <a:rPr lang="en-US" i="1">
                        <a:latin typeface="Cambria Math"/>
                      </a:rPr>
                      <m:t>𝑖</m:t>
                    </m:r>
                  </m:oMath>
                </a14:m>
                <a:r>
                  <a:rPr lang="en-US" dirty="0"/>
                  <a:t>  to </a:t>
                </a:r>
                <a14:m>
                  <m:oMath xmlns:m="http://schemas.openxmlformats.org/officeDocument/2006/math">
                    <m:r>
                      <a:rPr lang="en-US" i="1">
                        <a:latin typeface="Cambria Math"/>
                      </a:rPr>
                      <m:t>𝑗</m:t>
                    </m:r>
                  </m:oMath>
                </a14:m>
                <a:r>
                  <a:rPr lang="en-US" dirty="0"/>
                  <a:t>, and 0 otherwise.</a:t>
                </a:r>
              </a:p>
              <a:p>
                <a14:m>
                  <m:oMath xmlns:m="http://schemas.openxmlformats.org/officeDocument/2006/math">
                    <m:r>
                      <a:rPr lang="en-US" b="0" i="1" smtClean="0">
                        <a:latin typeface="Cambria Math"/>
                      </a:rPr>
                      <m:t>𝐴</m:t>
                    </m:r>
                  </m:oMath>
                </a14:m>
                <a:r>
                  <a:rPr lang="en-US" dirty="0"/>
                  <a:t> is often called the </a:t>
                </a:r>
                <a:r>
                  <a:rPr lang="en-US" b="1" dirty="0"/>
                  <a:t>transitive closure </a:t>
                </a:r>
                <a:r>
                  <a:rPr lang="el-GR" b="1" dirty="0"/>
                  <a:t>(μεταβατική κλειστότητα) </a:t>
                </a:r>
                <a:r>
                  <a:rPr lang="en-US" dirty="0"/>
                  <a:t>of the adjacency matrix.</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617" r="-2667" b="-121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7C852C77-3737-4763-8963-DB67E05A77C1}" type="slidenum">
              <a:rPr lang="en-US" smtClean="0"/>
              <a:t>50</a:t>
            </a:fld>
            <a:endParaRPr lang="en-US"/>
          </a:p>
        </p:txBody>
      </p:sp>
    </p:spTree>
    <p:extLst>
      <p:ext uri="{BB962C8B-B14F-4D97-AF65-F5344CB8AC3E}">
        <p14:creationId xmlns:p14="http://schemas.microsoft.com/office/powerpoint/2010/main" val="29315823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Transitive Closure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a:t>The transitive closure can be computed using a procedure similar to the one we used for the all-pairs shortest path problem.</a:t>
                </a:r>
              </a:p>
              <a:p>
                <a:r>
                  <a:rPr lang="en-US" dirty="0"/>
                  <a:t>We apply the following formula in the </a:t>
                </a:r>
                <a14:m>
                  <m:oMath xmlns:m="http://schemas.openxmlformats.org/officeDocument/2006/math">
                    <m:r>
                      <a:rPr lang="en-US" b="0" i="1" smtClean="0">
                        <a:latin typeface="Cambria Math"/>
                      </a:rPr>
                      <m:t>𝑘</m:t>
                    </m:r>
                  </m:oMath>
                </a14:m>
                <a:r>
                  <a:rPr lang="en-US" dirty="0"/>
                  <a:t>-</a:t>
                </a:r>
                <a:r>
                  <a:rPr lang="en-US" dirty="0" err="1"/>
                  <a:t>th</a:t>
                </a:r>
                <a:r>
                  <a:rPr lang="en-US" dirty="0"/>
                  <a:t> pass over the Boolean matrix </a:t>
                </a:r>
                <a14:m>
                  <m:oMath xmlns:m="http://schemas.openxmlformats.org/officeDocument/2006/math">
                    <m:r>
                      <a:rPr lang="en-US" b="0" i="1" smtClean="0">
                        <a:latin typeface="Cambria Math"/>
                      </a:rPr>
                      <m:t>𝐴</m:t>
                    </m:r>
                    <m:r>
                      <a:rPr lang="en-US" b="0" i="0" smtClean="0">
                        <a:latin typeface="Cambria Math"/>
                      </a:rPr>
                      <m:t>:</m:t>
                    </m:r>
                  </m:oMath>
                </a14:m>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a:rPr>
                            <m:t>𝐴</m:t>
                          </m:r>
                        </m:e>
                        <m:sub>
                          <m:r>
                            <a:rPr lang="en-US" sz="2400" b="0" i="1" smtClean="0">
                              <a:latin typeface="Cambria Math"/>
                            </a:rPr>
                            <m:t>𝑘</m:t>
                          </m:r>
                        </m:sub>
                      </m:sSub>
                      <m:d>
                        <m:dPr>
                          <m:begChr m:val="["/>
                          <m:endChr m:val="]"/>
                          <m:ctrlPr>
                            <a:rPr lang="en-US" sz="2400" b="0" i="1" smtClean="0">
                              <a:latin typeface="Cambria Math" panose="02040503050406030204" pitchFamily="18" charset="0"/>
                            </a:rPr>
                          </m:ctrlPr>
                        </m:dPr>
                        <m:e>
                          <m:r>
                            <a:rPr lang="en-US" sz="2400" b="0" i="1" smtClean="0">
                              <a:latin typeface="Cambria Math"/>
                            </a:rPr>
                            <m:t>𝑖</m:t>
                          </m:r>
                          <m:r>
                            <a:rPr lang="en-US" sz="2400" b="0" i="1" smtClean="0">
                              <a:latin typeface="Cambria Math"/>
                            </a:rPr>
                            <m:t>,</m:t>
                          </m:r>
                          <m:r>
                            <a:rPr lang="en-US" sz="2400" b="0" i="1" smtClean="0">
                              <a:latin typeface="Cambria Math"/>
                            </a:rPr>
                            <m:t>𝑗</m:t>
                          </m:r>
                        </m:e>
                      </m:d>
                      <m:r>
                        <a:rPr lang="en-US" sz="2400" b="0" i="0" smtClean="0">
                          <a:latin typeface="Cambria Math"/>
                        </a:rPr>
                        <m:t>= </m:t>
                      </m:r>
                      <m:sSub>
                        <m:sSubPr>
                          <m:ctrlPr>
                            <a:rPr lang="en-US" sz="2400" b="0" i="1" smtClean="0">
                              <a:latin typeface="Cambria Math" panose="02040503050406030204" pitchFamily="18" charset="0"/>
                            </a:rPr>
                          </m:ctrlPr>
                        </m:sSubPr>
                        <m:e>
                          <m:r>
                            <a:rPr lang="en-US" sz="2400" b="0" i="1" smtClean="0">
                              <a:latin typeface="Cambria Math"/>
                            </a:rPr>
                            <m:t>𝐴</m:t>
                          </m:r>
                        </m:e>
                        <m:sub>
                          <m:r>
                            <a:rPr lang="en-US" sz="2400" b="0" i="1" smtClean="0">
                              <a:latin typeface="Cambria Math"/>
                            </a:rPr>
                            <m:t>𝑘</m:t>
                          </m:r>
                          <m:r>
                            <a:rPr lang="en-US" sz="2400" b="0" i="1" smtClean="0">
                              <a:latin typeface="Cambria Math"/>
                            </a:rPr>
                            <m:t>−1</m:t>
                          </m:r>
                        </m:sub>
                      </m:sSub>
                      <m:d>
                        <m:dPr>
                          <m:begChr m:val="["/>
                          <m:endChr m:val="]"/>
                          <m:ctrlPr>
                            <a:rPr lang="en-US" sz="2400" b="0" i="1" smtClean="0">
                              <a:latin typeface="Cambria Math" panose="02040503050406030204" pitchFamily="18" charset="0"/>
                            </a:rPr>
                          </m:ctrlPr>
                        </m:dPr>
                        <m:e>
                          <m:r>
                            <a:rPr lang="en-US" sz="2400" b="0" i="1" smtClean="0">
                              <a:latin typeface="Cambria Math"/>
                            </a:rPr>
                            <m:t>𝑖</m:t>
                          </m:r>
                          <m:r>
                            <a:rPr lang="en-US" sz="2400" b="0" i="1" smtClean="0">
                              <a:latin typeface="Cambria Math"/>
                            </a:rPr>
                            <m:t>,</m:t>
                          </m:r>
                          <m:r>
                            <a:rPr lang="en-US" sz="2400" b="0" i="1" smtClean="0">
                              <a:latin typeface="Cambria Math"/>
                            </a:rPr>
                            <m:t>𝑗</m:t>
                          </m:r>
                        </m:e>
                      </m:d>
                      <m:r>
                        <a:rPr lang="en-US" sz="2400" b="0" i="1" smtClean="0">
                          <a:latin typeface="Cambria Math"/>
                        </a:rPr>
                        <m:t>  </m:t>
                      </m:r>
                      <m:r>
                        <a:rPr lang="en-US" sz="2400" b="1" i="1" smtClean="0">
                          <a:latin typeface="Cambria Math"/>
                        </a:rPr>
                        <m:t>𝒐𝒓</m:t>
                      </m:r>
                      <m:r>
                        <a:rPr lang="en-US" sz="2400" b="0" i="1" smtClean="0">
                          <a:latin typeface="Cambria Math"/>
                        </a:rPr>
                        <m:t> (</m:t>
                      </m:r>
                      <m:sSub>
                        <m:sSubPr>
                          <m:ctrlPr>
                            <a:rPr lang="en-US" sz="2400" b="0" i="1" smtClean="0">
                              <a:latin typeface="Cambria Math" panose="02040503050406030204" pitchFamily="18" charset="0"/>
                            </a:rPr>
                          </m:ctrlPr>
                        </m:sSubPr>
                        <m:e>
                          <m:r>
                            <a:rPr lang="en-US" sz="2400" b="0" i="1" smtClean="0">
                              <a:latin typeface="Cambria Math"/>
                            </a:rPr>
                            <m:t>𝐴</m:t>
                          </m:r>
                        </m:e>
                        <m:sub>
                          <m:r>
                            <a:rPr lang="en-US" sz="2400" b="0" i="1" smtClean="0">
                              <a:latin typeface="Cambria Math"/>
                            </a:rPr>
                            <m:t>𝑘</m:t>
                          </m:r>
                          <m:r>
                            <a:rPr lang="en-US" sz="2400" b="0" i="1" smtClean="0">
                              <a:latin typeface="Cambria Math"/>
                            </a:rPr>
                            <m:t>−1</m:t>
                          </m:r>
                        </m:sub>
                      </m:sSub>
                      <m:d>
                        <m:dPr>
                          <m:begChr m:val="["/>
                          <m:endChr m:val="]"/>
                          <m:ctrlPr>
                            <a:rPr lang="en-US" sz="2400" b="0" i="1" smtClean="0">
                              <a:latin typeface="Cambria Math" panose="02040503050406030204" pitchFamily="18" charset="0"/>
                            </a:rPr>
                          </m:ctrlPr>
                        </m:dPr>
                        <m:e>
                          <m:r>
                            <a:rPr lang="en-US" sz="2400" b="0" i="1" smtClean="0">
                              <a:latin typeface="Cambria Math"/>
                            </a:rPr>
                            <m:t>𝑖</m:t>
                          </m:r>
                          <m:r>
                            <a:rPr lang="en-US" sz="2400" b="0" i="1" smtClean="0">
                              <a:latin typeface="Cambria Math"/>
                            </a:rPr>
                            <m:t>,</m:t>
                          </m:r>
                          <m:r>
                            <a:rPr lang="en-US" sz="2400" b="0" i="1" smtClean="0">
                              <a:latin typeface="Cambria Math"/>
                            </a:rPr>
                            <m:t>𝑘</m:t>
                          </m:r>
                        </m:e>
                      </m:d>
                      <m:r>
                        <a:rPr lang="en-US" sz="2400" b="0" i="1" smtClean="0">
                          <a:latin typeface="Cambria Math"/>
                        </a:rPr>
                        <m:t> </m:t>
                      </m:r>
                      <m:r>
                        <a:rPr lang="en-US" sz="2400" b="1" i="1" smtClean="0">
                          <a:latin typeface="Cambria Math"/>
                        </a:rPr>
                        <m:t>𝒂𝒏𝒅</m:t>
                      </m:r>
                      <m:r>
                        <a:rPr lang="en-US" sz="2400" b="0" i="1" smtClean="0">
                          <a:latin typeface="Cambria Math"/>
                        </a:rPr>
                        <m:t> </m:t>
                      </m:r>
                      <m:sSub>
                        <m:sSubPr>
                          <m:ctrlPr>
                            <a:rPr lang="en-US" sz="2400" b="0" i="1" smtClean="0">
                              <a:latin typeface="Cambria Math" panose="02040503050406030204" pitchFamily="18" charset="0"/>
                            </a:rPr>
                          </m:ctrlPr>
                        </m:sSubPr>
                        <m:e>
                          <m:r>
                            <a:rPr lang="en-US" sz="2400" b="0" i="1" smtClean="0">
                              <a:latin typeface="Cambria Math"/>
                            </a:rPr>
                            <m:t>𝐴</m:t>
                          </m:r>
                        </m:e>
                        <m:sub>
                          <m:r>
                            <a:rPr lang="en-US" sz="2400" b="0" i="1" smtClean="0">
                              <a:latin typeface="Cambria Math"/>
                            </a:rPr>
                            <m:t>𝑘</m:t>
                          </m:r>
                          <m:r>
                            <a:rPr lang="en-US" sz="2400" b="0" i="1" smtClean="0">
                              <a:latin typeface="Cambria Math"/>
                            </a:rPr>
                            <m:t>−1</m:t>
                          </m:r>
                        </m:sub>
                      </m:sSub>
                      <m:d>
                        <m:dPr>
                          <m:begChr m:val="["/>
                          <m:endChr m:val="]"/>
                          <m:ctrlPr>
                            <a:rPr lang="en-US" sz="2400" b="0" i="1" smtClean="0">
                              <a:latin typeface="Cambria Math" panose="02040503050406030204" pitchFamily="18" charset="0"/>
                            </a:rPr>
                          </m:ctrlPr>
                        </m:dPr>
                        <m:e>
                          <m:r>
                            <a:rPr lang="en-US" sz="2400" b="0" i="1" smtClean="0">
                              <a:latin typeface="Cambria Math"/>
                            </a:rPr>
                            <m:t>𝑘</m:t>
                          </m:r>
                          <m:r>
                            <a:rPr lang="en-US" sz="2400" b="0" i="1" smtClean="0">
                              <a:latin typeface="Cambria Math"/>
                            </a:rPr>
                            <m:t>,</m:t>
                          </m:r>
                          <m:r>
                            <a:rPr lang="en-US" sz="2400" b="0" i="1" smtClean="0">
                              <a:latin typeface="Cambria Math"/>
                            </a:rPr>
                            <m:t>𝑗</m:t>
                          </m:r>
                        </m:e>
                      </m:d>
                      <m:r>
                        <a:rPr lang="en-US" sz="2400" b="0" i="1" smtClean="0">
                          <a:latin typeface="Cambria Math"/>
                        </a:rPr>
                        <m:t>) </m:t>
                      </m:r>
                    </m:oMath>
                  </m:oMathPara>
                </a14:m>
                <a:endParaRPr lang="en-US" sz="2400" dirty="0"/>
              </a:p>
              <a:p>
                <a:r>
                  <a:rPr lang="en-US" dirty="0"/>
                  <a:t>The formula states that there is a path from </a:t>
                </a:r>
                <a14:m>
                  <m:oMath xmlns:m="http://schemas.openxmlformats.org/officeDocument/2006/math">
                    <m:r>
                      <a:rPr lang="en-US" b="0" i="1" smtClean="0">
                        <a:latin typeface="Cambria Math"/>
                      </a:rPr>
                      <m:t>𝑖</m:t>
                    </m:r>
                  </m:oMath>
                </a14:m>
                <a:r>
                  <a:rPr lang="en-US" dirty="0"/>
                  <a:t> to </a:t>
                </a:r>
                <a14:m>
                  <m:oMath xmlns:m="http://schemas.openxmlformats.org/officeDocument/2006/math">
                    <m:r>
                      <a:rPr lang="en-US" b="0" i="1" smtClean="0">
                        <a:latin typeface="Cambria Math"/>
                      </a:rPr>
                      <m:t>𝑗</m:t>
                    </m:r>
                  </m:oMath>
                </a14:m>
                <a:r>
                  <a:rPr lang="en-US" dirty="0"/>
                  <a:t> not passing through a vertex numbered higher than </a:t>
                </a:r>
                <a14:m>
                  <m:oMath xmlns:m="http://schemas.openxmlformats.org/officeDocument/2006/math">
                    <m:r>
                      <a:rPr lang="en-US" b="0" i="1" smtClean="0">
                        <a:latin typeface="Cambria Math"/>
                      </a:rPr>
                      <m:t>𝑘</m:t>
                    </m:r>
                  </m:oMath>
                </a14:m>
                <a:r>
                  <a:rPr lang="en-US" dirty="0"/>
                  <a:t> if</a:t>
                </a:r>
              </a:p>
              <a:p>
                <a:pPr lvl="1"/>
                <a:r>
                  <a:rPr lang="en-US" dirty="0"/>
                  <a:t>there is already a path from </a:t>
                </a:r>
                <a14:m>
                  <m:oMath xmlns:m="http://schemas.openxmlformats.org/officeDocument/2006/math">
                    <m:r>
                      <a:rPr lang="en-US" b="0" i="1" smtClean="0">
                        <a:latin typeface="Cambria Math"/>
                      </a:rPr>
                      <m:t>𝑖</m:t>
                    </m:r>
                  </m:oMath>
                </a14:m>
                <a:r>
                  <a:rPr lang="en-US" dirty="0"/>
                  <a:t> to </a:t>
                </a:r>
                <a14:m>
                  <m:oMath xmlns:m="http://schemas.openxmlformats.org/officeDocument/2006/math">
                    <m:r>
                      <a:rPr lang="en-US" b="0" i="1" smtClean="0">
                        <a:latin typeface="Cambria Math"/>
                      </a:rPr>
                      <m:t>𝑗</m:t>
                    </m:r>
                  </m:oMath>
                </a14:m>
                <a:r>
                  <a:rPr lang="en-US" dirty="0"/>
                  <a:t> not passing through a vertex number higher than </a:t>
                </a:r>
                <a14:m>
                  <m:oMath xmlns:m="http://schemas.openxmlformats.org/officeDocument/2006/math">
                    <m:r>
                      <a:rPr lang="en-US" b="0" i="1" smtClean="0">
                        <a:latin typeface="Cambria Math"/>
                      </a:rPr>
                      <m:t>𝑘</m:t>
                    </m:r>
                    <m:r>
                      <a:rPr lang="en-US" b="0" i="1" smtClean="0">
                        <a:latin typeface="Cambria Math"/>
                      </a:rPr>
                      <m:t>−1</m:t>
                    </m:r>
                  </m:oMath>
                </a14:m>
                <a:r>
                  <a:rPr lang="en-US" dirty="0"/>
                  <a:t> or</a:t>
                </a:r>
              </a:p>
              <a:p>
                <a:pPr lvl="1"/>
                <a:r>
                  <a:rPr lang="en-US" dirty="0"/>
                  <a:t>there is a path from </a:t>
                </a:r>
                <a14:m>
                  <m:oMath xmlns:m="http://schemas.openxmlformats.org/officeDocument/2006/math">
                    <m:r>
                      <a:rPr lang="en-US" i="1">
                        <a:latin typeface="Cambria Math"/>
                      </a:rPr>
                      <m:t>𝑖</m:t>
                    </m:r>
                  </m:oMath>
                </a14:m>
                <a:r>
                  <a:rPr lang="en-US" dirty="0"/>
                  <a:t> to </a:t>
                </a:r>
                <a14:m>
                  <m:oMath xmlns:m="http://schemas.openxmlformats.org/officeDocument/2006/math">
                    <m:r>
                      <a:rPr lang="en-US" b="0" i="1" smtClean="0">
                        <a:latin typeface="Cambria Math"/>
                      </a:rPr>
                      <m:t>𝑘</m:t>
                    </m:r>
                  </m:oMath>
                </a14:m>
                <a:r>
                  <a:rPr lang="en-US" dirty="0"/>
                  <a:t> not passing through a vertex numbered higher than </a:t>
                </a:r>
                <a14:m>
                  <m:oMath xmlns:m="http://schemas.openxmlformats.org/officeDocument/2006/math">
                    <m:r>
                      <a:rPr lang="en-US" b="0" i="1" smtClean="0">
                        <a:latin typeface="Cambria Math"/>
                      </a:rPr>
                      <m:t>𝑘</m:t>
                    </m:r>
                    <m:r>
                      <a:rPr lang="en-US" b="0" i="1" smtClean="0">
                        <a:latin typeface="Cambria Math"/>
                      </a:rPr>
                      <m:t>−1</m:t>
                    </m:r>
                  </m:oMath>
                </a14:m>
                <a:r>
                  <a:rPr lang="en-US" dirty="0"/>
                  <a:t> and a path from </a:t>
                </a:r>
                <a14:m>
                  <m:oMath xmlns:m="http://schemas.openxmlformats.org/officeDocument/2006/math">
                    <m:r>
                      <a:rPr lang="en-US" b="0" i="1" smtClean="0">
                        <a:latin typeface="Cambria Math"/>
                      </a:rPr>
                      <m:t>𝑘</m:t>
                    </m:r>
                  </m:oMath>
                </a14:m>
                <a:r>
                  <a:rPr lang="en-US" dirty="0"/>
                  <a:t> to </a:t>
                </a:r>
                <a14:m>
                  <m:oMath xmlns:m="http://schemas.openxmlformats.org/officeDocument/2006/math">
                    <m:r>
                      <a:rPr lang="en-US" b="0" i="1" smtClean="0">
                        <a:latin typeface="Cambria Math"/>
                      </a:rPr>
                      <m:t>𝑗</m:t>
                    </m:r>
                  </m:oMath>
                </a14:m>
                <a:r>
                  <a:rPr lang="en-US" dirty="0"/>
                  <a:t> not passing through a vertex numbered higher than </a:t>
                </a:r>
                <a14:m>
                  <m:oMath xmlns:m="http://schemas.openxmlformats.org/officeDocument/2006/math">
                    <m:r>
                      <a:rPr lang="en-US" b="0" i="1" smtClean="0">
                        <a:latin typeface="Cambria Math"/>
                      </a:rPr>
                      <m:t>𝑘</m:t>
                    </m:r>
                    <m:r>
                      <a:rPr lang="en-US" b="0" i="0" smtClean="0">
                        <a:latin typeface="Cambria Math"/>
                      </a:rPr>
                      <m:t>−1.</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59" t="-2830" b="-202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7C852C77-3737-4763-8963-DB67E05A77C1}" type="slidenum">
              <a:rPr lang="en-US" smtClean="0"/>
              <a:t>51</a:t>
            </a:fld>
            <a:endParaRPr lang="en-US"/>
          </a:p>
        </p:txBody>
      </p:sp>
    </p:spTree>
    <p:extLst>
      <p:ext uri="{BB962C8B-B14F-4D97-AF65-F5344CB8AC3E}">
        <p14:creationId xmlns:p14="http://schemas.microsoft.com/office/powerpoint/2010/main" val="24203261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Transitive Closure (cont’d)</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latin typeface="Courier New" pitchFamily="49" charset="0"/>
                <a:cs typeface="Courier New" pitchFamily="49" charset="0"/>
              </a:rPr>
              <a:t>void </a:t>
            </a:r>
            <a:r>
              <a:rPr lang="en-US" dirty="0" err="1">
                <a:latin typeface="Courier New" pitchFamily="49" charset="0"/>
                <a:cs typeface="Courier New" pitchFamily="49" charset="0"/>
              </a:rPr>
              <a:t>TransitiveClosure</a:t>
            </a:r>
            <a:r>
              <a:rPr lang="en-US" dirty="0">
                <a:latin typeface="Courier New" pitchFamily="49" charset="0"/>
                <a:cs typeface="Courier New" pitchFamily="49" charset="0"/>
              </a:rPr>
              <a:t>(void)</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int</a:t>
            </a:r>
            <a:r>
              <a:rPr lang="en-US" dirty="0">
                <a:latin typeface="Courier New" pitchFamily="49" charset="0"/>
                <a:cs typeface="Courier New" pitchFamily="49" charset="0"/>
              </a:rPr>
              <a:t> </a:t>
            </a:r>
            <a:r>
              <a:rPr lang="en-US" dirty="0" err="1">
                <a:latin typeface="Courier New" pitchFamily="49" charset="0"/>
                <a:cs typeface="Courier New" pitchFamily="49" charset="0"/>
              </a:rPr>
              <a:t>i,j,k</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int</a:t>
            </a:r>
            <a:r>
              <a:rPr lang="en-US" dirty="0">
                <a:latin typeface="Courier New" pitchFamily="49" charset="0"/>
                <a:cs typeface="Courier New" pitchFamily="49" charset="0"/>
              </a:rPr>
              <a:t> A[MAX][MAX], C[MAX][MAX];</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for (</a:t>
            </a:r>
            <a:r>
              <a:rPr lang="en-US" dirty="0" err="1">
                <a:latin typeface="Courier New" pitchFamily="49" charset="0"/>
                <a:cs typeface="Courier New" pitchFamily="49" charset="0"/>
              </a:rPr>
              <a:t>i</a:t>
            </a:r>
            <a:r>
              <a:rPr lang="en-US" dirty="0">
                <a:latin typeface="Courier New" pitchFamily="49" charset="0"/>
                <a:cs typeface="Courier New" pitchFamily="49" charset="0"/>
              </a:rPr>
              <a:t>=0; </a:t>
            </a:r>
            <a:r>
              <a:rPr lang="en-US" dirty="0" err="1">
                <a:latin typeface="Courier New" pitchFamily="49" charset="0"/>
                <a:cs typeface="Courier New" pitchFamily="49" charset="0"/>
              </a:rPr>
              <a:t>i</a:t>
            </a:r>
            <a:r>
              <a:rPr lang="en-US" dirty="0">
                <a:latin typeface="Courier New" pitchFamily="49" charset="0"/>
                <a:cs typeface="Courier New" pitchFamily="49" charset="0"/>
              </a:rPr>
              <a:t>&lt;=MAX-1; </a:t>
            </a:r>
            <a:r>
              <a:rPr lang="en-US" dirty="0" err="1">
                <a:latin typeface="Courier New" pitchFamily="49" charset="0"/>
                <a:cs typeface="Courier New" pitchFamily="49" charset="0"/>
              </a:rPr>
              <a:t>i</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for (j=0; j&lt;=MAX-1; j++)</a:t>
            </a:r>
          </a:p>
          <a:p>
            <a:pPr marL="0" indent="0">
              <a:buNone/>
            </a:pPr>
            <a:r>
              <a:rPr lang="en-US" dirty="0">
                <a:latin typeface="Courier New" pitchFamily="49" charset="0"/>
                <a:cs typeface="Courier New" pitchFamily="49" charset="0"/>
              </a:rPr>
              <a:t>       A[</a:t>
            </a:r>
            <a:r>
              <a:rPr lang="en-US" dirty="0" err="1">
                <a:latin typeface="Courier New" pitchFamily="49" charset="0"/>
                <a:cs typeface="Courier New" pitchFamily="49" charset="0"/>
              </a:rPr>
              <a:t>i</a:t>
            </a:r>
            <a:r>
              <a:rPr lang="en-US" dirty="0">
                <a:latin typeface="Courier New" pitchFamily="49" charset="0"/>
                <a:cs typeface="Courier New" pitchFamily="49" charset="0"/>
              </a:rPr>
              <a:t>][j]=C[</a:t>
            </a:r>
            <a:r>
              <a:rPr lang="en-US" dirty="0" err="1">
                <a:latin typeface="Courier New" pitchFamily="49" charset="0"/>
                <a:cs typeface="Courier New" pitchFamily="49" charset="0"/>
              </a:rPr>
              <a:t>i</a:t>
            </a:r>
            <a:r>
              <a:rPr lang="en-US" dirty="0">
                <a:latin typeface="Courier New" pitchFamily="49" charset="0"/>
                <a:cs typeface="Courier New" pitchFamily="49" charset="0"/>
              </a:rPr>
              <a:t>][j];</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for (k=0; k&lt;=MAX-1; k++)</a:t>
            </a:r>
          </a:p>
          <a:p>
            <a:pPr marL="0" indent="0">
              <a:buNone/>
            </a:pPr>
            <a:r>
              <a:rPr lang="en-US" dirty="0">
                <a:latin typeface="Courier New" pitchFamily="49" charset="0"/>
                <a:cs typeface="Courier New" pitchFamily="49" charset="0"/>
              </a:rPr>
              <a:t>    for (</a:t>
            </a:r>
            <a:r>
              <a:rPr lang="en-US" dirty="0" err="1">
                <a:latin typeface="Courier New" pitchFamily="49" charset="0"/>
                <a:cs typeface="Courier New" pitchFamily="49" charset="0"/>
              </a:rPr>
              <a:t>i</a:t>
            </a:r>
            <a:r>
              <a:rPr lang="en-US" dirty="0">
                <a:latin typeface="Courier New" pitchFamily="49" charset="0"/>
                <a:cs typeface="Courier New" pitchFamily="49" charset="0"/>
              </a:rPr>
              <a:t>=0; </a:t>
            </a:r>
            <a:r>
              <a:rPr lang="en-US" dirty="0" err="1">
                <a:latin typeface="Courier New" pitchFamily="49" charset="0"/>
                <a:cs typeface="Courier New" pitchFamily="49" charset="0"/>
              </a:rPr>
              <a:t>i</a:t>
            </a:r>
            <a:r>
              <a:rPr lang="en-US" dirty="0">
                <a:latin typeface="Courier New" pitchFamily="49" charset="0"/>
                <a:cs typeface="Courier New" pitchFamily="49" charset="0"/>
              </a:rPr>
              <a:t>&lt;=MAX-1; </a:t>
            </a:r>
            <a:r>
              <a:rPr lang="en-US" dirty="0" err="1">
                <a:latin typeface="Courier New" pitchFamily="49" charset="0"/>
                <a:cs typeface="Courier New" pitchFamily="49" charset="0"/>
              </a:rPr>
              <a:t>i</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for (j=0; j&lt;=MAX-1; j++)</a:t>
            </a:r>
          </a:p>
          <a:p>
            <a:pPr marL="0" indent="0">
              <a:buNone/>
            </a:pPr>
            <a:r>
              <a:rPr lang="en-US" dirty="0">
                <a:latin typeface="Courier New" pitchFamily="49" charset="0"/>
                <a:cs typeface="Courier New" pitchFamily="49" charset="0"/>
              </a:rPr>
              <a:t>          if (!A[</a:t>
            </a:r>
            <a:r>
              <a:rPr lang="en-US" dirty="0" err="1">
                <a:latin typeface="Courier New" pitchFamily="49" charset="0"/>
                <a:cs typeface="Courier New" pitchFamily="49" charset="0"/>
              </a:rPr>
              <a:t>i</a:t>
            </a:r>
            <a:r>
              <a:rPr lang="en-US" dirty="0">
                <a:latin typeface="Courier New" pitchFamily="49" charset="0"/>
                <a:cs typeface="Courier New" pitchFamily="49" charset="0"/>
              </a:rPr>
              <a:t>][j])</a:t>
            </a:r>
          </a:p>
          <a:p>
            <a:pPr marL="0" indent="0">
              <a:buNone/>
            </a:pPr>
            <a:r>
              <a:rPr lang="en-US" dirty="0">
                <a:latin typeface="Courier New" pitchFamily="49" charset="0"/>
                <a:cs typeface="Courier New" pitchFamily="49" charset="0"/>
              </a:rPr>
              <a:t>             A[</a:t>
            </a:r>
            <a:r>
              <a:rPr lang="en-US" dirty="0" err="1">
                <a:latin typeface="Courier New" pitchFamily="49" charset="0"/>
                <a:cs typeface="Courier New" pitchFamily="49" charset="0"/>
              </a:rPr>
              <a:t>i</a:t>
            </a:r>
            <a:r>
              <a:rPr lang="en-US" dirty="0">
                <a:latin typeface="Courier New" pitchFamily="49" charset="0"/>
                <a:cs typeface="Courier New" pitchFamily="49" charset="0"/>
              </a:rPr>
              <a:t>][j]=A[</a:t>
            </a:r>
            <a:r>
              <a:rPr lang="en-US" dirty="0" err="1">
                <a:latin typeface="Courier New" pitchFamily="49" charset="0"/>
                <a:cs typeface="Courier New" pitchFamily="49" charset="0"/>
              </a:rPr>
              <a:t>i</a:t>
            </a:r>
            <a:r>
              <a:rPr lang="en-US">
                <a:latin typeface="Courier New" pitchFamily="49" charset="0"/>
                <a:cs typeface="Courier New" pitchFamily="49" charset="0"/>
              </a:rPr>
              <a:t>][k] &amp;&amp; A[k</a:t>
            </a:r>
            <a:r>
              <a:rPr lang="en-US" dirty="0">
                <a:latin typeface="Courier New" pitchFamily="49" charset="0"/>
                <a:cs typeface="Courier New" pitchFamily="49" charset="0"/>
              </a:rPr>
              <a:t>][j];</a:t>
            </a:r>
          </a:p>
          <a:p>
            <a:pPr marL="0" indent="0">
              <a:buNone/>
            </a:pPr>
            <a:r>
              <a:rPr lang="en-US" dirty="0">
                <a:latin typeface="Courier New" pitchFamily="49" charset="0"/>
                <a:cs typeface="Courier New" pitchFamily="49" charset="0"/>
              </a:rPr>
              <a:t>} </a:t>
            </a:r>
          </a:p>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7C852C77-3737-4763-8963-DB67E05A77C1}" type="slidenum">
              <a:rPr lang="en-US" smtClean="0"/>
              <a:t>52</a:t>
            </a:fld>
            <a:endParaRPr lang="en-US"/>
          </a:p>
        </p:txBody>
      </p:sp>
    </p:spTree>
    <p:extLst>
      <p:ext uri="{BB962C8B-B14F-4D97-AF65-F5344CB8AC3E}">
        <p14:creationId xmlns:p14="http://schemas.microsoft.com/office/powerpoint/2010/main" val="20771714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Complexity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running time of </a:t>
                </a:r>
                <a:r>
                  <a:rPr lang="en-US" dirty="0" err="1"/>
                  <a:t>Warshall’s</a:t>
                </a:r>
                <a:r>
                  <a:rPr lang="en-US" dirty="0"/>
                  <a:t> algorithm is </a:t>
                </a:r>
                <a14:m>
                  <m:oMath xmlns:m="http://schemas.openxmlformats.org/officeDocument/2006/math">
                    <m:r>
                      <a:rPr lang="en-US" b="1" i="1" smtClean="0">
                        <a:latin typeface="Cambria Math"/>
                      </a:rPr>
                      <m:t>𝑶</m:t>
                    </m:r>
                    <m:r>
                      <a:rPr lang="en-US" b="1" i="1" smtClean="0">
                        <a:latin typeface="Cambria Math"/>
                      </a:rPr>
                      <m:t>(</m:t>
                    </m:r>
                    <m:sSup>
                      <m:sSupPr>
                        <m:ctrlPr>
                          <a:rPr lang="en-US" b="1" i="1" smtClean="0">
                            <a:latin typeface="Cambria Math" panose="02040503050406030204" pitchFamily="18" charset="0"/>
                          </a:rPr>
                        </m:ctrlPr>
                      </m:sSupPr>
                      <m:e>
                        <m:r>
                          <a:rPr lang="en-US" b="1" i="1" smtClean="0">
                            <a:latin typeface="Cambria Math"/>
                          </a:rPr>
                          <m:t>𝒏</m:t>
                        </m:r>
                      </m:e>
                      <m:sup>
                        <m:r>
                          <a:rPr lang="en-US" b="1" i="1" smtClean="0">
                            <a:latin typeface="Cambria Math"/>
                          </a:rPr>
                          <m:t>𝟑</m:t>
                        </m:r>
                      </m:sup>
                    </m:sSup>
                    <m:r>
                      <a:rPr lang="en-US" b="1" i="1" smtClean="0">
                        <a:latin typeface="Cambria Math"/>
                      </a:rPr>
                      <m:t>)</m:t>
                    </m:r>
                  </m:oMath>
                </a14:m>
                <a:r>
                  <a:rPr lang="en-US" b="1" dirty="0"/>
                  <a:t> </a:t>
                </a:r>
                <a:r>
                  <a:rPr lang="en-US" dirty="0"/>
                  <a:t>where </a:t>
                </a:r>
                <a14:m>
                  <m:oMath xmlns:m="http://schemas.openxmlformats.org/officeDocument/2006/math">
                    <m:r>
                      <a:rPr lang="en-US" b="0" i="1" smtClean="0">
                        <a:latin typeface="Cambria Math"/>
                      </a:rPr>
                      <m:t>𝑛</m:t>
                    </m:r>
                  </m:oMath>
                </a14:m>
                <a:r>
                  <a:rPr lang="en-US" dirty="0"/>
                  <a:t> is the number of vertices.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7C852C77-3737-4763-8963-DB67E05A77C1}" type="slidenum">
              <a:rPr lang="en-US" smtClean="0"/>
              <a:t>53</a:t>
            </a:fld>
            <a:endParaRPr lang="en-US"/>
          </a:p>
        </p:txBody>
      </p:sp>
    </p:spTree>
    <p:extLst>
      <p:ext uri="{BB962C8B-B14F-4D97-AF65-F5344CB8AC3E}">
        <p14:creationId xmlns:p14="http://schemas.microsoft.com/office/powerpoint/2010/main" val="14351856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Readings</a:t>
            </a:r>
          </a:p>
        </p:txBody>
      </p:sp>
      <p:sp>
        <p:nvSpPr>
          <p:cNvPr id="3" name="Content Placeholder 2"/>
          <p:cNvSpPr>
            <a:spLocks noGrp="1"/>
          </p:cNvSpPr>
          <p:nvPr>
            <p:ph idx="1"/>
          </p:nvPr>
        </p:nvSpPr>
        <p:spPr/>
        <p:txBody>
          <a:bodyPr>
            <a:normAutofit lnSpcReduction="10000"/>
          </a:bodyPr>
          <a:lstStyle/>
          <a:p>
            <a:r>
              <a:rPr lang="en-US" dirty="0"/>
              <a:t>T. A. Standish. </a:t>
            </a:r>
            <a:r>
              <a:rPr lang="en-US" i="1" dirty="0"/>
              <a:t>Data Structures , Algorithms and Software Principles in C</a:t>
            </a:r>
            <a:r>
              <a:rPr lang="en-US" dirty="0"/>
              <a:t>.</a:t>
            </a:r>
          </a:p>
          <a:p>
            <a:pPr lvl="1"/>
            <a:r>
              <a:rPr lang="en-US" dirty="0"/>
              <a:t>Chapter 10</a:t>
            </a:r>
          </a:p>
          <a:p>
            <a:r>
              <a:rPr lang="en-US" dirty="0"/>
              <a:t>A. V. </a:t>
            </a:r>
            <a:r>
              <a:rPr lang="en-US" dirty="0" err="1"/>
              <a:t>Aho</a:t>
            </a:r>
            <a:r>
              <a:rPr lang="en-US" dirty="0"/>
              <a:t>, J. E. </a:t>
            </a:r>
            <a:r>
              <a:rPr lang="en-US" dirty="0" err="1"/>
              <a:t>Hopcroft</a:t>
            </a:r>
            <a:r>
              <a:rPr lang="en-US" dirty="0"/>
              <a:t> and J. D. Ullman. </a:t>
            </a:r>
            <a:r>
              <a:rPr lang="en-US" i="1" dirty="0"/>
              <a:t>Data Structures and Algorithms. </a:t>
            </a:r>
          </a:p>
          <a:p>
            <a:pPr lvl="1"/>
            <a:r>
              <a:rPr lang="en-US" dirty="0"/>
              <a:t>Chapters 6 and 7</a:t>
            </a:r>
          </a:p>
          <a:p>
            <a:r>
              <a:rPr lang="en-US" dirty="0"/>
              <a:t>T. H </a:t>
            </a:r>
            <a:r>
              <a:rPr lang="en-US" dirty="0" err="1"/>
              <a:t>Cormen</a:t>
            </a:r>
            <a:r>
              <a:rPr lang="en-US" dirty="0"/>
              <a:t>, C. E. </a:t>
            </a:r>
            <a:r>
              <a:rPr lang="en-US" dirty="0" err="1"/>
              <a:t>Leiserson</a:t>
            </a:r>
            <a:r>
              <a:rPr lang="en-US" dirty="0"/>
              <a:t> and R.L. </a:t>
            </a:r>
            <a:r>
              <a:rPr lang="en-US" dirty="0" err="1"/>
              <a:t>Rivest</a:t>
            </a:r>
            <a:r>
              <a:rPr lang="en-US" dirty="0"/>
              <a:t>. </a:t>
            </a:r>
            <a:r>
              <a:rPr lang="en-US" i="1" dirty="0"/>
              <a:t>Introduction to Algorithms</a:t>
            </a:r>
            <a:r>
              <a:rPr lang="en-US" dirty="0"/>
              <a:t>.</a:t>
            </a:r>
          </a:p>
          <a:p>
            <a:pPr lvl="1"/>
            <a:r>
              <a:rPr lang="en-US" dirty="0"/>
              <a:t>Chapters 25 and 26.</a:t>
            </a:r>
          </a:p>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54</a:t>
            </a:fld>
            <a:endParaRPr lang="en-US"/>
          </a:p>
        </p:txBody>
      </p:sp>
    </p:spTree>
    <p:extLst>
      <p:ext uri="{BB962C8B-B14F-4D97-AF65-F5344CB8AC3E}">
        <p14:creationId xmlns:p14="http://schemas.microsoft.com/office/powerpoint/2010/main" val="990157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0B78A-49DB-4C54-AF38-8E869E2F2E13}"/>
              </a:ext>
            </a:extLst>
          </p:cNvPr>
          <p:cNvSpPr>
            <a:spLocks noGrp="1"/>
          </p:cNvSpPr>
          <p:nvPr>
            <p:ph type="title"/>
          </p:nvPr>
        </p:nvSpPr>
        <p:spPr/>
        <p:txBody>
          <a:bodyPr>
            <a:normAutofit fontScale="90000"/>
          </a:bodyPr>
          <a:lstStyle/>
          <a:p>
            <a:r>
              <a:rPr lang="en-US" dirty="0"/>
              <a:t>Representations of Weighted Graphs (cont’d)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2528081-3BC8-431C-A795-B62F308FE150}"/>
                  </a:ext>
                </a:extLst>
              </p:cNvPr>
              <p:cNvSpPr>
                <a:spLocks noGrp="1"/>
              </p:cNvSpPr>
              <p:nvPr>
                <p:ph idx="1"/>
              </p:nvPr>
            </p:nvSpPr>
            <p:spPr/>
            <p:txBody>
              <a:bodyPr/>
              <a:lstStyle/>
              <a:p>
                <a:r>
                  <a:rPr lang="en-US" dirty="0"/>
                  <a:t>We can easily extend the adjacency list representation to be used for weighted graphs too.</a:t>
                </a:r>
              </a:p>
              <a:p>
                <a:r>
                  <a:rPr lang="en-US" dirty="0"/>
                  <a:t>If </a:t>
                </a:r>
                <a14:m>
                  <m:oMath xmlns:m="http://schemas.openxmlformats.org/officeDocument/2006/math">
                    <m:r>
                      <a:rPr lang="en-US" i="1">
                        <a:latin typeface="Cambria Math"/>
                      </a:rPr>
                      <m:t>(</m:t>
                    </m:r>
                    <m:sSub>
                      <m:sSubPr>
                        <m:ctrlPr>
                          <a:rPr lang="en-US" i="1">
                            <a:latin typeface="Cambria Math" panose="02040503050406030204" pitchFamily="18" charset="0"/>
                          </a:rPr>
                        </m:ctrlPr>
                      </m:sSubPr>
                      <m:e>
                        <m:r>
                          <a:rPr lang="en-US" i="1">
                            <a:latin typeface="Cambria Math"/>
                          </a:rPr>
                          <m:t>𝑣</m:t>
                        </m:r>
                      </m:e>
                      <m:sub>
                        <m:r>
                          <a:rPr lang="en-US" i="1">
                            <a:latin typeface="Cambria Math"/>
                          </a:rPr>
                          <m:t>𝑖</m:t>
                        </m:r>
                      </m:sub>
                    </m:sSub>
                    <m:r>
                      <a:rPr lang="en-US">
                        <a:latin typeface="Cambria Math"/>
                      </a:rPr>
                      <m:t>,</m:t>
                    </m:r>
                    <m:sSub>
                      <m:sSubPr>
                        <m:ctrlPr>
                          <a:rPr lang="en-US" i="1">
                            <a:latin typeface="Cambria Math" panose="02040503050406030204" pitchFamily="18" charset="0"/>
                          </a:rPr>
                        </m:ctrlPr>
                      </m:sSubPr>
                      <m:e>
                        <m:r>
                          <a:rPr lang="en-US" i="1">
                            <a:latin typeface="Cambria Math"/>
                          </a:rPr>
                          <m:t>𝑣</m:t>
                        </m:r>
                      </m:e>
                      <m:sub>
                        <m:r>
                          <a:rPr lang="en-US" i="1">
                            <a:latin typeface="Cambria Math"/>
                          </a:rPr>
                          <m:t>𝑗</m:t>
                        </m:r>
                      </m:sub>
                    </m:sSub>
                    <m:r>
                      <a:rPr lang="en-US" i="1">
                        <a:latin typeface="Cambria Math"/>
                      </a:rPr>
                      <m:t>)</m:t>
                    </m:r>
                  </m:oMath>
                </a14:m>
                <a:r>
                  <a:rPr lang="en-US" dirty="0"/>
                  <a:t> is an edge in the graph with weight </a:t>
                </a:r>
                <a14:m>
                  <m:oMath xmlns:m="http://schemas.openxmlformats.org/officeDocument/2006/math">
                    <m:sSub>
                      <m:sSubPr>
                        <m:ctrlPr>
                          <a:rPr lang="en-US" i="1">
                            <a:latin typeface="Cambria Math" panose="02040503050406030204" pitchFamily="18" charset="0"/>
                          </a:rPr>
                        </m:ctrlPr>
                      </m:sSubPr>
                      <m:e>
                        <m:r>
                          <a:rPr lang="en-US" i="1">
                            <a:latin typeface="Cambria Math"/>
                          </a:rPr>
                          <m:t>𝑤</m:t>
                        </m:r>
                      </m:e>
                      <m:sub>
                        <m:r>
                          <a:rPr lang="en-US" i="1">
                            <a:latin typeface="Cambria Math"/>
                          </a:rPr>
                          <m:t>𝑖𝑗</m:t>
                        </m:r>
                      </m:sub>
                    </m:sSub>
                  </m:oMath>
                </a14:m>
                <a:r>
                  <a:rPr lang="en-US" dirty="0"/>
                  <a:t> then the adjacency list of </a:t>
                </a:r>
                <a14:m>
                  <m:oMath xmlns:m="http://schemas.openxmlformats.org/officeDocument/2006/math">
                    <m:sSub>
                      <m:sSubPr>
                        <m:ctrlPr>
                          <a:rPr lang="en-US" i="1">
                            <a:latin typeface="Cambria Math" panose="02040503050406030204" pitchFamily="18" charset="0"/>
                          </a:rPr>
                        </m:ctrlPr>
                      </m:sSubPr>
                      <m:e>
                        <m:r>
                          <a:rPr lang="en-US" i="1">
                            <a:latin typeface="Cambria Math"/>
                          </a:rPr>
                          <m:t>𝑣</m:t>
                        </m:r>
                      </m:e>
                      <m:sub>
                        <m:r>
                          <a:rPr lang="en-US" i="1">
                            <a:latin typeface="Cambria Math"/>
                          </a:rPr>
                          <m:t>𝑖</m:t>
                        </m:r>
                      </m:sub>
                    </m:sSub>
                  </m:oMath>
                </a14:m>
                <a:r>
                  <a:rPr lang="en-US" dirty="0"/>
                  <a:t> will contain the pair </a:t>
                </a:r>
                <a14:m>
                  <m:oMath xmlns:m="http://schemas.openxmlformats.org/officeDocument/2006/math">
                    <m:r>
                      <a:rPr lang="en-US" i="1">
                        <a:latin typeface="Cambria Math"/>
                      </a:rPr>
                      <m:t>(</m:t>
                    </m:r>
                    <m:sSub>
                      <m:sSubPr>
                        <m:ctrlPr>
                          <a:rPr lang="en-US" i="1">
                            <a:latin typeface="Cambria Math" panose="02040503050406030204" pitchFamily="18" charset="0"/>
                          </a:rPr>
                        </m:ctrlPr>
                      </m:sSubPr>
                      <m:e>
                        <m:r>
                          <a:rPr lang="en-US" i="1">
                            <a:latin typeface="Cambria Math"/>
                          </a:rPr>
                          <m:t>𝑣</m:t>
                        </m:r>
                      </m:e>
                      <m:sub>
                        <m:r>
                          <a:rPr lang="en-US" i="1">
                            <a:latin typeface="Cambria Math"/>
                          </a:rPr>
                          <m:t>𝑗</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𝑤</m:t>
                        </m:r>
                      </m:e>
                      <m:sub>
                        <m:r>
                          <a:rPr lang="en-US" i="1">
                            <a:latin typeface="Cambria Math"/>
                          </a:rPr>
                          <m:t>𝑖𝑗</m:t>
                        </m:r>
                      </m:sub>
                    </m:sSub>
                    <m:r>
                      <a:rPr lang="en-US" i="1">
                        <a:latin typeface="Cambria Math"/>
                      </a:rPr>
                      <m:t>)</m:t>
                    </m:r>
                  </m:oMath>
                </a14:m>
                <a:r>
                  <a:rPr lang="en-US" dirty="0"/>
                  <a:t>.</a:t>
                </a:r>
              </a:p>
            </p:txBody>
          </p:sp>
        </mc:Choice>
        <mc:Fallback xmlns="">
          <p:sp>
            <p:nvSpPr>
              <p:cNvPr id="3" name="Content Placeholder 2">
                <a:extLst>
                  <a:ext uri="{FF2B5EF4-FFF2-40B4-BE49-F238E27FC236}">
                    <a16:creationId xmlns:a16="http://schemas.microsoft.com/office/drawing/2014/main" id="{52528081-3BC8-431C-A795-B62F308FE150}"/>
                  </a:ext>
                </a:extLst>
              </p:cNvPr>
              <p:cNvSpPr>
                <a:spLocks noGrp="1" noRot="1" noChangeAspect="1" noMove="1" noResize="1" noEditPoints="1" noAdjustHandles="1" noChangeArrowheads="1" noChangeShapeType="1" noTextEdit="1"/>
              </p:cNvSpPr>
              <p:nvPr>
                <p:ph idx="1"/>
              </p:nvPr>
            </p:nvSpPr>
            <p:spPr>
              <a:blipFill>
                <a:blip r:embed="rId2"/>
                <a:stretch>
                  <a:fillRect l="-1704" t="-1752" r="-2370"/>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BF0E3C7E-4493-447D-B4CB-05D2A81746A8}"/>
              </a:ext>
            </a:extLst>
          </p:cNvPr>
          <p:cNvSpPr>
            <a:spLocks noGrp="1"/>
          </p:cNvSpPr>
          <p:nvPr>
            <p:ph type="ftr" sz="quarter" idx="11"/>
          </p:nvPr>
        </p:nvSpPr>
        <p:spPr/>
        <p:txBody>
          <a:bodyPr/>
          <a:lstStyle/>
          <a:p>
            <a:r>
              <a:rPr lang="en-US"/>
              <a:t>Data Structures and Programming Techniques</a:t>
            </a:r>
          </a:p>
        </p:txBody>
      </p:sp>
      <p:sp>
        <p:nvSpPr>
          <p:cNvPr id="5" name="Slide Number Placeholder 4">
            <a:extLst>
              <a:ext uri="{FF2B5EF4-FFF2-40B4-BE49-F238E27FC236}">
                <a16:creationId xmlns:a16="http://schemas.microsoft.com/office/drawing/2014/main" id="{166C4C82-B75A-496F-AF1E-656C37E72EC4}"/>
              </a:ext>
            </a:extLst>
          </p:cNvPr>
          <p:cNvSpPr>
            <a:spLocks noGrp="1"/>
          </p:cNvSpPr>
          <p:nvPr>
            <p:ph type="sldNum" sz="quarter" idx="12"/>
          </p:nvPr>
        </p:nvSpPr>
        <p:spPr/>
        <p:txBody>
          <a:bodyPr/>
          <a:lstStyle/>
          <a:p>
            <a:fld id="{7C852C77-3737-4763-8963-DB67E05A77C1}" type="slidenum">
              <a:rPr lang="en-US" smtClean="0"/>
              <a:t>6</a:t>
            </a:fld>
            <a:endParaRPr lang="en-US"/>
          </a:p>
        </p:txBody>
      </p:sp>
    </p:spTree>
    <p:extLst>
      <p:ext uri="{BB962C8B-B14F-4D97-AF65-F5344CB8AC3E}">
        <p14:creationId xmlns:p14="http://schemas.microsoft.com/office/powerpoint/2010/main" val="3597784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Weighted Directed Graph</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7</a:t>
            </a:fld>
            <a:endParaRPr lang="en-US"/>
          </a:p>
        </p:txBody>
      </p:sp>
      <p:sp>
        <p:nvSpPr>
          <p:cNvPr id="6" name="Oval 5"/>
          <p:cNvSpPr/>
          <p:nvPr/>
        </p:nvSpPr>
        <p:spPr>
          <a:xfrm>
            <a:off x="5383369" y="440123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87924" y="429309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771800" y="353491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707904" y="256490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076056" y="256490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444208" y="353491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8" idx="7"/>
            <a:endCxn id="9" idx="3"/>
          </p:cNvCxnSpPr>
          <p:nvPr/>
        </p:nvCxnSpPr>
        <p:spPr>
          <a:xfrm flipV="1">
            <a:off x="3079113" y="2872217"/>
            <a:ext cx="681518" cy="71542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6"/>
            <a:endCxn id="10" idx="2"/>
          </p:cNvCxnSpPr>
          <p:nvPr/>
        </p:nvCxnSpPr>
        <p:spPr>
          <a:xfrm>
            <a:off x="4067944" y="2744924"/>
            <a:ext cx="100811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a:endCxn id="11" idx="1"/>
          </p:cNvCxnSpPr>
          <p:nvPr/>
        </p:nvCxnSpPr>
        <p:spPr>
          <a:xfrm>
            <a:off x="5436096" y="2744924"/>
            <a:ext cx="1060839" cy="84271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3"/>
            <a:endCxn id="6" idx="7"/>
          </p:cNvCxnSpPr>
          <p:nvPr/>
        </p:nvCxnSpPr>
        <p:spPr>
          <a:xfrm flipH="1">
            <a:off x="5690682" y="3842229"/>
            <a:ext cx="806253" cy="61173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2"/>
            <a:endCxn id="7" idx="6"/>
          </p:cNvCxnSpPr>
          <p:nvPr/>
        </p:nvCxnSpPr>
        <p:spPr>
          <a:xfrm flipH="1" flipV="1">
            <a:off x="4247964" y="4473116"/>
            <a:ext cx="1135405" cy="10813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7" idx="7"/>
            <a:endCxn id="11" idx="2"/>
          </p:cNvCxnSpPr>
          <p:nvPr/>
        </p:nvCxnSpPr>
        <p:spPr>
          <a:xfrm flipV="1">
            <a:off x="4195237" y="3714936"/>
            <a:ext cx="2248971" cy="63088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0"/>
            <a:endCxn id="10" idx="3"/>
          </p:cNvCxnSpPr>
          <p:nvPr/>
        </p:nvCxnSpPr>
        <p:spPr>
          <a:xfrm flipV="1">
            <a:off x="4067944" y="2872217"/>
            <a:ext cx="1060839" cy="142087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7" idx="0"/>
          </p:cNvCxnSpPr>
          <p:nvPr/>
        </p:nvCxnSpPr>
        <p:spPr>
          <a:xfrm>
            <a:off x="3887924" y="2924944"/>
            <a:ext cx="180020" cy="136815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8" idx="5"/>
            <a:endCxn id="7" idx="1"/>
          </p:cNvCxnSpPr>
          <p:nvPr/>
        </p:nvCxnSpPr>
        <p:spPr>
          <a:xfrm>
            <a:off x="3079113" y="3842229"/>
            <a:ext cx="861538" cy="50359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707904" y="2555612"/>
            <a:ext cx="307313" cy="369332"/>
          </a:xfrm>
          <a:prstGeom prst="rect">
            <a:avLst/>
          </a:prstGeom>
          <a:noFill/>
        </p:spPr>
        <p:txBody>
          <a:bodyPr wrap="square" rtlCol="0">
            <a:spAutoFit/>
          </a:bodyPr>
          <a:lstStyle/>
          <a:p>
            <a:pPr algn="ctr"/>
            <a:r>
              <a:rPr lang="en-US" dirty="0"/>
              <a:t>2</a:t>
            </a:r>
          </a:p>
        </p:txBody>
      </p:sp>
      <p:sp>
        <p:nvSpPr>
          <p:cNvPr id="33" name="TextBox 32"/>
          <p:cNvSpPr txBox="1"/>
          <p:nvPr/>
        </p:nvSpPr>
        <p:spPr>
          <a:xfrm>
            <a:off x="2798163" y="3534916"/>
            <a:ext cx="307313" cy="369332"/>
          </a:xfrm>
          <a:prstGeom prst="rect">
            <a:avLst/>
          </a:prstGeom>
          <a:noFill/>
        </p:spPr>
        <p:txBody>
          <a:bodyPr wrap="square" rtlCol="0">
            <a:spAutoFit/>
          </a:bodyPr>
          <a:lstStyle/>
          <a:p>
            <a:pPr algn="ctr"/>
            <a:r>
              <a:rPr lang="en-US" dirty="0"/>
              <a:t>1</a:t>
            </a:r>
          </a:p>
        </p:txBody>
      </p:sp>
      <p:sp>
        <p:nvSpPr>
          <p:cNvPr id="34" name="TextBox 33"/>
          <p:cNvSpPr txBox="1"/>
          <p:nvPr/>
        </p:nvSpPr>
        <p:spPr>
          <a:xfrm>
            <a:off x="3914287" y="4269293"/>
            <a:ext cx="307313" cy="369332"/>
          </a:xfrm>
          <a:prstGeom prst="rect">
            <a:avLst/>
          </a:prstGeom>
          <a:noFill/>
        </p:spPr>
        <p:txBody>
          <a:bodyPr wrap="square" rtlCol="0">
            <a:spAutoFit/>
          </a:bodyPr>
          <a:lstStyle/>
          <a:p>
            <a:pPr algn="ctr"/>
            <a:r>
              <a:rPr lang="en-US" dirty="0"/>
              <a:t>6</a:t>
            </a:r>
          </a:p>
        </p:txBody>
      </p:sp>
      <p:sp>
        <p:nvSpPr>
          <p:cNvPr id="35" name="TextBox 34"/>
          <p:cNvSpPr txBox="1"/>
          <p:nvPr/>
        </p:nvSpPr>
        <p:spPr>
          <a:xfrm>
            <a:off x="5404160" y="4411672"/>
            <a:ext cx="307313" cy="369332"/>
          </a:xfrm>
          <a:prstGeom prst="rect">
            <a:avLst/>
          </a:prstGeom>
          <a:noFill/>
        </p:spPr>
        <p:txBody>
          <a:bodyPr wrap="square" rtlCol="0">
            <a:spAutoFit/>
          </a:bodyPr>
          <a:lstStyle/>
          <a:p>
            <a:pPr algn="ctr"/>
            <a:r>
              <a:rPr lang="en-US" dirty="0"/>
              <a:t>5</a:t>
            </a:r>
          </a:p>
        </p:txBody>
      </p:sp>
      <p:sp>
        <p:nvSpPr>
          <p:cNvPr id="36" name="TextBox 35"/>
          <p:cNvSpPr txBox="1"/>
          <p:nvPr/>
        </p:nvSpPr>
        <p:spPr>
          <a:xfrm>
            <a:off x="6470571" y="3525624"/>
            <a:ext cx="307313" cy="369332"/>
          </a:xfrm>
          <a:prstGeom prst="rect">
            <a:avLst/>
          </a:prstGeom>
          <a:noFill/>
        </p:spPr>
        <p:txBody>
          <a:bodyPr wrap="square" rtlCol="0">
            <a:spAutoFit/>
          </a:bodyPr>
          <a:lstStyle/>
          <a:p>
            <a:pPr algn="ctr"/>
            <a:r>
              <a:rPr lang="en-US" dirty="0"/>
              <a:t>4</a:t>
            </a:r>
          </a:p>
        </p:txBody>
      </p:sp>
      <p:sp>
        <p:nvSpPr>
          <p:cNvPr id="37" name="TextBox 36"/>
          <p:cNvSpPr txBox="1"/>
          <p:nvPr/>
        </p:nvSpPr>
        <p:spPr>
          <a:xfrm>
            <a:off x="5128783" y="2555612"/>
            <a:ext cx="307313" cy="369332"/>
          </a:xfrm>
          <a:prstGeom prst="rect">
            <a:avLst/>
          </a:prstGeom>
          <a:noFill/>
        </p:spPr>
        <p:txBody>
          <a:bodyPr wrap="square" rtlCol="0">
            <a:spAutoFit/>
          </a:bodyPr>
          <a:lstStyle/>
          <a:p>
            <a:pPr algn="ctr"/>
            <a:r>
              <a:rPr lang="en-US" dirty="0"/>
              <a:t>3</a:t>
            </a:r>
          </a:p>
        </p:txBody>
      </p:sp>
      <p:sp>
        <p:nvSpPr>
          <p:cNvPr id="38" name="TextBox 37"/>
          <p:cNvSpPr txBox="1"/>
          <p:nvPr/>
        </p:nvSpPr>
        <p:spPr>
          <a:xfrm>
            <a:off x="3545886" y="3402977"/>
            <a:ext cx="432048" cy="369332"/>
          </a:xfrm>
          <a:prstGeom prst="rect">
            <a:avLst/>
          </a:prstGeom>
          <a:noFill/>
        </p:spPr>
        <p:txBody>
          <a:bodyPr wrap="square" rtlCol="0">
            <a:spAutoFit/>
          </a:bodyPr>
          <a:lstStyle/>
          <a:p>
            <a:pPr algn="ctr"/>
            <a:r>
              <a:rPr lang="en-US" dirty="0"/>
              <a:t>10</a:t>
            </a:r>
          </a:p>
        </p:txBody>
      </p:sp>
      <p:sp>
        <p:nvSpPr>
          <p:cNvPr id="39" name="TextBox 38"/>
          <p:cNvSpPr txBox="1"/>
          <p:nvPr/>
        </p:nvSpPr>
        <p:spPr>
          <a:xfrm>
            <a:off x="3067151" y="2876533"/>
            <a:ext cx="432048" cy="369332"/>
          </a:xfrm>
          <a:prstGeom prst="rect">
            <a:avLst/>
          </a:prstGeom>
          <a:noFill/>
        </p:spPr>
        <p:txBody>
          <a:bodyPr wrap="square" rtlCol="0">
            <a:spAutoFit/>
          </a:bodyPr>
          <a:lstStyle/>
          <a:p>
            <a:pPr algn="ctr"/>
            <a:r>
              <a:rPr lang="en-US" dirty="0"/>
              <a:t>3</a:t>
            </a:r>
          </a:p>
        </p:txBody>
      </p:sp>
      <p:sp>
        <p:nvSpPr>
          <p:cNvPr id="40" name="TextBox 39"/>
          <p:cNvSpPr txBox="1"/>
          <p:nvPr/>
        </p:nvSpPr>
        <p:spPr>
          <a:xfrm>
            <a:off x="4355976" y="2388791"/>
            <a:ext cx="432048" cy="369332"/>
          </a:xfrm>
          <a:prstGeom prst="rect">
            <a:avLst/>
          </a:prstGeom>
          <a:noFill/>
        </p:spPr>
        <p:txBody>
          <a:bodyPr wrap="square" rtlCol="0">
            <a:spAutoFit/>
          </a:bodyPr>
          <a:lstStyle/>
          <a:p>
            <a:pPr algn="ctr"/>
            <a:r>
              <a:rPr lang="en-US" dirty="0"/>
              <a:t>7</a:t>
            </a:r>
          </a:p>
        </p:txBody>
      </p:sp>
      <p:sp>
        <p:nvSpPr>
          <p:cNvPr id="41" name="TextBox 40"/>
          <p:cNvSpPr txBox="1"/>
          <p:nvPr/>
        </p:nvSpPr>
        <p:spPr>
          <a:xfrm>
            <a:off x="5966515" y="2836242"/>
            <a:ext cx="432048" cy="369332"/>
          </a:xfrm>
          <a:prstGeom prst="rect">
            <a:avLst/>
          </a:prstGeom>
          <a:noFill/>
        </p:spPr>
        <p:txBody>
          <a:bodyPr wrap="square" rtlCol="0">
            <a:spAutoFit/>
          </a:bodyPr>
          <a:lstStyle/>
          <a:p>
            <a:pPr algn="ctr"/>
            <a:r>
              <a:rPr lang="en-US" dirty="0"/>
              <a:t>5</a:t>
            </a:r>
          </a:p>
        </p:txBody>
      </p:sp>
      <p:sp>
        <p:nvSpPr>
          <p:cNvPr id="42" name="TextBox 41"/>
          <p:cNvSpPr txBox="1"/>
          <p:nvPr/>
        </p:nvSpPr>
        <p:spPr>
          <a:xfrm>
            <a:off x="6118915" y="4108430"/>
            <a:ext cx="432048" cy="369332"/>
          </a:xfrm>
          <a:prstGeom prst="rect">
            <a:avLst/>
          </a:prstGeom>
          <a:noFill/>
        </p:spPr>
        <p:txBody>
          <a:bodyPr wrap="square" rtlCol="0">
            <a:spAutoFit/>
          </a:bodyPr>
          <a:lstStyle/>
          <a:p>
            <a:pPr algn="ctr"/>
            <a:r>
              <a:rPr lang="en-US" dirty="0"/>
              <a:t>6</a:t>
            </a:r>
          </a:p>
        </p:txBody>
      </p:sp>
      <p:sp>
        <p:nvSpPr>
          <p:cNvPr id="43" name="TextBox 42"/>
          <p:cNvSpPr txBox="1"/>
          <p:nvPr/>
        </p:nvSpPr>
        <p:spPr>
          <a:xfrm>
            <a:off x="4598363" y="4527184"/>
            <a:ext cx="432048" cy="369332"/>
          </a:xfrm>
          <a:prstGeom prst="rect">
            <a:avLst/>
          </a:prstGeom>
          <a:noFill/>
        </p:spPr>
        <p:txBody>
          <a:bodyPr wrap="square" rtlCol="0">
            <a:spAutoFit/>
          </a:bodyPr>
          <a:lstStyle/>
          <a:p>
            <a:pPr algn="ctr"/>
            <a:r>
              <a:rPr lang="en-US" dirty="0"/>
              <a:t>7</a:t>
            </a:r>
          </a:p>
        </p:txBody>
      </p:sp>
      <p:sp>
        <p:nvSpPr>
          <p:cNvPr id="44" name="TextBox 43"/>
          <p:cNvSpPr txBox="1"/>
          <p:nvPr/>
        </p:nvSpPr>
        <p:spPr>
          <a:xfrm>
            <a:off x="4786593" y="3775756"/>
            <a:ext cx="432048" cy="369332"/>
          </a:xfrm>
          <a:prstGeom prst="rect">
            <a:avLst/>
          </a:prstGeom>
          <a:noFill/>
        </p:spPr>
        <p:txBody>
          <a:bodyPr wrap="square" rtlCol="0">
            <a:spAutoFit/>
          </a:bodyPr>
          <a:lstStyle/>
          <a:p>
            <a:pPr algn="ctr"/>
            <a:r>
              <a:rPr lang="en-US" dirty="0"/>
              <a:t>2</a:t>
            </a:r>
          </a:p>
        </p:txBody>
      </p:sp>
      <p:sp>
        <p:nvSpPr>
          <p:cNvPr id="45" name="TextBox 44"/>
          <p:cNvSpPr txBox="1"/>
          <p:nvPr/>
        </p:nvSpPr>
        <p:spPr>
          <a:xfrm>
            <a:off x="4355976" y="3061199"/>
            <a:ext cx="432048" cy="369332"/>
          </a:xfrm>
          <a:prstGeom prst="rect">
            <a:avLst/>
          </a:prstGeom>
          <a:noFill/>
        </p:spPr>
        <p:txBody>
          <a:bodyPr wrap="square" rtlCol="0">
            <a:spAutoFit/>
          </a:bodyPr>
          <a:lstStyle/>
          <a:p>
            <a:pPr algn="ctr"/>
            <a:r>
              <a:rPr lang="en-US" dirty="0"/>
              <a:t>8</a:t>
            </a:r>
          </a:p>
        </p:txBody>
      </p:sp>
      <p:cxnSp>
        <p:nvCxnSpPr>
          <p:cNvPr id="47" name="Straight Arrow Connector 46"/>
          <p:cNvCxnSpPr>
            <a:stCxn id="10" idx="4"/>
            <a:endCxn id="35" idx="0"/>
          </p:cNvCxnSpPr>
          <p:nvPr/>
        </p:nvCxnSpPr>
        <p:spPr>
          <a:xfrm>
            <a:off x="5256076" y="2924944"/>
            <a:ext cx="301741" cy="148672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383369" y="3344814"/>
            <a:ext cx="432048" cy="369332"/>
          </a:xfrm>
          <a:prstGeom prst="rect">
            <a:avLst/>
          </a:prstGeom>
          <a:noFill/>
        </p:spPr>
        <p:txBody>
          <a:bodyPr wrap="square" rtlCol="0">
            <a:spAutoFit/>
          </a:bodyPr>
          <a:lstStyle/>
          <a:p>
            <a:pPr algn="ctr"/>
            <a:r>
              <a:rPr lang="en-US" dirty="0"/>
              <a:t>1</a:t>
            </a:r>
          </a:p>
        </p:txBody>
      </p:sp>
      <p:sp>
        <p:nvSpPr>
          <p:cNvPr id="49" name="TextBox 48"/>
          <p:cNvSpPr txBox="1"/>
          <p:nvPr/>
        </p:nvSpPr>
        <p:spPr>
          <a:xfrm>
            <a:off x="3155510" y="4060405"/>
            <a:ext cx="432048" cy="369332"/>
          </a:xfrm>
          <a:prstGeom prst="rect">
            <a:avLst/>
          </a:prstGeom>
          <a:noFill/>
        </p:spPr>
        <p:txBody>
          <a:bodyPr wrap="square" rtlCol="0">
            <a:spAutoFit/>
          </a:bodyPr>
          <a:lstStyle/>
          <a:p>
            <a:pPr algn="ctr"/>
            <a:r>
              <a:rPr lang="en-US" dirty="0"/>
              <a:t>5</a:t>
            </a:r>
          </a:p>
        </p:txBody>
      </p:sp>
    </p:spTree>
    <p:extLst>
      <p:ext uri="{BB962C8B-B14F-4D97-AF65-F5344CB8AC3E}">
        <p14:creationId xmlns:p14="http://schemas.microsoft.com/office/powerpoint/2010/main" val="2929624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Adjacency List Representation for the Example Graph</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06572712"/>
              </p:ext>
            </p:extLst>
          </p:nvPr>
        </p:nvGraphicFramePr>
        <p:xfrm>
          <a:off x="3203848" y="1988840"/>
          <a:ext cx="2952328" cy="259588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70840">
                <a:tc>
                  <a:txBody>
                    <a:bodyPr/>
                    <a:lstStyle/>
                    <a:p>
                      <a:pPr algn="ctr"/>
                      <a:r>
                        <a:rPr lang="en-US" dirty="0"/>
                        <a:t>Vertices</a:t>
                      </a:r>
                    </a:p>
                  </a:txBody>
                  <a:tcPr/>
                </a:tc>
                <a:tc>
                  <a:txBody>
                    <a:bodyPr/>
                    <a:lstStyle/>
                    <a:p>
                      <a:pPr algn="ctr"/>
                      <a:r>
                        <a:rPr lang="en-US" dirty="0"/>
                        <a:t>Adjacency List</a:t>
                      </a:r>
                    </a:p>
                  </a:txBody>
                  <a:tcPr/>
                </a:tc>
                <a:extLst>
                  <a:ext uri="{0D108BD9-81ED-4DB2-BD59-A6C34878D82A}">
                    <a16:rowId xmlns:a16="http://schemas.microsoft.com/office/drawing/2014/main" val="10000"/>
                  </a:ext>
                </a:extLst>
              </a:tr>
              <a:tr h="370840">
                <a:tc>
                  <a:txBody>
                    <a:bodyPr/>
                    <a:lstStyle/>
                    <a:p>
                      <a:pPr algn="ctr"/>
                      <a:r>
                        <a:rPr lang="en-US" dirty="0"/>
                        <a:t>1</a:t>
                      </a:r>
                    </a:p>
                  </a:txBody>
                  <a:tcPr/>
                </a:tc>
                <a:tc>
                  <a:txBody>
                    <a:bodyPr/>
                    <a:lstStyle/>
                    <a:p>
                      <a:pPr algn="l"/>
                      <a:r>
                        <a:rPr lang="en-US" dirty="0"/>
                        <a:t>(2,3) (6,5)</a:t>
                      </a:r>
                    </a:p>
                  </a:txBody>
                  <a:tcPr/>
                </a:tc>
                <a:extLst>
                  <a:ext uri="{0D108BD9-81ED-4DB2-BD59-A6C34878D82A}">
                    <a16:rowId xmlns:a16="http://schemas.microsoft.com/office/drawing/2014/main" val="10001"/>
                  </a:ext>
                </a:extLst>
              </a:tr>
              <a:tr h="370840">
                <a:tc>
                  <a:txBody>
                    <a:bodyPr/>
                    <a:lstStyle/>
                    <a:p>
                      <a:pPr algn="ctr"/>
                      <a:r>
                        <a:rPr lang="en-US" dirty="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(3,7) (6,10)</a:t>
                      </a:r>
                    </a:p>
                  </a:txBody>
                  <a:tcPr/>
                </a:tc>
                <a:extLst>
                  <a:ext uri="{0D108BD9-81ED-4DB2-BD59-A6C34878D82A}">
                    <a16:rowId xmlns:a16="http://schemas.microsoft.com/office/drawing/2014/main" val="10002"/>
                  </a:ext>
                </a:extLst>
              </a:tr>
              <a:tr h="370840">
                <a:tc>
                  <a:txBody>
                    <a:bodyPr/>
                    <a:lstStyle/>
                    <a:p>
                      <a:pPr algn="ctr"/>
                      <a:r>
                        <a:rPr lang="en-US" dirty="0"/>
                        <a:t>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(4,5) (5,1)</a:t>
                      </a:r>
                    </a:p>
                  </a:txBody>
                  <a:tcPr/>
                </a:tc>
                <a:extLst>
                  <a:ext uri="{0D108BD9-81ED-4DB2-BD59-A6C34878D82A}">
                    <a16:rowId xmlns:a16="http://schemas.microsoft.com/office/drawing/2014/main" val="10003"/>
                  </a:ext>
                </a:extLst>
              </a:tr>
              <a:tr h="370840">
                <a:tc>
                  <a:txBody>
                    <a:bodyPr/>
                    <a:lstStyle/>
                    <a:p>
                      <a:pPr algn="ctr"/>
                      <a:r>
                        <a:rPr lang="en-US" dirty="0"/>
                        <a:t>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(5,6)</a:t>
                      </a:r>
                    </a:p>
                  </a:txBody>
                  <a:tcPr/>
                </a:tc>
                <a:extLst>
                  <a:ext uri="{0D108BD9-81ED-4DB2-BD59-A6C34878D82A}">
                    <a16:rowId xmlns:a16="http://schemas.microsoft.com/office/drawing/2014/main" val="10004"/>
                  </a:ext>
                </a:extLst>
              </a:tr>
              <a:tr h="370840">
                <a:tc>
                  <a:txBody>
                    <a:bodyPr/>
                    <a:lstStyle/>
                    <a:p>
                      <a:pPr algn="ctr"/>
                      <a:r>
                        <a:rPr lang="en-US" dirty="0"/>
                        <a:t>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(6,7)</a:t>
                      </a:r>
                    </a:p>
                  </a:txBody>
                  <a:tcPr/>
                </a:tc>
                <a:extLst>
                  <a:ext uri="{0D108BD9-81ED-4DB2-BD59-A6C34878D82A}">
                    <a16:rowId xmlns:a16="http://schemas.microsoft.com/office/drawing/2014/main" val="10005"/>
                  </a:ext>
                </a:extLst>
              </a:tr>
              <a:tr h="370840">
                <a:tc>
                  <a:txBody>
                    <a:bodyPr/>
                    <a:lstStyle/>
                    <a:p>
                      <a:pPr algn="ctr"/>
                      <a:r>
                        <a:rPr lang="en-US" dirty="0"/>
                        <a:t>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(3,8) (4,2)</a:t>
                      </a:r>
                    </a:p>
                  </a:txBody>
                  <a:tcPr/>
                </a:tc>
                <a:extLst>
                  <a:ext uri="{0D108BD9-81ED-4DB2-BD59-A6C34878D82A}">
                    <a16:rowId xmlns:a16="http://schemas.microsoft.com/office/drawing/2014/main" val="10006"/>
                  </a:ext>
                </a:extLst>
              </a:tr>
            </a:tbl>
          </a:graphicData>
        </a:graphic>
      </p:graphicFrame>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8</a:t>
            </a:fld>
            <a:endParaRPr lang="en-US"/>
          </a:p>
        </p:txBody>
      </p:sp>
    </p:spTree>
    <p:extLst>
      <p:ext uri="{BB962C8B-B14F-4D97-AF65-F5344CB8AC3E}">
        <p14:creationId xmlns:p14="http://schemas.microsoft.com/office/powerpoint/2010/main" val="3861127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60D1A-7AC9-42E6-84F8-57FF4F61F3A6}"/>
              </a:ext>
            </a:extLst>
          </p:cNvPr>
          <p:cNvSpPr>
            <a:spLocks noGrp="1"/>
          </p:cNvSpPr>
          <p:nvPr>
            <p:ph type="title"/>
          </p:nvPr>
        </p:nvSpPr>
        <p:spPr/>
        <p:txBody>
          <a:bodyPr/>
          <a:lstStyle/>
          <a:p>
            <a:r>
              <a:rPr lang="en-US" dirty="0"/>
              <a:t>Directed Weighted Graphs</a:t>
            </a:r>
          </a:p>
        </p:txBody>
      </p:sp>
      <p:sp>
        <p:nvSpPr>
          <p:cNvPr id="3" name="Content Placeholder 2">
            <a:extLst>
              <a:ext uri="{FF2B5EF4-FFF2-40B4-BE49-F238E27FC236}">
                <a16:creationId xmlns:a16="http://schemas.microsoft.com/office/drawing/2014/main" id="{37619E2D-4F14-4D46-B7D7-A5EDEDF1DAAC}"/>
              </a:ext>
            </a:extLst>
          </p:cNvPr>
          <p:cNvSpPr>
            <a:spLocks noGrp="1"/>
          </p:cNvSpPr>
          <p:nvPr>
            <p:ph idx="1"/>
          </p:nvPr>
        </p:nvSpPr>
        <p:spPr/>
        <p:txBody>
          <a:bodyPr/>
          <a:lstStyle/>
          <a:p>
            <a:r>
              <a:rPr lang="en-US" dirty="0"/>
              <a:t>We will consider only </a:t>
            </a:r>
            <a:r>
              <a:rPr lang="en-US" b="1" dirty="0"/>
              <a:t>directed weighted graphs </a:t>
            </a:r>
            <a:r>
              <a:rPr lang="en-US" dirty="0"/>
              <a:t>in this lecture.</a:t>
            </a:r>
          </a:p>
          <a:p>
            <a:endParaRPr lang="en-US" dirty="0"/>
          </a:p>
        </p:txBody>
      </p:sp>
      <p:sp>
        <p:nvSpPr>
          <p:cNvPr id="4" name="Footer Placeholder 3">
            <a:extLst>
              <a:ext uri="{FF2B5EF4-FFF2-40B4-BE49-F238E27FC236}">
                <a16:creationId xmlns:a16="http://schemas.microsoft.com/office/drawing/2014/main" id="{4EB09D41-98D4-4D07-9F53-926F72186A5A}"/>
              </a:ext>
            </a:extLst>
          </p:cNvPr>
          <p:cNvSpPr>
            <a:spLocks noGrp="1"/>
          </p:cNvSpPr>
          <p:nvPr>
            <p:ph type="ftr" sz="quarter" idx="11"/>
          </p:nvPr>
        </p:nvSpPr>
        <p:spPr/>
        <p:txBody>
          <a:bodyPr/>
          <a:lstStyle/>
          <a:p>
            <a:r>
              <a:rPr lang="en-US"/>
              <a:t>Data Structures and Programming Techniques</a:t>
            </a:r>
          </a:p>
        </p:txBody>
      </p:sp>
      <p:sp>
        <p:nvSpPr>
          <p:cNvPr id="5" name="Slide Number Placeholder 4">
            <a:extLst>
              <a:ext uri="{FF2B5EF4-FFF2-40B4-BE49-F238E27FC236}">
                <a16:creationId xmlns:a16="http://schemas.microsoft.com/office/drawing/2014/main" id="{DD523AC9-B73B-440C-84E4-23FCA9539259}"/>
              </a:ext>
            </a:extLst>
          </p:cNvPr>
          <p:cNvSpPr>
            <a:spLocks noGrp="1"/>
          </p:cNvSpPr>
          <p:nvPr>
            <p:ph type="sldNum" sz="quarter" idx="12"/>
          </p:nvPr>
        </p:nvSpPr>
        <p:spPr/>
        <p:txBody>
          <a:bodyPr/>
          <a:lstStyle/>
          <a:p>
            <a:fld id="{7C852C77-3737-4763-8963-DB67E05A77C1}" type="slidenum">
              <a:rPr lang="en-US" smtClean="0"/>
              <a:t>9</a:t>
            </a:fld>
            <a:endParaRPr lang="en-US"/>
          </a:p>
        </p:txBody>
      </p:sp>
    </p:spTree>
    <p:extLst>
      <p:ext uri="{BB962C8B-B14F-4D97-AF65-F5344CB8AC3E}">
        <p14:creationId xmlns:p14="http://schemas.microsoft.com/office/powerpoint/2010/main" val="28102232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1489</TotalTime>
  <Words>4806</Words>
  <Application>Microsoft Office PowerPoint</Application>
  <PresentationFormat>On-screen Show (4:3)</PresentationFormat>
  <Paragraphs>1171</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Cambria Math</vt:lpstr>
      <vt:lpstr>Courier New</vt:lpstr>
      <vt:lpstr>Office Theme</vt:lpstr>
      <vt:lpstr>Weighted Graphs (Γράφοι με Βάρη)</vt:lpstr>
      <vt:lpstr>Weighted Graphs</vt:lpstr>
      <vt:lpstr>Representations of Weighted Graphs</vt:lpstr>
      <vt:lpstr>Example Weighted Directed Graph</vt:lpstr>
      <vt:lpstr>Adjacency Matrix for the Example Graph</vt:lpstr>
      <vt:lpstr>Representations of Weighted Graphs (cont’d)</vt:lpstr>
      <vt:lpstr>Example Weighted Directed Graph</vt:lpstr>
      <vt:lpstr>Adjacency List Representation for the Example Graph</vt:lpstr>
      <vt:lpstr>Directed Weighted Graphs</vt:lpstr>
      <vt:lpstr>Shortest Paths (Συντομότερα Μονοπάτια)</vt:lpstr>
      <vt:lpstr>The Shortest Path from Vertex 1 to Vertex 5</vt:lpstr>
      <vt:lpstr>The Single Source Shortest Paths Problem</vt:lpstr>
      <vt:lpstr>Greedy Algorithms</vt:lpstr>
      <vt:lpstr>Dijkstra’s Greedy Algorithm for the Single Source Shortest Paths Problem</vt:lpstr>
      <vt:lpstr>Dijkstra’s Algorithm (cont’d)</vt:lpstr>
      <vt:lpstr>Dijkstra’s Algorithm (cont’d)</vt:lpstr>
      <vt:lpstr>Example Graph</vt:lpstr>
      <vt:lpstr>Expanding the Vertex Set W in Stages</vt:lpstr>
      <vt:lpstr>Expanding the Vertex Set W in Stages (cont’d)</vt:lpstr>
      <vt:lpstr>Expanding the Vertex Set W in Stages (cont’d)</vt:lpstr>
      <vt:lpstr>Expanding the Vertex Set W in Stages (cont’d)</vt:lpstr>
      <vt:lpstr>Expanding the Vertex Set W in Stages (cont’d)</vt:lpstr>
      <vt:lpstr>Expanding the Vertex Set W in Stages (cont’d)</vt:lpstr>
      <vt:lpstr>Expanding the Vertex Set W in Stages (cont’d)</vt:lpstr>
      <vt:lpstr>Expanding the Vertex Set W in Stages (cont’d)</vt:lpstr>
      <vt:lpstr>Expanding the Vertex Set W in Stages (cont’d)</vt:lpstr>
      <vt:lpstr>Expanding the Vertex Set W in Stages (cont’d)</vt:lpstr>
      <vt:lpstr>Expanding the Vertex Set W in Stages (cont’d)</vt:lpstr>
      <vt:lpstr>Dijkstra’s Algorithm in Pseudocode</vt:lpstr>
      <vt:lpstr>Dijkstra’s Algorithm (cont’d)</vt:lpstr>
      <vt:lpstr>Proof of Correctness for Dijkstra’s Algorithm</vt:lpstr>
      <vt:lpstr>Proof (cont’d)</vt:lpstr>
      <vt:lpstr>Hypothetical Shorter Path to w</vt:lpstr>
      <vt:lpstr>Proof (cont’d)</vt:lpstr>
      <vt:lpstr>Proof (cont’d)</vt:lpstr>
      <vt:lpstr>Proof (cont’d)</vt:lpstr>
      <vt:lpstr>Impossible Shortest Path</vt:lpstr>
      <vt:lpstr>Proof (cont’d)</vt:lpstr>
      <vt:lpstr>Time Complexity</vt:lpstr>
      <vt:lpstr>Time Complexity (cont’d)</vt:lpstr>
      <vt:lpstr>Time Complexity (cont’d)</vt:lpstr>
      <vt:lpstr>The All-Pairs Shortest Path Problem</vt:lpstr>
      <vt:lpstr>The All-Pairs Shortest Path Problem (cont’d)</vt:lpstr>
      <vt:lpstr>Floyd’s Algorithm</vt:lpstr>
      <vt:lpstr>Floyd’s Algorithm (cont’d)</vt:lpstr>
      <vt:lpstr>The k-th Iteration Graphically</vt:lpstr>
      <vt:lpstr>Floyd’s Algorithm (cont’d)</vt:lpstr>
      <vt:lpstr>Time Complexity</vt:lpstr>
      <vt:lpstr>Existence of Paths</vt:lpstr>
      <vt:lpstr>Existence of Paths (cont’d)</vt:lpstr>
      <vt:lpstr>Transitive Closure</vt:lpstr>
      <vt:lpstr>Transitive Closure (cont’d)</vt:lpstr>
      <vt:lpstr>Time Complexity</vt:lpstr>
      <vt:lpstr>Readings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Weighted Graphs</dc:title>
  <dc:creator>koubarak</dc:creator>
  <cp:lastModifiedBy>Manolis Koubarakis</cp:lastModifiedBy>
  <cp:revision>77</cp:revision>
  <dcterms:created xsi:type="dcterms:W3CDTF">2016-04-09T17:48:11Z</dcterms:created>
  <dcterms:modified xsi:type="dcterms:W3CDTF">2020-05-11T14:47:05Z</dcterms:modified>
</cp:coreProperties>
</file>