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256" r:id="rId2"/>
    <p:sldId id="295" r:id="rId3"/>
    <p:sldId id="296" r:id="rId4"/>
    <p:sldId id="297" r:id="rId5"/>
    <p:sldId id="298" r:id="rId6"/>
    <p:sldId id="299" r:id="rId7"/>
    <p:sldId id="386" r:id="rId8"/>
    <p:sldId id="303" r:id="rId9"/>
    <p:sldId id="300" r:id="rId10"/>
    <p:sldId id="301" r:id="rId11"/>
    <p:sldId id="302" r:id="rId12"/>
    <p:sldId id="382" r:id="rId13"/>
    <p:sldId id="383" r:id="rId14"/>
    <p:sldId id="384" r:id="rId15"/>
    <p:sldId id="385" r:id="rId16"/>
    <p:sldId id="387" r:id="rId17"/>
    <p:sldId id="388" r:id="rId18"/>
    <p:sldId id="389" r:id="rId19"/>
    <p:sldId id="390" r:id="rId20"/>
    <p:sldId id="340" r:id="rId21"/>
    <p:sldId id="339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04" r:id="rId32"/>
    <p:sldId id="350" r:id="rId33"/>
    <p:sldId id="351" r:id="rId34"/>
    <p:sldId id="306" r:id="rId35"/>
    <p:sldId id="352" r:id="rId36"/>
    <p:sldId id="353" r:id="rId37"/>
    <p:sldId id="359" r:id="rId38"/>
    <p:sldId id="354" r:id="rId39"/>
    <p:sldId id="356" r:id="rId40"/>
    <p:sldId id="357" r:id="rId41"/>
    <p:sldId id="358" r:id="rId42"/>
    <p:sldId id="355" r:id="rId43"/>
    <p:sldId id="312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0" r:id="rId52"/>
    <p:sldId id="321" r:id="rId53"/>
    <p:sldId id="360" r:id="rId54"/>
    <p:sldId id="361" r:id="rId55"/>
    <p:sldId id="362" r:id="rId56"/>
    <p:sldId id="368" r:id="rId57"/>
    <p:sldId id="363" r:id="rId58"/>
    <p:sldId id="369" r:id="rId59"/>
    <p:sldId id="364" r:id="rId60"/>
    <p:sldId id="365" r:id="rId61"/>
    <p:sldId id="370" r:id="rId62"/>
    <p:sldId id="366" r:id="rId63"/>
    <p:sldId id="371" r:id="rId64"/>
    <p:sldId id="367" r:id="rId65"/>
    <p:sldId id="372" r:id="rId66"/>
    <p:sldId id="373" r:id="rId67"/>
    <p:sldId id="374" r:id="rId68"/>
    <p:sldId id="381" r:id="rId69"/>
    <p:sldId id="380" r:id="rId70"/>
    <p:sldId id="375" r:id="rId71"/>
    <p:sldId id="376" r:id="rId72"/>
    <p:sldId id="377" r:id="rId73"/>
    <p:sldId id="378" r:id="rId74"/>
    <p:sldId id="379" r:id="rId75"/>
    <p:sldId id="327" r:id="rId76"/>
    <p:sldId id="338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58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7295A-4B60-4BE4-A371-79330B14BCA7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A1005-2D7E-45A4-B4E7-833F36BD3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7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9732-1C15-4EC3-B41B-A7B386B15D4E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4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15E8-D005-45EF-9876-6CE976E10BB0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9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A1A3-B8FE-4938-9DFB-EF52043DEB46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26A2-5529-4602-B86F-789BC5E25D54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7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A6D-557E-4A58-BC43-8B544D969978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5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611B-360E-4EBF-8BBA-A906E39A9039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0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106F-6700-4A15-8358-C3B4A552FAF8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9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0A8D-DC72-4DEF-87A7-EBA0C5E7500F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0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1739-CB4E-4B39-9F3A-92D7C95CE057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2DDF-E904-4719-A75F-07A9371FAC45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4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08A3-5DE4-488F-964E-A14ACDA27D73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5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11371-5CE6-42C9-8EEF-B723212588A4}" type="datetime1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2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70.png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70.png"/><Relationship Id="rId9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2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2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5.png"/><Relationship Id="rId7" Type="http://schemas.openxmlformats.org/officeDocument/2006/relationships/image" Target="../media/image43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5.png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5.png"/><Relationship Id="rId7" Type="http://schemas.openxmlformats.org/officeDocument/2006/relationships/image" Target="../media/image43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10" Type="http://schemas.openxmlformats.org/officeDocument/2006/relationships/image" Target="../media/image45.png"/><Relationship Id="rId4" Type="http://schemas.openxmlformats.org/officeDocument/2006/relationships/image" Target="../media/image36.png"/><Relationship Id="rId9" Type="http://schemas.openxmlformats.org/officeDocument/2006/relationships/image" Target="../media/image44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37.png"/><Relationship Id="rId7" Type="http://schemas.openxmlformats.org/officeDocument/2006/relationships/image" Target="../media/image49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3.png"/><Relationship Id="rId4" Type="http://schemas.openxmlformats.org/officeDocument/2006/relationships/image" Target="../media/image38.png"/><Relationship Id="rId9" Type="http://schemas.openxmlformats.org/officeDocument/2006/relationships/image" Target="../media/image51.png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AVL Trees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Manolis</a:t>
            </a:r>
            <a:r>
              <a:rPr lang="en-US" dirty="0"/>
              <a:t> </a:t>
            </a:r>
            <a:r>
              <a:rPr lang="en-US" dirty="0" err="1"/>
              <a:t>Koubarakis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58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55976" y="2575857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7" idx="0"/>
          </p:cNvCxnSpPr>
          <p:nvPr/>
        </p:nvCxnSpPr>
        <p:spPr>
          <a:xfrm>
            <a:off x="3779912" y="2060848"/>
            <a:ext cx="648072" cy="5150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 flipH="1">
            <a:off x="2267744" y="2708920"/>
            <a:ext cx="72008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6388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4"/>
            <a:endCxn id="11" idx="0"/>
          </p:cNvCxnSpPr>
          <p:nvPr/>
        </p:nvCxnSpPr>
        <p:spPr>
          <a:xfrm>
            <a:off x="2987824" y="2708920"/>
            <a:ext cx="64807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891338" y="314935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4"/>
            <a:endCxn id="15" idx="0"/>
          </p:cNvCxnSpPr>
          <p:nvPr/>
        </p:nvCxnSpPr>
        <p:spPr>
          <a:xfrm flipH="1">
            <a:off x="3963346" y="2719873"/>
            <a:ext cx="464638" cy="4294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6842" y="386104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15" idx="4"/>
            <a:endCxn id="20" idx="0"/>
          </p:cNvCxnSpPr>
          <p:nvPr/>
        </p:nvCxnSpPr>
        <p:spPr>
          <a:xfrm flipH="1">
            <a:off x="3708850" y="3293368"/>
            <a:ext cx="254496" cy="5676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73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Non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55976" y="2575857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7" idx="0"/>
          </p:cNvCxnSpPr>
          <p:nvPr/>
        </p:nvCxnSpPr>
        <p:spPr>
          <a:xfrm>
            <a:off x="3779912" y="2060848"/>
            <a:ext cx="648072" cy="5150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 flipH="1">
            <a:off x="2267744" y="2708920"/>
            <a:ext cx="72008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6388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4"/>
            <a:endCxn id="11" idx="0"/>
          </p:cNvCxnSpPr>
          <p:nvPr/>
        </p:nvCxnSpPr>
        <p:spPr>
          <a:xfrm>
            <a:off x="2987824" y="2708920"/>
            <a:ext cx="64807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891338" y="314935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00404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4"/>
            <a:endCxn id="15" idx="0"/>
          </p:cNvCxnSpPr>
          <p:nvPr/>
        </p:nvCxnSpPr>
        <p:spPr>
          <a:xfrm flipH="1">
            <a:off x="3963346" y="2719873"/>
            <a:ext cx="464638" cy="4294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17" idx="0"/>
          </p:cNvCxnSpPr>
          <p:nvPr/>
        </p:nvCxnSpPr>
        <p:spPr>
          <a:xfrm>
            <a:off x="4427984" y="2719873"/>
            <a:ext cx="648072" cy="4210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167911" y="378904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1" idx="4"/>
          </p:cNvCxnSpPr>
          <p:nvPr/>
        </p:nvCxnSpPr>
        <p:spPr>
          <a:xfrm flipH="1">
            <a:off x="3239919" y="3284984"/>
            <a:ext cx="395977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744447" y="378904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84169" y="3770615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17" idx="4"/>
            <a:endCxn id="23" idx="7"/>
          </p:cNvCxnSpPr>
          <p:nvPr/>
        </p:nvCxnSpPr>
        <p:spPr>
          <a:xfrm flipH="1">
            <a:off x="4867372" y="3284984"/>
            <a:ext cx="208684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4" idx="0"/>
          </p:cNvCxnSpPr>
          <p:nvPr/>
        </p:nvCxnSpPr>
        <p:spPr>
          <a:xfrm>
            <a:off x="5076056" y="3293368"/>
            <a:ext cx="380121" cy="4772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515847" y="458112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23" idx="4"/>
          </p:cNvCxnSpPr>
          <p:nvPr/>
        </p:nvCxnSpPr>
        <p:spPr>
          <a:xfrm flipH="1">
            <a:off x="4587855" y="3933056"/>
            <a:ext cx="228600" cy="6480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75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AVL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consider trees in their </a:t>
            </a:r>
            <a:r>
              <a:rPr lang="en-US" b="1" dirty="0"/>
              <a:t>extended form </a:t>
            </a:r>
            <a:r>
              <a:rPr lang="en-US" dirty="0"/>
              <a:t>then </a:t>
            </a:r>
            <a:r>
              <a:rPr lang="en-US" b="1" dirty="0"/>
              <a:t>the AVL property needs to hold for internal nodes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46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height of an AVL tree storing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entries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Proof?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65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Instead of trying to find an upper bound for the height of an AVL tree directly, we will find a </a:t>
                </a:r>
                <a:r>
                  <a:rPr lang="en-US" b="1" dirty="0"/>
                  <a:t>lower bound on the minimum number of internal nodes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𝒏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𝒉</m:t>
                    </m:r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of an AVL tree with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. From this, it will be easy to derive our result.</a:t>
                </a:r>
              </a:p>
              <a:p>
                <a:r>
                  <a:rPr lang="en-US" dirty="0"/>
                  <a:t>Notice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/>
                  <a:t> because an AVL tree of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dirty="0"/>
                  <a:t> must have at least one internal node.</a:t>
                </a:r>
              </a:p>
              <a:p>
                <a:r>
                  <a:rPr lang="en-US" dirty="0"/>
                  <a:t>Similarly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=2</m:t>
                    </m:r>
                  </m:oMath>
                </a14:m>
                <a:r>
                  <a:rPr lang="en-US" dirty="0"/>
                  <a:t> because an AVL tree of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dirty="0"/>
                  <a:t> must have at least two internal nodes.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 r="-2148" b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08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(cont’d)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An AVL tree of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3</m:t>
                    </m:r>
                  </m:oMath>
                </a14:m>
                <a:r>
                  <a:rPr lang="en-US" dirty="0"/>
                  <a:t> with the minimum number of internal nodes is such that both subtrees of the root are AVL trees with the minimum number of internal nodes: one with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/>
                  <a:t> and one with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−2.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Taking the root into account, we obtain the following formula: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=1+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695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60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previous formula implies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is a strictly increasing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Thus, we know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Replacing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−1)</m:t>
                    </m:r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−2)</m:t>
                    </m:r>
                  </m:oMath>
                </a14:m>
                <a:r>
                  <a:rPr lang="en-US" dirty="0"/>
                  <a:t> in the formula of the previous slide and dropping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dirty="0"/>
                  <a:t>, we get that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≥3</m:t>
                    </m:r>
                  </m:oMath>
                </a14:m>
                <a:r>
                  <a:rPr lang="en-US" dirty="0"/>
                  <a:t>,</a:t>
                </a:r>
              </a:p>
              <a:p>
                <a:pPr marL="0" indent="0" algn="ctr">
                  <a:buNone/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&gt;2 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−2)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43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The previous formula shows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at least doubles each time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 increases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dirty="0"/>
                  <a:t>, which intuitively means that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𝒏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𝒉</m:t>
                        </m:r>
                      </m:e>
                    </m:d>
                  </m:oMath>
                </a14:m>
                <a:r>
                  <a:rPr lang="en-US" b="1" dirty="0"/>
                  <a:t> grows exponentially.</a:t>
                </a:r>
              </a:p>
              <a:p>
                <a:r>
                  <a:rPr lang="en-US" dirty="0"/>
                  <a:t>To show this formally, we apply the formula of the previous slide repeatedly, yielding the following series of inequalities: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&gt;2 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indent="0" algn="ctr">
                  <a:buNone/>
                </a:pP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&gt;4 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</m:e>
                    </m:d>
                  </m:oMath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&gt;8 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⋮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&gt;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37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(cont’d)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That is,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)&gt;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/>
                  <a:t>, for any integer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≥1.</m:t>
                    </m:r>
                  </m:oMath>
                </a14:m>
                <a:endParaRPr lang="en-US" b="0" dirty="0">
                  <a:ea typeface="Cambria Math"/>
                </a:endParaRPr>
              </a:p>
              <a:p>
                <a:r>
                  <a:rPr lang="en-US" dirty="0"/>
                  <a:t>Since we already know the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(2)</m:t>
                    </m:r>
                  </m:oMath>
                </a14:m>
                <a:r>
                  <a:rPr lang="en-US" dirty="0"/>
                  <a:t>, we pick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so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is equal to either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dirty="0"/>
                  <a:t>. That is, we pick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By substituting the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in the formula above, we obtain,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≥3</m:t>
                    </m:r>
                  </m:oMath>
                </a14:m>
                <a:r>
                  <a:rPr lang="en-US" dirty="0"/>
                  <a:t>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&gt;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d>
                            <m:dPr>
                              <m:begChr m:val="⌈"/>
                              <m:endChr m:val="⌉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−2 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+2)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≥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d>
                            <m:dPr>
                              <m:begChr m:val="⌈"/>
                              <m:endChr m:val="⌉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(1)</m:t>
                      </m:r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≥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5" t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3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By taking logarithms of both sides of the previous formula, we obtain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This is equivalent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&lt;2 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+2</m:t>
                    </m:r>
                    <m:r>
                      <a:rPr lang="en-US" b="0" i="0" smtClean="0">
                        <a:latin typeface="Cambria Math"/>
                      </a:rPr>
                      <m:t>.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This implies that an AVL tree storing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entries has height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+2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5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AVL 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We will now introduce </a:t>
                </a:r>
                <a:r>
                  <a:rPr lang="en-US" b="1" dirty="0"/>
                  <a:t>AVL trees </a:t>
                </a:r>
                <a:r>
                  <a:rPr lang="en-US" dirty="0"/>
                  <a:t>that have the property that they are kept almost balanced but not completely balanced. In this way we have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search time but also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𝑂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insertion and deletion time in the worst case.</a:t>
                </a:r>
              </a:p>
              <a:p>
                <a:endParaRPr lang="en-US" dirty="0"/>
              </a:p>
              <a:p>
                <a:r>
                  <a:rPr lang="en-US" dirty="0"/>
                  <a:t>AVL trees have been named after their inventors, Russian mathematicians </a:t>
                </a:r>
                <a:r>
                  <a:rPr lang="en-US" dirty="0" err="1"/>
                  <a:t>Adelson-Velskii</a:t>
                </a:r>
                <a:r>
                  <a:rPr lang="en-US" dirty="0"/>
                  <a:t> and Landis.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2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99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Balance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By adding a new member to each node of an AVL tree, we can keep track of whether the left and right </a:t>
            </a:r>
            <a:r>
              <a:rPr lang="en-US" dirty="0" err="1"/>
              <a:t>subtree</a:t>
            </a:r>
            <a:r>
              <a:rPr lang="en-US" dirty="0"/>
              <a:t> are of equal height, or whether one is higher than the other.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LeftHigh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Equal,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RightHigh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BalanceFactor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AVLTreeNodeTag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BalanceFactor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BF;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KeyType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Key;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AVLTreeNodeTag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LLink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AVLTreeNodeTag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RLink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}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AVLTreeNode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27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drawing trees, we shall show a left-higher node by “/”, a node whose balance factor is equal by 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/>
                  <a:t>”, and a right-higher node by “\”.</a:t>
                </a:r>
              </a:p>
              <a:p>
                <a:r>
                  <a:rPr lang="en-US" dirty="0"/>
                  <a:t>We will use notation “//” or “\\” for nodes that do not have the AVL property and they have longer paths on the left or right respectively.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41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7984" y="22048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204864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8348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27984" y="22048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204864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35896" y="30596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059668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3178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20344" y="220021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\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344" y="2200218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35896" y="306534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065346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4550544" y="41583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004048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06752" y="305216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752" y="3052162"/>
                <a:ext cx="43204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43388" y="416976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388" y="4169762"/>
                <a:ext cx="432048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10764688" y="98072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3" idx="0"/>
          </p:cNvCxnSpPr>
          <p:nvPr/>
        </p:nvCxnSpPr>
        <p:spPr>
          <a:xfrm>
            <a:off x="4644008" y="2564904"/>
            <a:ext cx="576064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4"/>
            <a:endCxn id="12" idx="0"/>
          </p:cNvCxnSpPr>
          <p:nvPr/>
        </p:nvCxnSpPr>
        <p:spPr>
          <a:xfrm flipH="1">
            <a:off x="4766568" y="3429000"/>
            <a:ext cx="453504" cy="7293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175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300192" y="417905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40268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764688" y="98072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3" idx="0"/>
          </p:cNvCxnSpPr>
          <p:nvPr/>
        </p:nvCxnSpPr>
        <p:spPr>
          <a:xfrm>
            <a:off x="4644008" y="2564904"/>
            <a:ext cx="974700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4"/>
            <a:endCxn id="12" idx="0"/>
          </p:cNvCxnSpPr>
          <p:nvPr/>
        </p:nvCxnSpPr>
        <p:spPr>
          <a:xfrm>
            <a:off x="5618708" y="3429000"/>
            <a:ext cx="897508" cy="7500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283968" y="417905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43808" y="417905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8" idx="4"/>
            <a:endCxn id="22" idx="0"/>
          </p:cNvCxnSpPr>
          <p:nvPr/>
        </p:nvCxnSpPr>
        <p:spPr>
          <a:xfrm flipH="1">
            <a:off x="3059832" y="3429000"/>
            <a:ext cx="792088" cy="7500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4"/>
            <a:endCxn id="21" idx="0"/>
          </p:cNvCxnSpPr>
          <p:nvPr/>
        </p:nvCxnSpPr>
        <p:spPr>
          <a:xfrm>
            <a:off x="3851920" y="3429000"/>
            <a:ext cx="648072" cy="7500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417905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179054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83968" y="415690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156906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17864" y="219557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864" y="2195572"/>
                <a:ext cx="43204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35896" y="306431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064314"/>
                <a:ext cx="432048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00192" y="4181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181274"/>
                <a:ext cx="432048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02684" y="306985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\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684" y="3069858"/>
                <a:ext cx="432048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954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988768" y="414500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40268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764688" y="98072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3" idx="0"/>
          </p:cNvCxnSpPr>
          <p:nvPr/>
        </p:nvCxnSpPr>
        <p:spPr>
          <a:xfrm>
            <a:off x="4644008" y="2564904"/>
            <a:ext cx="974700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4"/>
            <a:endCxn id="12" idx="0"/>
          </p:cNvCxnSpPr>
          <p:nvPr/>
        </p:nvCxnSpPr>
        <p:spPr>
          <a:xfrm flipH="1">
            <a:off x="5204792" y="3429000"/>
            <a:ext cx="413916" cy="7160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283968" y="417905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43808" y="417905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8" idx="4"/>
            <a:endCxn id="22" idx="0"/>
          </p:cNvCxnSpPr>
          <p:nvPr/>
        </p:nvCxnSpPr>
        <p:spPr>
          <a:xfrm flipH="1">
            <a:off x="3059832" y="3429000"/>
            <a:ext cx="792088" cy="7500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4"/>
            <a:endCxn id="21" idx="0"/>
          </p:cNvCxnSpPr>
          <p:nvPr/>
        </p:nvCxnSpPr>
        <p:spPr>
          <a:xfrm>
            <a:off x="3851920" y="3429000"/>
            <a:ext cx="648072" cy="7500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4528" y="41918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528" y="4191868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17864" y="219557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864" y="2195572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35896" y="306431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064314"/>
                <a:ext cx="43204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988768" y="413571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768" y="4135710"/>
                <a:ext cx="432048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02684" y="306985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684" y="3069858"/>
                <a:ext cx="432048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/>
          <p:cNvSpPr/>
          <p:nvPr/>
        </p:nvSpPr>
        <p:spPr>
          <a:xfrm>
            <a:off x="2411760" y="520988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203848" y="519198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959932" y="519198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677172" y="519198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21" idx="4"/>
            <a:endCxn id="32" idx="0"/>
          </p:cNvCxnSpPr>
          <p:nvPr/>
        </p:nvCxnSpPr>
        <p:spPr>
          <a:xfrm flipH="1">
            <a:off x="4175956" y="4539094"/>
            <a:ext cx="324036" cy="6528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1" idx="4"/>
            <a:endCxn id="33" idx="0"/>
          </p:cNvCxnSpPr>
          <p:nvPr/>
        </p:nvCxnSpPr>
        <p:spPr>
          <a:xfrm>
            <a:off x="4499992" y="4539094"/>
            <a:ext cx="393204" cy="6528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4"/>
            <a:endCxn id="25" idx="0"/>
          </p:cNvCxnSpPr>
          <p:nvPr/>
        </p:nvCxnSpPr>
        <p:spPr>
          <a:xfrm flipH="1">
            <a:off x="2627784" y="4539094"/>
            <a:ext cx="432048" cy="6707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2" idx="4"/>
            <a:endCxn id="27" idx="0"/>
          </p:cNvCxnSpPr>
          <p:nvPr/>
        </p:nvCxnSpPr>
        <p:spPr>
          <a:xfrm>
            <a:off x="3059832" y="4539094"/>
            <a:ext cx="360040" cy="6528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48076" y="517848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076" y="5178484"/>
                <a:ext cx="432048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201220" y="518269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1220" y="5182696"/>
                <a:ext cx="432048" cy="369332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399904" y="51919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904" y="5191988"/>
                <a:ext cx="432048" cy="369332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83968" y="416035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160356"/>
                <a:ext cx="432048" cy="369332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77172" y="51650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172" y="5165030"/>
                <a:ext cx="432048" cy="369332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9810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27984" y="22287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dirty="0"/>
              <a:t>//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21274" y="306896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74" y="3068960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3109764" y="39652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8" idx="4"/>
            <a:endCxn id="12" idx="0"/>
          </p:cNvCxnSpPr>
          <p:nvPr/>
        </p:nvCxnSpPr>
        <p:spPr>
          <a:xfrm flipH="1">
            <a:off x="3325788" y="3429000"/>
            <a:ext cx="526132" cy="5362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09764" y="396059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764" y="3960594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72128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27984" y="22048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12" name="Oval 11"/>
          <p:cNvSpPr/>
          <p:nvPr/>
        </p:nvSpPr>
        <p:spPr>
          <a:xfrm>
            <a:off x="532844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164288" y="47824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300192" y="3891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>
          <a:xfrm>
            <a:off x="4644008" y="2564904"/>
            <a:ext cx="900460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4"/>
            <a:endCxn id="18" idx="0"/>
          </p:cNvCxnSpPr>
          <p:nvPr/>
        </p:nvCxnSpPr>
        <p:spPr>
          <a:xfrm>
            <a:off x="5544468" y="3429000"/>
            <a:ext cx="971748" cy="4628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8" idx="4"/>
            <a:endCxn id="17" idx="0"/>
          </p:cNvCxnSpPr>
          <p:nvPr/>
        </p:nvCxnSpPr>
        <p:spPr>
          <a:xfrm>
            <a:off x="6516216" y="4251920"/>
            <a:ext cx="864096" cy="530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28444" y="3059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192" y="38815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30588" y="306896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588" y="3068960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164288" y="47915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791568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3377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27140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//</a:t>
            </a:r>
          </a:p>
        </p:txBody>
      </p:sp>
      <p:sp>
        <p:nvSpPr>
          <p:cNvPr id="12" name="Oval 11"/>
          <p:cNvSpPr/>
          <p:nvPr/>
        </p:nvSpPr>
        <p:spPr>
          <a:xfrm>
            <a:off x="532844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164288" y="47824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300192" y="3891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>
          <a:xfrm>
            <a:off x="4644008" y="2564904"/>
            <a:ext cx="900460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4"/>
            <a:endCxn id="18" idx="0"/>
          </p:cNvCxnSpPr>
          <p:nvPr/>
        </p:nvCxnSpPr>
        <p:spPr>
          <a:xfrm>
            <a:off x="5544468" y="3429000"/>
            <a:ext cx="971748" cy="4628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8" idx="4"/>
            <a:endCxn id="17" idx="0"/>
          </p:cNvCxnSpPr>
          <p:nvPr/>
        </p:nvCxnSpPr>
        <p:spPr>
          <a:xfrm>
            <a:off x="6516216" y="4251920"/>
            <a:ext cx="864096" cy="530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28444" y="3059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192" y="38815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164288" y="47915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791568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/>
          <p:cNvSpPr/>
          <p:nvPr/>
        </p:nvSpPr>
        <p:spPr>
          <a:xfrm>
            <a:off x="2123728" y="47824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771800" y="3891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8" idx="4"/>
            <a:endCxn id="22" idx="0"/>
          </p:cNvCxnSpPr>
          <p:nvPr/>
        </p:nvCxnSpPr>
        <p:spPr>
          <a:xfrm flipH="1">
            <a:off x="2987824" y="3429000"/>
            <a:ext cx="864096" cy="4628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2" idx="4"/>
            <a:endCxn id="20" idx="0"/>
          </p:cNvCxnSpPr>
          <p:nvPr/>
        </p:nvCxnSpPr>
        <p:spPr>
          <a:xfrm flipH="1">
            <a:off x="2339752" y="4251920"/>
            <a:ext cx="648072" cy="530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27984" y="219557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195572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40496" y="47731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496" y="4773188"/>
                <a:ext cx="43204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2771800" y="38815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511929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define the </a:t>
            </a:r>
            <a:r>
              <a:rPr lang="en-US" b="1" dirty="0"/>
              <a:t>height</a:t>
            </a:r>
            <a:r>
              <a:rPr lang="en-US" dirty="0"/>
              <a:t> of a binary search tree to be the length of the longest path from the root to some leaf. </a:t>
            </a:r>
          </a:p>
          <a:p>
            <a:r>
              <a:rPr lang="en-US" dirty="0"/>
              <a:t>The height of a tree with only one node is 0. The height of the empty tree is defined to be -1.</a:t>
            </a:r>
          </a:p>
          <a:p>
            <a:r>
              <a:rPr lang="en-US" dirty="0"/>
              <a:t>If </a:t>
            </a:r>
            <a:r>
              <a:rPr lang="en-US" i="1" dirty="0"/>
              <a:t>N</a:t>
            </a:r>
            <a:r>
              <a:rPr lang="en-US" dirty="0"/>
              <a:t> is a node in a binary search tree </a:t>
            </a:r>
            <a:r>
              <a:rPr lang="en-US" i="1" dirty="0"/>
              <a:t>T</a:t>
            </a:r>
            <a:r>
              <a:rPr lang="en-US" dirty="0"/>
              <a:t>, then we say that </a:t>
            </a:r>
            <a:r>
              <a:rPr lang="en-US" i="1" dirty="0"/>
              <a:t>N</a:t>
            </a:r>
            <a:r>
              <a:rPr lang="en-US" dirty="0"/>
              <a:t> has the </a:t>
            </a:r>
            <a:r>
              <a:rPr lang="en-US" b="1" dirty="0"/>
              <a:t>AVL property </a:t>
            </a:r>
            <a:r>
              <a:rPr lang="en-US" dirty="0"/>
              <a:t>if the heights of the left and right </a:t>
            </a:r>
            <a:r>
              <a:rPr lang="en-US" dirty="0" err="1"/>
              <a:t>subtrees</a:t>
            </a:r>
            <a:r>
              <a:rPr lang="en-US" dirty="0"/>
              <a:t> of </a:t>
            </a:r>
            <a:r>
              <a:rPr lang="en-US" i="1" dirty="0"/>
              <a:t>N</a:t>
            </a:r>
            <a:r>
              <a:rPr lang="en-US" dirty="0"/>
              <a:t> are either equal or they differ by 1.</a:t>
            </a:r>
          </a:p>
          <a:p>
            <a:r>
              <a:rPr lang="en-US" dirty="0"/>
              <a:t>An </a:t>
            </a:r>
            <a:r>
              <a:rPr lang="en-US" b="1" dirty="0"/>
              <a:t>AVL tree </a:t>
            </a:r>
            <a:r>
              <a:rPr lang="en-US" dirty="0"/>
              <a:t>is a binary search tree in which each node has the AVL property.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02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24128" y="417440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20344" y="220021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24128" y="416511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165116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4550544" y="41583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004048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13300" y="305216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300" y="3052162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24772" y="41490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772" y="4149080"/>
                <a:ext cx="43204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10764688" y="98072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3" idx="0"/>
          </p:cNvCxnSpPr>
          <p:nvPr/>
        </p:nvCxnSpPr>
        <p:spPr>
          <a:xfrm>
            <a:off x="4644008" y="2564904"/>
            <a:ext cx="576064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4"/>
            <a:endCxn id="12" idx="0"/>
          </p:cNvCxnSpPr>
          <p:nvPr/>
        </p:nvCxnSpPr>
        <p:spPr>
          <a:xfrm flipH="1">
            <a:off x="4766568" y="3429000"/>
            <a:ext cx="453504" cy="7293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4"/>
            <a:endCxn id="8" idx="0"/>
          </p:cNvCxnSpPr>
          <p:nvPr/>
        </p:nvCxnSpPr>
        <p:spPr>
          <a:xfrm>
            <a:off x="5220072" y="3429000"/>
            <a:ext cx="720080" cy="74540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6576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Rebalancing an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are building up a binary search tree using the insertion algorithm, it is possible that the AVL property will be lost at some point. </a:t>
            </a:r>
          </a:p>
          <a:p>
            <a:r>
              <a:rPr lang="en-US" dirty="0"/>
              <a:t>In this case we apply to the tree some shape-changing transformations to restore the AVL property. These transformations are the </a:t>
            </a:r>
            <a:r>
              <a:rPr lang="en-US" b="1" dirty="0"/>
              <a:t>rotations</a:t>
            </a:r>
            <a:r>
              <a:rPr lang="en-US" dirty="0"/>
              <a:t> we have already introduced.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826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Let us now consider the case when a new node has been inserted into the taller </a:t>
            </a:r>
            <a:r>
              <a:rPr lang="en-US" dirty="0" err="1"/>
              <a:t>subtree</a:t>
            </a:r>
            <a:r>
              <a:rPr lang="en-US" dirty="0"/>
              <a:t> of a node and its height has increased, so that now one </a:t>
            </a:r>
            <a:r>
              <a:rPr lang="en-US" dirty="0" err="1"/>
              <a:t>subtree</a:t>
            </a:r>
            <a:r>
              <a:rPr lang="en-US" dirty="0"/>
              <a:t> has height 2 more than the other, and the node no longer satisfies the AVL requirements.</a:t>
            </a:r>
          </a:p>
          <a:p>
            <a:r>
              <a:rPr lang="en-US" dirty="0"/>
              <a:t>Let us assume </a:t>
            </a:r>
            <a:r>
              <a:rPr lang="en-US" b="1" dirty="0"/>
              <a:t>we have inserted the new node into the right </a:t>
            </a:r>
            <a:r>
              <a:rPr lang="en-US" b="1" dirty="0" err="1"/>
              <a:t>subtree</a:t>
            </a:r>
            <a:r>
              <a:rPr lang="en-US" b="1" dirty="0"/>
              <a:t> </a:t>
            </a:r>
            <a:r>
              <a:rPr lang="en-US" dirty="0"/>
              <a:t>of node </a:t>
            </a:r>
            <a:r>
              <a:rPr lang="en-US" i="1" dirty="0"/>
              <a:t>r</a:t>
            </a:r>
            <a:r>
              <a:rPr lang="en-US" dirty="0"/>
              <a:t>, its height has increased, and </a:t>
            </a:r>
            <a:r>
              <a:rPr lang="en-US" i="1" dirty="0"/>
              <a:t>r</a:t>
            </a:r>
            <a:r>
              <a:rPr lang="en-US" dirty="0"/>
              <a:t> previously was </a:t>
            </a:r>
            <a:r>
              <a:rPr lang="en-US" b="1" dirty="0"/>
              <a:t>right higher</a:t>
            </a:r>
            <a:r>
              <a:rPr lang="en-US" dirty="0"/>
              <a:t> (so now it will become “\\”).</a:t>
            </a:r>
          </a:p>
          <a:p>
            <a:r>
              <a:rPr lang="en-US" dirty="0"/>
              <a:t>So </a:t>
            </a:r>
            <a:r>
              <a:rPr lang="en-US" i="1" dirty="0"/>
              <a:t>r </a:t>
            </a:r>
            <a:r>
              <a:rPr lang="en-US" dirty="0"/>
              <a:t>is the node where the AVL property was lost and let </a:t>
            </a:r>
            <a:r>
              <a:rPr lang="en-US" i="1" dirty="0"/>
              <a:t>x </a:t>
            </a:r>
            <a:r>
              <a:rPr lang="en-US" dirty="0"/>
              <a:t>be</a:t>
            </a:r>
            <a:r>
              <a:rPr lang="en-US" i="1" dirty="0"/>
              <a:t> </a:t>
            </a:r>
            <a:r>
              <a:rPr lang="en-US" dirty="0"/>
              <a:t>the root of its right </a:t>
            </a:r>
            <a:r>
              <a:rPr lang="en-US" dirty="0" err="1"/>
              <a:t>subtree</a:t>
            </a:r>
            <a:r>
              <a:rPr lang="en-US" dirty="0"/>
              <a:t>. Then there are </a:t>
            </a:r>
            <a:r>
              <a:rPr lang="en-US" b="1" dirty="0"/>
              <a:t>three cases </a:t>
            </a:r>
            <a:r>
              <a:rPr lang="en-US" dirty="0"/>
              <a:t>to consider depending on the balance factor of </a:t>
            </a:r>
            <a:r>
              <a:rPr lang="en-US" i="1" dirty="0"/>
              <a:t>x</a:t>
            </a:r>
            <a:r>
              <a:rPr lang="en-US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46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Case 1: </a:t>
            </a:r>
            <a:r>
              <a:rPr lang="en-US" b="1" i="1" dirty="0"/>
              <a:t>x</a:t>
            </a:r>
            <a:r>
              <a:rPr lang="en-US" b="1" dirty="0"/>
              <a:t> is right higher</a:t>
            </a:r>
            <a:r>
              <a:rPr lang="en-US" dirty="0"/>
              <a:t>. Therefore the new node was inserted in the right </a:t>
            </a:r>
            <a:r>
              <a:rPr lang="en-US" dirty="0" err="1"/>
              <a:t>subtree</a:t>
            </a:r>
            <a:r>
              <a:rPr lang="en-US" dirty="0"/>
              <a:t> of x. Then, we can do a </a:t>
            </a:r>
            <a:r>
              <a:rPr lang="en-US" b="1" dirty="0"/>
              <a:t>single</a:t>
            </a:r>
            <a:r>
              <a:rPr lang="en-US" dirty="0"/>
              <a:t> </a:t>
            </a:r>
            <a:r>
              <a:rPr lang="en-US" b="1" dirty="0"/>
              <a:t>left rotation </a:t>
            </a:r>
            <a:r>
              <a:rPr lang="en-US" dirty="0"/>
              <a:t>that restores the AVL property as shown on the next slide.</a:t>
            </a:r>
          </a:p>
          <a:p>
            <a:r>
              <a:rPr lang="en-US" dirty="0"/>
              <a:t>We have rotated the node x upward to the root, dropping </a:t>
            </a:r>
            <a:r>
              <a:rPr lang="en-US" i="1" dirty="0"/>
              <a:t>r</a:t>
            </a:r>
            <a:r>
              <a:rPr lang="en-US" dirty="0"/>
              <a:t> down into the left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x.</a:t>
            </a:r>
            <a:r>
              <a:rPr lang="en-US" dirty="0"/>
              <a:t> The </a:t>
            </a:r>
            <a:r>
              <a:rPr lang="en-US" dirty="0" err="1"/>
              <a:t>subtree</a:t>
            </a:r>
            <a:r>
              <a:rPr lang="en-US" dirty="0"/>
              <a:t> T</a:t>
            </a:r>
            <a:r>
              <a:rPr lang="en-US" baseline="-25000" dirty="0"/>
              <a:t>2</a:t>
            </a:r>
            <a:r>
              <a:rPr lang="en-US" dirty="0"/>
              <a:t> of nodes with keys between those of </a:t>
            </a: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x</a:t>
            </a:r>
            <a:r>
              <a:rPr lang="en-US" dirty="0"/>
              <a:t> now becomes the right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r>
              <a:rPr lang="en-US" dirty="0"/>
              <a:t>Note that in the tallest </a:t>
            </a:r>
            <a:r>
              <a:rPr lang="en-US" dirty="0" err="1"/>
              <a:t>subtree</a:t>
            </a:r>
            <a:r>
              <a:rPr lang="en-US" dirty="0"/>
              <a:t> we had height h+2, then height h+3 when the new node was inserted, then height h+2 again when the AVL property was restored. Thus, </a:t>
            </a:r>
            <a:r>
              <a:rPr lang="en-US" b="1" dirty="0"/>
              <a:t>there are no further height increases in the tree</a:t>
            </a:r>
            <a:r>
              <a:rPr lang="en-US" dirty="0"/>
              <a:t> that would force us to examine nodes other than r.</a:t>
            </a:r>
          </a:p>
          <a:p>
            <a:r>
              <a:rPr lang="en-US" dirty="0"/>
              <a:t>Note that r was the closest ancestor of the inserted node where the AVL property was lost. We do not need to consider any other nodes higher than 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144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9976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Left Rotation</a:t>
            </a:r>
            <a:r>
              <a:rPr lang="el-GR" dirty="0"/>
              <a:t> </a:t>
            </a:r>
            <a:r>
              <a:rPr lang="en-US" dirty="0"/>
              <a:t>at </a:t>
            </a:r>
            <a:r>
              <a:rPr lang="en-US" i="1" dirty="0"/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97951" y="226270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78071" y="295642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56" idx="4"/>
            <a:endCxn id="57" idx="0"/>
          </p:cNvCxnSpPr>
          <p:nvPr/>
        </p:nvCxnSpPr>
        <p:spPr>
          <a:xfrm flipH="1">
            <a:off x="6021693" y="2726684"/>
            <a:ext cx="1212100" cy="4268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233793" y="2735406"/>
            <a:ext cx="804124" cy="3170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864856" y="3192243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121193" y="3992589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782788" y="227659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867482" y="297355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39" idx="4"/>
            <a:endCxn id="35" idx="0"/>
          </p:cNvCxnSpPr>
          <p:nvPr/>
        </p:nvCxnSpPr>
        <p:spPr>
          <a:xfrm flipH="1">
            <a:off x="1115616" y="2636636"/>
            <a:ext cx="883196" cy="5556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9" idx="4"/>
            <a:endCxn id="40" idx="0"/>
          </p:cNvCxnSpPr>
          <p:nvPr/>
        </p:nvCxnSpPr>
        <p:spPr>
          <a:xfrm>
            <a:off x="1998812" y="2636636"/>
            <a:ext cx="1084694" cy="3369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0" idx="4"/>
            <a:endCxn id="36" idx="0"/>
          </p:cNvCxnSpPr>
          <p:nvPr/>
        </p:nvCxnSpPr>
        <p:spPr>
          <a:xfrm flipH="1">
            <a:off x="2371953" y="3333598"/>
            <a:ext cx="711553" cy="65899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0" idx="4"/>
          </p:cNvCxnSpPr>
          <p:nvPr/>
        </p:nvCxnSpPr>
        <p:spPr>
          <a:xfrm>
            <a:off x="3083506" y="3333598"/>
            <a:ext cx="619327" cy="6589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883295" y="2968912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01424" y="2271950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\\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9592" y="38079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45925" y="460826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50" name="Left Brace 49"/>
          <p:cNvSpPr/>
          <p:nvPr/>
        </p:nvSpPr>
        <p:spPr>
          <a:xfrm>
            <a:off x="611560" y="3192243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263556" y="3807923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2" name="Left Brace 51"/>
          <p:cNvSpPr/>
          <p:nvPr/>
        </p:nvSpPr>
        <p:spPr>
          <a:xfrm>
            <a:off x="1801424" y="3992588"/>
            <a:ext cx="319769" cy="16006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453420" y="460826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727729" y="4644824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6" name="Oval 55"/>
          <p:cNvSpPr/>
          <p:nvPr/>
        </p:nvSpPr>
        <p:spPr>
          <a:xfrm>
            <a:off x="7017769" y="236664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805669" y="315357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7179684" y="3654268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178399" y="399762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213135" y="46133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65" name="Left Brace 64"/>
          <p:cNvSpPr/>
          <p:nvPr/>
        </p:nvSpPr>
        <p:spPr>
          <a:xfrm>
            <a:off x="4925103" y="3997624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322575" y="3992589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6347307" y="460826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68" name="Left Brace 67"/>
          <p:cNvSpPr/>
          <p:nvPr/>
        </p:nvSpPr>
        <p:spPr>
          <a:xfrm>
            <a:off x="6002806" y="3992588"/>
            <a:ext cx="319769" cy="16006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637462" y="4598772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09664" y="461330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72" name="Straight Connector 71"/>
          <p:cNvCxnSpPr>
            <a:stCxn id="57" idx="4"/>
            <a:endCxn id="63" idx="0"/>
          </p:cNvCxnSpPr>
          <p:nvPr/>
        </p:nvCxnSpPr>
        <p:spPr>
          <a:xfrm flipH="1">
            <a:off x="5429159" y="3513618"/>
            <a:ext cx="592534" cy="48400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7" idx="4"/>
            <a:endCxn id="66" idx="0"/>
          </p:cNvCxnSpPr>
          <p:nvPr/>
        </p:nvCxnSpPr>
        <p:spPr>
          <a:xfrm>
            <a:off x="6021693" y="3513618"/>
            <a:ext cx="551642" cy="4789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458986" y="2354672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256930" y="315357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74952" y="2350660"/>
                <a:ext cx="3480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952" y="2350660"/>
                <a:ext cx="348004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828804" y="3144286"/>
                <a:ext cx="3480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804" y="3144286"/>
                <a:ext cx="348004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1088616" y="5764640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h+3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236469" y="5749820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h+2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1782788" y="3153578"/>
            <a:ext cx="58916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452073" y="3992589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486809" y="46133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62" name="Oval 61"/>
          <p:cNvSpPr/>
          <p:nvPr/>
        </p:nvSpPr>
        <p:spPr>
          <a:xfrm>
            <a:off x="3486809" y="5845368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7854690" y="4943543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62" idx="0"/>
            <a:endCxn id="58" idx="2"/>
          </p:cNvCxnSpPr>
          <p:nvPr/>
        </p:nvCxnSpPr>
        <p:spPr>
          <a:xfrm flipV="1">
            <a:off x="3702833" y="5593281"/>
            <a:ext cx="0" cy="25208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913117" y="5836076"/>
            <a:ext cx="1300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node</a:t>
            </a:r>
          </a:p>
        </p:txBody>
      </p:sp>
      <p:sp>
        <p:nvSpPr>
          <p:cNvPr id="19" name="Left Brace 18"/>
          <p:cNvSpPr/>
          <p:nvPr/>
        </p:nvSpPr>
        <p:spPr>
          <a:xfrm>
            <a:off x="3203848" y="3992588"/>
            <a:ext cx="248225" cy="16006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7819954" y="305244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82" idx="2"/>
            <a:endCxn id="71" idx="0"/>
          </p:cNvCxnSpPr>
          <p:nvPr/>
        </p:nvCxnSpPr>
        <p:spPr>
          <a:xfrm>
            <a:off x="8070714" y="4653136"/>
            <a:ext cx="0" cy="2904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859001" y="36833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22" name="Left Brace 21"/>
          <p:cNvSpPr/>
          <p:nvPr/>
        </p:nvSpPr>
        <p:spPr>
          <a:xfrm>
            <a:off x="7605395" y="3052444"/>
            <a:ext cx="214559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7601238" y="5293248"/>
            <a:ext cx="1300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node</a:t>
            </a:r>
          </a:p>
        </p:txBody>
      </p:sp>
    </p:spTree>
    <p:extLst>
      <p:ext uri="{BB962C8B-B14F-4D97-AF65-F5344CB8AC3E}">
        <p14:creationId xmlns:p14="http://schemas.microsoft.com/office/powerpoint/2010/main" val="3055402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Case 2: </a:t>
            </a:r>
            <a:r>
              <a:rPr lang="en-US" b="1" i="1" dirty="0"/>
              <a:t>x</a:t>
            </a:r>
            <a:r>
              <a:rPr lang="en-US" b="1" dirty="0"/>
              <a:t> is left higher</a:t>
            </a:r>
            <a:r>
              <a:rPr lang="en-US" dirty="0"/>
              <a:t>. Therefore, the new node was inserted in the left </a:t>
            </a:r>
            <a:r>
              <a:rPr lang="en-US" dirty="0" err="1"/>
              <a:t>subtree</a:t>
            </a:r>
            <a:r>
              <a:rPr lang="en-US" dirty="0"/>
              <a:t> of x. In this case, we have to move down two levels to the node </a:t>
            </a:r>
            <a:r>
              <a:rPr lang="en-US" i="1" dirty="0"/>
              <a:t>w</a:t>
            </a:r>
            <a:r>
              <a:rPr lang="en-US" dirty="0"/>
              <a:t> that roots the left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x</a:t>
            </a:r>
            <a:r>
              <a:rPr lang="en-US" dirty="0"/>
              <a:t>, to find the new root of the local tree where the rotation will take place. </a:t>
            </a:r>
          </a:p>
          <a:p>
            <a:r>
              <a:rPr lang="en-US" dirty="0"/>
              <a:t>This is called </a:t>
            </a:r>
            <a:r>
              <a:rPr lang="en-US" b="1" dirty="0"/>
              <a:t>double right-left rotation </a:t>
            </a:r>
            <a:r>
              <a:rPr lang="en-US" dirty="0"/>
              <a:t>because the transformation can be obtained in two steps by first rotating the </a:t>
            </a:r>
            <a:r>
              <a:rPr lang="en-US" dirty="0" err="1"/>
              <a:t>subtree</a:t>
            </a:r>
            <a:r>
              <a:rPr lang="en-US" dirty="0"/>
              <a:t> with root </a:t>
            </a:r>
            <a:r>
              <a:rPr lang="en-US" i="1" dirty="0"/>
              <a:t>x</a:t>
            </a:r>
            <a:r>
              <a:rPr lang="en-US" dirty="0"/>
              <a:t> to the right (so that </a:t>
            </a:r>
            <a:r>
              <a:rPr lang="en-US" i="1" dirty="0"/>
              <a:t>w</a:t>
            </a:r>
            <a:r>
              <a:rPr lang="en-US" dirty="0"/>
              <a:t> becomes the root), and then rotating the tree with root </a:t>
            </a:r>
            <a:r>
              <a:rPr lang="en-US" i="1" dirty="0"/>
              <a:t>r</a:t>
            </a:r>
            <a:r>
              <a:rPr lang="en-US" dirty="0"/>
              <a:t> to the left (moving w up to become the new root).</a:t>
            </a:r>
          </a:p>
          <a:p>
            <a:r>
              <a:rPr lang="en-US" dirty="0"/>
              <a:t>Note that </a:t>
            </a:r>
            <a:r>
              <a:rPr lang="en-US" b="1" dirty="0"/>
              <a:t>after the rotation the heights have been restored </a:t>
            </a:r>
            <a:r>
              <a:rPr lang="en-US" dirty="0"/>
              <a:t>to h+2 as they were before the rotation </a:t>
            </a:r>
            <a:r>
              <a:rPr lang="en-US" b="1" dirty="0"/>
              <a:t>so no other nodes of the tree need to be considered.</a:t>
            </a:r>
          </a:p>
          <a:p>
            <a:r>
              <a:rPr lang="en-US" dirty="0"/>
              <a:t>Some authors call this rotation double left rotation. The term double right-left that we use is more informative.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693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Double Right-Left Rotation at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34395" y="2279829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14515" y="2973541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56" idx="4"/>
            <a:endCxn id="57" idx="0"/>
          </p:cNvCxnSpPr>
          <p:nvPr/>
        </p:nvCxnSpPr>
        <p:spPr>
          <a:xfrm flipH="1">
            <a:off x="6021693" y="2708920"/>
            <a:ext cx="998579" cy="4446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>
          <a:xfrm>
            <a:off x="4355976" y="6237312"/>
            <a:ext cx="2133600" cy="365125"/>
          </a:xfrm>
        </p:spPr>
        <p:txBody>
          <a:bodyPr/>
          <a:lstStyle/>
          <a:p>
            <a:fld id="{0D251D1A-CF1C-4735-A77F-0C98E6CB0E9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01300" y="320936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374894" y="451484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519232" y="2293717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03926" y="2990679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39" idx="4"/>
            <a:endCxn id="35" idx="0"/>
          </p:cNvCxnSpPr>
          <p:nvPr/>
        </p:nvCxnSpPr>
        <p:spPr>
          <a:xfrm flipH="1">
            <a:off x="852060" y="2653757"/>
            <a:ext cx="883196" cy="5556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9" idx="4"/>
            <a:endCxn id="40" idx="0"/>
          </p:cNvCxnSpPr>
          <p:nvPr/>
        </p:nvCxnSpPr>
        <p:spPr>
          <a:xfrm>
            <a:off x="1735256" y="2653757"/>
            <a:ext cx="1084694" cy="3369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0" idx="4"/>
          </p:cNvCxnSpPr>
          <p:nvPr/>
        </p:nvCxnSpPr>
        <p:spPr>
          <a:xfrm>
            <a:off x="2819950" y="3350719"/>
            <a:ext cx="1451222" cy="7434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627784" y="2996952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47664" y="2276872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\\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6036" y="38250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11267" y="483780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50" name="Left Brace 49"/>
          <p:cNvSpPr/>
          <p:nvPr/>
        </p:nvSpPr>
        <p:spPr>
          <a:xfrm>
            <a:off x="348004" y="3209364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0" y="382504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33591" y="4945861"/>
            <a:ext cx="586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h-1</a:t>
            </a:r>
          </a:p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/>
              <a:t>h</a:t>
            </a:r>
          </a:p>
        </p:txBody>
      </p:sp>
      <p:sp>
        <p:nvSpPr>
          <p:cNvPr id="56" name="Oval 55"/>
          <p:cNvSpPr/>
          <p:nvPr/>
        </p:nvSpPr>
        <p:spPr>
          <a:xfrm>
            <a:off x="6804248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805669" y="315357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7812360" y="4653136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292080" y="400506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326816" y="46207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65" name="Left Brace 64"/>
          <p:cNvSpPr/>
          <p:nvPr/>
        </p:nvSpPr>
        <p:spPr>
          <a:xfrm>
            <a:off x="5038784" y="4005064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751143" y="4606212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72" name="Straight Connector 71"/>
          <p:cNvCxnSpPr>
            <a:stCxn id="57" idx="4"/>
            <a:endCxn id="63" idx="0"/>
          </p:cNvCxnSpPr>
          <p:nvPr/>
        </p:nvCxnSpPr>
        <p:spPr>
          <a:xfrm flipH="1">
            <a:off x="5542840" y="3513618"/>
            <a:ext cx="478853" cy="49144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7" idx="4"/>
          </p:cNvCxnSpPr>
          <p:nvPr/>
        </p:nvCxnSpPr>
        <p:spPr>
          <a:xfrm>
            <a:off x="6021693" y="3513618"/>
            <a:ext cx="551642" cy="4789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236296" y="234888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w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256930" y="315357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37834" y="6149142"/>
            <a:ext cx="5554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of T</a:t>
            </a:r>
            <a:r>
              <a:rPr lang="en-US" baseline="-25000" dirty="0"/>
              <a:t>2</a:t>
            </a:r>
            <a:r>
              <a:rPr lang="en-US" dirty="0"/>
              <a:t> or T</a:t>
            </a:r>
            <a:r>
              <a:rPr lang="en-US" baseline="-25000" dirty="0"/>
              <a:t>3</a:t>
            </a:r>
            <a:r>
              <a:rPr lang="en-US" dirty="0"/>
              <a:t> has the new node and height h</a:t>
            </a:r>
          </a:p>
          <a:p>
            <a:r>
              <a:rPr lang="en-US" dirty="0"/>
              <a:t>Tree height h+3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012160" y="6021288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h+2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1519232" y="3170699"/>
            <a:ext cx="58916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1951280" y="364502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1876414" y="4514849"/>
            <a:ext cx="290890" cy="15997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>
            <a:off x="2509829" y="4507012"/>
            <a:ext cx="220598" cy="16075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40" idx="4"/>
            <a:endCxn id="58" idx="0"/>
          </p:cNvCxnSpPr>
          <p:nvPr/>
        </p:nvCxnSpPr>
        <p:spPr>
          <a:xfrm flipH="1">
            <a:off x="2167304" y="3350719"/>
            <a:ext cx="652646" cy="29430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>
            <a:stCxn id="58" idx="4"/>
            <a:endCxn id="36" idx="0"/>
          </p:cNvCxnSpPr>
          <p:nvPr/>
        </p:nvCxnSpPr>
        <p:spPr>
          <a:xfrm flipH="1">
            <a:off x="1625654" y="4005064"/>
            <a:ext cx="541650" cy="50978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>
            <a:stCxn id="58" idx="4"/>
          </p:cNvCxnSpPr>
          <p:nvPr/>
        </p:nvCxnSpPr>
        <p:spPr>
          <a:xfrm>
            <a:off x="2167304" y="4005064"/>
            <a:ext cx="855256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11"/>
          <p:cNvSpPr txBox="1"/>
          <p:nvPr/>
        </p:nvSpPr>
        <p:spPr>
          <a:xfrm>
            <a:off x="2411760" y="364502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w</a:t>
            </a:r>
          </a:p>
        </p:txBody>
      </p:sp>
      <p:sp>
        <p:nvSpPr>
          <p:cNvPr id="91" name="Rectangle 65"/>
          <p:cNvSpPr/>
          <p:nvPr/>
        </p:nvSpPr>
        <p:spPr>
          <a:xfrm>
            <a:off x="8460432" y="400506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55"/>
          <p:cNvSpPr/>
          <p:nvPr/>
        </p:nvSpPr>
        <p:spPr>
          <a:xfrm>
            <a:off x="7956376" y="32129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94 - Ευθεία γραμμή σύνδεσης"/>
          <p:cNvCxnSpPr>
            <a:stCxn id="56" idx="4"/>
            <a:endCxn id="92" idx="0"/>
          </p:cNvCxnSpPr>
          <p:nvPr/>
        </p:nvCxnSpPr>
        <p:spPr>
          <a:xfrm>
            <a:off x="7020272" y="2708920"/>
            <a:ext cx="115212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- Ευθεία γραμμή σύνδεσης"/>
          <p:cNvCxnSpPr>
            <a:stCxn id="92" idx="4"/>
          </p:cNvCxnSpPr>
          <p:nvPr/>
        </p:nvCxnSpPr>
        <p:spPr>
          <a:xfrm flipH="1">
            <a:off x="7775088" y="3573016"/>
            <a:ext cx="39731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- Ευθεία γραμμή σύνδεσης"/>
          <p:cNvCxnSpPr>
            <a:stCxn id="92" idx="4"/>
            <a:endCxn id="91" idx="0"/>
          </p:cNvCxnSpPr>
          <p:nvPr/>
        </p:nvCxnSpPr>
        <p:spPr>
          <a:xfrm>
            <a:off x="8172400" y="3573016"/>
            <a:ext cx="53879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74"/>
          <p:cNvSpPr txBox="1"/>
          <p:nvPr/>
        </p:nvSpPr>
        <p:spPr>
          <a:xfrm>
            <a:off x="6876256" y="234888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</a:p>
        </p:txBody>
      </p:sp>
      <p:sp>
        <p:nvSpPr>
          <p:cNvPr id="101" name="TextBox 74"/>
          <p:cNvSpPr txBox="1"/>
          <p:nvPr/>
        </p:nvSpPr>
        <p:spPr>
          <a:xfrm>
            <a:off x="7596336" y="3212976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02" name="TextBox 29"/>
          <p:cNvSpPr txBox="1"/>
          <p:nvPr/>
        </p:nvSpPr>
        <p:spPr>
          <a:xfrm>
            <a:off x="8532440" y="45811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108" name="107 - Αριστερό άγκιστρο"/>
          <p:cNvSpPr/>
          <p:nvPr/>
        </p:nvSpPr>
        <p:spPr>
          <a:xfrm>
            <a:off x="8244408" y="4005064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" name="109 - Δεξιό άγκιστρο"/>
          <p:cNvSpPr/>
          <p:nvPr/>
        </p:nvSpPr>
        <p:spPr>
          <a:xfrm>
            <a:off x="6834234" y="3992589"/>
            <a:ext cx="216024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1" name="110 - Αριστερό άγκιστρο"/>
          <p:cNvSpPr/>
          <p:nvPr/>
        </p:nvSpPr>
        <p:spPr>
          <a:xfrm>
            <a:off x="7308304" y="4005064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2" name="TextBox 52"/>
          <p:cNvSpPr txBox="1"/>
          <p:nvPr/>
        </p:nvSpPr>
        <p:spPr>
          <a:xfrm>
            <a:off x="6876256" y="4437112"/>
            <a:ext cx="586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h-1</a:t>
            </a:r>
          </a:p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/>
              <a:t>h</a:t>
            </a:r>
          </a:p>
        </p:txBody>
      </p:sp>
      <p:sp>
        <p:nvSpPr>
          <p:cNvPr id="113" name="TextBox 60"/>
          <p:cNvSpPr txBox="1"/>
          <p:nvPr/>
        </p:nvSpPr>
        <p:spPr>
          <a:xfrm>
            <a:off x="3347864" y="4725144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14" name="Rectangle 65"/>
          <p:cNvSpPr/>
          <p:nvPr/>
        </p:nvSpPr>
        <p:spPr>
          <a:xfrm>
            <a:off x="3995936" y="4077072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29"/>
          <p:cNvSpPr txBox="1"/>
          <p:nvPr/>
        </p:nvSpPr>
        <p:spPr>
          <a:xfrm>
            <a:off x="4067944" y="46531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116" name="115 - Αριστερό άγκιστρο"/>
          <p:cNvSpPr/>
          <p:nvPr/>
        </p:nvSpPr>
        <p:spPr>
          <a:xfrm>
            <a:off x="3779912" y="4077072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7" name="Straight Arrow Connector 80"/>
          <p:cNvCxnSpPr/>
          <p:nvPr/>
        </p:nvCxnSpPr>
        <p:spPr>
          <a:xfrm flipH="1">
            <a:off x="2915816" y="3933056"/>
            <a:ext cx="589165" cy="0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1406840" y="5755348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36" idx="2"/>
            <a:endCxn id="70" idx="0"/>
          </p:cNvCxnSpPr>
          <p:nvPr/>
        </p:nvCxnSpPr>
        <p:spPr>
          <a:xfrm flipH="1">
            <a:off x="1622864" y="5605756"/>
            <a:ext cx="2790" cy="1495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740315" y="451484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782861" y="5754537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77" idx="2"/>
            <a:endCxn id="82" idx="0"/>
          </p:cNvCxnSpPr>
          <p:nvPr/>
        </p:nvCxnSpPr>
        <p:spPr>
          <a:xfrm>
            <a:off x="2991075" y="5605756"/>
            <a:ext cx="7810" cy="148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59764" y="491382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349711" y="401412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381657" y="5254628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>
            <a:stCxn id="85" idx="2"/>
            <a:endCxn id="86" idx="0"/>
          </p:cNvCxnSpPr>
          <p:nvPr/>
        </p:nvCxnSpPr>
        <p:spPr>
          <a:xfrm flipH="1">
            <a:off x="6597681" y="5105036"/>
            <a:ext cx="2790" cy="1495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7561600" y="399258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7593546" y="5233088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>
            <a:stCxn id="88" idx="2"/>
            <a:endCxn id="93" idx="0"/>
          </p:cNvCxnSpPr>
          <p:nvPr/>
        </p:nvCxnSpPr>
        <p:spPr>
          <a:xfrm flipH="1">
            <a:off x="7809570" y="5083496"/>
            <a:ext cx="2790" cy="1495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371591" y="441534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107" name="TextBox 13"/>
          <p:cNvSpPr txBox="1"/>
          <p:nvPr/>
        </p:nvSpPr>
        <p:spPr>
          <a:xfrm>
            <a:off x="7593546" y="439006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829600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(cont’d)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 this case, the new balance factors of </a:t>
            </a:r>
            <a:r>
              <a:rPr lang="en-US" sz="2800" i="1" dirty="0"/>
              <a:t>r</a:t>
            </a:r>
            <a:r>
              <a:rPr lang="en-US" sz="2800" dirty="0"/>
              <a:t> and </a:t>
            </a:r>
            <a:r>
              <a:rPr lang="en-US" sz="2800" i="1" dirty="0"/>
              <a:t>x </a:t>
            </a:r>
            <a:r>
              <a:rPr lang="en-US" sz="2800" dirty="0"/>
              <a:t>depend on the balance factor of </a:t>
            </a:r>
            <a:r>
              <a:rPr lang="en-US" sz="2800" i="1" dirty="0"/>
              <a:t>w </a:t>
            </a:r>
            <a:r>
              <a:rPr lang="en-US" sz="2800" dirty="0"/>
              <a:t>after the node was inserted</a:t>
            </a:r>
            <a:r>
              <a:rPr lang="en-US" sz="2800" i="1" dirty="0"/>
              <a:t>. </a:t>
            </a:r>
            <a:r>
              <a:rPr lang="en-US" sz="2800" dirty="0"/>
              <a:t>The diagram shows the </a:t>
            </a:r>
            <a:r>
              <a:rPr lang="en-US" sz="2800" dirty="0" err="1"/>
              <a:t>subtrees</a:t>
            </a:r>
            <a:r>
              <a:rPr lang="en-US" sz="2800" dirty="0"/>
              <a:t> of </a:t>
            </a:r>
            <a:r>
              <a:rPr lang="en-US" sz="2800" i="1" dirty="0"/>
              <a:t>w</a:t>
            </a:r>
            <a:r>
              <a:rPr lang="en-US" sz="2800" dirty="0"/>
              <a:t> as having equal heights but it is possible that </a:t>
            </a:r>
            <a:r>
              <a:rPr lang="en-US" sz="2800" i="1" dirty="0"/>
              <a:t>w</a:t>
            </a:r>
            <a:r>
              <a:rPr lang="en-US" sz="2800" dirty="0"/>
              <a:t> may be either left or right higher. The resulting balance factors are as follows: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348612"/>
              </p:ext>
            </p:extLst>
          </p:nvPr>
        </p:nvGraphicFramePr>
        <p:xfrm>
          <a:off x="1475656" y="443711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Old </a:t>
                      </a:r>
                      <a:r>
                        <a:rPr lang="en-US" i="1" dirty="0"/>
                        <a:t>w</a:t>
                      </a:r>
                      <a:endParaRPr lang="el-G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</a:t>
                      </a:r>
                      <a:r>
                        <a:rPr lang="en-US" i="1" dirty="0"/>
                        <a:t>r</a:t>
                      </a:r>
                      <a:endParaRPr lang="el-G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</a:t>
                      </a:r>
                      <a:r>
                        <a:rPr lang="en-US" i="1" dirty="0"/>
                        <a:t>x</a:t>
                      </a:r>
                      <a:endParaRPr lang="el-G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\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(cont’d)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Case 3: Equal Height</a:t>
            </a:r>
            <a:r>
              <a:rPr lang="en-US" dirty="0"/>
              <a:t>. This case cannot happen. </a:t>
            </a:r>
          </a:p>
          <a:p>
            <a:r>
              <a:rPr lang="en-US" dirty="0"/>
              <a:t>Remember that we have just inserted a new node into the </a:t>
            </a:r>
            <a:r>
              <a:rPr lang="en-US" dirty="0" err="1"/>
              <a:t>subtree</a:t>
            </a:r>
            <a:r>
              <a:rPr lang="en-US" dirty="0"/>
              <a:t> rooted at </a:t>
            </a:r>
            <a:r>
              <a:rPr lang="en-US" i="1" dirty="0"/>
              <a:t>x</a:t>
            </a:r>
            <a:r>
              <a:rPr lang="en-US" dirty="0"/>
              <a:t>, and this </a:t>
            </a:r>
            <a:r>
              <a:rPr lang="en-US" dirty="0" err="1"/>
              <a:t>subtree</a:t>
            </a:r>
            <a:r>
              <a:rPr lang="en-US" dirty="0"/>
              <a:t> now has height 2 more than the left </a:t>
            </a:r>
            <a:r>
              <a:rPr lang="en-US" dirty="0" err="1"/>
              <a:t>subtree</a:t>
            </a:r>
            <a:r>
              <a:rPr lang="en-US" dirty="0"/>
              <a:t> of the root. The new node went either into the left or the right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x</a:t>
            </a:r>
            <a:r>
              <a:rPr lang="en-US" dirty="0"/>
              <a:t>. Hence its insertion increased the height of only one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x</a:t>
            </a:r>
            <a:r>
              <a:rPr lang="en-US" dirty="0"/>
              <a:t>. If these </a:t>
            </a:r>
            <a:r>
              <a:rPr lang="en-US" dirty="0" err="1"/>
              <a:t>subtrees</a:t>
            </a:r>
            <a:r>
              <a:rPr lang="en-US" dirty="0"/>
              <a:t> had equal heights after the insertion then the height of the full </a:t>
            </a:r>
            <a:r>
              <a:rPr lang="en-US" dirty="0" err="1"/>
              <a:t>subtree</a:t>
            </a:r>
            <a:r>
              <a:rPr lang="en-US" dirty="0"/>
              <a:t> rooted at </a:t>
            </a:r>
            <a:r>
              <a:rPr lang="en-US" i="1" dirty="0"/>
              <a:t>x</a:t>
            </a:r>
            <a:r>
              <a:rPr lang="en-US" dirty="0"/>
              <a:t> was not changed by the insertion, contrary to what we already know.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(cont’d)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us now consider the case </a:t>
            </a:r>
            <a:r>
              <a:rPr lang="en-US" b="1" dirty="0"/>
              <a:t>symmetric</a:t>
            </a:r>
            <a:r>
              <a:rPr lang="en-US" dirty="0"/>
              <a:t> to the one we considered so far: </a:t>
            </a:r>
            <a:r>
              <a:rPr lang="en-US" i="1" dirty="0"/>
              <a:t>r</a:t>
            </a:r>
            <a:r>
              <a:rPr lang="en-US" dirty="0"/>
              <a:t> was left higher and we introduced the new node in the left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r>
              <a:rPr lang="en-US" dirty="0"/>
              <a:t>In this case we will use </a:t>
            </a:r>
            <a:r>
              <a:rPr lang="en-US" b="1" dirty="0"/>
              <a:t>single right rotation </a:t>
            </a:r>
            <a:r>
              <a:rPr lang="en-US" dirty="0"/>
              <a:t>and </a:t>
            </a:r>
            <a:r>
              <a:rPr lang="en-US" b="1" dirty="0"/>
              <a:t>double left-right rotation</a:t>
            </a:r>
            <a:r>
              <a:rPr lang="en-US" dirty="0"/>
              <a:t> to restore the AVL property.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55976" y="2575857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7" idx="0"/>
          </p:cNvCxnSpPr>
          <p:nvPr/>
        </p:nvCxnSpPr>
        <p:spPr>
          <a:xfrm>
            <a:off x="3779912" y="2060848"/>
            <a:ext cx="648072" cy="5150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 flipH="1">
            <a:off x="2267744" y="2708920"/>
            <a:ext cx="72008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514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Right Rotation at </a:t>
            </a:r>
            <a:r>
              <a:rPr lang="en-US" i="1" dirty="0"/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5776" y="2132856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1600" y="278092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915816" y="3068960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051720" y="3717032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123728" y="213285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331640" y="285293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39" idx="4"/>
            <a:endCxn id="40" idx="0"/>
          </p:cNvCxnSpPr>
          <p:nvPr/>
        </p:nvCxnSpPr>
        <p:spPr>
          <a:xfrm flipH="1">
            <a:off x="1547664" y="2492896"/>
            <a:ext cx="792088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337175" y="2855409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23728" y="2132856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//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76452" y="43327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15816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35896" y="364502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2" name="Left Brace 51"/>
          <p:cNvSpPr/>
          <p:nvPr/>
        </p:nvSpPr>
        <p:spPr>
          <a:xfrm>
            <a:off x="1731951" y="3717031"/>
            <a:ext cx="319769" cy="16006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383947" y="4332711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573" y="4374396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7" name="Oval 56"/>
          <p:cNvSpPr/>
          <p:nvPr/>
        </p:nvSpPr>
        <p:spPr>
          <a:xfrm>
            <a:off x="7380312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020272" y="3933056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055008" y="45487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65" name="Left Brace 64"/>
          <p:cNvSpPr/>
          <p:nvPr/>
        </p:nvSpPr>
        <p:spPr>
          <a:xfrm>
            <a:off x="6766976" y="3933056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172400" y="3933056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8197132" y="45487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68" name="Left Brace 67"/>
          <p:cNvSpPr/>
          <p:nvPr/>
        </p:nvSpPr>
        <p:spPr>
          <a:xfrm>
            <a:off x="7852631" y="3933055"/>
            <a:ext cx="319769" cy="16006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479335" y="453420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559489" y="4553771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72" name="Straight Connector 71"/>
          <p:cNvCxnSpPr>
            <a:stCxn id="57" idx="4"/>
            <a:endCxn id="63" idx="0"/>
          </p:cNvCxnSpPr>
          <p:nvPr/>
        </p:nvCxnSpPr>
        <p:spPr>
          <a:xfrm flipH="1">
            <a:off x="7271032" y="3429000"/>
            <a:ext cx="325304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7" idx="4"/>
            <a:endCxn id="66" idx="0"/>
          </p:cNvCxnSpPr>
          <p:nvPr/>
        </p:nvCxnSpPr>
        <p:spPr>
          <a:xfrm>
            <a:off x="7596336" y="3429000"/>
            <a:ext cx="826824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020272" y="242088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812360" y="306896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446441" y="5808442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h+3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012160" y="5733256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h+2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1979712" y="2924944"/>
            <a:ext cx="589165" cy="0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- Ευθεία γραμμή σύνδεσης"/>
          <p:cNvCxnSpPr>
            <a:stCxn id="40" idx="4"/>
          </p:cNvCxnSpPr>
          <p:nvPr/>
        </p:nvCxnSpPr>
        <p:spPr>
          <a:xfrm flipH="1">
            <a:off x="1006336" y="3212976"/>
            <a:ext cx="54132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>
            <a:stCxn id="40" idx="4"/>
            <a:endCxn id="36" idx="0"/>
          </p:cNvCxnSpPr>
          <p:nvPr/>
        </p:nvCxnSpPr>
        <p:spPr>
          <a:xfrm>
            <a:off x="1547664" y="3212976"/>
            <a:ext cx="754816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- Ευθεία γραμμή σύνδεσης"/>
          <p:cNvCxnSpPr>
            <a:stCxn id="39" idx="4"/>
            <a:endCxn id="35" idx="0"/>
          </p:cNvCxnSpPr>
          <p:nvPr/>
        </p:nvCxnSpPr>
        <p:spPr>
          <a:xfrm>
            <a:off x="2339752" y="2492896"/>
            <a:ext cx="826824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Δεξιό άγκιστρο"/>
          <p:cNvSpPr/>
          <p:nvPr/>
        </p:nvSpPr>
        <p:spPr>
          <a:xfrm>
            <a:off x="3419872" y="3068960"/>
            <a:ext cx="216024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1" name="Oval 56"/>
          <p:cNvSpPr/>
          <p:nvPr/>
        </p:nvSpPr>
        <p:spPr>
          <a:xfrm>
            <a:off x="6588224" y="242088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96 - Ευθεία γραμμή σύνδεσης"/>
          <p:cNvCxnSpPr>
            <a:stCxn id="91" idx="4"/>
            <a:endCxn id="57" idx="0"/>
          </p:cNvCxnSpPr>
          <p:nvPr/>
        </p:nvCxnSpPr>
        <p:spPr>
          <a:xfrm>
            <a:off x="6804248" y="2780928"/>
            <a:ext cx="792088" cy="2880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- Ευθεία γραμμή σύνδεσης"/>
          <p:cNvCxnSpPr>
            <a:stCxn id="91" idx="4"/>
          </p:cNvCxnSpPr>
          <p:nvPr/>
        </p:nvCxnSpPr>
        <p:spPr>
          <a:xfrm flipH="1">
            <a:off x="5902880" y="2780928"/>
            <a:ext cx="90136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75"/>
          <p:cNvSpPr txBox="1"/>
          <p:nvPr/>
        </p:nvSpPr>
        <p:spPr>
          <a:xfrm>
            <a:off x="6660232" y="242088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</a:p>
        </p:txBody>
      </p:sp>
      <p:sp>
        <p:nvSpPr>
          <p:cNvPr id="101" name="TextBox 75"/>
          <p:cNvSpPr txBox="1"/>
          <p:nvPr/>
        </p:nvSpPr>
        <p:spPr>
          <a:xfrm>
            <a:off x="7452320" y="306896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55576" y="3737142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>
            <a:off x="508320" y="3717031"/>
            <a:ext cx="247256" cy="162080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90312" y="5553236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58" idx="0"/>
            <a:endCxn id="56" idx="2"/>
          </p:cNvCxnSpPr>
          <p:nvPr/>
        </p:nvCxnSpPr>
        <p:spPr>
          <a:xfrm flipV="1">
            <a:off x="1006336" y="5337834"/>
            <a:ext cx="0" cy="2154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80736" y="5832938"/>
            <a:ext cx="1181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node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0917" y="436406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933117" y="3851365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652120" y="3214111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Left Brace 76"/>
          <p:cNvSpPr/>
          <p:nvPr/>
        </p:nvSpPr>
        <p:spPr>
          <a:xfrm>
            <a:off x="5404864" y="3194000"/>
            <a:ext cx="247256" cy="162080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5686856" y="5030205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80" idx="0"/>
            <a:endCxn id="73" idx="2"/>
          </p:cNvCxnSpPr>
          <p:nvPr/>
        </p:nvCxnSpPr>
        <p:spPr>
          <a:xfrm flipV="1">
            <a:off x="5902880" y="4814803"/>
            <a:ext cx="0" cy="2154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657461" y="384103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554023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Double Left-Right Rotation at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 flipH="1">
            <a:off x="2555776" y="22048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03648" y="306896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56" idx="4"/>
            <a:endCxn id="57" idx="0"/>
          </p:cNvCxnSpPr>
          <p:nvPr/>
        </p:nvCxnSpPr>
        <p:spPr>
          <a:xfrm flipH="1">
            <a:off x="6021693" y="2708920"/>
            <a:ext cx="998579" cy="4446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>
          <a:xfrm>
            <a:off x="4355976" y="6237312"/>
            <a:ext cx="2133600" cy="365125"/>
          </a:xfrm>
        </p:spPr>
        <p:txBody>
          <a:bodyPr/>
          <a:lstStyle/>
          <a:p>
            <a:fld id="{0D251D1A-CF1C-4735-A77F-0C98E6CB0E9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67544" y="3861048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123728" y="22768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971600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39" idx="4"/>
            <a:endCxn id="40" idx="0"/>
          </p:cNvCxnSpPr>
          <p:nvPr/>
        </p:nvCxnSpPr>
        <p:spPr>
          <a:xfrm flipH="1">
            <a:off x="1187624" y="2636912"/>
            <a:ext cx="115212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0" idx="4"/>
            <a:endCxn id="58" idx="0"/>
          </p:cNvCxnSpPr>
          <p:nvPr/>
        </p:nvCxnSpPr>
        <p:spPr>
          <a:xfrm>
            <a:off x="1187624" y="3429000"/>
            <a:ext cx="979680" cy="21602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971600" y="3068960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23728" y="2276872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//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552" y="45091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50" name="Left Brace 49"/>
          <p:cNvSpPr/>
          <p:nvPr/>
        </p:nvSpPr>
        <p:spPr>
          <a:xfrm>
            <a:off x="179512" y="3861048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0" y="450912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6" name="Oval 55"/>
          <p:cNvSpPr/>
          <p:nvPr/>
        </p:nvSpPr>
        <p:spPr>
          <a:xfrm>
            <a:off x="6804248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805669" y="315357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7812360" y="4653136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292080" y="400506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326816" y="46207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65" name="Left Brace 64"/>
          <p:cNvSpPr/>
          <p:nvPr/>
        </p:nvSpPr>
        <p:spPr>
          <a:xfrm>
            <a:off x="5038784" y="4005064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751143" y="4606212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72" name="Straight Connector 71"/>
          <p:cNvCxnSpPr>
            <a:stCxn id="57" idx="4"/>
            <a:endCxn id="63" idx="0"/>
          </p:cNvCxnSpPr>
          <p:nvPr/>
        </p:nvCxnSpPr>
        <p:spPr>
          <a:xfrm flipH="1">
            <a:off x="5542840" y="3513618"/>
            <a:ext cx="478853" cy="49144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7" idx="4"/>
            <a:endCxn id="93" idx="0"/>
          </p:cNvCxnSpPr>
          <p:nvPr/>
        </p:nvCxnSpPr>
        <p:spPr>
          <a:xfrm>
            <a:off x="6021693" y="3513618"/>
            <a:ext cx="387974" cy="5007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236296" y="234888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w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596336" y="3212976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32808" y="6115388"/>
            <a:ext cx="485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of T</a:t>
            </a:r>
            <a:r>
              <a:rPr lang="en-US" baseline="-25000" dirty="0"/>
              <a:t>2</a:t>
            </a:r>
            <a:r>
              <a:rPr lang="en-US" dirty="0"/>
              <a:t> or T</a:t>
            </a:r>
            <a:r>
              <a:rPr lang="en-US" baseline="-25000" dirty="0"/>
              <a:t>3</a:t>
            </a:r>
            <a:r>
              <a:rPr lang="en-US" dirty="0"/>
              <a:t> has the new node and height h</a:t>
            </a:r>
          </a:p>
          <a:p>
            <a:r>
              <a:rPr lang="en-US" dirty="0"/>
              <a:t>Tree height h+3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012160" y="6021288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h+2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1115616" y="3789040"/>
            <a:ext cx="58916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1951280" y="364502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>
            <a:stCxn id="58" idx="4"/>
          </p:cNvCxnSpPr>
          <p:nvPr/>
        </p:nvCxnSpPr>
        <p:spPr>
          <a:xfrm flipH="1">
            <a:off x="1625654" y="4005064"/>
            <a:ext cx="541650" cy="50978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>
            <a:stCxn id="58" idx="4"/>
          </p:cNvCxnSpPr>
          <p:nvPr/>
        </p:nvCxnSpPr>
        <p:spPr>
          <a:xfrm>
            <a:off x="2167304" y="4005064"/>
            <a:ext cx="855256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11"/>
          <p:cNvSpPr txBox="1"/>
          <p:nvPr/>
        </p:nvSpPr>
        <p:spPr>
          <a:xfrm>
            <a:off x="2411760" y="364502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w</a:t>
            </a:r>
          </a:p>
        </p:txBody>
      </p:sp>
      <p:sp>
        <p:nvSpPr>
          <p:cNvPr id="91" name="Rectangle 65"/>
          <p:cNvSpPr/>
          <p:nvPr/>
        </p:nvSpPr>
        <p:spPr>
          <a:xfrm>
            <a:off x="8460432" y="400506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55"/>
          <p:cNvSpPr/>
          <p:nvPr/>
        </p:nvSpPr>
        <p:spPr>
          <a:xfrm>
            <a:off x="7956376" y="32129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94 - Ευθεία γραμμή σύνδεσης"/>
          <p:cNvCxnSpPr>
            <a:stCxn id="56" idx="4"/>
            <a:endCxn id="92" idx="0"/>
          </p:cNvCxnSpPr>
          <p:nvPr/>
        </p:nvCxnSpPr>
        <p:spPr>
          <a:xfrm>
            <a:off x="7020272" y="2708920"/>
            <a:ext cx="115212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- Ευθεία γραμμή σύνδεσης"/>
          <p:cNvCxnSpPr>
            <a:stCxn id="92" idx="4"/>
          </p:cNvCxnSpPr>
          <p:nvPr/>
        </p:nvCxnSpPr>
        <p:spPr>
          <a:xfrm flipH="1">
            <a:off x="7775088" y="3573016"/>
            <a:ext cx="39731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- Ευθεία γραμμή σύνδεσης"/>
          <p:cNvCxnSpPr>
            <a:stCxn id="92" idx="4"/>
            <a:endCxn id="91" idx="0"/>
          </p:cNvCxnSpPr>
          <p:nvPr/>
        </p:nvCxnSpPr>
        <p:spPr>
          <a:xfrm>
            <a:off x="8172400" y="3573016"/>
            <a:ext cx="53879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74"/>
          <p:cNvSpPr txBox="1"/>
          <p:nvPr/>
        </p:nvSpPr>
        <p:spPr>
          <a:xfrm>
            <a:off x="6876256" y="234888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</a:p>
        </p:txBody>
      </p:sp>
      <p:sp>
        <p:nvSpPr>
          <p:cNvPr id="101" name="TextBox 74"/>
          <p:cNvSpPr txBox="1"/>
          <p:nvPr/>
        </p:nvSpPr>
        <p:spPr>
          <a:xfrm>
            <a:off x="6228184" y="314096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02" name="TextBox 29"/>
          <p:cNvSpPr txBox="1"/>
          <p:nvPr/>
        </p:nvSpPr>
        <p:spPr>
          <a:xfrm>
            <a:off x="8532440" y="45811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108" name="107 - Αριστερό άγκιστρο"/>
          <p:cNvSpPr/>
          <p:nvPr/>
        </p:nvSpPr>
        <p:spPr>
          <a:xfrm>
            <a:off x="8244408" y="4005064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3" name="TextBox 60"/>
          <p:cNvSpPr txBox="1"/>
          <p:nvPr/>
        </p:nvSpPr>
        <p:spPr>
          <a:xfrm>
            <a:off x="2987824" y="3861048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14" name="Rectangle 65"/>
          <p:cNvSpPr/>
          <p:nvPr/>
        </p:nvSpPr>
        <p:spPr>
          <a:xfrm>
            <a:off x="3635896" y="3212976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29"/>
          <p:cNvSpPr txBox="1"/>
          <p:nvPr/>
        </p:nvSpPr>
        <p:spPr>
          <a:xfrm>
            <a:off x="3707904" y="3789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116" name="115 - Αριστερό άγκιστρο"/>
          <p:cNvSpPr/>
          <p:nvPr/>
        </p:nvSpPr>
        <p:spPr>
          <a:xfrm>
            <a:off x="3419872" y="3212976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7" name="Straight Arrow Connector 80"/>
          <p:cNvCxnSpPr/>
          <p:nvPr/>
        </p:nvCxnSpPr>
        <p:spPr>
          <a:xfrm flipH="1">
            <a:off x="2051720" y="3140968"/>
            <a:ext cx="589165" cy="0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>
            <a:stCxn id="40" idx="4"/>
            <a:endCxn id="35" idx="0"/>
          </p:cNvCxnSpPr>
          <p:nvPr/>
        </p:nvCxnSpPr>
        <p:spPr>
          <a:xfrm flipH="1">
            <a:off x="718304" y="3429000"/>
            <a:ext cx="46932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- Ευθεία γραμμή σύνδεσης"/>
          <p:cNvCxnSpPr>
            <a:stCxn id="39" idx="4"/>
            <a:endCxn id="114" idx="0"/>
          </p:cNvCxnSpPr>
          <p:nvPr/>
        </p:nvCxnSpPr>
        <p:spPr>
          <a:xfrm>
            <a:off x="2339752" y="2636912"/>
            <a:ext cx="1546904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374894" y="451484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033591" y="4945861"/>
            <a:ext cx="586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h-1</a:t>
            </a:r>
          </a:p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/>
              <a:t>h</a:t>
            </a:r>
          </a:p>
        </p:txBody>
      </p:sp>
      <p:sp>
        <p:nvSpPr>
          <p:cNvPr id="71" name="Right Brace 70"/>
          <p:cNvSpPr/>
          <p:nvPr/>
        </p:nvSpPr>
        <p:spPr>
          <a:xfrm>
            <a:off x="1876414" y="4514849"/>
            <a:ext cx="290890" cy="15997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Left Brace 72"/>
          <p:cNvSpPr/>
          <p:nvPr/>
        </p:nvSpPr>
        <p:spPr>
          <a:xfrm>
            <a:off x="2509829" y="4507012"/>
            <a:ext cx="220598" cy="16075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406840" y="5755348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>
            <a:stCxn id="68" idx="2"/>
            <a:endCxn id="77" idx="0"/>
          </p:cNvCxnSpPr>
          <p:nvPr/>
        </p:nvCxnSpPr>
        <p:spPr>
          <a:xfrm flipH="1">
            <a:off x="1622864" y="5605756"/>
            <a:ext cx="2790" cy="1495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2740315" y="451484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782861" y="5754537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>
            <a:stCxn id="84" idx="2"/>
            <a:endCxn id="85" idx="0"/>
          </p:cNvCxnSpPr>
          <p:nvPr/>
        </p:nvCxnSpPr>
        <p:spPr>
          <a:xfrm>
            <a:off x="2991075" y="5605756"/>
            <a:ext cx="7810" cy="148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59764" y="491382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404325" y="4898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158907" y="4014356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817604" y="4445368"/>
            <a:ext cx="586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h-1</a:t>
            </a:r>
          </a:p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/>
              <a:t>h</a:t>
            </a:r>
          </a:p>
        </p:txBody>
      </p:sp>
      <p:sp>
        <p:nvSpPr>
          <p:cNvPr id="98" name="Right Brace 97"/>
          <p:cNvSpPr/>
          <p:nvPr/>
        </p:nvSpPr>
        <p:spPr>
          <a:xfrm>
            <a:off x="6660427" y="4014356"/>
            <a:ext cx="290890" cy="15997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Left Brace 103"/>
          <p:cNvSpPr/>
          <p:nvPr/>
        </p:nvSpPr>
        <p:spPr>
          <a:xfrm>
            <a:off x="7293842" y="4006519"/>
            <a:ext cx="220598" cy="16075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6190853" y="5254855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Connector 105"/>
          <p:cNvCxnSpPr>
            <a:stCxn id="93" idx="2"/>
            <a:endCxn id="105" idx="0"/>
          </p:cNvCxnSpPr>
          <p:nvPr/>
        </p:nvCxnSpPr>
        <p:spPr>
          <a:xfrm flipH="1">
            <a:off x="6406877" y="5105263"/>
            <a:ext cx="2790" cy="1495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7524328" y="4014356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7566874" y="5254044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/>
          <p:cNvCxnSpPr>
            <a:stCxn id="109" idx="2"/>
            <a:endCxn id="118" idx="0"/>
          </p:cNvCxnSpPr>
          <p:nvPr/>
        </p:nvCxnSpPr>
        <p:spPr>
          <a:xfrm>
            <a:off x="7775088" y="5105263"/>
            <a:ext cx="7810" cy="148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7543777" y="44133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188338" y="43982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829600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are Local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Rotations are done only when the height of a </a:t>
            </a:r>
            <a:r>
              <a:rPr lang="en-US" dirty="0" err="1"/>
              <a:t>subtree</a:t>
            </a:r>
            <a:r>
              <a:rPr lang="en-US" dirty="0"/>
              <a:t> has increased. After the rotation, the increase in height has been removed so </a:t>
            </a:r>
            <a:r>
              <a:rPr lang="en-US" b="1" dirty="0"/>
              <a:t>no further rotations or changes of balance factors are done.</a:t>
            </a:r>
          </a:p>
          <a:p>
            <a:r>
              <a:rPr lang="en-US" dirty="0"/>
              <a:t>So the AVL property is restored with a</a:t>
            </a:r>
            <a:r>
              <a:rPr lang="en-US" b="1" dirty="0"/>
              <a:t> single rotation.</a:t>
            </a:r>
            <a:endParaRPr lang="el-GR" b="1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Building an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ORY</a:t>
            </a:r>
          </a:p>
        </p:txBody>
      </p:sp>
      <p:sp>
        <p:nvSpPr>
          <p:cNvPr id="4" name="Oval 3"/>
          <p:cNvSpPr/>
          <p:nvPr/>
        </p:nvSpPr>
        <p:spPr>
          <a:xfrm>
            <a:off x="4499992" y="300180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23928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8" name="TextBox 4"/>
          <p:cNvSpPr txBox="1"/>
          <p:nvPr/>
        </p:nvSpPr>
        <p:spPr>
          <a:xfrm>
            <a:off x="4499992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17751400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JFK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99992" y="300180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51920" y="29969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sp>
        <p:nvSpPr>
          <p:cNvPr id="6" name="Oval 5"/>
          <p:cNvSpPr/>
          <p:nvPr/>
        </p:nvSpPr>
        <p:spPr>
          <a:xfrm>
            <a:off x="3419872" y="372242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71800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707904" y="3505860"/>
            <a:ext cx="1080120" cy="216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2" name="TextBox 6"/>
          <p:cNvSpPr txBox="1"/>
          <p:nvPr/>
        </p:nvSpPr>
        <p:spPr>
          <a:xfrm>
            <a:off x="34198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13" name="TextBox 4"/>
          <p:cNvSpPr txBox="1"/>
          <p:nvPr/>
        </p:nvSpPr>
        <p:spPr>
          <a:xfrm>
            <a:off x="4499992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8764717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BRU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tree is unbalanced.</a:t>
            </a:r>
          </a:p>
        </p:txBody>
      </p:sp>
      <p:sp>
        <p:nvSpPr>
          <p:cNvPr id="4" name="Oval 3"/>
          <p:cNvSpPr/>
          <p:nvPr/>
        </p:nvSpPr>
        <p:spPr>
          <a:xfrm>
            <a:off x="4499992" y="300180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51920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sp>
        <p:nvSpPr>
          <p:cNvPr id="6" name="Oval 5"/>
          <p:cNvSpPr/>
          <p:nvPr/>
        </p:nvSpPr>
        <p:spPr>
          <a:xfrm>
            <a:off x="3419872" y="372242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71800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707904" y="3505860"/>
            <a:ext cx="1080120" cy="216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195736" y="450912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75656" y="45811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cxnSp>
        <p:nvCxnSpPr>
          <p:cNvPr id="12" name="Straight Connector 11"/>
          <p:cNvCxnSpPr>
            <a:stCxn id="6" idx="4"/>
          </p:cNvCxnSpPr>
          <p:nvPr/>
        </p:nvCxnSpPr>
        <p:spPr>
          <a:xfrm flipH="1">
            <a:off x="2483768" y="4226476"/>
            <a:ext cx="1224136" cy="2826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4" name="TextBox 9"/>
          <p:cNvSpPr txBox="1"/>
          <p:nvPr/>
        </p:nvSpPr>
        <p:spPr>
          <a:xfrm>
            <a:off x="2123728" y="45811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15" name="TextBox 6"/>
          <p:cNvSpPr txBox="1"/>
          <p:nvPr/>
        </p:nvSpPr>
        <p:spPr>
          <a:xfrm>
            <a:off x="34198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6" name="TextBox 4"/>
          <p:cNvSpPr txBox="1"/>
          <p:nvPr/>
        </p:nvSpPr>
        <p:spPr>
          <a:xfrm>
            <a:off x="4499992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//</a:t>
            </a:r>
          </a:p>
        </p:txBody>
      </p:sp>
    </p:spTree>
    <p:extLst>
      <p:ext uri="{BB962C8B-B14F-4D97-AF65-F5344CB8AC3E}">
        <p14:creationId xmlns:p14="http://schemas.microsoft.com/office/powerpoint/2010/main" val="42874131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a Single Right Rotation at 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99992" y="300180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19872" y="372242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51920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707904" y="3505860"/>
            <a:ext cx="1080120" cy="216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796136" y="376081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99792" y="37890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38610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788024" y="3505860"/>
            <a:ext cx="1296144" cy="25495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4" name="TextBox 6"/>
          <p:cNvSpPr txBox="1"/>
          <p:nvPr/>
        </p:nvSpPr>
        <p:spPr>
          <a:xfrm>
            <a:off x="4499992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15" name="TextBox 6"/>
          <p:cNvSpPr txBox="1"/>
          <p:nvPr/>
        </p:nvSpPr>
        <p:spPr>
          <a:xfrm>
            <a:off x="5796136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16" name="TextBox 6"/>
          <p:cNvSpPr txBox="1"/>
          <p:nvPr/>
        </p:nvSpPr>
        <p:spPr>
          <a:xfrm>
            <a:off x="34198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26542878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DUS, ZRH, MEX and 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6812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35896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194844" y="2420888"/>
            <a:ext cx="134115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796136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2372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54817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713076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796136" y="501317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022050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804248" y="385488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131840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80112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80312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48064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3194844" y="3342877"/>
            <a:ext cx="806264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310082" y="3342877"/>
            <a:ext cx="774086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084168" y="3342877"/>
            <a:ext cx="1008112" cy="5120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310082" y="4437112"/>
            <a:ext cx="77408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27" name="TextBox 23"/>
          <p:cNvSpPr txBox="1"/>
          <p:nvPr/>
        </p:nvSpPr>
        <p:spPr>
          <a:xfrm>
            <a:off x="5796136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29" name="TextBox 23"/>
          <p:cNvSpPr txBox="1"/>
          <p:nvPr/>
        </p:nvSpPr>
        <p:spPr>
          <a:xfrm>
            <a:off x="3707904" y="40050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1" name="TextBox 23"/>
          <p:cNvSpPr txBox="1"/>
          <p:nvPr/>
        </p:nvSpPr>
        <p:spPr>
          <a:xfrm>
            <a:off x="6804248" y="39330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3" name="TextBox 21"/>
          <p:cNvSpPr txBox="1"/>
          <p:nvPr/>
        </p:nvSpPr>
        <p:spPr>
          <a:xfrm>
            <a:off x="4932040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34" name="TextBox 4"/>
          <p:cNvSpPr txBox="1"/>
          <p:nvPr/>
        </p:nvSpPr>
        <p:spPr>
          <a:xfrm>
            <a:off x="5796136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35" name="TextBox 9"/>
          <p:cNvSpPr txBox="1"/>
          <p:nvPr/>
        </p:nvSpPr>
        <p:spPr>
          <a:xfrm>
            <a:off x="284380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36" name="TextBox 6"/>
          <p:cNvSpPr txBox="1"/>
          <p:nvPr/>
        </p:nvSpPr>
        <p:spPr>
          <a:xfrm>
            <a:off x="4211960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8888703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NRT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6812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35896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194844" y="2420888"/>
            <a:ext cx="134115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796136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5736" y="28529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44208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54817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713076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796136" y="501317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022050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804248" y="385488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131840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80112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80312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72200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3194844" y="3342877"/>
            <a:ext cx="806264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310082" y="3342877"/>
            <a:ext cx="774086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084168" y="3342877"/>
            <a:ext cx="1008112" cy="5120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310082" y="4437112"/>
            <a:ext cx="77408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833528" y="609329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436096" y="61653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NRT</a:t>
            </a:r>
          </a:p>
        </p:txBody>
      </p:sp>
      <p:cxnSp>
        <p:nvCxnSpPr>
          <p:cNvPr id="12" name="Straight Connector 11"/>
          <p:cNvCxnSpPr>
            <a:stCxn id="17" idx="4"/>
            <a:endCxn id="25" idx="0"/>
          </p:cNvCxnSpPr>
          <p:nvPr/>
        </p:nvCxnSpPr>
        <p:spPr>
          <a:xfrm flipH="1">
            <a:off x="5121560" y="5517232"/>
            <a:ext cx="962608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7072" y="5534262"/>
            <a:ext cx="3708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subtree</a:t>
            </a:r>
            <a:r>
              <a:rPr lang="en-US" sz="2400" dirty="0"/>
              <a:t> rooted at MEX is unbalanced.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Data Structures and Programming Techniques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31" name="TextBox 26"/>
          <p:cNvSpPr txBox="1"/>
          <p:nvPr/>
        </p:nvSpPr>
        <p:spPr>
          <a:xfrm>
            <a:off x="4788024" y="61653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3" name="TextBox 26"/>
          <p:cNvSpPr txBox="1"/>
          <p:nvPr/>
        </p:nvSpPr>
        <p:spPr>
          <a:xfrm>
            <a:off x="3707904" y="40050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4" name="TextBox 26"/>
          <p:cNvSpPr txBox="1"/>
          <p:nvPr/>
        </p:nvSpPr>
        <p:spPr>
          <a:xfrm>
            <a:off x="6804248" y="39330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5" name="TextBox 23"/>
          <p:cNvSpPr txBox="1"/>
          <p:nvPr/>
        </p:nvSpPr>
        <p:spPr>
          <a:xfrm>
            <a:off x="5796136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36" name="TextBox 21"/>
          <p:cNvSpPr txBox="1"/>
          <p:nvPr/>
        </p:nvSpPr>
        <p:spPr>
          <a:xfrm>
            <a:off x="4932040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37" name="TextBox 4"/>
          <p:cNvSpPr txBox="1"/>
          <p:nvPr/>
        </p:nvSpPr>
        <p:spPr>
          <a:xfrm>
            <a:off x="5796136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38" name="TextBox 9"/>
          <p:cNvSpPr txBox="1"/>
          <p:nvPr/>
        </p:nvSpPr>
        <p:spPr>
          <a:xfrm>
            <a:off x="284380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39" name="TextBox 6"/>
          <p:cNvSpPr txBox="1"/>
          <p:nvPr/>
        </p:nvSpPr>
        <p:spPr>
          <a:xfrm>
            <a:off x="4211960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34487269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Double Right-Left Rotation at ORD and MEX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6812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88024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194844" y="2420888"/>
            <a:ext cx="134115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796136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5736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54817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713076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796136" y="501317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022050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804248" y="385488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131840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80312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44208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3194844" y="3342877"/>
            <a:ext cx="806264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310082" y="3342877"/>
            <a:ext cx="774086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084168" y="3342877"/>
            <a:ext cx="1008112" cy="5120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310082" y="4437112"/>
            <a:ext cx="77408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366958" y="502317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52120" y="40050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NRT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35896" y="508518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MEX</a:t>
            </a:r>
          </a:p>
        </p:txBody>
      </p:sp>
      <p:cxnSp>
        <p:nvCxnSpPr>
          <p:cNvPr id="15" name="Straight Connector 14"/>
          <p:cNvCxnSpPr>
            <a:stCxn id="18" idx="4"/>
            <a:endCxn id="25" idx="0"/>
          </p:cNvCxnSpPr>
          <p:nvPr/>
        </p:nvCxnSpPr>
        <p:spPr>
          <a:xfrm flipH="1">
            <a:off x="4654990" y="4437112"/>
            <a:ext cx="655092" cy="5860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29" name="TextBox 21"/>
          <p:cNvSpPr txBox="1"/>
          <p:nvPr/>
        </p:nvSpPr>
        <p:spPr>
          <a:xfrm>
            <a:off x="4283968" y="508518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1" name="TextBox 21"/>
          <p:cNvSpPr txBox="1"/>
          <p:nvPr/>
        </p:nvSpPr>
        <p:spPr>
          <a:xfrm>
            <a:off x="5724128" y="508518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3" name="TextBox 21"/>
          <p:cNvSpPr txBox="1"/>
          <p:nvPr/>
        </p:nvSpPr>
        <p:spPr>
          <a:xfrm>
            <a:off x="6732240" y="393305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4" name="TextBox 21"/>
          <p:cNvSpPr txBox="1"/>
          <p:nvPr/>
        </p:nvSpPr>
        <p:spPr>
          <a:xfrm>
            <a:off x="3635896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5" name="TextBox 9"/>
          <p:cNvSpPr txBox="1"/>
          <p:nvPr/>
        </p:nvSpPr>
        <p:spPr>
          <a:xfrm>
            <a:off x="284380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36" name="TextBox 21"/>
          <p:cNvSpPr txBox="1"/>
          <p:nvPr/>
        </p:nvSpPr>
        <p:spPr>
          <a:xfrm>
            <a:off x="5004048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7" name="TextBox 4"/>
          <p:cNvSpPr txBox="1"/>
          <p:nvPr/>
        </p:nvSpPr>
        <p:spPr>
          <a:xfrm>
            <a:off x="5796136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38" name="TextBox 6"/>
          <p:cNvSpPr txBox="1"/>
          <p:nvPr/>
        </p:nvSpPr>
        <p:spPr>
          <a:xfrm>
            <a:off x="4211960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305452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55976" y="2575857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7" idx="0"/>
          </p:cNvCxnSpPr>
          <p:nvPr/>
        </p:nvCxnSpPr>
        <p:spPr>
          <a:xfrm>
            <a:off x="3779912" y="2060848"/>
            <a:ext cx="648072" cy="5150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 flipH="1">
            <a:off x="2267744" y="2708920"/>
            <a:ext cx="72008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6388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4"/>
            <a:endCxn id="11" idx="0"/>
          </p:cNvCxnSpPr>
          <p:nvPr/>
        </p:nvCxnSpPr>
        <p:spPr>
          <a:xfrm>
            <a:off x="2987824" y="2708920"/>
            <a:ext cx="64807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891338" y="314935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00404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4"/>
            <a:endCxn id="15" idx="0"/>
          </p:cNvCxnSpPr>
          <p:nvPr/>
        </p:nvCxnSpPr>
        <p:spPr>
          <a:xfrm flipH="1">
            <a:off x="3963346" y="2719873"/>
            <a:ext cx="464638" cy="4294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17" idx="0"/>
          </p:cNvCxnSpPr>
          <p:nvPr/>
        </p:nvCxnSpPr>
        <p:spPr>
          <a:xfrm>
            <a:off x="4427984" y="2719873"/>
            <a:ext cx="648072" cy="4210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6842" y="386104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15" idx="4"/>
            <a:endCxn id="20" idx="0"/>
          </p:cNvCxnSpPr>
          <p:nvPr/>
        </p:nvCxnSpPr>
        <p:spPr>
          <a:xfrm flipH="1">
            <a:off x="3708850" y="3293368"/>
            <a:ext cx="254496" cy="5676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506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ARN and GLA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83768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88024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2771800" y="2420888"/>
            <a:ext cx="1764196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224724" y="279474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6368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04248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976760" cy="3738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640690" y="3928628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49268" y="494919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19204" y="388185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15832" y="3859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05983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740352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64288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2771800" y="3342877"/>
            <a:ext cx="1156922" cy="58575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807236" y="3298798"/>
            <a:ext cx="705520" cy="583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512756" y="3298798"/>
            <a:ext cx="891108" cy="56103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807236" y="4385910"/>
            <a:ext cx="1030064" cy="5632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105158" y="495581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860032" y="39330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NRT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2120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MEX</a:t>
            </a:r>
          </a:p>
        </p:txBody>
      </p:sp>
      <p:cxnSp>
        <p:nvCxnSpPr>
          <p:cNvPr id="15" name="Straight Connector 14"/>
          <p:cNvCxnSpPr>
            <a:stCxn id="18" idx="4"/>
            <a:endCxn id="25" idx="0"/>
          </p:cNvCxnSpPr>
          <p:nvPr/>
        </p:nvCxnSpPr>
        <p:spPr>
          <a:xfrm flipH="1">
            <a:off x="5393190" y="4385910"/>
            <a:ext cx="414046" cy="5699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202959" y="493836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519164" y="396478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55576" y="40050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91880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GLA</a:t>
            </a:r>
          </a:p>
        </p:txBody>
      </p:sp>
      <p:cxnSp>
        <p:nvCxnSpPr>
          <p:cNvPr id="44" name="Straight Connector 43"/>
          <p:cNvCxnSpPr>
            <a:stCxn id="6" idx="4"/>
            <a:endCxn id="37" idx="0"/>
          </p:cNvCxnSpPr>
          <p:nvPr/>
        </p:nvCxnSpPr>
        <p:spPr>
          <a:xfrm flipH="1">
            <a:off x="1807196" y="3342877"/>
            <a:ext cx="964604" cy="6219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4"/>
            <a:endCxn id="36" idx="0"/>
          </p:cNvCxnSpPr>
          <p:nvPr/>
        </p:nvCxnSpPr>
        <p:spPr>
          <a:xfrm>
            <a:off x="3928722" y="4432684"/>
            <a:ext cx="562269" cy="5056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35" name="TextBox 41"/>
          <p:cNvSpPr txBox="1"/>
          <p:nvPr/>
        </p:nvSpPr>
        <p:spPr>
          <a:xfrm>
            <a:off x="4139952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8" name="TextBox 41"/>
          <p:cNvSpPr txBox="1"/>
          <p:nvPr/>
        </p:nvSpPr>
        <p:spPr>
          <a:xfrm>
            <a:off x="5076056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9" name="TextBox 41"/>
          <p:cNvSpPr txBox="1"/>
          <p:nvPr/>
        </p:nvSpPr>
        <p:spPr>
          <a:xfrm>
            <a:off x="6444208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0" name="TextBox 41"/>
          <p:cNvSpPr txBox="1"/>
          <p:nvPr/>
        </p:nvSpPr>
        <p:spPr>
          <a:xfrm>
            <a:off x="5436096" y="393305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3" name="TextBox 41"/>
          <p:cNvSpPr txBox="1"/>
          <p:nvPr/>
        </p:nvSpPr>
        <p:spPr>
          <a:xfrm>
            <a:off x="7092280" y="393305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5" name="TextBox 41"/>
          <p:cNvSpPr txBox="1"/>
          <p:nvPr/>
        </p:nvSpPr>
        <p:spPr>
          <a:xfrm>
            <a:off x="1475656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7" name="TextBox 20"/>
          <p:cNvSpPr txBox="1"/>
          <p:nvPr/>
        </p:nvSpPr>
        <p:spPr>
          <a:xfrm>
            <a:off x="3635896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48" name="TextBox 9"/>
          <p:cNvSpPr txBox="1"/>
          <p:nvPr/>
        </p:nvSpPr>
        <p:spPr>
          <a:xfrm>
            <a:off x="2411760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49" name="TextBox 4"/>
          <p:cNvSpPr txBox="1"/>
          <p:nvPr/>
        </p:nvSpPr>
        <p:spPr>
          <a:xfrm>
            <a:off x="6228184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51" name="TextBox 41"/>
          <p:cNvSpPr txBox="1"/>
          <p:nvPr/>
        </p:nvSpPr>
        <p:spPr>
          <a:xfrm>
            <a:off x="4211960" y="1988840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9104241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GCM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83768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88024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2771800" y="2420888"/>
            <a:ext cx="1764196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224724" y="279474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6368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04248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976760" cy="3738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640690" y="3928628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49268" y="494919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19204" y="388185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15832" y="3859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283968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740352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92280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2771800" y="3342877"/>
            <a:ext cx="1156922" cy="58575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807236" y="3298798"/>
            <a:ext cx="705520" cy="583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512756" y="3298798"/>
            <a:ext cx="891108" cy="56103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807236" y="4385910"/>
            <a:ext cx="1030064" cy="5632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105158" y="495581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84168" y="40050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NRT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2120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MEX</a:t>
            </a:r>
          </a:p>
        </p:txBody>
      </p:sp>
      <p:cxnSp>
        <p:nvCxnSpPr>
          <p:cNvPr id="15" name="Straight Connector 14"/>
          <p:cNvCxnSpPr>
            <a:stCxn id="18" idx="4"/>
            <a:endCxn id="25" idx="0"/>
          </p:cNvCxnSpPr>
          <p:nvPr/>
        </p:nvCxnSpPr>
        <p:spPr>
          <a:xfrm flipH="1">
            <a:off x="5393190" y="4385910"/>
            <a:ext cx="414046" cy="5699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202959" y="493836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519164" y="396478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55576" y="40050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91880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GLA</a:t>
            </a:r>
          </a:p>
        </p:txBody>
      </p:sp>
      <p:cxnSp>
        <p:nvCxnSpPr>
          <p:cNvPr id="44" name="Straight Connector 43"/>
          <p:cNvCxnSpPr>
            <a:stCxn id="6" idx="4"/>
            <a:endCxn id="37" idx="0"/>
          </p:cNvCxnSpPr>
          <p:nvPr/>
        </p:nvCxnSpPr>
        <p:spPr>
          <a:xfrm flipH="1">
            <a:off x="1807196" y="3342877"/>
            <a:ext cx="964604" cy="6219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4"/>
            <a:endCxn id="36" idx="0"/>
          </p:cNvCxnSpPr>
          <p:nvPr/>
        </p:nvCxnSpPr>
        <p:spPr>
          <a:xfrm>
            <a:off x="3928722" y="4432684"/>
            <a:ext cx="562269" cy="5056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275856" y="594928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55776" y="5949280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GCM</a:t>
            </a:r>
          </a:p>
        </p:txBody>
      </p:sp>
      <p:cxnSp>
        <p:nvCxnSpPr>
          <p:cNvPr id="12" name="Straight Connector 11"/>
          <p:cNvCxnSpPr>
            <a:stCxn id="36" idx="4"/>
            <a:endCxn id="33" idx="0"/>
          </p:cNvCxnSpPr>
          <p:nvPr/>
        </p:nvCxnSpPr>
        <p:spPr>
          <a:xfrm flipH="1">
            <a:off x="3563888" y="5442418"/>
            <a:ext cx="927103" cy="5068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5536" y="545986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subtree</a:t>
            </a:r>
            <a:r>
              <a:rPr lang="en-US" dirty="0"/>
              <a:t> rooted at DUS becomes unbalanced.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39" name="TextBox 33"/>
          <p:cNvSpPr txBox="1"/>
          <p:nvPr/>
        </p:nvSpPr>
        <p:spPr>
          <a:xfrm>
            <a:off x="3203848" y="6021288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0" name="TextBox 33"/>
          <p:cNvSpPr txBox="1"/>
          <p:nvPr/>
        </p:nvSpPr>
        <p:spPr>
          <a:xfrm>
            <a:off x="5004048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3" name="TextBox 33"/>
          <p:cNvSpPr txBox="1"/>
          <p:nvPr/>
        </p:nvSpPr>
        <p:spPr>
          <a:xfrm>
            <a:off x="6444208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5" name="TextBox 33"/>
          <p:cNvSpPr txBox="1"/>
          <p:nvPr/>
        </p:nvSpPr>
        <p:spPr>
          <a:xfrm>
            <a:off x="5436096" y="393305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7" name="TextBox 33"/>
          <p:cNvSpPr txBox="1"/>
          <p:nvPr/>
        </p:nvSpPr>
        <p:spPr>
          <a:xfrm>
            <a:off x="1475656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8" name="TextBox 33"/>
          <p:cNvSpPr txBox="1"/>
          <p:nvPr/>
        </p:nvSpPr>
        <p:spPr>
          <a:xfrm>
            <a:off x="7092280" y="393305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9" name="TextBox 4"/>
          <p:cNvSpPr txBox="1"/>
          <p:nvPr/>
        </p:nvSpPr>
        <p:spPr>
          <a:xfrm>
            <a:off x="6228184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50" name="TextBox 41"/>
          <p:cNvSpPr txBox="1"/>
          <p:nvPr/>
        </p:nvSpPr>
        <p:spPr>
          <a:xfrm>
            <a:off x="4139952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51" name="TextBox 20"/>
          <p:cNvSpPr txBox="1"/>
          <p:nvPr/>
        </p:nvSpPr>
        <p:spPr>
          <a:xfrm>
            <a:off x="3635896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52" name="TextBox 20"/>
          <p:cNvSpPr txBox="1"/>
          <p:nvPr/>
        </p:nvSpPr>
        <p:spPr>
          <a:xfrm>
            <a:off x="2483768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53" name="TextBox 6"/>
          <p:cNvSpPr txBox="1"/>
          <p:nvPr/>
        </p:nvSpPr>
        <p:spPr>
          <a:xfrm>
            <a:off x="4211960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6926577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Double Right-Left Rotation at GLA and DUS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83768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88024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2771800" y="2420888"/>
            <a:ext cx="1764196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224724" y="279474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59832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976760" cy="3738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640690" y="3928628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49268" y="494919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19204" y="388185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15832" y="3859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668344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92280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2771800" y="3342877"/>
            <a:ext cx="1156922" cy="58575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807236" y="3298798"/>
            <a:ext cx="705520" cy="583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512756" y="3298798"/>
            <a:ext cx="891108" cy="56103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807236" y="4385910"/>
            <a:ext cx="1030064" cy="5632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105158" y="495581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84168" y="39330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NRT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2120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MEX</a:t>
            </a:r>
          </a:p>
        </p:txBody>
      </p:sp>
      <p:cxnSp>
        <p:nvCxnSpPr>
          <p:cNvPr id="15" name="Straight Connector 14"/>
          <p:cNvCxnSpPr>
            <a:stCxn id="18" idx="4"/>
            <a:endCxn id="25" idx="0"/>
          </p:cNvCxnSpPr>
          <p:nvPr/>
        </p:nvCxnSpPr>
        <p:spPr>
          <a:xfrm flipH="1">
            <a:off x="5393190" y="4385910"/>
            <a:ext cx="414046" cy="5699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202959" y="493836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519164" y="396478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827584" y="40050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35896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GLA</a:t>
            </a:r>
          </a:p>
        </p:txBody>
      </p:sp>
      <p:cxnSp>
        <p:nvCxnSpPr>
          <p:cNvPr id="44" name="Straight Connector 43"/>
          <p:cNvCxnSpPr>
            <a:stCxn id="6" idx="4"/>
            <a:endCxn id="37" idx="0"/>
          </p:cNvCxnSpPr>
          <p:nvPr/>
        </p:nvCxnSpPr>
        <p:spPr>
          <a:xfrm flipH="1">
            <a:off x="1807196" y="3342877"/>
            <a:ext cx="964604" cy="6219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4"/>
            <a:endCxn id="36" idx="0"/>
          </p:cNvCxnSpPr>
          <p:nvPr/>
        </p:nvCxnSpPr>
        <p:spPr>
          <a:xfrm>
            <a:off x="3928722" y="4432684"/>
            <a:ext cx="562269" cy="5056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059832" y="495674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987824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GCM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11760" y="50131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cxnSp>
        <p:nvCxnSpPr>
          <p:cNvPr id="20" name="Straight Connector 19"/>
          <p:cNvCxnSpPr>
            <a:stCxn id="16" idx="4"/>
            <a:endCxn id="33" idx="0"/>
          </p:cNvCxnSpPr>
          <p:nvPr/>
        </p:nvCxnSpPr>
        <p:spPr>
          <a:xfrm flipH="1">
            <a:off x="3347864" y="4432684"/>
            <a:ext cx="580858" cy="5240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38" name="TextBox 20"/>
          <p:cNvSpPr txBox="1"/>
          <p:nvPr/>
        </p:nvSpPr>
        <p:spPr>
          <a:xfrm>
            <a:off x="3059832" y="50131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9" name="TextBox 20"/>
          <p:cNvSpPr txBox="1"/>
          <p:nvPr/>
        </p:nvSpPr>
        <p:spPr>
          <a:xfrm>
            <a:off x="4211960" y="50131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0" name="TextBox 20"/>
          <p:cNvSpPr txBox="1"/>
          <p:nvPr/>
        </p:nvSpPr>
        <p:spPr>
          <a:xfrm>
            <a:off x="3635896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3" name="TextBox 20"/>
          <p:cNvSpPr txBox="1"/>
          <p:nvPr/>
        </p:nvSpPr>
        <p:spPr>
          <a:xfrm>
            <a:off x="5076056" y="50131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5" name="TextBox 20"/>
          <p:cNvSpPr txBox="1"/>
          <p:nvPr/>
        </p:nvSpPr>
        <p:spPr>
          <a:xfrm>
            <a:off x="6588224" y="50131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7" name="TextBox 20"/>
          <p:cNvSpPr txBox="1"/>
          <p:nvPr/>
        </p:nvSpPr>
        <p:spPr>
          <a:xfrm>
            <a:off x="5508104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8" name="TextBox 20"/>
          <p:cNvSpPr txBox="1"/>
          <p:nvPr/>
        </p:nvSpPr>
        <p:spPr>
          <a:xfrm>
            <a:off x="1475656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9" name="TextBox 9"/>
          <p:cNvSpPr txBox="1"/>
          <p:nvPr/>
        </p:nvSpPr>
        <p:spPr>
          <a:xfrm>
            <a:off x="2411760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50" name="TextBox 20"/>
          <p:cNvSpPr txBox="1"/>
          <p:nvPr/>
        </p:nvSpPr>
        <p:spPr>
          <a:xfrm>
            <a:off x="7092280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51" name="TextBox 4"/>
          <p:cNvSpPr txBox="1"/>
          <p:nvPr/>
        </p:nvSpPr>
        <p:spPr>
          <a:xfrm>
            <a:off x="6228184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52" name="TextBox 6"/>
          <p:cNvSpPr txBox="1"/>
          <p:nvPr/>
        </p:nvSpPr>
        <p:spPr>
          <a:xfrm>
            <a:off x="4211960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16744246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of a Node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To delete a node from an AVL tree, we will use similar ideas with the ones we used for insertion.</a:t>
            </a:r>
          </a:p>
          <a:p>
            <a:r>
              <a:rPr lang="en-US" dirty="0"/>
              <a:t>We will reduce the problem to the case when the node </a:t>
            </a:r>
            <a:r>
              <a:rPr lang="en-US" i="1" dirty="0"/>
              <a:t>x</a:t>
            </a:r>
            <a:r>
              <a:rPr lang="en-US" dirty="0"/>
              <a:t> to be deleted has </a:t>
            </a:r>
            <a:r>
              <a:rPr lang="en-US" b="1" dirty="0"/>
              <a:t>at most one child.</a:t>
            </a:r>
            <a:endParaRPr lang="en-US" dirty="0"/>
          </a:p>
          <a:p>
            <a:r>
              <a:rPr lang="en-US" dirty="0"/>
              <a:t>Suppose </a:t>
            </a:r>
            <a:r>
              <a:rPr lang="en-US" i="1" dirty="0"/>
              <a:t>x</a:t>
            </a:r>
            <a:r>
              <a:rPr lang="en-US" dirty="0"/>
              <a:t> has two children. Find the </a:t>
            </a:r>
            <a:r>
              <a:rPr lang="en-US" b="1" dirty="0"/>
              <a:t>immediate predecessor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of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b="1" dirty="0"/>
              <a:t>under </a:t>
            </a:r>
            <a:r>
              <a:rPr lang="en-US" b="1" dirty="0" err="1"/>
              <a:t>inorder</a:t>
            </a:r>
            <a:r>
              <a:rPr lang="en-US" b="1" dirty="0"/>
              <a:t> traversal </a:t>
            </a:r>
            <a:r>
              <a:rPr lang="en-US" dirty="0"/>
              <a:t>by first taking the left child of </a:t>
            </a:r>
            <a:r>
              <a:rPr lang="en-US" i="1" dirty="0"/>
              <a:t>x</a:t>
            </a:r>
            <a:r>
              <a:rPr lang="en-US" dirty="0"/>
              <a:t>, and then moving right as far as possible to obtain </a:t>
            </a:r>
            <a:r>
              <a:rPr lang="en-US" i="1" dirty="0"/>
              <a:t>y</a:t>
            </a:r>
            <a:r>
              <a:rPr lang="en-US" dirty="0"/>
              <a:t>.</a:t>
            </a:r>
          </a:p>
          <a:p>
            <a:r>
              <a:rPr lang="en-US" dirty="0"/>
              <a:t>The node </a:t>
            </a:r>
            <a:r>
              <a:rPr lang="en-US" i="1" dirty="0"/>
              <a:t>y</a:t>
            </a:r>
            <a:r>
              <a:rPr lang="en-US" dirty="0"/>
              <a:t> is guaranteed to have no right child because of the way it was found.</a:t>
            </a:r>
          </a:p>
          <a:p>
            <a:r>
              <a:rPr lang="en-US" dirty="0"/>
              <a:t>Place </a:t>
            </a:r>
            <a:r>
              <a:rPr lang="en-US" i="1" dirty="0"/>
              <a:t>y</a:t>
            </a:r>
            <a:r>
              <a:rPr lang="en-US" dirty="0"/>
              <a:t> into the position in the tree occupied by </a:t>
            </a:r>
            <a:r>
              <a:rPr lang="en-US" i="1" dirty="0"/>
              <a:t>x</a:t>
            </a:r>
            <a:r>
              <a:rPr lang="en-US" dirty="0"/>
              <a:t>.</a:t>
            </a:r>
          </a:p>
          <a:p>
            <a:r>
              <a:rPr lang="en-US" dirty="0"/>
              <a:t>Delete </a:t>
            </a:r>
            <a:r>
              <a:rPr lang="en-US" i="1" dirty="0"/>
              <a:t>y</a:t>
            </a:r>
            <a:r>
              <a:rPr lang="en-US" dirty="0"/>
              <a:t> from its former position by proceeding as follows.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of a Node (cont’d)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Delete node </a:t>
            </a:r>
            <a:r>
              <a:rPr lang="en-US" i="1" dirty="0"/>
              <a:t>y</a:t>
            </a:r>
            <a:r>
              <a:rPr lang="en-US" dirty="0"/>
              <a:t> from the tree. Since we know that </a:t>
            </a:r>
            <a:r>
              <a:rPr lang="en-US" i="1" dirty="0"/>
              <a:t>y</a:t>
            </a:r>
            <a:r>
              <a:rPr lang="en-US" dirty="0"/>
              <a:t> has at most one child, we delete </a:t>
            </a:r>
            <a:r>
              <a:rPr lang="en-US" i="1" dirty="0"/>
              <a:t>y</a:t>
            </a:r>
            <a:r>
              <a:rPr lang="en-US" dirty="0"/>
              <a:t> by simply linking the parent of </a:t>
            </a:r>
            <a:r>
              <a:rPr lang="en-US" i="1" dirty="0"/>
              <a:t>y</a:t>
            </a:r>
            <a:r>
              <a:rPr lang="en-US" dirty="0"/>
              <a:t> to the single child of </a:t>
            </a:r>
            <a:r>
              <a:rPr lang="en-US" i="1" dirty="0"/>
              <a:t>y</a:t>
            </a:r>
            <a:r>
              <a:rPr lang="en-US" dirty="0"/>
              <a:t> (or to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, if there is no child).</a:t>
            </a:r>
          </a:p>
          <a:p>
            <a:r>
              <a:rPr lang="en-US" dirty="0"/>
              <a:t>The height of the </a:t>
            </a:r>
            <a:r>
              <a:rPr lang="en-US" dirty="0" err="1"/>
              <a:t>subtree</a:t>
            </a:r>
            <a:r>
              <a:rPr lang="en-US" dirty="0"/>
              <a:t> formerly rooted at </a:t>
            </a:r>
            <a:r>
              <a:rPr lang="en-US" i="1" dirty="0"/>
              <a:t>y</a:t>
            </a:r>
            <a:r>
              <a:rPr lang="en-US" dirty="0"/>
              <a:t> has been reduced by 1, and we must now trace the effects of this change on height through all the nodes on the path from </a:t>
            </a:r>
            <a:r>
              <a:rPr lang="en-US" i="1" dirty="0"/>
              <a:t>y</a:t>
            </a:r>
            <a:r>
              <a:rPr lang="en-US" dirty="0"/>
              <a:t> back to the root of the tree.</a:t>
            </a:r>
          </a:p>
          <a:p>
            <a:r>
              <a:rPr lang="en-US" dirty="0"/>
              <a:t>We will use a Boolean variable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to show if the height of a </a:t>
            </a:r>
            <a:r>
              <a:rPr lang="en-US" dirty="0" err="1"/>
              <a:t>subtree</a:t>
            </a:r>
            <a:r>
              <a:rPr lang="en-US" dirty="0"/>
              <a:t> has been shortened. The action to be taken at each node depends on the value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, on the balance factor of the node and sometimes on the balance factor of a child of the node.</a:t>
            </a:r>
          </a:p>
          <a:p>
            <a:r>
              <a:rPr lang="en-US" dirty="0"/>
              <a:t>The Boolean variable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is initially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. The following steps are to be done </a:t>
            </a:r>
            <a:r>
              <a:rPr lang="en-US" b="1" dirty="0"/>
              <a:t>for each node </a:t>
            </a:r>
            <a:r>
              <a:rPr lang="en-US" b="1" i="1" dirty="0"/>
              <a:t>p</a:t>
            </a:r>
            <a:r>
              <a:rPr lang="en-US" b="1" dirty="0"/>
              <a:t> on the path from the parent of </a:t>
            </a:r>
            <a:r>
              <a:rPr lang="en-US" b="1" i="1" dirty="0"/>
              <a:t>y</a:t>
            </a:r>
            <a:r>
              <a:rPr lang="en-US" b="1" dirty="0"/>
              <a:t> to the root of the tree</a:t>
            </a:r>
            <a:r>
              <a:rPr lang="en-US" dirty="0"/>
              <a:t>, provided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remains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. When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becomes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, then no further changes are needed and the algorithm terminates.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No rotation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node </a:t>
            </a:r>
            <a:r>
              <a:rPr lang="en-US" i="1" dirty="0"/>
              <a:t>p</a:t>
            </a:r>
            <a:r>
              <a:rPr lang="en-US" dirty="0"/>
              <a:t> has balance factor equal. The balance factor of </a:t>
            </a:r>
            <a:r>
              <a:rPr lang="en-US" i="1" dirty="0"/>
              <a:t>p</a:t>
            </a:r>
            <a:r>
              <a:rPr lang="en-US" dirty="0"/>
              <a:t> is changed accordingly as its left or right </a:t>
            </a:r>
            <a:r>
              <a:rPr lang="en-US" dirty="0" err="1"/>
              <a:t>subtree</a:t>
            </a:r>
            <a:r>
              <a:rPr lang="en-US" dirty="0"/>
              <a:t> has been shortened,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becomes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 Graphically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Oval 38"/>
          <p:cNvSpPr/>
          <p:nvPr/>
        </p:nvSpPr>
        <p:spPr>
          <a:xfrm>
            <a:off x="2195736" y="22768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34"/>
          <p:cNvSpPr/>
          <p:nvPr/>
        </p:nvSpPr>
        <p:spPr>
          <a:xfrm>
            <a:off x="2771800" y="3212976"/>
            <a:ext cx="504056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>
            <a:stCxn id="7" idx="4"/>
          </p:cNvCxnSpPr>
          <p:nvPr/>
        </p:nvCxnSpPr>
        <p:spPr>
          <a:xfrm flipH="1">
            <a:off x="1798424" y="2636912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>
            <a:stCxn id="7" idx="4"/>
            <a:endCxn id="8" idx="0"/>
          </p:cNvCxnSpPr>
          <p:nvPr/>
        </p:nvCxnSpPr>
        <p:spPr>
          <a:xfrm>
            <a:off x="2411760" y="2636912"/>
            <a:ext cx="612068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627784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- TextBox"/>
              <p:cNvSpPr txBox="1"/>
              <p:nvPr/>
            </p:nvSpPr>
            <p:spPr>
              <a:xfrm>
                <a:off x="1366376" y="2361523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14" name="13 - TextBox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376" y="2361523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6012160" y="3284984"/>
            <a:ext cx="43204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TextBox"/>
          <p:cNvSpPr txBox="1"/>
          <p:nvPr/>
        </p:nvSpPr>
        <p:spPr>
          <a:xfrm>
            <a:off x="73224" y="4621778"/>
            <a:ext cx="154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Deleted node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2843808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6012160" y="37170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29" name="Oval 38"/>
          <p:cNvSpPr/>
          <p:nvPr/>
        </p:nvSpPr>
        <p:spPr>
          <a:xfrm>
            <a:off x="6588224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30 - Ευθεία γραμμή σύνδεσης"/>
          <p:cNvCxnSpPr>
            <a:stCxn id="29" idx="4"/>
          </p:cNvCxnSpPr>
          <p:nvPr/>
        </p:nvCxnSpPr>
        <p:spPr>
          <a:xfrm flipH="1">
            <a:off x="6190912" y="2708920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>
            <a:stCxn id="29" idx="4"/>
          </p:cNvCxnSpPr>
          <p:nvPr/>
        </p:nvCxnSpPr>
        <p:spPr>
          <a:xfrm>
            <a:off x="6804248" y="2708920"/>
            <a:ext cx="75481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7020272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6588224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</a:t>
            </a:r>
            <a:endParaRPr lang="el-GR" i="1" dirty="0"/>
          </a:p>
        </p:txBody>
      </p:sp>
      <p:sp>
        <p:nvSpPr>
          <p:cNvPr id="38" name="37 - TextBox"/>
          <p:cNvSpPr txBox="1"/>
          <p:nvPr/>
        </p:nvSpPr>
        <p:spPr>
          <a:xfrm>
            <a:off x="6084168" y="530120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Height unchanged</a:t>
            </a:r>
            <a:endParaRPr lang="el-GR" dirty="0"/>
          </a:p>
        </p:txBody>
      </p:sp>
      <p:sp>
        <p:nvSpPr>
          <p:cNvPr id="33" name="Rectangle 34"/>
          <p:cNvSpPr/>
          <p:nvPr/>
        </p:nvSpPr>
        <p:spPr>
          <a:xfrm>
            <a:off x="7307036" y="3294276"/>
            <a:ext cx="504056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7343040" y="38753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30" name="18 - Ορθογώνιο"/>
          <p:cNvSpPr/>
          <p:nvPr/>
        </p:nvSpPr>
        <p:spPr>
          <a:xfrm>
            <a:off x="1582400" y="3217622"/>
            <a:ext cx="43204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Oval 38"/>
          <p:cNvSpPr/>
          <p:nvPr/>
        </p:nvSpPr>
        <p:spPr>
          <a:xfrm>
            <a:off x="1589651" y="461713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547664" y="4621778"/>
            <a:ext cx="557428" cy="3553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82400" y="4617132"/>
            <a:ext cx="522692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582400" y="369071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cxnSp>
        <p:nvCxnSpPr>
          <p:cNvPr id="22" name="Straight Connector 21"/>
          <p:cNvCxnSpPr>
            <a:stCxn id="30" idx="2"/>
            <a:endCxn id="37" idx="0"/>
          </p:cNvCxnSpPr>
          <p:nvPr/>
        </p:nvCxnSpPr>
        <p:spPr>
          <a:xfrm>
            <a:off x="1798424" y="4441758"/>
            <a:ext cx="7251" cy="1753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2: No rotation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balance factor of </a:t>
            </a:r>
            <a:r>
              <a:rPr lang="en-US" i="1" dirty="0"/>
              <a:t>p</a:t>
            </a:r>
            <a:r>
              <a:rPr lang="en-US" dirty="0"/>
              <a:t> is not equal, and the taller </a:t>
            </a:r>
            <a:r>
              <a:rPr lang="en-US" dirty="0" err="1"/>
              <a:t>subtree</a:t>
            </a:r>
            <a:r>
              <a:rPr lang="en-US" dirty="0"/>
              <a:t> was shortened. Change the balance factor of </a:t>
            </a:r>
            <a:r>
              <a:rPr lang="en-US" i="1" dirty="0"/>
              <a:t>p</a:t>
            </a:r>
            <a:r>
              <a:rPr lang="en-US" dirty="0"/>
              <a:t> to equal, and leave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as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 Graphically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" name="Oval 38"/>
          <p:cNvSpPr/>
          <p:nvPr/>
        </p:nvSpPr>
        <p:spPr>
          <a:xfrm>
            <a:off x="2195736" y="22768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34"/>
          <p:cNvSpPr/>
          <p:nvPr/>
        </p:nvSpPr>
        <p:spPr>
          <a:xfrm>
            <a:off x="2771800" y="3212976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>
            <a:stCxn id="7" idx="4"/>
          </p:cNvCxnSpPr>
          <p:nvPr/>
        </p:nvCxnSpPr>
        <p:spPr>
          <a:xfrm flipH="1">
            <a:off x="1798424" y="2636912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>
            <a:stCxn id="7" idx="4"/>
            <a:endCxn id="8" idx="0"/>
          </p:cNvCxnSpPr>
          <p:nvPr/>
        </p:nvCxnSpPr>
        <p:spPr>
          <a:xfrm>
            <a:off x="2411760" y="2636912"/>
            <a:ext cx="610800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627784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195736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/</a:t>
            </a:r>
            <a:endParaRPr lang="el-GR" i="1" dirty="0"/>
          </a:p>
        </p:txBody>
      </p:sp>
      <p:sp>
        <p:nvSpPr>
          <p:cNvPr id="15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6012160" y="3284984"/>
            <a:ext cx="432048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TextBox"/>
          <p:cNvSpPr txBox="1"/>
          <p:nvPr/>
        </p:nvSpPr>
        <p:spPr>
          <a:xfrm>
            <a:off x="63894" y="5022207"/>
            <a:ext cx="147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Deleted node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2771800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6012160" y="37170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30" name="Rectangle 34"/>
          <p:cNvSpPr/>
          <p:nvPr/>
        </p:nvSpPr>
        <p:spPr>
          <a:xfrm>
            <a:off x="7308304" y="328498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7308304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29" name="Oval 38"/>
          <p:cNvSpPr/>
          <p:nvPr/>
        </p:nvSpPr>
        <p:spPr>
          <a:xfrm>
            <a:off x="6588224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30 - Ευθεία γραμμή σύνδεσης"/>
          <p:cNvCxnSpPr>
            <a:stCxn id="29" idx="4"/>
          </p:cNvCxnSpPr>
          <p:nvPr/>
        </p:nvCxnSpPr>
        <p:spPr>
          <a:xfrm flipH="1">
            <a:off x="6190912" y="2708920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>
            <a:stCxn id="29" idx="4"/>
            <a:endCxn id="30" idx="0"/>
          </p:cNvCxnSpPr>
          <p:nvPr/>
        </p:nvCxnSpPr>
        <p:spPr>
          <a:xfrm>
            <a:off x="6804248" y="2708920"/>
            <a:ext cx="75481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7020272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6588224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i="1" dirty="0"/>
              <a:t>−</a:t>
            </a:r>
          </a:p>
        </p:txBody>
      </p:sp>
      <p:sp>
        <p:nvSpPr>
          <p:cNvPr id="44" name="43 - TextBox"/>
          <p:cNvSpPr txBox="1"/>
          <p:nvPr/>
        </p:nvSpPr>
        <p:spPr>
          <a:xfrm>
            <a:off x="6516216" y="537321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Height reduced</a:t>
            </a:r>
            <a:endParaRPr lang="el-GR" dirty="0"/>
          </a:p>
        </p:txBody>
      </p:sp>
      <p:sp>
        <p:nvSpPr>
          <p:cNvPr id="33" name="Oval 38"/>
          <p:cNvSpPr/>
          <p:nvPr/>
        </p:nvSpPr>
        <p:spPr>
          <a:xfrm>
            <a:off x="1589651" y="498788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547664" y="4992530"/>
            <a:ext cx="557428" cy="3553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582400" y="4987884"/>
            <a:ext cx="522692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33" idx="0"/>
          </p:cNvCxnSpPr>
          <p:nvPr/>
        </p:nvCxnSpPr>
        <p:spPr>
          <a:xfrm>
            <a:off x="1798424" y="4812510"/>
            <a:ext cx="7251" cy="1753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4"/>
          <p:cNvSpPr/>
          <p:nvPr/>
        </p:nvSpPr>
        <p:spPr>
          <a:xfrm>
            <a:off x="1547664" y="3212976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1593133" y="37356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balance factor of </a:t>
            </a:r>
            <a:r>
              <a:rPr lang="en-US" i="1" dirty="0"/>
              <a:t>p</a:t>
            </a:r>
            <a:r>
              <a:rPr lang="en-US" dirty="0"/>
              <a:t> is not equal and the shorter </a:t>
            </a:r>
            <a:r>
              <a:rPr lang="en-US" dirty="0" err="1"/>
              <a:t>subtree</a:t>
            </a:r>
            <a:r>
              <a:rPr lang="en-US" dirty="0"/>
              <a:t> was shortened. The height requirement for an AVL tree is now violated at </a:t>
            </a:r>
            <a:r>
              <a:rPr lang="en-US" i="1" dirty="0"/>
              <a:t>p</a:t>
            </a:r>
            <a:r>
              <a:rPr lang="en-US" dirty="0"/>
              <a:t>, so we apply a rotation as follows to restore balance.</a:t>
            </a:r>
          </a:p>
          <a:p>
            <a:r>
              <a:rPr lang="en-US" dirty="0"/>
              <a:t>Let </a:t>
            </a:r>
            <a:r>
              <a:rPr lang="en-US" i="1" dirty="0"/>
              <a:t>q</a:t>
            </a:r>
            <a:r>
              <a:rPr lang="en-US" dirty="0"/>
              <a:t> be the root of the taller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p</a:t>
            </a:r>
            <a:r>
              <a:rPr lang="en-US" dirty="0"/>
              <a:t> (the one not shortened). We have three cases according to the balance factor of </a:t>
            </a:r>
            <a:r>
              <a:rPr lang="en-US" i="1" dirty="0"/>
              <a:t>q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55976" y="2575857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7" idx="0"/>
          </p:cNvCxnSpPr>
          <p:nvPr/>
        </p:nvCxnSpPr>
        <p:spPr>
          <a:xfrm>
            <a:off x="3779912" y="2060848"/>
            <a:ext cx="648072" cy="5150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 flipH="1">
            <a:off x="2267744" y="2708920"/>
            <a:ext cx="72008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6388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4"/>
            <a:endCxn id="11" idx="0"/>
          </p:cNvCxnSpPr>
          <p:nvPr/>
        </p:nvCxnSpPr>
        <p:spPr>
          <a:xfrm>
            <a:off x="2987824" y="2708920"/>
            <a:ext cx="64807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891338" y="314935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00404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4"/>
            <a:endCxn id="15" idx="0"/>
          </p:cNvCxnSpPr>
          <p:nvPr/>
        </p:nvCxnSpPr>
        <p:spPr>
          <a:xfrm flipH="1">
            <a:off x="3963346" y="2719873"/>
            <a:ext cx="464638" cy="4294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17" idx="0"/>
          </p:cNvCxnSpPr>
          <p:nvPr/>
        </p:nvCxnSpPr>
        <p:spPr>
          <a:xfrm>
            <a:off x="4427984" y="2719873"/>
            <a:ext cx="648072" cy="4210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283968" y="378904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15" idx="4"/>
            <a:endCxn id="20" idx="0"/>
          </p:cNvCxnSpPr>
          <p:nvPr/>
        </p:nvCxnSpPr>
        <p:spPr>
          <a:xfrm>
            <a:off x="3963346" y="3293368"/>
            <a:ext cx="392630" cy="4956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167911" y="378904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1" idx="4"/>
          </p:cNvCxnSpPr>
          <p:nvPr/>
        </p:nvCxnSpPr>
        <p:spPr>
          <a:xfrm flipH="1">
            <a:off x="3239919" y="3284984"/>
            <a:ext cx="395977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744447" y="378904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84169" y="3770615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17" idx="4"/>
            <a:endCxn id="23" idx="7"/>
          </p:cNvCxnSpPr>
          <p:nvPr/>
        </p:nvCxnSpPr>
        <p:spPr>
          <a:xfrm flipH="1">
            <a:off x="4867372" y="3284984"/>
            <a:ext cx="208684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4" idx="0"/>
          </p:cNvCxnSpPr>
          <p:nvPr/>
        </p:nvCxnSpPr>
        <p:spPr>
          <a:xfrm>
            <a:off x="5076056" y="3293368"/>
            <a:ext cx="380121" cy="4772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515847" y="458112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23" idx="4"/>
          </p:cNvCxnSpPr>
          <p:nvPr/>
        </p:nvCxnSpPr>
        <p:spPr>
          <a:xfrm flipH="1">
            <a:off x="4587855" y="3933056"/>
            <a:ext cx="228600" cy="6480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994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3a: Single left rotation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balance factor of </a:t>
            </a:r>
            <a:r>
              <a:rPr lang="en-US" i="1" dirty="0"/>
              <a:t>q</a:t>
            </a:r>
            <a:r>
              <a:rPr lang="en-US" dirty="0"/>
              <a:t> is equal. A single left rotation at </a:t>
            </a:r>
            <a:r>
              <a:rPr lang="en-US" i="1" dirty="0"/>
              <a:t>p</a:t>
            </a:r>
            <a:r>
              <a:rPr lang="en-US" dirty="0"/>
              <a:t> (with changes to the balance factors of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q</a:t>
            </a:r>
            <a:r>
              <a:rPr lang="en-US" dirty="0"/>
              <a:t>) restores balance,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becomes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3a Graphically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7" name="Oval 38"/>
          <p:cNvSpPr/>
          <p:nvPr/>
        </p:nvSpPr>
        <p:spPr>
          <a:xfrm>
            <a:off x="2195736" y="22768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34"/>
          <p:cNvSpPr/>
          <p:nvPr/>
        </p:nvSpPr>
        <p:spPr>
          <a:xfrm>
            <a:off x="2555776" y="3789040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>
            <a:stCxn id="7" idx="4"/>
          </p:cNvCxnSpPr>
          <p:nvPr/>
        </p:nvCxnSpPr>
        <p:spPr>
          <a:xfrm flipH="1">
            <a:off x="1798424" y="2636912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627784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195736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\\</a:t>
            </a:r>
            <a:endParaRPr lang="el-GR" i="1" dirty="0"/>
          </a:p>
        </p:txBody>
      </p:sp>
      <p:sp>
        <p:nvSpPr>
          <p:cNvPr id="15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6228184" y="3861048"/>
            <a:ext cx="432048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TextBox"/>
          <p:cNvSpPr txBox="1"/>
          <p:nvPr/>
        </p:nvSpPr>
        <p:spPr>
          <a:xfrm>
            <a:off x="0" y="4654822"/>
            <a:ext cx="154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Deleted node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2627784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30" name="Rectangle 34"/>
          <p:cNvSpPr/>
          <p:nvPr/>
        </p:nvSpPr>
        <p:spPr>
          <a:xfrm>
            <a:off x="7308304" y="328498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6228184" y="44371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29" name="Oval 38"/>
          <p:cNvSpPr/>
          <p:nvPr/>
        </p:nvSpPr>
        <p:spPr>
          <a:xfrm>
            <a:off x="6588224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εία γραμμή σύνδεσης"/>
          <p:cNvCxnSpPr>
            <a:stCxn id="29" idx="4"/>
            <a:endCxn id="30" idx="0"/>
          </p:cNvCxnSpPr>
          <p:nvPr/>
        </p:nvCxnSpPr>
        <p:spPr>
          <a:xfrm>
            <a:off x="6804248" y="2708920"/>
            <a:ext cx="75481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6156176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40152" y="56612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Height unchanged</a:t>
            </a:r>
            <a:endParaRPr lang="el-GR" dirty="0"/>
          </a:p>
        </p:txBody>
      </p:sp>
      <p:sp>
        <p:nvSpPr>
          <p:cNvPr id="40" name="Oval 38"/>
          <p:cNvSpPr/>
          <p:nvPr/>
        </p:nvSpPr>
        <p:spPr>
          <a:xfrm>
            <a:off x="298782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44 - Ευθεία γραμμή σύνδεσης"/>
          <p:cNvCxnSpPr>
            <a:stCxn id="7" idx="4"/>
            <a:endCxn id="40" idx="0"/>
          </p:cNvCxnSpPr>
          <p:nvPr/>
        </p:nvCxnSpPr>
        <p:spPr>
          <a:xfrm>
            <a:off x="2411760" y="2636912"/>
            <a:ext cx="79208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34"/>
          <p:cNvSpPr/>
          <p:nvPr/>
        </p:nvSpPr>
        <p:spPr>
          <a:xfrm>
            <a:off x="3419872" y="3789040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3419872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cxnSp>
        <p:nvCxnSpPr>
          <p:cNvPr id="50" name="49 - Ευθεία γραμμή σύνδεσης"/>
          <p:cNvCxnSpPr>
            <a:stCxn id="40" idx="4"/>
            <a:endCxn id="8" idx="0"/>
          </p:cNvCxnSpPr>
          <p:nvPr/>
        </p:nvCxnSpPr>
        <p:spPr>
          <a:xfrm flipH="1">
            <a:off x="2806536" y="3429000"/>
            <a:ext cx="397312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>
            <a:stCxn id="40" idx="4"/>
            <a:endCxn id="46" idx="0"/>
          </p:cNvCxnSpPr>
          <p:nvPr/>
        </p:nvCxnSpPr>
        <p:spPr>
          <a:xfrm>
            <a:off x="3203848" y="3429000"/>
            <a:ext cx="466784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3419872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flipH="1">
            <a:off x="2267744" y="3140968"/>
            <a:ext cx="50405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Αριστερό άγκιστρο"/>
          <p:cNvSpPr/>
          <p:nvPr/>
        </p:nvSpPr>
        <p:spPr>
          <a:xfrm>
            <a:off x="1331640" y="3212976"/>
            <a:ext cx="216024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63 - TextBox"/>
          <p:cNvSpPr txBox="1"/>
          <p:nvPr/>
        </p:nvSpPr>
        <p:spPr>
          <a:xfrm>
            <a:off x="755576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65" name="64 - Αριστερό άγκιστρο"/>
          <p:cNvSpPr/>
          <p:nvPr/>
        </p:nvSpPr>
        <p:spPr>
          <a:xfrm>
            <a:off x="2339752" y="3789040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6" name="65 - Δεξιό άγκιστρο"/>
          <p:cNvSpPr/>
          <p:nvPr/>
        </p:nvSpPr>
        <p:spPr>
          <a:xfrm>
            <a:off x="3923928" y="3789040"/>
            <a:ext cx="144016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7" name="66 - TextBox"/>
          <p:cNvSpPr txBox="1"/>
          <p:nvPr/>
        </p:nvSpPr>
        <p:spPr>
          <a:xfrm>
            <a:off x="2051720" y="44371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68" name="67 - TextBox"/>
          <p:cNvSpPr txBox="1"/>
          <p:nvPr/>
        </p:nvSpPr>
        <p:spPr>
          <a:xfrm>
            <a:off x="4067944" y="44371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35" name="34 - TextBox"/>
          <p:cNvSpPr txBox="1"/>
          <p:nvPr/>
        </p:nvSpPr>
        <p:spPr>
          <a:xfrm>
            <a:off x="2987824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i="1" dirty="0"/>
              <a:t>−</a:t>
            </a:r>
          </a:p>
        </p:txBody>
      </p:sp>
      <p:sp>
        <p:nvSpPr>
          <p:cNvPr id="69" name="Oval 38"/>
          <p:cNvSpPr/>
          <p:nvPr/>
        </p:nvSpPr>
        <p:spPr>
          <a:xfrm>
            <a:off x="5724128" y="314096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70 - Ευθεία γραμμή σύνδεσης"/>
          <p:cNvCxnSpPr>
            <a:stCxn id="29" idx="4"/>
            <a:endCxn id="69" idx="0"/>
          </p:cNvCxnSpPr>
          <p:nvPr/>
        </p:nvCxnSpPr>
        <p:spPr>
          <a:xfrm flipH="1">
            <a:off x="5940152" y="2708920"/>
            <a:ext cx="864096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34"/>
          <p:cNvSpPr/>
          <p:nvPr/>
        </p:nvSpPr>
        <p:spPr>
          <a:xfrm>
            <a:off x="5148064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72 - Ευθεία γραμμή σύνδεσης"/>
          <p:cNvCxnSpPr/>
          <p:nvPr/>
        </p:nvCxnSpPr>
        <p:spPr>
          <a:xfrm flipH="1">
            <a:off x="5148064" y="5085184"/>
            <a:ext cx="5040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>
            <a:stCxn id="69" idx="4"/>
            <a:endCxn id="72" idx="0"/>
          </p:cNvCxnSpPr>
          <p:nvPr/>
        </p:nvCxnSpPr>
        <p:spPr>
          <a:xfrm flipH="1">
            <a:off x="5398824" y="3501008"/>
            <a:ext cx="541328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- Ευθεία γραμμή σύνδεσης"/>
          <p:cNvCxnSpPr>
            <a:stCxn id="69" idx="4"/>
            <a:endCxn id="19" idx="0"/>
          </p:cNvCxnSpPr>
          <p:nvPr/>
        </p:nvCxnSpPr>
        <p:spPr>
          <a:xfrm>
            <a:off x="5940152" y="3501008"/>
            <a:ext cx="504056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5220072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79" name="78 - TextBox"/>
          <p:cNvSpPr txBox="1"/>
          <p:nvPr/>
        </p:nvSpPr>
        <p:spPr>
          <a:xfrm>
            <a:off x="7380312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sp>
        <p:nvSpPr>
          <p:cNvPr id="82" name="81 - Δεξιό άγκιστρο"/>
          <p:cNvSpPr/>
          <p:nvPr/>
        </p:nvSpPr>
        <p:spPr>
          <a:xfrm>
            <a:off x="7812360" y="3284984"/>
            <a:ext cx="144016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3" name="82 - TextBox"/>
          <p:cNvSpPr txBox="1"/>
          <p:nvPr/>
        </p:nvSpPr>
        <p:spPr>
          <a:xfrm>
            <a:off x="7956376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84" name="83 - Δεξιό άγκιστρο"/>
          <p:cNvSpPr/>
          <p:nvPr/>
        </p:nvSpPr>
        <p:spPr>
          <a:xfrm>
            <a:off x="6660232" y="3861048"/>
            <a:ext cx="144016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5" name="84 - TextBox"/>
          <p:cNvSpPr txBox="1"/>
          <p:nvPr/>
        </p:nvSpPr>
        <p:spPr>
          <a:xfrm>
            <a:off x="6804248" y="45091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86" name="85 - Αριστερό άγκιστρο"/>
          <p:cNvSpPr/>
          <p:nvPr/>
        </p:nvSpPr>
        <p:spPr>
          <a:xfrm>
            <a:off x="5004048" y="3861048"/>
            <a:ext cx="144016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" name="86 - TextBox"/>
          <p:cNvSpPr txBox="1"/>
          <p:nvPr/>
        </p:nvSpPr>
        <p:spPr>
          <a:xfrm>
            <a:off x="4499992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89" name="88 - TextBox"/>
          <p:cNvSpPr txBox="1"/>
          <p:nvPr/>
        </p:nvSpPr>
        <p:spPr>
          <a:xfrm>
            <a:off x="5724128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</a:t>
            </a:r>
            <a:endParaRPr lang="el-GR" i="1" dirty="0"/>
          </a:p>
        </p:txBody>
      </p:sp>
      <p:sp>
        <p:nvSpPr>
          <p:cNvPr id="90" name="89 - TextBox"/>
          <p:cNvSpPr txBox="1"/>
          <p:nvPr/>
        </p:nvSpPr>
        <p:spPr>
          <a:xfrm>
            <a:off x="6588224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/</a:t>
            </a:r>
            <a:endParaRPr lang="el-GR" i="1" dirty="0"/>
          </a:p>
        </p:txBody>
      </p:sp>
      <p:sp>
        <p:nvSpPr>
          <p:cNvPr id="91" name="90 - TextBox"/>
          <p:cNvSpPr txBox="1"/>
          <p:nvPr/>
        </p:nvSpPr>
        <p:spPr>
          <a:xfrm>
            <a:off x="7020272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sp>
        <p:nvSpPr>
          <p:cNvPr id="59" name="Oval 38"/>
          <p:cNvSpPr/>
          <p:nvPr/>
        </p:nvSpPr>
        <p:spPr>
          <a:xfrm>
            <a:off x="1583962" y="462642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1541975" y="4631070"/>
            <a:ext cx="557428" cy="3553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576711" y="4626424"/>
            <a:ext cx="522692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59" idx="0"/>
          </p:cNvCxnSpPr>
          <p:nvPr/>
        </p:nvCxnSpPr>
        <p:spPr>
          <a:xfrm>
            <a:off x="1792735" y="4451050"/>
            <a:ext cx="7251" cy="1753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34"/>
          <p:cNvSpPr/>
          <p:nvPr/>
        </p:nvSpPr>
        <p:spPr>
          <a:xfrm>
            <a:off x="1550200" y="3217622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1584936" y="361057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3b: Single left rotation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balance factor of </a:t>
            </a:r>
            <a:r>
              <a:rPr lang="en-US" i="1" dirty="0"/>
              <a:t>q</a:t>
            </a:r>
            <a:r>
              <a:rPr lang="en-US" dirty="0"/>
              <a:t> is the same as that of </a:t>
            </a:r>
            <a:r>
              <a:rPr lang="en-US" i="1" dirty="0"/>
              <a:t>p</a:t>
            </a:r>
            <a:r>
              <a:rPr lang="en-US" dirty="0"/>
              <a:t>. Apply a single left rotation at </a:t>
            </a:r>
            <a:r>
              <a:rPr lang="en-US" i="1" dirty="0"/>
              <a:t>p</a:t>
            </a:r>
            <a:r>
              <a:rPr lang="en-US" dirty="0"/>
              <a:t>, set the balance factors of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q</a:t>
            </a:r>
            <a:r>
              <a:rPr lang="en-US" dirty="0"/>
              <a:t> to equal, and leave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as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3b Graphically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7" name="Oval 38"/>
          <p:cNvSpPr/>
          <p:nvPr/>
        </p:nvSpPr>
        <p:spPr>
          <a:xfrm>
            <a:off x="2195736" y="22768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>
            <a:stCxn id="7" idx="4"/>
          </p:cNvCxnSpPr>
          <p:nvPr/>
        </p:nvCxnSpPr>
        <p:spPr>
          <a:xfrm flipH="1">
            <a:off x="1798424" y="2636912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627784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195736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\\</a:t>
            </a:r>
            <a:endParaRPr lang="el-GR" i="1" dirty="0"/>
          </a:p>
        </p:txBody>
      </p:sp>
      <p:sp>
        <p:nvSpPr>
          <p:cNvPr id="15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47126" y="4646892"/>
            <a:ext cx="1586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Deleted node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2627784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30" name="Rectangle 34"/>
          <p:cNvSpPr/>
          <p:nvPr/>
        </p:nvSpPr>
        <p:spPr>
          <a:xfrm>
            <a:off x="7308304" y="328498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38"/>
          <p:cNvSpPr/>
          <p:nvPr/>
        </p:nvSpPr>
        <p:spPr>
          <a:xfrm>
            <a:off x="6588224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εία γραμμή σύνδεσης"/>
          <p:cNvCxnSpPr>
            <a:stCxn id="29" idx="4"/>
            <a:endCxn id="30" idx="0"/>
          </p:cNvCxnSpPr>
          <p:nvPr/>
        </p:nvCxnSpPr>
        <p:spPr>
          <a:xfrm>
            <a:off x="6804248" y="2708920"/>
            <a:ext cx="75481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6156176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40152" y="56612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Height reduced</a:t>
            </a:r>
            <a:endParaRPr lang="el-GR" dirty="0"/>
          </a:p>
        </p:txBody>
      </p:sp>
      <p:sp>
        <p:nvSpPr>
          <p:cNvPr id="40" name="Oval 38"/>
          <p:cNvSpPr/>
          <p:nvPr/>
        </p:nvSpPr>
        <p:spPr>
          <a:xfrm>
            <a:off x="298782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44 - Ευθεία γραμμή σύνδεσης"/>
          <p:cNvCxnSpPr>
            <a:stCxn id="7" idx="4"/>
            <a:endCxn id="40" idx="0"/>
          </p:cNvCxnSpPr>
          <p:nvPr/>
        </p:nvCxnSpPr>
        <p:spPr>
          <a:xfrm>
            <a:off x="2411760" y="2636912"/>
            <a:ext cx="79208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34"/>
          <p:cNvSpPr/>
          <p:nvPr/>
        </p:nvSpPr>
        <p:spPr>
          <a:xfrm>
            <a:off x="3419872" y="3789040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3419872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cxnSp>
        <p:nvCxnSpPr>
          <p:cNvPr id="50" name="49 - Ευθεία γραμμή σύνδεσης"/>
          <p:cNvCxnSpPr>
            <a:stCxn id="40" idx="4"/>
          </p:cNvCxnSpPr>
          <p:nvPr/>
        </p:nvCxnSpPr>
        <p:spPr>
          <a:xfrm flipH="1">
            <a:off x="2806536" y="3429000"/>
            <a:ext cx="397312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>
            <a:stCxn id="40" idx="4"/>
            <a:endCxn id="46" idx="0"/>
          </p:cNvCxnSpPr>
          <p:nvPr/>
        </p:nvCxnSpPr>
        <p:spPr>
          <a:xfrm>
            <a:off x="3203848" y="3429000"/>
            <a:ext cx="466784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3419872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flipH="1">
            <a:off x="2267744" y="3140968"/>
            <a:ext cx="50405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Αριστερό άγκιστρο"/>
          <p:cNvSpPr/>
          <p:nvPr/>
        </p:nvSpPr>
        <p:spPr>
          <a:xfrm>
            <a:off x="1331640" y="3212976"/>
            <a:ext cx="216024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63 - TextBox"/>
          <p:cNvSpPr txBox="1"/>
          <p:nvPr/>
        </p:nvSpPr>
        <p:spPr>
          <a:xfrm>
            <a:off x="755576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66" name="65 - Δεξιό άγκιστρο"/>
          <p:cNvSpPr/>
          <p:nvPr/>
        </p:nvSpPr>
        <p:spPr>
          <a:xfrm>
            <a:off x="3923928" y="3789040"/>
            <a:ext cx="144016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7" name="66 - TextBox"/>
          <p:cNvSpPr txBox="1"/>
          <p:nvPr/>
        </p:nvSpPr>
        <p:spPr>
          <a:xfrm>
            <a:off x="2051720" y="42210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68" name="67 - TextBox"/>
          <p:cNvSpPr txBox="1"/>
          <p:nvPr/>
        </p:nvSpPr>
        <p:spPr>
          <a:xfrm>
            <a:off x="4067944" y="44371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35" name="34 - TextBox"/>
          <p:cNvSpPr txBox="1"/>
          <p:nvPr/>
        </p:nvSpPr>
        <p:spPr>
          <a:xfrm>
            <a:off x="2987824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</a:t>
            </a:r>
            <a:endParaRPr lang="el-GR" i="1" dirty="0"/>
          </a:p>
        </p:txBody>
      </p:sp>
      <p:sp>
        <p:nvSpPr>
          <p:cNvPr id="69" name="Oval 38"/>
          <p:cNvSpPr/>
          <p:nvPr/>
        </p:nvSpPr>
        <p:spPr>
          <a:xfrm>
            <a:off x="5724128" y="314096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70 - Ευθεία γραμμή σύνδεσης"/>
          <p:cNvCxnSpPr>
            <a:stCxn id="29" idx="4"/>
            <a:endCxn id="69" idx="0"/>
          </p:cNvCxnSpPr>
          <p:nvPr/>
        </p:nvCxnSpPr>
        <p:spPr>
          <a:xfrm flipH="1">
            <a:off x="5940152" y="2708920"/>
            <a:ext cx="864096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34"/>
          <p:cNvSpPr/>
          <p:nvPr/>
        </p:nvSpPr>
        <p:spPr>
          <a:xfrm>
            <a:off x="5148064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75 - Ευθεία γραμμή σύνδεσης"/>
          <p:cNvCxnSpPr>
            <a:stCxn id="69" idx="4"/>
            <a:endCxn id="72" idx="0"/>
          </p:cNvCxnSpPr>
          <p:nvPr/>
        </p:nvCxnSpPr>
        <p:spPr>
          <a:xfrm flipH="1">
            <a:off x="5398824" y="3501008"/>
            <a:ext cx="541328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- Ευθεία γραμμή σύνδεσης"/>
          <p:cNvCxnSpPr>
            <a:stCxn id="69" idx="4"/>
          </p:cNvCxnSpPr>
          <p:nvPr/>
        </p:nvCxnSpPr>
        <p:spPr>
          <a:xfrm>
            <a:off x="5940152" y="3501008"/>
            <a:ext cx="504056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5220072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79" name="78 - TextBox"/>
          <p:cNvSpPr txBox="1"/>
          <p:nvPr/>
        </p:nvSpPr>
        <p:spPr>
          <a:xfrm>
            <a:off x="7380312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sp>
        <p:nvSpPr>
          <p:cNvPr id="82" name="81 - Δεξιό άγκιστρο"/>
          <p:cNvSpPr/>
          <p:nvPr/>
        </p:nvSpPr>
        <p:spPr>
          <a:xfrm>
            <a:off x="7812360" y="3284984"/>
            <a:ext cx="144016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3" name="82 - TextBox"/>
          <p:cNvSpPr txBox="1"/>
          <p:nvPr/>
        </p:nvSpPr>
        <p:spPr>
          <a:xfrm>
            <a:off x="7956376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85" name="84 - TextBox"/>
          <p:cNvSpPr txBox="1"/>
          <p:nvPr/>
        </p:nvSpPr>
        <p:spPr>
          <a:xfrm>
            <a:off x="6804248" y="42930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86" name="85 - Αριστερό άγκιστρο"/>
          <p:cNvSpPr/>
          <p:nvPr/>
        </p:nvSpPr>
        <p:spPr>
          <a:xfrm>
            <a:off x="5004048" y="3861048"/>
            <a:ext cx="144016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" name="86 - TextBox"/>
          <p:cNvSpPr txBox="1"/>
          <p:nvPr/>
        </p:nvSpPr>
        <p:spPr>
          <a:xfrm>
            <a:off x="4499992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89" name="88 - TextBox"/>
          <p:cNvSpPr txBox="1"/>
          <p:nvPr/>
        </p:nvSpPr>
        <p:spPr>
          <a:xfrm>
            <a:off x="5724128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i="1" dirty="0"/>
              <a:t>−</a:t>
            </a:r>
          </a:p>
        </p:txBody>
      </p:sp>
      <p:sp>
        <p:nvSpPr>
          <p:cNvPr id="90" name="89 - TextBox"/>
          <p:cNvSpPr txBox="1"/>
          <p:nvPr/>
        </p:nvSpPr>
        <p:spPr>
          <a:xfrm>
            <a:off x="6588224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  <a:endParaRPr lang="el-GR" i="1" dirty="0"/>
          </a:p>
        </p:txBody>
      </p:sp>
      <p:sp>
        <p:nvSpPr>
          <p:cNvPr id="91" name="90 - TextBox"/>
          <p:cNvSpPr txBox="1"/>
          <p:nvPr/>
        </p:nvSpPr>
        <p:spPr>
          <a:xfrm>
            <a:off x="7020272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sp>
        <p:nvSpPr>
          <p:cNvPr id="58" name="Rectangle 34"/>
          <p:cNvSpPr/>
          <p:nvPr/>
        </p:nvSpPr>
        <p:spPr>
          <a:xfrm>
            <a:off x="2555776" y="3789040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58 - Αριστερό άγκιστρο"/>
          <p:cNvSpPr/>
          <p:nvPr/>
        </p:nvSpPr>
        <p:spPr>
          <a:xfrm>
            <a:off x="2411760" y="3789040"/>
            <a:ext cx="144016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60 - TextBox"/>
          <p:cNvSpPr txBox="1"/>
          <p:nvPr/>
        </p:nvSpPr>
        <p:spPr>
          <a:xfrm>
            <a:off x="2555776" y="42210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70" name="Rectangle 34"/>
          <p:cNvSpPr/>
          <p:nvPr/>
        </p:nvSpPr>
        <p:spPr>
          <a:xfrm>
            <a:off x="6156176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73 - Δεξιό άγκιστρο"/>
          <p:cNvSpPr/>
          <p:nvPr/>
        </p:nvSpPr>
        <p:spPr>
          <a:xfrm>
            <a:off x="6660232" y="3861048"/>
            <a:ext cx="14401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TextBox"/>
          <p:cNvSpPr txBox="1"/>
          <p:nvPr/>
        </p:nvSpPr>
        <p:spPr>
          <a:xfrm>
            <a:off x="6156176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65" name="Oval 38"/>
          <p:cNvSpPr/>
          <p:nvPr/>
        </p:nvSpPr>
        <p:spPr>
          <a:xfrm>
            <a:off x="1557451" y="460188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1515464" y="4606532"/>
            <a:ext cx="557428" cy="3553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550200" y="4601886"/>
            <a:ext cx="522692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65" idx="0"/>
          </p:cNvCxnSpPr>
          <p:nvPr/>
        </p:nvCxnSpPr>
        <p:spPr>
          <a:xfrm>
            <a:off x="1766224" y="4426512"/>
            <a:ext cx="7251" cy="1753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34"/>
          <p:cNvSpPr/>
          <p:nvPr/>
        </p:nvSpPr>
        <p:spPr>
          <a:xfrm>
            <a:off x="1550200" y="32279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1582400" y="365577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3c: Double right-left rotation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balance factors of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q</a:t>
            </a:r>
            <a:r>
              <a:rPr lang="en-US" dirty="0"/>
              <a:t> are opposite. Apply a double right-left rotation (first at </a:t>
            </a:r>
            <a:r>
              <a:rPr lang="en-US" i="1" dirty="0"/>
              <a:t>q</a:t>
            </a:r>
            <a:r>
              <a:rPr lang="en-US" dirty="0"/>
              <a:t>, then at </a:t>
            </a:r>
            <a:r>
              <a:rPr lang="en-US" i="1" dirty="0"/>
              <a:t>p</a:t>
            </a:r>
            <a:r>
              <a:rPr lang="en-US" dirty="0"/>
              <a:t>), set the balance factor of the new root to equal and the other balance factors as appropriate, and leave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as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02" name="Rectangle 34"/>
          <p:cNvSpPr/>
          <p:nvPr/>
        </p:nvSpPr>
        <p:spPr>
          <a:xfrm>
            <a:off x="8028384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34"/>
          <p:cNvSpPr/>
          <p:nvPr/>
        </p:nvSpPr>
        <p:spPr>
          <a:xfrm>
            <a:off x="2843808" y="4653136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34"/>
          <p:cNvSpPr/>
          <p:nvPr/>
        </p:nvSpPr>
        <p:spPr>
          <a:xfrm>
            <a:off x="1691680" y="4653136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34"/>
          <p:cNvSpPr/>
          <p:nvPr/>
        </p:nvSpPr>
        <p:spPr>
          <a:xfrm>
            <a:off x="3635896" y="3789040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3c Graphically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7" name="Oval 38"/>
          <p:cNvSpPr/>
          <p:nvPr/>
        </p:nvSpPr>
        <p:spPr>
          <a:xfrm>
            <a:off x="1728952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>
            <a:stCxn id="7" idx="4"/>
          </p:cNvCxnSpPr>
          <p:nvPr/>
        </p:nvCxnSpPr>
        <p:spPr>
          <a:xfrm flipH="1">
            <a:off x="1331640" y="2708920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161000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1728952" y="231210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\\</a:t>
            </a:r>
            <a:endParaRPr lang="el-GR" i="1" dirty="0"/>
          </a:p>
        </p:txBody>
      </p:sp>
      <p:sp>
        <p:nvSpPr>
          <p:cNvPr id="15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36764" y="466242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Deleted</a:t>
            </a:r>
          </a:p>
          <a:p>
            <a:r>
              <a:rPr lang="en-US" dirty="0"/>
              <a:t>node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1691680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29" name="Oval 38"/>
          <p:cNvSpPr/>
          <p:nvPr/>
        </p:nvSpPr>
        <p:spPr>
          <a:xfrm>
            <a:off x="6588224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εία γραμμή σύνδεσης"/>
          <p:cNvCxnSpPr>
            <a:stCxn id="29" idx="4"/>
            <a:endCxn id="109" idx="0"/>
          </p:cNvCxnSpPr>
          <p:nvPr/>
        </p:nvCxnSpPr>
        <p:spPr>
          <a:xfrm>
            <a:off x="6804248" y="2708920"/>
            <a:ext cx="108012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6156176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40152" y="56612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Height reduced</a:t>
            </a:r>
            <a:endParaRPr lang="el-GR" dirty="0"/>
          </a:p>
        </p:txBody>
      </p:sp>
      <p:sp>
        <p:nvSpPr>
          <p:cNvPr id="40" name="Oval 38"/>
          <p:cNvSpPr/>
          <p:nvPr/>
        </p:nvSpPr>
        <p:spPr>
          <a:xfrm>
            <a:off x="2483768" y="314096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44 - Ευθεία γραμμή σύνδεσης"/>
          <p:cNvCxnSpPr>
            <a:stCxn id="7" idx="4"/>
          </p:cNvCxnSpPr>
          <p:nvPr/>
        </p:nvCxnSpPr>
        <p:spPr>
          <a:xfrm>
            <a:off x="1944976" y="2708920"/>
            <a:ext cx="79208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635896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  <a:endParaRPr lang="el-GR" baseline="-25000" dirty="0"/>
          </a:p>
        </p:txBody>
      </p:sp>
      <p:cxnSp>
        <p:nvCxnSpPr>
          <p:cNvPr id="50" name="49 - Ευθεία γραμμή σύνδεσης"/>
          <p:cNvCxnSpPr/>
          <p:nvPr/>
        </p:nvCxnSpPr>
        <p:spPr>
          <a:xfrm flipH="1">
            <a:off x="2339752" y="3501008"/>
            <a:ext cx="397312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>
            <a:stCxn id="40" idx="4"/>
          </p:cNvCxnSpPr>
          <p:nvPr/>
        </p:nvCxnSpPr>
        <p:spPr>
          <a:xfrm>
            <a:off x="2699792" y="3501008"/>
            <a:ext cx="1186864" cy="2880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2915816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flipH="1">
            <a:off x="1800960" y="3212976"/>
            <a:ext cx="50405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Αριστερό άγκιστρο"/>
          <p:cNvSpPr/>
          <p:nvPr/>
        </p:nvSpPr>
        <p:spPr>
          <a:xfrm>
            <a:off x="864856" y="3284984"/>
            <a:ext cx="216024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63 - TextBox"/>
          <p:cNvSpPr txBox="1"/>
          <p:nvPr/>
        </p:nvSpPr>
        <p:spPr>
          <a:xfrm>
            <a:off x="288792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67" name="66 - TextBox"/>
          <p:cNvSpPr txBox="1"/>
          <p:nvPr/>
        </p:nvSpPr>
        <p:spPr>
          <a:xfrm>
            <a:off x="2267744" y="4869160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</a:p>
          <a:p>
            <a:r>
              <a:rPr lang="en-US" dirty="0"/>
              <a:t>or</a:t>
            </a:r>
          </a:p>
          <a:p>
            <a:r>
              <a:rPr lang="en-US" dirty="0"/>
              <a:t>h-2</a:t>
            </a:r>
            <a:endParaRPr lang="el-GR" dirty="0"/>
          </a:p>
        </p:txBody>
      </p:sp>
      <p:sp>
        <p:nvSpPr>
          <p:cNvPr id="68" name="67 - TextBox"/>
          <p:cNvSpPr txBox="1"/>
          <p:nvPr/>
        </p:nvSpPr>
        <p:spPr>
          <a:xfrm>
            <a:off x="2915816" y="42210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35" name="34 - TextBox"/>
          <p:cNvSpPr txBox="1"/>
          <p:nvPr/>
        </p:nvSpPr>
        <p:spPr>
          <a:xfrm>
            <a:off x="2483768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/</a:t>
            </a:r>
            <a:endParaRPr lang="el-GR" i="1" dirty="0"/>
          </a:p>
        </p:txBody>
      </p:sp>
      <p:sp>
        <p:nvSpPr>
          <p:cNvPr id="69" name="Oval 38"/>
          <p:cNvSpPr/>
          <p:nvPr/>
        </p:nvSpPr>
        <p:spPr>
          <a:xfrm>
            <a:off x="5724128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70 - Ευθεία γραμμή σύνδεσης"/>
          <p:cNvCxnSpPr>
            <a:stCxn id="29" idx="4"/>
            <a:endCxn id="69" idx="0"/>
          </p:cNvCxnSpPr>
          <p:nvPr/>
        </p:nvCxnSpPr>
        <p:spPr>
          <a:xfrm flipH="1">
            <a:off x="5940152" y="2708920"/>
            <a:ext cx="864096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34"/>
          <p:cNvSpPr/>
          <p:nvPr/>
        </p:nvSpPr>
        <p:spPr>
          <a:xfrm>
            <a:off x="5148064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75 - Ευθεία γραμμή σύνδεσης"/>
          <p:cNvCxnSpPr>
            <a:stCxn id="69" idx="4"/>
            <a:endCxn id="72" idx="0"/>
          </p:cNvCxnSpPr>
          <p:nvPr/>
        </p:nvCxnSpPr>
        <p:spPr>
          <a:xfrm flipH="1">
            <a:off x="5398824" y="3429000"/>
            <a:ext cx="54132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- Ευθεία γραμμή σύνδεσης"/>
          <p:cNvCxnSpPr>
            <a:stCxn id="69" idx="4"/>
            <a:endCxn id="70" idx="0"/>
          </p:cNvCxnSpPr>
          <p:nvPr/>
        </p:nvCxnSpPr>
        <p:spPr>
          <a:xfrm>
            <a:off x="5940152" y="3429000"/>
            <a:ext cx="466784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5220072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79" name="78 - TextBox"/>
          <p:cNvSpPr txBox="1"/>
          <p:nvPr/>
        </p:nvSpPr>
        <p:spPr>
          <a:xfrm>
            <a:off x="8100392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  <a:endParaRPr lang="el-GR" baseline="-25000" dirty="0"/>
          </a:p>
        </p:txBody>
      </p:sp>
      <p:sp>
        <p:nvSpPr>
          <p:cNvPr id="83" name="82 - TextBox"/>
          <p:cNvSpPr txBox="1"/>
          <p:nvPr/>
        </p:nvSpPr>
        <p:spPr>
          <a:xfrm>
            <a:off x="8567936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85" name="84 - TextBox"/>
          <p:cNvSpPr txBox="1"/>
          <p:nvPr/>
        </p:nvSpPr>
        <p:spPr>
          <a:xfrm>
            <a:off x="6732240" y="4005064"/>
            <a:ext cx="648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</a:p>
          <a:p>
            <a:r>
              <a:rPr lang="en-US" dirty="0"/>
              <a:t>or</a:t>
            </a:r>
          </a:p>
          <a:p>
            <a:r>
              <a:rPr lang="en-US" dirty="0"/>
              <a:t>h-2</a:t>
            </a:r>
            <a:endParaRPr lang="el-GR" dirty="0"/>
          </a:p>
        </p:txBody>
      </p:sp>
      <p:sp>
        <p:nvSpPr>
          <p:cNvPr id="86" name="85 - Αριστερό άγκιστρο"/>
          <p:cNvSpPr/>
          <p:nvPr/>
        </p:nvSpPr>
        <p:spPr>
          <a:xfrm>
            <a:off x="5004048" y="3861048"/>
            <a:ext cx="144016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" name="86 - TextBox"/>
          <p:cNvSpPr txBox="1"/>
          <p:nvPr/>
        </p:nvSpPr>
        <p:spPr>
          <a:xfrm>
            <a:off x="4499992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90" name="89 - TextBox"/>
          <p:cNvSpPr txBox="1"/>
          <p:nvPr/>
        </p:nvSpPr>
        <p:spPr>
          <a:xfrm>
            <a:off x="6588224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  <a:endParaRPr lang="el-GR" i="1" dirty="0"/>
          </a:p>
        </p:txBody>
      </p:sp>
      <p:sp>
        <p:nvSpPr>
          <p:cNvPr id="91" name="90 - TextBox"/>
          <p:cNvSpPr txBox="1"/>
          <p:nvPr/>
        </p:nvSpPr>
        <p:spPr>
          <a:xfrm>
            <a:off x="7020272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</a:t>
            </a:r>
            <a:endParaRPr lang="el-GR" i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2915816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sp>
        <p:nvSpPr>
          <p:cNvPr id="70" name="Rectangle 34"/>
          <p:cNvSpPr/>
          <p:nvPr/>
        </p:nvSpPr>
        <p:spPr>
          <a:xfrm>
            <a:off x="6156176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73 - Δεξιό άγκιστρο"/>
          <p:cNvSpPr/>
          <p:nvPr/>
        </p:nvSpPr>
        <p:spPr>
          <a:xfrm>
            <a:off x="6660232" y="3861048"/>
            <a:ext cx="14401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TextBox"/>
          <p:cNvSpPr txBox="1"/>
          <p:nvPr/>
        </p:nvSpPr>
        <p:spPr>
          <a:xfrm>
            <a:off x="6156176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73" name="Oval 38"/>
          <p:cNvSpPr/>
          <p:nvPr/>
        </p:nvSpPr>
        <p:spPr>
          <a:xfrm>
            <a:off x="2123728" y="386104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>
            <a:stCxn id="73" idx="4"/>
            <a:endCxn id="58" idx="0"/>
          </p:cNvCxnSpPr>
          <p:nvPr/>
        </p:nvCxnSpPr>
        <p:spPr>
          <a:xfrm flipH="1">
            <a:off x="1942440" y="4221088"/>
            <a:ext cx="39731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>
            <a:stCxn id="73" idx="4"/>
            <a:endCxn id="75" idx="0"/>
          </p:cNvCxnSpPr>
          <p:nvPr/>
        </p:nvCxnSpPr>
        <p:spPr>
          <a:xfrm>
            <a:off x="2339752" y="4221088"/>
            <a:ext cx="754816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- TextBox"/>
          <p:cNvSpPr txBox="1"/>
          <p:nvPr/>
        </p:nvSpPr>
        <p:spPr>
          <a:xfrm>
            <a:off x="2555776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</a:t>
            </a:r>
            <a:endParaRPr lang="el-GR" i="1" dirty="0"/>
          </a:p>
        </p:txBody>
      </p:sp>
      <p:sp>
        <p:nvSpPr>
          <p:cNvPr id="98" name="97 - Δεξιό άγκιστρο"/>
          <p:cNvSpPr/>
          <p:nvPr/>
        </p:nvSpPr>
        <p:spPr>
          <a:xfrm>
            <a:off x="2195736" y="4653136"/>
            <a:ext cx="14401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9" name="98 - Αριστερό άγκιστρο"/>
          <p:cNvSpPr/>
          <p:nvPr/>
        </p:nvSpPr>
        <p:spPr>
          <a:xfrm>
            <a:off x="2627784" y="4653136"/>
            <a:ext cx="216024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0" name="99 - Αριστερό άγκιστρο"/>
          <p:cNvSpPr/>
          <p:nvPr/>
        </p:nvSpPr>
        <p:spPr>
          <a:xfrm>
            <a:off x="3419872" y="3789040"/>
            <a:ext cx="216024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1" name="Rectangle 34"/>
          <p:cNvSpPr/>
          <p:nvPr/>
        </p:nvSpPr>
        <p:spPr>
          <a:xfrm>
            <a:off x="7308304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102 - Αριστερό άγκιστρο"/>
          <p:cNvSpPr/>
          <p:nvPr/>
        </p:nvSpPr>
        <p:spPr>
          <a:xfrm>
            <a:off x="7164288" y="3861048"/>
            <a:ext cx="144016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9" name="Oval 38"/>
          <p:cNvSpPr/>
          <p:nvPr/>
        </p:nvSpPr>
        <p:spPr>
          <a:xfrm>
            <a:off x="7668344" y="314096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111 - Ευθεία γραμμή σύνδεσης"/>
          <p:cNvCxnSpPr>
            <a:stCxn id="109" idx="4"/>
            <a:endCxn id="101" idx="0"/>
          </p:cNvCxnSpPr>
          <p:nvPr/>
        </p:nvCxnSpPr>
        <p:spPr>
          <a:xfrm flipH="1">
            <a:off x="7559064" y="3501008"/>
            <a:ext cx="325304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- Ευθεία γραμμή σύνδεσης"/>
          <p:cNvCxnSpPr>
            <a:stCxn id="109" idx="4"/>
            <a:endCxn id="102" idx="0"/>
          </p:cNvCxnSpPr>
          <p:nvPr/>
        </p:nvCxnSpPr>
        <p:spPr>
          <a:xfrm>
            <a:off x="7884368" y="3501008"/>
            <a:ext cx="394776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8100392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7308304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sp>
        <p:nvSpPr>
          <p:cNvPr id="118" name="117 - Δεξιό άγκιστρο"/>
          <p:cNvSpPr/>
          <p:nvPr/>
        </p:nvSpPr>
        <p:spPr>
          <a:xfrm>
            <a:off x="8532440" y="3861048"/>
            <a:ext cx="14401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20" name="119 - Ευθύγραμμο βέλος σύνδεσης"/>
          <p:cNvCxnSpPr/>
          <p:nvPr/>
        </p:nvCxnSpPr>
        <p:spPr>
          <a:xfrm flipH="1">
            <a:off x="2843808" y="3933056"/>
            <a:ext cx="504056" cy="0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34"/>
          <p:cNvSpPr/>
          <p:nvPr/>
        </p:nvSpPr>
        <p:spPr>
          <a:xfrm>
            <a:off x="1080880" y="3289630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38"/>
          <p:cNvSpPr/>
          <p:nvPr/>
        </p:nvSpPr>
        <p:spPr>
          <a:xfrm>
            <a:off x="1088131" y="46891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 flipV="1">
            <a:off x="1046144" y="4693786"/>
            <a:ext cx="557428" cy="3553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080880" y="4689140"/>
            <a:ext cx="522692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81" idx="0"/>
          </p:cNvCxnSpPr>
          <p:nvPr/>
        </p:nvCxnSpPr>
        <p:spPr>
          <a:xfrm>
            <a:off x="1296904" y="4513766"/>
            <a:ext cx="7251" cy="1753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108834" y="36810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Deletion in an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38"/>
          <p:cNvSpPr/>
          <p:nvPr/>
        </p:nvSpPr>
        <p:spPr>
          <a:xfrm>
            <a:off x="673224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2" idx="4"/>
            <a:endCxn id="24" idx="0"/>
          </p:cNvCxnSpPr>
          <p:nvPr/>
        </p:nvCxnSpPr>
        <p:spPr>
          <a:xfrm>
            <a:off x="6228184" y="3609020"/>
            <a:ext cx="720080" cy="50821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380312" y="256712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28166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6018177" y="32376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4422972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38"/>
          <p:cNvSpPr/>
          <p:nvPr/>
        </p:nvSpPr>
        <p:spPr>
          <a:xfrm>
            <a:off x="673224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2" idx="4"/>
            <a:endCxn id="24" idx="0"/>
          </p:cNvCxnSpPr>
          <p:nvPr/>
        </p:nvCxnSpPr>
        <p:spPr>
          <a:xfrm>
            <a:off x="6228184" y="3609020"/>
            <a:ext cx="720080" cy="50821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380312" y="256712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28166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6018177" y="32376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461718" y="2533825"/>
            <a:ext cx="216024" cy="4026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461718" y="2533825"/>
            <a:ext cx="216024" cy="4272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370852" y="5657472"/>
            <a:ext cx="4273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immediate predecessor of p under the </a:t>
            </a:r>
            <a:r>
              <a:rPr lang="en-US" dirty="0" err="1"/>
              <a:t>inorder</a:t>
            </a:r>
            <a:r>
              <a:rPr lang="en-US" dirty="0"/>
              <a:t> traversal is o</a:t>
            </a:r>
          </a:p>
        </p:txBody>
      </p:sp>
    </p:spTree>
    <p:extLst>
      <p:ext uri="{BB962C8B-B14F-4D97-AF65-F5344CB8AC3E}">
        <p14:creationId xmlns:p14="http://schemas.microsoft.com/office/powerpoint/2010/main" val="289851329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 p with o and Delete 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38"/>
          <p:cNvSpPr/>
          <p:nvPr/>
        </p:nvSpPr>
        <p:spPr>
          <a:xfrm>
            <a:off x="673224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2" idx="4"/>
            <a:endCxn id="24" idx="0"/>
          </p:cNvCxnSpPr>
          <p:nvPr/>
        </p:nvCxnSpPr>
        <p:spPr>
          <a:xfrm>
            <a:off x="6228184" y="3609020"/>
            <a:ext cx="720080" cy="50821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380312" y="256712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28166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6018177" y="32376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461718" y="2533825"/>
            <a:ext cx="216024" cy="4026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461718" y="2533825"/>
            <a:ext cx="216024" cy="4272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71763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6389678" y="4130555"/>
            <a:ext cx="216024" cy="4026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6389678" y="4130555"/>
            <a:ext cx="216024" cy="4272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6840252" y="4075285"/>
            <a:ext cx="216024" cy="4026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6840252" y="4075285"/>
            <a:ext cx="216024" cy="4272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71730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 Balance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6018177" y="32376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416316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961143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easy to see that all the </a:t>
            </a:r>
            <a:r>
              <a:rPr lang="en-US" dirty="0" err="1"/>
              <a:t>subtrees</a:t>
            </a:r>
            <a:r>
              <a:rPr lang="en-US" dirty="0"/>
              <a:t> of an AVL tree are AVL trees.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9411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Factors Adjusted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37287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5993331" y="325432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331" y="3254328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53716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Rotate Left at 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37287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5993331" y="325432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331" y="3254328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6696236" y="3438994"/>
            <a:ext cx="676641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4700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of Left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6645919" y="407209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7900546" y="325897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7521088" y="4063315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51377" y="40984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930572" y="4055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332594" y="32589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106"/>
          <p:cNvSpPr txBox="1"/>
          <p:nvPr/>
        </p:nvSpPr>
        <p:spPr>
          <a:xfrm>
            <a:off x="7884368" y="3231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37287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009523" y="323118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523" y="3231184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948264" y="260308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2603086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Oval 38"/>
          <p:cNvSpPr/>
          <p:nvPr/>
        </p:nvSpPr>
        <p:spPr>
          <a:xfrm>
            <a:off x="5580112" y="410313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2" idx="4"/>
            <a:endCxn id="101" idx="0"/>
          </p:cNvCxnSpPr>
          <p:nvPr/>
        </p:nvCxnSpPr>
        <p:spPr>
          <a:xfrm flipH="1">
            <a:off x="5796136" y="3609020"/>
            <a:ext cx="432048" cy="4941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4"/>
            <a:endCxn id="25" idx="0"/>
          </p:cNvCxnSpPr>
          <p:nvPr/>
        </p:nvCxnSpPr>
        <p:spPr>
          <a:xfrm>
            <a:off x="6228184" y="3609020"/>
            <a:ext cx="633759" cy="4630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5583425" y="410794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425" y="4107942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TextBox 108"/>
          <p:cNvSpPr txBox="1"/>
          <p:nvPr/>
        </p:nvSpPr>
        <p:spPr>
          <a:xfrm>
            <a:off x="6228184" y="404571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cxnSp>
        <p:nvCxnSpPr>
          <p:cNvPr id="36" name="Straight Connector 35"/>
          <p:cNvCxnSpPr>
            <a:stCxn id="26" idx="4"/>
            <a:endCxn id="27" idx="0"/>
          </p:cNvCxnSpPr>
          <p:nvPr/>
        </p:nvCxnSpPr>
        <p:spPr>
          <a:xfrm flipH="1">
            <a:off x="7737112" y="3619014"/>
            <a:ext cx="379458" cy="4443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58704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Double Rotate Left-Right at e and 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6645919" y="407209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7900546" y="325897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7521088" y="4063315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51377" y="40984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930572" y="4055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332594" y="32589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106"/>
          <p:cNvSpPr txBox="1"/>
          <p:nvPr/>
        </p:nvSpPr>
        <p:spPr>
          <a:xfrm>
            <a:off x="7884368" y="3231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37287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015473" y="324489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473" y="3244894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948264" y="260308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2603086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Oval 38"/>
          <p:cNvSpPr/>
          <p:nvPr/>
        </p:nvSpPr>
        <p:spPr>
          <a:xfrm>
            <a:off x="5580112" y="410313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2" idx="4"/>
            <a:endCxn id="101" idx="0"/>
          </p:cNvCxnSpPr>
          <p:nvPr/>
        </p:nvCxnSpPr>
        <p:spPr>
          <a:xfrm flipH="1">
            <a:off x="5796136" y="3609020"/>
            <a:ext cx="432048" cy="4941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4"/>
            <a:endCxn id="25" idx="0"/>
          </p:cNvCxnSpPr>
          <p:nvPr/>
        </p:nvCxnSpPr>
        <p:spPr>
          <a:xfrm>
            <a:off x="6228184" y="3609020"/>
            <a:ext cx="633759" cy="4630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5583425" y="410794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425" y="4107942"/>
                <a:ext cx="432048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TextBox 108"/>
          <p:cNvSpPr txBox="1"/>
          <p:nvPr/>
        </p:nvSpPr>
        <p:spPr>
          <a:xfrm>
            <a:off x="6228184" y="404571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cxnSp>
        <p:nvCxnSpPr>
          <p:cNvPr id="36" name="Straight Connector 35"/>
          <p:cNvCxnSpPr>
            <a:stCxn id="26" idx="4"/>
            <a:endCxn id="27" idx="0"/>
          </p:cNvCxnSpPr>
          <p:nvPr/>
        </p:nvCxnSpPr>
        <p:spPr>
          <a:xfrm flipH="1">
            <a:off x="7737112" y="3619014"/>
            <a:ext cx="379458" cy="4443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900296" y="2589065"/>
            <a:ext cx="1035057" cy="668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1743672" y="3445249"/>
            <a:ext cx="1035057" cy="6689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41811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of Double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6645919" y="407209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7900546" y="325897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7521088" y="4063315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384849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840459" y="411374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723677" y="50119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133903" y="53656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930572" y="4055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332594" y="32589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134749" y="499957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749" y="4999575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106"/>
          <p:cNvSpPr txBox="1"/>
          <p:nvPr/>
        </p:nvSpPr>
        <p:spPr>
          <a:xfrm>
            <a:off x="8643910" y="403001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37287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7884368" y="323504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235042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>
            <a:stCxn id="22" idx="4"/>
            <a:endCxn id="25" idx="0"/>
          </p:cNvCxnSpPr>
          <p:nvPr/>
        </p:nvCxnSpPr>
        <p:spPr>
          <a:xfrm>
            <a:off x="6228184" y="3609020"/>
            <a:ext cx="633759" cy="4630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TextBox 108"/>
          <p:cNvSpPr txBox="1"/>
          <p:nvPr/>
        </p:nvSpPr>
        <p:spPr>
          <a:xfrm>
            <a:off x="6228184" y="404571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36" name="Straight Connector 35"/>
          <p:cNvCxnSpPr>
            <a:stCxn id="26" idx="4"/>
            <a:endCxn id="27" idx="0"/>
          </p:cNvCxnSpPr>
          <p:nvPr/>
        </p:nvCxnSpPr>
        <p:spPr>
          <a:xfrm flipH="1">
            <a:off x="7737112" y="3619014"/>
            <a:ext cx="379458" cy="4443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116320" y="162880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320" y="1628800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1971090" y="25773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090" y="2577368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3707904" y="40852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08520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TextBox 109"/>
          <p:cNvSpPr txBox="1"/>
          <p:nvPr/>
        </p:nvSpPr>
        <p:spPr>
          <a:xfrm>
            <a:off x="2915816" y="34104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936028" y="260263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012160" y="323504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13" name="Oval 38"/>
          <p:cNvSpPr/>
          <p:nvPr/>
        </p:nvSpPr>
        <p:spPr>
          <a:xfrm>
            <a:off x="8643910" y="403930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38"/>
          <p:cNvSpPr/>
          <p:nvPr/>
        </p:nvSpPr>
        <p:spPr>
          <a:xfrm>
            <a:off x="8362620" y="502208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38"/>
          <p:cNvSpPr/>
          <p:nvPr/>
        </p:nvSpPr>
        <p:spPr>
          <a:xfrm>
            <a:off x="7804925" y="5020201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13" idx="4"/>
            <a:endCxn id="114" idx="0"/>
          </p:cNvCxnSpPr>
          <p:nvPr/>
        </p:nvCxnSpPr>
        <p:spPr>
          <a:xfrm flipH="1">
            <a:off x="8578644" y="4399342"/>
            <a:ext cx="281290" cy="62274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7" idx="4"/>
          </p:cNvCxnSpPr>
          <p:nvPr/>
        </p:nvCxnSpPr>
        <p:spPr>
          <a:xfrm flipH="1">
            <a:off x="7374449" y="4423355"/>
            <a:ext cx="362663" cy="58844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7" idx="4"/>
            <a:endCxn id="115" idx="0"/>
          </p:cNvCxnSpPr>
          <p:nvPr/>
        </p:nvCxnSpPr>
        <p:spPr>
          <a:xfrm>
            <a:off x="7737112" y="4423355"/>
            <a:ext cx="283837" cy="59684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6" idx="4"/>
            <a:endCxn id="113" idx="0"/>
          </p:cNvCxnSpPr>
          <p:nvPr/>
        </p:nvCxnSpPr>
        <p:spPr>
          <a:xfrm>
            <a:off x="8116570" y="3619014"/>
            <a:ext cx="743364" cy="4202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38"/>
          <p:cNvSpPr/>
          <p:nvPr/>
        </p:nvSpPr>
        <p:spPr>
          <a:xfrm>
            <a:off x="7123732" y="5008867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126398" y="500059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6398" y="500059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7804925" y="5022239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4925" y="5022239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8396698" y="500059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6698" y="5000590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TextBox 119"/>
          <p:cNvSpPr txBox="1"/>
          <p:nvPr/>
        </p:nvSpPr>
        <p:spPr>
          <a:xfrm>
            <a:off x="8272228" y="40346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804925" y="53656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8428266" y="539157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8644290" y="40207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1814037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Complexity of Operations on AVL 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operations of search, insertion and deletion in an AVL tree visit the nodes </a:t>
                </a:r>
                <a:r>
                  <a:rPr lang="en-US" b="1" dirty="0"/>
                  <a:t>along a root-to-leaf path</a:t>
                </a:r>
                <a:r>
                  <a:rPr lang="en-US" dirty="0"/>
                  <a:t> of the tree, plus, possibly, their siblings.</a:t>
                </a:r>
              </a:p>
              <a:p>
                <a:r>
                  <a:rPr lang="en-US" dirty="0"/>
                  <a:t>There is a </a:t>
                </a:r>
                <a:r>
                  <a:rPr lang="en-US" b="1" dirty="0"/>
                  <a:t>going-down phase </a:t>
                </a:r>
                <a:r>
                  <a:rPr lang="en-US" dirty="0"/>
                  <a:t>which typically involves search, and a </a:t>
                </a:r>
                <a:r>
                  <a:rPr lang="en-US" b="1" dirty="0"/>
                  <a:t>going-up phase </a:t>
                </a:r>
                <a:r>
                  <a:rPr lang="en-US" dirty="0"/>
                  <a:t>which involves rotations.</a:t>
                </a:r>
              </a:p>
              <a:p>
                <a:r>
                  <a:rPr lang="en-US" dirty="0"/>
                  <a:t>The complexity of the work done at each node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.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Thus, the worst case complexity for </a:t>
                </a:r>
                <a:r>
                  <a:rPr lang="en-US" b="1" dirty="0"/>
                  <a:t>search</a:t>
                </a:r>
                <a:r>
                  <a:rPr lang="en-US" dirty="0"/>
                  <a:t>, </a:t>
                </a:r>
                <a:r>
                  <a:rPr lang="en-US" b="1" dirty="0"/>
                  <a:t>insertion</a:t>
                </a:r>
                <a:r>
                  <a:rPr lang="en-US" dirty="0"/>
                  <a:t> and </a:t>
                </a:r>
                <a:r>
                  <a:rPr lang="en-US" b="1" dirty="0"/>
                  <a:t>deletion</a:t>
                </a:r>
                <a:r>
                  <a:rPr lang="en-US" dirty="0"/>
                  <a:t> in an AVL tree with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nodes is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𝑶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𝒉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𝑶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latin typeface="Cambria Math"/>
                              </a:rPr>
                              <m:t>𝐥𝐨𝐠</m:t>
                            </m:r>
                          </m:fName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𝒏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 r="-1704" b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7432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T. A. Standish. </a:t>
            </a:r>
            <a:r>
              <a:rPr lang="en-US" i="1" dirty="0"/>
              <a:t>Data Structures, Algorithms and Software Principles in 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Chapter 9. Section 9.8.</a:t>
            </a:r>
          </a:p>
          <a:p>
            <a:r>
              <a:rPr lang="en-US" dirty="0"/>
              <a:t>R. Kruse, C.L. </a:t>
            </a:r>
            <a:r>
              <a:rPr lang="en-US" dirty="0" err="1"/>
              <a:t>Tondo</a:t>
            </a:r>
            <a:r>
              <a:rPr lang="en-US" dirty="0"/>
              <a:t> and </a:t>
            </a:r>
            <a:r>
              <a:rPr lang="en-US" dirty="0" err="1"/>
              <a:t>B.Leung</a:t>
            </a:r>
            <a:r>
              <a:rPr lang="en-US" dirty="0"/>
              <a:t>. </a:t>
            </a:r>
            <a:r>
              <a:rPr lang="en-US" i="1" dirty="0"/>
              <a:t>Data Structures and Program Design in C.</a:t>
            </a:r>
          </a:p>
          <a:p>
            <a:pPr lvl="1"/>
            <a:r>
              <a:rPr lang="en-US" dirty="0"/>
              <a:t>Chapter 9. Section 9.4.</a:t>
            </a:r>
          </a:p>
          <a:p>
            <a:r>
              <a:rPr lang="en-US" dirty="0"/>
              <a:t>M.T. Goodrich, R. </a:t>
            </a:r>
            <a:r>
              <a:rPr lang="en-US" dirty="0" err="1"/>
              <a:t>Tamassia</a:t>
            </a:r>
            <a:r>
              <a:rPr lang="en-US" dirty="0"/>
              <a:t> and D. Mount. </a:t>
            </a:r>
            <a:r>
              <a:rPr lang="en-US" i="1" dirty="0"/>
              <a:t>Data Structures and Algorithms in C++</a:t>
            </a:r>
            <a:r>
              <a:rPr lang="en-US" dirty="0"/>
              <a:t>. 2</a:t>
            </a:r>
            <a:r>
              <a:rPr lang="en-US" baseline="30000" dirty="0"/>
              <a:t>nd</a:t>
            </a:r>
            <a:r>
              <a:rPr lang="en-US" dirty="0"/>
              <a:t> edition.</a:t>
            </a:r>
          </a:p>
          <a:p>
            <a:pPr lvl="1"/>
            <a:r>
              <a:rPr lang="en-US" dirty="0"/>
              <a:t>Section 10.2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Quicker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quicker way </a:t>
            </a:r>
            <a:r>
              <a:rPr lang="en-US" dirty="0"/>
              <a:t>to check whether a node </a:t>
            </a:r>
            <a:r>
              <a:rPr lang="en-US" i="1" dirty="0"/>
              <a:t>N</a:t>
            </a:r>
            <a:r>
              <a:rPr lang="en-US" dirty="0"/>
              <a:t> has the AVL property is to compare the lengths of the longest left and right paths starting at </a:t>
            </a:r>
            <a:r>
              <a:rPr lang="en-US" i="1" dirty="0"/>
              <a:t>N</a:t>
            </a:r>
            <a:r>
              <a:rPr lang="en-US" dirty="0"/>
              <a:t> and moving downwards. If these differ by at most one, then </a:t>
            </a:r>
            <a:r>
              <a:rPr lang="en-US" i="1" dirty="0"/>
              <a:t>N</a:t>
            </a:r>
            <a:r>
              <a:rPr lang="en-US" dirty="0"/>
              <a:t> has the AVL property.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99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23727" y="3212976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>
            <a:off x="2987824" y="2708920"/>
            <a:ext cx="507911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4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6590</TotalTime>
  <Words>3966</Words>
  <Application>Microsoft Office PowerPoint</Application>
  <PresentationFormat>On-screen Show (4:3)</PresentationFormat>
  <Paragraphs>1114</Paragraphs>
  <Slides>76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1" baseType="lpstr">
      <vt:lpstr>Arial</vt:lpstr>
      <vt:lpstr>Calibri</vt:lpstr>
      <vt:lpstr>Cambria Math</vt:lpstr>
      <vt:lpstr>Courier New</vt:lpstr>
      <vt:lpstr>Office Theme</vt:lpstr>
      <vt:lpstr>AVL Trees</vt:lpstr>
      <vt:lpstr>AVL Trees</vt:lpstr>
      <vt:lpstr>Definitions</vt:lpstr>
      <vt:lpstr>Example – AVL tree</vt:lpstr>
      <vt:lpstr>Example – AVL tree</vt:lpstr>
      <vt:lpstr>Example – AVL tree</vt:lpstr>
      <vt:lpstr>Fact</vt:lpstr>
      <vt:lpstr>Quicker Check</vt:lpstr>
      <vt:lpstr>Example – Non-AVL tree</vt:lpstr>
      <vt:lpstr>Example – Non-AVL tree</vt:lpstr>
      <vt:lpstr>Example – Non AVL tree</vt:lpstr>
      <vt:lpstr>Extended AVL Trees</vt:lpstr>
      <vt:lpstr>Proposition</vt:lpstr>
      <vt:lpstr>Proof</vt:lpstr>
      <vt:lpstr>Proof (cont’d)</vt:lpstr>
      <vt:lpstr>Proof (cont’d)</vt:lpstr>
      <vt:lpstr>Proof (cont’d)</vt:lpstr>
      <vt:lpstr>Proof (cont’d)</vt:lpstr>
      <vt:lpstr>Proof (cont’d)</vt:lpstr>
      <vt:lpstr>Keeping Track of Balance Factors</vt:lpstr>
      <vt:lpstr>Notation</vt:lpstr>
      <vt:lpstr>Example AVL Tree</vt:lpstr>
      <vt:lpstr>Example AVL Tree</vt:lpstr>
      <vt:lpstr>Example AVL Tree</vt:lpstr>
      <vt:lpstr>Example AVL Tree</vt:lpstr>
      <vt:lpstr>Example AVL Tree</vt:lpstr>
      <vt:lpstr>Example non-AVL Tree</vt:lpstr>
      <vt:lpstr>Example non-AVL Tree</vt:lpstr>
      <vt:lpstr>Example non-AVL Tree</vt:lpstr>
      <vt:lpstr>Example non-AVL Tree</vt:lpstr>
      <vt:lpstr>Rebalancing an AVL Tree</vt:lpstr>
      <vt:lpstr>Rotations</vt:lpstr>
      <vt:lpstr>Rotations (cont’d)</vt:lpstr>
      <vt:lpstr>Single Left Rotation at r</vt:lpstr>
      <vt:lpstr>Rotations (cont’d)</vt:lpstr>
      <vt:lpstr>Double Right-Left Rotation at x and r</vt:lpstr>
      <vt:lpstr>Rotations (cont’d)</vt:lpstr>
      <vt:lpstr>Rotations (cont’d)</vt:lpstr>
      <vt:lpstr>Rotations (cont’d)</vt:lpstr>
      <vt:lpstr>Single Right Rotation at r</vt:lpstr>
      <vt:lpstr>Double Left-Right Rotation at x and r</vt:lpstr>
      <vt:lpstr>Rotations are Local</vt:lpstr>
      <vt:lpstr>Example: Building an AVL Tree</vt:lpstr>
      <vt:lpstr>Insert JFK</vt:lpstr>
      <vt:lpstr>Insert BRU</vt:lpstr>
      <vt:lpstr>Do a Single Right Rotation at ORY</vt:lpstr>
      <vt:lpstr>Insert DUS, ZRH, MEX and ORD</vt:lpstr>
      <vt:lpstr>Insert NRT</vt:lpstr>
      <vt:lpstr>Double Right-Left Rotation at ORD and MEX</vt:lpstr>
      <vt:lpstr>Insert ARN and GLA</vt:lpstr>
      <vt:lpstr>Insert GCM</vt:lpstr>
      <vt:lpstr>Double Right-Left Rotation at GLA and DUS</vt:lpstr>
      <vt:lpstr>Deletion of a Node</vt:lpstr>
      <vt:lpstr>Deletion of a Node (cont’d)</vt:lpstr>
      <vt:lpstr>Case 1: No rotation</vt:lpstr>
      <vt:lpstr>Case 1 Graphically</vt:lpstr>
      <vt:lpstr>Case 2: No rotation</vt:lpstr>
      <vt:lpstr>Case 2 Graphically</vt:lpstr>
      <vt:lpstr>Case 3</vt:lpstr>
      <vt:lpstr>Case 3a: Single left rotation</vt:lpstr>
      <vt:lpstr>Case 3a Graphically</vt:lpstr>
      <vt:lpstr>Case 3b: Single left rotation</vt:lpstr>
      <vt:lpstr>Case 3b Graphically</vt:lpstr>
      <vt:lpstr>Case 3c: Double right-left rotation</vt:lpstr>
      <vt:lpstr>Case 3c Graphically</vt:lpstr>
      <vt:lpstr>Example of Deletion in an AVL Tree</vt:lpstr>
      <vt:lpstr>Delete p</vt:lpstr>
      <vt:lpstr>Replace p with o and Delete o</vt:lpstr>
      <vt:lpstr>Adjust Balance Factors</vt:lpstr>
      <vt:lpstr>Balance Factors Adjusted</vt:lpstr>
      <vt:lpstr>Rotate Left at o</vt:lpstr>
      <vt:lpstr>Result of Left Rotation</vt:lpstr>
      <vt:lpstr>Double Rotate Left-Right at e and m</vt:lpstr>
      <vt:lpstr>Result of Double Rotation</vt:lpstr>
      <vt:lpstr>Complexity of Operations on AVL Trees</vt:lpstr>
      <vt:lpstr>Readings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Trees</dc:title>
  <dc:creator>koubarak</dc:creator>
  <cp:lastModifiedBy>manolis</cp:lastModifiedBy>
  <cp:revision>266</cp:revision>
  <dcterms:created xsi:type="dcterms:W3CDTF">2016-02-28T08:36:10Z</dcterms:created>
  <dcterms:modified xsi:type="dcterms:W3CDTF">2018-03-28T09:27:28Z</dcterms:modified>
</cp:coreProperties>
</file>