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sldIdLst>
    <p:sldId id="256" r:id="rId2"/>
    <p:sldId id="259" r:id="rId3"/>
    <p:sldId id="260" r:id="rId4"/>
    <p:sldId id="257" r:id="rId5"/>
    <p:sldId id="258" r:id="rId6"/>
    <p:sldId id="346" r:id="rId7"/>
    <p:sldId id="347" r:id="rId8"/>
    <p:sldId id="348" r:id="rId9"/>
    <p:sldId id="344" r:id="rId10"/>
    <p:sldId id="345" r:id="rId11"/>
    <p:sldId id="349" r:id="rId12"/>
    <p:sldId id="261" r:id="rId13"/>
    <p:sldId id="351" r:id="rId14"/>
    <p:sldId id="262" r:id="rId15"/>
    <p:sldId id="263" r:id="rId16"/>
    <p:sldId id="264" r:id="rId17"/>
    <p:sldId id="265" r:id="rId18"/>
    <p:sldId id="266" r:id="rId19"/>
    <p:sldId id="267" r:id="rId20"/>
    <p:sldId id="276" r:id="rId21"/>
    <p:sldId id="277" r:id="rId22"/>
    <p:sldId id="269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7" r:id="rId51"/>
    <p:sldId id="305" r:id="rId52"/>
    <p:sldId id="306" r:id="rId53"/>
    <p:sldId id="311" r:id="rId54"/>
    <p:sldId id="309" r:id="rId55"/>
    <p:sldId id="310" r:id="rId56"/>
    <p:sldId id="308" r:id="rId57"/>
    <p:sldId id="312" r:id="rId58"/>
    <p:sldId id="313" r:id="rId59"/>
    <p:sldId id="314" r:id="rId60"/>
    <p:sldId id="315" r:id="rId61"/>
    <p:sldId id="316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  <p:sldId id="336" r:id="rId71"/>
    <p:sldId id="337" r:id="rId72"/>
    <p:sldId id="338" r:id="rId73"/>
    <p:sldId id="339" r:id="rId74"/>
    <p:sldId id="340" r:id="rId75"/>
    <p:sldId id="341" r:id="rId76"/>
    <p:sldId id="319" r:id="rId77"/>
    <p:sldId id="320" r:id="rId78"/>
    <p:sldId id="321" r:id="rId79"/>
    <p:sldId id="322" r:id="rId80"/>
    <p:sldId id="323" r:id="rId81"/>
    <p:sldId id="342" r:id="rId82"/>
    <p:sldId id="324" r:id="rId83"/>
    <p:sldId id="325" r:id="rId84"/>
    <p:sldId id="326" r:id="rId85"/>
    <p:sldId id="327" r:id="rId86"/>
    <p:sldId id="343" r:id="rId87"/>
    <p:sldId id="317" r:id="rId88"/>
    <p:sldId id="350" r:id="rId89"/>
    <p:sldId id="318" r:id="rId9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02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EC258-99F1-47D4-B31C-2ED276A38F1C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42D70-6EDE-4BBD-8856-E8501FC73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1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64A4-00B9-416C-BEF9-DEC2C2536313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E51-28E6-4AC6-A68A-D10006ACD574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1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0C9D-2144-4610-BD51-67FE6A555524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4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F7C6-47AD-41AD-95F3-C6C79AFD1912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5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7CBDC-3273-4897-ACEB-D4ACA531BB3B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837B-B1BC-4652-8D3B-231F61BECDF2}" type="datetime1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268-65B6-4BDE-B169-4CD08695CDA3}" type="datetime1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E4EC8-066F-45C5-961F-D8B053629462}" type="datetime1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4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AAA-FB29-4E07-AE88-4CCB23C7BF52}" type="datetime1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2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94C4-F262-4945-8416-E411F060058A}" type="datetime1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8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0308-1C5D-4DFE-8C42-355E65F6087C}" type="datetime1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5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F4A0-E2DC-4638-9FF3-041CF67281FF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AEDC-9D06-4FAB-B4EB-9986F65E7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9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B-Trees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Manolis</a:t>
            </a:r>
            <a:r>
              <a:rPr lang="en-US" dirty="0" smtClean="0"/>
              <a:t> </a:t>
            </a:r>
            <a:r>
              <a:rPr lang="en-US" dirty="0" err="1" smtClean="0"/>
              <a:t>Koubarakis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Let us prove (1) first. </a:t>
                </a:r>
              </a:p>
              <a:p>
                <a:r>
                  <a:rPr lang="en-US" dirty="0" smtClean="0"/>
                  <a:t>The upper bound follows from the fact that a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is a multi-way tree and the respective proposition we proved for multi-way trees.</a:t>
                </a:r>
              </a:p>
              <a:p>
                <a:r>
                  <a:rPr lang="en-US" dirty="0"/>
                  <a:t>T</a:t>
                </a:r>
                <a:r>
                  <a:rPr lang="en-US" dirty="0" smtClean="0"/>
                  <a:t>he lower bound follows from the corresponding result we proved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trees.</a:t>
                </a:r>
              </a:p>
              <a:p>
                <a:r>
                  <a:rPr lang="en-US" dirty="0" smtClean="0"/>
                  <a:t>Because the number of external nodes is one plus the number of entries of the tree, from this result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To prove (2), rewrite the inequalities and then take logarithms with bases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dirty="0" smtClean="0"/>
                  <a:t> for the respective terms.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926" b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From the previous proposition, we have that the height of a B-tree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0" smtClean="0">
                                    <a:latin typeface="Cambria Math"/>
                                  </a:rPr>
                                  <m:t>𝐥𝐨𝐠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/>
                                  </a:rPr>
                                  <m:t>𝒅</m:t>
                                </m:r>
                              </m:sub>
                            </m:sSub>
                          </m:fNam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𝒏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/>
                  <a:t> as we would like it for a balanced search tree.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implement B-trees in C, we can start with the following declarations: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#define MAX 4         /* maximum number of keys in node */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#define MIN 2         /* minimum number of keys in node */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Key;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Key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value;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/* values can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 of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arbitrary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type */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count;           /* number of keys in node */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entry[MAX+1];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*branch[MAX+1];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};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Declarations (cont’d)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constant MAX=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−1.</m:t>
                    </m:r>
                  </m:oMath>
                </a14:m>
                <a:r>
                  <a:rPr lang="en-US" b="0" dirty="0" smtClean="0"/>
                  <a:t> The constant MIN=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/>
                      </a:rPr>
                      <m:t>−1.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The entries at each node are kept in an array </a:t>
                </a:r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entry</a:t>
                </a:r>
                <a:r>
                  <a:rPr lang="en-US" dirty="0" smtClean="0"/>
                  <a:t> and the pointers in an array </a:t>
                </a:r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branch</a:t>
                </a:r>
                <a:r>
                  <a:rPr lang="en-US" dirty="0" smtClean="0"/>
                  <a:t>.</a:t>
                </a:r>
              </a:p>
              <a:p>
                <a:r>
                  <a:rPr lang="en-US" b="0" dirty="0" smtClean="0"/>
                  <a:t>The variable </a:t>
                </a:r>
                <a:r>
                  <a:rPr lang="en-US" b="0" dirty="0" smtClean="0">
                    <a:latin typeface="Courier New" pitchFamily="49" charset="0"/>
                    <a:cs typeface="Courier New" pitchFamily="49" charset="0"/>
                  </a:rPr>
                  <a:t>count</a:t>
                </a:r>
                <a:r>
                  <a:rPr lang="en-US" b="0" dirty="0" smtClean="0"/>
                  <a:t> gives us the number of keys at a node.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a B-tree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general method for insertion in a B-tree is as follows. First, a search is made to see if the new key is in the tree. This search (if the tree is truly new) will terminate in failure at a leaf. </a:t>
            </a:r>
            <a:endParaRPr lang="en-US" dirty="0"/>
          </a:p>
          <a:p>
            <a:r>
              <a:rPr lang="en-US" dirty="0" smtClean="0"/>
              <a:t>The new key is then added to the parent of the leaf node. If the node was not previously full, then the insertion is finished.</a:t>
            </a:r>
          </a:p>
          <a:p>
            <a:r>
              <a:rPr lang="en-US" dirty="0" smtClean="0"/>
              <a:t>When a key is added to a full node, we have an </a:t>
            </a:r>
            <a:r>
              <a:rPr lang="en-US" b="1" dirty="0" smtClean="0"/>
              <a:t>overflow</a:t>
            </a:r>
            <a:r>
              <a:rPr lang="en-US" dirty="0" smtClean="0"/>
              <a:t>. Then this node </a:t>
            </a:r>
            <a:r>
              <a:rPr lang="en-US" b="1" dirty="0" smtClean="0"/>
              <a:t>splits</a:t>
            </a:r>
            <a:r>
              <a:rPr lang="en-US" dirty="0" smtClean="0"/>
              <a:t> into two nodes on the same level, except that the </a:t>
            </a:r>
            <a:r>
              <a:rPr lang="en-US" b="1" dirty="0" smtClean="0"/>
              <a:t>median key </a:t>
            </a:r>
            <a:r>
              <a:rPr lang="en-US" dirty="0" smtClean="0"/>
              <a:t>is not put into either of the two new nodes, but is instead sent up to the tree to be inserted into the parent node.</a:t>
            </a:r>
          </a:p>
          <a:p>
            <a:r>
              <a:rPr lang="en-US" dirty="0" smtClean="0"/>
              <a:t>When a search is later made through the tree, a comparison with the median key will serve to direct the search into the proper </a:t>
            </a:r>
            <a:r>
              <a:rPr lang="en-US" dirty="0" err="1" smtClean="0"/>
              <a:t>subtree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see an example of insertions into an initially empty B-tree of order 5.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2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93610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0" y="2213600"/>
            <a:ext cx="650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19356" y="2209232"/>
            <a:ext cx="78934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58823" y="2344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67944" y="18761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2220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93610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0" y="2213600"/>
            <a:ext cx="650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19356" y="2209232"/>
            <a:ext cx="78934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58823" y="2344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32791" y="1874578"/>
            <a:ext cx="63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</a:t>
            </a:r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0" name="Straight Connector 9"/>
          <p:cNvCxnSpPr>
            <a:stCxn id="6" idx="4"/>
          </p:cNvCxnSpPr>
          <p:nvPr/>
        </p:nvCxnSpPr>
        <p:spPr>
          <a:xfrm>
            <a:off x="4247964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79419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/>
              <a:t>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129614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2" y="2213600"/>
            <a:ext cx="1178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45289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32790" y="1874578"/>
            <a:ext cx="1071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</a:t>
            </a:r>
            <a:r>
              <a:rPr lang="en-US" b="1" dirty="0" smtClean="0"/>
              <a:t>f </a:t>
            </a:r>
            <a:r>
              <a:rPr lang="en-US" dirty="0" smtClean="0"/>
              <a:t>   g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503455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5405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45652" y="2213600"/>
            <a:ext cx="681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185507" y="2357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/>
              <a:t>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19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172819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2" y="2213600"/>
            <a:ext cx="18107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98740" y="23558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17001" y="1876182"/>
            <a:ext cx="150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</a:t>
            </a:r>
            <a:r>
              <a:rPr lang="en-US" b="1" dirty="0" smtClean="0"/>
              <a:t>b</a:t>
            </a:r>
            <a:r>
              <a:rPr lang="en-US" dirty="0" smtClean="0"/>
              <a:t>    f    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20915" y="23549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5405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98740" y="2214562"/>
            <a:ext cx="68181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00241" y="234984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93204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63495" y="23481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8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 we have assumed that our data structures are stored in main memory. However, if the size of a data structure is too big then it will be stored on </a:t>
            </a:r>
            <a:r>
              <a:rPr lang="en-US" b="1" dirty="0" smtClean="0"/>
              <a:t>hard</a:t>
            </a:r>
            <a:r>
              <a:rPr lang="en-US" dirty="0" smtClean="0"/>
              <a:t> </a:t>
            </a:r>
            <a:r>
              <a:rPr lang="en-US" b="1" dirty="0" smtClean="0"/>
              <a:t>disk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Examples</a:t>
            </a:r>
            <a:r>
              <a:rPr lang="en-US" dirty="0" smtClean="0"/>
              <a:t>: the database of a bank, a database of satellite images, a database of videos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/>
              <a:t>k</a:t>
            </a:r>
            <a:r>
              <a:rPr lang="en-US" dirty="0" smtClean="0"/>
              <a:t> -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1844824"/>
            <a:ext cx="194421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4" y="2213600"/>
            <a:ext cx="212712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23488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30195" y="23367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00367" y="1872257"/>
            <a:ext cx="150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f    g   </a:t>
            </a:r>
            <a:r>
              <a:rPr lang="en-US" b="1" dirty="0" smtClean="0"/>
              <a:t>k</a:t>
            </a:r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520915" y="23549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54052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7200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98740" y="2254796"/>
            <a:ext cx="0" cy="9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00241" y="234984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932040" y="22768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63495" y="23481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40929" y="23011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545402" y="2188149"/>
            <a:ext cx="144016" cy="1080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41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a New Root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45202" y="2996952"/>
            <a:ext cx="194421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17214" y="3365728"/>
            <a:ext cx="212712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5202" y="350100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95485" y="348889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65657" y="3024385"/>
            <a:ext cx="150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     g   k 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486205" y="350705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19342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37290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64030" y="3406924"/>
            <a:ext cx="0" cy="9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165531" y="35019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97330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28785" y="35002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06219" y="3453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510692" y="3340277"/>
            <a:ext cx="144016" cy="1080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393274" y="1867062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717310" y="2011078"/>
            <a:ext cx="0" cy="1197974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13980" y="2405142"/>
            <a:ext cx="3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844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779912" y="2708920"/>
            <a:ext cx="10349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851923" y="3077696"/>
            <a:ext cx="7955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9912" y="32129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33938" y="3202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17001" y="2726076"/>
            <a:ext cx="79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647627" y="322473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28855" y="322111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89212" y="31993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31" name="Straight Connector 30"/>
          <p:cNvCxnSpPr>
            <a:stCxn id="24" idx="3"/>
            <a:endCxn id="20" idx="0"/>
          </p:cNvCxnSpPr>
          <p:nvPr/>
        </p:nvCxnSpPr>
        <p:spPr>
          <a:xfrm flipH="1">
            <a:off x="5057757" y="3046289"/>
            <a:ext cx="25852" cy="153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6" idx="5"/>
          </p:cNvCxnSpPr>
          <p:nvPr/>
        </p:nvCxnSpPr>
        <p:spPr>
          <a:xfrm>
            <a:off x="4663319" y="3077696"/>
            <a:ext cx="52697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4"/>
          </p:cNvCxnSpPr>
          <p:nvPr/>
        </p:nvCxnSpPr>
        <p:spPr>
          <a:xfrm>
            <a:off x="4297400" y="3140968"/>
            <a:ext cx="0" cy="80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297400" y="2100132"/>
            <a:ext cx="386055" cy="6087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24" idx="0"/>
          </p:cNvCxnSpPr>
          <p:nvPr/>
        </p:nvCxnSpPr>
        <p:spPr>
          <a:xfrm>
            <a:off x="5088345" y="2100132"/>
            <a:ext cx="361183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932040" y="2677513"/>
            <a:ext cx="10349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24" idx="5"/>
            <a:endCxn id="12" idx="0"/>
          </p:cNvCxnSpPr>
          <p:nvPr/>
        </p:nvCxnSpPr>
        <p:spPr>
          <a:xfrm>
            <a:off x="5815447" y="3046289"/>
            <a:ext cx="87036" cy="1566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380984" y="32129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4" idx="4"/>
            <a:endCxn id="32" idx="0"/>
          </p:cNvCxnSpPr>
          <p:nvPr/>
        </p:nvCxnSpPr>
        <p:spPr>
          <a:xfrm>
            <a:off x="5449528" y="3109561"/>
            <a:ext cx="1" cy="1034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6772" y="2738033"/>
            <a:ext cx="84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33938" y="3202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</a:t>
            </a:r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89212" y="31993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31" name="Straight Connector 30"/>
          <p:cNvCxnSpPr>
            <a:stCxn id="24" idx="3"/>
            <a:endCxn id="20" idx="0"/>
          </p:cNvCxnSpPr>
          <p:nvPr/>
        </p:nvCxnSpPr>
        <p:spPr>
          <a:xfrm flipH="1">
            <a:off x="5057757" y="3046289"/>
            <a:ext cx="25852" cy="153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24" idx="0"/>
          </p:cNvCxnSpPr>
          <p:nvPr/>
        </p:nvCxnSpPr>
        <p:spPr>
          <a:xfrm>
            <a:off x="5088345" y="2100132"/>
            <a:ext cx="361183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932040" y="2677513"/>
            <a:ext cx="10349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24" idx="5"/>
            <a:endCxn id="12" idx="0"/>
          </p:cNvCxnSpPr>
          <p:nvPr/>
        </p:nvCxnSpPr>
        <p:spPr>
          <a:xfrm>
            <a:off x="5815447" y="3046289"/>
            <a:ext cx="87036" cy="1566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380984" y="32129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4" idx="4"/>
            <a:endCxn id="32" idx="0"/>
          </p:cNvCxnSpPr>
          <p:nvPr/>
        </p:nvCxnSpPr>
        <p:spPr>
          <a:xfrm>
            <a:off x="5449528" y="3109561"/>
            <a:ext cx="1" cy="1034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6772" y="2738033"/>
            <a:ext cx="84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k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18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55609" y="316581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626821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237118" y="3013514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0" y="3083310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76329"/>
            <a:ext cx="25852" cy="148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63125" y="2693157"/>
            <a:ext cx="1104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</a:t>
            </a:r>
            <a:r>
              <a:rPr lang="en-US" b="1" dirty="0" smtClean="0"/>
              <a:t>h</a:t>
            </a:r>
            <a:r>
              <a:rPr lang="en-US" dirty="0" smtClean="0"/>
              <a:t>    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18933" y="313283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797605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00442" y="2980531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0" y="3083310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16925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76329"/>
            <a:ext cx="25852" cy="148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72200" y="2697743"/>
            <a:ext cx="147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h     k    </a:t>
            </a:r>
            <a:r>
              <a:rPr lang="en-US" b="1" dirty="0" smtClean="0"/>
              <a:t>m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6228184" y="316581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6296728" y="3066769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0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j -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44329" y="320320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1049633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25838" y="3050905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1" y="3056682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219663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6545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2439" y="2697743"/>
            <a:ext cx="212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h     </a:t>
            </a:r>
            <a:r>
              <a:rPr lang="en-US" b="1" dirty="0" smtClean="0"/>
              <a:t>j </a:t>
            </a:r>
            <a:r>
              <a:rPr lang="en-US" dirty="0" smtClean="0"/>
              <a:t>     k    m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225713" y="319699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6294257" y="3097945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99207" y="3161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99207" y="298053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296728" y="3105794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12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 j to the Parent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3455450" y="2677513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3527463" y="3046289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58918" y="318196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44329" y="320320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08568" y="2730597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30998" y="318048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51920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99600" y="1854281"/>
            <a:ext cx="572600" cy="2880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53343" y="1813631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4130956" y="2100132"/>
            <a:ext cx="552499" cy="5773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5088345" y="2100132"/>
            <a:ext cx="1049633" cy="561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25838" y="3050905"/>
            <a:ext cx="87036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26376" y="3182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5494921" y="3056682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99600" y="3161268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4608610" y="3046289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4299542" y="310377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3920464" y="3103778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039660" y="2661799"/>
            <a:ext cx="219663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8144" y="319177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5" idx="0"/>
          </p:cNvCxnSpPr>
          <p:nvPr/>
        </p:nvCxnSpPr>
        <p:spPr>
          <a:xfrm>
            <a:off x="5936688" y="3092728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12439" y="312498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5080984" y="296545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12439" y="2697743"/>
            <a:ext cx="212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h          k    m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225713" y="319699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6294257" y="3097945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99207" y="3161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99207" y="298053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296728" y="3105794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6" idx="2"/>
          </p:cNvCxnSpPr>
          <p:nvPr/>
        </p:nvCxnSpPr>
        <p:spPr>
          <a:xfrm flipH="1" flipV="1">
            <a:off x="4901436" y="2182963"/>
            <a:ext cx="1171523" cy="710575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30191" y="2311934"/>
            <a:ext cx="49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78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2318685" y="3005506"/>
            <a:ext cx="135101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390698" y="3374282"/>
            <a:ext cx="125838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22153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7610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16536" y="3035760"/>
            <a:ext cx="1000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994191" y="2416194"/>
            <a:ext cx="1026464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115722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5896155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420674" y="353380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89219" y="340813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71845" y="3374282"/>
            <a:ext cx="59535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5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33847" y="3478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4296" y="3021403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h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379451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5447995" y="3443146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05912" y="35519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6205912" y="337119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5" idx="3"/>
          </p:cNvCxnSpPr>
          <p:nvPr/>
        </p:nvCxnSpPr>
        <p:spPr>
          <a:xfrm flipH="1">
            <a:off x="5450467" y="3358568"/>
            <a:ext cx="8630" cy="1914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86799" y="3358568"/>
            <a:ext cx="115593" cy="119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07443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78555" y="3014310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 </a:t>
            </a:r>
            <a:r>
              <a:rPr lang="en-US" dirty="0"/>
              <a:t>m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1235974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29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7610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</a:t>
            </a:r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115722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5896155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420674" y="353380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89219" y="340813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5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33847" y="3478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4296" y="3021403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h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379451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1" idx="0"/>
          </p:cNvCxnSpPr>
          <p:nvPr/>
        </p:nvCxnSpPr>
        <p:spPr>
          <a:xfrm>
            <a:off x="5447995" y="3443146"/>
            <a:ext cx="1" cy="990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205912" y="35519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6205912" y="3371191"/>
            <a:ext cx="68545" cy="1807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5" idx="3"/>
          </p:cNvCxnSpPr>
          <p:nvPr/>
        </p:nvCxnSpPr>
        <p:spPr>
          <a:xfrm flipH="1">
            <a:off x="5450467" y="3358568"/>
            <a:ext cx="8630" cy="1914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86799" y="3358568"/>
            <a:ext cx="115593" cy="119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07443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78555" y="3014310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 </a:t>
            </a:r>
            <a:r>
              <a:rPr lang="en-US" dirty="0"/>
              <a:t>m</a:t>
            </a:r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1235974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Searching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disk access </a:t>
            </a:r>
            <a:r>
              <a:rPr lang="en-US" dirty="0" smtClean="0"/>
              <a:t>can be at least 100,000 to 1,000,000 times longer than a main memory access.</a:t>
            </a:r>
          </a:p>
          <a:p>
            <a:r>
              <a:rPr lang="en-US" dirty="0" smtClean="0"/>
              <a:t>Thus, for data structures residing on disk, we want to </a:t>
            </a:r>
            <a:r>
              <a:rPr lang="en-US" b="1" dirty="0" smtClean="0"/>
              <a:t>minimize disk accesses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27610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115722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5896155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420674" y="353380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89219" y="340813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5" y="2989792"/>
            <a:ext cx="10355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33847" y="347826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4296" y="3021403"/>
            <a:ext cx="1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h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379451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205912" y="35900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6274456" y="3428707"/>
            <a:ext cx="1" cy="1613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86799" y="3358568"/>
            <a:ext cx="115593" cy="1197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07442" y="2989792"/>
            <a:ext cx="149680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66122" y="3012520"/>
            <a:ext cx="157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 m    </a:t>
            </a:r>
            <a:r>
              <a:rPr lang="en-US" b="1" dirty="0" smtClean="0"/>
              <a:t>s</a:t>
            </a:r>
            <a:endParaRPr lang="en-US" b="1" dirty="0"/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1466597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47996" y="3358568"/>
            <a:ext cx="78648" cy="1836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667158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45" idx="5"/>
            <a:endCxn id="47" idx="0"/>
          </p:cNvCxnSpPr>
          <p:nvPr/>
        </p:nvCxnSpPr>
        <p:spPr>
          <a:xfrm>
            <a:off x="6585045" y="3358568"/>
            <a:ext cx="150658" cy="1690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8657"/>
            <a:ext cx="0" cy="1523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6127853" y="3542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954314" y="35900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22858" y="3428707"/>
            <a:ext cx="1" cy="1613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055844" y="2989792"/>
            <a:ext cx="149680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39251" y="3017009"/>
            <a:ext cx="157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 m    </a:t>
            </a:r>
            <a:r>
              <a:rPr lang="en-US" b="1" dirty="0" smtClean="0"/>
              <a:t>s</a:t>
            </a:r>
            <a:endParaRPr lang="en-US" b="1" dirty="0"/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214999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6196398" y="3358568"/>
            <a:ext cx="78648" cy="1836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415560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45" idx="5"/>
            <a:endCxn id="47" idx="0"/>
          </p:cNvCxnSpPr>
          <p:nvPr/>
        </p:nvCxnSpPr>
        <p:spPr>
          <a:xfrm>
            <a:off x="7333447" y="3358568"/>
            <a:ext cx="150658" cy="1690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11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/>
              <a:t>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7214"/>
            <a:ext cx="0" cy="15374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26833" y="35508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954314" y="35900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022858" y="3405092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52120" y="2989792"/>
            <a:ext cx="190052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689643" y="3025739"/>
            <a:ext cx="19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    </a:t>
            </a:r>
            <a:r>
              <a:rPr lang="en-US" b="1" dirty="0" smtClean="0"/>
              <a:t>r</a:t>
            </a:r>
            <a:r>
              <a:rPr lang="en-US" dirty="0" smtClean="0"/>
              <a:t>    s</a:t>
            </a:r>
            <a:endParaRPr lang="en-US" dirty="0"/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013137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95378" y="3358568"/>
            <a:ext cx="35068" cy="1922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415560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45" idx="5"/>
            <a:endCxn id="47" idx="0"/>
          </p:cNvCxnSpPr>
          <p:nvPr/>
        </p:nvCxnSpPr>
        <p:spPr>
          <a:xfrm>
            <a:off x="7274323" y="3358568"/>
            <a:ext cx="209782" cy="16902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230698" y="358048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299242" y="342184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5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x -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7214"/>
            <a:ext cx="0" cy="15374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26833" y="35508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308304" y="357418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376848" y="338923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52120" y="2989792"/>
            <a:ext cx="220027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791282" y="3009649"/>
            <a:ext cx="19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    r     s    </a:t>
            </a:r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163010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95378" y="3358568"/>
            <a:ext cx="78965" cy="1922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45001" y="3498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668344" y="334894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230698" y="358048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299242" y="342184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948264" y="358503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7016808" y="3423648"/>
            <a:ext cx="1" cy="1613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16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is Sent to the Parent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2" y="359095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804113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42470" y="2100809"/>
            <a:ext cx="73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257799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4"/>
            <a:endCxn id="34" idx="0"/>
          </p:cNvCxnSpPr>
          <p:nvPr/>
        </p:nvCxnSpPr>
        <p:spPr>
          <a:xfrm>
            <a:off x="4304952" y="2470306"/>
            <a:ext cx="292535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44557" y="3437214"/>
            <a:ext cx="0" cy="15374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26833" y="35508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308304" y="357418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376848" y="338923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52120" y="2989792"/>
            <a:ext cx="220027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791282" y="3009649"/>
            <a:ext cx="19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           s    x</a:t>
            </a:r>
            <a:endParaRPr lang="en-US" dirty="0"/>
          </a:p>
        </p:txBody>
      </p:sp>
      <p:cxnSp>
        <p:nvCxnSpPr>
          <p:cNvPr id="53" name="Straight Connector 52"/>
          <p:cNvCxnSpPr>
            <a:stCxn id="7" idx="5"/>
            <a:endCxn id="45" idx="0"/>
          </p:cNvCxnSpPr>
          <p:nvPr/>
        </p:nvCxnSpPr>
        <p:spPr>
          <a:xfrm>
            <a:off x="4589248" y="2416194"/>
            <a:ext cx="2163010" cy="5735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95378" y="3358568"/>
            <a:ext cx="78965" cy="1922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45001" y="349835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668344" y="334894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230698" y="358048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299242" y="342184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948264" y="358503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7016808" y="3423648"/>
            <a:ext cx="1" cy="1613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451219" y="2470306"/>
            <a:ext cx="2301039" cy="724009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63615" y="2666428"/>
            <a:ext cx="38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0793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856015" y="3005506"/>
            <a:ext cx="181368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2093717" y="3374282"/>
            <a:ext cx="27906" cy="1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25172" y="35099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0314" y="3035760"/>
            <a:ext cx="15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8725" y="210899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  j    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762856" y="2416194"/>
            <a:ext cx="1400556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>
            <a:off x="4597486" y="2470306"/>
            <a:ext cx="1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404089" y="3374282"/>
            <a:ext cx="127291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</a:t>
            </a:r>
            <a:r>
              <a:rPr lang="en-US" dirty="0"/>
              <a:t>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7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c -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2122033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11332" y="3358568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42787" y="350696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30200" y="3036864"/>
            <a:ext cx="171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</a:t>
            </a:r>
            <a:r>
              <a:rPr lang="en-US" b="1" dirty="0" smtClean="0"/>
              <a:t>c</a:t>
            </a:r>
            <a:r>
              <a:rPr lang="en-US" dirty="0" smtClean="0"/>
              <a:t> 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8725" y="210899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  j    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608681" y="2416194"/>
            <a:ext cx="1554731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>
            <a:off x="4597486" y="2470306"/>
            <a:ext cx="1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358932" y="3374282"/>
            <a:ext cx="172448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</a:t>
            </a:r>
            <a:r>
              <a:rPr lang="en-US" dirty="0"/>
              <a:t>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979712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048257" y="3408134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is Sent to the Parent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2122033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11332" y="3358568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42787" y="350696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30200" y="3036864"/>
            <a:ext cx="171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       d    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94233" y="3508474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15155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58725" y="210899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  j    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608681" y="2416194"/>
            <a:ext cx="1554731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>
            <a:off x="4597486" y="2470306"/>
            <a:ext cx="1" cy="5194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06243" y="352052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74788" y="3394848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62835" y="3489261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6" idx="5"/>
            <a:endCxn id="33" idx="0"/>
          </p:cNvCxnSpPr>
          <p:nvPr/>
        </p:nvCxnSpPr>
        <p:spPr>
          <a:xfrm>
            <a:off x="3358932" y="3374282"/>
            <a:ext cx="172448" cy="11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162777" y="3431771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2" idx="0"/>
          </p:cNvCxnSpPr>
          <p:nvPr/>
        </p:nvCxnSpPr>
        <p:spPr>
          <a:xfrm>
            <a:off x="2783699" y="3431771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902894" y="2989792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88638" y="350218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052" y="350847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83597" y="3348940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15052" y="3016175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88638" y="3358568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45041" y="35157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13585" y="3437214"/>
            <a:ext cx="1" cy="7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88024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856568" y="3408134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</a:t>
            </a:r>
            <a:r>
              <a:rPr lang="en-US" dirty="0"/>
              <a:t>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979712" y="35103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048257" y="3408134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587678" y="2470306"/>
            <a:ext cx="1787109" cy="730535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45266" y="2636174"/>
            <a:ext cx="37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068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79120" y="3312587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0575" y="34609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76011" y="35140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14146" y="3038074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394290" y="3517807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74279" y="35017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17779" y="210226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131410" y="2416194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858005" y="2470306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5" idx="5"/>
            <a:endCxn id="12" idx="0"/>
          </p:cNvCxnSpPr>
          <p:nvPr/>
        </p:nvCxnSpPr>
        <p:spPr>
          <a:xfrm>
            <a:off x="6503568" y="3362253"/>
            <a:ext cx="140988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66761" y="356880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635306" y="3443130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48735" y="3502419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462834" y="3441104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3042824" y="3369298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63412" y="3038074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49156" y="35504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75570" y="35567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4244115" y="3397222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75570" y="3064457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349156" y="3406850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06802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  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074549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578066" y="349361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544180" y="3374282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6004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48542" y="357587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5117086" y="3456416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</a:t>
            </a:r>
            <a:r>
              <a:rPr lang="en-US" dirty="0"/>
              <a:t>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062865" y="35240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131410" y="3421796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79089" y="300052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462835" y="2470306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875605" y="3369298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147411" y="3034225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8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39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79120" y="3312587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0575" y="34609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27401" y="352942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14146" y="3038074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394290" y="3517807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74279" y="35017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17779" y="210226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131410" y="2416194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858005" y="2470306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727401" y="337759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66761" y="356880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635306" y="3443130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48735" y="3502419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462834" y="3441104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3042824" y="3369298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63412" y="3038074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49156" y="35504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75570" y="35567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4244115" y="3397222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75570" y="3064457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74224" y="358609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42768" y="340114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349156" y="3406850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119444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56738" y="3016161"/>
            <a:ext cx="93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l    </a:t>
            </a:r>
            <a:r>
              <a:rPr lang="en-US" dirty="0" smtClean="0"/>
              <a:t>m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19039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578066" y="349361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544180" y="3374282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49936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55595" y="345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7978938" y="3302587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48542" y="357587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5117086" y="3456416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92853" y="35597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61398" y="3362253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092853" y="2993477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26678" y="3021150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</a:t>
            </a:r>
            <a:r>
              <a:rPr lang="en-US" dirty="0"/>
              <a:t>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152925" cy="57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062865" y="35240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131410" y="3421796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79089" y="300052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462835" y="2470306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875605" y="3369298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147411" y="3034225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436973" y="356562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505517" y="340698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1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Trees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𝒂</m:t>
                    </m:r>
                    <m:r>
                      <a:rPr lang="en-US" b="1" i="1" smtClean="0">
                        <a:latin typeface="Cambria Math"/>
                      </a:rPr>
                      <m:t>,</m:t>
                    </m:r>
                    <m:r>
                      <a:rPr lang="en-US" b="1" i="1" smtClean="0">
                        <a:latin typeface="Cambria Math"/>
                      </a:rPr>
                      <m:t>𝒃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 smtClean="0"/>
                  <a:t> tree</a:t>
                </a:r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are integers,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, is a multi-way search tree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with the following additional restrictions:</a:t>
                </a:r>
              </a:p>
              <a:p>
                <a:pPr lvl="1"/>
                <a:r>
                  <a:rPr lang="en-US" b="1" dirty="0" smtClean="0"/>
                  <a:t>Size property</a:t>
                </a:r>
                <a:r>
                  <a:rPr lang="en-US" dirty="0" smtClean="0"/>
                  <a:t>: Each internal node has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children, unless it is the root, and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children. The root can have as few as 2 children.</a:t>
                </a:r>
              </a:p>
              <a:p>
                <a:pPr lvl="1"/>
                <a:r>
                  <a:rPr lang="en-US" b="1" dirty="0" smtClean="0"/>
                  <a:t>Depth property</a:t>
                </a:r>
                <a:r>
                  <a:rPr lang="en-US" dirty="0" smtClean="0"/>
                  <a:t>: All external nodes have the same depth.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2695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547664" y="300550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79120" y="3312587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410575" y="346098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0272" y="352462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14146" y="3038074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394290" y="3517807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74279" y="35017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02895" y="2100809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17779" y="2102263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131410" y="2416194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858005" y="2470306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7020272" y="3372794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66761" y="356880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635306" y="3443130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48735" y="3502419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endCxn id="14" idx="0"/>
          </p:cNvCxnSpPr>
          <p:nvPr/>
        </p:nvCxnSpPr>
        <p:spPr>
          <a:xfrm>
            <a:off x="3462834" y="3441104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3042824" y="3369298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63412" y="3038074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49156" y="355046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75570" y="355675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4244115" y="3397222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75570" y="3064457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38257" y="352759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933691" y="360520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8002235" y="3420252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349156" y="3406850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681816" y="2993477"/>
            <a:ext cx="15544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843016" y="3016161"/>
            <a:ext cx="12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</a:t>
            </a:r>
            <a:r>
              <a:rPr lang="en-US" dirty="0" smtClean="0"/>
              <a:t>l</a:t>
            </a:r>
            <a:r>
              <a:rPr lang="en-US" b="1" dirty="0" smtClean="0"/>
              <a:t>    </a:t>
            </a:r>
            <a:r>
              <a:rPr lang="en-US" dirty="0" smtClean="0"/>
              <a:t>m   </a:t>
            </a:r>
            <a:r>
              <a:rPr lang="en-US" b="1" dirty="0" smtClean="0"/>
              <a:t>n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5088638" y="2470306"/>
            <a:ext cx="137041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578066" y="349361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544180" y="3374282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806802" y="3362253"/>
            <a:ext cx="10266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415062" y="347111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47" idx="0"/>
          </p:cNvCxnSpPr>
          <p:nvPr/>
        </p:nvCxnSpPr>
        <p:spPr>
          <a:xfrm>
            <a:off x="8338405" y="3321699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48542" y="357587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5117086" y="3456416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28328" y="35925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6196872" y="3433889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452320" y="35788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520865" y="3381365"/>
            <a:ext cx="72445" cy="1974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52320" y="3012589"/>
            <a:ext cx="962742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586145" y="3040262"/>
            <a:ext cx="75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</a:t>
            </a:r>
            <a:r>
              <a:rPr lang="en-US" dirty="0"/>
              <a:t>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21299" y="2416194"/>
            <a:ext cx="2512392" cy="5963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062865" y="35240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2131410" y="3421796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79089" y="300052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462835" y="2470306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875605" y="3369298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147411" y="3034225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436973" y="356562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505517" y="340698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727401" y="354903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795945" y="339039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3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87611" y="454394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87611" y="4392108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5" y="4012791"/>
            <a:ext cx="15544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510355" y="4035475"/>
            <a:ext cx="12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</a:t>
            </a:r>
            <a:r>
              <a:rPr lang="en-US" dirty="0" smtClean="0"/>
              <a:t>l</a:t>
            </a:r>
            <a:r>
              <a:rPr lang="en-US" b="1" dirty="0" smtClean="0"/>
              <a:t>    </a:t>
            </a:r>
            <a:r>
              <a:rPr lang="en-US" dirty="0" smtClean="0"/>
              <a:t>m   n</a:t>
            </a:r>
            <a:endParaRPr lang="en-US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37041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0266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54370" y="451585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67138" y="4366694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61184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5320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1072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22413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56748" y="4075507"/>
            <a:ext cx="1007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 </a:t>
            </a:r>
            <a:r>
              <a:rPr lang="en-US" b="1" dirty="0" smtClean="0"/>
              <a:t>t</a:t>
            </a:r>
            <a:r>
              <a:rPr lang="en-US" dirty="0" smtClean="0"/>
              <a:t>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643089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7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87611" y="454394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687611" y="4392108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5" y="4012791"/>
            <a:ext cx="1554480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510355" y="4035475"/>
            <a:ext cx="12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</a:t>
            </a:r>
            <a:r>
              <a:rPr lang="en-US" dirty="0" smtClean="0"/>
              <a:t>l</a:t>
            </a:r>
            <a:r>
              <a:rPr lang="en-US" b="1" dirty="0" smtClean="0"/>
              <a:t>    </a:t>
            </a:r>
            <a:r>
              <a:rPr lang="en-US" dirty="0" smtClean="0"/>
              <a:t>m   n</a:t>
            </a:r>
            <a:endParaRPr lang="en-US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370418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0266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611845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53203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</a:t>
            </a:r>
            <a:r>
              <a:rPr lang="en-US" b="1" dirty="0" smtClean="0"/>
              <a:t>u</a:t>
            </a:r>
            <a:r>
              <a:rPr lang="en-US" dirty="0" smtClean="0"/>
              <a:t>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773415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19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p -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4" y="4012791"/>
            <a:ext cx="167111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399060" y="4056178"/>
            <a:ext cx="157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 </a:t>
            </a:r>
            <a:r>
              <a:rPr lang="en-US" dirty="0" smtClean="0"/>
              <a:t>l</a:t>
            </a:r>
            <a:r>
              <a:rPr lang="en-US" b="1" dirty="0" smtClean="0"/>
              <a:t>    </a:t>
            </a:r>
            <a:r>
              <a:rPr lang="en-US" dirty="0" smtClean="0"/>
              <a:t>m  n   </a:t>
            </a:r>
            <a:r>
              <a:rPr lang="en-US" b="1" dirty="0" smtClean="0"/>
              <a:t>p</a:t>
            </a:r>
            <a:endParaRPr lang="en-US" b="1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428736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1974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59750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3886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773415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673104" y="4552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71" idx="0"/>
          </p:cNvCxnSpPr>
          <p:nvPr/>
        </p:nvCxnSpPr>
        <p:spPr>
          <a:xfrm>
            <a:off x="6673104" y="4416536"/>
            <a:ext cx="68545" cy="13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6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is Sent to the Parent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1778921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85118" y="3121577"/>
            <a:ext cx="12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32002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9154" y="4012791"/>
            <a:ext cx="167111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399060" y="4056178"/>
            <a:ext cx="157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 </a:t>
            </a:r>
            <a:r>
              <a:rPr lang="en-US" dirty="0" smtClean="0"/>
              <a:t>l</a:t>
            </a:r>
            <a:r>
              <a:rPr lang="en-US" b="1" dirty="0" smtClean="0"/>
              <a:t>         </a:t>
            </a:r>
            <a:r>
              <a:rPr lang="en-US" dirty="0" smtClean="0"/>
              <a:t>n   p</a:t>
            </a:r>
            <a:endParaRPr lang="en-US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55977" y="3489620"/>
            <a:ext cx="1428736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 flipH="1">
            <a:off x="5474141" y="4381567"/>
            <a:ext cx="119742" cy="1653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95667" y="459750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864211" y="443886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088638" y="3435508"/>
            <a:ext cx="2773415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104312" y="458493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6172856" y="442629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94740" y="456834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463284" y="4409707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673104" y="455251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71" idx="0"/>
          </p:cNvCxnSpPr>
          <p:nvPr/>
        </p:nvCxnSpPr>
        <p:spPr>
          <a:xfrm>
            <a:off x="6673104" y="4416536"/>
            <a:ext cx="68545" cy="13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644008" y="3501008"/>
            <a:ext cx="1528848" cy="741046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981509" y="3751205"/>
            <a:ext cx="454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2187728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55905" y="3116559"/>
            <a:ext cx="169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m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91870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49889" y="3485891"/>
            <a:ext cx="1008073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37577" y="3435508"/>
            <a:ext cx="2424476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5153584" y="3485891"/>
            <a:ext cx="1476966" cy="52792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9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at the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2187728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55905" y="3116559"/>
            <a:ext cx="169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j     m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91870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49889" y="3485891"/>
            <a:ext cx="1008073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37577" y="3435508"/>
            <a:ext cx="2424476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5153584" y="3485891"/>
            <a:ext cx="1476966" cy="52792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64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 is Sent up to a New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0234" y="3120123"/>
            <a:ext cx="2187728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55905" y="3116559"/>
            <a:ext cx="169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          m     r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435508"/>
            <a:ext cx="2091870" cy="5893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34" idx="0"/>
          </p:cNvCxnSpPr>
          <p:nvPr/>
        </p:nvCxnSpPr>
        <p:spPr>
          <a:xfrm flipH="1">
            <a:off x="4525344" y="3489620"/>
            <a:ext cx="453" cy="567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endCxn id="45" idx="0"/>
          </p:cNvCxnSpPr>
          <p:nvPr/>
        </p:nvCxnSpPr>
        <p:spPr>
          <a:xfrm>
            <a:off x="4749889" y="3485891"/>
            <a:ext cx="1008073" cy="5231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cxnSp>
        <p:nvCxnSpPr>
          <p:cNvPr id="70" name="Straight Connector 69"/>
          <p:cNvCxnSpPr>
            <a:stCxn id="7" idx="5"/>
            <a:endCxn id="60" idx="0"/>
          </p:cNvCxnSpPr>
          <p:nvPr/>
        </p:nvCxnSpPr>
        <p:spPr>
          <a:xfrm>
            <a:off x="5437577" y="3435508"/>
            <a:ext cx="2424476" cy="608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59" idx="0"/>
          </p:cNvCxnSpPr>
          <p:nvPr/>
        </p:nvCxnSpPr>
        <p:spPr>
          <a:xfrm flipH="1">
            <a:off x="3130174" y="3489620"/>
            <a:ext cx="965149" cy="5302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5153584" y="3485891"/>
            <a:ext cx="1476966" cy="52792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065221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648966" y="2132856"/>
            <a:ext cx="0" cy="1172015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715881" y="2534197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9323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49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46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We can select the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so that each tree node occupies a </a:t>
                </a:r>
                <a:r>
                  <a:rPr lang="en-US" b="1" dirty="0" smtClean="0"/>
                  <a:t>single disk block</a:t>
                </a:r>
                <a:r>
                  <a:rPr lang="en-US" dirty="0"/>
                  <a:t> </a:t>
                </a:r>
                <a:r>
                  <a:rPr lang="en-US" dirty="0" smtClean="0"/>
                  <a:t>or </a:t>
                </a:r>
                <a:r>
                  <a:rPr lang="en-US" b="1" dirty="0" smtClean="0"/>
                  <a:t>page</a:t>
                </a:r>
                <a:r>
                  <a:rPr lang="en-US" dirty="0" smtClean="0"/>
                  <a:t>. </a:t>
                </a:r>
              </a:p>
              <a:p>
                <a:r>
                  <a:rPr lang="en-US" dirty="0" smtClean="0"/>
                  <a:t>This gives rise to a well-known external memory data structure called the B-tree.</a:t>
                </a:r>
              </a:p>
              <a:p>
                <a:r>
                  <a:rPr lang="en-US" dirty="0" smtClean="0"/>
                  <a:t>A </a:t>
                </a:r>
                <a:r>
                  <a:rPr lang="en-US" b="1" dirty="0" smtClean="0"/>
                  <a:t>B-tree</a:t>
                </a:r>
                <a:r>
                  <a:rPr lang="en-US" dirty="0" smtClean="0"/>
                  <a:t>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is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tree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=⌈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dirty="0">
                        <a:latin typeface="Cambria Math"/>
                        <a:ea typeface="Cambria Math"/>
                      </a:rPr>
                      <m:t>⌉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We 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such that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children references and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0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 keys stored at a node can all fit into a </a:t>
                </a:r>
                <a:r>
                  <a:rPr lang="en-US" b="1" dirty="0" smtClean="0"/>
                  <a:t>single block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a B-tree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write a recursive function for inserting a key into a B-tree.</a:t>
            </a:r>
          </a:p>
          <a:p>
            <a:r>
              <a:rPr lang="en-US" dirty="0" smtClean="0"/>
              <a:t>The recursion is started by the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InsertTree</a:t>
            </a:r>
            <a:r>
              <a:rPr lang="en-US" dirty="0" smtClean="0"/>
              <a:t> which calls the recursive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 smtClean="0"/>
              <a:t>. If the outermost call to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 smtClean="0"/>
              <a:t> returns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, then there is a key to be placed in a new root and the height of the tree increases.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a B-tree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InsertTree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Inserts entry into the B-tree.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The B-tree to which root points has been created, and no entry in the B-tree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has key equal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key.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been inserted into the B-tree, the root is returned.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Uses: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InsertTree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*root)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/* node to be reinserted as new root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subtree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on right of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/* used when the height of the tree increases 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root, &amp;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/* Tree grows in height. Make a new root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-&gt;count=1;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-&gt;entry[1]=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-&gt;branch[0]=root;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-&gt;branch[1]=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return root;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Insertion into a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recursive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 smtClean="0"/>
              <a:t> recursively moves down the tree looking for a position 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 continue searching until we hit an empty </a:t>
            </a:r>
            <a:r>
              <a:rPr lang="en-US" dirty="0" err="1" smtClean="0"/>
              <a:t>subtree</a:t>
            </a:r>
            <a:r>
              <a:rPr lang="en-US" dirty="0" smtClean="0"/>
              <a:t>. Then we return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and send the key (now called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 smtClean="0"/>
              <a:t>) back up for insertion.</a:t>
            </a:r>
          </a:p>
          <a:p>
            <a:r>
              <a:rPr lang="en-US" dirty="0" smtClean="0"/>
              <a:t>The parameter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current</a:t>
            </a:r>
            <a:r>
              <a:rPr lang="en-US" dirty="0" smtClean="0"/>
              <a:t> points to the root of the </a:t>
            </a:r>
            <a:r>
              <a:rPr lang="en-US" dirty="0" err="1" smtClean="0"/>
              <a:t>subtree</a:t>
            </a:r>
            <a:r>
              <a:rPr lang="en-US" dirty="0" smtClean="0"/>
              <a:t> being searched. 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 smtClean="0"/>
              <a:t> is the median key sent up to a parent. </a:t>
            </a:r>
          </a:p>
          <a:p>
            <a:r>
              <a:rPr lang="en-US" dirty="0" smtClean="0"/>
              <a:t>When a recursive call returns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, we attempt to insert the key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 smtClean="0"/>
              <a:t> in the current node. If there is room, we are finished. </a:t>
            </a:r>
          </a:p>
          <a:p>
            <a:r>
              <a:rPr lang="en-US" dirty="0" smtClean="0"/>
              <a:t>Otherwise, the current node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*current </a:t>
            </a:r>
            <a:r>
              <a:rPr lang="en-US" dirty="0" smtClean="0"/>
              <a:t>splits into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*current </a:t>
            </a:r>
            <a:r>
              <a:rPr lang="en-US" dirty="0" smtClean="0"/>
              <a:t>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 a (possibly different) median key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 smtClean="0"/>
              <a:t> is sent up the tree.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6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Recursive Insertion into a </a:t>
            </a:r>
            <a:r>
              <a:rPr lang="en-US" dirty="0" err="1" smtClean="0"/>
              <a:t>Subtree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recursively move down tree searching 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belongs in 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subtree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to which current points.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been inserted into 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subtree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to which current points; if TRUE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is returned, then the height of 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subtree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grown,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needs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to be reinserted higher in the tree, with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subtree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on its right.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Uses: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recursively,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Split,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*/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           /*branch on which to continues the search 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(current==NULL){  /* cannot insert into empty tree; terminates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=NULL;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 else {             /* Search the current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newentry.key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current, &amp;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("Inserting duplicate key into B-tree");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PushDown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if (current-&gt;count &lt; MAX){    /*Reinsert median key. 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} else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Split(*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return TRUE;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Boolean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 smtClean="0"/>
              <a:t> determines if the target key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target</a:t>
            </a:r>
            <a:r>
              <a:rPr lang="en-US" dirty="0" smtClean="0"/>
              <a:t> is in the current node and, if not, finds which of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count+1</a:t>
            </a:r>
            <a:r>
              <a:rPr lang="en-US" dirty="0" smtClean="0"/>
              <a:t> branches will contain the target key.</a:t>
            </a:r>
          </a:p>
          <a:p>
            <a:r>
              <a:rPr lang="en-US" dirty="0" smtClean="0"/>
              <a:t>The position of the target or the branch to continue searching is returned in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branch 0 is considered separately. For the rest of the entries, the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 smtClean="0"/>
              <a:t> uses sequential search starting at the end of the array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entry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nodes of the tree contain many keys, we might want to use binary search.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6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Node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searches keys in node for target.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target is a key and current points to a node of a B-tree.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Searches keys in node for target; returns location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of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target,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or branch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on which to continue search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(Key target,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(target &lt; current-&gt;entry[1].key){  /* Take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leftmost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branch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 else { 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Start a sequential search through the keys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for 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=current-&gt;count; target &lt; current-&gt;entry[*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].key &amp;&amp;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&gt; 1; 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)--)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(target == current-&gt;entry[*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].key);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of a Key into a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 smtClean="0"/>
              <a:t> inserts the key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 smtClean="0"/>
              <a:t> </a:t>
            </a:r>
            <a:r>
              <a:rPr lang="en-US" dirty="0" smtClean="0"/>
              <a:t>and its right-hand pointer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 smtClean="0"/>
              <a:t> into </a:t>
            </a:r>
            <a:r>
              <a:rPr lang="en-US" dirty="0" smtClean="0"/>
              <a:t>node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*current </a:t>
            </a:r>
            <a:r>
              <a:rPr lang="en-US" dirty="0" smtClean="0">
                <a:cs typeface="Courier New" pitchFamily="49" charset="0"/>
              </a:rPr>
              <a:t>at position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/>
              <a:t>provided that there is space.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Insertion of a Key into a </a:t>
            </a:r>
            <a:r>
              <a:rPr lang="en-US" dirty="0" smtClean="0"/>
              <a:t>Node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inserts a key into a node.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belongs at index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 node *current, which has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room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 it.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Inserts key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 pointer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into *current at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index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pos.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     /* index to move keys to make room 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=current-&gt;count;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--){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/* Shift all keys and branches to the right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current-&gt;entry[i+1]=current-&gt;entry[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current-&gt;branch[i+1]=current-&gt;branch[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current-&gt;entry[pos+1]=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current-&gt;branch[pos+1]=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current-&gt;count++;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 Full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dirty="0" smtClean="0"/>
              <a:t> inserts the key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 smtClean="0"/>
              <a:t> with </a:t>
            </a:r>
            <a:r>
              <a:rPr lang="en-US" dirty="0" err="1" smtClean="0"/>
              <a:t>subtree</a:t>
            </a:r>
            <a:r>
              <a:rPr lang="en-US" dirty="0" smtClean="0"/>
              <a:t> pointer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 smtClean="0"/>
              <a:t> into the full node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*current</a:t>
            </a:r>
            <a:r>
              <a:rPr lang="en-US" dirty="0" smtClean="0"/>
              <a:t>, splits the right half off as new node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 smtClean="0"/>
              <a:t>, and sends the median key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newmedian</a:t>
            </a:r>
            <a:r>
              <a:rPr lang="en-US" dirty="0" smtClean="0"/>
              <a:t> upward for reinsertion later.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a Full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Split: splits a full node.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belongs at index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of node *current which is full.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Splits node *current with entry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 pointer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at index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into nodes *current and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with median entry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newmedian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Uses: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Split(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newmedian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          /* used for copying from *current to new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median;        /* median position in the combined, overfull node 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&lt;=MIN)     /* Find splitting point. Determine if new key goes to left or right half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median=MIN;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median=MIN+1;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/* Get a new node and put it on the right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=median+1;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&lt;=MAX;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++){    /* Move half the keys to the right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-median]=current-&gt;entry[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-median]=current-&gt;branch[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)-&gt;count=MAX-median;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current-&gt;count=median;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MIN)          /* Push in the new key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PushIn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medright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-median);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newmedian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=current-&gt;entry[current-&gt;count];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(*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)-&gt;branch[0]=current-&gt;branch[current-&gt;count];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current-&gt;count--;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height of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entries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func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Proof?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a B-tree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Let us now see how we </a:t>
            </a:r>
            <a:r>
              <a:rPr lang="en-US" b="1" dirty="0" smtClean="0"/>
              <a:t>delete a key</a:t>
            </a:r>
            <a:r>
              <a:rPr lang="en-US" dirty="0" smtClean="0"/>
              <a:t> from a B-tree.</a:t>
            </a:r>
          </a:p>
          <a:p>
            <a:r>
              <a:rPr lang="en-US" dirty="0" smtClean="0"/>
              <a:t>If the key to be deleted is in a node with only external nodes as children, then it can be deleted immediately.</a:t>
            </a:r>
          </a:p>
          <a:p>
            <a:r>
              <a:rPr lang="en-US" dirty="0" smtClean="0"/>
              <a:t>If the key to be deleted is in an internal node with only internal nodes as children, then its </a:t>
            </a:r>
            <a:r>
              <a:rPr lang="en-US" b="1" dirty="0" smtClean="0"/>
              <a:t>immediate predecessor </a:t>
            </a:r>
            <a:r>
              <a:rPr lang="en-US" dirty="0" smtClean="0"/>
              <a:t>(or </a:t>
            </a:r>
            <a:r>
              <a:rPr lang="en-US" b="1" dirty="0" smtClean="0"/>
              <a:t>successor</a:t>
            </a:r>
            <a:r>
              <a:rPr lang="en-US" dirty="0" smtClean="0"/>
              <a:t>) under the natural order of keys is guaranteed to be in a node with only external-node children. (Proof?)</a:t>
            </a:r>
          </a:p>
          <a:p>
            <a:r>
              <a:rPr lang="en-US" dirty="0" smtClean="0"/>
              <a:t>Hence, we can </a:t>
            </a:r>
            <a:r>
              <a:rPr lang="en-US" b="1" dirty="0" smtClean="0"/>
              <a:t>promote</a:t>
            </a:r>
            <a:r>
              <a:rPr lang="en-US" dirty="0" smtClean="0"/>
              <a:t> the immediate predecessor or successor into the position occupied by the key to be deleted, and delete the key from the node with only external-node children.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a </a:t>
            </a:r>
            <a:r>
              <a:rPr lang="en-US" dirty="0" smtClean="0"/>
              <a:t>B-tree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If the node where the deletion takes place contains more than the minimum number of keys, then one can be deleted with no further action. </a:t>
            </a:r>
          </a:p>
          <a:p>
            <a:r>
              <a:rPr lang="en-US" dirty="0" smtClean="0"/>
              <a:t>If the node contains the minimum number, then we first </a:t>
            </a:r>
            <a:r>
              <a:rPr lang="en-US" b="1" dirty="0" smtClean="0"/>
              <a:t>look at its two immediate siblings</a:t>
            </a:r>
            <a:r>
              <a:rPr lang="en-US" dirty="0" smtClean="0"/>
              <a:t> (or in the case of a node on the outside, one sibling).</a:t>
            </a:r>
          </a:p>
          <a:p>
            <a:r>
              <a:rPr lang="en-US" dirty="0" smtClean="0"/>
              <a:t>If one of these has more than the minimum number for entries, then we can do a </a:t>
            </a:r>
            <a:r>
              <a:rPr lang="en-US" b="1" dirty="0" smtClean="0"/>
              <a:t>transfer </a:t>
            </a:r>
            <a:r>
              <a:rPr lang="en-US" dirty="0" smtClean="0"/>
              <a:t>operation: one child of the sibling is moved to the node where the deletion takes place, one of the keys of the sibling is moved into the parent node, and a key from the parent node is moved into the node where the deletion takes place.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If the immediate sibling has only the minimum number of keys then we perform a </a:t>
            </a:r>
            <a:r>
              <a:rPr lang="en-US" b="1" dirty="0" smtClean="0"/>
              <a:t>fusion</a:t>
            </a:r>
            <a:r>
              <a:rPr lang="en-US" dirty="0" smtClean="0"/>
              <a:t> operation: the current node and its sibling are merged into a new node and a key is moved from the parent into this new node.</a:t>
            </a:r>
          </a:p>
          <a:p>
            <a:r>
              <a:rPr lang="en-US" dirty="0" smtClean="0"/>
              <a:t>If this step leaves the parent with too few entries, the process </a:t>
            </a:r>
            <a:r>
              <a:rPr lang="en-US" b="1" dirty="0" smtClean="0"/>
              <a:t>propagates upward.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531207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34100" y="45881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302645" y="446244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389185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16495" y="45697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42909" y="4083771"/>
            <a:ext cx="13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h     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5016495" y="4426164"/>
            <a:ext cx="68545" cy="1436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715881" y="459519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endCxn id="50" idx="0"/>
          </p:cNvCxnSpPr>
          <p:nvPr/>
        </p:nvCxnSpPr>
        <p:spPr>
          <a:xfrm>
            <a:off x="4784425" y="4475730"/>
            <a:ext cx="1" cy="1194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1599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7816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423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Successor of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601030" y="462452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669574" y="4439566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604447" y="452613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517215" y="4376982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4889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8" y="4043682"/>
            <a:ext cx="1484789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41716" y="409311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</a:t>
            </a:r>
            <a:r>
              <a:rPr lang="en-US" dirty="0" smtClean="0"/>
              <a:t>    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945312" y="46420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8013856" y="4457050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80537" y="461891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69" idx="0"/>
          </p:cNvCxnSpPr>
          <p:nvPr/>
        </p:nvCxnSpPr>
        <p:spPr>
          <a:xfrm>
            <a:off x="8280537" y="4460418"/>
            <a:ext cx="68545" cy="158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30134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423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Promote the Successor of r – Delete the Successor from its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66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3941" y="464807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532485" y="446312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0671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1967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98349" y="409379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25138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893682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786119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b="1" dirty="0" smtClean="0"/>
              <a:t>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1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67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3941" y="464807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532485" y="446312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0671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1967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98349" y="409379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  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25138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893682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</a:t>
            </a:r>
            <a:r>
              <a:rPr lang="en-US" b="1" dirty="0" smtClean="0"/>
              <a:t>  </a:t>
            </a:r>
            <a:r>
              <a:rPr lang="en-US" b="1" dirty="0"/>
              <a:t>p</a:t>
            </a:r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786119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77989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0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68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63941" y="464807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42" idx="0"/>
          </p:cNvCxnSpPr>
          <p:nvPr/>
        </p:nvCxnSpPr>
        <p:spPr>
          <a:xfrm>
            <a:off x="7532485" y="4463124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119659" y="459814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60" idx="3"/>
            <a:endCxn id="51" idx="0"/>
          </p:cNvCxnSpPr>
          <p:nvPr/>
        </p:nvCxnSpPr>
        <p:spPr>
          <a:xfrm flipH="1">
            <a:off x="7188204" y="4412458"/>
            <a:ext cx="106716" cy="1856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119659" y="4043682"/>
            <a:ext cx="1196758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98349" y="4093792"/>
            <a:ext cx="132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25138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893682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786119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121388" y="2862248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   </a:t>
            </a:r>
            <a:r>
              <a:rPr lang="en-US" b="1" dirty="0"/>
              <a:t>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883182" y="3253936"/>
            <a:ext cx="580759" cy="1024522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26520" y="3581531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699094" y="3173536"/>
            <a:ext cx="96032" cy="846300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680136" y="344921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9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the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69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    </a:t>
            </a:r>
            <a:r>
              <a:rPr lang="en-US" dirty="0"/>
              <a:t>e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    t    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13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be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entries and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 smtClean="0"/>
                  <a:t> be the height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. We justify the proposition by proving the following bounds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b="0" i="0" smtClean="0">
                        <a:latin typeface="Cambria Math"/>
                      </a:rPr>
                      <m:t>:</m:t>
                    </m:r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</m:func>
                      </m:den>
                    </m:f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+1)</m:t>
                        </m:r>
                      </m:e>
                    </m:func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</m:func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+1</a:t>
                </a:r>
              </a:p>
              <a:p>
                <a:r>
                  <a:rPr lang="en-US" dirty="0" smtClean="0"/>
                  <a:t>By the size and depth properties, the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′′</m:t>
                    </m:r>
                  </m:oMath>
                </a14:m>
                <a:r>
                  <a:rPr lang="en-US" dirty="0" smtClean="0"/>
                  <a:t> of external nodes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is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and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To see the upper bound, consider that we can have 1 node at level 0,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nodes at level 1,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nodes at level 2 etc. and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sup>
                    </m:sSup>
                  </m:oMath>
                </a14:m>
                <a:r>
                  <a:rPr lang="en-US" dirty="0" smtClean="0"/>
                  <a:t> at level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</m:oMath>
                </a14:m>
                <a:r>
                  <a:rPr lang="en-US" dirty="0" smtClean="0"/>
                  <a:t> (these are the external nodes).</a:t>
                </a:r>
              </a:p>
              <a:p>
                <a:r>
                  <a:rPr lang="en-US" dirty="0" smtClean="0"/>
                  <a:t>To see the lower bound, consider that we can have 1 node at level 0, 2 nodes at level 1,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nodes at level 2,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at level 3 etc. and at least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nodes at level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70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  e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    t    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778708" y="4259706"/>
            <a:ext cx="142379" cy="681462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603824" y="4941168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71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5003" y="4024820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46459" y="4331901"/>
            <a:ext cx="152356" cy="148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77914" y="448030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81485" y="4057388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b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63468" y="4538980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1618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1798749" y="3173536"/>
            <a:ext cx="1432610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16074" y="4521733"/>
            <a:ext cx="137089" cy="153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130173" y="4460418"/>
            <a:ext cx="1" cy="76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59" idx="3"/>
            <a:endCxn id="22" idx="0"/>
          </p:cNvCxnSpPr>
          <p:nvPr/>
        </p:nvCxnSpPr>
        <p:spPr>
          <a:xfrm flipH="1">
            <a:off x="2710163" y="4388612"/>
            <a:ext cx="7240" cy="132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405" y="451293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6" idx="5"/>
            <a:endCxn id="43" idx="0"/>
          </p:cNvCxnSpPr>
          <p:nvPr/>
        </p:nvCxnSpPr>
        <p:spPr>
          <a:xfrm>
            <a:off x="2211519" y="4393596"/>
            <a:ext cx="102431" cy="119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730204" y="454332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798749" y="4441110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546428" y="4019836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7" idx="4"/>
            <a:endCxn id="59" idx="0"/>
          </p:cNvCxnSpPr>
          <p:nvPr/>
        </p:nvCxnSpPr>
        <p:spPr>
          <a:xfrm flipH="1">
            <a:off x="3130174" y="3227648"/>
            <a:ext cx="482574" cy="7921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9" idx="5"/>
          </p:cNvCxnSpPr>
          <p:nvPr/>
        </p:nvCxnSpPr>
        <p:spPr>
          <a:xfrm>
            <a:off x="3542944" y="4388612"/>
            <a:ext cx="41674" cy="1101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14750" y="4053539"/>
            <a:ext cx="63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  e 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    t   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2867919" y="3359845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  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921087" y="3069187"/>
            <a:ext cx="528190" cy="950649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59" idx="2"/>
          </p:cNvCxnSpPr>
          <p:nvPr/>
        </p:nvCxnSpPr>
        <p:spPr>
          <a:xfrm flipV="1">
            <a:off x="2382494" y="4235860"/>
            <a:ext cx="163934" cy="2345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44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the Fusion – Underflow at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72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 b    c    e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    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070691" y="3173536"/>
            <a:ext cx="1160668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926408" y="1948190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    t   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73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 b    c    e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73382" y="2858151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61184" y="2858151"/>
            <a:ext cx="60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41" name="Straight Connector 40"/>
          <p:cNvCxnSpPr>
            <a:stCxn id="7" idx="3"/>
            <a:endCxn id="6" idx="0"/>
          </p:cNvCxnSpPr>
          <p:nvPr/>
        </p:nvCxnSpPr>
        <p:spPr>
          <a:xfrm flipH="1">
            <a:off x="2070691" y="3173536"/>
            <a:ext cx="1160668" cy="85128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5"/>
            <a:endCxn id="34" idx="0"/>
          </p:cNvCxnSpPr>
          <p:nvPr/>
        </p:nvCxnSpPr>
        <p:spPr>
          <a:xfrm>
            <a:off x="3994137" y="3173536"/>
            <a:ext cx="384443" cy="8838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53" name="Straight Connector 52"/>
          <p:cNvCxnSpPr>
            <a:stCxn id="76" idx="3"/>
            <a:endCxn id="45" idx="0"/>
          </p:cNvCxnSpPr>
          <p:nvPr/>
        </p:nvCxnSpPr>
        <p:spPr>
          <a:xfrm flipH="1">
            <a:off x="5757962" y="3199824"/>
            <a:ext cx="411179" cy="809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cxnSp>
        <p:nvCxnSpPr>
          <p:cNvPr id="82" name="Straight Connector 81"/>
          <p:cNvCxnSpPr>
            <a:endCxn id="73" idx="0"/>
          </p:cNvCxnSpPr>
          <p:nvPr/>
        </p:nvCxnSpPr>
        <p:spPr>
          <a:xfrm>
            <a:off x="6630549" y="3253936"/>
            <a:ext cx="1" cy="75988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501293" y="1916832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410588" y="2488819"/>
            <a:ext cx="31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  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011164" y="2884439"/>
            <a:ext cx="1078732" cy="3694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6931919" y="3199824"/>
            <a:ext cx="958260" cy="8438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3"/>
            <a:endCxn id="7" idx="0"/>
          </p:cNvCxnSpPr>
          <p:nvPr/>
        </p:nvCxnSpPr>
        <p:spPr>
          <a:xfrm flipH="1">
            <a:off x="3612748" y="2285608"/>
            <a:ext cx="1059520" cy="5725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2" idx="5"/>
            <a:endCxn id="76" idx="0"/>
          </p:cNvCxnSpPr>
          <p:nvPr/>
        </p:nvCxnSpPr>
        <p:spPr>
          <a:xfrm>
            <a:off x="5497809" y="2285608"/>
            <a:ext cx="1052721" cy="598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93681" y="2879827"/>
            <a:ext cx="67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    t   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6"/>
            <a:endCxn id="76" idx="2"/>
          </p:cNvCxnSpPr>
          <p:nvPr/>
        </p:nvCxnSpPr>
        <p:spPr>
          <a:xfrm>
            <a:off x="4152114" y="3042900"/>
            <a:ext cx="1859050" cy="26288"/>
          </a:xfrm>
          <a:prstGeom prst="line">
            <a:avLst/>
          </a:prstGeom>
          <a:ln w="1270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7"/>
          </p:cNvCxnSpPr>
          <p:nvPr/>
        </p:nvCxnSpPr>
        <p:spPr>
          <a:xfrm flipH="1">
            <a:off x="3994137" y="2132856"/>
            <a:ext cx="1090901" cy="779407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1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the Fusion – Delete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74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 b    c    e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6" idx="3"/>
            <a:endCxn id="6" idx="0"/>
          </p:cNvCxnSpPr>
          <p:nvPr/>
        </p:nvCxnSpPr>
        <p:spPr>
          <a:xfrm flipH="1">
            <a:off x="2070691" y="3150145"/>
            <a:ext cx="1950895" cy="874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4005222" y="1855867"/>
            <a:ext cx="11674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727981" y="2708920"/>
            <a:ext cx="2004858" cy="51692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5439234" y="3150145"/>
            <a:ext cx="2450945" cy="8935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6" idx="0"/>
          </p:cNvCxnSpPr>
          <p:nvPr/>
        </p:nvCxnSpPr>
        <p:spPr>
          <a:xfrm>
            <a:off x="4588967" y="2287915"/>
            <a:ext cx="141443" cy="4210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49256" y="2802265"/>
            <a:ext cx="139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    m    t   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4" idx="0"/>
          </p:cNvCxnSpPr>
          <p:nvPr/>
        </p:nvCxnSpPr>
        <p:spPr>
          <a:xfrm>
            <a:off x="4378579" y="3225847"/>
            <a:ext cx="1" cy="8315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76" idx="4"/>
            <a:endCxn id="45" idx="0"/>
          </p:cNvCxnSpPr>
          <p:nvPr/>
        </p:nvCxnSpPr>
        <p:spPr>
          <a:xfrm>
            <a:off x="4730410" y="3225847"/>
            <a:ext cx="1027552" cy="7832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73" idx="0"/>
          </p:cNvCxnSpPr>
          <p:nvPr/>
        </p:nvCxnSpPr>
        <p:spPr>
          <a:xfrm>
            <a:off x="5085038" y="3225847"/>
            <a:ext cx="1545512" cy="7879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8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61" y="147356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0480-70A4-412E-84A2-464D723EEE2F}" type="slidenum">
              <a:rPr lang="el-GR" smtClean="0"/>
              <a:t>75</a:t>
            </a:fld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077914" y="4024820"/>
            <a:ext cx="1985554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11" idx="0"/>
          </p:cNvCxnSpPr>
          <p:nvPr/>
        </p:nvCxnSpPr>
        <p:spPr>
          <a:xfrm flipH="1">
            <a:off x="1167076" y="4377838"/>
            <a:ext cx="68544" cy="148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98531" y="452628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3182" y="4505618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35620" y="4051529"/>
            <a:ext cx="16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    b    c    e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919632" y="45210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6" idx="3"/>
            <a:endCxn id="6" idx="0"/>
          </p:cNvCxnSpPr>
          <p:nvPr/>
        </p:nvCxnSpPr>
        <p:spPr>
          <a:xfrm flipH="1">
            <a:off x="2070691" y="3150145"/>
            <a:ext cx="1950895" cy="874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6883182" y="4353785"/>
            <a:ext cx="68545" cy="1518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78580" y="4598289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32" idx="0"/>
          </p:cNvCxnSpPr>
          <p:nvPr/>
        </p:nvCxnSpPr>
        <p:spPr>
          <a:xfrm>
            <a:off x="4447125" y="4472614"/>
            <a:ext cx="0" cy="1256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22" idx="0"/>
          </p:cNvCxnSpPr>
          <p:nvPr/>
        </p:nvCxnSpPr>
        <p:spPr>
          <a:xfrm>
            <a:off x="2772690" y="4393596"/>
            <a:ext cx="215487" cy="127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830751" y="4057388"/>
            <a:ext cx="1095657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2563" y="45465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42909" y="4576070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7" idx="0"/>
          </p:cNvCxnSpPr>
          <p:nvPr/>
        </p:nvCxnSpPr>
        <p:spPr>
          <a:xfrm flipH="1">
            <a:off x="3911454" y="4416536"/>
            <a:ext cx="75216" cy="159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9370" y="4096085"/>
            <a:ext cx="1062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     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05596" y="454691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23545" y="4572377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60" idx="3"/>
            <a:endCxn id="42" idx="0"/>
          </p:cNvCxnSpPr>
          <p:nvPr/>
        </p:nvCxnSpPr>
        <p:spPr>
          <a:xfrm flipH="1">
            <a:off x="7492090" y="4412458"/>
            <a:ext cx="96693" cy="15991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5"/>
            <a:endCxn id="35" idx="0"/>
          </p:cNvCxnSpPr>
          <p:nvPr/>
        </p:nvCxnSpPr>
        <p:spPr>
          <a:xfrm>
            <a:off x="4765953" y="4426164"/>
            <a:ext cx="175155" cy="12041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343066" y="4009062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26506" y="4047204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  <a:r>
              <a:rPr lang="en-US" dirty="0" smtClean="0"/>
              <a:t>  </a:t>
            </a:r>
            <a:r>
              <a:rPr lang="en-US" b="1" dirty="0" smtClean="0"/>
              <a:t> 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396072" y="45812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3" idx="0"/>
          </p:cNvCxnSpPr>
          <p:nvPr/>
        </p:nvCxnSpPr>
        <p:spPr>
          <a:xfrm>
            <a:off x="2464617" y="4445865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5" idx="3"/>
            <a:endCxn id="31" idx="0"/>
          </p:cNvCxnSpPr>
          <p:nvPr/>
        </p:nvCxnSpPr>
        <p:spPr>
          <a:xfrm>
            <a:off x="5464586" y="4377838"/>
            <a:ext cx="9555" cy="1690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316417" y="4548076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8229185" y="4398920"/>
            <a:ext cx="145202" cy="149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723934" y="458870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56" idx="0"/>
          </p:cNvCxnSpPr>
          <p:nvPr/>
        </p:nvCxnSpPr>
        <p:spPr>
          <a:xfrm flipH="1" flipV="1">
            <a:off x="5792478" y="4430062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463941" y="4043682"/>
            <a:ext cx="852476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46234" y="4098986"/>
            <a:ext cx="88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u    x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1582114" y="4513564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endCxn id="55" idx="0"/>
          </p:cNvCxnSpPr>
          <p:nvPr/>
        </p:nvCxnSpPr>
        <p:spPr>
          <a:xfrm>
            <a:off x="1650659" y="4411348"/>
            <a:ext cx="0" cy="102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999961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61" idx="0"/>
          </p:cNvCxnSpPr>
          <p:nvPr/>
        </p:nvCxnSpPr>
        <p:spPr>
          <a:xfrm flipH="1" flipV="1">
            <a:off x="5999961" y="4403872"/>
            <a:ext cx="68545" cy="1332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326195" y="455653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5" idx="0"/>
          </p:cNvCxnSpPr>
          <p:nvPr/>
        </p:nvCxnSpPr>
        <p:spPr>
          <a:xfrm flipH="1" flipV="1">
            <a:off x="6394739" y="4397890"/>
            <a:ext cx="1" cy="1586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890179" y="4653272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endCxn id="67" idx="0"/>
          </p:cNvCxnSpPr>
          <p:nvPr/>
        </p:nvCxnSpPr>
        <p:spPr>
          <a:xfrm>
            <a:off x="7958723" y="4468318"/>
            <a:ext cx="1" cy="1849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562005" y="4537121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215654" y="4013817"/>
            <a:ext cx="829791" cy="4320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3" idx="4"/>
          </p:cNvCxnSpPr>
          <p:nvPr/>
        </p:nvCxnSpPr>
        <p:spPr>
          <a:xfrm flipH="1">
            <a:off x="6630549" y="4445865"/>
            <a:ext cx="1" cy="861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326195" y="4060369"/>
            <a:ext cx="66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  s</a:t>
            </a:r>
            <a:endParaRPr lang="en-US" b="1" dirty="0"/>
          </a:p>
        </p:txBody>
      </p:sp>
      <p:sp>
        <p:nvSpPr>
          <p:cNvPr id="76" name="Oval 75"/>
          <p:cNvSpPr/>
          <p:nvPr/>
        </p:nvSpPr>
        <p:spPr>
          <a:xfrm>
            <a:off x="3727981" y="2708920"/>
            <a:ext cx="2004858" cy="51692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6" idx="5"/>
            <a:endCxn id="60" idx="0"/>
          </p:cNvCxnSpPr>
          <p:nvPr/>
        </p:nvCxnSpPr>
        <p:spPr>
          <a:xfrm>
            <a:off x="5439234" y="3150145"/>
            <a:ext cx="2450945" cy="89353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49256" y="2802265"/>
            <a:ext cx="139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     j    m    t   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2002146" y="4600053"/>
            <a:ext cx="137089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endCxn id="85" idx="0"/>
          </p:cNvCxnSpPr>
          <p:nvPr/>
        </p:nvCxnSpPr>
        <p:spPr>
          <a:xfrm>
            <a:off x="2070691" y="4464654"/>
            <a:ext cx="0" cy="13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4" idx="0"/>
          </p:cNvCxnSpPr>
          <p:nvPr/>
        </p:nvCxnSpPr>
        <p:spPr>
          <a:xfrm>
            <a:off x="4378579" y="3225847"/>
            <a:ext cx="1" cy="8315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76" idx="4"/>
            <a:endCxn id="45" idx="0"/>
          </p:cNvCxnSpPr>
          <p:nvPr/>
        </p:nvCxnSpPr>
        <p:spPr>
          <a:xfrm>
            <a:off x="4730410" y="3225847"/>
            <a:ext cx="1027552" cy="7832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73" idx="0"/>
          </p:cNvCxnSpPr>
          <p:nvPr/>
        </p:nvCxnSpPr>
        <p:spPr>
          <a:xfrm>
            <a:off x="5085038" y="3225847"/>
            <a:ext cx="1545512" cy="7879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55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deletes target from the B-tree.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target is the key of some entry in the B-tree to which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points.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This entry has been deleted from the B-tree.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Uses: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(Key target,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*root)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oldroot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   /* used to dispose of an empty root 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(target, root);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(root-&gt;count==0){    /* root is empty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oldroot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=root;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root=root-&gt;branch[0];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free(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oldroot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return root;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Most of the work is done in the recursive 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function first searches the current node for the target. If it is found and the node has only internal-node children, then the immediate successor of the key is found and is placed in the current node, and the successor is deleted. </a:t>
            </a:r>
            <a:endParaRPr lang="en-US" dirty="0"/>
          </a:p>
          <a:p>
            <a:r>
              <a:rPr lang="en-US" dirty="0" smtClean="0"/>
              <a:t>Deletion from a node with only external-node children is straightforward.</a:t>
            </a:r>
          </a:p>
          <a:p>
            <a:r>
              <a:rPr lang="en-US" dirty="0" smtClean="0"/>
              <a:t>Otherwise, the function continues recursively. When a recursive call returns, the function checks to see if enough entries remain in the appropriate node, and, if not, moves entries as required.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Deletion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look for target to delete.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target is the key of some entry in 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subtree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of a B-tree to which current points.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This entry has been deleted from the B-tree.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Uses: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recursively,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Successor, Remove, Restore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(Key target,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       /* location of target or of branch on which to search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(!current){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("Target was not in the B-tree");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return;         /* Hitting an empty tree is an error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SearchNode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(target, current, &amp;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if (current-&gt;branch[pos-1]){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Successor(current,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 /* replaces 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by its successor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].key, 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}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Remove(current,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 /* removes key 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of *current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                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/* Target was not found in the current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RecDeleteTree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(target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]-&gt;count &lt; MIN)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Restore(current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Remove: delete an entry and the branch to its right.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current points to a node in a B-tree with 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entry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 index pos.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This entry and the branch to its right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are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removed from *current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Remove(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       /* index for moving entries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=pos+1;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&lt;=current-&gt;count;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current-&gt;entry[i-1]=current-&gt;entry[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current-&gt;branch[i-1]=current-&gt;branch[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current-&gt;count--;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By an earlier proposition we have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+1</m:t>
                    </m:r>
                  </m:oMath>
                </a14:m>
                <a:r>
                  <a:rPr lang="en-US" dirty="0"/>
                  <a:t> therefore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+1≤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h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Taking the logarithm of base 2 of each term, we get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</m:e>
                      </m:func>
                      <m:r>
                        <a:rPr lang="en-US" b="0" i="0" smtClean="0">
                          <a:latin typeface="Cambria Math"/>
                        </a:rPr>
                        <m:t>1</m:t>
                      </m:r>
                      <m:r>
                        <a:rPr lang="en-US" dirty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i="1" dirty="0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dirty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e>
                      </m:func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h</m:t>
                      </m:r>
                      <m:func>
                        <m:funcPr>
                          <m:ctrlPr>
                            <a:rPr lang="en-US" b="0" i="1" dirty="0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The lower bound we want to prove is obvious from the above inequalities.</a:t>
                </a:r>
              </a:p>
              <a:p>
                <a:r>
                  <a:rPr lang="en-US" dirty="0" smtClean="0"/>
                  <a:t>The upper bound we want to prove is also easy to see as follows: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Auxiliary </a:t>
            </a:r>
            <a:r>
              <a:rPr lang="en-US" dirty="0" smtClean="0"/>
              <a:t>Functions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/* Successor: replaces an entry by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its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immediate successor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Pre: current points to a node in a B-tree with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an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entry 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index pos.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Post: This entry is replaced by its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successor under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order of keys.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Successor(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/* The code is left as exercise */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Functions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Restore</a:t>
            </a:r>
            <a:r>
              <a:rPr lang="en-US" dirty="0" smtClean="0"/>
              <a:t> implements the transfer or fusion operation required when we have an underflow.</a:t>
            </a:r>
          </a:p>
          <a:p>
            <a:r>
              <a:rPr lang="en-US" dirty="0" smtClean="0"/>
              <a:t>The transfer operation is implemented by functions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MoveLeft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MoveRight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fusion operation is implemented by function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Combine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Functions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Restore: restore the minimum number of entries.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Pre: current points to a node in a B-tree with an entry in index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the branch to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the right of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one too few entries.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Post: An entry taken from elsewhere is used to restore the minimum number of entries by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entering it at 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Uses: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Combine */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Restore(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==0)       /* case: leftmost key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(current-&gt;branch[1]-&gt;count &gt; MIN)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(current, 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Combine(current, 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current-&gt;count) /*case: rightmost key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if (current-&gt;branch[pos-1]-&gt;count &gt; MIN)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Combine(current,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 if (current-&gt;branch[pos-1]-&gt;count &gt; MIN)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 if (current-&gt;branch[pos+1]-&gt;count &gt; MIN)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(current, pos+1);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Combine(current,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Auxiliary Functions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move a key to the right.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current points to a node in a B-tree with entries in the branches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pos-1, with too few entries in branch pos.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The rightmost entry from branch pos-1 has moved into *current, which has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sent an entry into the branch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(c=t-&gt;count; c&gt;0; c--){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/* shift all keys in the right node one position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t-&gt;entry[c+1]=t-&gt;entry[c];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t-&gt;branch[c+1]=t-&gt;branch[c];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t-&gt;branch[1]=t-&gt;branch[0];   /* move key from parent to right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t-&gt;count++;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t-&gt;entry[1]=current-&gt;entry[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t=current-&gt;branch[pos-1];   /* move last key of left node into parent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]=t-&gt;entry[t-&gt;count];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]-&gt;branch[0]=t-&gt;branch[t-&gt;count];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t-&gt;count--;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1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Functions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move a key to the left.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Pre: current points to a node in a B-tree with entries in the branches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pos-1, with too few in branch pos-1.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Post: The leftmost entry from branch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moved into *current, which has sent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an entry into the branch pos-1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MoveLeft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t=current-&gt;branch[pos-1];   /* move key from parent into left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t-&gt;count++;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t-&gt;entry[t-&gt;count]=current-&gt;entry[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t-&gt;branch[t-&gt;count]=current-&gt;branch[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]-&gt;branch[0];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  /* Move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first key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from right node into parent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]=t-&gt;entry[1];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t-&gt;branch[0]=t-&gt;branch[1];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t-&gt;count--;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(c=1; c&lt;=t-&gt;count;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c++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/* shift all keys in the right node one position leftward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t-&gt;entry[c]=t-&gt;entry[c+1];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t-&gt;branch[c]=t-&gt;branch[c+1];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/* Combine: combine adjacent nodes.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Pre: current points to a node in a B-tree with entries in the branches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pos-1, with too few to move entries.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Post: The nodes at branches pos-1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have been combined into one node,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which also includes the entry formerly in *current at index pos.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Combine(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*current,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*right;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*left;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right=current-&gt;branch[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left=current-&gt;branch[pos-1];    /* work with the left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left-&gt;count++;                  /* insert the key from the parent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left-&gt;entry[left-&gt;count]=current-&gt;entry[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left-&gt;branch[left-&gt;count]=right-&gt;branch[0];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(c=1; c&lt;=right-&gt;count;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c++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){ /* insert all keys from right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left-&gt;count++;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left-&gt;entry[left-&gt;count]=right-&gt;entry[c];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left-&gt;branch[left-&gt;count]=right-&gt;branch[c];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for (c=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c&lt; current-&gt;count;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c++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){  /* delete key from parent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current-&gt;entry[c]=current-&gt;entry[c+1];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current-&gt;branch[c]=current-&gt;branch[c+1];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current-&gt;count--;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free(right);           /* dispose of the empty right node 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9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Complexity of Operations in a B-tree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As we have shown for multi-way trees, the complexity of search, insertion and deletion in a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 smtClean="0"/>
                  <a:t>is the time it takes to implement split, transfer or fusion using the data structure implementing each node of the tree.</a:t>
                </a:r>
              </a:p>
              <a:p>
                <a:r>
                  <a:rPr lang="en-US" dirty="0" smtClean="0"/>
                  <a:t>If we count only disk block operations 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(1)</m:t>
                    </m:r>
                  </m:oMath>
                </a14:m>
                <a:r>
                  <a:rPr lang="en-US" dirty="0" smtClean="0"/>
                  <a:t>. Therefore, the complexity of each operation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𝑶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𝒎</m:t>
                                    </m:r>
                                  </m:num>
                                  <m:den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sub>
                        </m:sSub>
                      </m:fName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</m:func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 smtClean="0"/>
                  <a:t>.</a:t>
                </a:r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30000" dirty="0" smtClean="0"/>
              <a:t>+</a:t>
            </a:r>
            <a:r>
              <a:rPr lang="en-US" dirty="0" smtClean="0"/>
              <a:t>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variation of B-trees called </a:t>
            </a:r>
            <a:r>
              <a:rPr lang="en-US" b="1" dirty="0" smtClean="0"/>
              <a:t>B</a:t>
            </a:r>
            <a:r>
              <a:rPr lang="en-US" b="1" baseline="30000" dirty="0" smtClean="0"/>
              <a:t>+</a:t>
            </a:r>
            <a:r>
              <a:rPr lang="en-US" b="1" dirty="0" smtClean="0"/>
              <a:t>-trees</a:t>
            </a:r>
            <a:r>
              <a:rPr lang="en-US" dirty="0" smtClean="0"/>
              <a:t> is one of the most important indexing structures used in today’s </a:t>
            </a:r>
            <a:r>
              <a:rPr lang="en-US" b="1" dirty="0" smtClean="0"/>
              <a:t>file systems and relational database management systems</a:t>
            </a:r>
            <a:r>
              <a:rPr lang="en-US" dirty="0" smtClean="0"/>
              <a:t>.</a:t>
            </a:r>
            <a:endParaRPr lang="en-US" b="1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30000" dirty="0" smtClean="0"/>
              <a:t>+</a:t>
            </a:r>
            <a:r>
              <a:rPr lang="en-US" dirty="0" smtClean="0"/>
              <a:t>-tree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88</a:t>
            </a:fld>
            <a:endParaRPr lang="en-US"/>
          </a:p>
        </p:txBody>
      </p:sp>
      <p:pic>
        <p:nvPicPr>
          <p:cNvPr id="6" name="Picture 2" descr="C:\Manolis\manolis\courses\data structures\lectures\trees\multi-way trees\Bplustre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4" y="2048410"/>
            <a:ext cx="7885112" cy="362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1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code we presented is from the following book:</a:t>
            </a:r>
          </a:p>
          <a:p>
            <a:pPr lvl="1"/>
            <a:r>
              <a:rPr lang="en-US" dirty="0" smtClean="0"/>
              <a:t>R. Kruse, C. L. </a:t>
            </a:r>
            <a:r>
              <a:rPr lang="en-US" dirty="0" err="1" smtClean="0"/>
              <a:t>Tondo</a:t>
            </a:r>
            <a:r>
              <a:rPr lang="en-US" dirty="0" smtClean="0"/>
              <a:t> and B. Leung. Data Structures and Program Design in C.</a:t>
            </a:r>
          </a:p>
          <a:p>
            <a:pPr lvl="2"/>
            <a:r>
              <a:rPr lang="en-US" dirty="0" smtClean="0"/>
              <a:t>Chapter 10</a:t>
            </a:r>
          </a:p>
          <a:p>
            <a:r>
              <a:rPr lang="en-US" dirty="0" smtClean="0"/>
              <a:t>The theoretical results are from the following books:</a:t>
            </a:r>
          </a:p>
          <a:p>
            <a:pPr lvl="1"/>
            <a:r>
              <a:rPr lang="en-US" dirty="0" smtClean="0"/>
              <a:t>M. T. Goodrich, R. </a:t>
            </a:r>
            <a:r>
              <a:rPr lang="en-US" dirty="0" err="1" smtClean="0"/>
              <a:t>Tamassia</a:t>
            </a:r>
            <a:r>
              <a:rPr lang="en-US" dirty="0" smtClean="0"/>
              <a:t> and D. Mount. Data Structures and Algorithms in C++. 2</a:t>
            </a:r>
            <a:r>
              <a:rPr lang="en-US" baseline="30000" dirty="0" smtClean="0"/>
              <a:t>nd</a:t>
            </a:r>
            <a:r>
              <a:rPr lang="en-US" dirty="0" smtClean="0"/>
              <a:t> edition. John Wiley.</a:t>
            </a:r>
          </a:p>
          <a:p>
            <a:pPr lvl="1"/>
            <a:r>
              <a:rPr lang="en-US" dirty="0" err="1" smtClean="0"/>
              <a:t>Sartaj</a:t>
            </a:r>
            <a:r>
              <a:rPr lang="en-US" dirty="0" smtClean="0"/>
              <a:t> </a:t>
            </a:r>
            <a:r>
              <a:rPr lang="en-US" dirty="0" err="1" smtClean="0"/>
              <a:t>Sahni</a:t>
            </a:r>
            <a:r>
              <a:rPr lang="en-US" dirty="0" smtClean="0"/>
              <a:t>. </a:t>
            </a:r>
            <a:r>
              <a:rPr lang="el-GR" dirty="0" smtClean="0"/>
              <a:t>Δομές Δεδομένων, Αλγόριθμοι και Εφαρμογές στη </a:t>
            </a:r>
            <a:r>
              <a:rPr lang="en-US" dirty="0" smtClean="0"/>
              <a:t>C++. </a:t>
            </a:r>
            <a:r>
              <a:rPr lang="el-GR" dirty="0" smtClean="0"/>
              <a:t>Εκδόσεις </a:t>
            </a:r>
            <a:r>
              <a:rPr lang="el-GR" dirty="0" err="1" smtClean="0"/>
              <a:t>Τζιόλα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n-US" dirty="0" smtClean="0"/>
              <a:t>R. </a:t>
            </a:r>
            <a:r>
              <a:rPr lang="en-US" dirty="0" err="1" smtClean="0"/>
              <a:t>Sedgewick</a:t>
            </a:r>
            <a:r>
              <a:rPr lang="en-US" dirty="0" smtClean="0"/>
              <a:t>. </a:t>
            </a:r>
            <a:r>
              <a:rPr lang="el-GR" dirty="0" smtClean="0"/>
              <a:t>Αλγόριθμοι σε </a:t>
            </a:r>
            <a:r>
              <a:rPr lang="en-US" dirty="0" smtClean="0"/>
              <a:t>C.</a:t>
            </a:r>
          </a:p>
          <a:p>
            <a:pPr lvl="1"/>
            <a:r>
              <a:rPr lang="el-GR" dirty="0" smtClean="0"/>
              <a:t>Κεφ. 16.3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be a B-tree of order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and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dirty="0" smtClean="0"/>
                  <a:t> Let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</a:rPr>
                      <m:t>𝑑</m:t>
                    </m:r>
                    <m:r>
                      <a:rPr lang="en-US" b="0" i="1" dirty="0" smtClean="0">
                        <a:latin typeface="Cambria Math"/>
                      </a:rPr>
                      <m:t>=⌈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⌉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the number of entries in the tree. Then, the following inequalities hold:</a:t>
                </a:r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−1</m:t>
                    </m:r>
                  </m:oMath>
                </a14:m>
                <a:endParaRPr lang="en-US" dirty="0" smtClean="0"/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+1)</m:t>
                            </m:r>
                          </m:e>
                        </m:func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≤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  <a:ea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+1)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b="0" i="0" smtClean="0">
                        <a:latin typeface="Cambria Math"/>
                        <a:ea typeface="Cambria Math"/>
                      </a:rPr>
                      <m:t>+1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Proof?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Structures and Programming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EDC-9D06-4FAB-B4EB-9986F65E7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6090</Words>
  <Application>Microsoft Office PowerPoint</Application>
  <PresentationFormat>On-screen Show (4:3)</PresentationFormat>
  <Paragraphs>944</Paragraphs>
  <Slides>89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0" baseType="lpstr">
      <vt:lpstr>Office Theme</vt:lpstr>
      <vt:lpstr>B-Trees</vt:lpstr>
      <vt:lpstr>External Searching</vt:lpstr>
      <vt:lpstr>External Searching (cont’d)</vt:lpstr>
      <vt:lpstr>(a,b) Trees</vt:lpstr>
      <vt:lpstr>B-Trees</vt:lpstr>
      <vt:lpstr>Proposition</vt:lpstr>
      <vt:lpstr>Proof</vt:lpstr>
      <vt:lpstr>Proof (cont’d)</vt:lpstr>
      <vt:lpstr>Proposition</vt:lpstr>
      <vt:lpstr>Proof</vt:lpstr>
      <vt:lpstr>Fact</vt:lpstr>
      <vt:lpstr>Declarations</vt:lpstr>
      <vt:lpstr>Declarations (cont’d)</vt:lpstr>
      <vt:lpstr>Insertion into a B-tree</vt:lpstr>
      <vt:lpstr>Example</vt:lpstr>
      <vt:lpstr>Insert a</vt:lpstr>
      <vt:lpstr>Insert g</vt:lpstr>
      <vt:lpstr>Insert f</vt:lpstr>
      <vt:lpstr>Insert b</vt:lpstr>
      <vt:lpstr>Insert k - Overflow</vt:lpstr>
      <vt:lpstr>Creation of a New Root Node</vt:lpstr>
      <vt:lpstr>Split</vt:lpstr>
      <vt:lpstr>Insert d</vt:lpstr>
      <vt:lpstr>Insert h</vt:lpstr>
      <vt:lpstr>Insert m</vt:lpstr>
      <vt:lpstr>Insert j - Overflow</vt:lpstr>
      <vt:lpstr>Sent j to the Parent Node</vt:lpstr>
      <vt:lpstr>Split</vt:lpstr>
      <vt:lpstr>Insert e</vt:lpstr>
      <vt:lpstr>Insert s</vt:lpstr>
      <vt:lpstr>Insert i</vt:lpstr>
      <vt:lpstr>Insert r</vt:lpstr>
      <vt:lpstr>Insert x - Overflow</vt:lpstr>
      <vt:lpstr>r is Sent to the Parent Node</vt:lpstr>
      <vt:lpstr>Split</vt:lpstr>
      <vt:lpstr>Insert c - Overflow</vt:lpstr>
      <vt:lpstr>c is Sent to the Parent</vt:lpstr>
      <vt:lpstr>Split</vt:lpstr>
      <vt:lpstr>Insert l</vt:lpstr>
      <vt:lpstr>Insert n</vt:lpstr>
      <vt:lpstr>Insert t</vt:lpstr>
      <vt:lpstr>Insert u</vt:lpstr>
      <vt:lpstr>Insert p - Overflow</vt:lpstr>
      <vt:lpstr>m is Sent to the Parent Node</vt:lpstr>
      <vt:lpstr>Split</vt:lpstr>
      <vt:lpstr>Overflow at the Root</vt:lpstr>
      <vt:lpstr>j is Sent up to a New Root</vt:lpstr>
      <vt:lpstr>Split</vt:lpstr>
      <vt:lpstr>Final Tree</vt:lpstr>
      <vt:lpstr>Insertion into a B-tree</vt:lpstr>
      <vt:lpstr>Insertion into a B-tree (cont’d)</vt:lpstr>
      <vt:lpstr>Recursive Insertion into a Subtree</vt:lpstr>
      <vt:lpstr>Recursive Insertion into a Subtree (cont’d)</vt:lpstr>
      <vt:lpstr>Searching a Node</vt:lpstr>
      <vt:lpstr>Searching a Node (cont’d)</vt:lpstr>
      <vt:lpstr>Insertion of a Key into a Node</vt:lpstr>
      <vt:lpstr>Insertion of a Key into a Node (cont’d)</vt:lpstr>
      <vt:lpstr>Splitting a Full Node</vt:lpstr>
      <vt:lpstr>Splitting a Full Node</vt:lpstr>
      <vt:lpstr>Deletion from a B-tree</vt:lpstr>
      <vt:lpstr>Deletion from a B-tree (cont’d)</vt:lpstr>
      <vt:lpstr>Example</vt:lpstr>
      <vt:lpstr>Delete h</vt:lpstr>
      <vt:lpstr>Delete r</vt:lpstr>
      <vt:lpstr>Find the Successor of r</vt:lpstr>
      <vt:lpstr>Promote the Successor of r – Delete the Successor from its Place</vt:lpstr>
      <vt:lpstr>Delete p</vt:lpstr>
      <vt:lpstr>Transfer</vt:lpstr>
      <vt:lpstr>After the Transfer</vt:lpstr>
      <vt:lpstr>Delete d</vt:lpstr>
      <vt:lpstr>Fusion</vt:lpstr>
      <vt:lpstr>After the Fusion – Underflow at f</vt:lpstr>
      <vt:lpstr>Fusion</vt:lpstr>
      <vt:lpstr>After the Fusion – Delete Root</vt:lpstr>
      <vt:lpstr>Final Tree</vt:lpstr>
      <vt:lpstr>Deletion Function</vt:lpstr>
      <vt:lpstr>Recursive Deletion</vt:lpstr>
      <vt:lpstr>Recursive Deletion (cont’d)</vt:lpstr>
      <vt:lpstr>Auxiliary Functions</vt:lpstr>
      <vt:lpstr>Auxiliary Functions (cont’d)</vt:lpstr>
      <vt:lpstr>Auxiliary Functions (cont’d)</vt:lpstr>
      <vt:lpstr>Auxiliary Functions (cont’d)</vt:lpstr>
      <vt:lpstr>Auxiliary Functions (cont’d)</vt:lpstr>
      <vt:lpstr>Auxiliary Functions (cont’d)</vt:lpstr>
      <vt:lpstr>Auxiliary Functions</vt:lpstr>
      <vt:lpstr>Complexity of Operations in a B-tree</vt:lpstr>
      <vt:lpstr>B+-trees</vt:lpstr>
      <vt:lpstr>B+-tree Example</vt:lpstr>
      <vt:lpstr>Readings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B-Trees</dc:title>
  <dc:creator>koubarak</dc:creator>
  <cp:lastModifiedBy>koubarak</cp:lastModifiedBy>
  <cp:revision>79</cp:revision>
  <dcterms:created xsi:type="dcterms:W3CDTF">2016-04-03T13:41:35Z</dcterms:created>
  <dcterms:modified xsi:type="dcterms:W3CDTF">2017-04-24T11:26:29Z</dcterms:modified>
</cp:coreProperties>
</file>