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364" r:id="rId3"/>
    <p:sldId id="365" r:id="rId4"/>
    <p:sldId id="366" r:id="rId5"/>
    <p:sldId id="367" r:id="rId6"/>
    <p:sldId id="368" r:id="rId7"/>
    <p:sldId id="369" r:id="rId8"/>
    <p:sldId id="370" r:id="rId9"/>
    <p:sldId id="371" r:id="rId10"/>
    <p:sldId id="372" r:id="rId11"/>
    <p:sldId id="373" r:id="rId12"/>
    <p:sldId id="374" r:id="rId13"/>
    <p:sldId id="375" r:id="rId14"/>
    <p:sldId id="376" r:id="rId15"/>
    <p:sldId id="257" r:id="rId16"/>
    <p:sldId id="350" r:id="rId17"/>
    <p:sldId id="351" r:id="rId18"/>
    <p:sldId id="352" r:id="rId19"/>
    <p:sldId id="258" r:id="rId20"/>
    <p:sldId id="377" r:id="rId21"/>
    <p:sldId id="378" r:id="rId22"/>
    <p:sldId id="379" r:id="rId23"/>
    <p:sldId id="380" r:id="rId24"/>
    <p:sldId id="381" r:id="rId25"/>
    <p:sldId id="382" r:id="rId26"/>
    <p:sldId id="259" r:id="rId27"/>
    <p:sldId id="383" r:id="rId28"/>
    <p:sldId id="384" r:id="rId29"/>
    <p:sldId id="385" r:id="rId30"/>
    <p:sldId id="260" r:id="rId31"/>
    <p:sldId id="386" r:id="rId32"/>
    <p:sldId id="387" r:id="rId33"/>
    <p:sldId id="261" r:id="rId34"/>
    <p:sldId id="274" r:id="rId35"/>
    <p:sldId id="276" r:id="rId36"/>
    <p:sldId id="277" r:id="rId37"/>
    <p:sldId id="278" r:id="rId38"/>
    <p:sldId id="279" r:id="rId39"/>
    <p:sldId id="280" r:id="rId40"/>
    <p:sldId id="281" r:id="rId41"/>
    <p:sldId id="282" r:id="rId42"/>
    <p:sldId id="283" r:id="rId43"/>
    <p:sldId id="284" r:id="rId44"/>
    <p:sldId id="353" r:id="rId45"/>
    <p:sldId id="285" r:id="rId46"/>
    <p:sldId id="388" r:id="rId47"/>
    <p:sldId id="391" r:id="rId48"/>
    <p:sldId id="390" r:id="rId49"/>
    <p:sldId id="393" r:id="rId50"/>
    <p:sldId id="414" r:id="rId51"/>
    <p:sldId id="415" r:id="rId52"/>
    <p:sldId id="429" r:id="rId53"/>
    <p:sldId id="432" r:id="rId54"/>
    <p:sldId id="430" r:id="rId55"/>
    <p:sldId id="433" r:id="rId56"/>
    <p:sldId id="416" r:id="rId57"/>
    <p:sldId id="417" r:id="rId58"/>
    <p:sldId id="434" r:id="rId59"/>
    <p:sldId id="435" r:id="rId60"/>
    <p:sldId id="436" r:id="rId61"/>
    <p:sldId id="437" r:id="rId62"/>
    <p:sldId id="438" r:id="rId63"/>
    <p:sldId id="419" r:id="rId64"/>
    <p:sldId id="420" r:id="rId65"/>
    <p:sldId id="421" r:id="rId66"/>
    <p:sldId id="439" r:id="rId67"/>
    <p:sldId id="440" r:id="rId68"/>
    <p:sldId id="441" r:id="rId69"/>
    <p:sldId id="442" r:id="rId70"/>
    <p:sldId id="443" r:id="rId71"/>
    <p:sldId id="444" r:id="rId72"/>
    <p:sldId id="445" r:id="rId73"/>
    <p:sldId id="423" r:id="rId74"/>
    <p:sldId id="424" r:id="rId75"/>
    <p:sldId id="425" r:id="rId76"/>
    <p:sldId id="426" r:id="rId77"/>
    <p:sldId id="427" r:id="rId78"/>
    <p:sldId id="408" r:id="rId79"/>
    <p:sldId id="357" r:id="rId80"/>
    <p:sldId id="361" r:id="rId81"/>
    <p:sldId id="358" r:id="rId82"/>
    <p:sldId id="359" r:id="rId83"/>
    <p:sldId id="362" r:id="rId84"/>
    <p:sldId id="360" r:id="rId85"/>
    <p:sldId id="409" r:id="rId86"/>
    <p:sldId id="410" r:id="rId87"/>
    <p:sldId id="411" r:id="rId88"/>
    <p:sldId id="412" r:id="rId89"/>
    <p:sldId id="345" r:id="rId90"/>
    <p:sldId id="446" r:id="rId91"/>
    <p:sldId id="263" r:id="rId92"/>
    <p:sldId id="265" r:id="rId93"/>
    <p:sldId id="266" r:id="rId94"/>
    <p:sldId id="267" r:id="rId95"/>
    <p:sldId id="268" r:id="rId96"/>
    <p:sldId id="269" r:id="rId97"/>
    <p:sldId id="270" r:id="rId98"/>
    <p:sldId id="271" r:id="rId99"/>
    <p:sldId id="356" r:id="rId100"/>
    <p:sldId id="428" r:id="rId101"/>
    <p:sldId id="290" r:id="rId102"/>
    <p:sldId id="291" r:id="rId103"/>
    <p:sldId id="292" r:id="rId104"/>
    <p:sldId id="293" r:id="rId105"/>
    <p:sldId id="294" r:id="rId106"/>
    <p:sldId id="349"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58"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BB727-D25E-4ADC-8791-8F6393E852B0}" type="datetimeFigureOut">
              <a:rPr lang="en-US" smtClean="0"/>
              <a:t>3/28/2018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EEFDD-2E64-431D-B983-2E820096BC43}" type="slidenum">
              <a:rPr lang="en-US" smtClean="0"/>
              <a:t>‹#›</a:t>
            </a:fld>
            <a:endParaRPr lang="en-US"/>
          </a:p>
        </p:txBody>
      </p:sp>
    </p:spTree>
    <p:extLst>
      <p:ext uri="{BB962C8B-B14F-4D97-AF65-F5344CB8AC3E}">
        <p14:creationId xmlns:p14="http://schemas.microsoft.com/office/powerpoint/2010/main" val="258499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489ED4-5F0B-4CA3-B897-F5FE647E33D8}" type="datetime1">
              <a:rPr lang="en-US" smtClean="0"/>
              <a:t>3/28/2018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425784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A3065-A8F5-460E-B679-1FC70CE25CEC}" type="datetime1">
              <a:rPr lang="en-US" smtClean="0"/>
              <a:t>3/28/2018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119479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7A6A1-4392-4AEB-8D2D-88B2198A4EFF}" type="datetime1">
              <a:rPr lang="en-US" smtClean="0"/>
              <a:t>3/28/2018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152587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818FA-556A-4244-A240-30DFD6F33728}" type="datetime1">
              <a:rPr lang="en-US" smtClean="0"/>
              <a:t>3/28/2018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291567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29208F-1B46-4B7A-BEF5-491D31221B95}" type="datetime1">
              <a:rPr lang="en-US" smtClean="0"/>
              <a:t>3/28/2018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373345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365FB3-910D-4BC3-967F-B905B4910201}" type="datetime1">
              <a:rPr lang="en-US" smtClean="0"/>
              <a:t>3/28/2018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235290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C30B8-4D57-44D5-9F4C-6BCE952D27AF}" type="datetime1">
              <a:rPr lang="en-US" smtClean="0"/>
              <a:t>3/28/2018</a:t>
            </a:fld>
            <a:endParaRPr lang="en-US"/>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79139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6F22DC-0E60-4D77-A974-3A07DD0B9964}" type="datetime1">
              <a:rPr lang="en-US" smtClean="0"/>
              <a:t>3/28/2018</a:t>
            </a:fld>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300690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6F055-26FA-496B-97EE-1660A8282D12}" type="datetime1">
              <a:rPr lang="en-US" smtClean="0"/>
              <a:t>3/28/2018</a:t>
            </a:fld>
            <a:endParaRPr lang="en-US"/>
          </a:p>
        </p:txBody>
      </p:sp>
      <p:sp>
        <p:nvSpPr>
          <p:cNvPr id="3" name="Footer Placeholder 2"/>
          <p:cNvSpPr>
            <a:spLocks noGrp="1"/>
          </p:cNvSpPr>
          <p:nvPr>
            <p:ph type="ftr" sz="quarter" idx="11"/>
          </p:nvPr>
        </p:nvSpPr>
        <p:spPr/>
        <p:txBody>
          <a:bodyPr/>
          <a:lstStyle/>
          <a:p>
            <a:r>
              <a:rPr lang="en-US"/>
              <a:t>Data Structures and Programming Techniques</a:t>
            </a:r>
          </a:p>
        </p:txBody>
      </p:sp>
      <p:sp>
        <p:nvSpPr>
          <p:cNvPr id="4" name="Slide Number Placeholder 3"/>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117633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A3D7B7-1419-4B8F-B00A-47A1B50FB8BE}" type="datetime1">
              <a:rPr lang="en-US" smtClean="0"/>
              <a:t>3/28/2018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417864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49C9EE-D6B1-47B1-869B-6792CB01BBEB}" type="datetime1">
              <a:rPr lang="en-US" smtClean="0"/>
              <a:t>3/28/2018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a:t>
            </a:fld>
            <a:endParaRPr lang="en-US"/>
          </a:p>
        </p:txBody>
      </p:sp>
    </p:spTree>
    <p:extLst>
      <p:ext uri="{BB962C8B-B14F-4D97-AF65-F5344CB8AC3E}">
        <p14:creationId xmlns:p14="http://schemas.microsoft.com/office/powerpoint/2010/main" val="176135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4D48C-B808-44DD-BC85-13AEFC7A97DF}" type="datetime1">
              <a:rPr lang="en-US" smtClean="0"/>
              <a:t>3/28/2018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51D1A-CF1C-4735-A77F-0C98E6CB0E9A}" type="slidenum">
              <a:rPr lang="en-US" smtClean="0"/>
              <a:t>‹#›</a:t>
            </a:fld>
            <a:endParaRPr lang="en-US"/>
          </a:p>
        </p:txBody>
      </p:sp>
    </p:spTree>
    <p:extLst>
      <p:ext uri="{BB962C8B-B14F-4D97-AF65-F5344CB8AC3E}">
        <p14:creationId xmlns:p14="http://schemas.microsoft.com/office/powerpoint/2010/main" val="98832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Binary Search Trees</a:t>
            </a:r>
          </a:p>
        </p:txBody>
      </p:sp>
      <p:sp>
        <p:nvSpPr>
          <p:cNvPr id="3" name="Subtitle 2"/>
          <p:cNvSpPr>
            <a:spLocks noGrp="1"/>
          </p:cNvSpPr>
          <p:nvPr>
            <p:ph type="subTitle" idx="1"/>
          </p:nvPr>
        </p:nvSpPr>
        <p:spPr/>
        <p:txBody>
          <a:bodyPr/>
          <a:lstStyle/>
          <a:p>
            <a:r>
              <a:rPr lang="en-US" dirty="0" err="1"/>
              <a:t>Manolis</a:t>
            </a:r>
            <a:r>
              <a:rPr lang="en-US" dirty="0"/>
              <a:t> </a:t>
            </a:r>
            <a:r>
              <a:rPr lang="en-US" dirty="0" err="1"/>
              <a:t>Koubarakis</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a:t>
            </a:fld>
            <a:endParaRPr lang="en-US"/>
          </a:p>
        </p:txBody>
      </p:sp>
    </p:spTree>
    <p:extLst>
      <p:ext uri="{BB962C8B-B14F-4D97-AF65-F5344CB8AC3E}">
        <p14:creationId xmlns:p14="http://schemas.microsoft.com/office/powerpoint/2010/main" val="212195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Binary Search</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BinarySearch</a:t>
            </a:r>
            <a:r>
              <a:rPr lang="en-US" dirty="0">
                <a:latin typeface="Courier New" pitchFamily="49" charset="0"/>
                <a:cs typeface="Courier New" pitchFamily="49" charset="0"/>
              </a:rPr>
              <a:t> (Key K, </a:t>
            </a:r>
            <a:r>
              <a:rPr lang="en-US" dirty="0" err="1">
                <a:latin typeface="Courier New" pitchFamily="49" charset="0"/>
                <a:cs typeface="Courier New" pitchFamily="49" charset="0"/>
              </a:rPr>
              <a:t>int</a:t>
            </a:r>
            <a:r>
              <a:rPr lang="en-US" dirty="0">
                <a:latin typeface="Courier New" pitchFamily="49" charset="0"/>
                <a:cs typeface="Courier New" pitchFamily="49" charset="0"/>
              </a:rPr>
              <a:t> L, </a:t>
            </a:r>
            <a:r>
              <a:rPr lang="en-US" dirty="0" err="1">
                <a:latin typeface="Courier New" pitchFamily="49" charset="0"/>
                <a:cs typeface="Courier New" pitchFamily="49" charset="0"/>
              </a:rPr>
              <a:t>int</a:t>
            </a:r>
            <a:r>
              <a:rPr lang="en-US" dirty="0">
                <a:latin typeface="Courier New" pitchFamily="49" charset="0"/>
                <a:cs typeface="Courier New" pitchFamily="49" charset="0"/>
              </a:rPr>
              <a:t> R)</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To find the position of the search key K in the </a:t>
            </a:r>
            <a:r>
              <a:rPr lang="en-US" dirty="0" err="1">
                <a:latin typeface="Courier New" pitchFamily="49" charset="0"/>
                <a:cs typeface="Courier New" pitchFamily="49" charset="0"/>
              </a:rPr>
              <a:t>subarray</a:t>
            </a: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A[L:R]. Note: To search for K in A[0:n-1], the initial call </a:t>
            </a:r>
          </a:p>
          <a:p>
            <a:pPr marL="0" indent="0">
              <a:buNone/>
            </a:pPr>
            <a:r>
              <a:rPr lang="en-US" dirty="0">
                <a:latin typeface="Courier New" pitchFamily="49" charset="0"/>
                <a:cs typeface="Courier New" pitchFamily="49" charset="0"/>
              </a:rPr>
              <a:t>      is </a:t>
            </a:r>
            <a:r>
              <a:rPr lang="en-US" dirty="0" err="1">
                <a:latin typeface="Courier New" pitchFamily="49" charset="0"/>
                <a:cs typeface="Courier New" pitchFamily="49" charset="0"/>
              </a:rPr>
              <a:t>BinarySearch</a:t>
            </a:r>
            <a:r>
              <a:rPr lang="en-US" dirty="0">
                <a:latin typeface="Courier New" pitchFamily="49" charset="0"/>
                <a:cs typeface="Courier New" pitchFamily="49" charset="0"/>
              </a:rPr>
              <a:t>(K, 0, n-1)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Midpoint;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Midpoint=(L+R)/2;</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if (L&gt;R){</a:t>
            </a:r>
          </a:p>
          <a:p>
            <a:pPr marL="0" indent="0">
              <a:buNone/>
            </a:pPr>
            <a:r>
              <a:rPr lang="en-US" dirty="0">
                <a:latin typeface="Courier New" pitchFamily="49" charset="0"/>
                <a:cs typeface="Courier New" pitchFamily="49" charset="0"/>
              </a:rPr>
              <a:t>     return -1;</a:t>
            </a:r>
          </a:p>
          <a:p>
            <a:pPr marL="0" indent="0">
              <a:buNone/>
            </a:pPr>
            <a:r>
              <a:rPr lang="en-US" dirty="0">
                <a:latin typeface="Courier New" pitchFamily="49" charset="0"/>
                <a:cs typeface="Courier New" pitchFamily="49" charset="0"/>
              </a:rPr>
              <a:t>   } else if (K==A[Midpoint]){</a:t>
            </a:r>
          </a:p>
          <a:p>
            <a:pPr marL="0" indent="0">
              <a:buNone/>
            </a:pPr>
            <a:r>
              <a:rPr lang="en-US" dirty="0">
                <a:latin typeface="Courier New" pitchFamily="49" charset="0"/>
                <a:cs typeface="Courier New" pitchFamily="49" charset="0"/>
              </a:rPr>
              <a:t>     return Midpoint;</a:t>
            </a:r>
          </a:p>
          <a:p>
            <a:pPr marL="0" indent="0">
              <a:buNone/>
            </a:pPr>
            <a:r>
              <a:rPr lang="en-US" dirty="0">
                <a:latin typeface="Courier New" pitchFamily="49" charset="0"/>
                <a:cs typeface="Courier New" pitchFamily="49" charset="0"/>
              </a:rPr>
              <a:t>   } else if (K &gt; A[Midpoint]){</a:t>
            </a:r>
          </a:p>
          <a:p>
            <a:pPr marL="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BinarySearch</a:t>
            </a:r>
            <a:r>
              <a:rPr lang="en-US" dirty="0">
                <a:latin typeface="Courier New" pitchFamily="49" charset="0"/>
                <a:cs typeface="Courier New" pitchFamily="49" charset="0"/>
              </a:rPr>
              <a:t>(K, Midpoint+1, R);</a:t>
            </a:r>
          </a:p>
          <a:p>
            <a:pPr marL="0" indent="0">
              <a:buNone/>
            </a:pPr>
            <a:r>
              <a:rPr lang="en-US" dirty="0">
                <a:latin typeface="Courier New" pitchFamily="49" charset="0"/>
                <a:cs typeface="Courier New" pitchFamily="49" charset="0"/>
              </a:rPr>
              <a:t>   } else {</a:t>
            </a:r>
          </a:p>
          <a:p>
            <a:pPr marL="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BinarySearch</a:t>
            </a:r>
            <a:r>
              <a:rPr lang="en-US" dirty="0">
                <a:latin typeface="Courier New" pitchFamily="49" charset="0"/>
                <a:cs typeface="Courier New" pitchFamily="49" charset="0"/>
              </a:rPr>
              <a:t>(K, L, Midpoint-1);</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10</a:t>
            </a:fld>
            <a:endParaRPr lang="en-US"/>
          </a:p>
        </p:txBody>
      </p:sp>
    </p:spTree>
    <p:extLst>
      <p:ext uri="{BB962C8B-B14F-4D97-AF65-F5344CB8AC3E}">
        <p14:creationId xmlns:p14="http://schemas.microsoft.com/office/powerpoint/2010/main" val="30295839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complexity of join is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𝒏</m:t>
                    </m:r>
                    <m:r>
                      <a:rPr lang="en-US" b="1" i="1" smtClean="0">
                        <a:latin typeface="Cambria Math"/>
                      </a:rPr>
                      <m:t>)</m:t>
                    </m:r>
                  </m:oMath>
                </a14:m>
                <a:r>
                  <a:rPr lang="en-US" b="1" dirty="0"/>
                  <a:t> </a:t>
                </a:r>
                <a:r>
                  <a:rPr lang="en-US" dirty="0"/>
                  <a:t>where </a:t>
                </a:r>
                <a14:m>
                  <m:oMath xmlns:m="http://schemas.openxmlformats.org/officeDocument/2006/math">
                    <m:r>
                      <a:rPr lang="en-US" b="0" i="1" smtClean="0">
                        <a:latin typeface="Cambria Math"/>
                      </a:rPr>
                      <m:t>𝑛</m:t>
                    </m:r>
                  </m:oMath>
                </a14:m>
                <a:r>
                  <a:rPr lang="en-US" dirty="0"/>
                  <a:t> is the number of nodes in the tree.</a:t>
                </a:r>
              </a:p>
              <a:p>
                <a:r>
                  <a:rPr lang="en-US" dirty="0"/>
                  <a:t>This follows from the fact that each node can be the root node on a recursive call at most once.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100</a:t>
            </a:fld>
            <a:endParaRPr lang="en-US"/>
          </a:p>
        </p:txBody>
      </p:sp>
    </p:spTree>
    <p:extLst>
      <p:ext uri="{BB962C8B-B14F-4D97-AF65-F5344CB8AC3E}">
        <p14:creationId xmlns:p14="http://schemas.microsoft.com/office/powerpoint/2010/main" val="10041743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b="1" dirty="0"/>
                  <a:t>Balanced BSTs </a:t>
                </a:r>
                <a:r>
                  <a:rPr lang="en-US" dirty="0"/>
                  <a:t>have very good search times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But if the tree gets out of balance then the performance can degrade to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𝑛</m:t>
                        </m:r>
                      </m:e>
                    </m:d>
                    <m:r>
                      <a:rPr lang="en-US" b="0" i="1" smtClean="0">
                        <a:latin typeface="Cambria Math"/>
                      </a:rPr>
                      <m:t>.</m:t>
                    </m:r>
                  </m:oMath>
                </a14:m>
                <a:endParaRPr lang="en-US" dirty="0"/>
              </a:p>
              <a:p>
                <a:r>
                  <a:rPr lang="en-US" dirty="0"/>
                  <a:t>How much does it cost to keep a BST balanced?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101</a:t>
            </a:fld>
            <a:endParaRPr lang="en-US"/>
          </a:p>
        </p:txBody>
      </p:sp>
    </p:spTree>
    <p:extLst>
      <p:ext uri="{BB962C8B-B14F-4D97-AF65-F5344CB8AC3E}">
        <p14:creationId xmlns:p14="http://schemas.microsoft.com/office/powerpoint/2010/main" val="23881284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4067944" y="206084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60032"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47864"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4"/>
          </p:cNvCxnSpPr>
          <p:nvPr/>
        </p:nvCxnSpPr>
        <p:spPr>
          <a:xfrm flipH="1">
            <a:off x="3563888" y="2420888"/>
            <a:ext cx="720080" cy="304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4"/>
            <a:endCxn id="5" idx="0"/>
          </p:cNvCxnSpPr>
          <p:nvPr/>
        </p:nvCxnSpPr>
        <p:spPr>
          <a:xfrm>
            <a:off x="4283968" y="2420888"/>
            <a:ext cx="792088" cy="30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68688"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27784"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6" idx="4"/>
            <a:endCxn id="12" idx="0"/>
          </p:cNvCxnSpPr>
          <p:nvPr/>
        </p:nvCxnSpPr>
        <p:spPr>
          <a:xfrm flipH="1">
            <a:off x="2843808" y="3085728"/>
            <a:ext cx="720080" cy="4621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4"/>
            <a:endCxn id="11" idx="0"/>
          </p:cNvCxnSpPr>
          <p:nvPr/>
        </p:nvCxnSpPr>
        <p:spPr>
          <a:xfrm>
            <a:off x="3563888" y="3085728"/>
            <a:ext cx="520824"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499992"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5" idx="4"/>
            <a:endCxn id="17" idx="0"/>
          </p:cNvCxnSpPr>
          <p:nvPr/>
        </p:nvCxnSpPr>
        <p:spPr>
          <a:xfrm flipH="1">
            <a:off x="4716016" y="3085728"/>
            <a:ext cx="360040"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84712" y="2051556"/>
            <a:ext cx="415280" cy="369332"/>
          </a:xfrm>
          <a:prstGeom prst="rect">
            <a:avLst/>
          </a:prstGeom>
          <a:noFill/>
        </p:spPr>
        <p:txBody>
          <a:bodyPr wrap="square" rtlCol="0">
            <a:spAutoFit/>
          </a:bodyPr>
          <a:lstStyle/>
          <a:p>
            <a:pPr algn="ctr"/>
            <a:r>
              <a:rPr lang="en-US" dirty="0"/>
              <a:t>5</a:t>
            </a:r>
          </a:p>
        </p:txBody>
      </p:sp>
      <p:sp>
        <p:nvSpPr>
          <p:cNvPr id="21" name="TextBox 20"/>
          <p:cNvSpPr txBox="1"/>
          <p:nvPr/>
        </p:nvSpPr>
        <p:spPr>
          <a:xfrm>
            <a:off x="3347864" y="2716396"/>
            <a:ext cx="415280" cy="369332"/>
          </a:xfrm>
          <a:prstGeom prst="rect">
            <a:avLst/>
          </a:prstGeom>
          <a:noFill/>
        </p:spPr>
        <p:txBody>
          <a:bodyPr wrap="square" rtlCol="0">
            <a:spAutoFit/>
          </a:bodyPr>
          <a:lstStyle/>
          <a:p>
            <a:pPr algn="ctr"/>
            <a:r>
              <a:rPr lang="en-US" dirty="0"/>
              <a:t>3</a:t>
            </a:r>
          </a:p>
        </p:txBody>
      </p:sp>
      <p:sp>
        <p:nvSpPr>
          <p:cNvPr id="22" name="TextBox 21"/>
          <p:cNvSpPr txBox="1"/>
          <p:nvPr/>
        </p:nvSpPr>
        <p:spPr>
          <a:xfrm>
            <a:off x="2636168" y="3547864"/>
            <a:ext cx="415280"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3885456" y="3526025"/>
            <a:ext cx="415280" cy="369332"/>
          </a:xfrm>
          <a:prstGeom prst="rect">
            <a:avLst/>
          </a:prstGeom>
          <a:noFill/>
        </p:spPr>
        <p:txBody>
          <a:bodyPr wrap="square" rtlCol="0">
            <a:spAutoFit/>
          </a:bodyPr>
          <a:lstStyle/>
          <a:p>
            <a:pPr algn="ctr"/>
            <a:r>
              <a:rPr lang="en-US" dirty="0"/>
              <a:t>4</a:t>
            </a:r>
          </a:p>
        </p:txBody>
      </p:sp>
      <p:sp>
        <p:nvSpPr>
          <p:cNvPr id="24" name="TextBox 23"/>
          <p:cNvSpPr txBox="1"/>
          <p:nvPr/>
        </p:nvSpPr>
        <p:spPr>
          <a:xfrm>
            <a:off x="4516760" y="3514584"/>
            <a:ext cx="415280"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4868416" y="2716396"/>
            <a:ext cx="415280" cy="369332"/>
          </a:xfrm>
          <a:prstGeom prst="rect">
            <a:avLst/>
          </a:prstGeom>
          <a:noFill/>
        </p:spPr>
        <p:txBody>
          <a:bodyPr wrap="square" rtlCol="0">
            <a:spAutoFit/>
          </a:bodyPr>
          <a:lstStyle/>
          <a:p>
            <a:pPr algn="ctr"/>
            <a:r>
              <a:rPr lang="en-US" dirty="0"/>
              <a:t>7</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102</a:t>
            </a:fld>
            <a:endParaRPr lang="en-US"/>
          </a:p>
        </p:txBody>
      </p:sp>
      <p:cxnSp>
        <p:nvCxnSpPr>
          <p:cNvPr id="26" name="Straight Connector 25"/>
          <p:cNvCxnSpPr>
            <a:endCxn id="27" idx="0"/>
          </p:cNvCxnSpPr>
          <p:nvPr/>
        </p:nvCxnSpPr>
        <p:spPr>
          <a:xfrm flipH="1">
            <a:off x="2692039" y="3902512"/>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623494" y="42085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9" idx="0"/>
          </p:cNvCxnSpPr>
          <p:nvPr/>
        </p:nvCxnSpPr>
        <p:spPr>
          <a:xfrm>
            <a:off x="2834532" y="3907816"/>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955799" y="421717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1" idx="0"/>
          </p:cNvCxnSpPr>
          <p:nvPr/>
        </p:nvCxnSpPr>
        <p:spPr>
          <a:xfrm flipH="1">
            <a:off x="3960047" y="3911425"/>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91502" y="421746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a:off x="4102540" y="3916729"/>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223807" y="422609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5" idx="0"/>
          </p:cNvCxnSpPr>
          <p:nvPr/>
        </p:nvCxnSpPr>
        <p:spPr>
          <a:xfrm flipH="1">
            <a:off x="4609336" y="3902795"/>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540791" y="42088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7" idx="0"/>
          </p:cNvCxnSpPr>
          <p:nvPr/>
        </p:nvCxnSpPr>
        <p:spPr>
          <a:xfrm>
            <a:off x="4751829" y="3908099"/>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73096" y="421746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9" idx="0"/>
          </p:cNvCxnSpPr>
          <p:nvPr/>
        </p:nvCxnSpPr>
        <p:spPr>
          <a:xfrm>
            <a:off x="5083246" y="3090258"/>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204513" y="339962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22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1882552" y="440575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Inserting Key 1</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4067944" y="206084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60032"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47864"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4"/>
          </p:cNvCxnSpPr>
          <p:nvPr/>
        </p:nvCxnSpPr>
        <p:spPr>
          <a:xfrm flipH="1">
            <a:off x="3563888" y="2420888"/>
            <a:ext cx="720080" cy="304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4"/>
            <a:endCxn id="5" idx="0"/>
          </p:cNvCxnSpPr>
          <p:nvPr/>
        </p:nvCxnSpPr>
        <p:spPr>
          <a:xfrm>
            <a:off x="4283968" y="2420888"/>
            <a:ext cx="792088" cy="30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68688"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27784"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6" idx="4"/>
            <a:endCxn id="12" idx="0"/>
          </p:cNvCxnSpPr>
          <p:nvPr/>
        </p:nvCxnSpPr>
        <p:spPr>
          <a:xfrm flipH="1">
            <a:off x="2843808" y="3085728"/>
            <a:ext cx="720080" cy="4621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4"/>
            <a:endCxn id="11" idx="0"/>
          </p:cNvCxnSpPr>
          <p:nvPr/>
        </p:nvCxnSpPr>
        <p:spPr>
          <a:xfrm>
            <a:off x="3563888" y="3085728"/>
            <a:ext cx="520824"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499992"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5" idx="4"/>
            <a:endCxn id="17" idx="0"/>
          </p:cNvCxnSpPr>
          <p:nvPr/>
        </p:nvCxnSpPr>
        <p:spPr>
          <a:xfrm flipH="1">
            <a:off x="4716016" y="3085728"/>
            <a:ext cx="360040"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84712" y="2051556"/>
            <a:ext cx="415280" cy="369332"/>
          </a:xfrm>
          <a:prstGeom prst="rect">
            <a:avLst/>
          </a:prstGeom>
          <a:noFill/>
        </p:spPr>
        <p:txBody>
          <a:bodyPr wrap="square" rtlCol="0">
            <a:spAutoFit/>
          </a:bodyPr>
          <a:lstStyle/>
          <a:p>
            <a:pPr algn="ctr"/>
            <a:r>
              <a:rPr lang="en-US" dirty="0"/>
              <a:t>5</a:t>
            </a:r>
          </a:p>
        </p:txBody>
      </p:sp>
      <p:sp>
        <p:nvSpPr>
          <p:cNvPr id="21" name="TextBox 20"/>
          <p:cNvSpPr txBox="1"/>
          <p:nvPr/>
        </p:nvSpPr>
        <p:spPr>
          <a:xfrm>
            <a:off x="3347864" y="2716396"/>
            <a:ext cx="415280" cy="369332"/>
          </a:xfrm>
          <a:prstGeom prst="rect">
            <a:avLst/>
          </a:prstGeom>
          <a:noFill/>
        </p:spPr>
        <p:txBody>
          <a:bodyPr wrap="square" rtlCol="0">
            <a:spAutoFit/>
          </a:bodyPr>
          <a:lstStyle/>
          <a:p>
            <a:pPr algn="ctr"/>
            <a:r>
              <a:rPr lang="en-US" dirty="0"/>
              <a:t>3</a:t>
            </a:r>
          </a:p>
        </p:txBody>
      </p:sp>
      <p:sp>
        <p:nvSpPr>
          <p:cNvPr id="22" name="TextBox 21"/>
          <p:cNvSpPr txBox="1"/>
          <p:nvPr/>
        </p:nvSpPr>
        <p:spPr>
          <a:xfrm>
            <a:off x="2633869" y="3536032"/>
            <a:ext cx="415280"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3885456" y="3526025"/>
            <a:ext cx="415280" cy="369332"/>
          </a:xfrm>
          <a:prstGeom prst="rect">
            <a:avLst/>
          </a:prstGeom>
          <a:noFill/>
        </p:spPr>
        <p:txBody>
          <a:bodyPr wrap="square" rtlCol="0">
            <a:spAutoFit/>
          </a:bodyPr>
          <a:lstStyle/>
          <a:p>
            <a:pPr algn="ctr"/>
            <a:r>
              <a:rPr lang="en-US" dirty="0"/>
              <a:t>4</a:t>
            </a:r>
          </a:p>
        </p:txBody>
      </p:sp>
      <p:sp>
        <p:nvSpPr>
          <p:cNvPr id="24" name="TextBox 23"/>
          <p:cNvSpPr txBox="1"/>
          <p:nvPr/>
        </p:nvSpPr>
        <p:spPr>
          <a:xfrm>
            <a:off x="4516760" y="3514584"/>
            <a:ext cx="415280" cy="369332"/>
          </a:xfrm>
          <a:prstGeom prst="rect">
            <a:avLst/>
          </a:prstGeom>
          <a:noFill/>
        </p:spPr>
        <p:txBody>
          <a:bodyPr wrap="square" rtlCol="0">
            <a:spAutoFit/>
          </a:bodyPr>
          <a:lstStyle/>
          <a:p>
            <a:pPr algn="ctr"/>
            <a:r>
              <a:rPr lang="en-US" dirty="0"/>
              <a:t>6</a:t>
            </a:r>
          </a:p>
        </p:txBody>
      </p:sp>
      <p:sp>
        <p:nvSpPr>
          <p:cNvPr id="25" name="TextBox 24"/>
          <p:cNvSpPr txBox="1"/>
          <p:nvPr/>
        </p:nvSpPr>
        <p:spPr>
          <a:xfrm>
            <a:off x="4868416" y="2716396"/>
            <a:ext cx="415280" cy="369332"/>
          </a:xfrm>
          <a:prstGeom prst="rect">
            <a:avLst/>
          </a:prstGeom>
          <a:noFill/>
        </p:spPr>
        <p:txBody>
          <a:bodyPr wrap="square" rtlCol="0">
            <a:spAutoFit/>
          </a:bodyPr>
          <a:lstStyle/>
          <a:p>
            <a:pPr algn="ctr"/>
            <a:r>
              <a:rPr lang="en-US" dirty="0"/>
              <a:t>7</a:t>
            </a:r>
          </a:p>
        </p:txBody>
      </p:sp>
      <p:sp>
        <p:nvSpPr>
          <p:cNvPr id="26" name="TextBox 25"/>
          <p:cNvSpPr txBox="1"/>
          <p:nvPr/>
        </p:nvSpPr>
        <p:spPr>
          <a:xfrm>
            <a:off x="1879441" y="4396462"/>
            <a:ext cx="415280" cy="369332"/>
          </a:xfrm>
          <a:prstGeom prst="rect">
            <a:avLst/>
          </a:prstGeom>
          <a:noFill/>
        </p:spPr>
        <p:txBody>
          <a:bodyPr wrap="square" rtlCol="0">
            <a:spAutoFit/>
          </a:bodyPr>
          <a:lstStyle/>
          <a:p>
            <a:pPr algn="ctr"/>
            <a:r>
              <a:rPr lang="en-US" dirty="0"/>
              <a:t>1</a:t>
            </a:r>
          </a:p>
        </p:txBody>
      </p:sp>
      <p:cxnSp>
        <p:nvCxnSpPr>
          <p:cNvPr id="9" name="Straight Connector 8"/>
          <p:cNvCxnSpPr>
            <a:stCxn id="12" idx="4"/>
            <a:endCxn id="27" idx="0"/>
          </p:cNvCxnSpPr>
          <p:nvPr/>
        </p:nvCxnSpPr>
        <p:spPr>
          <a:xfrm flipH="1">
            <a:off x="2098576" y="3907904"/>
            <a:ext cx="745232" cy="49785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13" name="Slide Number Placeholder 12"/>
          <p:cNvSpPr>
            <a:spLocks noGrp="1"/>
          </p:cNvSpPr>
          <p:nvPr>
            <p:ph type="sldNum" sz="quarter" idx="12"/>
          </p:nvPr>
        </p:nvSpPr>
        <p:spPr/>
        <p:txBody>
          <a:bodyPr/>
          <a:lstStyle/>
          <a:p>
            <a:fld id="{0D251D1A-CF1C-4735-A77F-0C98E6CB0E9A}" type="slidenum">
              <a:rPr lang="en-US" smtClean="0"/>
              <a:t>103</a:t>
            </a:fld>
            <a:endParaRPr lang="en-US"/>
          </a:p>
        </p:txBody>
      </p:sp>
      <p:cxnSp>
        <p:nvCxnSpPr>
          <p:cNvPr id="28" name="Straight Connector 27"/>
          <p:cNvCxnSpPr>
            <a:endCxn id="29" idx="0"/>
          </p:cNvCxnSpPr>
          <p:nvPr/>
        </p:nvCxnSpPr>
        <p:spPr>
          <a:xfrm>
            <a:off x="4102540" y="3916729"/>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223807" y="422609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1" idx="0"/>
          </p:cNvCxnSpPr>
          <p:nvPr/>
        </p:nvCxnSpPr>
        <p:spPr>
          <a:xfrm flipH="1">
            <a:off x="1944587" y="4765794"/>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876042" y="50718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a:off x="2087080" y="4771098"/>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08347" y="50804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5" idx="0"/>
          </p:cNvCxnSpPr>
          <p:nvPr/>
        </p:nvCxnSpPr>
        <p:spPr>
          <a:xfrm flipH="1">
            <a:off x="4609336" y="3902795"/>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540791" y="42088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7" idx="0"/>
          </p:cNvCxnSpPr>
          <p:nvPr/>
        </p:nvCxnSpPr>
        <p:spPr>
          <a:xfrm>
            <a:off x="4751829" y="3908099"/>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73096" y="421746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9" idx="0"/>
          </p:cNvCxnSpPr>
          <p:nvPr/>
        </p:nvCxnSpPr>
        <p:spPr>
          <a:xfrm>
            <a:off x="5083246" y="3090258"/>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204513" y="339962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endCxn id="41" idx="0"/>
          </p:cNvCxnSpPr>
          <p:nvPr/>
        </p:nvCxnSpPr>
        <p:spPr>
          <a:xfrm flipH="1">
            <a:off x="3960046" y="3915821"/>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91501" y="422185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a:off x="2859337" y="3911637"/>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980604" y="422099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5732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5580112" y="3535317"/>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Rebalancing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dirty="0"/>
                  <a:t>Note that every key was moved to a new node, hence rebalancing can take </a:t>
                </a:r>
                <a14:m>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a14:m>
                <a:r>
                  <a:rPr lang="en-US" dirty="0"/>
                  <a:t>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
        <p:nvSpPr>
          <p:cNvPr id="4" name="Oval 3"/>
          <p:cNvSpPr/>
          <p:nvPr/>
        </p:nvSpPr>
        <p:spPr>
          <a:xfrm>
            <a:off x="4067944" y="206084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60032"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47864" y="2725688"/>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4"/>
          </p:cNvCxnSpPr>
          <p:nvPr/>
        </p:nvCxnSpPr>
        <p:spPr>
          <a:xfrm flipH="1">
            <a:off x="3563888" y="2420888"/>
            <a:ext cx="720080" cy="304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4"/>
            <a:endCxn id="5" idx="0"/>
          </p:cNvCxnSpPr>
          <p:nvPr/>
        </p:nvCxnSpPr>
        <p:spPr>
          <a:xfrm>
            <a:off x="4283968" y="2420888"/>
            <a:ext cx="792088" cy="30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68688"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27784"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6" idx="4"/>
            <a:endCxn id="12" idx="0"/>
          </p:cNvCxnSpPr>
          <p:nvPr/>
        </p:nvCxnSpPr>
        <p:spPr>
          <a:xfrm flipH="1">
            <a:off x="2843808" y="3085728"/>
            <a:ext cx="720080" cy="4621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4"/>
            <a:endCxn id="11" idx="0"/>
          </p:cNvCxnSpPr>
          <p:nvPr/>
        </p:nvCxnSpPr>
        <p:spPr>
          <a:xfrm>
            <a:off x="3563888" y="3085728"/>
            <a:ext cx="520824"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499992" y="3547864"/>
            <a:ext cx="432048"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5" idx="4"/>
            <a:endCxn id="17" idx="0"/>
          </p:cNvCxnSpPr>
          <p:nvPr/>
        </p:nvCxnSpPr>
        <p:spPr>
          <a:xfrm flipH="1">
            <a:off x="4716016" y="3085728"/>
            <a:ext cx="360040" cy="4621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84712" y="2051556"/>
            <a:ext cx="415280" cy="369332"/>
          </a:xfrm>
          <a:prstGeom prst="rect">
            <a:avLst/>
          </a:prstGeom>
          <a:noFill/>
        </p:spPr>
        <p:txBody>
          <a:bodyPr wrap="square" rtlCol="0">
            <a:spAutoFit/>
          </a:bodyPr>
          <a:lstStyle/>
          <a:p>
            <a:pPr algn="ctr"/>
            <a:r>
              <a:rPr lang="en-US" dirty="0"/>
              <a:t>4</a:t>
            </a:r>
          </a:p>
        </p:txBody>
      </p:sp>
      <p:sp>
        <p:nvSpPr>
          <p:cNvPr id="21" name="TextBox 20"/>
          <p:cNvSpPr txBox="1"/>
          <p:nvPr/>
        </p:nvSpPr>
        <p:spPr>
          <a:xfrm>
            <a:off x="3347864" y="2716396"/>
            <a:ext cx="415280" cy="369332"/>
          </a:xfrm>
          <a:prstGeom prst="rect">
            <a:avLst/>
          </a:prstGeom>
          <a:noFill/>
        </p:spPr>
        <p:txBody>
          <a:bodyPr wrap="square" rtlCol="0">
            <a:spAutoFit/>
          </a:bodyPr>
          <a:lstStyle/>
          <a:p>
            <a:pPr algn="ctr"/>
            <a:r>
              <a:rPr lang="en-US" dirty="0"/>
              <a:t>2</a:t>
            </a:r>
          </a:p>
        </p:txBody>
      </p:sp>
      <p:sp>
        <p:nvSpPr>
          <p:cNvPr id="22" name="TextBox 21"/>
          <p:cNvSpPr txBox="1"/>
          <p:nvPr/>
        </p:nvSpPr>
        <p:spPr>
          <a:xfrm>
            <a:off x="2636168" y="3547864"/>
            <a:ext cx="415280" cy="369332"/>
          </a:xfrm>
          <a:prstGeom prst="rect">
            <a:avLst/>
          </a:prstGeom>
          <a:noFill/>
        </p:spPr>
        <p:txBody>
          <a:bodyPr wrap="square" rtlCol="0">
            <a:spAutoFit/>
          </a:bodyPr>
          <a:lstStyle/>
          <a:p>
            <a:pPr algn="ctr"/>
            <a:r>
              <a:rPr lang="en-US" dirty="0"/>
              <a:t>1</a:t>
            </a:r>
          </a:p>
        </p:txBody>
      </p:sp>
      <p:sp>
        <p:nvSpPr>
          <p:cNvPr id="23" name="TextBox 22"/>
          <p:cNvSpPr txBox="1"/>
          <p:nvPr/>
        </p:nvSpPr>
        <p:spPr>
          <a:xfrm>
            <a:off x="3885456" y="3526025"/>
            <a:ext cx="415280" cy="369332"/>
          </a:xfrm>
          <a:prstGeom prst="rect">
            <a:avLst/>
          </a:prstGeom>
          <a:noFill/>
        </p:spPr>
        <p:txBody>
          <a:bodyPr wrap="square" rtlCol="0">
            <a:spAutoFit/>
          </a:bodyPr>
          <a:lstStyle/>
          <a:p>
            <a:pPr algn="ctr"/>
            <a:r>
              <a:rPr lang="en-US" dirty="0"/>
              <a:t>3</a:t>
            </a:r>
          </a:p>
        </p:txBody>
      </p:sp>
      <p:sp>
        <p:nvSpPr>
          <p:cNvPr id="24" name="TextBox 23"/>
          <p:cNvSpPr txBox="1"/>
          <p:nvPr/>
        </p:nvSpPr>
        <p:spPr>
          <a:xfrm>
            <a:off x="4516760" y="3538572"/>
            <a:ext cx="415280" cy="369332"/>
          </a:xfrm>
          <a:prstGeom prst="rect">
            <a:avLst/>
          </a:prstGeom>
          <a:noFill/>
        </p:spPr>
        <p:txBody>
          <a:bodyPr wrap="square" rtlCol="0">
            <a:spAutoFit/>
          </a:bodyPr>
          <a:lstStyle/>
          <a:p>
            <a:pPr algn="ctr"/>
            <a:r>
              <a:rPr lang="en-US" dirty="0"/>
              <a:t>5</a:t>
            </a:r>
          </a:p>
        </p:txBody>
      </p:sp>
      <p:sp>
        <p:nvSpPr>
          <p:cNvPr id="25" name="TextBox 24"/>
          <p:cNvSpPr txBox="1"/>
          <p:nvPr/>
        </p:nvSpPr>
        <p:spPr>
          <a:xfrm>
            <a:off x="4868416" y="2716396"/>
            <a:ext cx="415280" cy="369332"/>
          </a:xfrm>
          <a:prstGeom prst="rect">
            <a:avLst/>
          </a:prstGeom>
          <a:noFill/>
        </p:spPr>
        <p:txBody>
          <a:bodyPr wrap="square" rtlCol="0">
            <a:spAutoFit/>
          </a:bodyPr>
          <a:lstStyle/>
          <a:p>
            <a:pPr algn="ctr"/>
            <a:r>
              <a:rPr lang="en-US" dirty="0"/>
              <a:t>6</a:t>
            </a:r>
          </a:p>
        </p:txBody>
      </p:sp>
      <p:sp>
        <p:nvSpPr>
          <p:cNvPr id="26" name="TextBox 25"/>
          <p:cNvSpPr txBox="1"/>
          <p:nvPr/>
        </p:nvSpPr>
        <p:spPr>
          <a:xfrm>
            <a:off x="5596880" y="3528430"/>
            <a:ext cx="415280" cy="369332"/>
          </a:xfrm>
          <a:prstGeom prst="rect">
            <a:avLst/>
          </a:prstGeom>
          <a:noFill/>
        </p:spPr>
        <p:txBody>
          <a:bodyPr wrap="square" rtlCol="0">
            <a:spAutoFit/>
          </a:bodyPr>
          <a:lstStyle/>
          <a:p>
            <a:pPr algn="ctr"/>
            <a:r>
              <a:rPr lang="en-US" dirty="0"/>
              <a:t>7</a:t>
            </a:r>
          </a:p>
        </p:txBody>
      </p:sp>
      <p:cxnSp>
        <p:nvCxnSpPr>
          <p:cNvPr id="9" name="Straight Connector 8"/>
          <p:cNvCxnSpPr>
            <a:stCxn id="5" idx="4"/>
            <a:endCxn id="27" idx="0"/>
          </p:cNvCxnSpPr>
          <p:nvPr/>
        </p:nvCxnSpPr>
        <p:spPr>
          <a:xfrm>
            <a:off x="5076056" y="3085728"/>
            <a:ext cx="720080" cy="44958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13" name="Slide Number Placeholder 12"/>
          <p:cNvSpPr>
            <a:spLocks noGrp="1"/>
          </p:cNvSpPr>
          <p:nvPr>
            <p:ph type="sldNum" sz="quarter" idx="12"/>
          </p:nvPr>
        </p:nvSpPr>
        <p:spPr/>
        <p:txBody>
          <a:bodyPr/>
          <a:lstStyle/>
          <a:p>
            <a:fld id="{0D251D1A-CF1C-4735-A77F-0C98E6CB0E9A}" type="slidenum">
              <a:rPr lang="en-US" smtClean="0"/>
              <a:t>104</a:t>
            </a:fld>
            <a:endParaRPr lang="en-US"/>
          </a:p>
        </p:txBody>
      </p:sp>
      <p:cxnSp>
        <p:nvCxnSpPr>
          <p:cNvPr id="28" name="Straight Connector 27"/>
          <p:cNvCxnSpPr>
            <a:endCxn id="29" idx="0"/>
          </p:cNvCxnSpPr>
          <p:nvPr/>
        </p:nvCxnSpPr>
        <p:spPr>
          <a:xfrm flipH="1">
            <a:off x="2719143" y="3914502"/>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50598" y="42205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1" idx="0"/>
          </p:cNvCxnSpPr>
          <p:nvPr/>
        </p:nvCxnSpPr>
        <p:spPr>
          <a:xfrm>
            <a:off x="2861636" y="3919806"/>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982903" y="422916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flipH="1">
            <a:off x="3978099" y="3911892"/>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09554" y="42179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5" idx="0"/>
          </p:cNvCxnSpPr>
          <p:nvPr/>
        </p:nvCxnSpPr>
        <p:spPr>
          <a:xfrm>
            <a:off x="4120592" y="3917196"/>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241859" y="42265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7" idx="0"/>
          </p:cNvCxnSpPr>
          <p:nvPr/>
        </p:nvCxnSpPr>
        <p:spPr>
          <a:xfrm flipH="1">
            <a:off x="4622633" y="3898540"/>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554088" y="42045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9" idx="0"/>
          </p:cNvCxnSpPr>
          <p:nvPr/>
        </p:nvCxnSpPr>
        <p:spPr>
          <a:xfrm>
            <a:off x="4765126" y="3903844"/>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886393" y="42132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endCxn id="41" idx="0"/>
          </p:cNvCxnSpPr>
          <p:nvPr/>
        </p:nvCxnSpPr>
        <p:spPr>
          <a:xfrm flipH="1">
            <a:off x="5679855" y="3890053"/>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611310" y="419608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a:off x="5822348" y="3895357"/>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943615" y="42047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5119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Is there a way to achieve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r>
                  <a:rPr lang="en-US" dirty="0"/>
                  <a:t> search time while also achieving </a:t>
                </a:r>
                <a14:m>
                  <m:oMath xmlns:m="http://schemas.openxmlformats.org/officeDocument/2006/math">
                    <m:r>
                      <a:rPr lang="en-US" i="1">
                        <a:latin typeface="Cambria Math"/>
                      </a:rPr>
                      <m:t>𝑂</m:t>
                    </m:r>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𝑛</m:t>
                        </m:r>
                      </m:e>
                    </m:func>
                    <m:r>
                      <a:rPr lang="en-US" i="1">
                        <a:latin typeface="Cambria Math"/>
                      </a:rPr>
                      <m:t>)</m:t>
                    </m:r>
                  </m:oMath>
                </a14:m>
                <a:r>
                  <a:rPr lang="en-US" dirty="0"/>
                  <a:t> insertion and deletion time in the worst case?</a:t>
                </a:r>
              </a:p>
              <a:p>
                <a:r>
                  <a:rPr lang="en-US" dirty="0"/>
                  <a:t>In the following lectures, we will answer this question positively by </a:t>
                </a:r>
                <a:r>
                  <a:rPr lang="en-US"/>
                  <a:t>introducing special </a:t>
                </a:r>
                <a:r>
                  <a:rPr lang="en-US" dirty="0"/>
                  <a:t>kinds of BSTs that have this property: </a:t>
                </a:r>
                <a:r>
                  <a:rPr lang="en-US" b="1" dirty="0"/>
                  <a:t>AVL trees, 2-4 trees and red-black trees</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1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105</a:t>
            </a:fld>
            <a:endParaRPr lang="en-US"/>
          </a:p>
        </p:txBody>
      </p:sp>
    </p:spTree>
    <p:extLst>
      <p:ext uri="{BB962C8B-B14F-4D97-AF65-F5344CB8AC3E}">
        <p14:creationId xmlns:p14="http://schemas.microsoft.com/office/powerpoint/2010/main" val="19538585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fontScale="92500"/>
          </a:bodyPr>
          <a:lstStyle/>
          <a:p>
            <a:r>
              <a:rPr lang="en-US" dirty="0"/>
              <a:t>T. A. Standish. </a:t>
            </a:r>
            <a:r>
              <a:rPr lang="en-US" i="1" dirty="0"/>
              <a:t>Data Structures, Algorithms and Software Principles in C</a:t>
            </a:r>
            <a:r>
              <a:rPr lang="en-US" dirty="0"/>
              <a:t>.</a:t>
            </a:r>
            <a:endParaRPr lang="el-GR" dirty="0"/>
          </a:p>
          <a:p>
            <a:pPr lvl="1"/>
            <a:r>
              <a:rPr lang="en-US" dirty="0"/>
              <a:t>Chapter 5. Sections 5.6 and 6.5.</a:t>
            </a:r>
          </a:p>
          <a:p>
            <a:pPr lvl="1"/>
            <a:r>
              <a:rPr lang="en-US" dirty="0"/>
              <a:t>Chapter 9. Section 9.7.</a:t>
            </a:r>
          </a:p>
          <a:p>
            <a:r>
              <a:rPr lang="en-US" dirty="0"/>
              <a:t>R. </a:t>
            </a:r>
            <a:r>
              <a:rPr lang="en-US" dirty="0" err="1"/>
              <a:t>Sedgewick</a:t>
            </a:r>
            <a:r>
              <a:rPr lang="el-GR" dirty="0"/>
              <a:t>. Αλγόριθμοι σε </a:t>
            </a:r>
            <a:r>
              <a:rPr lang="en-US" dirty="0"/>
              <a:t>C.</a:t>
            </a:r>
          </a:p>
          <a:p>
            <a:pPr lvl="1"/>
            <a:r>
              <a:rPr lang="el-GR" dirty="0"/>
              <a:t>Κεφ. 12</a:t>
            </a:r>
            <a:r>
              <a:rPr lang="en-US" dirty="0"/>
              <a:t>.</a:t>
            </a:r>
            <a:endParaRPr lang="el-GR" dirty="0"/>
          </a:p>
          <a:p>
            <a:r>
              <a:rPr lang="en-US" dirty="0"/>
              <a:t>M.T. Goodrich, R. </a:t>
            </a:r>
            <a:r>
              <a:rPr lang="en-US" dirty="0" err="1"/>
              <a:t>Tamassia</a:t>
            </a:r>
            <a:r>
              <a:rPr lang="en-US" dirty="0"/>
              <a:t> and D. Mount. </a:t>
            </a:r>
            <a:r>
              <a:rPr lang="en-US" i="1" dirty="0"/>
              <a:t>Data Structures and Algorithms in C++</a:t>
            </a:r>
            <a:r>
              <a:rPr lang="en-US" dirty="0"/>
              <a:t>. 2</a:t>
            </a:r>
            <a:r>
              <a:rPr lang="en-US" baseline="30000" dirty="0"/>
              <a:t>nd</a:t>
            </a:r>
            <a:r>
              <a:rPr lang="en-US" dirty="0"/>
              <a:t> edition.</a:t>
            </a:r>
          </a:p>
          <a:p>
            <a:pPr lvl="1"/>
            <a:r>
              <a:rPr lang="en-US" dirty="0"/>
              <a:t>Section 9.3 and 10.1</a:t>
            </a:r>
          </a:p>
          <a:p>
            <a:pPr lvl="1"/>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106</a:t>
            </a:fld>
            <a:endParaRPr lang="en-US"/>
          </a:p>
        </p:txBody>
      </p:sp>
    </p:spTree>
    <p:extLst>
      <p:ext uri="{BB962C8B-B14F-4D97-AF65-F5344CB8AC3E}">
        <p14:creationId xmlns:p14="http://schemas.microsoft.com/office/powerpoint/2010/main" val="33583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Let us compute the running time of recursive binary search.</a:t>
                </a:r>
              </a:p>
              <a:p>
                <a:r>
                  <a:rPr lang="en-US" dirty="0"/>
                  <a:t>We call an entry of our array a </a:t>
                </a:r>
                <a:r>
                  <a:rPr lang="en-US" b="1" dirty="0"/>
                  <a:t>candidate</a:t>
                </a:r>
                <a:r>
                  <a:rPr lang="en-US" dirty="0"/>
                  <a:t> if, at the current stage of the algorithm, we cannot rule out that this entry has key equal to </a:t>
                </a:r>
                <a:r>
                  <a:rPr lang="en-US" dirty="0">
                    <a:latin typeface="Courier New" pitchFamily="49" charset="0"/>
                    <a:cs typeface="Courier New" pitchFamily="49" charset="0"/>
                  </a:rPr>
                  <a:t>K</a:t>
                </a:r>
                <a:r>
                  <a:rPr lang="en-US" dirty="0"/>
                  <a:t>.</a:t>
                </a:r>
              </a:p>
              <a:p>
                <a:r>
                  <a:rPr lang="en-US" dirty="0"/>
                  <a:t>We observe that a constant amount of primitive operations are executed at each recursive call of function </a:t>
                </a:r>
                <a:r>
                  <a:rPr lang="en-US" dirty="0" err="1">
                    <a:latin typeface="Courier New" pitchFamily="49" charset="0"/>
                    <a:cs typeface="Courier New" pitchFamily="49" charset="0"/>
                  </a:rPr>
                  <a:t>BinarySearch</a:t>
                </a:r>
                <a:r>
                  <a:rPr lang="en-US" dirty="0"/>
                  <a:t>.</a:t>
                </a:r>
              </a:p>
              <a:p>
                <a:r>
                  <a:rPr lang="en-US" dirty="0"/>
                  <a:t>Hence the running time is proportional to the number of recursive calls performed.</a:t>
                </a:r>
              </a:p>
              <a:p>
                <a:r>
                  <a:rPr lang="en-US" dirty="0"/>
                  <a:t>Notice that with each recursive call, </a:t>
                </a:r>
                <a:r>
                  <a:rPr lang="en-US" b="1" dirty="0"/>
                  <a:t>the number of candidate entries</a:t>
                </a:r>
                <a:r>
                  <a:rPr lang="en-US" dirty="0"/>
                  <a:t> still to be searched in array </a:t>
                </a:r>
                <a:r>
                  <a:rPr lang="en-US" dirty="0">
                    <a:latin typeface="Courier New" pitchFamily="49" charset="0"/>
                    <a:cs typeface="Courier New" pitchFamily="49" charset="0"/>
                  </a:rPr>
                  <a:t>A</a:t>
                </a:r>
                <a:r>
                  <a:rPr lang="en-US" dirty="0"/>
                  <a:t> is given by the value </a:t>
                </a:r>
                <a14:m>
                  <m:oMath xmlns:m="http://schemas.openxmlformats.org/officeDocument/2006/math">
                    <m:r>
                      <a:rPr lang="en-US" b="0" i="1" smtClean="0">
                        <a:latin typeface="Cambria Math"/>
                      </a:rPr>
                      <m:t>𝑅</m:t>
                    </m:r>
                    <m:r>
                      <a:rPr lang="en-US" b="0" i="1" smtClean="0">
                        <a:latin typeface="Cambria Math"/>
                      </a:rPr>
                      <m:t>−</m:t>
                    </m:r>
                    <m:r>
                      <a:rPr lang="en-US" b="0" i="1" smtClean="0">
                        <a:latin typeface="Cambria Math"/>
                      </a:rPr>
                      <m:t>𝐿</m:t>
                    </m:r>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11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11</a:t>
            </a:fld>
            <a:endParaRPr lang="en-US"/>
          </a:p>
        </p:txBody>
      </p:sp>
    </p:spTree>
    <p:extLst>
      <p:ext uri="{BB962C8B-B14F-4D97-AF65-F5344CB8AC3E}">
        <p14:creationId xmlns:p14="http://schemas.microsoft.com/office/powerpoint/2010/main" val="43387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Moreover, </a:t>
                </a:r>
                <a:r>
                  <a:rPr lang="en-US" b="1" dirty="0"/>
                  <a:t>the number of remaining candidates is reduced by at least half with each recursive call.</a:t>
                </a:r>
              </a:p>
              <a:p>
                <a:r>
                  <a:rPr lang="en-US" dirty="0"/>
                  <a:t>This is so because from the definition of </a:t>
                </a:r>
                <a:r>
                  <a:rPr lang="en-US" dirty="0">
                    <a:latin typeface="Courier New" pitchFamily="49" charset="0"/>
                    <a:cs typeface="Courier New" pitchFamily="49" charset="0"/>
                  </a:rPr>
                  <a:t>Midpoint</a:t>
                </a:r>
                <a:r>
                  <a:rPr lang="en-US" dirty="0"/>
                  <a:t>, the number of remaining candidates is either</a:t>
                </a:r>
              </a:p>
              <a:p>
                <a:pPr marL="0" indent="0">
                  <a:buNone/>
                </a:pPr>
                <a14:m>
                  <m:oMathPara xmlns:m="http://schemas.openxmlformats.org/officeDocument/2006/math">
                    <m:oMathParaPr>
                      <m:jc m:val="center"/>
                    </m:oMathParaPr>
                    <m:oMath xmlns:m="http://schemas.openxmlformats.org/officeDocument/2006/math">
                      <m:d>
                        <m:dPr>
                          <m:ctrlPr>
                            <a:rPr lang="en-US" sz="3000" b="0" i="1" smtClean="0">
                              <a:latin typeface="Cambria Math" panose="02040503050406030204" pitchFamily="18" charset="0"/>
                            </a:rPr>
                          </m:ctrlPr>
                        </m:dPr>
                        <m:e>
                          <m:r>
                            <a:rPr lang="en-US" sz="3000" b="0" i="1" smtClean="0">
                              <a:latin typeface="Cambria Math"/>
                            </a:rPr>
                            <m:t>𝑀𝑖𝑑𝑝𝑜𝑖𝑛𝑡</m:t>
                          </m:r>
                          <m:r>
                            <a:rPr lang="en-US" sz="3000" b="0" i="1" smtClean="0">
                              <a:latin typeface="Cambria Math"/>
                            </a:rPr>
                            <m:t>−1</m:t>
                          </m:r>
                        </m:e>
                      </m:d>
                      <m:r>
                        <a:rPr lang="en-US" sz="3000" b="0" i="1" smtClean="0">
                          <a:latin typeface="Cambria Math"/>
                        </a:rPr>
                        <m:t>−</m:t>
                      </m:r>
                      <m:r>
                        <a:rPr lang="en-US" sz="3000" b="0" i="1" smtClean="0">
                          <a:latin typeface="Cambria Math"/>
                        </a:rPr>
                        <m:t>𝐿</m:t>
                      </m:r>
                      <m:r>
                        <a:rPr lang="en-US" sz="3000" b="0" i="1" smtClean="0">
                          <a:latin typeface="Cambria Math"/>
                        </a:rPr>
                        <m:t>+1=</m:t>
                      </m:r>
                      <m:d>
                        <m:dPr>
                          <m:begChr m:val="⌊"/>
                          <m:endChr m:val="⌋"/>
                          <m:ctrlPr>
                            <a:rPr lang="en-US" sz="3000" b="0" i="1" smtClean="0">
                              <a:latin typeface="Cambria Math" panose="02040503050406030204" pitchFamily="18" charset="0"/>
                            </a:rPr>
                          </m:ctrlPr>
                        </m:dPr>
                        <m:e>
                          <m:f>
                            <m:fPr>
                              <m:ctrlPr>
                                <a:rPr lang="en-US" sz="3000" b="0" i="1" smtClean="0">
                                  <a:latin typeface="Cambria Math" panose="02040503050406030204" pitchFamily="18" charset="0"/>
                                </a:rPr>
                              </m:ctrlPr>
                            </m:fPr>
                            <m:num>
                              <m:r>
                                <a:rPr lang="en-US" sz="3000" b="0" i="1" smtClean="0">
                                  <a:latin typeface="Cambria Math"/>
                                </a:rPr>
                                <m:t>𝐿</m:t>
                              </m:r>
                              <m:r>
                                <a:rPr lang="en-US" sz="3000" b="0" i="1" smtClean="0">
                                  <a:latin typeface="Cambria Math"/>
                                </a:rPr>
                                <m:t>+</m:t>
                              </m:r>
                              <m:r>
                                <a:rPr lang="en-US" sz="3000" b="0" i="1" smtClean="0">
                                  <a:latin typeface="Cambria Math"/>
                                </a:rPr>
                                <m:t>𝑅</m:t>
                              </m:r>
                            </m:num>
                            <m:den>
                              <m:r>
                                <a:rPr lang="en-US" sz="3000" b="0" i="1" smtClean="0">
                                  <a:latin typeface="Cambria Math"/>
                                </a:rPr>
                                <m:t>2</m:t>
                              </m:r>
                            </m:den>
                          </m:f>
                        </m:e>
                      </m:d>
                      <m:r>
                        <a:rPr lang="en-US" sz="3000" b="0" i="0" smtClean="0">
                          <a:latin typeface="Cambria Math"/>
                        </a:rPr>
                        <m:t>−</m:t>
                      </m:r>
                      <m:r>
                        <a:rPr lang="en-US" sz="3000" b="0" i="1" smtClean="0">
                          <a:latin typeface="Cambria Math"/>
                        </a:rPr>
                        <m:t>𝐿</m:t>
                      </m:r>
                      <m:r>
                        <a:rPr lang="en-US" sz="3000" b="0" i="1" smtClean="0">
                          <a:latin typeface="Cambria Math"/>
                          <a:ea typeface="Cambria Math"/>
                        </a:rPr>
                        <m:t>≤</m:t>
                      </m:r>
                      <m:f>
                        <m:fPr>
                          <m:ctrlPr>
                            <a:rPr lang="en-US" sz="3000" b="0" i="1" smtClean="0">
                              <a:latin typeface="Cambria Math" panose="02040503050406030204" pitchFamily="18" charset="0"/>
                              <a:ea typeface="Cambria Math"/>
                            </a:rPr>
                          </m:ctrlPr>
                        </m:fPr>
                        <m:num>
                          <m:r>
                            <a:rPr lang="en-US" sz="3000" b="0" i="1" smtClean="0">
                              <a:latin typeface="Cambria Math"/>
                              <a:ea typeface="Cambria Math"/>
                            </a:rPr>
                            <m:t>𝑅</m:t>
                          </m:r>
                          <m:r>
                            <a:rPr lang="en-US" sz="3000" b="0" i="1" smtClean="0">
                              <a:latin typeface="Cambria Math"/>
                              <a:ea typeface="Cambria Math"/>
                            </a:rPr>
                            <m:t>−</m:t>
                          </m:r>
                          <m:r>
                            <a:rPr lang="en-US" sz="3000" b="0" i="1" smtClean="0">
                              <a:latin typeface="Cambria Math"/>
                              <a:ea typeface="Cambria Math"/>
                            </a:rPr>
                            <m:t>𝐿</m:t>
                          </m:r>
                          <m:r>
                            <a:rPr lang="en-US" sz="3000" b="0" i="1" smtClean="0">
                              <a:latin typeface="Cambria Math"/>
                              <a:ea typeface="Cambria Math"/>
                            </a:rPr>
                            <m:t>+1</m:t>
                          </m:r>
                        </m:num>
                        <m:den>
                          <m:r>
                            <a:rPr lang="en-US" sz="3000" b="0" i="1" smtClean="0">
                              <a:latin typeface="Cambria Math"/>
                              <a:ea typeface="Cambria Math"/>
                            </a:rPr>
                            <m:t>2</m:t>
                          </m:r>
                        </m:den>
                      </m:f>
                    </m:oMath>
                  </m:oMathPara>
                </a14:m>
                <a:endParaRPr lang="en-US" sz="3000" dirty="0"/>
              </a:p>
              <a:p>
                <a:pPr marL="0" indent="0">
                  <a:buNone/>
                </a:pPr>
                <a:r>
                  <a:rPr lang="en-US" dirty="0"/>
                  <a:t>   or</a:t>
                </a:r>
              </a:p>
              <a:p>
                <a:pPr marL="0" indent="0" algn="ctr">
                  <a:buNone/>
                </a:pPr>
                <a:r>
                  <a:rPr lang="en-US" dirty="0"/>
                  <a:t>   </a:t>
                </a:r>
                <a14:m>
                  <m:oMath xmlns:m="http://schemas.openxmlformats.org/officeDocument/2006/math">
                    <m:r>
                      <a:rPr lang="en-US" b="0" i="1" smtClean="0">
                        <a:latin typeface="Cambria Math"/>
                      </a:rPr>
                      <m:t>𝑅</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𝑀𝑖𝑑𝑝𝑜𝑖𝑛𝑡</m:t>
                        </m:r>
                        <m:r>
                          <a:rPr lang="en-US" b="0" i="1" smtClean="0">
                            <a:latin typeface="Cambria Math"/>
                          </a:rPr>
                          <m:t>+1</m:t>
                        </m:r>
                      </m:e>
                    </m:d>
                    <m:r>
                      <a:rPr lang="en-US" b="0" i="1" smtClean="0">
                        <a:latin typeface="Cambria Math"/>
                      </a:rPr>
                      <m:t>+1=</m:t>
                    </m:r>
                    <m:r>
                      <a:rPr lang="en-US" b="0" i="1" smtClean="0">
                        <a:latin typeface="Cambria Math"/>
                      </a:rPr>
                      <m:t>𝑅</m:t>
                    </m:r>
                    <m:r>
                      <a:rPr lang="en-US" b="0" i="1" smtClean="0">
                        <a:latin typeface="Cambria Math"/>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𝐿</m:t>
                            </m:r>
                            <m:r>
                              <a:rPr lang="en-US" b="0" i="1" smtClean="0">
                                <a:latin typeface="Cambria Math"/>
                              </a:rPr>
                              <m:t>+</m:t>
                            </m:r>
                            <m:r>
                              <a:rPr lang="en-US" b="0" i="1" smtClean="0">
                                <a:latin typeface="Cambria Math"/>
                              </a:rPr>
                              <m:t>𝑅</m:t>
                            </m:r>
                          </m:num>
                          <m:den>
                            <m:r>
                              <a:rPr lang="en-US" b="0" i="1" smtClean="0">
                                <a:latin typeface="Cambria Math"/>
                              </a:rPr>
                              <m:t>2</m:t>
                            </m:r>
                          </m:den>
                        </m:f>
                      </m:e>
                    </m:d>
                    <m:r>
                      <a:rPr lang="en-US" dirty="0">
                        <a:latin typeface="Cambria Math"/>
                        <a:ea typeface="Cambria Math"/>
                      </a:rPr>
                      <m:t>≤</m:t>
                    </m:r>
                    <m:f>
                      <m:fPr>
                        <m:ctrlPr>
                          <a:rPr lang="en-US" i="1" dirty="0" smtClean="0">
                            <a:latin typeface="Cambria Math" panose="02040503050406030204" pitchFamily="18" charset="0"/>
                            <a:ea typeface="Cambria Math"/>
                          </a:rPr>
                        </m:ctrlPr>
                      </m:fPr>
                      <m:num>
                        <m:r>
                          <a:rPr lang="en-US" b="0" i="1" dirty="0" smtClean="0">
                            <a:latin typeface="Cambria Math"/>
                            <a:ea typeface="Cambria Math"/>
                          </a:rPr>
                          <m:t>𝑅</m:t>
                        </m:r>
                        <m:r>
                          <a:rPr lang="en-US" b="0" i="1" dirty="0" smtClean="0">
                            <a:latin typeface="Cambria Math"/>
                            <a:ea typeface="Cambria Math"/>
                          </a:rPr>
                          <m:t>−</m:t>
                        </m:r>
                        <m:r>
                          <a:rPr lang="en-US" b="0" i="1" dirty="0" smtClean="0">
                            <a:latin typeface="Cambria Math"/>
                            <a:ea typeface="Cambria Math"/>
                          </a:rPr>
                          <m:t>𝐿</m:t>
                        </m:r>
                        <m:r>
                          <a:rPr lang="en-US" b="0" i="1" dirty="0" smtClean="0">
                            <a:latin typeface="Cambria Math"/>
                            <a:ea typeface="Cambria Math"/>
                          </a:rPr>
                          <m:t>+1</m:t>
                        </m:r>
                      </m:num>
                      <m:den>
                        <m:r>
                          <a:rPr lang="en-US" b="0" i="1" dirty="0" smtClean="0">
                            <a:latin typeface="Cambria Math"/>
                            <a:ea typeface="Cambria Math"/>
                          </a:rPr>
                          <m:t>2</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19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12</a:t>
            </a:fld>
            <a:endParaRPr lang="en-US"/>
          </a:p>
        </p:txBody>
      </p:sp>
    </p:spTree>
    <p:extLst>
      <p:ext uri="{BB962C8B-B14F-4D97-AF65-F5344CB8AC3E}">
        <p14:creationId xmlns:p14="http://schemas.microsoft.com/office/powerpoint/2010/main" val="110957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Initially, the number of candidate entries is </a:t>
                </a:r>
                <a14:m>
                  <m:oMath xmlns:m="http://schemas.openxmlformats.org/officeDocument/2006/math">
                    <m:r>
                      <a:rPr lang="en-US" b="0" i="1" smtClean="0">
                        <a:latin typeface="Cambria Math"/>
                      </a:rPr>
                      <m:t>𝑛</m:t>
                    </m:r>
                  </m:oMath>
                </a14:m>
                <a:r>
                  <a:rPr lang="en-US" dirty="0"/>
                  <a:t>. After the first call to </a:t>
                </a:r>
                <a:r>
                  <a:rPr lang="en-US" dirty="0" err="1">
                    <a:latin typeface="Courier New" pitchFamily="49" charset="0"/>
                    <a:cs typeface="Courier New" pitchFamily="49" charset="0"/>
                  </a:rPr>
                  <a:t>BinarySearch</a:t>
                </a:r>
                <a:r>
                  <a:rPr lang="en-US" dirty="0"/>
                  <a:t>, it is at most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𝑛</m:t>
                        </m:r>
                      </m:num>
                      <m:den>
                        <m:r>
                          <a:rPr lang="en-US" b="0" i="1" smtClean="0">
                            <a:latin typeface="Cambria Math"/>
                          </a:rPr>
                          <m:t>2</m:t>
                        </m:r>
                      </m:den>
                    </m:f>
                  </m:oMath>
                </a14:m>
                <a:r>
                  <a:rPr lang="en-US" dirty="0"/>
                  <a:t>. After the second call, it is at most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𝑛</m:t>
                        </m:r>
                      </m:num>
                      <m:den>
                        <m:r>
                          <a:rPr lang="en-US" b="0" i="1" smtClean="0">
                            <a:latin typeface="Cambria Math"/>
                          </a:rPr>
                          <m:t>4</m:t>
                        </m:r>
                      </m:den>
                    </m:f>
                  </m:oMath>
                </a14:m>
                <a:r>
                  <a:rPr lang="en-US" dirty="0"/>
                  <a:t> and so on.</a:t>
                </a:r>
              </a:p>
              <a:p>
                <a:r>
                  <a:rPr lang="en-US" dirty="0"/>
                  <a:t>In general, after the </a:t>
                </a:r>
                <a14:m>
                  <m:oMath xmlns:m="http://schemas.openxmlformats.org/officeDocument/2006/math">
                    <m:r>
                      <a:rPr lang="en-US" b="0" i="1" smtClean="0">
                        <a:latin typeface="Cambria Math"/>
                      </a:rPr>
                      <m:t>𝑖</m:t>
                    </m:r>
                  </m:oMath>
                </a14:m>
                <a:r>
                  <a:rPr lang="en-US" dirty="0"/>
                  <a:t>-</a:t>
                </a:r>
                <a:r>
                  <a:rPr lang="en-US" dirty="0" err="1"/>
                  <a:t>th</a:t>
                </a:r>
                <a:r>
                  <a:rPr lang="en-US" dirty="0"/>
                  <a:t> call to </a:t>
                </a:r>
                <a:r>
                  <a:rPr lang="en-US" dirty="0" err="1">
                    <a:latin typeface="Courier New" pitchFamily="49" charset="0"/>
                    <a:cs typeface="Courier New" pitchFamily="49" charset="0"/>
                  </a:rPr>
                  <a:t>BinarySearch</a:t>
                </a:r>
                <a:r>
                  <a:rPr lang="en-US" dirty="0"/>
                  <a:t>, the number of candidate entries is at most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𝑛</m:t>
                        </m:r>
                      </m:num>
                      <m:den>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den>
                    </m:f>
                  </m:oMath>
                </a14:m>
                <a:r>
                  <a:rPr lang="en-US" dirty="0"/>
                  <a:t>.</a:t>
                </a:r>
              </a:p>
              <a:p>
                <a:r>
                  <a:rPr lang="en-US" dirty="0"/>
                  <a:t>In the worst case (unsuccessful search), the recursive calls stop when there are no more candidate entries. Hence, the maximum number of recursive calls performed, is the smallest integer </a:t>
                </a:r>
                <a14:m>
                  <m:oMath xmlns:m="http://schemas.openxmlformats.org/officeDocument/2006/math">
                    <m:r>
                      <a:rPr lang="en-US" b="0" i="1" smtClean="0">
                        <a:latin typeface="Cambria Math"/>
                      </a:rPr>
                      <m:t>𝑚</m:t>
                    </m:r>
                  </m:oMath>
                </a14:m>
                <a:r>
                  <a:rPr lang="en-US" dirty="0"/>
                  <a:t> such that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𝑛</m:t>
                        </m:r>
                      </m:num>
                      <m:den>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𝑚</m:t>
                            </m:r>
                          </m:sup>
                        </m:sSup>
                      </m:den>
                    </m:f>
                    <m:r>
                      <a:rPr lang="en-US" b="0" i="0" smtClean="0">
                        <a:latin typeface="Cambria Math"/>
                      </a:rPr>
                      <m:t>&lt;1.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13</a:t>
            </a:fld>
            <a:endParaRPr lang="en-US"/>
          </a:p>
        </p:txBody>
      </p:sp>
    </p:spTree>
    <p:extLst>
      <p:ext uri="{BB962C8B-B14F-4D97-AF65-F5344CB8AC3E}">
        <p14:creationId xmlns:p14="http://schemas.microsoft.com/office/powerpoint/2010/main" val="239849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Equivalently,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𝑚</m:t>
                        </m:r>
                      </m:sup>
                    </m:sSup>
                    <m:r>
                      <a:rPr lang="en-US" b="0" i="1" smtClean="0">
                        <a:latin typeface="Cambria Math"/>
                      </a:rPr>
                      <m:t>&gt;</m:t>
                    </m:r>
                    <m:r>
                      <a:rPr lang="en-US" b="0" i="1" smtClean="0">
                        <a:latin typeface="Cambria Math"/>
                      </a:rPr>
                      <m:t>𝑛</m:t>
                    </m:r>
                  </m:oMath>
                </a14:m>
                <a:r>
                  <a:rPr lang="en-US" dirty="0"/>
                  <a:t>.</a:t>
                </a:r>
              </a:p>
              <a:p>
                <a:r>
                  <a:rPr lang="en-US" dirty="0"/>
                  <a:t>Taking logarithms in base 2, we have </a:t>
                </a:r>
                <a14:m>
                  <m:oMath xmlns:m="http://schemas.openxmlformats.org/officeDocument/2006/math">
                    <m:r>
                      <a:rPr lang="en-US" b="0" i="1" smtClean="0">
                        <a:latin typeface="Cambria Math"/>
                      </a:rPr>
                      <m:t>𝑚</m:t>
                    </m:r>
                    <m:r>
                      <a:rPr lang="en-US" b="0" i="1" smtClean="0">
                        <a:latin typeface="Cambria Math"/>
                      </a:rPr>
                      <m:t>&gt;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a14:m>
                <a:endParaRPr lang="en-US" dirty="0"/>
              </a:p>
              <a:p>
                <a:r>
                  <a:rPr lang="en-US" dirty="0"/>
                  <a:t>Thus, we have </a:t>
                </a:r>
                <a14:m>
                  <m:oMath xmlns:m="http://schemas.openxmlformats.org/officeDocument/2006/math">
                    <m:r>
                      <a:rPr lang="en-US" b="0" i="1" smtClean="0">
                        <a:latin typeface="Cambria Math"/>
                      </a:rPr>
                      <m:t>𝑚</m:t>
                    </m:r>
                    <m:r>
                      <a:rPr lang="en-US" b="0" i="1" smtClean="0">
                        <a:latin typeface="Cambria Math"/>
                      </a:rPr>
                      <m:t>=</m:t>
                    </m:r>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oMath>
                </a14:m>
                <a:r>
                  <a:rPr lang="en-US" dirty="0"/>
                  <a:t>+1 which implies that the complexity of recursive </a:t>
                </a:r>
                <a:r>
                  <a:rPr lang="en-US" dirty="0" err="1">
                    <a:latin typeface="Courier New" pitchFamily="49" charset="0"/>
                    <a:cs typeface="Courier New" pitchFamily="49" charset="0"/>
                  </a:rPr>
                  <a:t>BinarySearch</a:t>
                </a:r>
                <a:r>
                  <a:rPr lang="en-US" dirty="0"/>
                  <a:t> is </a:t>
                </a:r>
                <a14:m>
                  <m:oMath xmlns:m="http://schemas.openxmlformats.org/officeDocument/2006/math">
                    <m:r>
                      <a:rPr lang="en-US" b="1" i="1" smtClean="0">
                        <a:latin typeface="Cambria Math"/>
                      </a:rPr>
                      <m:t>𝑶</m:t>
                    </m:r>
                    <m:r>
                      <a:rPr lang="en-US" b="1" i="1" smtClean="0">
                        <a:latin typeface="Cambria Math"/>
                      </a:rPr>
                      <m:t>(</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dirty="0"/>
                  <a:t>.</a:t>
                </a:r>
              </a:p>
              <a:p>
                <a:r>
                  <a:rPr lang="en-US" dirty="0"/>
                  <a:t>The complexity of iterative </a:t>
                </a:r>
                <a:r>
                  <a:rPr lang="en-US" dirty="0" err="1">
                    <a:latin typeface="Courier New" pitchFamily="49" charset="0"/>
                    <a:cs typeface="Courier New" pitchFamily="49" charset="0"/>
                  </a:rPr>
                  <a:t>BinarySearch</a:t>
                </a:r>
                <a:r>
                  <a:rPr lang="en-US" dirty="0"/>
                  <a:t> is also </a:t>
                </a:r>
                <a14:m>
                  <m:oMath xmlns:m="http://schemas.openxmlformats.org/officeDocument/2006/math">
                    <m:r>
                      <a:rPr lang="en-US" b="1" i="1" smtClean="0">
                        <a:latin typeface="Cambria Math"/>
                      </a:rPr>
                      <m:t>𝑶</m:t>
                    </m:r>
                    <m:r>
                      <a:rPr lang="en-US" b="1" i="1" smtClean="0">
                        <a:latin typeface="Cambria Math"/>
                      </a:rPr>
                      <m:t>(</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14</a:t>
            </a:fld>
            <a:endParaRPr lang="en-US"/>
          </a:p>
        </p:txBody>
      </p:sp>
    </p:spTree>
    <p:extLst>
      <p:ext uri="{BB962C8B-B14F-4D97-AF65-F5344CB8AC3E}">
        <p14:creationId xmlns:p14="http://schemas.microsoft.com/office/powerpoint/2010/main" val="57611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To overcome the problem that insertions are expensive, we use an explicit tree structure as the basis for symbol table implementation.</a:t>
                </a:r>
              </a:p>
              <a:p>
                <a:r>
                  <a:rPr lang="en-US" b="1" dirty="0"/>
                  <a:t>Binary search trees </a:t>
                </a:r>
                <a:r>
                  <a:rPr lang="en-US" dirty="0"/>
                  <a:t>(</a:t>
                </a:r>
                <a:r>
                  <a:rPr lang="el-GR" dirty="0"/>
                  <a:t>δένδρα δυαδικής αναζήτησης) </a:t>
                </a:r>
                <a:r>
                  <a:rPr lang="en-US" dirty="0"/>
                  <a:t>are an excellent data structure for representing sets whose elements are ordered by some linear order.</a:t>
                </a:r>
                <a:endParaRPr lang="el-GR" b="1" dirty="0"/>
              </a:p>
              <a:p>
                <a:r>
                  <a:rPr lang="en-US" dirty="0"/>
                  <a:t>A </a:t>
                </a:r>
                <a:r>
                  <a:rPr lang="en-US" b="1" dirty="0"/>
                  <a:t>linear order</a:t>
                </a:r>
                <a:r>
                  <a:rPr lang="el-GR" b="1" dirty="0"/>
                  <a:t> </a:t>
                </a:r>
                <a:r>
                  <a:rPr lang="el-GR" dirty="0"/>
                  <a:t>(γραμμική διάταξη)</a:t>
                </a:r>
                <a:r>
                  <a:rPr lang="en-US" dirty="0"/>
                  <a:t> </a:t>
                </a:r>
                <a14:m>
                  <m:oMath xmlns:m="http://schemas.openxmlformats.org/officeDocument/2006/math">
                    <m:r>
                      <a:rPr lang="en-US" b="0" i="1" smtClean="0">
                        <a:latin typeface="Cambria Math"/>
                      </a:rPr>
                      <m:t>&lt; </m:t>
                    </m:r>
                  </m:oMath>
                </a14:m>
                <a:r>
                  <a:rPr lang="en-US" dirty="0"/>
                  <a:t> on a set </a:t>
                </a:r>
                <a14:m>
                  <m:oMath xmlns:m="http://schemas.openxmlformats.org/officeDocument/2006/math">
                    <m:r>
                      <a:rPr lang="en-US" b="0" i="1" smtClean="0">
                        <a:latin typeface="Cambria Math"/>
                      </a:rPr>
                      <m:t>𝑆</m:t>
                    </m:r>
                  </m:oMath>
                </a14:m>
                <a:r>
                  <a:rPr lang="en-US" dirty="0"/>
                  <a:t> satisfies two properties:</a:t>
                </a:r>
              </a:p>
              <a:p>
                <a:pPr lvl="1"/>
                <a:r>
                  <a:rPr lang="en-US" dirty="0"/>
                  <a:t>For any </a:t>
                </a:r>
                <a14:m>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𝑏</m:t>
                    </m:r>
                    <m:r>
                      <a:rPr lang="en-US" b="0" i="1" smtClean="0">
                        <a:latin typeface="Cambria Math"/>
                      </a:rPr>
                      <m:t> ∈</m:t>
                    </m:r>
                    <m:r>
                      <a:rPr lang="en-US" b="0" i="1" smtClean="0">
                        <a:latin typeface="Cambria Math"/>
                        <a:ea typeface="Cambria Math"/>
                      </a:rPr>
                      <m:t>𝑆</m:t>
                    </m:r>
                  </m:oMath>
                </a14:m>
                <a:r>
                  <a:rPr lang="en-US" dirty="0"/>
                  <a:t>, exactly one of </a:t>
                </a:r>
                <a14:m>
                  <m:oMath xmlns:m="http://schemas.openxmlformats.org/officeDocument/2006/math">
                    <m:r>
                      <a:rPr lang="en-US" b="0" i="1" smtClean="0">
                        <a:latin typeface="Cambria Math"/>
                      </a:rPr>
                      <m:t>𝑎</m:t>
                    </m:r>
                    <m:r>
                      <a:rPr lang="en-US" b="0" i="1" smtClean="0">
                        <a:latin typeface="Cambria Math"/>
                      </a:rPr>
                      <m:t>&lt;</m:t>
                    </m:r>
                    <m:r>
                      <a:rPr lang="en-US" b="0" i="1" smtClean="0">
                        <a:latin typeface="Cambria Math"/>
                      </a:rPr>
                      <m:t>𝑏</m:t>
                    </m:r>
                    <m:r>
                      <a:rPr lang="en-US" b="0" i="1" smtClean="0">
                        <a:latin typeface="Cambria Math"/>
                      </a:rPr>
                      <m:t>, </m:t>
                    </m:r>
                    <m:r>
                      <a:rPr lang="en-US" b="0" i="1" smtClean="0">
                        <a:latin typeface="Cambria Math"/>
                      </a:rPr>
                      <m:t>𝑎</m:t>
                    </m:r>
                    <m:r>
                      <a:rPr lang="en-US" b="0" i="1" smtClean="0">
                        <a:latin typeface="Cambria Math"/>
                      </a:rPr>
                      <m:t>=</m:t>
                    </m:r>
                    <m:r>
                      <a:rPr lang="en-US" b="0" i="1" smtClean="0">
                        <a:latin typeface="Cambria Math"/>
                      </a:rPr>
                      <m:t>𝑏</m:t>
                    </m:r>
                  </m:oMath>
                </a14:m>
                <a:r>
                  <a:rPr lang="en-US" dirty="0"/>
                  <a:t> or </a:t>
                </a:r>
                <a14:m>
                  <m:oMath xmlns:m="http://schemas.openxmlformats.org/officeDocument/2006/math">
                    <m:r>
                      <a:rPr lang="en-US" b="0" i="1" smtClean="0">
                        <a:latin typeface="Cambria Math"/>
                      </a:rPr>
                      <m:t>𝑎</m:t>
                    </m:r>
                    <m:r>
                      <a:rPr lang="en-US" b="0" i="1" smtClean="0">
                        <a:latin typeface="Cambria Math"/>
                      </a:rPr>
                      <m:t>&gt;</m:t>
                    </m:r>
                    <m:r>
                      <a:rPr lang="en-US" b="0" i="1" smtClean="0">
                        <a:latin typeface="Cambria Math"/>
                      </a:rPr>
                      <m:t>𝑏</m:t>
                    </m:r>
                  </m:oMath>
                </a14:m>
                <a:r>
                  <a:rPr lang="en-US" dirty="0"/>
                  <a:t> is true.</a:t>
                </a:r>
              </a:p>
              <a:p>
                <a:pPr lvl="1"/>
                <a:r>
                  <a:rPr lang="en-US" dirty="0"/>
                  <a:t>For all </a:t>
                </a:r>
                <a14:m>
                  <m:oMath xmlns:m="http://schemas.openxmlformats.org/officeDocument/2006/math">
                    <m:r>
                      <a:rPr lang="en-US" i="1">
                        <a:latin typeface="Cambria Math"/>
                      </a:rPr>
                      <m:t>𝑎</m:t>
                    </m:r>
                    <m:r>
                      <a:rPr lang="en-US" i="1">
                        <a:latin typeface="Cambria Math"/>
                      </a:rPr>
                      <m:t>, </m:t>
                    </m:r>
                    <m:r>
                      <a:rPr lang="en-US" i="1">
                        <a:latin typeface="Cambria Math"/>
                      </a:rPr>
                      <m:t>𝑏</m:t>
                    </m:r>
                    <m:r>
                      <a:rPr lang="en-US" b="0" i="1" smtClean="0">
                        <a:latin typeface="Cambria Math"/>
                      </a:rPr>
                      <m:t>,</m:t>
                    </m:r>
                    <m:r>
                      <a:rPr lang="en-US" b="0" i="1" smtClean="0">
                        <a:latin typeface="Cambria Math"/>
                      </a:rPr>
                      <m:t>𝑐</m:t>
                    </m:r>
                    <m:r>
                      <a:rPr lang="en-US" i="1">
                        <a:latin typeface="Cambria Math"/>
                      </a:rPr>
                      <m:t> ∈</m:t>
                    </m:r>
                    <m:r>
                      <a:rPr lang="en-US" i="1">
                        <a:latin typeface="Cambria Math"/>
                        <a:ea typeface="Cambria Math"/>
                      </a:rPr>
                      <m:t>𝑆</m:t>
                    </m:r>
                  </m:oMath>
                </a14:m>
                <a:r>
                  <a:rPr lang="en-US" dirty="0"/>
                  <a:t>, if </a:t>
                </a:r>
                <a14:m>
                  <m:oMath xmlns:m="http://schemas.openxmlformats.org/officeDocument/2006/math">
                    <m:r>
                      <a:rPr lang="en-US" b="0" i="1" smtClean="0">
                        <a:latin typeface="Cambria Math"/>
                      </a:rPr>
                      <m:t>𝑎</m:t>
                    </m:r>
                    <m:r>
                      <a:rPr lang="en-US" b="0" i="1" smtClean="0">
                        <a:latin typeface="Cambria Math"/>
                      </a:rPr>
                      <m:t>&lt;</m:t>
                    </m:r>
                    <m:r>
                      <a:rPr lang="en-US" b="0" i="1" smtClean="0">
                        <a:latin typeface="Cambria Math"/>
                      </a:rPr>
                      <m:t>𝑏</m:t>
                    </m:r>
                  </m:oMath>
                </a14:m>
                <a:r>
                  <a:rPr lang="en-US" dirty="0"/>
                  <a:t> and </a:t>
                </a:r>
                <a14:m>
                  <m:oMath xmlns:m="http://schemas.openxmlformats.org/officeDocument/2006/math">
                    <m:r>
                      <a:rPr lang="en-US" b="0" i="1" smtClean="0">
                        <a:latin typeface="Cambria Math"/>
                      </a:rPr>
                      <m:t>𝑏</m:t>
                    </m:r>
                    <m:r>
                      <a:rPr lang="en-US" b="0" i="1" smtClean="0">
                        <a:latin typeface="Cambria Math"/>
                      </a:rPr>
                      <m:t>&lt;</m:t>
                    </m:r>
                    <m:r>
                      <a:rPr lang="en-US" b="0" i="1" smtClean="0">
                        <a:latin typeface="Cambria Math"/>
                      </a:rPr>
                      <m:t>𝑐</m:t>
                    </m:r>
                  </m:oMath>
                </a14:m>
                <a:r>
                  <a:rPr lang="en-US" dirty="0"/>
                  <a:t> then </a:t>
                </a:r>
                <a14:m>
                  <m:oMath xmlns:m="http://schemas.openxmlformats.org/officeDocument/2006/math">
                    <m:r>
                      <a:rPr lang="en-US" b="0" i="1" smtClean="0">
                        <a:latin typeface="Cambria Math"/>
                      </a:rPr>
                      <m:t>𝑎</m:t>
                    </m:r>
                    <m:r>
                      <a:rPr lang="en-US" b="0" i="1" smtClean="0">
                        <a:latin typeface="Cambria Math"/>
                      </a:rPr>
                      <m:t>&lt;</m:t>
                    </m:r>
                    <m:r>
                      <a:rPr lang="en-US" b="0" i="1" smtClean="0">
                        <a:latin typeface="Cambria Math"/>
                      </a:rPr>
                      <m:t>𝑐</m:t>
                    </m:r>
                  </m:oMath>
                </a14:m>
                <a:r>
                  <a:rPr lang="en-US" dirty="0"/>
                  <a:t> (transitivity).</a:t>
                </a:r>
              </a:p>
              <a:p>
                <a:endParaRPr lang="en-US" dirty="0"/>
              </a:p>
              <a:p>
                <a:r>
                  <a:rPr lang="en-US" dirty="0"/>
                  <a:t>Examples of sets with a natural linear order are integers, floats, characters and strings in 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r="-1111" b="-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15</a:t>
            </a:fld>
            <a:endParaRPr lang="en-US"/>
          </a:p>
        </p:txBody>
      </p:sp>
    </p:spTree>
    <p:extLst>
      <p:ext uri="{BB962C8B-B14F-4D97-AF65-F5344CB8AC3E}">
        <p14:creationId xmlns:p14="http://schemas.microsoft.com/office/powerpoint/2010/main" val="11965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 </a:t>
                </a:r>
                <a:r>
                  <a:rPr lang="en-US" b="1" dirty="0"/>
                  <a:t>binary search tree (BST) </a:t>
                </a:r>
                <a:r>
                  <a:rPr lang="en-US" dirty="0"/>
                  <a:t>is a binary tree that has a key associated with each of its internal nodes, and it also has the following property:</a:t>
                </a:r>
              </a:p>
              <a:p>
                <a:pPr lvl="1"/>
                <a:r>
                  <a:rPr lang="en-US" dirty="0"/>
                  <a:t>For each node </a:t>
                </a:r>
                <a:r>
                  <a:rPr lang="en-US" i="1" dirty="0"/>
                  <a:t>N</a:t>
                </a:r>
                <a:r>
                  <a:rPr lang="en-US" dirty="0"/>
                  <a:t>: keys in the left </a:t>
                </a:r>
                <a:r>
                  <a:rPr lang="en-US" dirty="0" err="1"/>
                  <a:t>subtree</a:t>
                </a:r>
                <a:r>
                  <a:rPr lang="en-US" dirty="0"/>
                  <a:t> of </a:t>
                </a:r>
                <a:r>
                  <a:rPr lang="en-US" i="1" dirty="0"/>
                  <a:t>N</a:t>
                </a:r>
                <a:r>
                  <a:rPr lang="en-US" dirty="0"/>
                  <a:t> </a:t>
                </a:r>
                <a14:m>
                  <m:oMath xmlns:m="http://schemas.openxmlformats.org/officeDocument/2006/math">
                    <m:r>
                      <a:rPr lang="en-US" b="0" i="1" smtClean="0">
                        <a:latin typeface="Cambria Math"/>
                        <a:ea typeface="Cambria Math"/>
                      </a:rPr>
                      <m:t>≤ </m:t>
                    </m:r>
                  </m:oMath>
                </a14:m>
                <a:r>
                  <a:rPr lang="en-US" dirty="0"/>
                  <a:t>key </a:t>
                </a:r>
                <a:r>
                  <a:rPr lang="en-US" i="1" dirty="0"/>
                  <a:t>K</a:t>
                </a:r>
                <a:r>
                  <a:rPr lang="en-US" dirty="0"/>
                  <a:t> in node </a:t>
                </a:r>
                <a:r>
                  <a:rPr lang="en-US" i="1" dirty="0"/>
                  <a:t>N</a:t>
                </a:r>
                <a:r>
                  <a:rPr lang="en-US" dirty="0"/>
                  <a:t> </a:t>
                </a:r>
                <a14:m>
                  <m:oMath xmlns:m="http://schemas.openxmlformats.org/officeDocument/2006/math">
                    <m:r>
                      <a:rPr lang="en-US" b="0" i="1" smtClean="0">
                        <a:latin typeface="Cambria Math"/>
                        <a:ea typeface="Cambria Math"/>
                      </a:rPr>
                      <m:t>≤</m:t>
                    </m:r>
                  </m:oMath>
                </a14:m>
                <a:r>
                  <a:rPr lang="en-US" dirty="0"/>
                  <a:t> keys in the right </a:t>
                </a:r>
                <a:r>
                  <a:rPr lang="en-US" dirty="0" err="1"/>
                  <a:t>subtree</a:t>
                </a:r>
                <a:r>
                  <a:rPr lang="en-US" dirty="0"/>
                  <a:t> of </a:t>
                </a:r>
                <a:r>
                  <a:rPr lang="en-US" i="1" dirty="0"/>
                  <a:t>N</a:t>
                </a:r>
              </a:p>
              <a:p>
                <a:r>
                  <a:rPr lang="en-US" dirty="0"/>
                  <a:t>The above condition is called the </a:t>
                </a:r>
                <a:r>
                  <a:rPr lang="en-US" b="1" dirty="0"/>
                  <a:t>binary search tree property.</a:t>
                </a:r>
              </a:p>
              <a:p>
                <a:pPr marL="0" indent="0">
                  <a:buNone/>
                </a:pP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1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16</a:t>
            </a:fld>
            <a:endParaRPr lang="en-US"/>
          </a:p>
        </p:txBody>
      </p:sp>
    </p:spTree>
    <p:extLst>
      <p:ext uri="{BB962C8B-B14F-4D97-AF65-F5344CB8AC3E}">
        <p14:creationId xmlns:p14="http://schemas.microsoft.com/office/powerpoint/2010/main" val="165762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17</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3168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2120" y="45091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16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4"/>
          </p:cNvCxnSpPr>
          <p:nvPr/>
        </p:nvCxnSpPr>
        <p:spPr>
          <a:xfrm>
            <a:off x="3383868" y="3010880"/>
            <a:ext cx="50405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4"/>
            <a:endCxn id="10" idx="0"/>
          </p:cNvCxnSpPr>
          <p:nvPr/>
        </p:nvCxnSpPr>
        <p:spPr>
          <a:xfrm flipH="1">
            <a:off x="4911700" y="3010880"/>
            <a:ext cx="305904"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13" idx="0"/>
          </p:cNvCxnSpPr>
          <p:nvPr/>
        </p:nvCxnSpPr>
        <p:spPr>
          <a:xfrm>
            <a:off x="5217604" y="3010880"/>
            <a:ext cx="97457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a:endCxn id="12" idx="0"/>
          </p:cNvCxnSpPr>
          <p:nvPr/>
        </p:nvCxnSpPr>
        <p:spPr>
          <a:xfrm flipH="1">
            <a:off x="5832140" y="3882504"/>
            <a:ext cx="360040" cy="62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10</a:t>
            </a:r>
          </a:p>
        </p:txBody>
      </p:sp>
      <p:sp>
        <p:nvSpPr>
          <p:cNvPr id="27" name="TextBox 26"/>
          <p:cNvSpPr txBox="1"/>
          <p:nvPr/>
        </p:nvSpPr>
        <p:spPr>
          <a:xfrm>
            <a:off x="3152180" y="2650840"/>
            <a:ext cx="483716" cy="369332"/>
          </a:xfrm>
          <a:prstGeom prst="rect">
            <a:avLst/>
          </a:prstGeom>
          <a:noFill/>
        </p:spPr>
        <p:txBody>
          <a:bodyPr wrap="square" rtlCol="0">
            <a:spAutoFit/>
          </a:bodyPr>
          <a:lstStyle/>
          <a:p>
            <a:pPr algn="ctr"/>
            <a:r>
              <a:rPr lang="en-US" dirty="0"/>
              <a:t>5</a:t>
            </a:r>
          </a:p>
        </p:txBody>
      </p:sp>
      <p:sp>
        <p:nvSpPr>
          <p:cNvPr id="28" name="TextBox 27"/>
          <p:cNvSpPr txBox="1"/>
          <p:nvPr/>
        </p:nvSpPr>
        <p:spPr>
          <a:xfrm>
            <a:off x="4975746" y="2627814"/>
            <a:ext cx="483716" cy="369332"/>
          </a:xfrm>
          <a:prstGeom prst="rect">
            <a:avLst/>
          </a:prstGeom>
          <a:noFill/>
        </p:spPr>
        <p:txBody>
          <a:bodyPr wrap="square" rtlCol="0">
            <a:spAutoFit/>
          </a:bodyPr>
          <a:lstStyle/>
          <a:p>
            <a:pPr algn="ctr"/>
            <a:r>
              <a:rPr lang="en-US" dirty="0"/>
              <a:t>14</a:t>
            </a:r>
          </a:p>
        </p:txBody>
      </p:sp>
      <p:sp>
        <p:nvSpPr>
          <p:cNvPr id="29" name="TextBox 28"/>
          <p:cNvSpPr txBox="1"/>
          <p:nvPr/>
        </p:nvSpPr>
        <p:spPr>
          <a:xfrm>
            <a:off x="3626892" y="3513172"/>
            <a:ext cx="483716" cy="369332"/>
          </a:xfrm>
          <a:prstGeom prst="rect">
            <a:avLst/>
          </a:prstGeom>
          <a:noFill/>
        </p:spPr>
        <p:txBody>
          <a:bodyPr wrap="square" rtlCol="0">
            <a:spAutoFit/>
          </a:bodyPr>
          <a:lstStyle/>
          <a:p>
            <a:pPr algn="ctr"/>
            <a:r>
              <a:rPr lang="en-US" dirty="0"/>
              <a:t>7</a:t>
            </a:r>
          </a:p>
        </p:txBody>
      </p:sp>
      <p:sp>
        <p:nvSpPr>
          <p:cNvPr id="30" name="TextBox 29"/>
          <p:cNvSpPr txBox="1"/>
          <p:nvPr/>
        </p:nvSpPr>
        <p:spPr>
          <a:xfrm>
            <a:off x="4669842" y="3530436"/>
            <a:ext cx="483716" cy="369332"/>
          </a:xfrm>
          <a:prstGeom prst="rect">
            <a:avLst/>
          </a:prstGeom>
          <a:noFill/>
        </p:spPr>
        <p:txBody>
          <a:bodyPr wrap="square" rtlCol="0">
            <a:spAutoFit/>
          </a:bodyPr>
          <a:lstStyle/>
          <a:p>
            <a:pPr algn="ctr"/>
            <a:r>
              <a:rPr lang="en-US" dirty="0"/>
              <a:t>12</a:t>
            </a:r>
          </a:p>
        </p:txBody>
      </p:sp>
      <p:sp>
        <p:nvSpPr>
          <p:cNvPr id="31" name="TextBox 30"/>
          <p:cNvSpPr txBox="1"/>
          <p:nvPr/>
        </p:nvSpPr>
        <p:spPr>
          <a:xfrm>
            <a:off x="5950322" y="3517818"/>
            <a:ext cx="483716" cy="369332"/>
          </a:xfrm>
          <a:prstGeom prst="rect">
            <a:avLst/>
          </a:prstGeom>
          <a:noFill/>
        </p:spPr>
        <p:txBody>
          <a:bodyPr wrap="square" rtlCol="0">
            <a:spAutoFit/>
          </a:bodyPr>
          <a:lstStyle/>
          <a:p>
            <a:pPr algn="ctr"/>
            <a:r>
              <a:rPr lang="en-US" dirty="0"/>
              <a:t>18</a:t>
            </a:r>
          </a:p>
        </p:txBody>
      </p:sp>
      <p:sp>
        <p:nvSpPr>
          <p:cNvPr id="32" name="TextBox 31"/>
          <p:cNvSpPr txBox="1"/>
          <p:nvPr/>
        </p:nvSpPr>
        <p:spPr>
          <a:xfrm>
            <a:off x="5590282" y="4499828"/>
            <a:ext cx="483716" cy="369332"/>
          </a:xfrm>
          <a:prstGeom prst="rect">
            <a:avLst/>
          </a:prstGeom>
          <a:noFill/>
        </p:spPr>
        <p:txBody>
          <a:bodyPr wrap="square" rtlCol="0">
            <a:spAutoFit/>
          </a:bodyPr>
          <a:lstStyle/>
          <a:p>
            <a:pPr algn="ctr"/>
            <a:r>
              <a:rPr lang="en-US" dirty="0"/>
              <a:t>15</a:t>
            </a:r>
          </a:p>
        </p:txBody>
      </p:sp>
      <p:sp>
        <p:nvSpPr>
          <p:cNvPr id="33" name="Rectangle 32"/>
          <p:cNvSpPr/>
          <p:nvPr/>
        </p:nvSpPr>
        <p:spPr>
          <a:xfrm>
            <a:off x="3088150" y="36735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2"/>
          <p:cNvSpPr txBox="1">
            <a:spLocks/>
          </p:cNvSpPr>
          <p:nvPr/>
        </p:nvSpPr>
        <p:spPr>
          <a:xfrm>
            <a:off x="627584" y="158193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35" name="Straight Connector 34"/>
          <p:cNvCxnSpPr/>
          <p:nvPr/>
        </p:nvCxnSpPr>
        <p:spPr>
          <a:xfrm flipH="1">
            <a:off x="3156695" y="3020172"/>
            <a:ext cx="237343" cy="6533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7" idx="0"/>
          </p:cNvCxnSpPr>
          <p:nvPr/>
        </p:nvCxnSpPr>
        <p:spPr>
          <a:xfrm flipH="1">
            <a:off x="4597699" y="3899768"/>
            <a:ext cx="314001" cy="7848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rot="21428101">
            <a:off x="4532753" y="46844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30" idx="2"/>
          </p:cNvCxnSpPr>
          <p:nvPr/>
        </p:nvCxnSpPr>
        <p:spPr>
          <a:xfrm>
            <a:off x="4911700" y="3899768"/>
            <a:ext cx="233845" cy="75336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21015634">
            <a:off x="5102913" y="46636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13" idx="4"/>
            <a:endCxn id="44" idx="0"/>
          </p:cNvCxnSpPr>
          <p:nvPr/>
        </p:nvCxnSpPr>
        <p:spPr>
          <a:xfrm>
            <a:off x="6192180" y="3882504"/>
            <a:ext cx="431120" cy="73462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554755" y="46171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endCxn id="41" idx="0"/>
          </p:cNvCxnSpPr>
          <p:nvPr/>
        </p:nvCxnSpPr>
        <p:spPr>
          <a:xfrm flipH="1">
            <a:off x="3593889" y="3881301"/>
            <a:ext cx="314001" cy="7848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rot="21428101">
            <a:off x="3528943" y="466602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3907890" y="3881301"/>
            <a:ext cx="233845" cy="75336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21015634">
            <a:off x="4099103" y="464522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endCxn id="47" idx="0"/>
          </p:cNvCxnSpPr>
          <p:nvPr/>
        </p:nvCxnSpPr>
        <p:spPr>
          <a:xfrm flipH="1">
            <a:off x="5526152" y="4875086"/>
            <a:ext cx="314001" cy="7848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rot="21428101">
            <a:off x="5461206" y="56598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5840153" y="4875086"/>
            <a:ext cx="233845" cy="75336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rot="21015634">
            <a:off x="6031366" y="56390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09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 the same set)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18</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27784" y="359480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47988" y="432445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03364" y="522920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79044" y="522920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15</a:t>
            </a:r>
          </a:p>
        </p:txBody>
      </p:sp>
      <p:sp>
        <p:nvSpPr>
          <p:cNvPr id="27" name="TextBox 26"/>
          <p:cNvSpPr txBox="1"/>
          <p:nvPr/>
        </p:nvSpPr>
        <p:spPr>
          <a:xfrm>
            <a:off x="3121546" y="2641548"/>
            <a:ext cx="483716" cy="369332"/>
          </a:xfrm>
          <a:prstGeom prst="rect">
            <a:avLst/>
          </a:prstGeom>
          <a:noFill/>
        </p:spPr>
        <p:txBody>
          <a:bodyPr wrap="square" rtlCol="0">
            <a:spAutoFit/>
          </a:bodyPr>
          <a:lstStyle/>
          <a:p>
            <a:pPr algn="ctr"/>
            <a:r>
              <a:rPr lang="en-US" dirty="0"/>
              <a:t>14</a:t>
            </a:r>
          </a:p>
        </p:txBody>
      </p:sp>
      <p:sp>
        <p:nvSpPr>
          <p:cNvPr id="28" name="TextBox 27"/>
          <p:cNvSpPr txBox="1"/>
          <p:nvPr/>
        </p:nvSpPr>
        <p:spPr>
          <a:xfrm>
            <a:off x="4975746" y="2627814"/>
            <a:ext cx="483716" cy="369332"/>
          </a:xfrm>
          <a:prstGeom prst="rect">
            <a:avLst/>
          </a:prstGeom>
          <a:noFill/>
        </p:spPr>
        <p:txBody>
          <a:bodyPr wrap="square" rtlCol="0">
            <a:spAutoFit/>
          </a:bodyPr>
          <a:lstStyle/>
          <a:p>
            <a:pPr algn="ctr"/>
            <a:r>
              <a:rPr lang="en-US" dirty="0"/>
              <a:t>18</a:t>
            </a:r>
          </a:p>
        </p:txBody>
      </p:sp>
      <p:sp>
        <p:nvSpPr>
          <p:cNvPr id="29" name="TextBox 28"/>
          <p:cNvSpPr txBox="1"/>
          <p:nvPr/>
        </p:nvSpPr>
        <p:spPr>
          <a:xfrm>
            <a:off x="2900152" y="5219908"/>
            <a:ext cx="483716" cy="369332"/>
          </a:xfrm>
          <a:prstGeom prst="rect">
            <a:avLst/>
          </a:prstGeom>
          <a:noFill/>
        </p:spPr>
        <p:txBody>
          <a:bodyPr wrap="square" rtlCol="0">
            <a:spAutoFit/>
          </a:bodyPr>
          <a:lstStyle/>
          <a:p>
            <a:pPr algn="ctr"/>
            <a:r>
              <a:rPr lang="en-US" dirty="0"/>
              <a:t>7</a:t>
            </a:r>
          </a:p>
        </p:txBody>
      </p:sp>
      <p:sp>
        <p:nvSpPr>
          <p:cNvPr id="30" name="TextBox 29"/>
          <p:cNvSpPr txBox="1"/>
          <p:nvPr/>
        </p:nvSpPr>
        <p:spPr>
          <a:xfrm>
            <a:off x="4117206" y="5219908"/>
            <a:ext cx="483716" cy="369332"/>
          </a:xfrm>
          <a:prstGeom prst="rect">
            <a:avLst/>
          </a:prstGeom>
          <a:noFill/>
        </p:spPr>
        <p:txBody>
          <a:bodyPr wrap="square" rtlCol="0">
            <a:spAutoFit/>
          </a:bodyPr>
          <a:lstStyle/>
          <a:p>
            <a:pPr algn="ctr"/>
            <a:r>
              <a:rPr lang="en-US" dirty="0"/>
              <a:t>12</a:t>
            </a:r>
          </a:p>
        </p:txBody>
      </p:sp>
      <p:sp>
        <p:nvSpPr>
          <p:cNvPr id="31" name="TextBox 30"/>
          <p:cNvSpPr txBox="1"/>
          <p:nvPr/>
        </p:nvSpPr>
        <p:spPr>
          <a:xfrm>
            <a:off x="3486150" y="4315162"/>
            <a:ext cx="483716" cy="369332"/>
          </a:xfrm>
          <a:prstGeom prst="rect">
            <a:avLst/>
          </a:prstGeom>
          <a:noFill/>
        </p:spPr>
        <p:txBody>
          <a:bodyPr wrap="square" rtlCol="0">
            <a:spAutoFit/>
          </a:bodyPr>
          <a:lstStyle/>
          <a:p>
            <a:pPr algn="ctr"/>
            <a:r>
              <a:rPr lang="en-US" dirty="0"/>
              <a:t>10</a:t>
            </a:r>
          </a:p>
        </p:txBody>
      </p:sp>
      <p:sp>
        <p:nvSpPr>
          <p:cNvPr id="32" name="TextBox 31"/>
          <p:cNvSpPr txBox="1"/>
          <p:nvPr/>
        </p:nvSpPr>
        <p:spPr>
          <a:xfrm>
            <a:off x="2565946" y="3585512"/>
            <a:ext cx="483716" cy="369332"/>
          </a:xfrm>
          <a:prstGeom prst="rect">
            <a:avLst/>
          </a:prstGeom>
          <a:noFill/>
        </p:spPr>
        <p:txBody>
          <a:bodyPr wrap="square" rtlCol="0">
            <a:spAutoFit/>
          </a:bodyPr>
          <a:lstStyle/>
          <a:p>
            <a:pPr algn="ctr"/>
            <a:r>
              <a:rPr lang="en-US" dirty="0"/>
              <a:t>5</a:t>
            </a:r>
          </a:p>
        </p:txBody>
      </p:sp>
      <p:cxnSp>
        <p:nvCxnSpPr>
          <p:cNvPr id="18" name="Straight Connector 17"/>
          <p:cNvCxnSpPr>
            <a:stCxn id="7" idx="4"/>
            <a:endCxn id="9" idx="0"/>
          </p:cNvCxnSpPr>
          <p:nvPr/>
        </p:nvCxnSpPr>
        <p:spPr>
          <a:xfrm flipH="1">
            <a:off x="2807804" y="3010880"/>
            <a:ext cx="576064" cy="5839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4"/>
            <a:endCxn id="10" idx="0"/>
          </p:cNvCxnSpPr>
          <p:nvPr/>
        </p:nvCxnSpPr>
        <p:spPr>
          <a:xfrm>
            <a:off x="2807804" y="3954844"/>
            <a:ext cx="920204" cy="36961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 idx="4"/>
            <a:endCxn id="12" idx="0"/>
          </p:cNvCxnSpPr>
          <p:nvPr/>
        </p:nvCxnSpPr>
        <p:spPr>
          <a:xfrm flipH="1">
            <a:off x="3183384" y="4684494"/>
            <a:ext cx="544624" cy="5447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4"/>
            <a:endCxn id="13" idx="0"/>
          </p:cNvCxnSpPr>
          <p:nvPr/>
        </p:nvCxnSpPr>
        <p:spPr>
          <a:xfrm>
            <a:off x="3728008" y="4684494"/>
            <a:ext cx="631056" cy="54470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30855" y="36735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7" idx="4"/>
          </p:cNvCxnSpPr>
          <p:nvPr/>
        </p:nvCxnSpPr>
        <p:spPr>
          <a:xfrm>
            <a:off x="3383868" y="3010880"/>
            <a:ext cx="615533" cy="6626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17604" y="2997146"/>
            <a:ext cx="615533" cy="6626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8" idx="4"/>
            <a:endCxn id="40" idx="0"/>
          </p:cNvCxnSpPr>
          <p:nvPr/>
        </p:nvCxnSpPr>
        <p:spPr>
          <a:xfrm flipH="1">
            <a:off x="4801329" y="3010880"/>
            <a:ext cx="416275" cy="6794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32784" y="369029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V="1">
            <a:off x="5764592" y="3673530"/>
            <a:ext cx="137089" cy="16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370097" y="5589240"/>
            <a:ext cx="334390" cy="3359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flipV="1">
            <a:off x="4635942" y="5925211"/>
            <a:ext cx="137089" cy="16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endCxn id="45" idx="2"/>
          </p:cNvCxnSpPr>
          <p:nvPr/>
        </p:nvCxnSpPr>
        <p:spPr>
          <a:xfrm flipH="1">
            <a:off x="4179044" y="5589240"/>
            <a:ext cx="180020" cy="327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flipV="1">
            <a:off x="4110499" y="5916827"/>
            <a:ext cx="137089" cy="16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3178877" y="5587588"/>
            <a:ext cx="334390" cy="3359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flipV="1">
            <a:off x="3444722" y="5923559"/>
            <a:ext cx="137089" cy="16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2"/>
          </p:cNvCxnSpPr>
          <p:nvPr/>
        </p:nvCxnSpPr>
        <p:spPr>
          <a:xfrm flipH="1">
            <a:off x="2987824" y="5587588"/>
            <a:ext cx="180020" cy="327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flipV="1">
            <a:off x="2919279" y="5915175"/>
            <a:ext cx="137089" cy="1607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2483768" y="3942339"/>
            <a:ext cx="324037" cy="55748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415223" y="44998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69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buNone/>
            </a:pPr>
            <a:endParaRPr lang="en-US" dirty="0"/>
          </a:p>
        </p:txBody>
      </p:sp>
      <p:sp>
        <p:nvSpPr>
          <p:cNvPr id="4" name="Oval 3"/>
          <p:cNvSpPr/>
          <p:nvPr/>
        </p:nvSpPr>
        <p:spPr>
          <a:xfrm>
            <a:off x="3919770" y="1591543"/>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4" idx="4"/>
            <a:endCxn id="12" idx="0"/>
          </p:cNvCxnSpPr>
          <p:nvPr/>
        </p:nvCxnSpPr>
        <p:spPr>
          <a:xfrm flipH="1">
            <a:off x="3208340" y="2163321"/>
            <a:ext cx="1037545" cy="3620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4"/>
            <a:endCxn id="13" idx="0"/>
          </p:cNvCxnSpPr>
          <p:nvPr/>
        </p:nvCxnSpPr>
        <p:spPr>
          <a:xfrm>
            <a:off x="4245885" y="2163321"/>
            <a:ext cx="893152" cy="34391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19770" y="1692766"/>
            <a:ext cx="681651" cy="369332"/>
          </a:xfrm>
          <a:prstGeom prst="rect">
            <a:avLst/>
          </a:prstGeom>
          <a:noFill/>
        </p:spPr>
        <p:txBody>
          <a:bodyPr wrap="square" rtlCol="0">
            <a:spAutoFit/>
          </a:bodyPr>
          <a:lstStyle/>
          <a:p>
            <a:pPr algn="ctr"/>
            <a:r>
              <a:rPr lang="en-US" dirty="0"/>
              <a:t>ORY</a:t>
            </a:r>
          </a:p>
        </p:txBody>
      </p:sp>
      <p:sp>
        <p:nvSpPr>
          <p:cNvPr id="12" name="Oval 11"/>
          <p:cNvSpPr/>
          <p:nvPr/>
        </p:nvSpPr>
        <p:spPr>
          <a:xfrm>
            <a:off x="2882225" y="2525329"/>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12922" y="2507233"/>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812922" y="2608456"/>
            <a:ext cx="681651" cy="369332"/>
          </a:xfrm>
          <a:prstGeom prst="rect">
            <a:avLst/>
          </a:prstGeom>
          <a:noFill/>
        </p:spPr>
        <p:txBody>
          <a:bodyPr wrap="square" rtlCol="0">
            <a:spAutoFit/>
          </a:bodyPr>
          <a:lstStyle/>
          <a:p>
            <a:pPr algn="ctr"/>
            <a:r>
              <a:rPr lang="en-US" dirty="0"/>
              <a:t>ZRH</a:t>
            </a:r>
          </a:p>
        </p:txBody>
      </p:sp>
      <p:sp>
        <p:nvSpPr>
          <p:cNvPr id="18" name="TextBox 17"/>
          <p:cNvSpPr txBox="1"/>
          <p:nvPr/>
        </p:nvSpPr>
        <p:spPr>
          <a:xfrm>
            <a:off x="2867514" y="2626552"/>
            <a:ext cx="681651" cy="369332"/>
          </a:xfrm>
          <a:prstGeom prst="rect">
            <a:avLst/>
          </a:prstGeom>
          <a:noFill/>
        </p:spPr>
        <p:txBody>
          <a:bodyPr wrap="square" rtlCol="0">
            <a:spAutoFit/>
          </a:bodyPr>
          <a:lstStyle/>
          <a:p>
            <a:pPr algn="ctr"/>
            <a:r>
              <a:rPr lang="en-US" dirty="0"/>
              <a:t>JFK</a:t>
            </a:r>
          </a:p>
        </p:txBody>
      </p:sp>
      <p:sp>
        <p:nvSpPr>
          <p:cNvPr id="19" name="Oval 18"/>
          <p:cNvSpPr/>
          <p:nvPr/>
        </p:nvSpPr>
        <p:spPr>
          <a:xfrm>
            <a:off x="3739827" y="3393396"/>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50249" y="3393396"/>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2" idx="4"/>
            <a:endCxn id="20" idx="0"/>
          </p:cNvCxnSpPr>
          <p:nvPr/>
        </p:nvCxnSpPr>
        <p:spPr>
          <a:xfrm flipH="1">
            <a:off x="2476364" y="3097107"/>
            <a:ext cx="731976" cy="2962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9" idx="0"/>
          </p:cNvCxnSpPr>
          <p:nvPr/>
        </p:nvCxnSpPr>
        <p:spPr>
          <a:xfrm>
            <a:off x="3181811" y="3088596"/>
            <a:ext cx="884131" cy="30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498019" y="4367247"/>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92606" y="4367247"/>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04048" y="4321741"/>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36753" y="5274436"/>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572000" y="5274436"/>
            <a:ext cx="652230" cy="57177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135538" y="3494619"/>
            <a:ext cx="681651" cy="369332"/>
          </a:xfrm>
          <a:prstGeom prst="rect">
            <a:avLst/>
          </a:prstGeom>
          <a:noFill/>
        </p:spPr>
        <p:txBody>
          <a:bodyPr wrap="square" rtlCol="0">
            <a:spAutoFit/>
          </a:bodyPr>
          <a:lstStyle/>
          <a:p>
            <a:pPr algn="ctr"/>
            <a:r>
              <a:rPr lang="en-US" dirty="0"/>
              <a:t>BRU</a:t>
            </a:r>
          </a:p>
        </p:txBody>
      </p:sp>
      <p:sp>
        <p:nvSpPr>
          <p:cNvPr id="39" name="TextBox 38"/>
          <p:cNvSpPr txBox="1"/>
          <p:nvPr/>
        </p:nvSpPr>
        <p:spPr>
          <a:xfrm>
            <a:off x="3748157" y="3472163"/>
            <a:ext cx="681651" cy="369332"/>
          </a:xfrm>
          <a:prstGeom prst="rect">
            <a:avLst/>
          </a:prstGeom>
          <a:noFill/>
        </p:spPr>
        <p:txBody>
          <a:bodyPr wrap="square" rtlCol="0">
            <a:spAutoFit/>
          </a:bodyPr>
          <a:lstStyle/>
          <a:p>
            <a:pPr algn="ctr"/>
            <a:r>
              <a:rPr lang="en-US" dirty="0"/>
              <a:t>MEX</a:t>
            </a:r>
          </a:p>
        </p:txBody>
      </p:sp>
      <p:sp>
        <p:nvSpPr>
          <p:cNvPr id="40" name="TextBox 39"/>
          <p:cNvSpPr txBox="1"/>
          <p:nvPr/>
        </p:nvSpPr>
        <p:spPr>
          <a:xfrm>
            <a:off x="1498019" y="4468470"/>
            <a:ext cx="681651" cy="369332"/>
          </a:xfrm>
          <a:prstGeom prst="rect">
            <a:avLst/>
          </a:prstGeom>
          <a:noFill/>
        </p:spPr>
        <p:txBody>
          <a:bodyPr wrap="square" rtlCol="0">
            <a:spAutoFit/>
          </a:bodyPr>
          <a:lstStyle/>
          <a:p>
            <a:pPr algn="ctr"/>
            <a:r>
              <a:rPr lang="en-US" dirty="0"/>
              <a:t>ARN</a:t>
            </a:r>
          </a:p>
        </p:txBody>
      </p:sp>
      <p:sp>
        <p:nvSpPr>
          <p:cNvPr id="41" name="TextBox 40"/>
          <p:cNvSpPr txBox="1"/>
          <p:nvPr/>
        </p:nvSpPr>
        <p:spPr>
          <a:xfrm>
            <a:off x="2755102" y="4448083"/>
            <a:ext cx="681651" cy="369332"/>
          </a:xfrm>
          <a:prstGeom prst="rect">
            <a:avLst/>
          </a:prstGeom>
          <a:noFill/>
        </p:spPr>
        <p:txBody>
          <a:bodyPr wrap="square" rtlCol="0">
            <a:spAutoFit/>
          </a:bodyPr>
          <a:lstStyle/>
          <a:p>
            <a:pPr algn="ctr"/>
            <a:r>
              <a:rPr lang="en-US" dirty="0"/>
              <a:t>DUS</a:t>
            </a:r>
          </a:p>
        </p:txBody>
      </p:sp>
      <p:sp>
        <p:nvSpPr>
          <p:cNvPr id="42" name="TextBox 41"/>
          <p:cNvSpPr txBox="1"/>
          <p:nvPr/>
        </p:nvSpPr>
        <p:spPr>
          <a:xfrm>
            <a:off x="4991286" y="4422964"/>
            <a:ext cx="681651" cy="369332"/>
          </a:xfrm>
          <a:prstGeom prst="rect">
            <a:avLst/>
          </a:prstGeom>
          <a:noFill/>
        </p:spPr>
        <p:txBody>
          <a:bodyPr wrap="square" rtlCol="0">
            <a:spAutoFit/>
          </a:bodyPr>
          <a:lstStyle/>
          <a:p>
            <a:pPr algn="ctr"/>
            <a:r>
              <a:rPr lang="en-US" dirty="0"/>
              <a:t>ORD</a:t>
            </a:r>
          </a:p>
        </p:txBody>
      </p:sp>
      <p:sp>
        <p:nvSpPr>
          <p:cNvPr id="43" name="TextBox 42"/>
          <p:cNvSpPr txBox="1"/>
          <p:nvPr/>
        </p:nvSpPr>
        <p:spPr>
          <a:xfrm>
            <a:off x="4575623" y="5375659"/>
            <a:ext cx="681651" cy="369332"/>
          </a:xfrm>
          <a:prstGeom prst="rect">
            <a:avLst/>
          </a:prstGeom>
          <a:noFill/>
        </p:spPr>
        <p:txBody>
          <a:bodyPr wrap="square" rtlCol="0">
            <a:spAutoFit/>
          </a:bodyPr>
          <a:lstStyle/>
          <a:p>
            <a:pPr algn="ctr"/>
            <a:r>
              <a:rPr lang="en-US" dirty="0"/>
              <a:t>NRT</a:t>
            </a:r>
          </a:p>
        </p:txBody>
      </p:sp>
      <p:sp>
        <p:nvSpPr>
          <p:cNvPr id="44" name="TextBox 43"/>
          <p:cNvSpPr txBox="1"/>
          <p:nvPr/>
        </p:nvSpPr>
        <p:spPr>
          <a:xfrm>
            <a:off x="3422042" y="5361301"/>
            <a:ext cx="681651" cy="369332"/>
          </a:xfrm>
          <a:prstGeom prst="rect">
            <a:avLst/>
          </a:prstGeom>
          <a:noFill/>
        </p:spPr>
        <p:txBody>
          <a:bodyPr wrap="square" rtlCol="0">
            <a:spAutoFit/>
          </a:bodyPr>
          <a:lstStyle/>
          <a:p>
            <a:pPr algn="ctr"/>
            <a:r>
              <a:rPr lang="en-US" dirty="0"/>
              <a:t>GLA</a:t>
            </a:r>
          </a:p>
        </p:txBody>
      </p:sp>
      <p:cxnSp>
        <p:nvCxnSpPr>
          <p:cNvPr id="47" name="Straight Connector 46"/>
          <p:cNvCxnSpPr>
            <a:stCxn id="20" idx="4"/>
            <a:endCxn id="25" idx="0"/>
          </p:cNvCxnSpPr>
          <p:nvPr/>
        </p:nvCxnSpPr>
        <p:spPr>
          <a:xfrm flipH="1">
            <a:off x="1824134" y="3965174"/>
            <a:ext cx="652230" cy="4020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0" idx="4"/>
            <a:endCxn id="26" idx="0"/>
          </p:cNvCxnSpPr>
          <p:nvPr/>
        </p:nvCxnSpPr>
        <p:spPr>
          <a:xfrm>
            <a:off x="2476364" y="3965174"/>
            <a:ext cx="642357" cy="4020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9" idx="4"/>
            <a:endCxn id="27" idx="0"/>
          </p:cNvCxnSpPr>
          <p:nvPr/>
        </p:nvCxnSpPr>
        <p:spPr>
          <a:xfrm>
            <a:off x="4065942" y="3965174"/>
            <a:ext cx="1264221" cy="35656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7" idx="4"/>
            <a:endCxn id="30" idx="0"/>
          </p:cNvCxnSpPr>
          <p:nvPr/>
        </p:nvCxnSpPr>
        <p:spPr>
          <a:xfrm flipH="1">
            <a:off x="4898115" y="4893519"/>
            <a:ext cx="432048" cy="3809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6" idx="4"/>
            <a:endCxn id="28" idx="0"/>
          </p:cNvCxnSpPr>
          <p:nvPr/>
        </p:nvCxnSpPr>
        <p:spPr>
          <a:xfrm>
            <a:off x="3118721" y="4939025"/>
            <a:ext cx="644147" cy="3354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69" idx="0"/>
          </p:cNvCxnSpPr>
          <p:nvPr/>
        </p:nvCxnSpPr>
        <p:spPr>
          <a:xfrm flipH="1">
            <a:off x="3353498" y="584621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19</a:t>
            </a:fld>
            <a:endParaRPr lang="en-US"/>
          </a:p>
        </p:txBody>
      </p:sp>
      <p:cxnSp>
        <p:nvCxnSpPr>
          <p:cNvPr id="46" name="Straight Connector 45"/>
          <p:cNvCxnSpPr>
            <a:stCxn id="25" idx="4"/>
            <a:endCxn id="48" idx="0"/>
          </p:cNvCxnSpPr>
          <p:nvPr/>
        </p:nvCxnSpPr>
        <p:spPr>
          <a:xfrm flipH="1">
            <a:off x="1433001" y="4939025"/>
            <a:ext cx="391133" cy="5492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364456" y="54883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25" idx="4"/>
            <a:endCxn id="52" idx="0"/>
          </p:cNvCxnSpPr>
          <p:nvPr/>
        </p:nvCxnSpPr>
        <p:spPr>
          <a:xfrm>
            <a:off x="1824134" y="4939025"/>
            <a:ext cx="242860" cy="5479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998449" y="54870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endCxn id="56" idx="0"/>
          </p:cNvCxnSpPr>
          <p:nvPr/>
        </p:nvCxnSpPr>
        <p:spPr>
          <a:xfrm flipH="1">
            <a:off x="2747887" y="4939025"/>
            <a:ext cx="391133" cy="5492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679342" y="54883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endCxn id="59" idx="0"/>
          </p:cNvCxnSpPr>
          <p:nvPr/>
        </p:nvCxnSpPr>
        <p:spPr>
          <a:xfrm flipH="1">
            <a:off x="4898115" y="3075384"/>
            <a:ext cx="264472" cy="55210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4829570" y="362748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endCxn id="61" idx="0"/>
          </p:cNvCxnSpPr>
          <p:nvPr/>
        </p:nvCxnSpPr>
        <p:spPr>
          <a:xfrm>
            <a:off x="5153747" y="3097107"/>
            <a:ext cx="306964" cy="53037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392166" y="362748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a:stCxn id="27" idx="4"/>
            <a:endCxn id="63" idx="0"/>
          </p:cNvCxnSpPr>
          <p:nvPr/>
        </p:nvCxnSpPr>
        <p:spPr>
          <a:xfrm>
            <a:off x="5330163" y="4893519"/>
            <a:ext cx="648794" cy="57200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5910412" y="546552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endCxn id="65" idx="0"/>
          </p:cNvCxnSpPr>
          <p:nvPr/>
        </p:nvCxnSpPr>
        <p:spPr>
          <a:xfrm flipH="1">
            <a:off x="3824511" y="3965174"/>
            <a:ext cx="264472" cy="55210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755966" y="451727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a:endCxn id="67" idx="0"/>
          </p:cNvCxnSpPr>
          <p:nvPr/>
        </p:nvCxnSpPr>
        <p:spPr>
          <a:xfrm>
            <a:off x="3748157" y="5846214"/>
            <a:ext cx="406502"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4086114" y="6265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284953" y="6265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a:endCxn id="73" idx="0"/>
          </p:cNvCxnSpPr>
          <p:nvPr/>
        </p:nvCxnSpPr>
        <p:spPr>
          <a:xfrm flipH="1">
            <a:off x="4507078" y="584621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72" idx="0"/>
          </p:cNvCxnSpPr>
          <p:nvPr/>
        </p:nvCxnSpPr>
        <p:spPr>
          <a:xfrm>
            <a:off x="4901737" y="5846214"/>
            <a:ext cx="406502"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239694" y="6265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438533" y="6265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95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a:t>
            </a:r>
          </a:p>
        </p:txBody>
      </p:sp>
      <p:sp>
        <p:nvSpPr>
          <p:cNvPr id="3" name="Content Placeholder 2"/>
          <p:cNvSpPr>
            <a:spLocks noGrp="1"/>
          </p:cNvSpPr>
          <p:nvPr>
            <p:ph idx="1"/>
          </p:nvPr>
        </p:nvSpPr>
        <p:spPr/>
        <p:txBody>
          <a:bodyPr/>
          <a:lstStyle/>
          <a:p>
            <a:r>
              <a:rPr lang="en-US" dirty="0"/>
              <a:t>The retrieval of a particular piece of information from large volumes of previously stored data is a fundamental operation, called </a:t>
            </a:r>
            <a:r>
              <a:rPr lang="en-US" b="1" dirty="0"/>
              <a:t>search</a:t>
            </a:r>
            <a:r>
              <a:rPr lang="el-GR" b="1" dirty="0"/>
              <a:t> </a:t>
            </a:r>
            <a:r>
              <a:rPr lang="el-GR" dirty="0"/>
              <a:t>(αναζήτηση)</a:t>
            </a:r>
            <a:r>
              <a:rPr lang="en-US" dirty="0"/>
              <a:t>.</a:t>
            </a:r>
          </a:p>
          <a:p>
            <a:r>
              <a:rPr lang="en-US" dirty="0"/>
              <a:t>Search is an important operation in many applications e.g., bank information systems, airline information systems, Web search etc.</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a:t>
            </a:fld>
            <a:endParaRPr lang="en-US"/>
          </a:p>
        </p:txBody>
      </p:sp>
    </p:spTree>
    <p:extLst>
      <p:ext uri="{BB962C8B-B14F-4D97-AF65-F5344CB8AC3E}">
        <p14:creationId xmlns:p14="http://schemas.microsoft.com/office/powerpoint/2010/main" val="120018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Definitions for BSTs</a:t>
            </a:r>
          </a:p>
        </p:txBody>
      </p:sp>
      <p:sp>
        <p:nvSpPr>
          <p:cNvPr id="3" name="Content Placeholder 2"/>
          <p:cNvSpPr>
            <a:spLocks noGrp="1"/>
          </p:cNvSpPr>
          <p:nvPr>
            <p:ph idx="1"/>
          </p:nvPr>
        </p:nvSpPr>
        <p:spPr/>
        <p:txBody>
          <a:bodyPr>
            <a:normAutofit fontScale="85000" lnSpcReduction="10000"/>
          </a:bodyPr>
          <a:lstStyle/>
          <a:p>
            <a:r>
              <a:rPr lang="en-US" dirty="0"/>
              <a:t>The following statements define the data structure for a BST:</a:t>
            </a:r>
          </a:p>
          <a:p>
            <a:pPr marL="0" indent="0">
              <a:buNone/>
            </a:pPr>
            <a:endParaRPr lang="en-US" dirty="0"/>
          </a:p>
          <a:p>
            <a:pPr marL="400050" lvl="1" indent="0">
              <a:buNone/>
            </a:pPr>
            <a:r>
              <a:rPr lang="en-US" sz="1600" dirty="0" err="1">
                <a:latin typeface="Courier New" pitchFamily="49" charset="0"/>
                <a:cs typeface="Courier New" pitchFamily="49" charset="0"/>
              </a:rPr>
              <a:t>typedef</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struct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STnode</a:t>
            </a:r>
            <a:r>
              <a:rPr lang="en-US" sz="1600" dirty="0">
                <a:latin typeface="Courier New" pitchFamily="49" charset="0"/>
                <a:cs typeface="Courier New" pitchFamily="49" charset="0"/>
              </a:rPr>
              <a:t>* link;</a:t>
            </a:r>
          </a:p>
          <a:p>
            <a:pPr marL="400050" lvl="1" indent="0">
              <a:buNone/>
            </a:pPr>
            <a:r>
              <a:rPr lang="en-US" sz="1600" dirty="0" err="1">
                <a:latin typeface="Courier New" pitchFamily="49" charset="0"/>
                <a:cs typeface="Courier New" pitchFamily="49" charset="0"/>
              </a:rPr>
              <a:t>struct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STnode</a:t>
            </a:r>
            <a:r>
              <a:rPr lang="en-US" sz="1600" dirty="0">
                <a:latin typeface="Courier New" pitchFamily="49" charset="0"/>
                <a:cs typeface="Courier New" pitchFamily="49" charset="0"/>
              </a:rPr>
              <a:t> { Item </a:t>
            </a:r>
            <a:r>
              <a:rPr lang="en-US" sz="1600" dirty="0" err="1">
                <a:latin typeface="Courier New" pitchFamily="49" charset="0"/>
                <a:cs typeface="Courier New" pitchFamily="49" charset="0"/>
              </a:rPr>
              <a:t>item</a:t>
            </a:r>
            <a:r>
              <a:rPr lang="en-US" sz="1600" dirty="0">
                <a:latin typeface="Courier New" pitchFamily="49" charset="0"/>
                <a:cs typeface="Courier New" pitchFamily="49" charset="0"/>
              </a:rPr>
              <a:t>; link l, r; </a:t>
            </a:r>
            <a:r>
              <a:rPr lang="en-US" sz="1600" dirty="0" err="1">
                <a:latin typeface="Courier New" pitchFamily="49" charset="0"/>
                <a:cs typeface="Courier New" pitchFamily="49" charset="0"/>
              </a:rPr>
              <a:t>int</a:t>
            </a:r>
            <a:r>
              <a:rPr lang="en-US" sz="1600" dirty="0">
                <a:latin typeface="Courier New" pitchFamily="49" charset="0"/>
                <a:cs typeface="Courier New" pitchFamily="49" charset="0"/>
              </a:rPr>
              <a:t> N; };</a:t>
            </a:r>
          </a:p>
          <a:p>
            <a:pPr marL="0" indent="0">
              <a:buNone/>
            </a:pPr>
            <a:endParaRPr lang="en-US" dirty="0"/>
          </a:p>
          <a:p>
            <a:r>
              <a:rPr lang="en-US" dirty="0"/>
              <a:t>Each node in a BST contains an item (with a key), a left link, a right link and an integer which counts how many nodes there are in the tree (or </a:t>
            </a:r>
            <a:r>
              <a:rPr lang="en-US" dirty="0" err="1"/>
              <a:t>subtree</a:t>
            </a:r>
            <a:r>
              <a:rPr lang="en-US" dirty="0"/>
              <a:t>).</a:t>
            </a:r>
          </a:p>
          <a:p>
            <a:r>
              <a:rPr lang="en-US" dirty="0"/>
              <a:t>Items, their data types and operations on them can be defined in an appropriate interface file </a:t>
            </a:r>
            <a:r>
              <a:rPr lang="en-US" dirty="0" err="1">
                <a:latin typeface="Courier New" pitchFamily="49" charset="0"/>
                <a:cs typeface="Courier New" pitchFamily="49" charset="0"/>
              </a:rPr>
              <a:t>Item.h</a:t>
            </a:r>
            <a:r>
              <a:rPr lang="en-US"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20</a:t>
            </a:fld>
            <a:endParaRPr lang="en-US"/>
          </a:p>
        </p:txBody>
      </p:sp>
    </p:spTree>
    <p:extLst>
      <p:ext uri="{BB962C8B-B14F-4D97-AF65-F5344CB8AC3E}">
        <p14:creationId xmlns:p14="http://schemas.microsoft.com/office/powerpoint/2010/main" val="52491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Interface File </a:t>
            </a:r>
            <a:r>
              <a:rPr lang="en-US" dirty="0" err="1">
                <a:latin typeface="Courier New" pitchFamily="49" charset="0"/>
                <a:cs typeface="Courier New" pitchFamily="49" charset="0"/>
              </a:rPr>
              <a:t>Item.h</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marL="0" indent="0">
              <a:buNone/>
            </a:pPr>
            <a:r>
              <a:rPr lang="en-US" sz="2000" dirty="0" err="1">
                <a:latin typeface="Courier New" pitchFamily="49" charset="0"/>
                <a:cs typeface="Courier New" pitchFamily="49" charset="0"/>
              </a:rPr>
              <a:t>typedef</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Item;</a:t>
            </a:r>
          </a:p>
          <a:p>
            <a:pPr marL="0" indent="0">
              <a:buNone/>
            </a:pPr>
            <a:r>
              <a:rPr lang="en-US" sz="2000" dirty="0" err="1">
                <a:latin typeface="Courier New" pitchFamily="49" charset="0"/>
                <a:cs typeface="Courier New" pitchFamily="49" charset="0"/>
              </a:rPr>
              <a:t>typedef</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Key;</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#define </a:t>
            </a:r>
            <a:r>
              <a:rPr lang="en-US" sz="2000" dirty="0" err="1">
                <a:latin typeface="Courier New" pitchFamily="49" charset="0"/>
                <a:cs typeface="Courier New" pitchFamily="49" charset="0"/>
              </a:rPr>
              <a:t>NULLitem</a:t>
            </a:r>
            <a:r>
              <a:rPr lang="en-US" sz="2000" dirty="0">
                <a:latin typeface="Courier New" pitchFamily="49" charset="0"/>
                <a:cs typeface="Courier New" pitchFamily="49" charset="0"/>
              </a:rPr>
              <a:t> -1 /* </a:t>
            </a:r>
            <a:r>
              <a:rPr lang="en-US" sz="2000" dirty="0" err="1">
                <a:latin typeface="Courier New" pitchFamily="49" charset="0"/>
                <a:cs typeface="Courier New" pitchFamily="49" charset="0"/>
              </a:rPr>
              <a:t>NULLitem</a:t>
            </a:r>
            <a:r>
              <a:rPr lang="en-US" sz="2000" dirty="0">
                <a:latin typeface="Courier New" pitchFamily="49" charset="0"/>
                <a:cs typeface="Courier New" pitchFamily="49" charset="0"/>
              </a:rPr>
              <a:t> is a constant */</a:t>
            </a:r>
          </a:p>
          <a:p>
            <a:pPr marL="0" indent="0">
              <a:buNone/>
            </a:pPr>
            <a:r>
              <a:rPr lang="en-US" sz="2000" dirty="0">
                <a:latin typeface="Courier New" pitchFamily="49" charset="0"/>
                <a:cs typeface="Courier New" pitchFamily="49" charset="0"/>
              </a:rPr>
              <a:t>#define key(A) (A)</a:t>
            </a:r>
          </a:p>
          <a:p>
            <a:pPr marL="0" indent="0">
              <a:buNone/>
            </a:pPr>
            <a:r>
              <a:rPr lang="en-US" sz="2000" dirty="0">
                <a:latin typeface="Courier New" pitchFamily="49" charset="0"/>
                <a:cs typeface="Courier New" pitchFamily="49" charset="0"/>
              </a:rPr>
              <a:t>#define less(A, B) (key(A) &lt; key(B))</a:t>
            </a:r>
          </a:p>
          <a:p>
            <a:pPr marL="0" indent="0">
              <a:buNone/>
            </a:pPr>
            <a:r>
              <a:rPr lang="en-US" sz="2000" dirty="0">
                <a:latin typeface="Courier New" pitchFamily="49" charset="0"/>
                <a:cs typeface="Courier New" pitchFamily="49" charset="0"/>
              </a:rPr>
              <a:t>#define </a:t>
            </a:r>
            <a:r>
              <a:rPr lang="en-US" sz="2000" dirty="0" err="1">
                <a:latin typeface="Courier New" pitchFamily="49" charset="0"/>
                <a:cs typeface="Courier New" pitchFamily="49" charset="0"/>
              </a:rPr>
              <a:t>eq</a:t>
            </a:r>
            <a:r>
              <a:rPr lang="en-US" sz="2000" dirty="0">
                <a:latin typeface="Courier New" pitchFamily="49" charset="0"/>
                <a:cs typeface="Courier New" pitchFamily="49" charset="0"/>
              </a:rPr>
              <a:t>(A, B) (!less(A, B) &amp;&amp; !less(B, A))</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Item </a:t>
            </a:r>
            <a:r>
              <a:rPr lang="en-US" sz="2000" dirty="0" err="1">
                <a:latin typeface="Courier New" pitchFamily="49" charset="0"/>
                <a:cs typeface="Courier New" pitchFamily="49" charset="0"/>
              </a:rPr>
              <a:t>ITEMrand</a:t>
            </a:r>
            <a:r>
              <a:rPr lang="en-US" sz="2000" dirty="0">
                <a:latin typeface="Courier New" pitchFamily="49" charset="0"/>
                <a:cs typeface="Courier New" pitchFamily="49" charset="0"/>
              </a:rPr>
              <a:t>(void);</a:t>
            </a:r>
          </a:p>
          <a:p>
            <a:pPr marL="0" indent="0">
              <a:buNone/>
            </a:pP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ITEMscan</a:t>
            </a:r>
            <a:r>
              <a:rPr lang="en-US" sz="2000" dirty="0">
                <a:latin typeface="Courier New" pitchFamily="49" charset="0"/>
                <a:cs typeface="Courier New" pitchFamily="49" charset="0"/>
              </a:rPr>
              <a:t>(Item *);</a:t>
            </a:r>
          </a:p>
          <a:p>
            <a:pPr marL="0" indent="0">
              <a:buNone/>
            </a:pPr>
            <a:r>
              <a:rPr lang="en-US" sz="2000" dirty="0">
                <a:latin typeface="Courier New" pitchFamily="49" charset="0"/>
                <a:cs typeface="Courier New" pitchFamily="49" charset="0"/>
              </a:rPr>
              <a:t>void </a:t>
            </a:r>
            <a:r>
              <a:rPr lang="en-US" sz="2000" dirty="0" err="1">
                <a:latin typeface="Courier New" pitchFamily="49" charset="0"/>
                <a:cs typeface="Courier New" pitchFamily="49" charset="0"/>
              </a:rPr>
              <a:t>ITEMshow</a:t>
            </a:r>
            <a:r>
              <a:rPr lang="en-US" sz="2000" dirty="0">
                <a:latin typeface="Courier New" pitchFamily="49" charset="0"/>
                <a:cs typeface="Courier New" pitchFamily="49" charset="0"/>
              </a:rPr>
              <a:t>(Item);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21</a:t>
            </a:fld>
            <a:endParaRPr lang="en-US"/>
          </a:p>
        </p:txBody>
      </p:sp>
    </p:spTree>
    <p:extLst>
      <p:ext uri="{BB962C8B-B14F-4D97-AF65-F5344CB8AC3E}">
        <p14:creationId xmlns:p14="http://schemas.microsoft.com/office/powerpoint/2010/main" val="177168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normAutofit fontScale="85000" lnSpcReduction="20000"/>
          </a:bodyPr>
          <a:lstStyle/>
          <a:p>
            <a:r>
              <a:rPr lang="en-US" dirty="0"/>
              <a:t>The previous interface file assumes that items consist just of keys. This assumption can be changed.</a:t>
            </a:r>
          </a:p>
          <a:p>
            <a:r>
              <a:rPr lang="en-US" dirty="0" err="1">
                <a:latin typeface="Courier New" pitchFamily="49" charset="0"/>
                <a:cs typeface="Courier New" pitchFamily="49" charset="0"/>
              </a:rPr>
              <a:t>NULLitem</a:t>
            </a:r>
            <a:r>
              <a:rPr lang="en-US" dirty="0"/>
              <a:t> is a constant to be returned when a BST does not contain a key.</a:t>
            </a:r>
          </a:p>
          <a:p>
            <a:r>
              <a:rPr lang="en-US" dirty="0"/>
              <a:t>The function </a:t>
            </a:r>
            <a:r>
              <a:rPr lang="en-US" dirty="0" err="1">
                <a:latin typeface="Courier New" pitchFamily="49" charset="0"/>
                <a:cs typeface="Courier New" pitchFamily="49" charset="0"/>
              </a:rPr>
              <a:t>ITEMrand</a:t>
            </a:r>
            <a:r>
              <a:rPr lang="en-US" dirty="0">
                <a:latin typeface="Courier New" pitchFamily="49" charset="0"/>
                <a:cs typeface="Courier New" pitchFamily="49" charset="0"/>
              </a:rPr>
              <a:t> </a:t>
            </a:r>
            <a:r>
              <a:rPr lang="en-US" dirty="0"/>
              <a:t>returns a random item.</a:t>
            </a:r>
          </a:p>
          <a:p>
            <a:r>
              <a:rPr lang="en-US" dirty="0"/>
              <a:t>The function </a:t>
            </a:r>
            <a:r>
              <a:rPr lang="en-US" dirty="0" err="1">
                <a:latin typeface="Courier New" pitchFamily="49" charset="0"/>
                <a:cs typeface="Courier New" pitchFamily="49" charset="0"/>
              </a:rPr>
              <a:t>ITEMscan</a:t>
            </a:r>
            <a:r>
              <a:rPr lang="en-US" dirty="0"/>
              <a:t> reads an item from the standard input.</a:t>
            </a:r>
          </a:p>
          <a:p>
            <a:r>
              <a:rPr lang="en-US" dirty="0"/>
              <a:t>The function </a:t>
            </a:r>
            <a:r>
              <a:rPr lang="en-US" dirty="0" err="1">
                <a:latin typeface="Courier New" pitchFamily="49" charset="0"/>
                <a:cs typeface="Courier New" pitchFamily="49" charset="0"/>
              </a:rPr>
              <a:t>ITEMshow</a:t>
            </a:r>
            <a:r>
              <a:rPr lang="en-US" dirty="0"/>
              <a:t> prints an item on the standard output.</a:t>
            </a:r>
          </a:p>
          <a:p>
            <a:r>
              <a:rPr lang="en-US" dirty="0">
                <a:latin typeface="Courier New" pitchFamily="49" charset="0"/>
                <a:cs typeface="Courier New" pitchFamily="49" charset="0"/>
              </a:rPr>
              <a:t>less</a:t>
            </a:r>
            <a:r>
              <a:rPr lang="en-US" dirty="0"/>
              <a:t> and </a:t>
            </a:r>
            <a:r>
              <a:rPr lang="en-US" dirty="0" err="1">
                <a:latin typeface="Courier New" pitchFamily="49" charset="0"/>
                <a:cs typeface="Courier New" pitchFamily="49" charset="0"/>
              </a:rPr>
              <a:t>eq</a:t>
            </a:r>
            <a:r>
              <a:rPr lang="en-US" dirty="0"/>
              <a:t> are macros that we will be using in our code (they could be defined as functions too).</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22</a:t>
            </a:fld>
            <a:endParaRPr lang="en-US"/>
          </a:p>
        </p:txBody>
      </p:sp>
    </p:spTree>
    <p:extLst>
      <p:ext uri="{BB962C8B-B14F-4D97-AF65-F5344CB8AC3E}">
        <p14:creationId xmlns:p14="http://schemas.microsoft.com/office/powerpoint/2010/main" val="3867704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Implementation of the Item Interface</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stdlib.h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Item.h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ITEMrand</a:t>
            </a:r>
            <a:r>
              <a:rPr lang="en-US" dirty="0">
                <a:latin typeface="Courier New" pitchFamily="49" charset="0"/>
                <a:cs typeface="Courier New" pitchFamily="49" charset="0"/>
              </a:rPr>
              <a:t>(void)</a:t>
            </a:r>
          </a:p>
          <a:p>
            <a:pPr marL="0" indent="0">
              <a:buNone/>
            </a:pPr>
            <a:r>
              <a:rPr lang="en-US" dirty="0">
                <a:latin typeface="Courier New" pitchFamily="49" charset="0"/>
                <a:cs typeface="Courier New" pitchFamily="49" charset="0"/>
              </a:rPr>
              <a:t>         { return rand(); }</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ITEMscan</a:t>
            </a:r>
            <a:r>
              <a:rPr lang="en-US" dirty="0">
                <a:latin typeface="Courier New" pitchFamily="49" charset="0"/>
                <a:cs typeface="Courier New" pitchFamily="49" charset="0"/>
              </a:rPr>
              <a:t>(</a:t>
            </a:r>
            <a:r>
              <a:rPr lang="en-US" dirty="0" err="1">
                <a:latin typeface="Courier New" pitchFamily="49" charset="0"/>
                <a:cs typeface="Courier New" pitchFamily="49" charset="0"/>
              </a:rPr>
              <a:t>int</a:t>
            </a:r>
            <a:r>
              <a:rPr lang="en-US" dirty="0">
                <a:latin typeface="Courier New" pitchFamily="49" charset="0"/>
                <a:cs typeface="Courier New" pitchFamily="49" charset="0"/>
              </a:rPr>
              <a:t> *x)</a:t>
            </a:r>
          </a:p>
          <a:p>
            <a:pPr marL="0" indent="0">
              <a:buNone/>
            </a:pPr>
            <a:r>
              <a:rPr lang="en-US" dirty="0">
                <a:latin typeface="Courier New" pitchFamily="49" charset="0"/>
                <a:cs typeface="Courier New" pitchFamily="49" charset="0"/>
              </a:rPr>
              <a:t>         { return </a:t>
            </a:r>
            <a:r>
              <a:rPr lang="en-US" dirty="0" err="1">
                <a:latin typeface="Courier New" pitchFamily="49" charset="0"/>
                <a:cs typeface="Courier New" pitchFamily="49" charset="0"/>
              </a:rPr>
              <a:t>scanf</a:t>
            </a:r>
            <a:r>
              <a:rPr lang="en-US" dirty="0">
                <a:latin typeface="Courier New" pitchFamily="49" charset="0"/>
                <a:cs typeface="Courier New" pitchFamily="49" charset="0"/>
              </a:rPr>
              <a:t>("%d", x);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ITEMshow</a:t>
            </a:r>
            <a:r>
              <a:rPr lang="en-US" dirty="0">
                <a:latin typeface="Courier New" pitchFamily="49" charset="0"/>
                <a:cs typeface="Courier New" pitchFamily="49" charset="0"/>
              </a:rPr>
              <a:t>(</a:t>
            </a:r>
            <a:r>
              <a:rPr lang="en-US" dirty="0" err="1">
                <a:latin typeface="Courier New" pitchFamily="49" charset="0"/>
                <a:cs typeface="Courier New" pitchFamily="49" charset="0"/>
              </a:rPr>
              <a:t>int</a:t>
            </a:r>
            <a:r>
              <a:rPr lang="en-US" dirty="0">
                <a:latin typeface="Courier New" pitchFamily="49" charset="0"/>
                <a:cs typeface="Courier New" pitchFamily="49" charset="0"/>
              </a:rPr>
              <a:t> x)</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("%5d ", x);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23</a:t>
            </a:fld>
            <a:endParaRPr lang="en-US"/>
          </a:p>
        </p:txBody>
      </p:sp>
    </p:spTree>
    <p:extLst>
      <p:ext uri="{BB962C8B-B14F-4D97-AF65-F5344CB8AC3E}">
        <p14:creationId xmlns:p14="http://schemas.microsoft.com/office/powerpoint/2010/main" val="138471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Operations </a:t>
            </a:r>
            <a:r>
              <a:rPr lang="en-US" dirty="0" err="1">
                <a:latin typeface="Courier New" pitchFamily="49" charset="0"/>
                <a:cs typeface="Courier New" pitchFamily="49" charset="0"/>
              </a:rPr>
              <a:t>Stinit</a:t>
            </a:r>
            <a:r>
              <a:rPr lang="en-US" dirty="0">
                <a:latin typeface="Courier New" pitchFamily="49" charset="0"/>
                <a:cs typeface="Courier New" pitchFamily="49" charset="0"/>
              </a:rPr>
              <a:t> </a:t>
            </a:r>
            <a:r>
              <a:rPr lang="en-US" dirty="0">
                <a:latin typeface="+mn-lt"/>
                <a:cs typeface="Courier New" pitchFamily="49" charset="0"/>
              </a:rPr>
              <a:t>and</a:t>
            </a:r>
            <a:r>
              <a:rPr lang="en-US" dirty="0">
                <a:latin typeface="Courier New" pitchFamily="49" charset="0"/>
                <a:cs typeface="Courier New" pitchFamily="49" charset="0"/>
              </a:rPr>
              <a:t> </a:t>
            </a:r>
            <a:r>
              <a:rPr lang="en-US" dirty="0" err="1">
                <a:latin typeface="Courier New" pitchFamily="49" charset="0"/>
                <a:cs typeface="Courier New" pitchFamily="49" charset="0"/>
              </a:rPr>
              <a:t>STcount</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marL="0" indent="0">
              <a:buNone/>
            </a:pPr>
            <a:r>
              <a:rPr lang="en-US" sz="2000" dirty="0">
                <a:latin typeface="Courier New" pitchFamily="49" charset="0"/>
                <a:cs typeface="Courier New" pitchFamily="49" charset="0"/>
              </a:rPr>
              <a:t>static link head, z;</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link NEW(Item </a:t>
            </a:r>
            <a:r>
              <a:rPr lang="en-US" sz="2000" dirty="0" err="1">
                <a:latin typeface="Courier New" pitchFamily="49" charset="0"/>
                <a:cs typeface="Courier New" pitchFamily="49" charset="0"/>
              </a:rPr>
              <a:t>item</a:t>
            </a:r>
            <a:r>
              <a:rPr lang="en-US" sz="2000" dirty="0">
                <a:latin typeface="Courier New" pitchFamily="49" charset="0"/>
                <a:cs typeface="Courier New" pitchFamily="49" charset="0"/>
              </a:rPr>
              <a:t>, link l, link r,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N)</a:t>
            </a:r>
          </a:p>
          <a:p>
            <a:pPr marL="0" indent="0">
              <a:buNone/>
            </a:pPr>
            <a:r>
              <a:rPr lang="en-US" sz="2000" dirty="0">
                <a:latin typeface="Courier New" pitchFamily="49" charset="0"/>
                <a:cs typeface="Courier New" pitchFamily="49" charset="0"/>
              </a:rPr>
              <a:t>  { link x = </a:t>
            </a:r>
            <a:r>
              <a:rPr lang="en-US" sz="2000" dirty="0" err="1">
                <a:latin typeface="Courier New" pitchFamily="49" charset="0"/>
                <a:cs typeface="Courier New" pitchFamily="49" charset="0"/>
              </a:rPr>
              <a:t>malloc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sizeof</a:t>
            </a:r>
            <a:r>
              <a:rPr lang="en-US" sz="2000" dirty="0">
                <a:latin typeface="Courier New" pitchFamily="49" charset="0"/>
                <a:cs typeface="Courier New" pitchFamily="49" charset="0"/>
              </a:rPr>
              <a:t> *x);</a:t>
            </a:r>
          </a:p>
          <a:p>
            <a:pPr marL="0" indent="0">
              <a:buNone/>
            </a:pPr>
            <a:r>
              <a:rPr lang="en-US" sz="2000" dirty="0">
                <a:latin typeface="Courier New" pitchFamily="49" charset="0"/>
                <a:cs typeface="Courier New" pitchFamily="49" charset="0"/>
              </a:rPr>
              <a:t>    x-&gt;item = item; x-&gt;l = l; x-&gt;r = r; x-&gt;N = N;</a:t>
            </a:r>
          </a:p>
          <a:p>
            <a:pPr marL="0" indent="0">
              <a:buNone/>
            </a:pPr>
            <a:r>
              <a:rPr lang="en-US" sz="2000" dirty="0">
                <a:latin typeface="Courier New" pitchFamily="49" charset="0"/>
                <a:cs typeface="Courier New" pitchFamily="49" charset="0"/>
              </a:rPr>
              <a:t>    return x;</a:t>
            </a:r>
          </a:p>
          <a:p>
            <a:pPr marL="0" indent="0">
              <a:buNone/>
            </a:pPr>
            <a:r>
              <a:rPr lang="en-US" sz="2000" dirty="0">
                <a:latin typeface="Courier New" pitchFamily="49" charset="0"/>
                <a:cs typeface="Courier New" pitchFamily="49" charset="0"/>
              </a:rPr>
              <a:t>  }</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void </a:t>
            </a:r>
            <a:r>
              <a:rPr lang="en-US" sz="2000" dirty="0" err="1">
                <a:latin typeface="Courier New" pitchFamily="49" charset="0"/>
                <a:cs typeface="Courier New" pitchFamily="49" charset="0"/>
              </a:rPr>
              <a:t>STinit</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 head = (z = NEW(</a:t>
            </a:r>
            <a:r>
              <a:rPr lang="en-US" sz="2000" dirty="0" err="1">
                <a:latin typeface="Courier New" pitchFamily="49" charset="0"/>
                <a:cs typeface="Courier New" pitchFamily="49" charset="0"/>
              </a:rPr>
              <a:t>NULLitem</a:t>
            </a:r>
            <a:r>
              <a:rPr lang="en-US" sz="2000" dirty="0">
                <a:latin typeface="Courier New" pitchFamily="49" charset="0"/>
                <a:cs typeface="Courier New" pitchFamily="49" charset="0"/>
              </a:rPr>
              <a:t>, NULL, NULL, 0)); }</a:t>
            </a:r>
          </a:p>
          <a:p>
            <a:pPr marL="0" indent="0">
              <a:buNone/>
            </a:pPr>
            <a:endParaRPr lang="en-US" sz="2000" dirty="0">
              <a:latin typeface="Courier New" pitchFamily="49" charset="0"/>
              <a:cs typeface="Courier New" pitchFamily="49" charset="0"/>
            </a:endParaRPr>
          </a:p>
          <a:p>
            <a:pPr marL="0" indent="0">
              <a:buNone/>
            </a:pP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STcount</a:t>
            </a:r>
            <a:r>
              <a:rPr lang="en-US" sz="2000" dirty="0">
                <a:latin typeface="Courier New" pitchFamily="49" charset="0"/>
                <a:cs typeface="Courier New" pitchFamily="49" charset="0"/>
              </a:rPr>
              <a:t>() { return head-&gt;N;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24</a:t>
            </a:fld>
            <a:endParaRPr lang="en-US"/>
          </a:p>
        </p:txBody>
      </p:sp>
    </p:spTree>
    <p:extLst>
      <p:ext uri="{BB962C8B-B14F-4D97-AF65-F5344CB8AC3E}">
        <p14:creationId xmlns:p14="http://schemas.microsoft.com/office/powerpoint/2010/main" val="136376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lstStyle/>
          <a:p>
            <a:r>
              <a:rPr lang="en-US" dirty="0">
                <a:latin typeface="Courier New" pitchFamily="49" charset="0"/>
                <a:cs typeface="Courier New" pitchFamily="49" charset="0"/>
              </a:rPr>
              <a:t>head</a:t>
            </a:r>
            <a:r>
              <a:rPr lang="en-US" dirty="0"/>
              <a:t> is a static pointer variable that points to the </a:t>
            </a:r>
            <a:r>
              <a:rPr lang="en-US" b="1" dirty="0"/>
              <a:t>root</a:t>
            </a:r>
            <a:r>
              <a:rPr lang="en-US" dirty="0"/>
              <a:t> of the tree.</a:t>
            </a:r>
          </a:p>
          <a:p>
            <a:r>
              <a:rPr lang="en-US" dirty="0">
                <a:latin typeface="Courier New" pitchFamily="49" charset="0"/>
                <a:cs typeface="Courier New" pitchFamily="49" charset="0"/>
              </a:rPr>
              <a:t>z</a:t>
            </a:r>
            <a:r>
              <a:rPr lang="en-US" dirty="0"/>
              <a:t> is a static pointer variable which points to a </a:t>
            </a:r>
            <a:r>
              <a:rPr lang="en-US" b="1" dirty="0"/>
              <a:t>dummy node </a:t>
            </a:r>
            <a:r>
              <a:rPr lang="en-US" dirty="0"/>
              <a:t>representing </a:t>
            </a:r>
            <a:r>
              <a:rPr lang="en-US" b="1" dirty="0"/>
              <a:t>empty trees </a:t>
            </a:r>
            <a:r>
              <a:rPr lang="en-US" dirty="0"/>
              <a:t>or </a:t>
            </a:r>
            <a:r>
              <a:rPr lang="en-US" b="1" dirty="0"/>
              <a:t>external nodes</a:t>
            </a:r>
            <a:r>
              <a:rPr lang="en-US" dirty="0"/>
              <a:t>.</a:t>
            </a:r>
          </a:p>
          <a:p>
            <a:r>
              <a:rPr lang="en-US" dirty="0">
                <a:latin typeface="Courier New" pitchFamily="49" charset="0"/>
                <a:cs typeface="Courier New" pitchFamily="49" charset="0"/>
              </a:rPr>
              <a:t>NEW</a:t>
            </a:r>
            <a:r>
              <a:rPr lang="en-US" dirty="0"/>
              <a:t> is a function which creates a new tree node and returns a pointer to it.</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25</a:t>
            </a:fld>
            <a:endParaRPr lang="en-US"/>
          </a:p>
        </p:txBody>
      </p:sp>
    </p:spTree>
    <p:extLst>
      <p:ext uri="{BB962C8B-B14F-4D97-AF65-F5344CB8AC3E}">
        <p14:creationId xmlns:p14="http://schemas.microsoft.com/office/powerpoint/2010/main" val="39743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 Key Recursively</a:t>
            </a:r>
          </a:p>
        </p:txBody>
      </p:sp>
      <p:sp>
        <p:nvSpPr>
          <p:cNvPr id="3" name="Content Placeholder 2"/>
          <p:cNvSpPr>
            <a:spLocks noGrp="1"/>
          </p:cNvSpPr>
          <p:nvPr>
            <p:ph idx="1"/>
          </p:nvPr>
        </p:nvSpPr>
        <p:spPr/>
        <p:txBody>
          <a:bodyPr>
            <a:normAutofit lnSpcReduction="10000"/>
          </a:bodyPr>
          <a:lstStyle/>
          <a:p>
            <a:r>
              <a:rPr lang="en-US" dirty="0"/>
              <a:t>To </a:t>
            </a:r>
            <a:r>
              <a:rPr lang="en-US" b="1" dirty="0"/>
              <a:t>search for a key </a:t>
            </a:r>
            <a:r>
              <a:rPr lang="en-US" i="1" dirty="0"/>
              <a:t>K</a:t>
            </a:r>
            <a:r>
              <a:rPr lang="en-US" dirty="0"/>
              <a:t> in a BST </a:t>
            </a:r>
            <a:r>
              <a:rPr lang="en-US" i="1" dirty="0"/>
              <a:t>T</a:t>
            </a:r>
            <a:r>
              <a:rPr lang="en-US" dirty="0"/>
              <a:t>, we compare </a:t>
            </a:r>
            <a:r>
              <a:rPr lang="en-US" i="1" dirty="0"/>
              <a:t>K</a:t>
            </a:r>
            <a:r>
              <a:rPr lang="en-US" dirty="0"/>
              <a:t> to the key </a:t>
            </a:r>
            <a:r>
              <a:rPr lang="en-US" i="1" dirty="0"/>
              <a:t>K</a:t>
            </a:r>
            <a:r>
              <a:rPr lang="en-US" i="1" baseline="-25000" dirty="0"/>
              <a:t>r</a:t>
            </a:r>
            <a:r>
              <a:rPr lang="en-US" dirty="0"/>
              <a:t> of the root of </a:t>
            </a:r>
            <a:r>
              <a:rPr lang="en-US" i="1" dirty="0"/>
              <a:t>T</a:t>
            </a:r>
            <a:r>
              <a:rPr lang="en-US" dirty="0"/>
              <a:t>.</a:t>
            </a:r>
          </a:p>
          <a:p>
            <a:r>
              <a:rPr lang="en-US" dirty="0"/>
              <a:t>If </a:t>
            </a:r>
            <a:r>
              <a:rPr lang="en-US" i="1" dirty="0"/>
              <a:t>K == K</a:t>
            </a:r>
            <a:r>
              <a:rPr lang="en-US" i="1" baseline="-25000" dirty="0"/>
              <a:t>r</a:t>
            </a:r>
            <a:r>
              <a:rPr lang="en-US" dirty="0"/>
              <a:t>, the search terminates successfully.</a:t>
            </a:r>
          </a:p>
          <a:p>
            <a:r>
              <a:rPr lang="en-US" dirty="0"/>
              <a:t>If </a:t>
            </a:r>
            <a:r>
              <a:rPr lang="en-US" i="1" dirty="0"/>
              <a:t>K &lt; K</a:t>
            </a:r>
            <a:r>
              <a:rPr lang="en-US" i="1" baseline="-25000" dirty="0"/>
              <a:t>r</a:t>
            </a:r>
            <a:r>
              <a:rPr lang="en-US" dirty="0"/>
              <a:t>, the search continues recursively in the left </a:t>
            </a:r>
            <a:r>
              <a:rPr lang="en-US" dirty="0" err="1"/>
              <a:t>subtree</a:t>
            </a:r>
            <a:r>
              <a:rPr lang="en-US" dirty="0"/>
              <a:t> of </a:t>
            </a:r>
            <a:r>
              <a:rPr lang="en-US" i="1" dirty="0"/>
              <a:t>T</a:t>
            </a:r>
            <a:r>
              <a:rPr lang="en-US" dirty="0"/>
              <a:t>.</a:t>
            </a:r>
          </a:p>
          <a:p>
            <a:r>
              <a:rPr lang="en-US" dirty="0"/>
              <a:t>If </a:t>
            </a:r>
            <a:r>
              <a:rPr lang="en-US" i="1" dirty="0"/>
              <a:t>K ≥ K</a:t>
            </a:r>
            <a:r>
              <a:rPr lang="en-US" i="1" baseline="-25000" dirty="0"/>
              <a:t>r</a:t>
            </a:r>
            <a:r>
              <a:rPr lang="en-US" dirty="0"/>
              <a:t>, the search continues recursively in the right </a:t>
            </a:r>
            <a:r>
              <a:rPr lang="en-US" dirty="0" err="1"/>
              <a:t>subtree</a:t>
            </a:r>
            <a:r>
              <a:rPr lang="en-US" dirty="0"/>
              <a:t> of </a:t>
            </a:r>
            <a:r>
              <a:rPr lang="en-US" i="1" dirty="0"/>
              <a:t>T</a:t>
            </a:r>
            <a:r>
              <a:rPr lang="en-US" dirty="0"/>
              <a:t>.</a:t>
            </a:r>
          </a:p>
          <a:p>
            <a:r>
              <a:rPr lang="en-US" dirty="0"/>
              <a:t>If </a:t>
            </a:r>
            <a:r>
              <a:rPr lang="en-US" i="1" dirty="0"/>
              <a:t>T</a:t>
            </a:r>
            <a:r>
              <a:rPr lang="en-US" dirty="0"/>
              <a:t> is the empty tree, we have a search miss and return </a:t>
            </a:r>
            <a:r>
              <a:rPr lang="en-US" dirty="0" err="1">
                <a:latin typeface="Courier New" pitchFamily="49" charset="0"/>
                <a:cs typeface="Courier New" pitchFamily="49" charset="0"/>
              </a:rPr>
              <a:t>NULLitem</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26</a:t>
            </a:fld>
            <a:endParaRPr lang="en-US"/>
          </a:p>
        </p:txBody>
      </p:sp>
    </p:spTree>
    <p:extLst>
      <p:ext uri="{BB962C8B-B14F-4D97-AF65-F5344CB8AC3E}">
        <p14:creationId xmlns:p14="http://schemas.microsoft.com/office/powerpoint/2010/main" val="427805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a:t>
            </a:r>
            <a:r>
              <a:rPr lang="en-US" dirty="0" err="1">
                <a:latin typeface="Courier New" pitchFamily="49" charset="0"/>
                <a:cs typeface="Courier New" pitchFamily="49" charset="0"/>
              </a:rPr>
              <a:t>STsearch</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marL="0" indent="0">
              <a:buNone/>
            </a:pPr>
            <a:r>
              <a:rPr lang="en-US" sz="2400" dirty="0">
                <a:latin typeface="Courier New" pitchFamily="49" charset="0"/>
                <a:cs typeface="Courier New" pitchFamily="49" charset="0"/>
              </a:rPr>
              <a:t>Item </a:t>
            </a:r>
            <a:r>
              <a:rPr lang="en-US" sz="2400" dirty="0" err="1">
                <a:latin typeface="Courier New" pitchFamily="49" charset="0"/>
                <a:cs typeface="Courier New" pitchFamily="49" charset="0"/>
              </a:rPr>
              <a:t>searchR</a:t>
            </a:r>
            <a:r>
              <a:rPr lang="en-US" sz="2400" dirty="0">
                <a:latin typeface="Courier New" pitchFamily="49" charset="0"/>
                <a:cs typeface="Courier New" pitchFamily="49" charset="0"/>
              </a:rPr>
              <a:t>(link h, Key v)</a:t>
            </a:r>
          </a:p>
          <a:p>
            <a:pPr marL="0" indent="0">
              <a:buNone/>
            </a:pPr>
            <a:r>
              <a:rPr lang="en-US" sz="2400" dirty="0">
                <a:latin typeface="Courier New" pitchFamily="49" charset="0"/>
                <a:cs typeface="Courier New" pitchFamily="49" charset="0"/>
              </a:rPr>
              <a:t>  { Key t = key(h-&gt;item);</a:t>
            </a:r>
          </a:p>
          <a:p>
            <a:pPr marL="0" indent="0">
              <a:buNone/>
            </a:pPr>
            <a:r>
              <a:rPr lang="en-US" sz="2400" dirty="0">
                <a:latin typeface="Courier New" pitchFamily="49" charset="0"/>
                <a:cs typeface="Courier New" pitchFamily="49" charset="0"/>
              </a:rPr>
              <a:t>    if (h == z) return </a:t>
            </a:r>
            <a:r>
              <a:rPr lang="en-US" sz="2400" dirty="0" err="1">
                <a:latin typeface="Courier New" pitchFamily="49" charset="0"/>
                <a:cs typeface="Courier New" pitchFamily="49" charset="0"/>
              </a:rPr>
              <a:t>NULLitem</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if </a:t>
            </a:r>
            <a:r>
              <a:rPr lang="en-US" sz="2400" dirty="0" err="1">
                <a:latin typeface="Courier New" pitchFamily="49" charset="0"/>
                <a:cs typeface="Courier New" pitchFamily="49" charset="0"/>
              </a:rPr>
              <a:t>eq</a:t>
            </a:r>
            <a:r>
              <a:rPr lang="en-US" sz="2400" dirty="0">
                <a:latin typeface="Courier New" pitchFamily="49" charset="0"/>
                <a:cs typeface="Courier New" pitchFamily="49" charset="0"/>
              </a:rPr>
              <a:t>(v, t) return h-&gt;item;</a:t>
            </a:r>
          </a:p>
          <a:p>
            <a:pPr marL="0" indent="0">
              <a:buNone/>
            </a:pPr>
            <a:r>
              <a:rPr lang="en-US" sz="2400" dirty="0">
                <a:latin typeface="Courier New" pitchFamily="49" charset="0"/>
                <a:cs typeface="Courier New" pitchFamily="49" charset="0"/>
              </a:rPr>
              <a:t>    if less(v, t) return </a:t>
            </a:r>
            <a:r>
              <a:rPr lang="en-US" sz="2400" dirty="0" err="1">
                <a:latin typeface="Courier New" pitchFamily="49" charset="0"/>
                <a:cs typeface="Courier New" pitchFamily="49" charset="0"/>
              </a:rPr>
              <a:t>searchR</a:t>
            </a:r>
            <a:r>
              <a:rPr lang="en-US" sz="2400" dirty="0">
                <a:latin typeface="Courier New" pitchFamily="49" charset="0"/>
                <a:cs typeface="Courier New" pitchFamily="49" charset="0"/>
              </a:rPr>
              <a:t>(h-&gt;l, v);</a:t>
            </a:r>
          </a:p>
          <a:p>
            <a:pPr marL="0" indent="0">
              <a:buNone/>
            </a:pPr>
            <a:r>
              <a:rPr lang="en-US" sz="2400" dirty="0">
                <a:latin typeface="Courier New" pitchFamily="49" charset="0"/>
                <a:cs typeface="Courier New" pitchFamily="49" charset="0"/>
              </a:rPr>
              <a:t>             else return </a:t>
            </a:r>
            <a:r>
              <a:rPr lang="en-US" sz="2400" dirty="0" err="1">
                <a:latin typeface="Courier New" pitchFamily="49" charset="0"/>
                <a:cs typeface="Courier New" pitchFamily="49" charset="0"/>
              </a:rPr>
              <a:t>searchR</a:t>
            </a:r>
            <a:r>
              <a:rPr lang="en-US" sz="2400" dirty="0">
                <a:latin typeface="Courier New" pitchFamily="49" charset="0"/>
                <a:cs typeface="Courier New" pitchFamily="49" charset="0"/>
              </a:rPr>
              <a:t>(h-&gt;r, v);</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Item </a:t>
            </a:r>
            <a:r>
              <a:rPr lang="en-US" sz="2400" dirty="0" err="1">
                <a:latin typeface="Courier New" pitchFamily="49" charset="0"/>
                <a:cs typeface="Courier New" pitchFamily="49" charset="0"/>
              </a:rPr>
              <a:t>STsearch</a:t>
            </a:r>
            <a:r>
              <a:rPr lang="en-US" sz="2400" dirty="0">
                <a:latin typeface="Courier New" pitchFamily="49" charset="0"/>
                <a:cs typeface="Courier New" pitchFamily="49" charset="0"/>
              </a:rPr>
              <a:t>(Key v)</a:t>
            </a:r>
          </a:p>
          <a:p>
            <a:pPr marL="0" indent="0">
              <a:buNone/>
            </a:pPr>
            <a:r>
              <a:rPr lang="en-US" sz="2400" dirty="0">
                <a:latin typeface="Courier New" pitchFamily="49" charset="0"/>
                <a:cs typeface="Courier New" pitchFamily="49" charset="0"/>
              </a:rPr>
              <a:t>  { return </a:t>
            </a:r>
            <a:r>
              <a:rPr lang="en-US" sz="2400" dirty="0" err="1">
                <a:latin typeface="Courier New" pitchFamily="49" charset="0"/>
                <a:cs typeface="Courier New" pitchFamily="49" charset="0"/>
              </a:rPr>
              <a:t>searchR</a:t>
            </a:r>
            <a:r>
              <a:rPr lang="en-US" sz="2400" dirty="0">
                <a:latin typeface="Courier New" pitchFamily="49" charset="0"/>
                <a:cs typeface="Courier New" pitchFamily="49" charset="0"/>
              </a:rPr>
              <a:t>(head, v);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27</a:t>
            </a:fld>
            <a:endParaRPr lang="en-US"/>
          </a:p>
        </p:txBody>
      </p:sp>
    </p:spTree>
    <p:extLst>
      <p:ext uri="{BB962C8B-B14F-4D97-AF65-F5344CB8AC3E}">
        <p14:creationId xmlns:p14="http://schemas.microsoft.com/office/powerpoint/2010/main" val="1441229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normAutofit fontScale="92500" lnSpcReduction="10000"/>
          </a:bodyPr>
          <a:lstStyle/>
          <a:p>
            <a:r>
              <a:rPr lang="en-US" dirty="0"/>
              <a:t>The function </a:t>
            </a:r>
            <a:r>
              <a:rPr lang="en-US" dirty="0" err="1">
                <a:latin typeface="Courier New" pitchFamily="49" charset="0"/>
                <a:cs typeface="Courier New" pitchFamily="49" charset="0"/>
              </a:rPr>
              <a:t>STsearch</a:t>
            </a:r>
            <a:r>
              <a:rPr lang="en-US" dirty="0"/>
              <a:t> calls a recursive function </a:t>
            </a:r>
            <a:r>
              <a:rPr lang="en-US" dirty="0" err="1">
                <a:latin typeface="Courier New" pitchFamily="49" charset="0"/>
                <a:cs typeface="Courier New" pitchFamily="49" charset="0"/>
              </a:rPr>
              <a:t>searchR</a:t>
            </a:r>
            <a:r>
              <a:rPr lang="en-US" dirty="0"/>
              <a:t> which does the work.</a:t>
            </a:r>
          </a:p>
          <a:p>
            <a:r>
              <a:rPr lang="en-US" dirty="0"/>
              <a:t>At each step of </a:t>
            </a:r>
            <a:r>
              <a:rPr lang="en-US" dirty="0" err="1">
                <a:latin typeface="Courier New" pitchFamily="49" charset="0"/>
                <a:cs typeface="Courier New" pitchFamily="49" charset="0"/>
              </a:rPr>
              <a:t>searchR</a:t>
            </a:r>
            <a:r>
              <a:rPr lang="en-US" dirty="0"/>
              <a:t>, we are guaranteed that no parts of the tree other than the </a:t>
            </a:r>
            <a:r>
              <a:rPr lang="en-US" b="1" dirty="0"/>
              <a:t>current </a:t>
            </a:r>
            <a:r>
              <a:rPr lang="en-US" b="1" dirty="0" err="1"/>
              <a:t>subtree</a:t>
            </a:r>
            <a:r>
              <a:rPr lang="en-US" dirty="0"/>
              <a:t> can contain items with the search key.</a:t>
            </a:r>
          </a:p>
          <a:p>
            <a:r>
              <a:rPr lang="en-US" dirty="0"/>
              <a:t>Just as the size of the interval in binary search shrinks by a little more than half on each iteration, </a:t>
            </a:r>
            <a:r>
              <a:rPr lang="en-US" b="1" dirty="0"/>
              <a:t>the current </a:t>
            </a:r>
            <a:r>
              <a:rPr lang="en-US" b="1" dirty="0" err="1"/>
              <a:t>subtree</a:t>
            </a:r>
            <a:r>
              <a:rPr lang="en-US" b="1" dirty="0"/>
              <a:t> in binary tree search is smaller than the previous (by about half, ideally).</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28</a:t>
            </a:fld>
            <a:endParaRPr lang="en-US"/>
          </a:p>
        </p:txBody>
      </p:sp>
    </p:spTree>
    <p:extLst>
      <p:ext uri="{BB962C8B-B14F-4D97-AF65-F5344CB8AC3E}">
        <p14:creationId xmlns:p14="http://schemas.microsoft.com/office/powerpoint/2010/main" val="316475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Key</a:t>
            </a:r>
          </a:p>
        </p:txBody>
      </p:sp>
      <p:sp>
        <p:nvSpPr>
          <p:cNvPr id="3" name="Content Placeholder 2"/>
          <p:cNvSpPr>
            <a:spLocks noGrp="1"/>
          </p:cNvSpPr>
          <p:nvPr>
            <p:ph idx="1"/>
          </p:nvPr>
        </p:nvSpPr>
        <p:spPr/>
        <p:txBody>
          <a:bodyPr/>
          <a:lstStyle/>
          <a:p>
            <a:r>
              <a:rPr lang="en-US" dirty="0"/>
              <a:t>An essential feature of BSTs is that </a:t>
            </a:r>
            <a:r>
              <a:rPr lang="en-US" b="1" dirty="0"/>
              <a:t>insertion is as easy to implement as search.</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29</a:t>
            </a:fld>
            <a:endParaRPr lang="en-US"/>
          </a:p>
        </p:txBody>
      </p:sp>
    </p:spTree>
    <p:extLst>
      <p:ext uri="{BB962C8B-B14F-4D97-AF65-F5344CB8AC3E}">
        <p14:creationId xmlns:p14="http://schemas.microsoft.com/office/powerpoint/2010/main" val="54713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ADT Symbol Table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A </a:t>
                </a:r>
                <a:r>
                  <a:rPr lang="en-US" b="1" dirty="0"/>
                  <a:t>symbol table </a:t>
                </a:r>
                <a:r>
                  <a:rPr lang="el-GR" dirty="0"/>
                  <a:t>(πίνακας συμβόλων) </a:t>
                </a:r>
                <a:r>
                  <a:rPr lang="en-US" dirty="0"/>
                  <a:t>is a data structure of </a:t>
                </a:r>
                <a:r>
                  <a:rPr lang="en-US" b="1" dirty="0"/>
                  <a:t>items with keys</a:t>
                </a:r>
                <a:r>
                  <a:rPr lang="en-US" dirty="0"/>
                  <a:t> </a:t>
                </a:r>
                <a:r>
                  <a:rPr lang="el-GR" dirty="0"/>
                  <a:t>(αντικείμενα με κλειδιά) </a:t>
                </a:r>
                <a:r>
                  <a:rPr lang="en-US" dirty="0"/>
                  <a:t>that supports the following operations:</a:t>
                </a:r>
              </a:p>
              <a:p>
                <a:pPr lvl="1"/>
                <a:r>
                  <a:rPr lang="en-US" b="1" dirty="0"/>
                  <a:t>Initialize</a:t>
                </a:r>
                <a:r>
                  <a:rPr lang="en-US" dirty="0"/>
                  <a:t> a symbol table to be empty.</a:t>
                </a:r>
              </a:p>
              <a:p>
                <a:pPr lvl="1"/>
                <a:r>
                  <a:rPr lang="en-US" b="1" dirty="0"/>
                  <a:t>Count</a:t>
                </a:r>
                <a:r>
                  <a:rPr lang="en-US" dirty="0"/>
                  <a:t> the number of items in a symbol table.</a:t>
                </a:r>
                <a:endParaRPr lang="en-US" b="1" dirty="0"/>
              </a:p>
              <a:p>
                <a:pPr lvl="1"/>
                <a:r>
                  <a:rPr lang="en-US" b="1" dirty="0"/>
                  <a:t>Insert</a:t>
                </a:r>
                <a:r>
                  <a:rPr lang="en-US" dirty="0"/>
                  <a:t> a new item.</a:t>
                </a:r>
              </a:p>
              <a:p>
                <a:pPr lvl="1"/>
                <a:r>
                  <a:rPr lang="en-US" b="1" dirty="0"/>
                  <a:t>Search</a:t>
                </a:r>
                <a:r>
                  <a:rPr lang="en-US" dirty="0"/>
                  <a:t> for an item (or items) having a given key.</a:t>
                </a:r>
              </a:p>
              <a:p>
                <a:pPr lvl="1"/>
                <a:r>
                  <a:rPr lang="en-US" b="1" dirty="0"/>
                  <a:t>Delete</a:t>
                </a:r>
                <a:r>
                  <a:rPr lang="en-US" dirty="0"/>
                  <a:t> a specified item.</a:t>
                </a:r>
              </a:p>
              <a:p>
                <a:pPr lvl="1"/>
                <a:r>
                  <a:rPr lang="en-US" b="1" dirty="0"/>
                  <a:t>Select</a:t>
                </a:r>
                <a:r>
                  <a:rPr lang="en-US" dirty="0"/>
                  <a:t> the </a:t>
                </a:r>
                <a14:m>
                  <m:oMath xmlns:m="http://schemas.openxmlformats.org/officeDocument/2006/math">
                    <m:r>
                      <a:rPr lang="en-US" b="0" i="1" smtClean="0">
                        <a:latin typeface="Cambria Math"/>
                      </a:rPr>
                      <m:t>𝑘</m:t>
                    </m:r>
                  </m:oMath>
                </a14:m>
                <a:r>
                  <a:rPr lang="en-US" dirty="0"/>
                  <a:t>-</a:t>
                </a:r>
                <a:r>
                  <a:rPr lang="en-US" dirty="0" err="1"/>
                  <a:t>th</a:t>
                </a:r>
                <a:r>
                  <a:rPr lang="en-US" dirty="0"/>
                  <a:t> smallest item in a symbol table.</a:t>
                </a:r>
              </a:p>
              <a:p>
                <a:pPr lvl="1"/>
                <a:r>
                  <a:rPr lang="en-US" b="1" dirty="0"/>
                  <a:t>Sort</a:t>
                </a:r>
                <a:r>
                  <a:rPr lang="en-US" dirty="0"/>
                  <a:t> the symbol table (visit all items in order of their keys).</a:t>
                </a:r>
              </a:p>
              <a:p>
                <a:endParaRPr lang="en-US" dirty="0"/>
              </a:p>
              <a:p>
                <a:r>
                  <a:rPr lang="en-US" dirty="0"/>
                  <a:t>Symbol tables are also sometimes called </a:t>
                </a:r>
                <a:r>
                  <a:rPr lang="en-US" b="1" dirty="0"/>
                  <a:t>dictionaries</a:t>
                </a:r>
                <a:r>
                  <a:rPr lang="el-GR" b="1" dirty="0"/>
                  <a:t> </a:t>
                </a:r>
                <a:r>
                  <a:rPr lang="el-GR" dirty="0"/>
                  <a:t>(λεξικά).</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r="-519" b="-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3</a:t>
            </a:fld>
            <a:endParaRPr lang="en-US"/>
          </a:p>
        </p:txBody>
      </p:sp>
    </p:spTree>
    <p:extLst>
      <p:ext uri="{BB962C8B-B14F-4D97-AF65-F5344CB8AC3E}">
        <p14:creationId xmlns:p14="http://schemas.microsoft.com/office/powerpoint/2010/main" val="88886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Key Recursively</a:t>
            </a:r>
          </a:p>
        </p:txBody>
      </p:sp>
      <p:sp>
        <p:nvSpPr>
          <p:cNvPr id="3" name="Content Placeholder 2"/>
          <p:cNvSpPr>
            <a:spLocks noGrp="1"/>
          </p:cNvSpPr>
          <p:nvPr>
            <p:ph idx="1"/>
          </p:nvPr>
        </p:nvSpPr>
        <p:spPr/>
        <p:txBody>
          <a:bodyPr>
            <a:normAutofit fontScale="92500" lnSpcReduction="20000"/>
          </a:bodyPr>
          <a:lstStyle/>
          <a:p>
            <a:r>
              <a:rPr lang="en-US" dirty="0"/>
              <a:t>To </a:t>
            </a:r>
            <a:r>
              <a:rPr lang="en-US" b="1" dirty="0"/>
              <a:t>insert an item with key </a:t>
            </a:r>
            <a:r>
              <a:rPr lang="en-US" i="1" dirty="0"/>
              <a:t>K</a:t>
            </a:r>
            <a:r>
              <a:rPr lang="en-US" dirty="0"/>
              <a:t> in a BST </a:t>
            </a:r>
            <a:r>
              <a:rPr lang="en-US" i="1" dirty="0"/>
              <a:t>T</a:t>
            </a:r>
            <a:r>
              <a:rPr lang="en-US" dirty="0"/>
              <a:t>, we compare </a:t>
            </a:r>
            <a:r>
              <a:rPr lang="en-US" i="1" dirty="0"/>
              <a:t>K</a:t>
            </a:r>
            <a:r>
              <a:rPr lang="en-US" dirty="0"/>
              <a:t> to the key </a:t>
            </a:r>
            <a:r>
              <a:rPr lang="en-US" i="1" dirty="0"/>
              <a:t>K</a:t>
            </a:r>
            <a:r>
              <a:rPr lang="en-US" i="1" baseline="-25000" dirty="0"/>
              <a:t>r</a:t>
            </a:r>
            <a:r>
              <a:rPr lang="en-US" dirty="0"/>
              <a:t> of the root of </a:t>
            </a:r>
            <a:r>
              <a:rPr lang="en-US" i="1" dirty="0"/>
              <a:t>T</a:t>
            </a:r>
            <a:r>
              <a:rPr lang="en-US" dirty="0"/>
              <a:t>.</a:t>
            </a:r>
          </a:p>
          <a:p>
            <a:r>
              <a:rPr lang="en-US" dirty="0"/>
              <a:t>If </a:t>
            </a:r>
            <a:r>
              <a:rPr lang="en-US" i="1" dirty="0"/>
              <a:t>K == K</a:t>
            </a:r>
            <a:r>
              <a:rPr lang="en-US" i="1" baseline="-25000" dirty="0"/>
              <a:t>r</a:t>
            </a:r>
            <a:r>
              <a:rPr lang="en-US" dirty="0"/>
              <a:t>, the key is already present in </a:t>
            </a:r>
            <a:r>
              <a:rPr lang="en-US" i="1" dirty="0"/>
              <a:t>T</a:t>
            </a:r>
            <a:r>
              <a:rPr lang="en-US" dirty="0"/>
              <a:t> and the algorithm stops.</a:t>
            </a:r>
          </a:p>
          <a:p>
            <a:r>
              <a:rPr lang="en-US" dirty="0"/>
              <a:t>If </a:t>
            </a:r>
            <a:r>
              <a:rPr lang="en-US" i="1" dirty="0"/>
              <a:t>K &lt; K</a:t>
            </a:r>
            <a:r>
              <a:rPr lang="en-US" i="1" baseline="-25000" dirty="0"/>
              <a:t>r</a:t>
            </a:r>
            <a:r>
              <a:rPr lang="en-US" dirty="0"/>
              <a:t>, the algorithm continues recursively in the left </a:t>
            </a:r>
            <a:r>
              <a:rPr lang="en-US" dirty="0" err="1"/>
              <a:t>subtree</a:t>
            </a:r>
            <a:r>
              <a:rPr lang="en-US" dirty="0"/>
              <a:t> of </a:t>
            </a:r>
            <a:r>
              <a:rPr lang="en-US" i="1" dirty="0"/>
              <a:t>T</a:t>
            </a:r>
            <a:r>
              <a:rPr lang="en-US" dirty="0"/>
              <a:t>.</a:t>
            </a:r>
          </a:p>
          <a:p>
            <a:r>
              <a:rPr lang="en-US" dirty="0"/>
              <a:t>If </a:t>
            </a:r>
            <a:r>
              <a:rPr lang="en-US" i="1" dirty="0"/>
              <a:t>K ≥ K</a:t>
            </a:r>
            <a:r>
              <a:rPr lang="en-US" i="1" baseline="-25000" dirty="0"/>
              <a:t>r</a:t>
            </a:r>
            <a:r>
              <a:rPr lang="en-US" dirty="0"/>
              <a:t>, the algorithm continues recursively in the right </a:t>
            </a:r>
            <a:r>
              <a:rPr lang="en-US" dirty="0" err="1"/>
              <a:t>subtree</a:t>
            </a:r>
            <a:r>
              <a:rPr lang="en-US" dirty="0"/>
              <a:t> of </a:t>
            </a:r>
            <a:r>
              <a:rPr lang="en-US" i="1" dirty="0"/>
              <a:t>T</a:t>
            </a:r>
            <a:r>
              <a:rPr lang="en-US" dirty="0"/>
              <a:t>.</a:t>
            </a:r>
          </a:p>
          <a:p>
            <a:r>
              <a:rPr lang="en-US" dirty="0"/>
              <a:t>If </a:t>
            </a:r>
            <a:r>
              <a:rPr lang="en-US" i="1" dirty="0"/>
              <a:t>T</a:t>
            </a:r>
            <a:r>
              <a:rPr lang="en-US" dirty="0"/>
              <a:t> is the empty tree, then the item with key </a:t>
            </a:r>
            <a:r>
              <a:rPr lang="en-US" i="1" dirty="0"/>
              <a:t>K</a:t>
            </a:r>
            <a:r>
              <a:rPr lang="en-US" dirty="0"/>
              <a:t> is inserted there.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30</a:t>
            </a:fld>
            <a:endParaRPr lang="en-US"/>
          </a:p>
        </p:txBody>
      </p:sp>
    </p:spTree>
    <p:extLst>
      <p:ext uri="{BB962C8B-B14F-4D97-AF65-F5344CB8AC3E}">
        <p14:creationId xmlns:p14="http://schemas.microsoft.com/office/powerpoint/2010/main" val="1754125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a:t>
            </a:r>
            <a:r>
              <a:rPr lang="en-US" dirty="0" err="1">
                <a:latin typeface="Courier New" pitchFamily="49" charset="0"/>
                <a:cs typeface="Courier New" pitchFamily="49" charset="0"/>
              </a:rPr>
              <a:t>STinsert</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urier New" pitchFamily="49" charset="0"/>
                <a:cs typeface="Courier New" pitchFamily="49" charset="0"/>
              </a:rPr>
              <a:t>link </a:t>
            </a:r>
            <a:r>
              <a:rPr lang="en-US" dirty="0" err="1">
                <a:latin typeface="Courier New" pitchFamily="49" charset="0"/>
                <a:cs typeface="Courier New" pitchFamily="49" charset="0"/>
              </a:rPr>
              <a:t>insertR</a:t>
            </a:r>
            <a:r>
              <a:rPr lang="en-US" dirty="0">
                <a:latin typeface="Courier New" pitchFamily="49" charset="0"/>
                <a:cs typeface="Courier New" pitchFamily="49" charset="0"/>
              </a:rPr>
              <a:t>(link h, Item item)</a:t>
            </a:r>
          </a:p>
          <a:p>
            <a:pPr marL="0" indent="0">
              <a:buNone/>
            </a:pPr>
            <a:r>
              <a:rPr lang="en-US" dirty="0">
                <a:latin typeface="Courier New" pitchFamily="49" charset="0"/>
                <a:cs typeface="Courier New" pitchFamily="49" charset="0"/>
              </a:rPr>
              <a:t>  { Key v = key(item), t = key(h-&gt;item);</a:t>
            </a:r>
          </a:p>
          <a:p>
            <a:pPr marL="0" indent="0">
              <a:buNone/>
            </a:pPr>
            <a:r>
              <a:rPr lang="en-US" dirty="0">
                <a:latin typeface="Courier New" pitchFamily="49" charset="0"/>
                <a:cs typeface="Courier New" pitchFamily="49" charset="0"/>
              </a:rPr>
              <a:t>    if (h == z) return NEW(item, z, z, 1);</a:t>
            </a:r>
          </a:p>
          <a:p>
            <a:pPr marL="0" indent="0">
              <a:buNone/>
            </a:pPr>
            <a:r>
              <a:rPr lang="en-US" dirty="0">
                <a:latin typeface="Courier New" pitchFamily="49" charset="0"/>
                <a:cs typeface="Courier New" pitchFamily="49" charset="0"/>
              </a:rPr>
              <a:t>    if less(v, t)</a:t>
            </a:r>
          </a:p>
          <a:p>
            <a:pPr marL="0" indent="0">
              <a:buNone/>
            </a:pPr>
            <a:r>
              <a:rPr lang="en-US" dirty="0">
                <a:latin typeface="Courier New" pitchFamily="49" charset="0"/>
                <a:cs typeface="Courier New" pitchFamily="49" charset="0"/>
              </a:rPr>
              <a:t>         h-&gt;l = </a:t>
            </a:r>
            <a:r>
              <a:rPr lang="en-US" dirty="0" err="1">
                <a:latin typeface="Courier New" pitchFamily="49" charset="0"/>
                <a:cs typeface="Courier New" pitchFamily="49" charset="0"/>
              </a:rPr>
              <a:t>insertR</a:t>
            </a:r>
            <a:r>
              <a:rPr lang="en-US" dirty="0">
                <a:latin typeface="Courier New" pitchFamily="49" charset="0"/>
                <a:cs typeface="Courier New" pitchFamily="49" charset="0"/>
              </a:rPr>
              <a:t>(h-&gt;l, item);</a:t>
            </a:r>
          </a:p>
          <a:p>
            <a:pPr marL="0" indent="0">
              <a:buNone/>
            </a:pPr>
            <a:r>
              <a:rPr lang="en-US" dirty="0">
                <a:latin typeface="Courier New" pitchFamily="49" charset="0"/>
                <a:cs typeface="Courier New" pitchFamily="49" charset="0"/>
              </a:rPr>
              <a:t>    else h-&gt;r = </a:t>
            </a:r>
            <a:r>
              <a:rPr lang="en-US" dirty="0" err="1">
                <a:latin typeface="Courier New" pitchFamily="49" charset="0"/>
                <a:cs typeface="Courier New" pitchFamily="49" charset="0"/>
              </a:rPr>
              <a:t>insertR</a:t>
            </a:r>
            <a:r>
              <a:rPr lang="en-US" dirty="0">
                <a:latin typeface="Courier New" pitchFamily="49" charset="0"/>
                <a:cs typeface="Courier New" pitchFamily="49" charset="0"/>
              </a:rPr>
              <a:t>(h-&gt;r, item);</a:t>
            </a:r>
          </a:p>
          <a:p>
            <a:pPr marL="0" indent="0">
              <a:buNone/>
            </a:pPr>
            <a:r>
              <a:rPr lang="en-US" dirty="0">
                <a:latin typeface="Courier New" pitchFamily="49" charset="0"/>
                <a:cs typeface="Courier New" pitchFamily="49" charset="0"/>
              </a:rPr>
              <a:t>    (h-&gt;N)++; return h;</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STinsert</a:t>
            </a:r>
            <a:r>
              <a:rPr lang="en-US" dirty="0">
                <a:latin typeface="Courier New" pitchFamily="49" charset="0"/>
                <a:cs typeface="Courier New" pitchFamily="49" charset="0"/>
              </a:rPr>
              <a:t>(Item item)</a:t>
            </a:r>
          </a:p>
          <a:p>
            <a:pPr marL="0" indent="0">
              <a:buNone/>
            </a:pPr>
            <a:r>
              <a:rPr lang="en-US" dirty="0">
                <a:latin typeface="Courier New" pitchFamily="49" charset="0"/>
                <a:cs typeface="Courier New" pitchFamily="49" charset="0"/>
              </a:rPr>
              <a:t>  { head = </a:t>
            </a:r>
            <a:r>
              <a:rPr lang="en-US" dirty="0" err="1">
                <a:latin typeface="Courier New" pitchFamily="49" charset="0"/>
                <a:cs typeface="Courier New" pitchFamily="49" charset="0"/>
              </a:rPr>
              <a:t>insertR</a:t>
            </a:r>
            <a:r>
              <a:rPr lang="en-US" dirty="0">
                <a:latin typeface="Courier New" pitchFamily="49" charset="0"/>
                <a:cs typeface="Courier New" pitchFamily="49" charset="0"/>
              </a:rPr>
              <a:t>(head, item);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31</a:t>
            </a:fld>
            <a:endParaRPr lang="en-US"/>
          </a:p>
        </p:txBody>
      </p:sp>
    </p:spTree>
    <p:extLst>
      <p:ext uri="{BB962C8B-B14F-4D97-AF65-F5344CB8AC3E}">
        <p14:creationId xmlns:p14="http://schemas.microsoft.com/office/powerpoint/2010/main" val="2706195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lstStyle/>
          <a:p>
            <a:r>
              <a:rPr lang="en-US" dirty="0"/>
              <a:t>The function </a:t>
            </a:r>
            <a:r>
              <a:rPr lang="en-US" dirty="0" err="1">
                <a:latin typeface="Courier New" pitchFamily="49" charset="0"/>
                <a:cs typeface="Courier New" pitchFamily="49" charset="0"/>
              </a:rPr>
              <a:t>STinsert</a:t>
            </a:r>
            <a:r>
              <a:rPr lang="en-US" dirty="0"/>
              <a:t> calls the recursive function </a:t>
            </a:r>
            <a:r>
              <a:rPr lang="en-US" dirty="0" err="1">
                <a:latin typeface="Courier New" pitchFamily="49" charset="0"/>
                <a:cs typeface="Courier New" pitchFamily="49" charset="0"/>
              </a:rPr>
              <a:t>insertR</a:t>
            </a:r>
            <a:r>
              <a:rPr lang="en-US" dirty="0"/>
              <a:t> which does the work.</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32</a:t>
            </a:fld>
            <a:endParaRPr lang="en-US"/>
          </a:p>
        </p:txBody>
      </p:sp>
    </p:spTree>
    <p:extLst>
      <p:ext uri="{BB962C8B-B14F-4D97-AF65-F5344CB8AC3E}">
        <p14:creationId xmlns:p14="http://schemas.microsoft.com/office/powerpoint/2010/main" val="1452949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Let us insert keys </a:t>
            </a:r>
            <a:r>
              <a:rPr lang="en-US" i="1" dirty="0"/>
              <a:t>e, b, d, f, a, g, c </a:t>
            </a:r>
            <a:r>
              <a:rPr lang="en-US" dirty="0"/>
              <a:t>into an initially empty tree in the order given.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33</a:t>
            </a:fld>
            <a:endParaRPr lang="en-US"/>
          </a:p>
        </p:txBody>
      </p:sp>
    </p:spTree>
    <p:extLst>
      <p:ext uri="{BB962C8B-B14F-4D97-AF65-F5344CB8AC3E}">
        <p14:creationId xmlns:p14="http://schemas.microsoft.com/office/powerpoint/2010/main" val="2347975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107747"/>
            <a:ext cx="504056" cy="369332"/>
          </a:xfrm>
          <a:prstGeom prst="rect">
            <a:avLst/>
          </a:prstGeom>
          <a:noFill/>
        </p:spPr>
        <p:txBody>
          <a:bodyPr wrap="square" rtlCol="0">
            <a:spAutoFit/>
          </a:bodyPr>
          <a:lstStyle/>
          <a:p>
            <a:pPr algn="ctr"/>
            <a:r>
              <a:rPr lang="en-US" i="1" dirty="0"/>
              <a:t>e</a:t>
            </a:r>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34</a:t>
            </a:fld>
            <a:endParaRPr lang="en-US"/>
          </a:p>
        </p:txBody>
      </p:sp>
      <p:cxnSp>
        <p:nvCxnSpPr>
          <p:cNvPr id="8" name="Straight Connector 7"/>
          <p:cNvCxnSpPr/>
          <p:nvPr/>
        </p:nvCxnSpPr>
        <p:spPr>
          <a:xfrm flipH="1">
            <a:off x="3834814" y="2492896"/>
            <a:ext cx="204685" cy="2094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39168" y="2510224"/>
            <a:ext cx="172792" cy="19216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43415" y="27023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79912" y="27023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897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b</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132856"/>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91654"/>
            <a:ext cx="504056" cy="369332"/>
          </a:xfrm>
          <a:prstGeom prst="rect">
            <a:avLst/>
          </a:prstGeom>
          <a:noFill/>
        </p:spPr>
        <p:txBody>
          <a:bodyPr wrap="square" rtlCol="0">
            <a:spAutoFit/>
          </a:bodyPr>
          <a:lstStyle/>
          <a:p>
            <a:pPr algn="ctr"/>
            <a:r>
              <a:rPr lang="en-US" i="1" dirty="0"/>
              <a:t>b</a:t>
            </a:r>
          </a:p>
        </p:txBody>
      </p:sp>
      <p:cxnSp>
        <p:nvCxnSpPr>
          <p:cNvPr id="15" name="Straight Connector 14"/>
          <p:cNvCxnSpPr>
            <a:stCxn id="5" idx="2"/>
            <a:endCxn id="8" idx="0"/>
          </p:cNvCxnSpPr>
          <p:nvPr/>
        </p:nvCxnSpPr>
        <p:spPr>
          <a:xfrm flipH="1">
            <a:off x="3311860" y="2502188"/>
            <a:ext cx="720080" cy="38946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35</a:t>
            </a:fld>
            <a:endParaRPr lang="en-US"/>
          </a:p>
        </p:txBody>
      </p:sp>
      <p:cxnSp>
        <p:nvCxnSpPr>
          <p:cNvPr id="12" name="Straight Connector 11"/>
          <p:cNvCxnSpPr/>
          <p:nvPr/>
        </p:nvCxnSpPr>
        <p:spPr>
          <a:xfrm>
            <a:off x="4021641" y="2502188"/>
            <a:ext cx="550359" cy="5686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03455" y="307901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19" idx="0"/>
          </p:cNvCxnSpPr>
          <p:nvPr/>
        </p:nvCxnSpPr>
        <p:spPr>
          <a:xfrm flipH="1">
            <a:off x="2885450" y="325084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8" idx="0"/>
          </p:cNvCxnSpPr>
          <p:nvPr/>
        </p:nvCxnSpPr>
        <p:spPr>
          <a:xfrm>
            <a:off x="3280109" y="3250844"/>
            <a:ext cx="406502"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18066" y="3669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16905" y="3669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832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132856"/>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1210" y="3645024"/>
            <a:ext cx="504056" cy="369332"/>
          </a:xfrm>
          <a:prstGeom prst="rect">
            <a:avLst/>
          </a:prstGeom>
          <a:noFill/>
        </p:spPr>
        <p:txBody>
          <a:bodyPr wrap="square" rtlCol="0">
            <a:spAutoFit/>
          </a:bodyPr>
          <a:lstStyle/>
          <a:p>
            <a:pPr algn="ctr"/>
            <a:r>
              <a:rPr lang="en-US" i="1" dirty="0"/>
              <a:t>d</a:t>
            </a:r>
          </a:p>
        </p:txBody>
      </p:sp>
      <p:cxnSp>
        <p:nvCxnSpPr>
          <p:cNvPr id="12" name="Straight Connector 11"/>
          <p:cNvCxnSpPr>
            <a:stCxn id="5" idx="2"/>
            <a:endCxn id="8" idx="0"/>
          </p:cNvCxnSpPr>
          <p:nvPr/>
        </p:nvCxnSpPr>
        <p:spPr>
          <a:xfrm flipH="1">
            <a:off x="3311860" y="2502188"/>
            <a:ext cx="720080" cy="3734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36</a:t>
            </a:fld>
            <a:endParaRPr lang="en-US"/>
          </a:p>
        </p:txBody>
      </p:sp>
      <p:cxnSp>
        <p:nvCxnSpPr>
          <p:cNvPr id="15" name="Straight Connector 14"/>
          <p:cNvCxnSpPr>
            <a:endCxn id="18" idx="0"/>
          </p:cNvCxnSpPr>
          <p:nvPr/>
        </p:nvCxnSpPr>
        <p:spPr>
          <a:xfrm flipH="1">
            <a:off x="3957356" y="400506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7" idx="0"/>
          </p:cNvCxnSpPr>
          <p:nvPr/>
        </p:nvCxnSpPr>
        <p:spPr>
          <a:xfrm>
            <a:off x="4352015" y="4005064"/>
            <a:ext cx="406502"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89972" y="44240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88811" y="44240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endCxn id="20" idx="0"/>
          </p:cNvCxnSpPr>
          <p:nvPr/>
        </p:nvCxnSpPr>
        <p:spPr>
          <a:xfrm flipH="1">
            <a:off x="2915816" y="324496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847271" y="36639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5" idx="2"/>
            <a:endCxn id="22" idx="0"/>
          </p:cNvCxnSpPr>
          <p:nvPr/>
        </p:nvCxnSpPr>
        <p:spPr>
          <a:xfrm>
            <a:off x="4031940" y="2502188"/>
            <a:ext cx="628044" cy="4356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91439" y="29378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95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f</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095234"/>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1210" y="3645024"/>
            <a:ext cx="504056" cy="369332"/>
          </a:xfrm>
          <a:prstGeom prst="rect">
            <a:avLst/>
          </a:prstGeom>
          <a:noFill/>
        </p:spPr>
        <p:txBody>
          <a:bodyPr wrap="square" rtlCol="0">
            <a:spAutoFit/>
          </a:bodyPr>
          <a:lstStyle/>
          <a:p>
            <a:pPr algn="ctr"/>
            <a:r>
              <a:rPr lang="en-US" i="1" dirty="0"/>
              <a:t>d</a:t>
            </a:r>
          </a:p>
        </p:txBody>
      </p: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04048" y="28756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8" idx="0"/>
            <a:endCxn id="4" idx="4"/>
          </p:cNvCxnSpPr>
          <p:nvPr/>
        </p:nvCxnSpPr>
        <p:spPr>
          <a:xfrm flipV="1">
            <a:off x="3311860" y="2492896"/>
            <a:ext cx="720080" cy="3827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a:endCxn id="15" idx="0"/>
          </p:cNvCxnSpPr>
          <p:nvPr/>
        </p:nvCxnSpPr>
        <p:spPr>
          <a:xfrm>
            <a:off x="4031940" y="2492896"/>
            <a:ext cx="1224136" cy="3827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4048" y="2866338"/>
            <a:ext cx="504056" cy="369332"/>
          </a:xfrm>
          <a:prstGeom prst="rect">
            <a:avLst/>
          </a:prstGeom>
          <a:noFill/>
        </p:spPr>
        <p:txBody>
          <a:bodyPr wrap="square" rtlCol="0">
            <a:spAutoFit/>
          </a:bodyPr>
          <a:lstStyle/>
          <a:p>
            <a:pPr algn="ctr"/>
            <a:r>
              <a:rPr lang="en-US" i="1" dirty="0"/>
              <a:t>f</a:t>
            </a:r>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37</a:t>
            </a:fld>
            <a:endParaRPr lang="en-US"/>
          </a:p>
        </p:txBody>
      </p:sp>
      <p:cxnSp>
        <p:nvCxnSpPr>
          <p:cNvPr id="17" name="Straight Connector 16"/>
          <p:cNvCxnSpPr>
            <a:endCxn id="20" idx="0"/>
          </p:cNvCxnSpPr>
          <p:nvPr/>
        </p:nvCxnSpPr>
        <p:spPr>
          <a:xfrm flipH="1">
            <a:off x="3957356" y="400506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88811" y="44240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0"/>
          </p:cNvCxnSpPr>
          <p:nvPr/>
        </p:nvCxnSpPr>
        <p:spPr>
          <a:xfrm flipH="1">
            <a:off x="2915816" y="3256655"/>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847271" y="36756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0"/>
          </p:cNvCxnSpPr>
          <p:nvPr/>
        </p:nvCxnSpPr>
        <p:spPr>
          <a:xfrm flipH="1">
            <a:off x="4860032" y="324496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791487" y="36639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15" idx="4"/>
            <a:endCxn id="26" idx="0"/>
          </p:cNvCxnSpPr>
          <p:nvPr/>
        </p:nvCxnSpPr>
        <p:spPr>
          <a:xfrm>
            <a:off x="5256076" y="3235670"/>
            <a:ext cx="540060" cy="40935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727591" y="36450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endCxn id="28" idx="0"/>
          </p:cNvCxnSpPr>
          <p:nvPr/>
        </p:nvCxnSpPr>
        <p:spPr>
          <a:xfrm>
            <a:off x="4366726" y="401435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649004" y="438818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710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a</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095234"/>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40" y="3635732"/>
            <a:ext cx="504056" cy="369332"/>
          </a:xfrm>
          <a:prstGeom prst="rect">
            <a:avLst/>
          </a:prstGeom>
          <a:noFill/>
        </p:spPr>
        <p:txBody>
          <a:bodyPr wrap="square" rtlCol="0">
            <a:spAutoFit/>
          </a:bodyPr>
          <a:lstStyle/>
          <a:p>
            <a:pPr algn="ctr"/>
            <a:r>
              <a:rPr lang="en-US" i="1" dirty="0"/>
              <a:t>d</a:t>
            </a:r>
          </a:p>
        </p:txBody>
      </p: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04048" y="28756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8" idx="0"/>
            <a:endCxn id="4" idx="4"/>
          </p:cNvCxnSpPr>
          <p:nvPr/>
        </p:nvCxnSpPr>
        <p:spPr>
          <a:xfrm flipV="1">
            <a:off x="3311860" y="2492896"/>
            <a:ext cx="720080" cy="3827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a:endCxn id="15" idx="0"/>
          </p:cNvCxnSpPr>
          <p:nvPr/>
        </p:nvCxnSpPr>
        <p:spPr>
          <a:xfrm>
            <a:off x="4031940" y="2492896"/>
            <a:ext cx="1224136" cy="3827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4048" y="2866338"/>
            <a:ext cx="504056" cy="369332"/>
          </a:xfrm>
          <a:prstGeom prst="rect">
            <a:avLst/>
          </a:prstGeom>
          <a:noFill/>
        </p:spPr>
        <p:txBody>
          <a:bodyPr wrap="square" rtlCol="0">
            <a:spAutoFit/>
          </a:bodyPr>
          <a:lstStyle/>
          <a:p>
            <a:pPr algn="ctr"/>
            <a:r>
              <a:rPr lang="en-US" i="1" dirty="0"/>
              <a:t>f</a:t>
            </a:r>
          </a:p>
        </p:txBody>
      </p:sp>
      <p:sp>
        <p:nvSpPr>
          <p:cNvPr id="20" name="Oval 19"/>
          <p:cNvSpPr/>
          <p:nvPr/>
        </p:nvSpPr>
        <p:spPr>
          <a:xfrm>
            <a:off x="2051720" y="366841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2"/>
            <a:endCxn id="20" idx="0"/>
          </p:cNvCxnSpPr>
          <p:nvPr/>
        </p:nvCxnSpPr>
        <p:spPr>
          <a:xfrm flipH="1">
            <a:off x="2303748" y="3244962"/>
            <a:ext cx="1008112" cy="4234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1720" y="3659126"/>
            <a:ext cx="504056" cy="369332"/>
          </a:xfrm>
          <a:prstGeom prst="rect">
            <a:avLst/>
          </a:prstGeom>
          <a:noFill/>
        </p:spPr>
        <p:txBody>
          <a:bodyPr wrap="square" rtlCol="0">
            <a:spAutoFit/>
          </a:bodyPr>
          <a:lstStyle/>
          <a:p>
            <a:pPr algn="ctr"/>
            <a:r>
              <a:rPr lang="en-US" i="1" dirty="0"/>
              <a:t>a</a:t>
            </a:r>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12" name="Slide Number Placeholder 11"/>
          <p:cNvSpPr>
            <a:spLocks noGrp="1"/>
          </p:cNvSpPr>
          <p:nvPr>
            <p:ph type="sldNum" sz="quarter" idx="12"/>
          </p:nvPr>
        </p:nvSpPr>
        <p:spPr/>
        <p:txBody>
          <a:bodyPr/>
          <a:lstStyle/>
          <a:p>
            <a:fld id="{0D251D1A-CF1C-4735-A77F-0C98E6CB0E9A}" type="slidenum">
              <a:rPr lang="en-US" smtClean="0"/>
              <a:t>38</a:t>
            </a:fld>
            <a:endParaRPr lang="en-US"/>
          </a:p>
        </p:txBody>
      </p:sp>
      <p:cxnSp>
        <p:nvCxnSpPr>
          <p:cNvPr id="22" name="Straight Connector 21"/>
          <p:cNvCxnSpPr>
            <a:endCxn id="23" idx="0"/>
          </p:cNvCxnSpPr>
          <p:nvPr/>
        </p:nvCxnSpPr>
        <p:spPr>
          <a:xfrm flipH="1">
            <a:off x="3892312" y="400506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23767" y="44240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endCxn id="25" idx="0"/>
          </p:cNvCxnSpPr>
          <p:nvPr/>
        </p:nvCxnSpPr>
        <p:spPr>
          <a:xfrm>
            <a:off x="4301682" y="401435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83960" y="438818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27" idx="0"/>
          </p:cNvCxnSpPr>
          <p:nvPr/>
        </p:nvCxnSpPr>
        <p:spPr>
          <a:xfrm flipH="1">
            <a:off x="1847035" y="401435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78490" y="443335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9" idx="0"/>
          </p:cNvCxnSpPr>
          <p:nvPr/>
        </p:nvCxnSpPr>
        <p:spPr>
          <a:xfrm>
            <a:off x="2256405" y="402364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538683"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15" idx="4"/>
            <a:endCxn id="31" idx="0"/>
          </p:cNvCxnSpPr>
          <p:nvPr/>
        </p:nvCxnSpPr>
        <p:spPr>
          <a:xfrm flipH="1">
            <a:off x="4932040" y="3235670"/>
            <a:ext cx="324036" cy="5403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863495" y="377598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a:off x="5256076" y="3250844"/>
            <a:ext cx="436157" cy="48926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23688" y="374011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647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g</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095234"/>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40" y="3635732"/>
            <a:ext cx="504056" cy="369332"/>
          </a:xfrm>
          <a:prstGeom prst="rect">
            <a:avLst/>
          </a:prstGeom>
          <a:noFill/>
        </p:spPr>
        <p:txBody>
          <a:bodyPr wrap="square" rtlCol="0">
            <a:spAutoFit/>
          </a:bodyPr>
          <a:lstStyle/>
          <a:p>
            <a:pPr algn="ctr"/>
            <a:r>
              <a:rPr lang="en-US" i="1" dirty="0"/>
              <a:t>d</a:t>
            </a:r>
          </a:p>
        </p:txBody>
      </p: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04048" y="28756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8" idx="0"/>
            <a:endCxn id="4" idx="4"/>
          </p:cNvCxnSpPr>
          <p:nvPr/>
        </p:nvCxnSpPr>
        <p:spPr>
          <a:xfrm flipV="1">
            <a:off x="3311860" y="2492896"/>
            <a:ext cx="720080" cy="3827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a:endCxn id="15" idx="0"/>
          </p:cNvCxnSpPr>
          <p:nvPr/>
        </p:nvCxnSpPr>
        <p:spPr>
          <a:xfrm>
            <a:off x="4031940" y="2492896"/>
            <a:ext cx="1224136" cy="3827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4048" y="2865720"/>
            <a:ext cx="504056" cy="369332"/>
          </a:xfrm>
          <a:prstGeom prst="rect">
            <a:avLst/>
          </a:prstGeom>
          <a:noFill/>
        </p:spPr>
        <p:txBody>
          <a:bodyPr wrap="square" rtlCol="0">
            <a:spAutoFit/>
          </a:bodyPr>
          <a:lstStyle/>
          <a:p>
            <a:pPr algn="ctr"/>
            <a:r>
              <a:rPr lang="en-US" i="1" dirty="0"/>
              <a:t>f</a:t>
            </a:r>
          </a:p>
        </p:txBody>
      </p:sp>
      <p:sp>
        <p:nvSpPr>
          <p:cNvPr id="20" name="Oval 19"/>
          <p:cNvSpPr/>
          <p:nvPr/>
        </p:nvSpPr>
        <p:spPr>
          <a:xfrm>
            <a:off x="2051720" y="366841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2"/>
            <a:endCxn id="20" idx="0"/>
          </p:cNvCxnSpPr>
          <p:nvPr/>
        </p:nvCxnSpPr>
        <p:spPr>
          <a:xfrm flipH="1">
            <a:off x="2303748" y="3244962"/>
            <a:ext cx="1008112" cy="4234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1720" y="3659126"/>
            <a:ext cx="504056" cy="369332"/>
          </a:xfrm>
          <a:prstGeom prst="rect">
            <a:avLst/>
          </a:prstGeom>
          <a:noFill/>
        </p:spPr>
        <p:txBody>
          <a:bodyPr wrap="square" rtlCol="0">
            <a:spAutoFit/>
          </a:bodyPr>
          <a:lstStyle/>
          <a:p>
            <a:pPr algn="ctr"/>
            <a:r>
              <a:rPr lang="en-US" i="1" dirty="0"/>
              <a:t>a</a:t>
            </a:r>
          </a:p>
        </p:txBody>
      </p:sp>
      <p:sp>
        <p:nvSpPr>
          <p:cNvPr id="22" name="Oval 21"/>
          <p:cNvSpPr/>
          <p:nvPr/>
        </p:nvSpPr>
        <p:spPr>
          <a:xfrm>
            <a:off x="6170341" y="36357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170274" y="3626440"/>
            <a:ext cx="504056" cy="369332"/>
          </a:xfrm>
          <a:prstGeom prst="rect">
            <a:avLst/>
          </a:prstGeom>
          <a:noFill/>
        </p:spPr>
        <p:txBody>
          <a:bodyPr wrap="square" rtlCol="0">
            <a:spAutoFit/>
          </a:bodyPr>
          <a:lstStyle/>
          <a:p>
            <a:pPr algn="ctr"/>
            <a:r>
              <a:rPr lang="en-US" i="1" dirty="0"/>
              <a:t>g</a:t>
            </a:r>
          </a:p>
        </p:txBody>
      </p:sp>
      <p:cxnSp>
        <p:nvCxnSpPr>
          <p:cNvPr id="12" name="Straight Connector 11"/>
          <p:cNvCxnSpPr>
            <a:stCxn id="15" idx="4"/>
            <a:endCxn id="23" idx="0"/>
          </p:cNvCxnSpPr>
          <p:nvPr/>
        </p:nvCxnSpPr>
        <p:spPr>
          <a:xfrm>
            <a:off x="5256076" y="3235670"/>
            <a:ext cx="1166226" cy="3907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Data Structures and Programming Techniques</a:t>
            </a:r>
          </a:p>
        </p:txBody>
      </p:sp>
      <p:sp>
        <p:nvSpPr>
          <p:cNvPr id="13" name="Slide Number Placeholder 12"/>
          <p:cNvSpPr>
            <a:spLocks noGrp="1"/>
          </p:cNvSpPr>
          <p:nvPr>
            <p:ph type="sldNum" sz="quarter" idx="12"/>
          </p:nvPr>
        </p:nvSpPr>
        <p:spPr/>
        <p:txBody>
          <a:bodyPr/>
          <a:lstStyle/>
          <a:p>
            <a:fld id="{0D251D1A-CF1C-4735-A77F-0C98E6CB0E9A}" type="slidenum">
              <a:rPr lang="en-US" smtClean="0"/>
              <a:t>39</a:t>
            </a:fld>
            <a:endParaRPr lang="en-US"/>
          </a:p>
        </p:txBody>
      </p:sp>
      <p:cxnSp>
        <p:nvCxnSpPr>
          <p:cNvPr id="24" name="Straight Connector 23"/>
          <p:cNvCxnSpPr>
            <a:endCxn id="25" idx="0"/>
          </p:cNvCxnSpPr>
          <p:nvPr/>
        </p:nvCxnSpPr>
        <p:spPr>
          <a:xfrm flipH="1">
            <a:off x="1847035" y="401435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78490" y="443335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27" idx="0"/>
          </p:cNvCxnSpPr>
          <p:nvPr/>
        </p:nvCxnSpPr>
        <p:spPr>
          <a:xfrm>
            <a:off x="2256405" y="402364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538683"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9" idx="0"/>
          </p:cNvCxnSpPr>
          <p:nvPr/>
        </p:nvCxnSpPr>
        <p:spPr>
          <a:xfrm flipH="1">
            <a:off x="3923928" y="399577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855383" y="44147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1" idx="0"/>
          </p:cNvCxnSpPr>
          <p:nvPr/>
        </p:nvCxnSpPr>
        <p:spPr>
          <a:xfrm>
            <a:off x="4333298" y="400506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15576" y="43788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flipH="1">
            <a:off x="6084168" y="397848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015623"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5" idx="0"/>
          </p:cNvCxnSpPr>
          <p:nvPr/>
        </p:nvCxnSpPr>
        <p:spPr>
          <a:xfrm>
            <a:off x="6493538" y="398777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775816" y="43616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15" idx="4"/>
            <a:endCxn id="37" idx="0"/>
          </p:cNvCxnSpPr>
          <p:nvPr/>
        </p:nvCxnSpPr>
        <p:spPr>
          <a:xfrm flipH="1">
            <a:off x="4935504" y="3235670"/>
            <a:ext cx="320572" cy="49507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66959" y="373074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50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Symbol Table Interface</a:t>
            </a:r>
          </a:p>
        </p:txBody>
      </p:sp>
      <p:sp>
        <p:nvSpPr>
          <p:cNvPr id="3" name="Content Placeholder 2"/>
          <p:cNvSpPr>
            <a:spLocks noGrp="1"/>
          </p:cNvSpPr>
          <p:nvPr>
            <p:ph idx="1"/>
          </p:nvPr>
        </p:nvSpPr>
        <p:spPr/>
        <p:txBody>
          <a:bodyPr>
            <a:normAutofit/>
          </a:bodyPr>
          <a:lstStyle/>
          <a:p>
            <a:pPr marL="0" indent="0">
              <a:buNone/>
            </a:pPr>
            <a:r>
              <a:rPr lang="en-US" sz="2800" dirty="0">
                <a:latin typeface="Courier New" pitchFamily="49" charset="0"/>
                <a:cs typeface="Courier New" pitchFamily="49" charset="0"/>
              </a:rPr>
              <a:t>void </a:t>
            </a:r>
            <a:r>
              <a:rPr lang="en-US" sz="2800" dirty="0" err="1">
                <a:latin typeface="Courier New" pitchFamily="49" charset="0"/>
                <a:cs typeface="Courier New" pitchFamily="49" charset="0"/>
              </a:rPr>
              <a:t>STinit</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int</a:t>
            </a:r>
            <a:r>
              <a:rPr lang="en-US" sz="2800" dirty="0">
                <a:latin typeface="Courier New" pitchFamily="49" charset="0"/>
                <a:cs typeface="Courier New" pitchFamily="49" charset="0"/>
              </a:rPr>
              <a:t>); </a:t>
            </a:r>
          </a:p>
          <a:p>
            <a:pPr marL="0" indent="0">
              <a:buNone/>
            </a:pPr>
            <a:r>
              <a:rPr lang="en-US" sz="2800" dirty="0" err="1">
                <a:latin typeface="Courier New" pitchFamily="49" charset="0"/>
                <a:cs typeface="Courier New" pitchFamily="49" charset="0"/>
              </a:rPr>
              <a:t>int</a:t>
            </a: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STcount</a:t>
            </a:r>
            <a:r>
              <a:rPr lang="en-US" sz="2800" dirty="0">
                <a:latin typeface="Courier New" pitchFamily="49" charset="0"/>
                <a:cs typeface="Courier New" pitchFamily="49" charset="0"/>
              </a:rPr>
              <a:t>();</a:t>
            </a:r>
          </a:p>
          <a:p>
            <a:pPr marL="0" indent="0">
              <a:buNone/>
            </a:pPr>
            <a:r>
              <a:rPr lang="en-US" sz="2800" dirty="0">
                <a:latin typeface="Courier New" pitchFamily="49" charset="0"/>
                <a:cs typeface="Courier New" pitchFamily="49" charset="0"/>
              </a:rPr>
              <a:t>void </a:t>
            </a:r>
            <a:r>
              <a:rPr lang="en-US" sz="2800" dirty="0" err="1">
                <a:latin typeface="Courier New" pitchFamily="49" charset="0"/>
                <a:cs typeface="Courier New" pitchFamily="49" charset="0"/>
              </a:rPr>
              <a:t>STinsert</a:t>
            </a:r>
            <a:r>
              <a:rPr lang="en-US" sz="2800" dirty="0">
                <a:latin typeface="Courier New" pitchFamily="49" charset="0"/>
                <a:cs typeface="Courier New" pitchFamily="49" charset="0"/>
              </a:rPr>
              <a:t>(Item);</a:t>
            </a:r>
          </a:p>
          <a:p>
            <a:pPr marL="0" indent="0">
              <a:buNone/>
            </a:pPr>
            <a:r>
              <a:rPr lang="en-US" sz="2800" dirty="0">
                <a:latin typeface="Courier New" pitchFamily="49" charset="0"/>
                <a:cs typeface="Courier New" pitchFamily="49" charset="0"/>
              </a:rPr>
              <a:t>Item </a:t>
            </a:r>
            <a:r>
              <a:rPr lang="en-US" sz="2800" dirty="0" err="1">
                <a:latin typeface="Courier New" pitchFamily="49" charset="0"/>
                <a:cs typeface="Courier New" pitchFamily="49" charset="0"/>
              </a:rPr>
              <a:t>STsearch</a:t>
            </a:r>
            <a:r>
              <a:rPr lang="en-US" sz="2800" dirty="0">
                <a:latin typeface="Courier New" pitchFamily="49" charset="0"/>
                <a:cs typeface="Courier New" pitchFamily="49" charset="0"/>
              </a:rPr>
              <a:t>(Key);</a:t>
            </a:r>
          </a:p>
          <a:p>
            <a:pPr marL="0" indent="0">
              <a:buNone/>
            </a:pPr>
            <a:r>
              <a:rPr lang="en-US" sz="2800" dirty="0">
                <a:latin typeface="Courier New" pitchFamily="49" charset="0"/>
                <a:cs typeface="Courier New" pitchFamily="49" charset="0"/>
              </a:rPr>
              <a:t>void </a:t>
            </a:r>
            <a:r>
              <a:rPr lang="en-US" sz="2800" dirty="0" err="1">
                <a:latin typeface="Courier New" pitchFamily="49" charset="0"/>
                <a:cs typeface="Courier New" pitchFamily="49" charset="0"/>
              </a:rPr>
              <a:t>STdelete</a:t>
            </a:r>
            <a:r>
              <a:rPr lang="en-US" sz="2800" dirty="0">
                <a:latin typeface="Courier New" pitchFamily="49" charset="0"/>
                <a:cs typeface="Courier New" pitchFamily="49" charset="0"/>
              </a:rPr>
              <a:t>(Item);</a:t>
            </a:r>
          </a:p>
          <a:p>
            <a:pPr marL="0" indent="0">
              <a:buNone/>
            </a:pPr>
            <a:r>
              <a:rPr lang="en-US" sz="2800" dirty="0">
                <a:latin typeface="Courier New" pitchFamily="49" charset="0"/>
                <a:cs typeface="Courier New" pitchFamily="49" charset="0"/>
              </a:rPr>
              <a:t>Item </a:t>
            </a:r>
            <a:r>
              <a:rPr lang="en-US" sz="2800" dirty="0" err="1">
                <a:latin typeface="Courier New" pitchFamily="49" charset="0"/>
                <a:cs typeface="Courier New" pitchFamily="49" charset="0"/>
              </a:rPr>
              <a:t>STselect</a:t>
            </a:r>
            <a:r>
              <a:rPr lang="en-US" sz="2800" dirty="0">
                <a:latin typeface="Courier New" pitchFamily="49" charset="0"/>
                <a:cs typeface="Courier New" pitchFamily="49" charset="0"/>
              </a:rPr>
              <a:t>(</a:t>
            </a:r>
            <a:r>
              <a:rPr lang="en-US" sz="2800" dirty="0" err="1">
                <a:latin typeface="Courier New" pitchFamily="49" charset="0"/>
                <a:cs typeface="Courier New" pitchFamily="49" charset="0"/>
              </a:rPr>
              <a:t>int</a:t>
            </a:r>
            <a:r>
              <a:rPr lang="en-US" sz="2800" dirty="0">
                <a:latin typeface="Courier New" pitchFamily="49" charset="0"/>
                <a:cs typeface="Courier New" pitchFamily="49" charset="0"/>
              </a:rPr>
              <a:t>);</a:t>
            </a:r>
          </a:p>
          <a:p>
            <a:pPr marL="0" indent="0">
              <a:buNone/>
            </a:pPr>
            <a:r>
              <a:rPr lang="en-US" sz="2800" dirty="0">
                <a:latin typeface="Courier New" pitchFamily="49" charset="0"/>
                <a:cs typeface="Courier New" pitchFamily="49" charset="0"/>
              </a:rPr>
              <a:t>void </a:t>
            </a:r>
            <a:r>
              <a:rPr lang="en-US" sz="2800" dirty="0" err="1">
                <a:latin typeface="Courier New" pitchFamily="49" charset="0"/>
                <a:cs typeface="Courier New" pitchFamily="49" charset="0"/>
              </a:rPr>
              <a:t>STsort</a:t>
            </a:r>
            <a:r>
              <a:rPr lang="en-US" sz="2800" dirty="0">
                <a:latin typeface="Courier New" pitchFamily="49" charset="0"/>
                <a:cs typeface="Courier New" pitchFamily="49" charset="0"/>
              </a:rPr>
              <a:t>(void (*visit)(Item));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a:t>
            </a:fld>
            <a:endParaRPr lang="en-US"/>
          </a:p>
        </p:txBody>
      </p:sp>
    </p:spTree>
    <p:extLst>
      <p:ext uri="{BB962C8B-B14F-4D97-AF65-F5344CB8AC3E}">
        <p14:creationId xmlns:p14="http://schemas.microsoft.com/office/powerpoint/2010/main" val="2705966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c</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095234"/>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0331" y="3626440"/>
            <a:ext cx="504056" cy="369332"/>
          </a:xfrm>
          <a:prstGeom prst="rect">
            <a:avLst/>
          </a:prstGeom>
          <a:noFill/>
        </p:spPr>
        <p:txBody>
          <a:bodyPr wrap="square" rtlCol="0">
            <a:spAutoFit/>
          </a:bodyPr>
          <a:lstStyle/>
          <a:p>
            <a:pPr algn="ctr"/>
            <a:r>
              <a:rPr lang="en-US" i="1" dirty="0"/>
              <a:t>d</a:t>
            </a:r>
          </a:p>
        </p:txBody>
      </p: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04048" y="28756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8" idx="0"/>
            <a:endCxn id="4" idx="4"/>
          </p:cNvCxnSpPr>
          <p:nvPr/>
        </p:nvCxnSpPr>
        <p:spPr>
          <a:xfrm flipV="1">
            <a:off x="3311860" y="2492896"/>
            <a:ext cx="720080" cy="3827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a:endCxn id="15" idx="0"/>
          </p:cNvCxnSpPr>
          <p:nvPr/>
        </p:nvCxnSpPr>
        <p:spPr>
          <a:xfrm>
            <a:off x="4031940" y="2492896"/>
            <a:ext cx="1224136" cy="3827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4048" y="2865720"/>
            <a:ext cx="504056" cy="369332"/>
          </a:xfrm>
          <a:prstGeom prst="rect">
            <a:avLst/>
          </a:prstGeom>
          <a:noFill/>
        </p:spPr>
        <p:txBody>
          <a:bodyPr wrap="square" rtlCol="0">
            <a:spAutoFit/>
          </a:bodyPr>
          <a:lstStyle/>
          <a:p>
            <a:pPr algn="ctr"/>
            <a:r>
              <a:rPr lang="en-US" i="1" dirty="0"/>
              <a:t>f</a:t>
            </a:r>
          </a:p>
        </p:txBody>
      </p:sp>
      <p:sp>
        <p:nvSpPr>
          <p:cNvPr id="20" name="Oval 19"/>
          <p:cNvSpPr/>
          <p:nvPr/>
        </p:nvSpPr>
        <p:spPr>
          <a:xfrm>
            <a:off x="2051720" y="366841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2"/>
            <a:endCxn id="20" idx="0"/>
          </p:cNvCxnSpPr>
          <p:nvPr/>
        </p:nvCxnSpPr>
        <p:spPr>
          <a:xfrm flipH="1">
            <a:off x="2303748" y="3244962"/>
            <a:ext cx="1008112" cy="4234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1720" y="3659126"/>
            <a:ext cx="504056" cy="369332"/>
          </a:xfrm>
          <a:prstGeom prst="rect">
            <a:avLst/>
          </a:prstGeom>
          <a:noFill/>
        </p:spPr>
        <p:txBody>
          <a:bodyPr wrap="square" rtlCol="0">
            <a:spAutoFit/>
          </a:bodyPr>
          <a:lstStyle/>
          <a:p>
            <a:pPr algn="ctr"/>
            <a:r>
              <a:rPr lang="en-US" i="1" dirty="0"/>
              <a:t>a</a:t>
            </a:r>
          </a:p>
        </p:txBody>
      </p:sp>
      <p:sp>
        <p:nvSpPr>
          <p:cNvPr id="22" name="Oval 21"/>
          <p:cNvSpPr/>
          <p:nvPr/>
        </p:nvSpPr>
        <p:spPr>
          <a:xfrm>
            <a:off x="6170341" y="36357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170274" y="3626440"/>
            <a:ext cx="504056" cy="369332"/>
          </a:xfrm>
          <a:prstGeom prst="rect">
            <a:avLst/>
          </a:prstGeom>
          <a:noFill/>
        </p:spPr>
        <p:txBody>
          <a:bodyPr wrap="square" rtlCol="0">
            <a:spAutoFit/>
          </a:bodyPr>
          <a:lstStyle/>
          <a:p>
            <a:pPr algn="ctr"/>
            <a:r>
              <a:rPr lang="en-US" i="1" dirty="0"/>
              <a:t>g</a:t>
            </a:r>
          </a:p>
        </p:txBody>
      </p:sp>
      <p:cxnSp>
        <p:nvCxnSpPr>
          <p:cNvPr id="12" name="Straight Connector 11"/>
          <p:cNvCxnSpPr>
            <a:stCxn id="15" idx="4"/>
            <a:endCxn id="23" idx="0"/>
          </p:cNvCxnSpPr>
          <p:nvPr/>
        </p:nvCxnSpPr>
        <p:spPr>
          <a:xfrm>
            <a:off x="5256076" y="3235670"/>
            <a:ext cx="1166226" cy="3907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302715" y="459152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11860" y="4582234"/>
            <a:ext cx="504056" cy="369332"/>
          </a:xfrm>
          <a:prstGeom prst="rect">
            <a:avLst/>
          </a:prstGeom>
          <a:noFill/>
        </p:spPr>
        <p:txBody>
          <a:bodyPr wrap="square" rtlCol="0">
            <a:spAutoFit/>
          </a:bodyPr>
          <a:lstStyle/>
          <a:p>
            <a:pPr algn="ctr"/>
            <a:r>
              <a:rPr lang="en-US" i="1" dirty="0"/>
              <a:t>c</a:t>
            </a:r>
          </a:p>
        </p:txBody>
      </p:sp>
      <p:cxnSp>
        <p:nvCxnSpPr>
          <p:cNvPr id="13" name="Straight Connector 12"/>
          <p:cNvCxnSpPr>
            <a:stCxn id="10" idx="4"/>
            <a:endCxn id="25" idx="0"/>
          </p:cNvCxnSpPr>
          <p:nvPr/>
        </p:nvCxnSpPr>
        <p:spPr>
          <a:xfrm flipH="1">
            <a:off x="3563888" y="4005064"/>
            <a:ext cx="737794" cy="5771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Data Structures and Programming Techniques</a:t>
            </a:r>
          </a:p>
        </p:txBody>
      </p:sp>
      <p:sp>
        <p:nvSpPr>
          <p:cNvPr id="17" name="Slide Number Placeholder 16"/>
          <p:cNvSpPr>
            <a:spLocks noGrp="1"/>
          </p:cNvSpPr>
          <p:nvPr>
            <p:ph type="sldNum" sz="quarter" idx="12"/>
          </p:nvPr>
        </p:nvSpPr>
        <p:spPr/>
        <p:txBody>
          <a:bodyPr/>
          <a:lstStyle/>
          <a:p>
            <a:fld id="{0D251D1A-CF1C-4735-A77F-0C98E6CB0E9A}" type="slidenum">
              <a:rPr lang="en-US" smtClean="0"/>
              <a:t>40</a:t>
            </a:fld>
            <a:endParaRPr lang="en-US"/>
          </a:p>
        </p:txBody>
      </p:sp>
      <p:cxnSp>
        <p:nvCxnSpPr>
          <p:cNvPr id="26" name="Straight Connector 25"/>
          <p:cNvCxnSpPr>
            <a:endCxn id="27" idx="0"/>
          </p:cNvCxnSpPr>
          <p:nvPr/>
        </p:nvCxnSpPr>
        <p:spPr>
          <a:xfrm flipH="1">
            <a:off x="1847035" y="401435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778490" y="443335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9" idx="0"/>
          </p:cNvCxnSpPr>
          <p:nvPr/>
        </p:nvCxnSpPr>
        <p:spPr>
          <a:xfrm>
            <a:off x="2256405" y="402364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538683"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1" idx="0"/>
          </p:cNvCxnSpPr>
          <p:nvPr/>
        </p:nvCxnSpPr>
        <p:spPr>
          <a:xfrm flipH="1">
            <a:off x="3154518" y="49515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085973" y="53705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3" idx="0"/>
          </p:cNvCxnSpPr>
          <p:nvPr/>
        </p:nvCxnSpPr>
        <p:spPr>
          <a:xfrm>
            <a:off x="3563888" y="49608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846166" y="53346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H="1">
            <a:off x="6012999" y="399577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944454" y="44147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7" idx="0"/>
          </p:cNvCxnSpPr>
          <p:nvPr/>
        </p:nvCxnSpPr>
        <p:spPr>
          <a:xfrm>
            <a:off x="6422369" y="400506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704647" y="43788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10" idx="4"/>
            <a:endCxn id="39" idx="0"/>
          </p:cNvCxnSpPr>
          <p:nvPr/>
        </p:nvCxnSpPr>
        <p:spPr>
          <a:xfrm>
            <a:off x="4301682" y="4005064"/>
            <a:ext cx="699255" cy="63060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932392" y="46356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19" idx="2"/>
            <a:endCxn id="42" idx="0"/>
          </p:cNvCxnSpPr>
          <p:nvPr/>
        </p:nvCxnSpPr>
        <p:spPr>
          <a:xfrm flipH="1">
            <a:off x="5004048" y="3235052"/>
            <a:ext cx="252028" cy="54137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935503" y="37764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247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in the Natural Order</a:t>
            </a:r>
          </a:p>
        </p:txBody>
      </p:sp>
      <p:sp>
        <p:nvSpPr>
          <p:cNvPr id="3" name="Content Placeholder 2"/>
          <p:cNvSpPr>
            <a:spLocks noGrp="1"/>
          </p:cNvSpPr>
          <p:nvPr>
            <p:ph idx="1"/>
          </p:nvPr>
        </p:nvSpPr>
        <p:spPr/>
        <p:txBody>
          <a:bodyPr/>
          <a:lstStyle/>
          <a:p>
            <a:r>
              <a:rPr lang="en-US" dirty="0"/>
              <a:t>If we insert the previous keys in their </a:t>
            </a:r>
            <a:r>
              <a:rPr lang="en-US" b="1" dirty="0"/>
              <a:t>natural order</a:t>
            </a:r>
            <a:r>
              <a:rPr lang="en-US" dirty="0"/>
              <a:t> </a:t>
            </a:r>
            <a:r>
              <a:rPr lang="en-US" i="1" dirty="0"/>
              <a:t>a, b, c, d, e, f, g </a:t>
            </a:r>
            <a:r>
              <a:rPr lang="en-US" dirty="0"/>
              <a:t>then the tree constructed is a </a:t>
            </a:r>
            <a:r>
              <a:rPr lang="en-US" b="1" dirty="0"/>
              <a:t>chain </a:t>
            </a:r>
            <a:r>
              <a:rPr lang="en-US" dirty="0"/>
              <a:t>(</a:t>
            </a:r>
            <a:r>
              <a:rPr lang="el-GR" dirty="0"/>
              <a:t>αλυσίδα).</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41</a:t>
            </a:fld>
            <a:endParaRPr lang="en-US"/>
          </a:p>
        </p:txBody>
      </p:sp>
    </p:spTree>
    <p:extLst>
      <p:ext uri="{BB962C8B-B14F-4D97-AF65-F5344CB8AC3E}">
        <p14:creationId xmlns:p14="http://schemas.microsoft.com/office/powerpoint/2010/main" val="109154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t>
            </a:r>
            <a:r>
              <a:rPr lang="en-US" i="1" dirty="0"/>
              <a:t>a, b, c, d, e, f, g</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4139952" y="155679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9011" y="232999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44008" y="2320704"/>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6300192" y="451841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08374" y="304559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86802" y="580526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44955" y="1547500"/>
            <a:ext cx="504056" cy="369332"/>
          </a:xfrm>
          <a:prstGeom prst="rect">
            <a:avLst/>
          </a:prstGeom>
          <a:noFill/>
        </p:spPr>
        <p:txBody>
          <a:bodyPr wrap="square" rtlCol="0">
            <a:spAutoFit/>
          </a:bodyPr>
          <a:lstStyle/>
          <a:p>
            <a:pPr algn="ctr"/>
            <a:r>
              <a:rPr lang="en-US" i="1" dirty="0"/>
              <a:t>a</a:t>
            </a:r>
          </a:p>
        </p:txBody>
      </p:sp>
      <p:sp>
        <p:nvSpPr>
          <p:cNvPr id="22" name="Oval 21"/>
          <p:cNvSpPr/>
          <p:nvPr/>
        </p:nvSpPr>
        <p:spPr>
          <a:xfrm>
            <a:off x="5712430" y="380678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486802" y="5787003"/>
            <a:ext cx="504056" cy="369332"/>
          </a:xfrm>
          <a:prstGeom prst="rect">
            <a:avLst/>
          </a:prstGeom>
          <a:noFill/>
        </p:spPr>
        <p:txBody>
          <a:bodyPr wrap="square" rtlCol="0">
            <a:spAutoFit/>
          </a:bodyPr>
          <a:lstStyle/>
          <a:p>
            <a:pPr algn="ctr"/>
            <a:r>
              <a:rPr lang="en-US" i="1" dirty="0"/>
              <a:t>g</a:t>
            </a:r>
          </a:p>
        </p:txBody>
      </p:sp>
      <p:sp>
        <p:nvSpPr>
          <p:cNvPr id="24" name="Oval 23"/>
          <p:cNvSpPr/>
          <p:nvPr/>
        </p:nvSpPr>
        <p:spPr>
          <a:xfrm>
            <a:off x="6948264" y="520729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169969" y="3036298"/>
            <a:ext cx="504056" cy="369332"/>
          </a:xfrm>
          <a:prstGeom prst="rect">
            <a:avLst/>
          </a:prstGeom>
          <a:noFill/>
        </p:spPr>
        <p:txBody>
          <a:bodyPr wrap="square" rtlCol="0">
            <a:spAutoFit/>
          </a:bodyPr>
          <a:lstStyle/>
          <a:p>
            <a:pPr algn="ctr"/>
            <a:r>
              <a:rPr lang="en-US" i="1" dirty="0"/>
              <a:t>c</a:t>
            </a:r>
          </a:p>
        </p:txBody>
      </p:sp>
      <p:cxnSp>
        <p:nvCxnSpPr>
          <p:cNvPr id="17" name="Straight Connector 16"/>
          <p:cNvCxnSpPr>
            <a:stCxn id="4" idx="4"/>
            <a:endCxn id="7" idx="0"/>
          </p:cNvCxnSpPr>
          <p:nvPr/>
        </p:nvCxnSpPr>
        <p:spPr>
          <a:xfrm>
            <a:off x="4391980" y="1916832"/>
            <a:ext cx="509059" cy="4131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4"/>
            <a:endCxn id="15" idx="0"/>
          </p:cNvCxnSpPr>
          <p:nvPr/>
        </p:nvCxnSpPr>
        <p:spPr>
          <a:xfrm>
            <a:off x="4901039" y="2690036"/>
            <a:ext cx="559363" cy="3555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5" idx="4"/>
            <a:endCxn id="22" idx="0"/>
          </p:cNvCxnSpPr>
          <p:nvPr/>
        </p:nvCxnSpPr>
        <p:spPr>
          <a:xfrm>
            <a:off x="5460402" y="3405630"/>
            <a:ext cx="504056" cy="4011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2" idx="4"/>
            <a:endCxn id="10" idx="0"/>
          </p:cNvCxnSpPr>
          <p:nvPr/>
        </p:nvCxnSpPr>
        <p:spPr>
          <a:xfrm>
            <a:off x="5964458" y="4166823"/>
            <a:ext cx="587762" cy="3515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0" idx="4"/>
            <a:endCxn id="24" idx="0"/>
          </p:cNvCxnSpPr>
          <p:nvPr/>
        </p:nvCxnSpPr>
        <p:spPr>
          <a:xfrm>
            <a:off x="6552220" y="4878452"/>
            <a:ext cx="648072" cy="328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4" idx="4"/>
            <a:endCxn id="20" idx="0"/>
          </p:cNvCxnSpPr>
          <p:nvPr/>
        </p:nvCxnSpPr>
        <p:spPr>
          <a:xfrm>
            <a:off x="7200292" y="5567334"/>
            <a:ext cx="538538" cy="23793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48264" y="5197842"/>
            <a:ext cx="504056" cy="369332"/>
          </a:xfrm>
          <a:prstGeom prst="rect">
            <a:avLst/>
          </a:prstGeom>
          <a:noFill/>
        </p:spPr>
        <p:txBody>
          <a:bodyPr wrap="square" rtlCol="0">
            <a:spAutoFit/>
          </a:bodyPr>
          <a:lstStyle/>
          <a:p>
            <a:pPr algn="ctr"/>
            <a:r>
              <a:rPr lang="en-US" i="1" dirty="0"/>
              <a:t>f</a:t>
            </a:r>
          </a:p>
        </p:txBody>
      </p:sp>
      <p:sp>
        <p:nvSpPr>
          <p:cNvPr id="5" name="TextBox 4"/>
          <p:cNvSpPr txBox="1"/>
          <p:nvPr/>
        </p:nvSpPr>
        <p:spPr>
          <a:xfrm>
            <a:off x="6297758" y="4509120"/>
            <a:ext cx="504056" cy="369332"/>
          </a:xfrm>
          <a:prstGeom prst="rect">
            <a:avLst/>
          </a:prstGeom>
          <a:noFill/>
        </p:spPr>
        <p:txBody>
          <a:bodyPr wrap="square" rtlCol="0">
            <a:spAutoFit/>
          </a:bodyPr>
          <a:lstStyle/>
          <a:p>
            <a:pPr algn="ctr"/>
            <a:r>
              <a:rPr lang="en-US" i="1" dirty="0"/>
              <a:t>e</a:t>
            </a:r>
          </a:p>
        </p:txBody>
      </p:sp>
      <p:sp>
        <p:nvSpPr>
          <p:cNvPr id="11" name="TextBox 10"/>
          <p:cNvSpPr txBox="1"/>
          <p:nvPr/>
        </p:nvSpPr>
        <p:spPr>
          <a:xfrm>
            <a:off x="5694107" y="3779748"/>
            <a:ext cx="504056" cy="369332"/>
          </a:xfrm>
          <a:prstGeom prst="rect">
            <a:avLst/>
          </a:prstGeom>
          <a:noFill/>
        </p:spPr>
        <p:txBody>
          <a:bodyPr wrap="square" rtlCol="0">
            <a:spAutoFit/>
          </a:bodyPr>
          <a:lstStyle/>
          <a:p>
            <a:pPr algn="ctr"/>
            <a:r>
              <a:rPr lang="en-US" i="1" dirty="0"/>
              <a:t>d</a:t>
            </a:r>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0D251D1A-CF1C-4735-A77F-0C98E6CB0E9A}" type="slidenum">
              <a:rPr lang="en-US" smtClean="0"/>
              <a:t>42</a:t>
            </a:fld>
            <a:endParaRPr lang="en-US"/>
          </a:p>
        </p:txBody>
      </p:sp>
      <p:cxnSp>
        <p:nvCxnSpPr>
          <p:cNvPr id="26" name="Straight Connector 25"/>
          <p:cNvCxnSpPr>
            <a:endCxn id="28" idx="0"/>
          </p:cNvCxnSpPr>
          <p:nvPr/>
        </p:nvCxnSpPr>
        <p:spPr>
          <a:xfrm flipH="1">
            <a:off x="7383776" y="615650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315231" y="65754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32" idx="0"/>
          </p:cNvCxnSpPr>
          <p:nvPr/>
        </p:nvCxnSpPr>
        <p:spPr>
          <a:xfrm>
            <a:off x="7793146" y="616579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075424" y="65396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endCxn id="36" idx="0"/>
          </p:cNvCxnSpPr>
          <p:nvPr/>
        </p:nvCxnSpPr>
        <p:spPr>
          <a:xfrm flipH="1">
            <a:off x="6807712" y="556629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739167" y="598528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endCxn id="38" idx="0"/>
          </p:cNvCxnSpPr>
          <p:nvPr/>
        </p:nvCxnSpPr>
        <p:spPr>
          <a:xfrm flipH="1">
            <a:off x="6147942" y="4878105"/>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079397" y="529709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endCxn id="40" idx="0"/>
          </p:cNvCxnSpPr>
          <p:nvPr/>
        </p:nvCxnSpPr>
        <p:spPr>
          <a:xfrm flipH="1">
            <a:off x="5605481" y="4154671"/>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536936" y="457366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0"/>
          </p:cNvCxnSpPr>
          <p:nvPr/>
        </p:nvCxnSpPr>
        <p:spPr>
          <a:xfrm flipH="1">
            <a:off x="5079520" y="340140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10975" y="382039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flipH="1">
            <a:off x="4496529" y="268611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427984" y="3105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endCxn id="46" idx="0"/>
          </p:cNvCxnSpPr>
          <p:nvPr/>
        </p:nvCxnSpPr>
        <p:spPr>
          <a:xfrm flipH="1">
            <a:off x="3994307" y="191100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925762" y="23299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017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Inserting in the Natural Order (cont’d)</a:t>
            </a:r>
          </a:p>
        </p:txBody>
      </p:sp>
      <p:sp>
        <p:nvSpPr>
          <p:cNvPr id="3" name="Content Placeholder 2"/>
          <p:cNvSpPr>
            <a:spLocks noGrp="1"/>
          </p:cNvSpPr>
          <p:nvPr>
            <p:ph idx="1"/>
          </p:nvPr>
        </p:nvSpPr>
        <p:spPr/>
        <p:txBody>
          <a:bodyPr/>
          <a:lstStyle/>
          <a:p>
            <a:r>
              <a:rPr lang="en-US" dirty="0"/>
              <a:t>As we will see below, </a:t>
            </a:r>
            <a:r>
              <a:rPr lang="en-US" b="1" dirty="0"/>
              <a:t>chains result in inefficient searching</a:t>
            </a:r>
            <a:r>
              <a:rPr lang="en-US" dirty="0"/>
              <a:t>. So we should never insert keys in their natural order in a BST.</a:t>
            </a:r>
          </a:p>
          <a:p>
            <a:endParaRPr lang="en-US" dirty="0"/>
          </a:p>
          <a:p>
            <a:r>
              <a:rPr lang="en-US" dirty="0"/>
              <a:t>Similar things hold if keys are in </a:t>
            </a:r>
            <a:r>
              <a:rPr lang="en-US" b="1" dirty="0"/>
              <a:t>reverse order </a:t>
            </a:r>
            <a:r>
              <a:rPr lang="en-US" dirty="0"/>
              <a:t>or if they are nearly ordered.</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43</a:t>
            </a:fld>
            <a:endParaRPr lang="en-US"/>
          </a:p>
        </p:txBody>
      </p:sp>
    </p:spTree>
    <p:extLst>
      <p:ext uri="{BB962C8B-B14F-4D97-AF65-F5344CB8AC3E}">
        <p14:creationId xmlns:p14="http://schemas.microsoft.com/office/powerpoint/2010/main" val="173177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endParaRPr lang="en-US" i="1"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779912" y="2132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79912" y="2095234"/>
            <a:ext cx="504056" cy="369332"/>
          </a:xfrm>
          <a:prstGeom prst="rect">
            <a:avLst/>
          </a:prstGeom>
          <a:noFill/>
        </p:spPr>
        <p:txBody>
          <a:bodyPr wrap="square" rtlCol="0">
            <a:spAutoFit/>
          </a:bodyPr>
          <a:lstStyle/>
          <a:p>
            <a:pPr algn="ctr"/>
            <a:r>
              <a:rPr lang="en-US" i="1" dirty="0"/>
              <a:t>e</a:t>
            </a:r>
          </a:p>
        </p:txBody>
      </p:sp>
      <p:sp>
        <p:nvSpPr>
          <p:cNvPr id="7" name="Oval 6"/>
          <p:cNvSpPr/>
          <p:nvPr/>
        </p:nvSpPr>
        <p:spPr>
          <a:xfrm>
            <a:off x="3059832" y="2890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59832" y="2875630"/>
            <a:ext cx="504056" cy="369332"/>
          </a:xfrm>
          <a:prstGeom prst="rect">
            <a:avLst/>
          </a:prstGeom>
          <a:noFill/>
        </p:spPr>
        <p:txBody>
          <a:bodyPr wrap="square" rtlCol="0">
            <a:spAutoFit/>
          </a:bodyPr>
          <a:lstStyle/>
          <a:p>
            <a:pPr algn="ctr"/>
            <a:r>
              <a:rPr lang="en-US" i="1" dirty="0"/>
              <a:t>b</a:t>
            </a:r>
          </a:p>
        </p:txBody>
      </p:sp>
      <p:sp>
        <p:nvSpPr>
          <p:cNvPr id="10" name="Oval 9"/>
          <p:cNvSpPr/>
          <p:nvPr/>
        </p:nvSpPr>
        <p:spPr>
          <a:xfrm>
            <a:off x="4049654" y="36450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0331" y="3626440"/>
            <a:ext cx="504056" cy="369332"/>
          </a:xfrm>
          <a:prstGeom prst="rect">
            <a:avLst/>
          </a:prstGeom>
          <a:noFill/>
        </p:spPr>
        <p:txBody>
          <a:bodyPr wrap="square" rtlCol="0">
            <a:spAutoFit/>
          </a:bodyPr>
          <a:lstStyle/>
          <a:p>
            <a:pPr algn="ctr"/>
            <a:r>
              <a:rPr lang="en-US" i="1" dirty="0"/>
              <a:t>d</a:t>
            </a:r>
          </a:p>
        </p:txBody>
      </p:sp>
      <p:cxnSp>
        <p:nvCxnSpPr>
          <p:cNvPr id="14" name="Straight Connector 13"/>
          <p:cNvCxnSpPr>
            <a:stCxn id="7" idx="4"/>
            <a:endCxn id="10" idx="0"/>
          </p:cNvCxnSpPr>
          <p:nvPr/>
        </p:nvCxnSpPr>
        <p:spPr>
          <a:xfrm>
            <a:off x="3311860" y="3250844"/>
            <a:ext cx="989822" cy="3941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04048" y="28756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8" idx="0"/>
            <a:endCxn id="4" idx="4"/>
          </p:cNvCxnSpPr>
          <p:nvPr/>
        </p:nvCxnSpPr>
        <p:spPr>
          <a:xfrm flipV="1">
            <a:off x="3311860" y="2492896"/>
            <a:ext cx="720080" cy="3827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a:endCxn id="15" idx="0"/>
          </p:cNvCxnSpPr>
          <p:nvPr/>
        </p:nvCxnSpPr>
        <p:spPr>
          <a:xfrm>
            <a:off x="4031940" y="2492896"/>
            <a:ext cx="1224136" cy="3827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04048" y="2865720"/>
            <a:ext cx="504056" cy="369332"/>
          </a:xfrm>
          <a:prstGeom prst="rect">
            <a:avLst/>
          </a:prstGeom>
          <a:noFill/>
        </p:spPr>
        <p:txBody>
          <a:bodyPr wrap="square" rtlCol="0">
            <a:spAutoFit/>
          </a:bodyPr>
          <a:lstStyle/>
          <a:p>
            <a:pPr algn="ctr"/>
            <a:r>
              <a:rPr lang="en-US" i="1" dirty="0"/>
              <a:t>f</a:t>
            </a:r>
          </a:p>
        </p:txBody>
      </p:sp>
      <p:sp>
        <p:nvSpPr>
          <p:cNvPr id="20" name="Oval 19"/>
          <p:cNvSpPr/>
          <p:nvPr/>
        </p:nvSpPr>
        <p:spPr>
          <a:xfrm>
            <a:off x="2051720" y="366841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2"/>
            <a:endCxn id="20" idx="0"/>
          </p:cNvCxnSpPr>
          <p:nvPr/>
        </p:nvCxnSpPr>
        <p:spPr>
          <a:xfrm flipH="1">
            <a:off x="2303748" y="3244962"/>
            <a:ext cx="1008112" cy="4234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1720" y="3659126"/>
            <a:ext cx="504056" cy="369332"/>
          </a:xfrm>
          <a:prstGeom prst="rect">
            <a:avLst/>
          </a:prstGeom>
          <a:noFill/>
        </p:spPr>
        <p:txBody>
          <a:bodyPr wrap="square" rtlCol="0">
            <a:spAutoFit/>
          </a:bodyPr>
          <a:lstStyle/>
          <a:p>
            <a:pPr algn="ctr"/>
            <a:r>
              <a:rPr lang="en-US" i="1" dirty="0"/>
              <a:t>a</a:t>
            </a:r>
          </a:p>
        </p:txBody>
      </p:sp>
      <p:sp>
        <p:nvSpPr>
          <p:cNvPr id="22" name="Oval 21"/>
          <p:cNvSpPr/>
          <p:nvPr/>
        </p:nvSpPr>
        <p:spPr>
          <a:xfrm>
            <a:off x="6170341" y="36357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170274" y="3626440"/>
            <a:ext cx="504056" cy="369332"/>
          </a:xfrm>
          <a:prstGeom prst="rect">
            <a:avLst/>
          </a:prstGeom>
          <a:noFill/>
        </p:spPr>
        <p:txBody>
          <a:bodyPr wrap="square" rtlCol="0">
            <a:spAutoFit/>
          </a:bodyPr>
          <a:lstStyle/>
          <a:p>
            <a:pPr algn="ctr"/>
            <a:r>
              <a:rPr lang="en-US" i="1" dirty="0"/>
              <a:t>g</a:t>
            </a:r>
          </a:p>
        </p:txBody>
      </p:sp>
      <p:cxnSp>
        <p:nvCxnSpPr>
          <p:cNvPr id="12" name="Straight Connector 11"/>
          <p:cNvCxnSpPr>
            <a:stCxn id="15" idx="4"/>
            <a:endCxn id="23" idx="0"/>
          </p:cNvCxnSpPr>
          <p:nvPr/>
        </p:nvCxnSpPr>
        <p:spPr>
          <a:xfrm>
            <a:off x="5256076" y="3235670"/>
            <a:ext cx="1166226" cy="3907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302715" y="459152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11860" y="4582234"/>
            <a:ext cx="504056" cy="369332"/>
          </a:xfrm>
          <a:prstGeom prst="rect">
            <a:avLst/>
          </a:prstGeom>
          <a:noFill/>
        </p:spPr>
        <p:txBody>
          <a:bodyPr wrap="square" rtlCol="0">
            <a:spAutoFit/>
          </a:bodyPr>
          <a:lstStyle/>
          <a:p>
            <a:pPr algn="ctr"/>
            <a:r>
              <a:rPr lang="en-US" i="1" dirty="0"/>
              <a:t>c</a:t>
            </a:r>
          </a:p>
        </p:txBody>
      </p:sp>
      <p:cxnSp>
        <p:nvCxnSpPr>
          <p:cNvPr id="13" name="Straight Connector 12"/>
          <p:cNvCxnSpPr>
            <a:stCxn id="10" idx="4"/>
            <a:endCxn id="25" idx="0"/>
          </p:cNvCxnSpPr>
          <p:nvPr/>
        </p:nvCxnSpPr>
        <p:spPr>
          <a:xfrm flipH="1">
            <a:off x="3563888" y="4005064"/>
            <a:ext cx="737794" cy="5771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Data Structures and Programming Techniques</a:t>
            </a:r>
          </a:p>
        </p:txBody>
      </p:sp>
      <p:sp>
        <p:nvSpPr>
          <p:cNvPr id="17" name="Slide Number Placeholder 16"/>
          <p:cNvSpPr>
            <a:spLocks noGrp="1"/>
          </p:cNvSpPr>
          <p:nvPr>
            <p:ph type="sldNum" sz="quarter" idx="12"/>
          </p:nvPr>
        </p:nvSpPr>
        <p:spPr/>
        <p:txBody>
          <a:bodyPr/>
          <a:lstStyle/>
          <a:p>
            <a:fld id="{0D251D1A-CF1C-4735-A77F-0C98E6CB0E9A}" type="slidenum">
              <a:rPr lang="en-US" smtClean="0"/>
              <a:t>44</a:t>
            </a:fld>
            <a:endParaRPr lang="en-US"/>
          </a:p>
        </p:txBody>
      </p:sp>
      <p:sp>
        <p:nvSpPr>
          <p:cNvPr id="26" name="TextBox 25"/>
          <p:cNvSpPr txBox="1"/>
          <p:nvPr/>
        </p:nvSpPr>
        <p:spPr>
          <a:xfrm>
            <a:off x="971600" y="5733256"/>
            <a:ext cx="6120680" cy="369332"/>
          </a:xfrm>
          <a:prstGeom prst="rect">
            <a:avLst/>
          </a:prstGeom>
          <a:noFill/>
        </p:spPr>
        <p:txBody>
          <a:bodyPr wrap="square" rtlCol="0">
            <a:spAutoFit/>
          </a:bodyPr>
          <a:lstStyle/>
          <a:p>
            <a:r>
              <a:rPr lang="en-US" dirty="0"/>
              <a:t>Let us traverse this tree in </a:t>
            </a:r>
            <a:r>
              <a:rPr lang="en-US" dirty="0" err="1"/>
              <a:t>inorder</a:t>
            </a:r>
            <a:r>
              <a:rPr lang="en-US" dirty="0"/>
              <a:t>. What do you notice?</a:t>
            </a:r>
          </a:p>
        </p:txBody>
      </p:sp>
      <p:cxnSp>
        <p:nvCxnSpPr>
          <p:cNvPr id="27" name="Straight Connector 26"/>
          <p:cNvCxnSpPr>
            <a:endCxn id="28" idx="0"/>
          </p:cNvCxnSpPr>
          <p:nvPr/>
        </p:nvCxnSpPr>
        <p:spPr>
          <a:xfrm flipH="1">
            <a:off x="1847035" y="401435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778490" y="443335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endCxn id="30" idx="0"/>
          </p:cNvCxnSpPr>
          <p:nvPr/>
        </p:nvCxnSpPr>
        <p:spPr>
          <a:xfrm>
            <a:off x="2256405" y="402364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538683"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endCxn id="32" idx="0"/>
          </p:cNvCxnSpPr>
          <p:nvPr/>
        </p:nvCxnSpPr>
        <p:spPr>
          <a:xfrm flipH="1">
            <a:off x="3150569" y="4943077"/>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82024" y="536207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endCxn id="34" idx="0"/>
          </p:cNvCxnSpPr>
          <p:nvPr/>
        </p:nvCxnSpPr>
        <p:spPr>
          <a:xfrm>
            <a:off x="3559939" y="4952369"/>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842217" y="532619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endCxn id="36" idx="0"/>
          </p:cNvCxnSpPr>
          <p:nvPr/>
        </p:nvCxnSpPr>
        <p:spPr>
          <a:xfrm flipH="1">
            <a:off x="6008697" y="397848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40152" y="43974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endCxn id="38" idx="0"/>
          </p:cNvCxnSpPr>
          <p:nvPr/>
        </p:nvCxnSpPr>
        <p:spPr>
          <a:xfrm>
            <a:off x="6418067" y="398777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700345" y="43616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endCxn id="40" idx="0"/>
          </p:cNvCxnSpPr>
          <p:nvPr/>
        </p:nvCxnSpPr>
        <p:spPr>
          <a:xfrm flipH="1">
            <a:off x="4856569" y="3244962"/>
            <a:ext cx="435512" cy="50807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88024" y="37530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a:off x="4301682" y="4023648"/>
            <a:ext cx="900040" cy="62754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133177" y="46511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58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Inorder</a:t>
            </a:r>
            <a:r>
              <a:rPr lang="en-US" dirty="0"/>
              <a:t> Traversal of BSTs</a:t>
            </a:r>
          </a:p>
        </p:txBody>
      </p:sp>
      <p:sp>
        <p:nvSpPr>
          <p:cNvPr id="3" name="Content Placeholder 2"/>
          <p:cNvSpPr>
            <a:spLocks noGrp="1"/>
          </p:cNvSpPr>
          <p:nvPr>
            <p:ph idx="1"/>
          </p:nvPr>
        </p:nvSpPr>
        <p:spPr/>
        <p:txBody>
          <a:bodyPr/>
          <a:lstStyle/>
          <a:p>
            <a:r>
              <a:rPr lang="en-US" dirty="0"/>
              <a:t>If we traverse a BST using the </a:t>
            </a:r>
            <a:r>
              <a:rPr lang="en-US" dirty="0" err="1"/>
              <a:t>inorder</a:t>
            </a:r>
            <a:r>
              <a:rPr lang="en-US" dirty="0"/>
              <a:t> traversal, then the keys of the nodes come out </a:t>
            </a:r>
            <a:r>
              <a:rPr lang="en-US" b="1" dirty="0"/>
              <a:t>sorted</a:t>
            </a:r>
            <a:r>
              <a:rPr lang="en-US" dirty="0"/>
              <a:t> in their natural order.</a:t>
            </a:r>
          </a:p>
          <a:p>
            <a:r>
              <a:rPr lang="en-US" dirty="0"/>
              <a:t>This gives rise to a sorting algorithm called </a:t>
            </a:r>
            <a:r>
              <a:rPr lang="en-US" b="1" dirty="0" err="1"/>
              <a:t>TreeSort</a:t>
            </a:r>
            <a:r>
              <a:rPr lang="en-US" dirty="0"/>
              <a:t>: insert the keys one by one in a BST, then traverse the tree </a:t>
            </a:r>
            <a:r>
              <a:rPr lang="en-US" dirty="0" err="1"/>
              <a:t>inorder</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45</a:t>
            </a:fld>
            <a:endParaRPr lang="en-US"/>
          </a:p>
        </p:txBody>
      </p:sp>
    </p:spTree>
    <p:extLst>
      <p:ext uri="{BB962C8B-B14F-4D97-AF65-F5344CB8AC3E}">
        <p14:creationId xmlns:p14="http://schemas.microsoft.com/office/powerpoint/2010/main" val="4263431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a:t>
            </a:r>
            <a:r>
              <a:rPr lang="en-US" dirty="0" err="1">
                <a:latin typeface="Courier New" pitchFamily="49" charset="0"/>
                <a:cs typeface="Courier New" pitchFamily="49" charset="0"/>
              </a:rPr>
              <a:t>STsort</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marL="0" indent="0">
              <a:buNone/>
            </a:pPr>
            <a:r>
              <a:rPr lang="en-US" sz="2400" dirty="0">
                <a:latin typeface="Courier New" pitchFamily="49" charset="0"/>
                <a:cs typeface="Courier New" pitchFamily="49" charset="0"/>
              </a:rPr>
              <a:t>void </a:t>
            </a:r>
            <a:r>
              <a:rPr lang="en-US" sz="2400" dirty="0" err="1">
                <a:latin typeface="Courier New" pitchFamily="49" charset="0"/>
                <a:cs typeface="Courier New" pitchFamily="49" charset="0"/>
              </a:rPr>
              <a:t>sortR</a:t>
            </a:r>
            <a:r>
              <a:rPr lang="en-US" sz="2400" dirty="0">
                <a:latin typeface="Courier New" pitchFamily="49" charset="0"/>
                <a:cs typeface="Courier New" pitchFamily="49" charset="0"/>
              </a:rPr>
              <a:t>(link h, void (*visit)(Item))  </a:t>
            </a:r>
          </a:p>
          <a:p>
            <a:pPr marL="0" indent="0">
              <a:buNone/>
            </a:pPr>
            <a:r>
              <a:rPr lang="en-US" sz="2400" dirty="0">
                <a:latin typeface="Courier New" pitchFamily="49" charset="0"/>
                <a:cs typeface="Courier New" pitchFamily="49" charset="0"/>
              </a:rPr>
              <a:t>   {    </a:t>
            </a:r>
          </a:p>
          <a:p>
            <a:pPr marL="0" indent="0">
              <a:buNone/>
            </a:pPr>
            <a:r>
              <a:rPr lang="en-US" sz="2400" dirty="0">
                <a:latin typeface="Courier New" pitchFamily="49" charset="0"/>
                <a:cs typeface="Courier New" pitchFamily="49" charset="0"/>
              </a:rPr>
              <a:t>        if (h == z) return;    </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sortR</a:t>
            </a:r>
            <a:r>
              <a:rPr lang="en-US" sz="2400" dirty="0">
                <a:latin typeface="Courier New" pitchFamily="49" charset="0"/>
                <a:cs typeface="Courier New" pitchFamily="49" charset="0"/>
              </a:rPr>
              <a:t>(h-&gt;l, visit);    </a:t>
            </a:r>
          </a:p>
          <a:p>
            <a:pPr marL="0" indent="0">
              <a:buNone/>
            </a:pPr>
            <a:r>
              <a:rPr lang="en-US" sz="2400" dirty="0">
                <a:latin typeface="Courier New" pitchFamily="49" charset="0"/>
                <a:cs typeface="Courier New" pitchFamily="49" charset="0"/>
              </a:rPr>
              <a:t>        visit(h-&gt;item);    </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sortR</a:t>
            </a:r>
            <a:r>
              <a:rPr lang="en-US" sz="2400" dirty="0">
                <a:latin typeface="Courier New" pitchFamily="49" charset="0"/>
                <a:cs typeface="Courier New" pitchFamily="49" charset="0"/>
              </a:rPr>
              <a:t>(h-&gt;r, visit);  </a:t>
            </a:r>
          </a:p>
          <a:p>
            <a:pPr marL="0" indent="0">
              <a:buNone/>
            </a:pPr>
            <a:r>
              <a:rPr lang="en-US" sz="2400" dirty="0">
                <a:latin typeface="Courier New" pitchFamily="49" charset="0"/>
                <a:cs typeface="Courier New" pitchFamily="49" charset="0"/>
              </a:rPr>
              <a:t>   }</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void </a:t>
            </a:r>
            <a:r>
              <a:rPr lang="en-US" sz="2400" dirty="0" err="1">
                <a:latin typeface="Courier New" pitchFamily="49" charset="0"/>
                <a:cs typeface="Courier New" pitchFamily="49" charset="0"/>
              </a:rPr>
              <a:t>STsort</a:t>
            </a:r>
            <a:r>
              <a:rPr lang="en-US" sz="2400" dirty="0">
                <a:latin typeface="Courier New" pitchFamily="49" charset="0"/>
                <a:cs typeface="Courier New" pitchFamily="49" charset="0"/>
              </a:rPr>
              <a:t>(void (*visit)(Item))  </a:t>
            </a:r>
          </a:p>
          <a:p>
            <a:pPr marL="0" indent="0">
              <a:buNone/>
            </a:pP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sortR</a:t>
            </a:r>
            <a:r>
              <a:rPr lang="en-US" sz="2400" dirty="0">
                <a:latin typeface="Courier New" pitchFamily="49" charset="0"/>
                <a:cs typeface="Courier New" pitchFamily="49" charset="0"/>
              </a:rPr>
              <a:t>(head, visit);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46</a:t>
            </a:fld>
            <a:endParaRPr lang="en-US"/>
          </a:p>
        </p:txBody>
      </p:sp>
    </p:spTree>
    <p:extLst>
      <p:ext uri="{BB962C8B-B14F-4D97-AF65-F5344CB8AC3E}">
        <p14:creationId xmlns:p14="http://schemas.microsoft.com/office/powerpoint/2010/main" val="1590001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lstStyle/>
          <a:p>
            <a:r>
              <a:rPr lang="en-US" dirty="0"/>
              <a:t>The second argument of </a:t>
            </a:r>
            <a:r>
              <a:rPr lang="en-US" dirty="0" err="1">
                <a:latin typeface="Courier New" pitchFamily="49" charset="0"/>
                <a:cs typeface="Courier New" pitchFamily="49" charset="0"/>
              </a:rPr>
              <a:t>sortR</a:t>
            </a:r>
            <a:r>
              <a:rPr lang="en-US" dirty="0"/>
              <a:t> is </a:t>
            </a:r>
            <a:r>
              <a:rPr lang="en-US" dirty="0">
                <a:latin typeface="Courier New" pitchFamily="49" charset="0"/>
                <a:cs typeface="Courier New" pitchFamily="49" charset="0"/>
              </a:rPr>
              <a:t>visit </a:t>
            </a:r>
            <a:r>
              <a:rPr lang="en-US" dirty="0">
                <a:cs typeface="Courier New" pitchFamily="49" charset="0"/>
              </a:rPr>
              <a:t>which</a:t>
            </a:r>
            <a:r>
              <a:rPr lang="en-US" dirty="0">
                <a:latin typeface="Courier New" pitchFamily="49" charset="0"/>
                <a:cs typeface="Courier New" pitchFamily="49" charset="0"/>
              </a:rPr>
              <a:t> </a:t>
            </a:r>
            <a:r>
              <a:rPr lang="en-US" dirty="0">
                <a:cs typeface="Courier New" pitchFamily="49" charset="0"/>
              </a:rPr>
              <a:t>is a </a:t>
            </a:r>
            <a:r>
              <a:rPr lang="en-US" b="1" dirty="0">
                <a:cs typeface="Courier New" pitchFamily="49" charset="0"/>
              </a:rPr>
              <a:t>pointer to a function </a:t>
            </a:r>
            <a:r>
              <a:rPr lang="en-US" dirty="0">
                <a:cs typeface="Courier New" pitchFamily="49" charset="0"/>
              </a:rPr>
              <a:t>declared by </a:t>
            </a:r>
            <a:r>
              <a:rPr lang="en-US" dirty="0">
                <a:latin typeface="Courier New" pitchFamily="49" charset="0"/>
                <a:cs typeface="Courier New" pitchFamily="49" charset="0"/>
              </a:rPr>
              <a:t>void (*visit)(Item)</a:t>
            </a:r>
            <a:r>
              <a:rPr lang="en-US" dirty="0">
                <a:cs typeface="Courier New" pitchFamily="49" charset="0"/>
              </a:rPr>
              <a:t>.</a:t>
            </a:r>
          </a:p>
          <a:p>
            <a:endParaRPr lang="en-US" dirty="0">
              <a:latin typeface="Courier New" pitchFamily="49" charset="0"/>
              <a:cs typeface="Courier New" pitchFamily="49" charset="0"/>
            </a:endParaRPr>
          </a:p>
          <a:p>
            <a:r>
              <a:rPr lang="en-US" dirty="0" err="1">
                <a:latin typeface="Courier New" pitchFamily="49" charset="0"/>
                <a:cs typeface="Courier New" pitchFamily="49" charset="0"/>
              </a:rPr>
              <a:t>sortR</a:t>
            </a:r>
            <a:r>
              <a:rPr lang="en-US" dirty="0">
                <a:cs typeface="Courier New" pitchFamily="49" charset="0"/>
              </a:rPr>
              <a:t> can then be called with </a:t>
            </a:r>
            <a:r>
              <a:rPr lang="en-US" b="1" dirty="0">
                <a:cs typeface="Courier New" pitchFamily="49" charset="0"/>
              </a:rPr>
              <a:t>the name of a function as second argument</a:t>
            </a:r>
            <a:r>
              <a:rPr lang="en-US" dirty="0">
                <a:cs typeface="Courier New" pitchFamily="49" charset="0"/>
              </a:rPr>
              <a:t>; this is the function that we want to apply to each node of the tree when we visit it.</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47</a:t>
            </a:fld>
            <a:endParaRPr lang="en-US"/>
          </a:p>
        </p:txBody>
      </p:sp>
    </p:spTree>
    <p:extLst>
      <p:ext uri="{BB962C8B-B14F-4D97-AF65-F5344CB8AC3E}">
        <p14:creationId xmlns:p14="http://schemas.microsoft.com/office/powerpoint/2010/main" val="2851491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Symbol Table Client</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stdlib.h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Item.h</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ST.h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main(</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argc</a:t>
            </a:r>
            <a:r>
              <a:rPr lang="en-US" dirty="0">
                <a:latin typeface="Courier New" pitchFamily="49" charset="0"/>
                <a:cs typeface="Courier New" pitchFamily="49" charset="0"/>
              </a:rPr>
              <a:t>, char *</a:t>
            </a:r>
            <a:r>
              <a:rPr lang="en-US" dirty="0" err="1">
                <a:latin typeface="Courier New" pitchFamily="49" charset="0"/>
                <a:cs typeface="Courier New" pitchFamily="49" charset="0"/>
              </a:rPr>
              <a:t>argv</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int</a:t>
            </a:r>
            <a:r>
              <a:rPr lang="en-US" dirty="0">
                <a:latin typeface="Courier New" pitchFamily="49" charset="0"/>
                <a:cs typeface="Courier New" pitchFamily="49" charset="0"/>
              </a:rPr>
              <a:t> N, </a:t>
            </a:r>
            <a:r>
              <a:rPr lang="en-US" dirty="0" err="1">
                <a:latin typeface="Courier New" pitchFamily="49" charset="0"/>
                <a:cs typeface="Courier New" pitchFamily="49" charset="0"/>
              </a:rPr>
              <a:t>maxN</a:t>
            </a:r>
            <a:r>
              <a:rPr lang="en-US" dirty="0">
                <a:latin typeface="Courier New" pitchFamily="49" charset="0"/>
                <a:cs typeface="Courier New" pitchFamily="49" charset="0"/>
              </a:rPr>
              <a:t> = </a:t>
            </a:r>
            <a:r>
              <a:rPr lang="en-US" dirty="0" err="1">
                <a:latin typeface="Courier New" pitchFamily="49" charset="0"/>
                <a:cs typeface="Courier New" pitchFamily="49" charset="0"/>
              </a:rPr>
              <a:t>atoi</a:t>
            </a:r>
            <a:r>
              <a:rPr lang="en-US" dirty="0">
                <a:latin typeface="Courier New" pitchFamily="49" charset="0"/>
                <a:cs typeface="Courier New" pitchFamily="49" charset="0"/>
              </a:rPr>
              <a:t>(</a:t>
            </a:r>
            <a:r>
              <a:rPr lang="en-US" dirty="0" err="1">
                <a:latin typeface="Courier New" pitchFamily="49" charset="0"/>
                <a:cs typeface="Courier New" pitchFamily="49" charset="0"/>
              </a:rPr>
              <a:t>argv</a:t>
            </a:r>
            <a:r>
              <a:rPr lang="en-US" dirty="0">
                <a:latin typeface="Courier New" pitchFamily="49" charset="0"/>
                <a:cs typeface="Courier New" pitchFamily="49" charset="0"/>
              </a:rPr>
              <a:t>[1]), </a:t>
            </a:r>
            <a:r>
              <a:rPr lang="en-US" dirty="0" err="1">
                <a:latin typeface="Courier New" pitchFamily="49" charset="0"/>
                <a:cs typeface="Courier New" pitchFamily="49" charset="0"/>
              </a:rPr>
              <a:t>sw</a:t>
            </a:r>
            <a:r>
              <a:rPr lang="en-US" dirty="0">
                <a:latin typeface="Courier New" pitchFamily="49" charset="0"/>
                <a:cs typeface="Courier New" pitchFamily="49" charset="0"/>
              </a:rPr>
              <a:t> = </a:t>
            </a:r>
            <a:r>
              <a:rPr lang="en-US" dirty="0" err="1">
                <a:latin typeface="Courier New" pitchFamily="49" charset="0"/>
                <a:cs typeface="Courier New" pitchFamily="49" charset="0"/>
              </a:rPr>
              <a:t>atoi</a:t>
            </a:r>
            <a:r>
              <a:rPr lang="en-US" dirty="0">
                <a:latin typeface="Courier New" pitchFamily="49" charset="0"/>
                <a:cs typeface="Courier New" pitchFamily="49" charset="0"/>
              </a:rPr>
              <a:t>(</a:t>
            </a:r>
            <a:r>
              <a:rPr lang="en-US" dirty="0" err="1">
                <a:latin typeface="Courier New" pitchFamily="49" charset="0"/>
                <a:cs typeface="Courier New" pitchFamily="49" charset="0"/>
              </a:rPr>
              <a:t>argv</a:t>
            </a:r>
            <a:r>
              <a:rPr lang="en-US" dirty="0">
                <a:latin typeface="Courier New" pitchFamily="49" charset="0"/>
                <a:cs typeface="Courier New" pitchFamily="49" charset="0"/>
              </a:rPr>
              <a:t>[2]);</a:t>
            </a:r>
          </a:p>
          <a:p>
            <a:pPr marL="0" indent="0">
              <a:buNone/>
            </a:pPr>
            <a:r>
              <a:rPr lang="en-US" dirty="0">
                <a:latin typeface="Courier New" pitchFamily="49" charset="0"/>
                <a:cs typeface="Courier New" pitchFamily="49" charset="0"/>
              </a:rPr>
              <a:t>    Key v; Item </a:t>
            </a:r>
            <a:r>
              <a:rPr lang="en-US" dirty="0" err="1">
                <a:latin typeface="Courier New" pitchFamily="49" charset="0"/>
                <a:cs typeface="Courier New" pitchFamily="49" charset="0"/>
              </a:rPr>
              <a:t>item</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STinit</a:t>
            </a:r>
            <a:r>
              <a:rPr lang="en-US" dirty="0">
                <a:latin typeface="Courier New" pitchFamily="49" charset="0"/>
                <a:cs typeface="Courier New" pitchFamily="49" charset="0"/>
              </a:rPr>
              <a:t>(</a:t>
            </a:r>
            <a:r>
              <a:rPr lang="en-US" dirty="0" err="1">
                <a:latin typeface="Courier New" pitchFamily="49" charset="0"/>
                <a:cs typeface="Courier New" pitchFamily="49" charset="0"/>
              </a:rPr>
              <a:t>maxN</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for (N = 0; N &lt; </a:t>
            </a:r>
            <a:r>
              <a:rPr lang="en-US" dirty="0" err="1">
                <a:latin typeface="Courier New" pitchFamily="49" charset="0"/>
                <a:cs typeface="Courier New" pitchFamily="49" charset="0"/>
              </a:rPr>
              <a:t>maxN</a:t>
            </a:r>
            <a:r>
              <a:rPr lang="en-US" dirty="0">
                <a:latin typeface="Courier New" pitchFamily="49" charset="0"/>
                <a:cs typeface="Courier New" pitchFamily="49" charset="0"/>
              </a:rPr>
              <a:t>; N++)</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sw</a:t>
            </a:r>
            <a:r>
              <a:rPr lang="en-US" dirty="0">
                <a:latin typeface="Courier New" pitchFamily="49" charset="0"/>
                <a:cs typeface="Courier New" pitchFamily="49" charset="0"/>
              </a:rPr>
              <a:t>) v = </a:t>
            </a:r>
            <a:r>
              <a:rPr lang="en-US" dirty="0" err="1">
                <a:latin typeface="Courier New" pitchFamily="49" charset="0"/>
                <a:cs typeface="Courier New" pitchFamily="49" charset="0"/>
              </a:rPr>
              <a:t>ITEMrand</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else if (</a:t>
            </a:r>
            <a:r>
              <a:rPr lang="en-US" dirty="0" err="1">
                <a:latin typeface="Courier New" pitchFamily="49" charset="0"/>
                <a:cs typeface="Courier New" pitchFamily="49" charset="0"/>
              </a:rPr>
              <a:t>ITEMscan</a:t>
            </a:r>
            <a:r>
              <a:rPr lang="en-US" dirty="0">
                <a:latin typeface="Courier New" pitchFamily="49" charset="0"/>
                <a:cs typeface="Courier New" pitchFamily="49" charset="0"/>
              </a:rPr>
              <a:t>(&amp;v) == EOF) break;</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STsearch</a:t>
            </a:r>
            <a:r>
              <a:rPr lang="en-US" dirty="0">
                <a:latin typeface="Courier New" pitchFamily="49" charset="0"/>
                <a:cs typeface="Courier New" pitchFamily="49" charset="0"/>
              </a:rPr>
              <a:t>(v) != </a:t>
            </a:r>
            <a:r>
              <a:rPr lang="en-US" dirty="0" err="1">
                <a:latin typeface="Courier New" pitchFamily="49" charset="0"/>
                <a:cs typeface="Courier New" pitchFamily="49" charset="0"/>
              </a:rPr>
              <a:t>NULLitem</a:t>
            </a:r>
            <a:r>
              <a:rPr lang="en-US" dirty="0">
                <a:latin typeface="Courier New" pitchFamily="49" charset="0"/>
                <a:cs typeface="Courier New" pitchFamily="49" charset="0"/>
              </a:rPr>
              <a:t>) continue;</a:t>
            </a:r>
          </a:p>
          <a:p>
            <a:pPr marL="0" indent="0">
              <a:buNone/>
            </a:pPr>
            <a:r>
              <a:rPr lang="en-US" dirty="0">
                <a:latin typeface="Courier New" pitchFamily="49" charset="0"/>
                <a:cs typeface="Courier New" pitchFamily="49" charset="0"/>
              </a:rPr>
              <a:t>        key(item) = v;</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("Inserting item %d\n", item);</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STinsert</a:t>
            </a:r>
            <a:r>
              <a:rPr lang="en-US" dirty="0">
                <a:latin typeface="Courier New" pitchFamily="49" charset="0"/>
                <a:cs typeface="Courier New" pitchFamily="49" charset="0"/>
              </a:rPr>
              <a:t>(item);</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STsort</a:t>
            </a:r>
            <a:r>
              <a:rPr lang="en-US" dirty="0">
                <a:latin typeface="Courier New" pitchFamily="49" charset="0"/>
                <a:cs typeface="Courier New" pitchFamily="49" charset="0"/>
              </a:rPr>
              <a:t>(</a:t>
            </a:r>
            <a:r>
              <a:rPr lang="en-US" dirty="0" err="1">
                <a:latin typeface="Courier New" pitchFamily="49" charset="0"/>
                <a:cs typeface="Courier New" pitchFamily="49" charset="0"/>
              </a:rPr>
              <a:t>ITEMshow</a:t>
            </a: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("\n");</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("%d keys\n", N);</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("%d distinct keys\n", </a:t>
            </a:r>
            <a:r>
              <a:rPr lang="en-US" dirty="0" err="1">
                <a:latin typeface="Courier New" pitchFamily="49" charset="0"/>
                <a:cs typeface="Courier New" pitchFamily="49" charset="0"/>
              </a:rPr>
              <a:t>STcount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48</a:t>
            </a:fld>
            <a:endParaRPr lang="en-US"/>
          </a:p>
        </p:txBody>
      </p:sp>
    </p:spTree>
    <p:extLst>
      <p:ext uri="{BB962C8B-B14F-4D97-AF65-F5344CB8AC3E}">
        <p14:creationId xmlns:p14="http://schemas.microsoft.com/office/powerpoint/2010/main" val="491574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lstStyle/>
          <a:p>
            <a:r>
              <a:rPr lang="en-US" dirty="0"/>
              <a:t>The previous client program generates randomly or reads from the standard input at most </a:t>
            </a:r>
            <a:r>
              <a:rPr lang="en-US" dirty="0" err="1">
                <a:latin typeface="Courier New" pitchFamily="49" charset="0"/>
                <a:cs typeface="Courier New" pitchFamily="49" charset="0"/>
              </a:rPr>
              <a:t>MaxN</a:t>
            </a:r>
            <a:r>
              <a:rPr lang="en-US" dirty="0"/>
              <a:t> integers, inserts them in a BST one by one and, then, prints them in sorted order using the </a:t>
            </a:r>
            <a:r>
              <a:rPr lang="en-US" dirty="0" err="1"/>
              <a:t>inorder</a:t>
            </a:r>
            <a:r>
              <a:rPr lang="en-US" dirty="0"/>
              <a:t> traversal of the tree.</a:t>
            </a:r>
          </a:p>
          <a:p>
            <a:r>
              <a:rPr lang="en-US" dirty="0"/>
              <a:t>It also prints the number of keys and the number of distinct keys encountered.</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49</a:t>
            </a:fld>
            <a:endParaRPr lang="en-US"/>
          </a:p>
        </p:txBody>
      </p:sp>
    </p:spTree>
    <p:extLst>
      <p:ext uri="{BB962C8B-B14F-4D97-AF65-F5344CB8AC3E}">
        <p14:creationId xmlns:p14="http://schemas.microsoft.com/office/powerpoint/2010/main" val="405790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Key-Indexed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Suppose that key values are </a:t>
                </a:r>
                <a:r>
                  <a:rPr lang="en-US" b="1" dirty="0"/>
                  <a:t>distinct small numbers </a:t>
                </a:r>
                <a:r>
                  <a:rPr lang="en-US" dirty="0"/>
                  <a:t>(e.g., numbers less than </a:t>
                </a:r>
                <a14:m>
                  <m:oMath xmlns:m="http://schemas.openxmlformats.org/officeDocument/2006/math">
                    <m:r>
                      <a:rPr lang="en-US" b="0" i="1" smtClean="0">
                        <a:latin typeface="Cambria Math"/>
                      </a:rPr>
                      <m:t>𝑀</m:t>
                    </m:r>
                    <m:r>
                      <a:rPr lang="en-US" b="0" i="1" smtClean="0">
                        <a:latin typeface="Cambria Math"/>
                      </a:rPr>
                      <m:t>).</m:t>
                    </m:r>
                  </m:oMath>
                </a14:m>
                <a:endParaRPr lang="en-US" dirty="0"/>
              </a:p>
              <a:p>
                <a:r>
                  <a:rPr lang="en-US" dirty="0"/>
                  <a:t>The simplest symbol table implementation in this case is based on storing the items in an </a:t>
                </a:r>
                <a:r>
                  <a:rPr lang="en-US" b="1" dirty="0"/>
                  <a:t>array indexed by the keys</a:t>
                </a:r>
                <a:r>
                  <a:rPr lang="en-US" dirty="0"/>
                  <a:t>.</a:t>
                </a:r>
              </a:p>
              <a:p>
                <a:r>
                  <a:rPr lang="en-US" dirty="0"/>
                  <a:t>The algorithms implementing the operations of the symbol table interface are straightforward.</a:t>
                </a:r>
                <a:endParaRPr lang="el-GR" dirty="0"/>
              </a:p>
              <a:p>
                <a:r>
                  <a:rPr lang="en-US" dirty="0"/>
                  <a:t>Insertion and search take </a:t>
                </a:r>
                <a14:m>
                  <m:oMath xmlns:m="http://schemas.openxmlformats.org/officeDocument/2006/math">
                    <m:r>
                      <a:rPr lang="en-US" b="0" i="1" smtClean="0">
                        <a:latin typeface="Cambria Math"/>
                      </a:rPr>
                      <m:t>𝑂</m:t>
                    </m:r>
                    <m:r>
                      <a:rPr lang="en-US" b="0" i="1" smtClean="0">
                        <a:latin typeface="Cambria Math"/>
                      </a:rPr>
                      <m:t>(1)</m:t>
                    </m:r>
                  </m:oMath>
                </a14:m>
                <a:r>
                  <a:rPr lang="en-US" dirty="0"/>
                  <a:t> time while select takes </a:t>
                </a:r>
                <a14:m>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𝑀</m:t>
                    </m:r>
                    <m:r>
                      <a:rPr lang="en-US" b="0" i="1" smtClean="0">
                        <a:latin typeface="Cambria Math"/>
                      </a:rPr>
                      <m:t>)</m:t>
                    </m:r>
                  </m:oMath>
                </a14:m>
                <a:r>
                  <a:rPr lang="en-US" dirty="0"/>
                  <a:t> time.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17" r="-1407"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a:t>
            </a:fld>
            <a:endParaRPr lang="en-US"/>
          </a:p>
        </p:txBody>
      </p:sp>
    </p:spTree>
    <p:extLst>
      <p:ext uri="{BB962C8B-B14F-4D97-AF65-F5344CB8AC3E}">
        <p14:creationId xmlns:p14="http://schemas.microsoft.com/office/powerpoint/2010/main" val="3438713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Rotations</a:t>
            </a:r>
          </a:p>
        </p:txBody>
      </p:sp>
      <p:sp>
        <p:nvSpPr>
          <p:cNvPr id="3" name="Content Placeholder 2"/>
          <p:cNvSpPr>
            <a:spLocks noGrp="1"/>
          </p:cNvSpPr>
          <p:nvPr>
            <p:ph idx="1"/>
          </p:nvPr>
        </p:nvSpPr>
        <p:spPr/>
        <p:txBody>
          <a:bodyPr/>
          <a:lstStyle/>
          <a:p>
            <a:r>
              <a:rPr lang="en-US" b="1" dirty="0"/>
              <a:t>Rotation</a:t>
            </a:r>
            <a:r>
              <a:rPr lang="el-GR" b="1" dirty="0"/>
              <a:t> (περιστροφή)</a:t>
            </a:r>
            <a:r>
              <a:rPr lang="en-US" dirty="0"/>
              <a:t> is a fundamental  operation on trees.</a:t>
            </a:r>
          </a:p>
          <a:p>
            <a:r>
              <a:rPr lang="en-US" dirty="0"/>
              <a:t>Rotation allows us to </a:t>
            </a:r>
            <a:r>
              <a:rPr lang="en-US" b="1" dirty="0"/>
              <a:t>interchange the role of the root and one of the root’s children </a:t>
            </a:r>
            <a:r>
              <a:rPr lang="en-US" dirty="0"/>
              <a:t>in a tree while still </a:t>
            </a:r>
            <a:r>
              <a:rPr lang="en-US" b="1" dirty="0"/>
              <a:t>preserving the BST ordering </a:t>
            </a:r>
            <a:r>
              <a:rPr lang="en-US" dirty="0"/>
              <a:t>among the keys in the nodes.</a:t>
            </a:r>
          </a:p>
          <a:p>
            <a:r>
              <a:rPr lang="en-US" dirty="0"/>
              <a:t>We will define </a:t>
            </a:r>
            <a:r>
              <a:rPr lang="en-US" b="1" dirty="0"/>
              <a:t>right rotation </a:t>
            </a:r>
            <a:r>
              <a:rPr lang="en-US" dirty="0"/>
              <a:t>and </a:t>
            </a:r>
            <a:r>
              <a:rPr lang="en-US" b="1" dirty="0"/>
              <a:t>left rotation</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50</a:t>
            </a:fld>
            <a:endParaRPr lang="en-US"/>
          </a:p>
        </p:txBody>
      </p:sp>
    </p:spTree>
    <p:extLst>
      <p:ext uri="{BB962C8B-B14F-4D97-AF65-F5344CB8AC3E}">
        <p14:creationId xmlns:p14="http://schemas.microsoft.com/office/powerpoint/2010/main" val="541985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Node </a:t>
            </a:r>
            <a:r>
              <a:rPr lang="en-US" i="1" dirty="0"/>
              <a: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51</a:t>
            </a:fld>
            <a:endParaRPr lang="en-US"/>
          </a:p>
        </p:txBody>
      </p:sp>
      <p:sp>
        <p:nvSpPr>
          <p:cNvPr id="6" name="Oval 5"/>
          <p:cNvSpPr/>
          <p:nvPr/>
        </p:nvSpPr>
        <p:spPr>
          <a:xfrm>
            <a:off x="3995936" y="19168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581420" y="52919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2875" y="57109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990790" y="53012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73068" y="56750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08104" y="263691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16016" y="3315859"/>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16216" y="3320505"/>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95936" y="40143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08104" y="404383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12976"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08819" y="1923400"/>
            <a:ext cx="504056" cy="369332"/>
          </a:xfrm>
          <a:prstGeom prst="rect">
            <a:avLst/>
          </a:prstGeom>
          <a:noFill/>
        </p:spPr>
        <p:txBody>
          <a:bodyPr wrap="square" rtlCol="0">
            <a:spAutoFit/>
          </a:bodyPr>
          <a:lstStyle/>
          <a:p>
            <a:pPr algn="ctr"/>
            <a:r>
              <a:rPr lang="en-US" i="1" dirty="0"/>
              <a:t>A</a:t>
            </a:r>
          </a:p>
        </p:txBody>
      </p:sp>
      <p:sp>
        <p:nvSpPr>
          <p:cNvPr id="19" name="TextBox 18"/>
          <p:cNvSpPr txBox="1"/>
          <p:nvPr/>
        </p:nvSpPr>
        <p:spPr>
          <a:xfrm>
            <a:off x="5508104" y="404943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716016" y="3324204"/>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994131" y="401435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712976" y="4941168"/>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516216" y="3306567"/>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12" idx="1"/>
          </p:cNvCxnSpPr>
          <p:nvPr/>
        </p:nvCxnSpPr>
        <p:spPr>
          <a:xfrm>
            <a:off x="4426175" y="2224145"/>
            <a:ext cx="1155746" cy="4654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5760132" y="2996952"/>
            <a:ext cx="829901" cy="3762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1"/>
            <a:endCxn id="13" idx="5"/>
          </p:cNvCxnSpPr>
          <p:nvPr/>
        </p:nvCxnSpPr>
        <p:spPr>
          <a:xfrm flipH="1" flipV="1">
            <a:off x="5146255" y="3623172"/>
            <a:ext cx="435666" cy="4733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3"/>
          </p:cNvCxnSpPr>
          <p:nvPr/>
        </p:nvCxnSpPr>
        <p:spPr>
          <a:xfrm flipV="1">
            <a:off x="4415500" y="3623172"/>
            <a:ext cx="374333" cy="4311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16" idx="3"/>
          </p:cNvCxnSpPr>
          <p:nvPr/>
        </p:nvCxnSpPr>
        <p:spPr>
          <a:xfrm flipV="1">
            <a:off x="5143215" y="4351146"/>
            <a:ext cx="438706" cy="642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447672" y="366471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79127" y="40837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857042" y="367400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39320" y="404783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a:endCxn id="46" idx="0"/>
          </p:cNvCxnSpPr>
          <p:nvPr/>
        </p:nvCxnSpPr>
        <p:spPr>
          <a:xfrm>
            <a:off x="5938343" y="4351146"/>
            <a:ext cx="583146" cy="734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52944" y="5085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38525" y="43688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69980" y="47878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47895" y="43781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30173" y="47519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166201" y="2996952"/>
            <a:ext cx="593931" cy="3762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3561697" y="2224145"/>
            <a:ext cx="508056" cy="574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93152" y="27987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28965" y="2636912"/>
            <a:ext cx="504056" cy="369332"/>
          </a:xfrm>
          <a:prstGeom prst="rect">
            <a:avLst/>
          </a:prstGeom>
          <a:noFill/>
        </p:spPr>
        <p:txBody>
          <a:bodyPr wrap="square" rtlCol="0">
            <a:spAutoFit/>
          </a:bodyPr>
          <a:lstStyle/>
          <a:p>
            <a:pPr algn="ctr"/>
            <a:r>
              <a:rPr lang="en-US" i="1" dirty="0"/>
              <a:t>S</a:t>
            </a:r>
          </a:p>
        </p:txBody>
      </p:sp>
      <p:cxnSp>
        <p:nvCxnSpPr>
          <p:cNvPr id="60" name="Straight Connector 59"/>
          <p:cNvCxnSpPr>
            <a:stCxn id="13" idx="2"/>
          </p:cNvCxnSpPr>
          <p:nvPr/>
        </p:nvCxnSpPr>
        <p:spPr>
          <a:xfrm flipH="1" flipV="1">
            <a:off x="3838525" y="3373232"/>
            <a:ext cx="877491" cy="122647"/>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 idx="0"/>
          </p:cNvCxnSpPr>
          <p:nvPr/>
        </p:nvCxnSpPr>
        <p:spPr>
          <a:xfrm flipV="1">
            <a:off x="5780993" y="2117358"/>
            <a:ext cx="414950" cy="51955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025691" y="1837025"/>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3478630" y="3135839"/>
            <a:ext cx="504056" cy="369332"/>
          </a:xfrm>
          <a:prstGeom prst="rect">
            <a:avLst/>
          </a:prstGeom>
          <a:noFill/>
        </p:spPr>
        <p:txBody>
          <a:bodyPr wrap="square" rtlCol="0">
            <a:spAutoFit/>
          </a:bodyPr>
          <a:lstStyle/>
          <a:p>
            <a:pPr algn="ctr"/>
            <a:r>
              <a:rPr lang="en-US" i="1" dirty="0"/>
              <a:t>x</a:t>
            </a:r>
          </a:p>
        </p:txBody>
      </p:sp>
    </p:spTree>
    <p:extLst>
      <p:ext uri="{BB962C8B-B14F-4D97-AF65-F5344CB8AC3E}">
        <p14:creationId xmlns:p14="http://schemas.microsoft.com/office/powerpoint/2010/main" val="696866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Node </a:t>
            </a:r>
            <a:r>
              <a:rPr lang="en-US" i="1" dirty="0"/>
              <a: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52</a:t>
            </a:fld>
            <a:endParaRPr lang="en-US"/>
          </a:p>
        </p:txBody>
      </p:sp>
      <p:sp>
        <p:nvSpPr>
          <p:cNvPr id="6" name="Oval 5"/>
          <p:cNvSpPr/>
          <p:nvPr/>
        </p:nvSpPr>
        <p:spPr>
          <a:xfrm>
            <a:off x="3995936" y="19168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581420" y="52919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2875" y="57109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990790" y="53012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73068" y="56750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38005" y="31032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77865" y="23750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7724" y="399110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8293" y="32410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08104" y="404383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12976"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08819" y="1923400"/>
            <a:ext cx="504056" cy="369332"/>
          </a:xfrm>
          <a:prstGeom prst="rect">
            <a:avLst/>
          </a:prstGeom>
          <a:noFill/>
        </p:spPr>
        <p:txBody>
          <a:bodyPr wrap="square" rtlCol="0">
            <a:spAutoFit/>
          </a:bodyPr>
          <a:lstStyle/>
          <a:p>
            <a:pPr algn="ctr"/>
            <a:r>
              <a:rPr lang="en-US" i="1" dirty="0"/>
              <a:t>A</a:t>
            </a:r>
          </a:p>
        </p:txBody>
      </p:sp>
      <p:sp>
        <p:nvSpPr>
          <p:cNvPr id="19" name="TextBox 18"/>
          <p:cNvSpPr txBox="1"/>
          <p:nvPr/>
        </p:nvSpPr>
        <p:spPr>
          <a:xfrm>
            <a:off x="5508104" y="404943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077865" y="2365710"/>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971950" y="3241555"/>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712976" y="4941168"/>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7099905" y="3989391"/>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7" idx="1"/>
          </p:cNvCxnSpPr>
          <p:nvPr/>
        </p:nvCxnSpPr>
        <p:spPr>
          <a:xfrm>
            <a:off x="4426175" y="2224145"/>
            <a:ext cx="1911830" cy="10347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6590033" y="3463242"/>
            <a:ext cx="571508" cy="5805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1"/>
            <a:endCxn id="13" idx="5"/>
          </p:cNvCxnSpPr>
          <p:nvPr/>
        </p:nvCxnSpPr>
        <p:spPr>
          <a:xfrm flipH="1" flipV="1">
            <a:off x="5508104" y="2682315"/>
            <a:ext cx="73817" cy="14142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3"/>
          </p:cNvCxnSpPr>
          <p:nvPr/>
        </p:nvCxnSpPr>
        <p:spPr>
          <a:xfrm flipV="1">
            <a:off x="4260847" y="2682315"/>
            <a:ext cx="890835" cy="563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16" idx="3"/>
          </p:cNvCxnSpPr>
          <p:nvPr/>
        </p:nvCxnSpPr>
        <p:spPr>
          <a:xfrm flipV="1">
            <a:off x="5143215" y="4351146"/>
            <a:ext cx="438706" cy="642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019180" y="433531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50635" y="47543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428550" y="434460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710828" y="471843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a:endCxn id="46" idx="0"/>
          </p:cNvCxnSpPr>
          <p:nvPr/>
        </p:nvCxnSpPr>
        <p:spPr>
          <a:xfrm>
            <a:off x="5938343" y="4351146"/>
            <a:ext cx="583146" cy="734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52944" y="5085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10882" y="359551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42337" y="401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20252" y="360481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02530" y="39786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stCxn id="6" idx="3"/>
            <a:endCxn id="57" idx="0"/>
          </p:cNvCxnSpPr>
          <p:nvPr/>
        </p:nvCxnSpPr>
        <p:spPr>
          <a:xfrm flipH="1">
            <a:off x="3561697" y="2224145"/>
            <a:ext cx="508056" cy="574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93152" y="27987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38005" y="3074212"/>
            <a:ext cx="504056" cy="369332"/>
          </a:xfrm>
          <a:prstGeom prst="rect">
            <a:avLst/>
          </a:prstGeom>
          <a:noFill/>
        </p:spPr>
        <p:txBody>
          <a:bodyPr wrap="square" rtlCol="0">
            <a:spAutoFit/>
          </a:bodyPr>
          <a:lstStyle/>
          <a:p>
            <a:pPr algn="ctr"/>
            <a:r>
              <a:rPr lang="en-US" i="1" dirty="0"/>
              <a:t>S</a:t>
            </a:r>
          </a:p>
        </p:txBody>
      </p:sp>
      <p:cxnSp>
        <p:nvCxnSpPr>
          <p:cNvPr id="60" name="Straight Connector 59"/>
          <p:cNvCxnSpPr>
            <a:stCxn id="13" idx="2"/>
          </p:cNvCxnSpPr>
          <p:nvPr/>
        </p:nvCxnSpPr>
        <p:spPr>
          <a:xfrm flipH="1">
            <a:off x="4247964" y="2555022"/>
            <a:ext cx="829901" cy="180020"/>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 idx="0"/>
          </p:cNvCxnSpPr>
          <p:nvPr/>
        </p:nvCxnSpPr>
        <p:spPr>
          <a:xfrm flipV="1">
            <a:off x="6590033" y="2554658"/>
            <a:ext cx="414950" cy="51955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23156" y="2305128"/>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3907069" y="2556744"/>
            <a:ext cx="504056" cy="369332"/>
          </a:xfrm>
          <a:prstGeom prst="rect">
            <a:avLst/>
          </a:prstGeom>
          <a:noFill/>
        </p:spPr>
        <p:txBody>
          <a:bodyPr wrap="square" rtlCol="0">
            <a:spAutoFit/>
          </a:bodyPr>
          <a:lstStyle/>
          <a:p>
            <a:pPr algn="ctr"/>
            <a:r>
              <a:rPr lang="en-US" i="1" dirty="0"/>
              <a:t>x</a:t>
            </a:r>
          </a:p>
        </p:txBody>
      </p:sp>
      <p:cxnSp>
        <p:nvCxnSpPr>
          <p:cNvPr id="61" name="Straight Connector 60"/>
          <p:cNvCxnSpPr>
            <a:stCxn id="7" idx="0"/>
          </p:cNvCxnSpPr>
          <p:nvPr/>
        </p:nvCxnSpPr>
        <p:spPr>
          <a:xfrm flipH="1" flipV="1">
            <a:off x="5508104" y="2724225"/>
            <a:ext cx="1081929" cy="349987"/>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56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Node </a:t>
            </a:r>
            <a:r>
              <a:rPr lang="en-US" i="1" dirty="0"/>
              <a: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53</a:t>
            </a:fld>
            <a:endParaRPr lang="en-US"/>
          </a:p>
        </p:txBody>
      </p:sp>
      <p:sp>
        <p:nvSpPr>
          <p:cNvPr id="6" name="Oval 5"/>
          <p:cNvSpPr/>
          <p:nvPr/>
        </p:nvSpPr>
        <p:spPr>
          <a:xfrm>
            <a:off x="3995936" y="19168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581420" y="52919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2875" y="57109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990790" y="53012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73068" y="56750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38005" y="31032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77865" y="23750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7724" y="399110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8293" y="32410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08104" y="404383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12976"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08819" y="1923400"/>
            <a:ext cx="504056" cy="369332"/>
          </a:xfrm>
          <a:prstGeom prst="rect">
            <a:avLst/>
          </a:prstGeom>
          <a:noFill/>
        </p:spPr>
        <p:txBody>
          <a:bodyPr wrap="square" rtlCol="0">
            <a:spAutoFit/>
          </a:bodyPr>
          <a:lstStyle/>
          <a:p>
            <a:pPr algn="ctr"/>
            <a:r>
              <a:rPr lang="en-US" i="1" dirty="0"/>
              <a:t>A</a:t>
            </a:r>
          </a:p>
        </p:txBody>
      </p:sp>
      <p:sp>
        <p:nvSpPr>
          <p:cNvPr id="19" name="TextBox 18"/>
          <p:cNvSpPr txBox="1"/>
          <p:nvPr/>
        </p:nvSpPr>
        <p:spPr>
          <a:xfrm>
            <a:off x="5508104" y="404943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077865" y="2365710"/>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971950" y="3241555"/>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712976" y="4941168"/>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7099905" y="3989391"/>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7" idx="1"/>
          </p:cNvCxnSpPr>
          <p:nvPr/>
        </p:nvCxnSpPr>
        <p:spPr>
          <a:xfrm>
            <a:off x="4426175" y="2224145"/>
            <a:ext cx="1911830" cy="10544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6590033" y="3463242"/>
            <a:ext cx="571508" cy="5805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1"/>
            <a:endCxn id="13" idx="5"/>
          </p:cNvCxnSpPr>
          <p:nvPr/>
        </p:nvCxnSpPr>
        <p:spPr>
          <a:xfrm flipH="1" flipV="1">
            <a:off x="5508104" y="2682315"/>
            <a:ext cx="73817" cy="141424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3"/>
          </p:cNvCxnSpPr>
          <p:nvPr/>
        </p:nvCxnSpPr>
        <p:spPr>
          <a:xfrm flipV="1">
            <a:off x="4260847" y="2682315"/>
            <a:ext cx="890835" cy="563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16" idx="3"/>
          </p:cNvCxnSpPr>
          <p:nvPr/>
        </p:nvCxnSpPr>
        <p:spPr>
          <a:xfrm flipV="1">
            <a:off x="5143215" y="4351146"/>
            <a:ext cx="438706" cy="642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019180" y="433531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50635" y="47543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428550" y="434460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710828" y="471843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a:endCxn id="46" idx="0"/>
          </p:cNvCxnSpPr>
          <p:nvPr/>
        </p:nvCxnSpPr>
        <p:spPr>
          <a:xfrm>
            <a:off x="5938343" y="4351146"/>
            <a:ext cx="583146" cy="734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52944" y="5085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10882" y="359551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42337" y="401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20252" y="360481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02530" y="39786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a:endCxn id="16" idx="0"/>
          </p:cNvCxnSpPr>
          <p:nvPr/>
        </p:nvCxnSpPr>
        <p:spPr>
          <a:xfrm flipH="1">
            <a:off x="5760132" y="3463242"/>
            <a:ext cx="829901" cy="58059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3561697" y="2224145"/>
            <a:ext cx="508056" cy="574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93152" y="27987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38005" y="3093910"/>
            <a:ext cx="504056" cy="369332"/>
          </a:xfrm>
          <a:prstGeom prst="rect">
            <a:avLst/>
          </a:prstGeom>
          <a:noFill/>
        </p:spPr>
        <p:txBody>
          <a:bodyPr wrap="square" rtlCol="0">
            <a:spAutoFit/>
          </a:bodyPr>
          <a:lstStyle/>
          <a:p>
            <a:pPr algn="ctr"/>
            <a:r>
              <a:rPr lang="en-US" i="1" dirty="0"/>
              <a:t>S</a:t>
            </a:r>
          </a:p>
        </p:txBody>
      </p:sp>
      <p:cxnSp>
        <p:nvCxnSpPr>
          <p:cNvPr id="60" name="Straight Connector 59"/>
          <p:cNvCxnSpPr>
            <a:stCxn id="13" idx="2"/>
          </p:cNvCxnSpPr>
          <p:nvPr/>
        </p:nvCxnSpPr>
        <p:spPr>
          <a:xfrm flipH="1">
            <a:off x="4247964" y="2555022"/>
            <a:ext cx="829901" cy="180020"/>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 idx="0"/>
          </p:cNvCxnSpPr>
          <p:nvPr/>
        </p:nvCxnSpPr>
        <p:spPr>
          <a:xfrm flipV="1">
            <a:off x="6590033" y="2574356"/>
            <a:ext cx="414950" cy="51955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51731" y="2333703"/>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3907069" y="2556744"/>
            <a:ext cx="504056" cy="369332"/>
          </a:xfrm>
          <a:prstGeom prst="rect">
            <a:avLst/>
          </a:prstGeom>
          <a:noFill/>
        </p:spPr>
        <p:txBody>
          <a:bodyPr wrap="square" rtlCol="0">
            <a:spAutoFit/>
          </a:bodyPr>
          <a:lstStyle/>
          <a:p>
            <a:pPr algn="ctr"/>
            <a:r>
              <a:rPr lang="en-US" i="1" dirty="0"/>
              <a:t>x</a:t>
            </a:r>
          </a:p>
        </p:txBody>
      </p:sp>
    </p:spTree>
    <p:extLst>
      <p:ext uri="{BB962C8B-B14F-4D97-AF65-F5344CB8AC3E}">
        <p14:creationId xmlns:p14="http://schemas.microsoft.com/office/powerpoint/2010/main" val="1813303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Node </a:t>
            </a:r>
            <a:r>
              <a:rPr lang="en-US" i="1" dirty="0"/>
              <a:t>S</a:t>
            </a:r>
          </a:p>
        </p:txBody>
      </p:sp>
      <p:sp>
        <p:nvSpPr>
          <p:cNvPr id="3" name="Content Placeholder 2"/>
          <p:cNvSpPr>
            <a:spLocks noGrp="1"/>
          </p:cNvSpPr>
          <p:nvPr>
            <p:ph idx="1"/>
          </p:nvPr>
        </p:nvSpPr>
        <p:spPr>
          <a:ln w="0">
            <a:noFill/>
          </a:ln>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54</a:t>
            </a:fld>
            <a:endParaRPr lang="en-US"/>
          </a:p>
        </p:txBody>
      </p:sp>
      <p:sp>
        <p:nvSpPr>
          <p:cNvPr id="6" name="Oval 5"/>
          <p:cNvSpPr/>
          <p:nvPr/>
        </p:nvSpPr>
        <p:spPr>
          <a:xfrm>
            <a:off x="3995936" y="19168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581420" y="52919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2875" y="57109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990790" y="53012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73068" y="56750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38005" y="31032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77865" y="23750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7724" y="399110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8293" y="32410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08104" y="404383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12976"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08819" y="1923400"/>
            <a:ext cx="504056" cy="369332"/>
          </a:xfrm>
          <a:prstGeom prst="rect">
            <a:avLst/>
          </a:prstGeom>
          <a:noFill/>
        </p:spPr>
        <p:txBody>
          <a:bodyPr wrap="square" rtlCol="0">
            <a:spAutoFit/>
          </a:bodyPr>
          <a:lstStyle/>
          <a:p>
            <a:pPr algn="ctr"/>
            <a:r>
              <a:rPr lang="en-US" i="1" dirty="0"/>
              <a:t>A</a:t>
            </a:r>
          </a:p>
        </p:txBody>
      </p:sp>
      <p:sp>
        <p:nvSpPr>
          <p:cNvPr id="19" name="TextBox 18"/>
          <p:cNvSpPr txBox="1"/>
          <p:nvPr/>
        </p:nvSpPr>
        <p:spPr>
          <a:xfrm>
            <a:off x="5508104" y="404943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077865" y="2371165"/>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971950" y="3241555"/>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712976" y="4941168"/>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7099905" y="3989391"/>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7" idx="1"/>
          </p:cNvCxnSpPr>
          <p:nvPr/>
        </p:nvCxnSpPr>
        <p:spPr>
          <a:xfrm>
            <a:off x="4426175" y="2224145"/>
            <a:ext cx="1902305" cy="105323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6590033" y="3463242"/>
            <a:ext cx="571508" cy="5805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3" idx="5"/>
          </p:cNvCxnSpPr>
          <p:nvPr/>
        </p:nvCxnSpPr>
        <p:spPr>
          <a:xfrm flipH="1" flipV="1">
            <a:off x="5508104" y="2682315"/>
            <a:ext cx="944840" cy="47361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3"/>
          </p:cNvCxnSpPr>
          <p:nvPr/>
        </p:nvCxnSpPr>
        <p:spPr>
          <a:xfrm flipV="1">
            <a:off x="4260847" y="2682315"/>
            <a:ext cx="890835" cy="563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16" idx="3"/>
          </p:cNvCxnSpPr>
          <p:nvPr/>
        </p:nvCxnSpPr>
        <p:spPr>
          <a:xfrm flipV="1">
            <a:off x="5143215" y="4351146"/>
            <a:ext cx="438706" cy="642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019180" y="433531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50635" y="47543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428550" y="434460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710828" y="471843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a:endCxn id="46" idx="0"/>
          </p:cNvCxnSpPr>
          <p:nvPr/>
        </p:nvCxnSpPr>
        <p:spPr>
          <a:xfrm>
            <a:off x="5938343" y="4351146"/>
            <a:ext cx="583146" cy="734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52944" y="5085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10882" y="359551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42337" y="401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20252" y="360481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02530" y="39786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a:endCxn id="16" idx="0"/>
          </p:cNvCxnSpPr>
          <p:nvPr/>
        </p:nvCxnSpPr>
        <p:spPr>
          <a:xfrm flipH="1">
            <a:off x="5760132" y="3463242"/>
            <a:ext cx="829901" cy="58059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3561697" y="2224145"/>
            <a:ext cx="508056" cy="574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93152" y="27987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28480" y="3092714"/>
            <a:ext cx="504056" cy="369332"/>
          </a:xfrm>
          <a:prstGeom prst="rect">
            <a:avLst/>
          </a:prstGeom>
          <a:noFill/>
        </p:spPr>
        <p:txBody>
          <a:bodyPr wrap="square" rtlCol="0">
            <a:spAutoFit/>
          </a:bodyPr>
          <a:lstStyle/>
          <a:p>
            <a:pPr algn="ctr"/>
            <a:r>
              <a:rPr lang="en-US" i="1" dirty="0"/>
              <a:t>S</a:t>
            </a:r>
          </a:p>
        </p:txBody>
      </p:sp>
      <p:cxnSp>
        <p:nvCxnSpPr>
          <p:cNvPr id="60" name="Straight Connector 59"/>
          <p:cNvCxnSpPr>
            <a:stCxn id="13" idx="2"/>
          </p:cNvCxnSpPr>
          <p:nvPr/>
        </p:nvCxnSpPr>
        <p:spPr>
          <a:xfrm flipH="1">
            <a:off x="4247964" y="2555022"/>
            <a:ext cx="829901" cy="180020"/>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 idx="0"/>
          </p:cNvCxnSpPr>
          <p:nvPr/>
        </p:nvCxnSpPr>
        <p:spPr>
          <a:xfrm flipV="1">
            <a:off x="6580508" y="2573160"/>
            <a:ext cx="414950" cy="51955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51731" y="2333703"/>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3907069" y="2556744"/>
            <a:ext cx="504056" cy="369332"/>
          </a:xfrm>
          <a:prstGeom prst="rect">
            <a:avLst/>
          </a:prstGeom>
          <a:noFill/>
        </p:spPr>
        <p:txBody>
          <a:bodyPr wrap="square" rtlCol="0">
            <a:spAutoFit/>
          </a:bodyPr>
          <a:lstStyle/>
          <a:p>
            <a:pPr algn="ctr"/>
            <a:r>
              <a:rPr lang="en-US" i="1" dirty="0"/>
              <a:t>x</a:t>
            </a:r>
          </a:p>
        </p:txBody>
      </p:sp>
    </p:spTree>
    <p:extLst>
      <p:ext uri="{BB962C8B-B14F-4D97-AF65-F5344CB8AC3E}">
        <p14:creationId xmlns:p14="http://schemas.microsoft.com/office/powerpoint/2010/main" val="2419572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Node </a:t>
            </a:r>
            <a:r>
              <a:rPr lang="en-US" i="1" dirty="0"/>
              <a:t>S</a:t>
            </a:r>
          </a:p>
        </p:txBody>
      </p:sp>
      <p:sp>
        <p:nvSpPr>
          <p:cNvPr id="3" name="Content Placeholder 2"/>
          <p:cNvSpPr>
            <a:spLocks noGrp="1"/>
          </p:cNvSpPr>
          <p:nvPr>
            <p:ph idx="1"/>
          </p:nvPr>
        </p:nvSpPr>
        <p:spPr>
          <a:ln w="12700">
            <a:noFill/>
          </a:ln>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55</a:t>
            </a:fld>
            <a:endParaRPr lang="en-US"/>
          </a:p>
        </p:txBody>
      </p:sp>
      <p:sp>
        <p:nvSpPr>
          <p:cNvPr id="6" name="Oval 5"/>
          <p:cNvSpPr/>
          <p:nvPr/>
        </p:nvSpPr>
        <p:spPr>
          <a:xfrm>
            <a:off x="3995936" y="19168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581420" y="529196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12875" y="571096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990790" y="530125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73068" y="567508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38005" y="31032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77865" y="2375002"/>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7724" y="399110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8293" y="32410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08104" y="4043833"/>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12976"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08819" y="1923400"/>
            <a:ext cx="504056" cy="369332"/>
          </a:xfrm>
          <a:prstGeom prst="rect">
            <a:avLst/>
          </a:prstGeom>
          <a:noFill/>
        </p:spPr>
        <p:txBody>
          <a:bodyPr wrap="square" rtlCol="0">
            <a:spAutoFit/>
          </a:bodyPr>
          <a:lstStyle/>
          <a:p>
            <a:pPr algn="ctr"/>
            <a:r>
              <a:rPr lang="en-US" i="1" dirty="0"/>
              <a:t>A</a:t>
            </a:r>
          </a:p>
        </p:txBody>
      </p:sp>
      <p:sp>
        <p:nvSpPr>
          <p:cNvPr id="19" name="TextBox 18"/>
          <p:cNvSpPr txBox="1"/>
          <p:nvPr/>
        </p:nvSpPr>
        <p:spPr>
          <a:xfrm>
            <a:off x="5508104" y="404943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077865" y="2371165"/>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971950" y="3241555"/>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712976" y="4941168"/>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7099905" y="3989391"/>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p:cNvCxnSpPr>
          <p:nvPr/>
        </p:nvCxnSpPr>
        <p:spPr>
          <a:xfrm>
            <a:off x="4426175" y="2224145"/>
            <a:ext cx="736375" cy="20473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6590033" y="3463242"/>
            <a:ext cx="571508" cy="5805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3" idx="5"/>
          </p:cNvCxnSpPr>
          <p:nvPr/>
        </p:nvCxnSpPr>
        <p:spPr>
          <a:xfrm flipH="1" flipV="1">
            <a:off x="5508104" y="2682315"/>
            <a:ext cx="944840" cy="47361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3"/>
          </p:cNvCxnSpPr>
          <p:nvPr/>
        </p:nvCxnSpPr>
        <p:spPr>
          <a:xfrm flipV="1">
            <a:off x="4260847" y="2682315"/>
            <a:ext cx="890835" cy="5636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7"/>
            <a:endCxn id="16" idx="3"/>
          </p:cNvCxnSpPr>
          <p:nvPr/>
        </p:nvCxnSpPr>
        <p:spPr>
          <a:xfrm flipV="1">
            <a:off x="5143215" y="4351146"/>
            <a:ext cx="438706" cy="6427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019180" y="433531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50635" y="47543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428550" y="434460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710828" y="471843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a:endCxn id="46" idx="0"/>
          </p:cNvCxnSpPr>
          <p:nvPr/>
        </p:nvCxnSpPr>
        <p:spPr>
          <a:xfrm>
            <a:off x="5938343" y="4351146"/>
            <a:ext cx="583146" cy="734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52944" y="5085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10882" y="359551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42337" y="401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20252" y="360481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02530" y="39786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a:endCxn id="16" idx="0"/>
          </p:cNvCxnSpPr>
          <p:nvPr/>
        </p:nvCxnSpPr>
        <p:spPr>
          <a:xfrm flipH="1">
            <a:off x="5760132" y="3463242"/>
            <a:ext cx="829901" cy="58059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3561697" y="2224145"/>
            <a:ext cx="508056" cy="574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93152" y="27987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28480" y="3092714"/>
            <a:ext cx="504056" cy="369332"/>
          </a:xfrm>
          <a:prstGeom prst="rect">
            <a:avLst/>
          </a:prstGeom>
          <a:noFill/>
        </p:spPr>
        <p:txBody>
          <a:bodyPr wrap="square" rtlCol="0">
            <a:spAutoFit/>
          </a:bodyPr>
          <a:lstStyle/>
          <a:p>
            <a:pPr algn="ctr"/>
            <a:r>
              <a:rPr lang="en-US" i="1" dirty="0"/>
              <a:t>S</a:t>
            </a:r>
          </a:p>
        </p:txBody>
      </p:sp>
      <p:cxnSp>
        <p:nvCxnSpPr>
          <p:cNvPr id="60" name="Straight Connector 59"/>
          <p:cNvCxnSpPr>
            <a:stCxn id="13" idx="2"/>
          </p:cNvCxnSpPr>
          <p:nvPr/>
        </p:nvCxnSpPr>
        <p:spPr>
          <a:xfrm flipH="1">
            <a:off x="4247964" y="2555022"/>
            <a:ext cx="829901" cy="180020"/>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7" idx="0"/>
          </p:cNvCxnSpPr>
          <p:nvPr/>
        </p:nvCxnSpPr>
        <p:spPr>
          <a:xfrm flipV="1">
            <a:off x="6580508" y="2573160"/>
            <a:ext cx="414950" cy="51955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851731" y="2333703"/>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3907069" y="2556744"/>
            <a:ext cx="504056" cy="369332"/>
          </a:xfrm>
          <a:prstGeom prst="rect">
            <a:avLst/>
          </a:prstGeom>
          <a:noFill/>
        </p:spPr>
        <p:txBody>
          <a:bodyPr wrap="square" rtlCol="0">
            <a:spAutoFit/>
          </a:bodyPr>
          <a:lstStyle/>
          <a:p>
            <a:pPr algn="ctr"/>
            <a:r>
              <a:rPr lang="en-US" i="1" dirty="0"/>
              <a:t>x</a:t>
            </a:r>
          </a:p>
        </p:txBody>
      </p:sp>
    </p:spTree>
    <p:extLst>
      <p:ext uri="{BB962C8B-B14F-4D97-AF65-F5344CB8AC3E}">
        <p14:creationId xmlns:p14="http://schemas.microsoft.com/office/powerpoint/2010/main" val="2109828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Rotation</a:t>
            </a:r>
          </a:p>
        </p:txBody>
      </p:sp>
      <p:sp>
        <p:nvSpPr>
          <p:cNvPr id="3" name="Content Placeholder 2"/>
          <p:cNvSpPr>
            <a:spLocks noGrp="1"/>
          </p:cNvSpPr>
          <p:nvPr>
            <p:ph idx="1"/>
          </p:nvPr>
        </p:nvSpPr>
        <p:spPr/>
        <p:txBody>
          <a:bodyPr>
            <a:normAutofit fontScale="77500" lnSpcReduction="20000"/>
          </a:bodyPr>
          <a:lstStyle/>
          <a:p>
            <a:r>
              <a:rPr lang="en-US" dirty="0"/>
              <a:t>A </a:t>
            </a:r>
            <a:r>
              <a:rPr lang="en-US" b="1" dirty="0"/>
              <a:t>right rotation </a:t>
            </a:r>
            <a:r>
              <a:rPr lang="en-US" dirty="0"/>
              <a:t>involves the </a:t>
            </a:r>
            <a:r>
              <a:rPr lang="en-US" b="1" dirty="0"/>
              <a:t>root</a:t>
            </a:r>
            <a:r>
              <a:rPr lang="en-US" dirty="0"/>
              <a:t> and its </a:t>
            </a:r>
            <a:r>
              <a:rPr lang="en-US" b="1" dirty="0"/>
              <a:t>left child</a:t>
            </a:r>
            <a:r>
              <a:rPr lang="en-US" dirty="0"/>
              <a:t>.</a:t>
            </a:r>
          </a:p>
          <a:p>
            <a:r>
              <a:rPr lang="en-US" dirty="0"/>
              <a:t>The rotation puts the root on the right, essentially reversing the direction of the left link of the root.</a:t>
            </a:r>
          </a:p>
          <a:p>
            <a:r>
              <a:rPr lang="en-US" dirty="0"/>
              <a:t>Before the rotation, the left link of the root points from the root to the left child; after the rotation, it points from the old left child (the new root) to the old root (the right child of the new root).</a:t>
            </a:r>
          </a:p>
          <a:p>
            <a:r>
              <a:rPr lang="en-US" dirty="0"/>
              <a:t>The tricky part, which makes the rotation work, is to copy the right link of the left child to be the left link of the old root. This link points to all the nodes with keys </a:t>
            </a:r>
            <a:r>
              <a:rPr lang="en-US" b="1" dirty="0"/>
              <a:t>between</a:t>
            </a:r>
            <a:r>
              <a:rPr lang="en-US" dirty="0"/>
              <a:t> the two nodes involved in the rotation.</a:t>
            </a:r>
          </a:p>
          <a:p>
            <a:r>
              <a:rPr lang="en-US" dirty="0"/>
              <a:t>Finally, the link to the old root has to be changed to point to the new root.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56</a:t>
            </a:fld>
            <a:endParaRPr lang="en-US"/>
          </a:p>
        </p:txBody>
      </p:sp>
    </p:spTree>
    <p:extLst>
      <p:ext uri="{BB962C8B-B14F-4D97-AF65-F5344CB8AC3E}">
        <p14:creationId xmlns:p14="http://schemas.microsoft.com/office/powerpoint/2010/main" val="1706482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Rotation</a:t>
            </a:r>
          </a:p>
        </p:txBody>
      </p:sp>
      <p:sp>
        <p:nvSpPr>
          <p:cNvPr id="3" name="Content Placeholder 2"/>
          <p:cNvSpPr>
            <a:spLocks noGrp="1"/>
          </p:cNvSpPr>
          <p:nvPr>
            <p:ph idx="1"/>
          </p:nvPr>
        </p:nvSpPr>
        <p:spPr/>
        <p:txBody>
          <a:bodyPr/>
          <a:lstStyle/>
          <a:p>
            <a:r>
              <a:rPr lang="en-US" dirty="0"/>
              <a:t>A </a:t>
            </a:r>
            <a:r>
              <a:rPr lang="en-US" b="1" dirty="0"/>
              <a:t>left rotation </a:t>
            </a:r>
            <a:r>
              <a:rPr lang="en-US" dirty="0"/>
              <a:t>involves the </a:t>
            </a:r>
            <a:r>
              <a:rPr lang="en-US" b="1" dirty="0"/>
              <a:t>root</a:t>
            </a:r>
            <a:r>
              <a:rPr lang="en-US" dirty="0"/>
              <a:t> and its </a:t>
            </a:r>
            <a:r>
              <a:rPr lang="en-US" b="1" dirty="0"/>
              <a:t>right child.</a:t>
            </a:r>
          </a:p>
          <a:p>
            <a:r>
              <a:rPr lang="en-US" dirty="0"/>
              <a:t>The description of left rotation is identical to the description of the right rotation with “right” and “left” interchanged everywhere.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57</a:t>
            </a:fld>
            <a:endParaRPr lang="en-US"/>
          </a:p>
        </p:txBody>
      </p:sp>
    </p:spTree>
    <p:extLst>
      <p:ext uri="{BB962C8B-B14F-4D97-AF65-F5344CB8AC3E}">
        <p14:creationId xmlns:p14="http://schemas.microsoft.com/office/powerpoint/2010/main" val="5919258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Node </a:t>
            </a:r>
            <a:r>
              <a:rPr lang="en-US" i="1" dirty="0"/>
              <a:t>B</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58</a:t>
            </a:fld>
            <a:endParaRPr lang="en-US"/>
          </a:p>
        </p:txBody>
      </p:sp>
      <p:sp>
        <p:nvSpPr>
          <p:cNvPr id="6" name="Oval 5"/>
          <p:cNvSpPr/>
          <p:nvPr/>
        </p:nvSpPr>
        <p:spPr>
          <a:xfrm>
            <a:off x="3877570" y="2556093"/>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686923" y="5375049"/>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18378" y="579404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5096293" y="5384341"/>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78571" y="57581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22576" y="3568309"/>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25770" y="3089027"/>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873385" y="428085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015590" y="362031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13930" y="42894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44265" y="5015009"/>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1273" y="2540669"/>
            <a:ext cx="504056" cy="369332"/>
          </a:xfrm>
          <a:prstGeom prst="rect">
            <a:avLst/>
          </a:prstGeom>
          <a:noFill/>
        </p:spPr>
        <p:txBody>
          <a:bodyPr wrap="square" rtlCol="0">
            <a:spAutoFit/>
          </a:bodyPr>
          <a:lstStyle/>
          <a:p>
            <a:pPr algn="ctr"/>
            <a:r>
              <a:rPr lang="en-US" i="1" dirty="0"/>
              <a:t>B</a:t>
            </a:r>
          </a:p>
        </p:txBody>
      </p:sp>
      <p:sp>
        <p:nvSpPr>
          <p:cNvPr id="19" name="TextBox 18"/>
          <p:cNvSpPr txBox="1"/>
          <p:nvPr/>
        </p:nvSpPr>
        <p:spPr>
          <a:xfrm>
            <a:off x="5112287" y="4264765"/>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755467" y="3089027"/>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4026303" y="361102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874515" y="5015009"/>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888962" y="4284770"/>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13" idx="1"/>
          </p:cNvCxnSpPr>
          <p:nvPr/>
        </p:nvCxnSpPr>
        <p:spPr>
          <a:xfrm>
            <a:off x="4307809" y="2863406"/>
            <a:ext cx="491778" cy="2783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a:endCxn id="14" idx="1"/>
          </p:cNvCxnSpPr>
          <p:nvPr/>
        </p:nvCxnSpPr>
        <p:spPr>
          <a:xfrm>
            <a:off x="5974604" y="3928349"/>
            <a:ext cx="972598" cy="4052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3" idx="5"/>
          </p:cNvCxnSpPr>
          <p:nvPr/>
        </p:nvCxnSpPr>
        <p:spPr>
          <a:xfrm flipH="1" flipV="1">
            <a:off x="5156009" y="3396340"/>
            <a:ext cx="675081" cy="2134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0"/>
            <a:endCxn id="13" idx="3"/>
          </p:cNvCxnSpPr>
          <p:nvPr/>
        </p:nvCxnSpPr>
        <p:spPr>
          <a:xfrm flipV="1">
            <a:off x="4267618" y="3396340"/>
            <a:ext cx="531969" cy="2239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5096293" y="4596729"/>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754590" y="4644223"/>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686045" y="50632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163960" y="4653515"/>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446238" y="502734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544169" y="4596729"/>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694001" y="505101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858179" y="397482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89634" y="439382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4248081" y="3993863"/>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30359" y="436769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380673" y="3928349"/>
            <a:ext cx="593931" cy="3762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3335385" y="2863406"/>
            <a:ext cx="616002" cy="3701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266840" y="323357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2546" y="3574734"/>
            <a:ext cx="504056" cy="369332"/>
          </a:xfrm>
          <a:prstGeom prst="rect">
            <a:avLst/>
          </a:prstGeom>
          <a:noFill/>
        </p:spPr>
        <p:txBody>
          <a:bodyPr wrap="square" rtlCol="0">
            <a:spAutoFit/>
          </a:bodyPr>
          <a:lstStyle/>
          <a:p>
            <a:pPr algn="ctr"/>
            <a:r>
              <a:rPr lang="en-US" i="1" dirty="0"/>
              <a:t>S</a:t>
            </a:r>
          </a:p>
        </p:txBody>
      </p:sp>
      <p:cxnSp>
        <p:nvCxnSpPr>
          <p:cNvPr id="60" name="Straight Connector 59"/>
          <p:cNvCxnSpPr/>
          <p:nvPr/>
        </p:nvCxnSpPr>
        <p:spPr>
          <a:xfrm flipV="1">
            <a:off x="4352170" y="1861256"/>
            <a:ext cx="625628" cy="742628"/>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271704" y="3141754"/>
            <a:ext cx="954928" cy="46564"/>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860259" y="1636042"/>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6077343" y="2957088"/>
            <a:ext cx="504056" cy="369332"/>
          </a:xfrm>
          <a:prstGeom prst="rect">
            <a:avLst/>
          </a:prstGeom>
          <a:noFill/>
        </p:spPr>
        <p:txBody>
          <a:bodyPr wrap="square" rtlCol="0">
            <a:spAutoFit/>
          </a:bodyPr>
          <a:lstStyle/>
          <a:p>
            <a:pPr algn="ctr"/>
            <a:r>
              <a:rPr lang="en-US" i="1" dirty="0"/>
              <a:t>x</a:t>
            </a:r>
          </a:p>
        </p:txBody>
      </p:sp>
      <p:sp>
        <p:nvSpPr>
          <p:cNvPr id="70" name="Oval 69"/>
          <p:cNvSpPr/>
          <p:nvPr/>
        </p:nvSpPr>
        <p:spPr>
          <a:xfrm>
            <a:off x="3007478" y="18448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6" idx="1"/>
            <a:endCxn id="70" idx="5"/>
          </p:cNvCxnSpPr>
          <p:nvPr/>
        </p:nvCxnSpPr>
        <p:spPr>
          <a:xfrm flipH="1" flipV="1">
            <a:off x="3437717" y="2152137"/>
            <a:ext cx="513670" cy="4566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0" idx="3"/>
            <a:endCxn id="75" idx="0"/>
          </p:cNvCxnSpPr>
          <p:nvPr/>
        </p:nvCxnSpPr>
        <p:spPr>
          <a:xfrm flipH="1">
            <a:off x="2441693" y="2152137"/>
            <a:ext cx="639602" cy="6199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2373148" y="27721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007478" y="1835532"/>
            <a:ext cx="504056" cy="369332"/>
          </a:xfrm>
          <a:prstGeom prst="rect">
            <a:avLst/>
          </a:prstGeom>
          <a:noFill/>
        </p:spPr>
        <p:txBody>
          <a:bodyPr wrap="square" rtlCol="0">
            <a:spAutoFit/>
          </a:bodyPr>
          <a:lstStyle/>
          <a:p>
            <a:pPr algn="ctr"/>
            <a:r>
              <a:rPr lang="en-US" i="1" dirty="0"/>
              <a:t>A</a:t>
            </a:r>
          </a:p>
        </p:txBody>
      </p:sp>
    </p:spTree>
    <p:extLst>
      <p:ext uri="{BB962C8B-B14F-4D97-AF65-F5344CB8AC3E}">
        <p14:creationId xmlns:p14="http://schemas.microsoft.com/office/powerpoint/2010/main" val="3314423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Node </a:t>
            </a:r>
            <a:r>
              <a:rPr lang="en-US" i="1" dirty="0"/>
              <a:t>B</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59</a:t>
            </a:fld>
            <a:endParaRPr lang="en-US"/>
          </a:p>
        </p:txBody>
      </p:sp>
      <p:sp>
        <p:nvSpPr>
          <p:cNvPr id="6" name="Oval 5"/>
          <p:cNvSpPr/>
          <p:nvPr/>
        </p:nvSpPr>
        <p:spPr>
          <a:xfrm>
            <a:off x="2441693" y="3284984"/>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378929" y="546284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10384" y="5881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788299" y="547213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70577" y="584596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4582" y="320328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35066" y="2709023"/>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75862" y="441316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05927" y="432448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5936" y="437721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36271" y="5102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20822" y="3276207"/>
            <a:ext cx="504056" cy="369332"/>
          </a:xfrm>
          <a:prstGeom prst="rect">
            <a:avLst/>
          </a:prstGeom>
          <a:noFill/>
        </p:spPr>
        <p:txBody>
          <a:bodyPr wrap="square" rtlCol="0">
            <a:spAutoFit/>
          </a:bodyPr>
          <a:lstStyle/>
          <a:p>
            <a:pPr algn="ctr"/>
            <a:r>
              <a:rPr lang="en-US" i="1" dirty="0"/>
              <a:t>B</a:t>
            </a:r>
          </a:p>
        </p:txBody>
      </p:sp>
      <p:sp>
        <p:nvSpPr>
          <p:cNvPr id="19" name="TextBox 18"/>
          <p:cNvSpPr txBox="1"/>
          <p:nvPr/>
        </p:nvSpPr>
        <p:spPr>
          <a:xfrm>
            <a:off x="4821322" y="436846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647544" y="2687072"/>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305927" y="430344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531597" y="5074489"/>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603938" y="4416896"/>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13" idx="1"/>
          </p:cNvCxnSpPr>
          <p:nvPr/>
        </p:nvCxnSpPr>
        <p:spPr>
          <a:xfrm flipV="1">
            <a:off x="2871932" y="2761750"/>
            <a:ext cx="1836951" cy="8305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p:cNvCxnSpPr>
          <p:nvPr/>
        </p:nvCxnSpPr>
        <p:spPr>
          <a:xfrm>
            <a:off x="5666610" y="3563327"/>
            <a:ext cx="984671" cy="8824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065305" y="3016336"/>
            <a:ext cx="601305" cy="1869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0"/>
            <a:endCxn id="13" idx="3"/>
          </p:cNvCxnSpPr>
          <p:nvPr/>
        </p:nvCxnSpPr>
        <p:spPr>
          <a:xfrm flipV="1">
            <a:off x="3557955" y="3016336"/>
            <a:ext cx="1150928" cy="13081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788299" y="4684524"/>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446596" y="474131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78051" y="51603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855966" y="4750602"/>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38244" y="51244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236175" y="4684524"/>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86007" y="5138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148516" y="467899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79971" y="50979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557886" y="468828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40164" y="5062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207666" y="3563327"/>
            <a:ext cx="458944" cy="8580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1632979" y="3592297"/>
            <a:ext cx="882531" cy="4107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64434" y="40030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4892" y="3203287"/>
            <a:ext cx="504056" cy="369332"/>
          </a:xfrm>
          <a:prstGeom prst="rect">
            <a:avLst/>
          </a:prstGeom>
          <a:noFill/>
        </p:spPr>
        <p:txBody>
          <a:bodyPr wrap="square" rtlCol="0">
            <a:spAutoFit/>
          </a:bodyPr>
          <a:lstStyle/>
          <a:p>
            <a:pPr algn="ctr"/>
            <a:r>
              <a:rPr lang="en-US" i="1" dirty="0"/>
              <a:t>S</a:t>
            </a:r>
          </a:p>
        </p:txBody>
      </p:sp>
      <p:cxnSp>
        <p:nvCxnSpPr>
          <p:cNvPr id="60" name="Straight Connector 59"/>
          <p:cNvCxnSpPr/>
          <p:nvPr/>
        </p:nvCxnSpPr>
        <p:spPr>
          <a:xfrm flipH="1">
            <a:off x="1543332" y="3486087"/>
            <a:ext cx="877490" cy="1"/>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7666" y="2858242"/>
            <a:ext cx="954928" cy="13496"/>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64725" y="3306067"/>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6071806" y="2604222"/>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1416753" y="20748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6" idx="0"/>
            <a:endCxn id="62" idx="5"/>
          </p:cNvCxnSpPr>
          <p:nvPr/>
        </p:nvCxnSpPr>
        <p:spPr>
          <a:xfrm flipH="1" flipV="1">
            <a:off x="1846992" y="2382210"/>
            <a:ext cx="846729" cy="9027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850968" y="2382210"/>
            <a:ext cx="639602" cy="6199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82423" y="300219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410804" y="2085787"/>
            <a:ext cx="504056" cy="369332"/>
          </a:xfrm>
          <a:prstGeom prst="rect">
            <a:avLst/>
          </a:prstGeom>
          <a:noFill/>
        </p:spPr>
        <p:txBody>
          <a:bodyPr wrap="square" rtlCol="0">
            <a:spAutoFit/>
          </a:bodyPr>
          <a:lstStyle/>
          <a:p>
            <a:pPr algn="ctr"/>
            <a:r>
              <a:rPr lang="en-US" i="1" dirty="0"/>
              <a:t>A</a:t>
            </a:r>
          </a:p>
        </p:txBody>
      </p:sp>
    </p:spTree>
    <p:extLst>
      <p:ext uri="{BB962C8B-B14F-4D97-AF65-F5344CB8AC3E}">
        <p14:creationId xmlns:p14="http://schemas.microsoft.com/office/powerpoint/2010/main" val="422760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If the key values are from a large range, one simple approach for a symbol table implementation is to </a:t>
                </a:r>
                <a:r>
                  <a:rPr lang="en-US" b="1" dirty="0"/>
                  <a:t>store the items contiguously in an array, in order.</a:t>
                </a:r>
              </a:p>
              <a:p>
                <a:r>
                  <a:rPr lang="en-US" dirty="0"/>
                  <a:t>The algorithms implementing the operations of the symbol table interface in this case are also straightforward.</a:t>
                </a:r>
              </a:p>
              <a:p>
                <a:r>
                  <a:rPr lang="en-US" dirty="0"/>
                  <a:t>Insertion and search take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𝑛</m:t>
                        </m:r>
                      </m:e>
                    </m:d>
                  </m:oMath>
                </a14:m>
                <a:r>
                  <a:rPr lang="en-US" dirty="0"/>
                  <a:t> time where </a:t>
                </a:r>
                <a14:m>
                  <m:oMath xmlns:m="http://schemas.openxmlformats.org/officeDocument/2006/math">
                    <m:r>
                      <a:rPr lang="en-US" b="0" i="1" smtClean="0">
                        <a:latin typeface="Cambria Math"/>
                      </a:rPr>
                      <m:t>𝑛</m:t>
                    </m:r>
                  </m:oMath>
                </a14:m>
                <a:r>
                  <a:rPr lang="en-US" dirty="0"/>
                  <a:t> is the number of items.</a:t>
                </a:r>
              </a:p>
              <a:p>
                <a:r>
                  <a:rPr lang="en-US" dirty="0"/>
                  <a:t>Select takes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1</m:t>
                        </m:r>
                      </m:e>
                    </m:d>
                  </m:oMath>
                </a14:m>
                <a:r>
                  <a:rPr lang="en-US" dirty="0"/>
                  <a:t> time.</a:t>
                </a:r>
              </a:p>
              <a:p>
                <a:r>
                  <a:rPr lang="en-US" dirty="0"/>
                  <a:t>If we use an </a:t>
                </a:r>
                <a:r>
                  <a:rPr lang="en-US" b="1" dirty="0"/>
                  <a:t>ordered linked list</a:t>
                </a:r>
                <a:r>
                  <a:rPr lang="en-US" dirty="0"/>
                  <a:t>, insertion, search and select all take </a:t>
                </a:r>
                <a14:m>
                  <m:oMath xmlns:m="http://schemas.openxmlformats.org/officeDocument/2006/math">
                    <m:r>
                      <a:rPr lang="en-US" i="1">
                        <a:latin typeface="Cambria Math"/>
                      </a:rPr>
                      <m:t>𝑂</m:t>
                    </m:r>
                    <m:d>
                      <m:dPr>
                        <m:ctrlPr>
                          <a:rPr lang="en-US" i="1">
                            <a:latin typeface="Cambria Math" panose="02040503050406030204" pitchFamily="18" charset="0"/>
                          </a:rPr>
                        </m:ctrlPr>
                      </m:dPr>
                      <m:e>
                        <m:r>
                          <a:rPr lang="en-US" i="1">
                            <a:latin typeface="Cambria Math"/>
                          </a:rPr>
                          <m:t>𝑛</m:t>
                        </m:r>
                      </m:e>
                    </m:d>
                  </m:oMath>
                </a14:m>
                <a:r>
                  <a:rPr lang="en-US" dirty="0"/>
                  <a:t> time.</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1630" b="-28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a:t>
            </a:fld>
            <a:endParaRPr lang="en-US"/>
          </a:p>
        </p:txBody>
      </p:sp>
    </p:spTree>
    <p:extLst>
      <p:ext uri="{BB962C8B-B14F-4D97-AF65-F5344CB8AC3E}">
        <p14:creationId xmlns:p14="http://schemas.microsoft.com/office/powerpoint/2010/main" val="3622769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Node </a:t>
            </a:r>
            <a:r>
              <a:rPr lang="en-US" i="1" dirty="0"/>
              <a:t>B</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60</a:t>
            </a:fld>
            <a:endParaRPr lang="en-US"/>
          </a:p>
        </p:txBody>
      </p:sp>
      <p:sp>
        <p:nvSpPr>
          <p:cNvPr id="6" name="Oval 5"/>
          <p:cNvSpPr/>
          <p:nvPr/>
        </p:nvSpPr>
        <p:spPr>
          <a:xfrm>
            <a:off x="2441693" y="3284984"/>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378929" y="546284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10384" y="5881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788299" y="547213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70577" y="584596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4582" y="320328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35066" y="2709023"/>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75862" y="441316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05927" y="432448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5936" y="437721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36271" y="5102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41693" y="3273615"/>
            <a:ext cx="504056" cy="369332"/>
          </a:xfrm>
          <a:prstGeom prst="rect">
            <a:avLst/>
          </a:prstGeom>
          <a:noFill/>
        </p:spPr>
        <p:txBody>
          <a:bodyPr wrap="square" rtlCol="0">
            <a:spAutoFit/>
          </a:bodyPr>
          <a:lstStyle/>
          <a:p>
            <a:pPr algn="ctr"/>
            <a:r>
              <a:rPr lang="en-US" i="1" dirty="0"/>
              <a:t>B</a:t>
            </a:r>
          </a:p>
        </p:txBody>
      </p:sp>
      <p:sp>
        <p:nvSpPr>
          <p:cNvPr id="19" name="TextBox 18"/>
          <p:cNvSpPr txBox="1"/>
          <p:nvPr/>
        </p:nvSpPr>
        <p:spPr>
          <a:xfrm>
            <a:off x="4821322" y="436846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647544" y="2687072"/>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305927" y="430344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531597" y="5074489"/>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603938" y="4416896"/>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21" idx="0"/>
          </p:cNvCxnSpPr>
          <p:nvPr/>
        </p:nvCxnSpPr>
        <p:spPr>
          <a:xfrm>
            <a:off x="2871932" y="3592297"/>
            <a:ext cx="686023" cy="7111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p:cNvCxnSpPr>
          <p:nvPr/>
        </p:nvCxnSpPr>
        <p:spPr>
          <a:xfrm>
            <a:off x="5666610" y="3563327"/>
            <a:ext cx="984671" cy="8824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065305" y="3016336"/>
            <a:ext cx="601305" cy="1869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0"/>
            <a:endCxn id="13" idx="3"/>
          </p:cNvCxnSpPr>
          <p:nvPr/>
        </p:nvCxnSpPr>
        <p:spPr>
          <a:xfrm flipV="1">
            <a:off x="3557955" y="3016336"/>
            <a:ext cx="1150928" cy="13081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788299" y="4684524"/>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446596" y="474131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78051" y="51603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855966" y="4750602"/>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38244" y="51244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236175" y="4684524"/>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86007" y="5138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148516" y="467899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79971" y="50979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557886" y="468828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40164" y="5062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207666" y="3563327"/>
            <a:ext cx="458944" cy="8580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1632979" y="3592297"/>
            <a:ext cx="882531" cy="4107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64434" y="40030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4892" y="3203287"/>
            <a:ext cx="504056" cy="369332"/>
          </a:xfrm>
          <a:prstGeom prst="rect">
            <a:avLst/>
          </a:prstGeom>
          <a:noFill/>
        </p:spPr>
        <p:txBody>
          <a:bodyPr wrap="square" rtlCol="0">
            <a:spAutoFit/>
          </a:bodyPr>
          <a:lstStyle/>
          <a:p>
            <a:pPr algn="ctr"/>
            <a:r>
              <a:rPr lang="en-US" i="1" dirty="0"/>
              <a:t>S</a:t>
            </a:r>
          </a:p>
        </p:txBody>
      </p:sp>
      <p:cxnSp>
        <p:nvCxnSpPr>
          <p:cNvPr id="60" name="Straight Connector 59"/>
          <p:cNvCxnSpPr/>
          <p:nvPr/>
        </p:nvCxnSpPr>
        <p:spPr>
          <a:xfrm flipH="1">
            <a:off x="1543332" y="3486087"/>
            <a:ext cx="877490" cy="1"/>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7666" y="2858242"/>
            <a:ext cx="954928" cy="13496"/>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64725" y="3306067"/>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6071806" y="2604222"/>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1397818" y="20748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6" idx="0"/>
            <a:endCxn id="62" idx="5"/>
          </p:cNvCxnSpPr>
          <p:nvPr/>
        </p:nvCxnSpPr>
        <p:spPr>
          <a:xfrm flipH="1" flipV="1">
            <a:off x="1828057" y="2382210"/>
            <a:ext cx="865664" cy="9027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832033" y="2382210"/>
            <a:ext cx="639602" cy="6199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63488" y="300219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379057" y="2074897"/>
            <a:ext cx="504056" cy="369332"/>
          </a:xfrm>
          <a:prstGeom prst="rect">
            <a:avLst/>
          </a:prstGeom>
          <a:noFill/>
        </p:spPr>
        <p:txBody>
          <a:bodyPr wrap="square" rtlCol="0">
            <a:spAutoFit/>
          </a:bodyPr>
          <a:lstStyle/>
          <a:p>
            <a:pPr algn="ctr"/>
            <a:r>
              <a:rPr lang="en-US" i="1" dirty="0"/>
              <a:t>A</a:t>
            </a:r>
          </a:p>
        </p:txBody>
      </p:sp>
    </p:spTree>
    <p:extLst>
      <p:ext uri="{BB962C8B-B14F-4D97-AF65-F5344CB8AC3E}">
        <p14:creationId xmlns:p14="http://schemas.microsoft.com/office/powerpoint/2010/main" val="51244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Node </a:t>
            </a:r>
            <a:r>
              <a:rPr lang="en-US" i="1" dirty="0"/>
              <a:t>B</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61</a:t>
            </a:fld>
            <a:endParaRPr lang="en-US"/>
          </a:p>
        </p:txBody>
      </p:sp>
      <p:sp>
        <p:nvSpPr>
          <p:cNvPr id="6" name="Oval 5"/>
          <p:cNvSpPr/>
          <p:nvPr/>
        </p:nvSpPr>
        <p:spPr>
          <a:xfrm>
            <a:off x="2441693" y="3284984"/>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378929" y="546284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10384" y="5881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788299" y="547213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70577" y="584596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4582" y="320328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35066" y="2709023"/>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75862" y="441316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05927" y="432448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5936" y="437721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36271" y="5102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43816" y="3275692"/>
            <a:ext cx="504056" cy="369332"/>
          </a:xfrm>
          <a:prstGeom prst="rect">
            <a:avLst/>
          </a:prstGeom>
          <a:noFill/>
        </p:spPr>
        <p:txBody>
          <a:bodyPr wrap="square" rtlCol="0">
            <a:spAutoFit/>
          </a:bodyPr>
          <a:lstStyle/>
          <a:p>
            <a:pPr algn="ctr"/>
            <a:r>
              <a:rPr lang="en-US" i="1" dirty="0"/>
              <a:t>B</a:t>
            </a:r>
          </a:p>
        </p:txBody>
      </p:sp>
      <p:sp>
        <p:nvSpPr>
          <p:cNvPr id="19" name="TextBox 18"/>
          <p:cNvSpPr txBox="1"/>
          <p:nvPr/>
        </p:nvSpPr>
        <p:spPr>
          <a:xfrm>
            <a:off x="4821322" y="436846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647544" y="2687072"/>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305927" y="430344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531597" y="5074489"/>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603938" y="4416896"/>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21" idx="0"/>
          </p:cNvCxnSpPr>
          <p:nvPr/>
        </p:nvCxnSpPr>
        <p:spPr>
          <a:xfrm>
            <a:off x="2871932" y="3592297"/>
            <a:ext cx="686023" cy="7111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p:cNvCxnSpPr>
          <p:nvPr/>
        </p:nvCxnSpPr>
        <p:spPr>
          <a:xfrm>
            <a:off x="5666610" y="3563327"/>
            <a:ext cx="984671" cy="8824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065305" y="3016336"/>
            <a:ext cx="601305" cy="1869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2871932" y="3016336"/>
            <a:ext cx="1836951" cy="3213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788299" y="4684524"/>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446596" y="474131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78051" y="51603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855966" y="4750602"/>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38244" y="51244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236175" y="4684524"/>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86007" y="5138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148516" y="467899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79971" y="50979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557886" y="468828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40164" y="5062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207666" y="3563327"/>
            <a:ext cx="458944" cy="8580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1632979" y="3592297"/>
            <a:ext cx="882531" cy="4107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64434" y="40030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4892" y="3203287"/>
            <a:ext cx="504056" cy="369332"/>
          </a:xfrm>
          <a:prstGeom prst="rect">
            <a:avLst/>
          </a:prstGeom>
          <a:noFill/>
        </p:spPr>
        <p:txBody>
          <a:bodyPr wrap="square" rtlCol="0">
            <a:spAutoFit/>
          </a:bodyPr>
          <a:lstStyle/>
          <a:p>
            <a:pPr algn="ctr"/>
            <a:r>
              <a:rPr lang="en-US" i="1" dirty="0"/>
              <a:t>S</a:t>
            </a:r>
          </a:p>
        </p:txBody>
      </p:sp>
      <p:cxnSp>
        <p:nvCxnSpPr>
          <p:cNvPr id="60" name="Straight Connector 59"/>
          <p:cNvCxnSpPr/>
          <p:nvPr/>
        </p:nvCxnSpPr>
        <p:spPr>
          <a:xfrm flipH="1">
            <a:off x="1543332" y="3486087"/>
            <a:ext cx="877490" cy="1"/>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7666" y="2858242"/>
            <a:ext cx="954928" cy="13496"/>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64725" y="3306067"/>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6071806" y="2604222"/>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1403754" y="20748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6" idx="0"/>
            <a:endCxn id="62" idx="5"/>
          </p:cNvCxnSpPr>
          <p:nvPr/>
        </p:nvCxnSpPr>
        <p:spPr>
          <a:xfrm flipH="1" flipV="1">
            <a:off x="1833993" y="2382210"/>
            <a:ext cx="859728" cy="9027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837969" y="2382210"/>
            <a:ext cx="639602" cy="6199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69424" y="300219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390180" y="2067233"/>
            <a:ext cx="504056" cy="369332"/>
          </a:xfrm>
          <a:prstGeom prst="rect">
            <a:avLst/>
          </a:prstGeom>
          <a:noFill/>
        </p:spPr>
        <p:txBody>
          <a:bodyPr wrap="square" rtlCol="0">
            <a:spAutoFit/>
          </a:bodyPr>
          <a:lstStyle/>
          <a:p>
            <a:pPr algn="ctr"/>
            <a:r>
              <a:rPr lang="en-US" i="1" dirty="0"/>
              <a:t>A</a:t>
            </a:r>
          </a:p>
        </p:txBody>
      </p:sp>
    </p:spTree>
    <p:extLst>
      <p:ext uri="{BB962C8B-B14F-4D97-AF65-F5344CB8AC3E}">
        <p14:creationId xmlns:p14="http://schemas.microsoft.com/office/powerpoint/2010/main" val="1023325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Node </a:t>
            </a:r>
            <a:r>
              <a:rPr lang="en-US" i="1" dirty="0"/>
              <a:t>B</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62</a:t>
            </a:fld>
            <a:endParaRPr lang="en-US"/>
          </a:p>
        </p:txBody>
      </p:sp>
      <p:sp>
        <p:nvSpPr>
          <p:cNvPr id="6" name="Oval 5"/>
          <p:cNvSpPr/>
          <p:nvPr/>
        </p:nvSpPr>
        <p:spPr>
          <a:xfrm>
            <a:off x="2441693" y="3284984"/>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9" idx="0"/>
          </p:cNvCxnSpPr>
          <p:nvPr/>
        </p:nvCxnSpPr>
        <p:spPr>
          <a:xfrm flipH="1">
            <a:off x="4378929" y="546284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10384" y="58818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1" idx="0"/>
          </p:cNvCxnSpPr>
          <p:nvPr/>
        </p:nvCxnSpPr>
        <p:spPr>
          <a:xfrm>
            <a:off x="4788299" y="547213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70577" y="584596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4582" y="320328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35066" y="2709023"/>
            <a:ext cx="504056" cy="360040"/>
          </a:xfrm>
          <a:prstGeom prst="ellipse">
            <a:avLst/>
          </a:prstGeom>
          <a:solidFill>
            <a:schemeClr val="tx2">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75862" y="441316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05927" y="432448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5936" y="437721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36271" y="51028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20822" y="3283009"/>
            <a:ext cx="504056" cy="369332"/>
          </a:xfrm>
          <a:prstGeom prst="rect">
            <a:avLst/>
          </a:prstGeom>
          <a:noFill/>
        </p:spPr>
        <p:txBody>
          <a:bodyPr wrap="square" rtlCol="0">
            <a:spAutoFit/>
          </a:bodyPr>
          <a:lstStyle/>
          <a:p>
            <a:pPr algn="ctr"/>
            <a:r>
              <a:rPr lang="en-US" i="1" dirty="0"/>
              <a:t>B</a:t>
            </a:r>
          </a:p>
        </p:txBody>
      </p:sp>
      <p:sp>
        <p:nvSpPr>
          <p:cNvPr id="19" name="TextBox 18"/>
          <p:cNvSpPr txBox="1"/>
          <p:nvPr/>
        </p:nvSpPr>
        <p:spPr>
          <a:xfrm>
            <a:off x="4821322" y="4368461"/>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4647544" y="2687072"/>
            <a:ext cx="504056" cy="369332"/>
          </a:xfrm>
          <a:prstGeom prst="rect">
            <a:avLst/>
          </a:prstGeom>
          <a:noFill/>
        </p:spPr>
        <p:txBody>
          <a:bodyPr wrap="square" rtlCol="0">
            <a:spAutoFit/>
          </a:bodyPr>
          <a:lstStyle/>
          <a:p>
            <a:pPr algn="ctr"/>
            <a:r>
              <a:rPr lang="en-US" i="1" dirty="0"/>
              <a:t>E</a:t>
            </a:r>
          </a:p>
        </p:txBody>
      </p:sp>
      <p:sp>
        <p:nvSpPr>
          <p:cNvPr id="21" name="TextBox 20"/>
          <p:cNvSpPr txBox="1"/>
          <p:nvPr/>
        </p:nvSpPr>
        <p:spPr>
          <a:xfrm>
            <a:off x="3305927" y="4303446"/>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531597" y="5074489"/>
            <a:ext cx="504056" cy="369332"/>
          </a:xfrm>
          <a:prstGeom prst="rect">
            <a:avLst/>
          </a:prstGeom>
          <a:noFill/>
        </p:spPr>
        <p:txBody>
          <a:bodyPr wrap="square" rtlCol="0">
            <a:spAutoFit/>
          </a:bodyPr>
          <a:lstStyle/>
          <a:p>
            <a:pPr algn="ctr"/>
            <a:r>
              <a:rPr lang="en-US" i="1" dirty="0"/>
              <a:t>H</a:t>
            </a:r>
          </a:p>
        </p:txBody>
      </p:sp>
      <p:sp>
        <p:nvSpPr>
          <p:cNvPr id="24" name="TextBox 23"/>
          <p:cNvSpPr txBox="1"/>
          <p:nvPr/>
        </p:nvSpPr>
        <p:spPr>
          <a:xfrm>
            <a:off x="6603938" y="4416896"/>
            <a:ext cx="504056" cy="369332"/>
          </a:xfrm>
          <a:prstGeom prst="rect">
            <a:avLst/>
          </a:prstGeom>
          <a:noFill/>
        </p:spPr>
        <p:txBody>
          <a:bodyPr wrap="square" rtlCol="0">
            <a:spAutoFit/>
          </a:bodyPr>
          <a:lstStyle/>
          <a:p>
            <a:pPr algn="ctr"/>
            <a:r>
              <a:rPr lang="en-US" i="1" dirty="0"/>
              <a:t>Y</a:t>
            </a:r>
          </a:p>
        </p:txBody>
      </p:sp>
      <p:cxnSp>
        <p:nvCxnSpPr>
          <p:cNvPr id="25" name="Straight Connector 24"/>
          <p:cNvCxnSpPr>
            <a:stCxn id="6" idx="5"/>
            <a:endCxn id="21" idx="0"/>
          </p:cNvCxnSpPr>
          <p:nvPr/>
        </p:nvCxnSpPr>
        <p:spPr>
          <a:xfrm>
            <a:off x="2871932" y="3592297"/>
            <a:ext cx="686023" cy="71114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4"/>
          </p:cNvCxnSpPr>
          <p:nvPr/>
        </p:nvCxnSpPr>
        <p:spPr>
          <a:xfrm>
            <a:off x="5666610" y="3563327"/>
            <a:ext cx="984671" cy="8824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065305" y="3016336"/>
            <a:ext cx="601305" cy="1869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2871932" y="3016336"/>
            <a:ext cx="1836951" cy="3213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788299" y="4684524"/>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446596" y="474131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378051" y="516030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855966" y="4750602"/>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38244" y="51244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236175" y="4684524"/>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86007" y="5138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148516" y="467899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79971" y="50979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557886" y="468828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40164" y="5062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12" idx="4"/>
          </p:cNvCxnSpPr>
          <p:nvPr/>
        </p:nvCxnSpPr>
        <p:spPr>
          <a:xfrm flipH="1">
            <a:off x="5207666" y="3563327"/>
            <a:ext cx="458944" cy="8580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 idx="3"/>
            <a:endCxn id="57" idx="0"/>
          </p:cNvCxnSpPr>
          <p:nvPr/>
        </p:nvCxnSpPr>
        <p:spPr>
          <a:xfrm flipH="1">
            <a:off x="1632979" y="3592297"/>
            <a:ext cx="882531" cy="4107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64434" y="40030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4892" y="3203287"/>
            <a:ext cx="504056" cy="369332"/>
          </a:xfrm>
          <a:prstGeom prst="rect">
            <a:avLst/>
          </a:prstGeom>
          <a:noFill/>
        </p:spPr>
        <p:txBody>
          <a:bodyPr wrap="square" rtlCol="0">
            <a:spAutoFit/>
          </a:bodyPr>
          <a:lstStyle/>
          <a:p>
            <a:pPr algn="ctr"/>
            <a:r>
              <a:rPr lang="en-US" i="1" dirty="0"/>
              <a:t>S</a:t>
            </a:r>
          </a:p>
        </p:txBody>
      </p:sp>
      <p:cxnSp>
        <p:nvCxnSpPr>
          <p:cNvPr id="60" name="Straight Connector 59"/>
          <p:cNvCxnSpPr/>
          <p:nvPr/>
        </p:nvCxnSpPr>
        <p:spPr>
          <a:xfrm flipH="1">
            <a:off x="1543332" y="3486087"/>
            <a:ext cx="877490" cy="1"/>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07666" y="2858242"/>
            <a:ext cx="954928" cy="13496"/>
          </a:xfrm>
          <a:prstGeom prst="line">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64725" y="3306067"/>
            <a:ext cx="504056" cy="369332"/>
          </a:xfrm>
          <a:prstGeom prst="rect">
            <a:avLst/>
          </a:prstGeom>
          <a:noFill/>
        </p:spPr>
        <p:txBody>
          <a:bodyPr wrap="square" rtlCol="0">
            <a:spAutoFit/>
          </a:bodyPr>
          <a:lstStyle/>
          <a:p>
            <a:pPr algn="ctr"/>
            <a:r>
              <a:rPr lang="en-US" i="1" dirty="0"/>
              <a:t>h</a:t>
            </a:r>
          </a:p>
        </p:txBody>
      </p:sp>
      <p:sp>
        <p:nvSpPr>
          <p:cNvPr id="67" name="TextBox 66"/>
          <p:cNvSpPr txBox="1"/>
          <p:nvPr/>
        </p:nvSpPr>
        <p:spPr>
          <a:xfrm>
            <a:off x="6071806" y="2604222"/>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1403754" y="20748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endCxn id="62" idx="5"/>
          </p:cNvCxnSpPr>
          <p:nvPr/>
        </p:nvCxnSpPr>
        <p:spPr>
          <a:xfrm flipH="1" flipV="1">
            <a:off x="1833993" y="2382210"/>
            <a:ext cx="2874890" cy="34925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837969" y="2382210"/>
            <a:ext cx="639602" cy="6199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69424" y="300219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403754" y="2074897"/>
            <a:ext cx="504056" cy="369332"/>
          </a:xfrm>
          <a:prstGeom prst="rect">
            <a:avLst/>
          </a:prstGeom>
          <a:noFill/>
        </p:spPr>
        <p:txBody>
          <a:bodyPr wrap="square" rtlCol="0">
            <a:spAutoFit/>
          </a:bodyPr>
          <a:lstStyle/>
          <a:p>
            <a:pPr algn="ctr"/>
            <a:r>
              <a:rPr lang="en-US" i="1" dirty="0"/>
              <a:t>A</a:t>
            </a:r>
          </a:p>
        </p:txBody>
      </p:sp>
    </p:spTree>
    <p:extLst>
      <p:ext uri="{BB962C8B-B14F-4D97-AF65-F5344CB8AC3E}">
        <p14:creationId xmlns:p14="http://schemas.microsoft.com/office/powerpoint/2010/main" val="2651225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Rotation</a:t>
            </a:r>
          </a:p>
        </p:txBody>
      </p:sp>
      <p:sp>
        <p:nvSpPr>
          <p:cNvPr id="3" name="Content Placeholder 2"/>
          <p:cNvSpPr>
            <a:spLocks noGrp="1"/>
          </p:cNvSpPr>
          <p:nvPr>
            <p:ph idx="1"/>
          </p:nvPr>
        </p:nvSpPr>
        <p:spPr/>
        <p:txBody>
          <a:bodyPr>
            <a:normAutofit fontScale="77500" lnSpcReduction="20000"/>
          </a:bodyPr>
          <a:lstStyle/>
          <a:p>
            <a:pPr marL="0" indent="0">
              <a:buNone/>
            </a:pPr>
            <a:r>
              <a:rPr lang="pt-BR" dirty="0">
                <a:latin typeface="Courier New" pitchFamily="49" charset="0"/>
                <a:cs typeface="Courier New" pitchFamily="49" charset="0"/>
              </a:rPr>
              <a:t>link </a:t>
            </a:r>
            <a:r>
              <a:rPr lang="pt-BR" dirty="0" err="1">
                <a:latin typeface="Courier New" pitchFamily="49" charset="0"/>
                <a:cs typeface="Courier New" pitchFamily="49" charset="0"/>
              </a:rPr>
              <a:t>rotR</a:t>
            </a:r>
            <a:r>
              <a:rPr lang="pt-BR" dirty="0">
                <a:latin typeface="Courier New" pitchFamily="49" charset="0"/>
                <a:cs typeface="Courier New" pitchFamily="49" charset="0"/>
              </a:rPr>
              <a:t>(link h)  </a:t>
            </a:r>
          </a:p>
          <a:p>
            <a:pPr marL="0" indent="0">
              <a:buNone/>
            </a:pPr>
            <a:r>
              <a:rPr lang="pt-BR" dirty="0">
                <a:latin typeface="Courier New" pitchFamily="49" charset="0"/>
                <a:cs typeface="Courier New" pitchFamily="49" charset="0"/>
              </a:rPr>
              <a:t> { </a:t>
            </a:r>
          </a:p>
          <a:p>
            <a:pPr marL="0" indent="0">
              <a:buNone/>
            </a:pPr>
            <a:r>
              <a:rPr lang="pt-BR" dirty="0">
                <a:latin typeface="Courier New" pitchFamily="49" charset="0"/>
                <a:cs typeface="Courier New" pitchFamily="49" charset="0"/>
              </a:rPr>
              <a:t>    link x = h-&gt;l; h-&gt;l = x-&gt;r;</a:t>
            </a:r>
          </a:p>
          <a:p>
            <a:pPr marL="0" indent="0">
              <a:buNone/>
            </a:pPr>
            <a:r>
              <a:rPr lang="pt-BR" dirty="0">
                <a:latin typeface="Courier New" pitchFamily="49" charset="0"/>
                <a:cs typeface="Courier New" pitchFamily="49" charset="0"/>
              </a:rPr>
              <a:t>    x-&gt;r = h; </a:t>
            </a:r>
            <a:r>
              <a:rPr lang="pt-BR" dirty="0" err="1">
                <a:latin typeface="Courier New" pitchFamily="49" charset="0"/>
                <a:cs typeface="Courier New" pitchFamily="49" charset="0"/>
              </a:rPr>
              <a:t>return</a:t>
            </a:r>
            <a:r>
              <a:rPr lang="pt-BR" dirty="0">
                <a:latin typeface="Courier New" pitchFamily="49" charset="0"/>
                <a:cs typeface="Courier New" pitchFamily="49" charset="0"/>
              </a:rPr>
              <a:t> x; </a:t>
            </a:r>
          </a:p>
          <a:p>
            <a:pPr marL="0" indent="0">
              <a:buNone/>
            </a:pPr>
            <a:r>
              <a:rPr lang="pt-BR" dirty="0">
                <a:latin typeface="Courier New" pitchFamily="49" charset="0"/>
                <a:cs typeface="Courier New" pitchFamily="49" charset="0"/>
              </a:rPr>
              <a:t> }</a:t>
            </a:r>
          </a:p>
          <a:p>
            <a:pPr marL="0" indent="0">
              <a:buNone/>
            </a:pPr>
            <a:endParaRPr lang="pt-BR" dirty="0">
              <a:latin typeface="Courier New" pitchFamily="49" charset="0"/>
              <a:cs typeface="Courier New" pitchFamily="49" charset="0"/>
            </a:endParaRPr>
          </a:p>
          <a:p>
            <a:pPr marL="0" indent="0">
              <a:buNone/>
            </a:pPr>
            <a:r>
              <a:rPr lang="pt-BR" dirty="0">
                <a:latin typeface="Courier New" pitchFamily="49" charset="0"/>
                <a:cs typeface="Courier New" pitchFamily="49" charset="0"/>
              </a:rPr>
              <a:t>link </a:t>
            </a:r>
            <a:r>
              <a:rPr lang="pt-BR" dirty="0" err="1">
                <a:latin typeface="Courier New" pitchFamily="49" charset="0"/>
                <a:cs typeface="Courier New" pitchFamily="49" charset="0"/>
              </a:rPr>
              <a:t>rotL</a:t>
            </a:r>
            <a:r>
              <a:rPr lang="pt-BR" dirty="0">
                <a:latin typeface="Courier New" pitchFamily="49" charset="0"/>
                <a:cs typeface="Courier New" pitchFamily="49" charset="0"/>
              </a:rPr>
              <a:t>(link h)  </a:t>
            </a:r>
          </a:p>
          <a:p>
            <a:pPr marL="0" indent="0">
              <a:buNone/>
            </a:pPr>
            <a:r>
              <a:rPr lang="pt-BR" dirty="0">
                <a:latin typeface="Courier New" pitchFamily="49" charset="0"/>
                <a:cs typeface="Courier New" pitchFamily="49" charset="0"/>
              </a:rPr>
              <a:t> { </a:t>
            </a:r>
          </a:p>
          <a:p>
            <a:pPr marL="0" indent="0">
              <a:buNone/>
            </a:pPr>
            <a:r>
              <a:rPr lang="pt-BR" dirty="0">
                <a:latin typeface="Courier New" pitchFamily="49" charset="0"/>
                <a:cs typeface="Courier New" pitchFamily="49" charset="0"/>
              </a:rPr>
              <a:t>    link x = h-&gt;r; h-&gt;r = x-&gt;l;</a:t>
            </a:r>
          </a:p>
          <a:p>
            <a:pPr marL="0" indent="0">
              <a:buNone/>
            </a:pPr>
            <a:r>
              <a:rPr lang="pt-BR" dirty="0">
                <a:latin typeface="Courier New" pitchFamily="49" charset="0"/>
                <a:cs typeface="Courier New" pitchFamily="49" charset="0"/>
              </a:rPr>
              <a:t>    x-&gt;l = h; </a:t>
            </a:r>
            <a:r>
              <a:rPr lang="pt-BR" dirty="0" err="1">
                <a:latin typeface="Courier New" pitchFamily="49" charset="0"/>
                <a:cs typeface="Courier New" pitchFamily="49" charset="0"/>
              </a:rPr>
              <a:t>return</a:t>
            </a:r>
            <a:r>
              <a:rPr lang="pt-BR" dirty="0">
                <a:latin typeface="Courier New" pitchFamily="49" charset="0"/>
                <a:cs typeface="Courier New" pitchFamily="49" charset="0"/>
              </a:rPr>
              <a:t> x; </a:t>
            </a:r>
          </a:p>
          <a:p>
            <a:pPr marL="0" indent="0">
              <a:buNone/>
            </a:pPr>
            <a:r>
              <a:rPr lang="pt-BR" dirty="0">
                <a:latin typeface="Courier New" pitchFamily="49" charset="0"/>
                <a:cs typeface="Courier New" pitchFamily="49" charset="0"/>
              </a:rPr>
              <a:t> }</a:t>
            </a:r>
            <a:endParaRPr lang="en-US"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63</a:t>
            </a:fld>
            <a:endParaRPr lang="en-US"/>
          </a:p>
        </p:txBody>
      </p:sp>
    </p:spTree>
    <p:extLst>
      <p:ext uri="{BB962C8B-B14F-4D97-AF65-F5344CB8AC3E}">
        <p14:creationId xmlns:p14="http://schemas.microsoft.com/office/powerpoint/2010/main" val="1681771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at the Root</a:t>
            </a:r>
          </a:p>
        </p:txBody>
      </p:sp>
      <p:sp>
        <p:nvSpPr>
          <p:cNvPr id="3" name="Content Placeholder 2"/>
          <p:cNvSpPr>
            <a:spLocks noGrp="1"/>
          </p:cNvSpPr>
          <p:nvPr>
            <p:ph idx="1"/>
          </p:nvPr>
        </p:nvSpPr>
        <p:spPr/>
        <p:txBody>
          <a:bodyPr>
            <a:normAutofit fontScale="92500"/>
          </a:bodyPr>
          <a:lstStyle/>
          <a:p>
            <a:r>
              <a:rPr lang="en-US" dirty="0"/>
              <a:t>In the implementation of insertion presented earlier, every new node inserted goes somewhere at the bottom of the tree.</a:t>
            </a:r>
          </a:p>
          <a:p>
            <a:r>
              <a:rPr lang="en-US" dirty="0"/>
              <a:t>We can consider an alternative insertion method where we insist that </a:t>
            </a:r>
            <a:r>
              <a:rPr lang="en-US" b="1" dirty="0"/>
              <a:t>each new node is inserted at the root.</a:t>
            </a:r>
            <a:endParaRPr lang="en-US" dirty="0"/>
          </a:p>
          <a:p>
            <a:r>
              <a:rPr lang="en-US" dirty="0"/>
              <a:t>In practice, the advantage of the root insertion method is that recently inserted keys are near the top. This can be useful in some applications.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64</a:t>
            </a:fld>
            <a:endParaRPr lang="en-US"/>
          </a:p>
        </p:txBody>
      </p:sp>
    </p:spTree>
    <p:extLst>
      <p:ext uri="{BB962C8B-B14F-4D97-AF65-F5344CB8AC3E}">
        <p14:creationId xmlns:p14="http://schemas.microsoft.com/office/powerpoint/2010/main" val="2423915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at the Root (cont’d)</a:t>
            </a:r>
          </a:p>
        </p:txBody>
      </p:sp>
      <p:sp>
        <p:nvSpPr>
          <p:cNvPr id="3" name="Content Placeholder 2"/>
          <p:cNvSpPr>
            <a:spLocks noGrp="1"/>
          </p:cNvSpPr>
          <p:nvPr>
            <p:ph idx="1"/>
          </p:nvPr>
        </p:nvSpPr>
        <p:spPr/>
        <p:txBody>
          <a:bodyPr/>
          <a:lstStyle/>
          <a:p>
            <a:r>
              <a:rPr lang="en-US" dirty="0"/>
              <a:t>The rotation operations provide </a:t>
            </a:r>
            <a:r>
              <a:rPr lang="en-US" b="1" dirty="0"/>
              <a:t>a straightforward implementation of root insertion: </a:t>
            </a:r>
          </a:p>
          <a:p>
            <a:pPr lvl="1"/>
            <a:r>
              <a:rPr lang="en-US" dirty="0"/>
              <a:t>Recursively insert the new item into the appropriate </a:t>
            </a:r>
            <a:r>
              <a:rPr lang="en-US" dirty="0" err="1"/>
              <a:t>subtree</a:t>
            </a:r>
            <a:r>
              <a:rPr lang="en-US" dirty="0"/>
              <a:t>, leaving it, when the recursion is complete, at the root of that tree.</a:t>
            </a:r>
          </a:p>
          <a:p>
            <a:pPr lvl="1"/>
            <a:r>
              <a:rPr lang="en-US" dirty="0"/>
              <a:t>Then, rotate repeatedly to make it the root of the tree.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65</a:t>
            </a:fld>
            <a:endParaRPr lang="en-US"/>
          </a:p>
        </p:txBody>
      </p:sp>
    </p:spTree>
    <p:extLst>
      <p:ext uri="{BB962C8B-B14F-4D97-AF65-F5344CB8AC3E}">
        <p14:creationId xmlns:p14="http://schemas.microsoft.com/office/powerpoint/2010/main" val="2226188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37" y="260648"/>
            <a:ext cx="8229600" cy="1143000"/>
          </a:xfrm>
        </p:spPr>
        <p:txBody>
          <a:bodyPr/>
          <a:lstStyle/>
          <a:p>
            <a:r>
              <a:rPr lang="en-US" dirty="0"/>
              <a:t>Example: Root Insertion of </a:t>
            </a:r>
            <a:r>
              <a:rPr lang="en-US" i="1" dirty="0"/>
              <a:t>G</a:t>
            </a:r>
          </a:p>
        </p:txBody>
      </p:sp>
      <p:sp>
        <p:nvSpPr>
          <p:cNvPr id="3" name="Content Placeholder 2"/>
          <p:cNvSpPr>
            <a:spLocks noGrp="1"/>
          </p:cNvSpPr>
          <p:nvPr>
            <p:ph idx="1"/>
          </p:nvPr>
        </p:nvSpPr>
        <p:spPr>
          <a:xfrm>
            <a:off x="435087" y="1626372"/>
            <a:ext cx="8229600" cy="4525963"/>
          </a:xfrm>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66</a:t>
            </a:fld>
            <a:endParaRPr lang="en-US"/>
          </a:p>
        </p:txBody>
      </p:sp>
      <p:sp>
        <p:nvSpPr>
          <p:cNvPr id="6" name="Oval 5"/>
          <p:cNvSpPr/>
          <p:nvPr/>
        </p:nvSpPr>
        <p:spPr>
          <a:xfrm>
            <a:off x="3671728" y="323225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228111" y="5260857"/>
            <a:ext cx="340826" cy="3831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1" idx="0"/>
          </p:cNvCxnSpPr>
          <p:nvPr/>
        </p:nvCxnSpPr>
        <p:spPr>
          <a:xfrm>
            <a:off x="4568937" y="5270149"/>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851215" y="564397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44617" y="3150560"/>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88391" y="2411574"/>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59972" y="42129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86574" y="417522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16909" y="490081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88938" y="3226926"/>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4568937" y="4157810"/>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287046" y="2411574"/>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2549031" y="4212997"/>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304076" y="4891525"/>
            <a:ext cx="504056" cy="369332"/>
          </a:xfrm>
          <a:prstGeom prst="rect">
            <a:avLst/>
          </a:prstGeom>
          <a:noFill/>
        </p:spPr>
        <p:txBody>
          <a:bodyPr wrap="square" rtlCol="0">
            <a:spAutoFit/>
          </a:bodyPr>
          <a:lstStyle/>
          <a:p>
            <a:pPr algn="ctr"/>
            <a:r>
              <a:rPr lang="en-US" i="1" dirty="0"/>
              <a:t>H</a:t>
            </a:r>
          </a:p>
        </p:txBody>
      </p:sp>
      <p:cxnSp>
        <p:nvCxnSpPr>
          <p:cNvPr id="25" name="Straight Connector 24"/>
          <p:cNvCxnSpPr>
            <a:stCxn id="6" idx="3"/>
            <a:endCxn id="15" idx="0"/>
          </p:cNvCxnSpPr>
          <p:nvPr/>
        </p:nvCxnSpPr>
        <p:spPr>
          <a:xfrm flipH="1">
            <a:off x="2812000" y="3539570"/>
            <a:ext cx="933545" cy="6734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718630" y="2718887"/>
            <a:ext cx="1178015" cy="431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4101967" y="2718887"/>
            <a:ext cx="1260241" cy="5660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568937" y="4482537"/>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561432" y="3517699"/>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492887" y="39366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6970802" y="3526991"/>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253080" y="390082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016813" y="4482537"/>
            <a:ext cx="465257" cy="5039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413526" y="498723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2402561" y="4567507"/>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334016" y="49865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2811931" y="4576799"/>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94209" y="49506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44617" y="3150560"/>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2979270" y="16500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3" idx="1"/>
            <a:endCxn id="62" idx="5"/>
          </p:cNvCxnSpPr>
          <p:nvPr/>
        </p:nvCxnSpPr>
        <p:spPr>
          <a:xfrm flipH="1" flipV="1">
            <a:off x="3409509" y="1957410"/>
            <a:ext cx="1952699" cy="5068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2136549" y="1957410"/>
            <a:ext cx="916538" cy="6174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068004" y="257487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979270" y="1654040"/>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5"/>
            <a:endCxn id="16" idx="1"/>
          </p:cNvCxnSpPr>
          <p:nvPr/>
        </p:nvCxnSpPr>
        <p:spPr>
          <a:xfrm>
            <a:off x="4101967" y="3539570"/>
            <a:ext cx="558424" cy="6883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162090" y="56626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264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i="1" dirty="0"/>
              <a:t>G</a:t>
            </a:r>
            <a:r>
              <a:rPr lang="en-US" dirty="0"/>
              <a:t> is inserted</a:t>
            </a:r>
            <a:endParaRPr lang="en-US" i="1"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67</a:t>
            </a:fld>
            <a:endParaRPr lang="en-US"/>
          </a:p>
        </p:txBody>
      </p:sp>
      <p:sp>
        <p:nvSpPr>
          <p:cNvPr id="6" name="Oval 5"/>
          <p:cNvSpPr/>
          <p:nvPr/>
        </p:nvSpPr>
        <p:spPr>
          <a:xfrm>
            <a:off x="3852574" y="3340269"/>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340413" y="5368869"/>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7" idx="4"/>
            <a:endCxn id="11" idx="0"/>
          </p:cNvCxnSpPr>
          <p:nvPr/>
        </p:nvCxnSpPr>
        <p:spPr>
          <a:xfrm>
            <a:off x="4749783" y="5368869"/>
            <a:ext cx="549822" cy="6029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31060" y="597178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25463" y="3258572"/>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69237" y="2519586"/>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40818" y="4321009"/>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67420" y="428323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97755" y="5008829"/>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52574" y="3341291"/>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4774810" y="4268603"/>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469237" y="2522979"/>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2758473" y="4318231"/>
            <a:ext cx="504056" cy="369332"/>
          </a:xfrm>
          <a:prstGeom prst="rect">
            <a:avLst/>
          </a:prstGeom>
          <a:noFill/>
        </p:spPr>
        <p:txBody>
          <a:bodyPr wrap="square" rtlCol="0">
            <a:spAutoFit/>
          </a:bodyPr>
          <a:lstStyle/>
          <a:p>
            <a:pPr algn="ctr"/>
            <a:r>
              <a:rPr lang="en-US" i="1" dirty="0"/>
              <a:t>C</a:t>
            </a:r>
          </a:p>
        </p:txBody>
      </p:sp>
      <p:sp>
        <p:nvSpPr>
          <p:cNvPr id="23" name="TextBox 22"/>
          <p:cNvSpPr txBox="1"/>
          <p:nvPr/>
        </p:nvSpPr>
        <p:spPr>
          <a:xfrm>
            <a:off x="4515392" y="4999537"/>
            <a:ext cx="504056" cy="369332"/>
          </a:xfrm>
          <a:prstGeom prst="rect">
            <a:avLst/>
          </a:prstGeom>
          <a:noFill/>
        </p:spPr>
        <p:txBody>
          <a:bodyPr wrap="square" rtlCol="0">
            <a:spAutoFit/>
          </a:bodyPr>
          <a:lstStyle/>
          <a:p>
            <a:pPr algn="ctr"/>
            <a:r>
              <a:rPr lang="en-US" i="1" dirty="0"/>
              <a:t>H</a:t>
            </a:r>
          </a:p>
        </p:txBody>
      </p:sp>
      <p:cxnSp>
        <p:nvCxnSpPr>
          <p:cNvPr id="25" name="Straight Connector 24"/>
          <p:cNvCxnSpPr>
            <a:stCxn id="6" idx="3"/>
            <a:endCxn id="15" idx="0"/>
          </p:cNvCxnSpPr>
          <p:nvPr/>
        </p:nvCxnSpPr>
        <p:spPr>
          <a:xfrm flipH="1">
            <a:off x="2992846" y="3647582"/>
            <a:ext cx="933545" cy="6734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5899476" y="2826899"/>
            <a:ext cx="1178015" cy="431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4282813" y="2826899"/>
            <a:ext cx="1260241" cy="5660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4749783" y="4590549"/>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6713574" y="360312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645029" y="402212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122944" y="361242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405222" y="3986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5197659" y="4590549"/>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347491" y="504483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2583407" y="4675519"/>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514862" y="509451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2992777" y="4684811"/>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75055" y="50586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25463" y="3253926"/>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3160116" y="1758109"/>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3" idx="1"/>
            <a:endCxn id="62" idx="5"/>
          </p:cNvCxnSpPr>
          <p:nvPr/>
        </p:nvCxnSpPr>
        <p:spPr>
          <a:xfrm flipH="1" flipV="1">
            <a:off x="3590355" y="2065422"/>
            <a:ext cx="1952699" cy="5068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2317395" y="2065422"/>
            <a:ext cx="916538" cy="6174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248850" y="268288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160116" y="1748817"/>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5"/>
            <a:endCxn id="16" idx="1"/>
          </p:cNvCxnSpPr>
          <p:nvPr/>
        </p:nvCxnSpPr>
        <p:spPr>
          <a:xfrm>
            <a:off x="4282813" y="3647582"/>
            <a:ext cx="558424" cy="6883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057969" y="580973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endCxn id="72" idx="0"/>
          </p:cNvCxnSpPr>
          <p:nvPr/>
        </p:nvCxnSpPr>
        <p:spPr>
          <a:xfrm flipH="1">
            <a:off x="3899917" y="6169774"/>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831372" y="658876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4309287" y="6179066"/>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591565" y="655289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057259" y="5840721"/>
            <a:ext cx="504056" cy="369332"/>
          </a:xfrm>
          <a:prstGeom prst="rect">
            <a:avLst/>
          </a:prstGeom>
          <a:noFill/>
        </p:spPr>
        <p:txBody>
          <a:bodyPr wrap="square" rtlCol="0">
            <a:spAutoFit/>
          </a:bodyPr>
          <a:lstStyle/>
          <a:p>
            <a:pPr algn="ctr"/>
            <a:r>
              <a:rPr lang="en-US" i="1" dirty="0"/>
              <a:t>G</a:t>
            </a:r>
          </a:p>
        </p:txBody>
      </p:sp>
    </p:spTree>
    <p:extLst>
      <p:ext uri="{BB962C8B-B14F-4D97-AF65-F5344CB8AC3E}">
        <p14:creationId xmlns:p14="http://schemas.microsoft.com/office/powerpoint/2010/main" val="7782583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a:t>
            </a:r>
            <a:r>
              <a:rPr lang="en-US" i="1" dirty="0"/>
              <a:t>H</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68</a:t>
            </a:fld>
            <a:endParaRPr lang="en-US"/>
          </a:p>
        </p:txBody>
      </p:sp>
      <p:sp>
        <p:nvSpPr>
          <p:cNvPr id="6" name="Oval 5"/>
          <p:cNvSpPr/>
          <p:nvPr/>
        </p:nvSpPr>
        <p:spPr>
          <a:xfrm>
            <a:off x="4835582" y="3185487"/>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5323421" y="5214087"/>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7" idx="4"/>
            <a:endCxn id="11" idx="0"/>
          </p:cNvCxnSpPr>
          <p:nvPr/>
        </p:nvCxnSpPr>
        <p:spPr>
          <a:xfrm>
            <a:off x="5732791" y="5214087"/>
            <a:ext cx="503456" cy="5105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67702" y="572462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08471" y="3103790"/>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52245" y="2364804"/>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23826" y="416622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50428" y="412845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80763" y="485404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835582" y="3173129"/>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5765814" y="4113439"/>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6452245" y="2339622"/>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3723757" y="4181181"/>
            <a:ext cx="504056" cy="369332"/>
          </a:xfrm>
          <a:prstGeom prst="rect">
            <a:avLst/>
          </a:prstGeom>
          <a:noFill/>
        </p:spPr>
        <p:txBody>
          <a:bodyPr wrap="square" rtlCol="0">
            <a:spAutoFit/>
          </a:bodyPr>
          <a:lstStyle/>
          <a:p>
            <a:pPr algn="ctr"/>
            <a:r>
              <a:rPr lang="en-US" i="1" dirty="0"/>
              <a:t>C</a:t>
            </a:r>
          </a:p>
        </p:txBody>
      </p:sp>
      <p:cxnSp>
        <p:nvCxnSpPr>
          <p:cNvPr id="25" name="Straight Connector 24"/>
          <p:cNvCxnSpPr>
            <a:stCxn id="6" idx="3"/>
            <a:endCxn id="15" idx="0"/>
          </p:cNvCxnSpPr>
          <p:nvPr/>
        </p:nvCxnSpPr>
        <p:spPr>
          <a:xfrm flipH="1">
            <a:off x="3975854" y="3492800"/>
            <a:ext cx="933545" cy="6734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6882484" y="2672117"/>
            <a:ext cx="1178015" cy="431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5265821" y="2672117"/>
            <a:ext cx="1260241" cy="5660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5732791" y="4435767"/>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743909" y="344834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675364" y="38673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8153279" y="3457638"/>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435557" y="38314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6180667" y="4435767"/>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30499" y="489005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566415" y="4520737"/>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497870" y="493973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975785" y="4530029"/>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258063" y="490385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824634" y="3107927"/>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4143124" y="160332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3" idx="1"/>
            <a:endCxn id="62" idx="5"/>
          </p:cNvCxnSpPr>
          <p:nvPr/>
        </p:nvCxnSpPr>
        <p:spPr>
          <a:xfrm flipH="1" flipV="1">
            <a:off x="4573363" y="1910640"/>
            <a:ext cx="1952699" cy="5068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3300403" y="1910640"/>
            <a:ext cx="916538" cy="6174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231858" y="25281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143124" y="1610279"/>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5"/>
            <a:endCxn id="16" idx="1"/>
          </p:cNvCxnSpPr>
          <p:nvPr/>
        </p:nvCxnSpPr>
        <p:spPr>
          <a:xfrm>
            <a:off x="5265821" y="3492800"/>
            <a:ext cx="558424" cy="6883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040977" y="565495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endCxn id="72" idx="0"/>
          </p:cNvCxnSpPr>
          <p:nvPr/>
        </p:nvCxnSpPr>
        <p:spPr>
          <a:xfrm flipH="1">
            <a:off x="4882925" y="601499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814380" y="643398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5292295" y="602428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574573" y="639811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467706" y="4854047"/>
            <a:ext cx="504056" cy="369332"/>
          </a:xfrm>
          <a:prstGeom prst="rect">
            <a:avLst/>
          </a:prstGeom>
          <a:noFill/>
        </p:spPr>
        <p:txBody>
          <a:bodyPr wrap="square" rtlCol="0">
            <a:spAutoFit/>
          </a:bodyPr>
          <a:lstStyle/>
          <a:p>
            <a:pPr algn="ctr"/>
            <a:r>
              <a:rPr lang="en-US" i="1" dirty="0"/>
              <a:t>G</a:t>
            </a:r>
          </a:p>
        </p:txBody>
      </p:sp>
      <p:sp>
        <p:nvSpPr>
          <p:cNvPr id="23" name="TextBox 22"/>
          <p:cNvSpPr txBox="1"/>
          <p:nvPr/>
        </p:nvSpPr>
        <p:spPr>
          <a:xfrm>
            <a:off x="5020652" y="5654952"/>
            <a:ext cx="504056" cy="369332"/>
          </a:xfrm>
          <a:prstGeom prst="rect">
            <a:avLst/>
          </a:prstGeom>
          <a:noFill/>
        </p:spPr>
        <p:txBody>
          <a:bodyPr wrap="square" rtlCol="0">
            <a:spAutoFit/>
          </a:bodyPr>
          <a:lstStyle/>
          <a:p>
            <a:pPr algn="ctr"/>
            <a:r>
              <a:rPr lang="en-US" i="1" dirty="0"/>
              <a:t>H</a:t>
            </a:r>
          </a:p>
        </p:txBody>
      </p:sp>
    </p:spTree>
    <p:extLst>
      <p:ext uri="{BB962C8B-B14F-4D97-AF65-F5344CB8AC3E}">
        <p14:creationId xmlns:p14="http://schemas.microsoft.com/office/powerpoint/2010/main" val="40142422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a:t>
            </a:r>
            <a:r>
              <a:rPr lang="en-US" i="1" dirty="0"/>
              <a:t>R</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69</a:t>
            </a:fld>
            <a:endParaRPr lang="en-US"/>
          </a:p>
        </p:txBody>
      </p:sp>
      <p:sp>
        <p:nvSpPr>
          <p:cNvPr id="6" name="Oval 5"/>
          <p:cNvSpPr/>
          <p:nvPr/>
        </p:nvSpPr>
        <p:spPr>
          <a:xfrm>
            <a:off x="4720186" y="3200345"/>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5208025" y="5228945"/>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1" idx="0"/>
          </p:cNvCxnSpPr>
          <p:nvPr/>
        </p:nvCxnSpPr>
        <p:spPr>
          <a:xfrm>
            <a:off x="5617395" y="5238237"/>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899673" y="56120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93075" y="3118648"/>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336849" y="2379662"/>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08430" y="4181085"/>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635032" y="414331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65367" y="4868905"/>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20186" y="3199670"/>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5351675" y="4881240"/>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6336849" y="2370370"/>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3597489" y="4166263"/>
            <a:ext cx="504056" cy="369332"/>
          </a:xfrm>
          <a:prstGeom prst="rect">
            <a:avLst/>
          </a:prstGeom>
          <a:noFill/>
        </p:spPr>
        <p:txBody>
          <a:bodyPr wrap="square" rtlCol="0">
            <a:spAutoFit/>
          </a:bodyPr>
          <a:lstStyle/>
          <a:p>
            <a:pPr algn="ctr"/>
            <a:r>
              <a:rPr lang="en-US" i="1" dirty="0"/>
              <a:t>C</a:t>
            </a:r>
          </a:p>
        </p:txBody>
      </p:sp>
      <p:cxnSp>
        <p:nvCxnSpPr>
          <p:cNvPr id="25" name="Straight Connector 24"/>
          <p:cNvCxnSpPr>
            <a:stCxn id="6" idx="3"/>
            <a:endCxn id="15" idx="0"/>
          </p:cNvCxnSpPr>
          <p:nvPr/>
        </p:nvCxnSpPr>
        <p:spPr>
          <a:xfrm flipH="1">
            <a:off x="3860458" y="3507658"/>
            <a:ext cx="933545" cy="6734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6767088" y="2686975"/>
            <a:ext cx="1178015" cy="431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7"/>
            <a:endCxn id="13" idx="3"/>
          </p:cNvCxnSpPr>
          <p:nvPr/>
        </p:nvCxnSpPr>
        <p:spPr>
          <a:xfrm flipV="1">
            <a:off x="5150425" y="2686975"/>
            <a:ext cx="1260241" cy="5660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6" idx="3"/>
          </p:cNvCxnSpPr>
          <p:nvPr/>
        </p:nvCxnSpPr>
        <p:spPr>
          <a:xfrm flipV="1">
            <a:off x="5617395" y="4450625"/>
            <a:ext cx="91454" cy="4132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601073" y="3446198"/>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532528" y="386519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8010443" y="3455490"/>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292721" y="38293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16" idx="5"/>
          </p:cNvCxnSpPr>
          <p:nvPr/>
        </p:nvCxnSpPr>
        <p:spPr>
          <a:xfrm>
            <a:off x="6065271" y="4450625"/>
            <a:ext cx="178407" cy="4306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215103" y="49049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451019" y="4535595"/>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382474" y="495458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860389" y="4544887"/>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142667" y="491871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93075" y="3138326"/>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4027728" y="1618185"/>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3" idx="1"/>
            <a:endCxn id="62" idx="5"/>
          </p:cNvCxnSpPr>
          <p:nvPr/>
        </p:nvCxnSpPr>
        <p:spPr>
          <a:xfrm flipH="1" flipV="1">
            <a:off x="4457967" y="1925498"/>
            <a:ext cx="1952699" cy="5068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3185007" y="1925498"/>
            <a:ext cx="916538" cy="6174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116462" y="254295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051080" y="1611819"/>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5"/>
            <a:endCxn id="16" idx="1"/>
          </p:cNvCxnSpPr>
          <p:nvPr/>
        </p:nvCxnSpPr>
        <p:spPr>
          <a:xfrm>
            <a:off x="5150425" y="3507658"/>
            <a:ext cx="558424" cy="6883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72" idx="0"/>
          </p:cNvCxnSpPr>
          <p:nvPr/>
        </p:nvCxnSpPr>
        <p:spPr>
          <a:xfrm flipH="1">
            <a:off x="4767529" y="6029850"/>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698984" y="644884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5176899" y="6039142"/>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459177" y="641297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633155" y="4143312"/>
            <a:ext cx="504056" cy="369332"/>
          </a:xfrm>
          <a:prstGeom prst="rect">
            <a:avLst/>
          </a:prstGeom>
          <a:noFill/>
        </p:spPr>
        <p:txBody>
          <a:bodyPr wrap="square" rtlCol="0">
            <a:spAutoFit/>
          </a:bodyPr>
          <a:lstStyle/>
          <a:p>
            <a:pPr algn="ctr"/>
            <a:r>
              <a:rPr lang="en-US" i="1" dirty="0"/>
              <a:t>G</a:t>
            </a:r>
          </a:p>
        </p:txBody>
      </p:sp>
      <p:sp>
        <p:nvSpPr>
          <p:cNvPr id="70" name="Oval 69"/>
          <p:cNvSpPr/>
          <p:nvPr/>
        </p:nvSpPr>
        <p:spPr>
          <a:xfrm>
            <a:off x="4955121" y="565896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972214" y="5647939"/>
            <a:ext cx="504056" cy="369332"/>
          </a:xfrm>
          <a:prstGeom prst="rect">
            <a:avLst/>
          </a:prstGeom>
          <a:noFill/>
        </p:spPr>
        <p:txBody>
          <a:bodyPr wrap="square" rtlCol="0">
            <a:spAutoFit/>
          </a:bodyPr>
          <a:lstStyle/>
          <a:p>
            <a:pPr algn="ctr"/>
            <a:r>
              <a:rPr lang="en-US" i="1" dirty="0"/>
              <a:t>H</a:t>
            </a:r>
          </a:p>
        </p:txBody>
      </p:sp>
    </p:spTree>
    <p:extLst>
      <p:ext uri="{BB962C8B-B14F-4D97-AF65-F5344CB8AC3E}">
        <p14:creationId xmlns:p14="http://schemas.microsoft.com/office/powerpoint/2010/main" val="8411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lstStyle/>
          <a:p>
            <a:r>
              <a:rPr lang="en-US" dirty="0"/>
              <a:t>In the array implementation of sequential search, we can reduce significantly the search time for a large set of items by using a search procedure called </a:t>
            </a:r>
            <a:r>
              <a:rPr lang="en-US" b="1" dirty="0"/>
              <a:t>binary search </a:t>
            </a:r>
            <a:r>
              <a:rPr lang="en-US" dirty="0"/>
              <a:t>(</a:t>
            </a:r>
            <a:r>
              <a:rPr lang="el-GR" dirty="0"/>
              <a:t>δυαδική αναζήτηση)</a:t>
            </a:r>
            <a:r>
              <a:rPr lang="el-GR" b="1" dirty="0"/>
              <a:t> </a:t>
            </a:r>
            <a:r>
              <a:rPr lang="en-US" dirty="0"/>
              <a:t>which is based on the </a:t>
            </a:r>
            <a:r>
              <a:rPr lang="en-US" b="1" dirty="0"/>
              <a:t>divide-and-conquer paradigm.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a:t>
            </a:fld>
            <a:endParaRPr lang="en-US"/>
          </a:p>
        </p:txBody>
      </p:sp>
    </p:spTree>
    <p:extLst>
      <p:ext uri="{BB962C8B-B14F-4D97-AF65-F5344CB8AC3E}">
        <p14:creationId xmlns:p14="http://schemas.microsoft.com/office/powerpoint/2010/main" val="2482716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a:t>
            </a:r>
            <a:r>
              <a:rPr lang="en-US" i="1" dirty="0"/>
              <a:t>E</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70</a:t>
            </a:fld>
            <a:endParaRPr lang="en-US"/>
          </a:p>
        </p:txBody>
      </p:sp>
      <p:sp>
        <p:nvSpPr>
          <p:cNvPr id="6" name="Oval 5"/>
          <p:cNvSpPr/>
          <p:nvPr/>
        </p:nvSpPr>
        <p:spPr>
          <a:xfrm>
            <a:off x="3845994" y="3891528"/>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5992659" y="4309396"/>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67716" y="4331978"/>
            <a:ext cx="546544" cy="550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45715" y="487702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96142" y="3150560"/>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339916" y="2411574"/>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89878" y="470195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15777" y="311378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73384" y="397007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30417" y="3909736"/>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6073384" y="3981744"/>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6347236" y="2411574"/>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3406971" y="4697312"/>
            <a:ext cx="504056" cy="369332"/>
          </a:xfrm>
          <a:prstGeom prst="rect">
            <a:avLst/>
          </a:prstGeom>
          <a:noFill/>
        </p:spPr>
        <p:txBody>
          <a:bodyPr wrap="square" rtlCol="0">
            <a:spAutoFit/>
          </a:bodyPr>
          <a:lstStyle/>
          <a:p>
            <a:pPr algn="ctr"/>
            <a:r>
              <a:rPr lang="en-US" i="1" dirty="0"/>
              <a:t>C</a:t>
            </a:r>
          </a:p>
        </p:txBody>
      </p:sp>
      <p:cxnSp>
        <p:nvCxnSpPr>
          <p:cNvPr id="25" name="Straight Connector 24"/>
          <p:cNvCxnSpPr>
            <a:stCxn id="6" idx="3"/>
            <a:endCxn id="15" idx="0"/>
          </p:cNvCxnSpPr>
          <p:nvPr/>
        </p:nvCxnSpPr>
        <p:spPr>
          <a:xfrm flipH="1">
            <a:off x="3641906" y="4198841"/>
            <a:ext cx="277905" cy="5031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6770155" y="2718887"/>
            <a:ext cx="1178015" cy="431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7"/>
            <a:endCxn id="13" idx="3"/>
          </p:cNvCxnSpPr>
          <p:nvPr/>
        </p:nvCxnSpPr>
        <p:spPr>
          <a:xfrm flipV="1">
            <a:off x="5846016" y="2718887"/>
            <a:ext cx="567717" cy="4476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0"/>
            <a:endCxn id="16" idx="5"/>
          </p:cNvCxnSpPr>
          <p:nvPr/>
        </p:nvCxnSpPr>
        <p:spPr>
          <a:xfrm flipH="1" flipV="1">
            <a:off x="5846016" y="3421100"/>
            <a:ext cx="479396" cy="5489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557770" y="349074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489225" y="3909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967140" y="350003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249418" y="387386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202286" y="5050409"/>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133741" y="546940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611656" y="5059701"/>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893934" y="54335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15112" y="3166514"/>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4030795" y="165009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3" idx="1"/>
            <a:endCxn id="62" idx="5"/>
          </p:cNvCxnSpPr>
          <p:nvPr/>
        </p:nvCxnSpPr>
        <p:spPr>
          <a:xfrm flipH="1" flipV="1">
            <a:off x="4461034" y="1957410"/>
            <a:ext cx="1952699" cy="5068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a:endCxn id="68" idx="0"/>
          </p:cNvCxnSpPr>
          <p:nvPr/>
        </p:nvCxnSpPr>
        <p:spPr>
          <a:xfrm flipH="1">
            <a:off x="3188074" y="1957410"/>
            <a:ext cx="916538" cy="61746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119529" y="257487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030795" y="1653023"/>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7"/>
            <a:endCxn id="16" idx="3"/>
          </p:cNvCxnSpPr>
          <p:nvPr/>
        </p:nvCxnSpPr>
        <p:spPr>
          <a:xfrm flipV="1">
            <a:off x="4276233" y="3421100"/>
            <a:ext cx="1213361" cy="5231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72" idx="0"/>
          </p:cNvCxnSpPr>
          <p:nvPr/>
        </p:nvCxnSpPr>
        <p:spPr>
          <a:xfrm flipH="1">
            <a:off x="5552163" y="5110301"/>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483618" y="552929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5961533" y="5119593"/>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243811" y="549342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420885" y="3101587"/>
            <a:ext cx="504056" cy="369332"/>
          </a:xfrm>
          <a:prstGeom prst="rect">
            <a:avLst/>
          </a:prstGeom>
          <a:noFill/>
        </p:spPr>
        <p:txBody>
          <a:bodyPr wrap="square" rtlCol="0">
            <a:spAutoFit/>
          </a:bodyPr>
          <a:lstStyle/>
          <a:p>
            <a:pPr algn="ctr"/>
            <a:r>
              <a:rPr lang="en-US" i="1" dirty="0"/>
              <a:t>G</a:t>
            </a:r>
          </a:p>
        </p:txBody>
      </p:sp>
      <p:sp>
        <p:nvSpPr>
          <p:cNvPr id="70" name="Oval 69"/>
          <p:cNvSpPr/>
          <p:nvPr/>
        </p:nvSpPr>
        <p:spPr>
          <a:xfrm>
            <a:off x="5755384" y="474377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740631" y="4754201"/>
            <a:ext cx="504056" cy="369332"/>
          </a:xfrm>
          <a:prstGeom prst="rect">
            <a:avLst/>
          </a:prstGeom>
          <a:noFill/>
        </p:spPr>
        <p:txBody>
          <a:bodyPr wrap="square" rtlCol="0">
            <a:spAutoFit/>
          </a:bodyPr>
          <a:lstStyle/>
          <a:p>
            <a:pPr algn="ctr"/>
            <a:r>
              <a:rPr lang="en-US" i="1" dirty="0"/>
              <a:t>H</a:t>
            </a:r>
          </a:p>
        </p:txBody>
      </p:sp>
      <p:cxnSp>
        <p:nvCxnSpPr>
          <p:cNvPr id="67" name="Straight Connector 66"/>
          <p:cNvCxnSpPr/>
          <p:nvPr/>
        </p:nvCxnSpPr>
        <p:spPr>
          <a:xfrm>
            <a:off x="4282823" y="4178390"/>
            <a:ext cx="546544" cy="550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4760822" y="47234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395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right rotation at </a:t>
            </a:r>
            <a:r>
              <a:rPr lang="en-US" i="1" dirty="0"/>
              <a:t>S</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71</a:t>
            </a:fld>
            <a:endParaRPr lang="en-US"/>
          </a:p>
        </p:txBody>
      </p:sp>
      <p:sp>
        <p:nvSpPr>
          <p:cNvPr id="6" name="Oval 5"/>
          <p:cNvSpPr/>
          <p:nvPr/>
        </p:nvSpPr>
        <p:spPr>
          <a:xfrm>
            <a:off x="3908360" y="3094278"/>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5693749" y="4452919"/>
            <a:ext cx="315826" cy="3935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1" idx="0"/>
          </p:cNvCxnSpPr>
          <p:nvPr/>
        </p:nvCxnSpPr>
        <p:spPr>
          <a:xfrm>
            <a:off x="6051879" y="4437432"/>
            <a:ext cx="546544" cy="550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29878" y="49874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47041" y="4085780"/>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39269" y="3067486"/>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43624" y="423142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41631" y="219157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57547" y="407552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14950" y="3086735"/>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5780466" y="4059987"/>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6529878" y="3075505"/>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3244815" y="4231421"/>
            <a:ext cx="504056" cy="369332"/>
          </a:xfrm>
          <a:prstGeom prst="rect">
            <a:avLst/>
          </a:prstGeom>
          <a:noFill/>
        </p:spPr>
        <p:txBody>
          <a:bodyPr wrap="square" rtlCol="0">
            <a:spAutoFit/>
          </a:bodyPr>
          <a:lstStyle/>
          <a:p>
            <a:pPr algn="ctr"/>
            <a:r>
              <a:rPr lang="en-US" i="1" dirty="0"/>
              <a:t>C</a:t>
            </a:r>
          </a:p>
        </p:txBody>
      </p:sp>
      <p:cxnSp>
        <p:nvCxnSpPr>
          <p:cNvPr id="25" name="Straight Connector 24"/>
          <p:cNvCxnSpPr>
            <a:stCxn id="6" idx="3"/>
            <a:endCxn id="15" idx="0"/>
          </p:cNvCxnSpPr>
          <p:nvPr/>
        </p:nvCxnSpPr>
        <p:spPr>
          <a:xfrm flipH="1">
            <a:off x="3495652" y="3401591"/>
            <a:ext cx="486525" cy="8298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6969508" y="3374799"/>
            <a:ext cx="829561" cy="7109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5"/>
            <a:endCxn id="13" idx="0"/>
          </p:cNvCxnSpPr>
          <p:nvPr/>
        </p:nvCxnSpPr>
        <p:spPr>
          <a:xfrm>
            <a:off x="5871870" y="2498887"/>
            <a:ext cx="919427" cy="5685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0"/>
            <a:endCxn id="13" idx="3"/>
          </p:cNvCxnSpPr>
          <p:nvPr/>
        </p:nvCxnSpPr>
        <p:spPr>
          <a:xfrm flipV="1">
            <a:off x="6009575" y="3374799"/>
            <a:ext cx="603511" cy="7007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0"/>
          </p:cNvCxnSpPr>
          <p:nvPr/>
        </p:nvCxnSpPr>
        <p:spPr>
          <a:xfrm flipH="1">
            <a:off x="7454697" y="4443627"/>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386152" y="486262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864067" y="4452919"/>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146345" y="48267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3086213" y="4585931"/>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17668" y="500492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495583" y="4595223"/>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777861" y="496905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59725" y="4093712"/>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3940008" y="157553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6" idx="1"/>
            <a:endCxn id="62" idx="5"/>
          </p:cNvCxnSpPr>
          <p:nvPr/>
        </p:nvCxnSpPr>
        <p:spPr>
          <a:xfrm flipH="1" flipV="1">
            <a:off x="4370247" y="1882844"/>
            <a:ext cx="1145201" cy="36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3"/>
          </p:cNvCxnSpPr>
          <p:nvPr/>
        </p:nvCxnSpPr>
        <p:spPr>
          <a:xfrm flipH="1">
            <a:off x="3211676" y="1882844"/>
            <a:ext cx="802149" cy="3297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154757" y="22229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962780" y="1552669"/>
            <a:ext cx="504056" cy="369332"/>
          </a:xfrm>
          <a:prstGeom prst="rect">
            <a:avLst/>
          </a:prstGeom>
          <a:noFill/>
        </p:spPr>
        <p:txBody>
          <a:bodyPr wrap="square" rtlCol="0">
            <a:spAutoFit/>
          </a:bodyPr>
          <a:lstStyle/>
          <a:p>
            <a:pPr algn="ctr"/>
            <a:r>
              <a:rPr lang="en-US" i="1" dirty="0"/>
              <a:t>A</a:t>
            </a:r>
          </a:p>
        </p:txBody>
      </p:sp>
      <p:cxnSp>
        <p:nvCxnSpPr>
          <p:cNvPr id="61" name="Straight Connector 60"/>
          <p:cNvCxnSpPr>
            <a:stCxn id="6" idx="7"/>
            <a:endCxn id="16" idx="3"/>
          </p:cNvCxnSpPr>
          <p:nvPr/>
        </p:nvCxnSpPr>
        <p:spPr>
          <a:xfrm flipV="1">
            <a:off x="4338599" y="2498887"/>
            <a:ext cx="1176849" cy="6481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394378" y="4855715"/>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endCxn id="72" idx="0"/>
          </p:cNvCxnSpPr>
          <p:nvPr/>
        </p:nvCxnSpPr>
        <p:spPr>
          <a:xfrm flipH="1">
            <a:off x="5236326" y="5215755"/>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167781" y="56347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5645696" y="5225047"/>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927974" y="55988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423918" y="2195541"/>
            <a:ext cx="504056" cy="369332"/>
          </a:xfrm>
          <a:prstGeom prst="rect">
            <a:avLst/>
          </a:prstGeom>
          <a:noFill/>
        </p:spPr>
        <p:txBody>
          <a:bodyPr wrap="square" rtlCol="0">
            <a:spAutoFit/>
          </a:bodyPr>
          <a:lstStyle/>
          <a:p>
            <a:pPr algn="ctr"/>
            <a:r>
              <a:rPr lang="en-US" i="1" dirty="0"/>
              <a:t>G</a:t>
            </a:r>
          </a:p>
        </p:txBody>
      </p:sp>
      <p:sp>
        <p:nvSpPr>
          <p:cNvPr id="23" name="TextBox 22"/>
          <p:cNvSpPr txBox="1"/>
          <p:nvPr/>
        </p:nvSpPr>
        <p:spPr>
          <a:xfrm>
            <a:off x="5394378" y="4846423"/>
            <a:ext cx="504056" cy="369332"/>
          </a:xfrm>
          <a:prstGeom prst="rect">
            <a:avLst/>
          </a:prstGeom>
          <a:noFill/>
        </p:spPr>
        <p:txBody>
          <a:bodyPr wrap="square" rtlCol="0">
            <a:spAutoFit/>
          </a:bodyPr>
          <a:lstStyle/>
          <a:p>
            <a:pPr algn="ctr"/>
            <a:r>
              <a:rPr lang="en-US" i="1" dirty="0"/>
              <a:t>H</a:t>
            </a:r>
          </a:p>
        </p:txBody>
      </p:sp>
    </p:spTree>
    <p:extLst>
      <p:ext uri="{BB962C8B-B14F-4D97-AF65-F5344CB8AC3E}">
        <p14:creationId xmlns:p14="http://schemas.microsoft.com/office/powerpoint/2010/main" val="20163383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left rotation at </a:t>
            </a:r>
            <a:r>
              <a:rPr lang="en-US" i="1" dirty="0"/>
              <a:t>A</a:t>
            </a:r>
          </a:p>
        </p:txBody>
      </p:sp>
      <p:sp>
        <p:nvSpPr>
          <p:cNvPr id="3" name="Content Placeholder 2"/>
          <p:cNvSpPr>
            <a:spLocks noGrp="1"/>
          </p:cNvSpPr>
          <p:nvPr>
            <p:ph idx="1"/>
          </p:nvPr>
        </p:nvSpPr>
        <p:spPr>
          <a:xfrm>
            <a:off x="353023" y="1448204"/>
            <a:ext cx="8229600" cy="4525963"/>
          </a:xfrm>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72</a:t>
            </a:fld>
            <a:endParaRPr lang="en-US"/>
          </a:p>
        </p:txBody>
      </p:sp>
      <p:sp>
        <p:nvSpPr>
          <p:cNvPr id="6" name="Oval 5"/>
          <p:cNvSpPr/>
          <p:nvPr/>
        </p:nvSpPr>
        <p:spPr>
          <a:xfrm>
            <a:off x="3366527" y="3711186"/>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0" idx="0"/>
          </p:cNvCxnSpPr>
          <p:nvPr/>
        </p:nvCxnSpPr>
        <p:spPr>
          <a:xfrm flipH="1">
            <a:off x="5236259" y="4050508"/>
            <a:ext cx="297641" cy="6332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11" idx="0"/>
          </p:cNvCxnSpPr>
          <p:nvPr/>
        </p:nvCxnSpPr>
        <p:spPr>
          <a:xfrm>
            <a:off x="5499587" y="4073090"/>
            <a:ext cx="633301" cy="68268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64343" y="475577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94749" y="3721438"/>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86977" y="2703144"/>
            <a:ext cx="504056" cy="360040"/>
          </a:xfrm>
          <a:prstGeom prst="ellipse">
            <a:avLst/>
          </a:prstGeom>
          <a:solidFill>
            <a:schemeClr val="tx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63746" y="466629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15795" y="153163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05255" y="371118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371397" y="3721438"/>
            <a:ext cx="504056" cy="369332"/>
          </a:xfrm>
          <a:prstGeom prst="rect">
            <a:avLst/>
          </a:prstGeom>
          <a:noFill/>
        </p:spPr>
        <p:txBody>
          <a:bodyPr wrap="square" rtlCol="0">
            <a:spAutoFit/>
          </a:bodyPr>
          <a:lstStyle/>
          <a:p>
            <a:pPr algn="ctr"/>
            <a:r>
              <a:rPr lang="en-US" i="1" dirty="0"/>
              <a:t>E</a:t>
            </a:r>
          </a:p>
        </p:txBody>
      </p:sp>
      <p:sp>
        <p:nvSpPr>
          <p:cNvPr id="19" name="TextBox 18"/>
          <p:cNvSpPr txBox="1"/>
          <p:nvPr/>
        </p:nvSpPr>
        <p:spPr>
          <a:xfrm>
            <a:off x="5205255" y="3701894"/>
            <a:ext cx="504056" cy="369332"/>
          </a:xfrm>
          <a:prstGeom prst="rect">
            <a:avLst/>
          </a:prstGeom>
          <a:noFill/>
        </p:spPr>
        <p:txBody>
          <a:bodyPr wrap="square" rtlCol="0">
            <a:spAutoFit/>
          </a:bodyPr>
          <a:lstStyle/>
          <a:p>
            <a:pPr algn="ctr"/>
            <a:r>
              <a:rPr lang="en-US" i="1" dirty="0"/>
              <a:t>R</a:t>
            </a:r>
          </a:p>
        </p:txBody>
      </p:sp>
      <p:sp>
        <p:nvSpPr>
          <p:cNvPr id="20" name="TextBox 19"/>
          <p:cNvSpPr txBox="1"/>
          <p:nvPr/>
        </p:nvSpPr>
        <p:spPr>
          <a:xfrm>
            <a:off x="5949404" y="2685327"/>
            <a:ext cx="504056" cy="369332"/>
          </a:xfrm>
          <a:prstGeom prst="rect">
            <a:avLst/>
          </a:prstGeom>
          <a:noFill/>
        </p:spPr>
        <p:txBody>
          <a:bodyPr wrap="square" rtlCol="0">
            <a:spAutoFit/>
          </a:bodyPr>
          <a:lstStyle/>
          <a:p>
            <a:pPr algn="ctr"/>
            <a:r>
              <a:rPr lang="en-US" i="1" dirty="0"/>
              <a:t>S</a:t>
            </a:r>
          </a:p>
        </p:txBody>
      </p:sp>
      <p:sp>
        <p:nvSpPr>
          <p:cNvPr id="21" name="TextBox 20"/>
          <p:cNvSpPr txBox="1"/>
          <p:nvPr/>
        </p:nvSpPr>
        <p:spPr>
          <a:xfrm>
            <a:off x="2763677" y="4690767"/>
            <a:ext cx="504056" cy="369332"/>
          </a:xfrm>
          <a:prstGeom prst="rect">
            <a:avLst/>
          </a:prstGeom>
          <a:noFill/>
        </p:spPr>
        <p:txBody>
          <a:bodyPr wrap="square" rtlCol="0">
            <a:spAutoFit/>
          </a:bodyPr>
          <a:lstStyle/>
          <a:p>
            <a:pPr algn="ctr"/>
            <a:r>
              <a:rPr lang="en-US" i="1" dirty="0"/>
              <a:t>C</a:t>
            </a:r>
          </a:p>
        </p:txBody>
      </p:sp>
      <p:cxnSp>
        <p:nvCxnSpPr>
          <p:cNvPr id="25" name="Straight Connector 24"/>
          <p:cNvCxnSpPr>
            <a:stCxn id="6" idx="4"/>
            <a:endCxn id="15" idx="0"/>
          </p:cNvCxnSpPr>
          <p:nvPr/>
        </p:nvCxnSpPr>
        <p:spPr>
          <a:xfrm flipH="1">
            <a:off x="3015774" y="4071226"/>
            <a:ext cx="602781" cy="5950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0"/>
            <a:endCxn id="13" idx="5"/>
          </p:cNvCxnSpPr>
          <p:nvPr/>
        </p:nvCxnSpPr>
        <p:spPr>
          <a:xfrm flipH="1" flipV="1">
            <a:off x="6417216" y="3010457"/>
            <a:ext cx="829561" cy="7109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5"/>
            <a:endCxn id="13" idx="0"/>
          </p:cNvCxnSpPr>
          <p:nvPr/>
        </p:nvCxnSpPr>
        <p:spPr>
          <a:xfrm>
            <a:off x="4646034" y="1838951"/>
            <a:ext cx="1592971" cy="86419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7" idx="0"/>
            <a:endCxn id="13" idx="3"/>
          </p:cNvCxnSpPr>
          <p:nvPr/>
        </p:nvCxnSpPr>
        <p:spPr>
          <a:xfrm flipV="1">
            <a:off x="5457283" y="3010457"/>
            <a:ext cx="603511" cy="7007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968173" y="4081478"/>
            <a:ext cx="356798" cy="65591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899628" y="473165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0"/>
          </p:cNvCxnSpPr>
          <p:nvPr/>
        </p:nvCxnSpPr>
        <p:spPr>
          <a:xfrm>
            <a:off x="7308304" y="4081478"/>
            <a:ext cx="341868" cy="62004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581627" y="47015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flipH="1">
            <a:off x="2606335" y="5020802"/>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537790" y="54397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endCxn id="51" idx="0"/>
          </p:cNvCxnSpPr>
          <p:nvPr/>
        </p:nvCxnSpPr>
        <p:spPr>
          <a:xfrm>
            <a:off x="3015705" y="5030094"/>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297983" y="54039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63558" y="3725240"/>
            <a:ext cx="504056" cy="369332"/>
          </a:xfrm>
          <a:prstGeom prst="rect">
            <a:avLst/>
          </a:prstGeom>
          <a:noFill/>
        </p:spPr>
        <p:txBody>
          <a:bodyPr wrap="square" rtlCol="0">
            <a:spAutoFit/>
          </a:bodyPr>
          <a:lstStyle/>
          <a:p>
            <a:pPr algn="ctr"/>
            <a:r>
              <a:rPr lang="en-US" i="1" dirty="0"/>
              <a:t>X</a:t>
            </a:r>
          </a:p>
        </p:txBody>
      </p:sp>
      <p:sp>
        <p:nvSpPr>
          <p:cNvPr id="62" name="Oval 61"/>
          <p:cNvSpPr/>
          <p:nvPr/>
        </p:nvSpPr>
        <p:spPr>
          <a:xfrm>
            <a:off x="2795694" y="2650417"/>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16" idx="3"/>
            <a:endCxn id="62" idx="7"/>
          </p:cNvCxnSpPr>
          <p:nvPr/>
        </p:nvCxnSpPr>
        <p:spPr>
          <a:xfrm flipH="1">
            <a:off x="3225933" y="1838951"/>
            <a:ext cx="1063679" cy="86419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5"/>
            <a:endCxn id="6" idx="0"/>
          </p:cNvCxnSpPr>
          <p:nvPr/>
        </p:nvCxnSpPr>
        <p:spPr>
          <a:xfrm>
            <a:off x="3225933" y="2957730"/>
            <a:ext cx="392622" cy="7534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364560" y="38029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795694" y="2635161"/>
            <a:ext cx="504056" cy="369332"/>
          </a:xfrm>
          <a:prstGeom prst="rect">
            <a:avLst/>
          </a:prstGeom>
          <a:noFill/>
        </p:spPr>
        <p:txBody>
          <a:bodyPr wrap="square" rtlCol="0">
            <a:spAutoFit/>
          </a:bodyPr>
          <a:lstStyle/>
          <a:p>
            <a:pPr algn="ctr"/>
            <a:r>
              <a:rPr lang="en-US" i="1" dirty="0"/>
              <a:t>A</a:t>
            </a:r>
          </a:p>
        </p:txBody>
      </p:sp>
      <p:sp>
        <p:nvSpPr>
          <p:cNvPr id="70" name="Oval 69"/>
          <p:cNvSpPr/>
          <p:nvPr/>
        </p:nvSpPr>
        <p:spPr>
          <a:xfrm>
            <a:off x="4984231" y="4683771"/>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endCxn id="72" idx="0"/>
          </p:cNvCxnSpPr>
          <p:nvPr/>
        </p:nvCxnSpPr>
        <p:spPr>
          <a:xfrm flipH="1">
            <a:off x="4826179" y="5043811"/>
            <a:ext cx="409370" cy="418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757634" y="546280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4" idx="0"/>
          </p:cNvCxnSpPr>
          <p:nvPr/>
        </p:nvCxnSpPr>
        <p:spPr>
          <a:xfrm>
            <a:off x="5235549" y="5053103"/>
            <a:ext cx="350823" cy="373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517827" y="54269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215795" y="1531638"/>
            <a:ext cx="504056" cy="369332"/>
          </a:xfrm>
          <a:prstGeom prst="rect">
            <a:avLst/>
          </a:prstGeom>
          <a:noFill/>
        </p:spPr>
        <p:txBody>
          <a:bodyPr wrap="square" rtlCol="0">
            <a:spAutoFit/>
          </a:bodyPr>
          <a:lstStyle/>
          <a:p>
            <a:pPr algn="ctr"/>
            <a:r>
              <a:rPr lang="en-US" i="1" dirty="0"/>
              <a:t>G</a:t>
            </a:r>
          </a:p>
        </p:txBody>
      </p:sp>
      <p:cxnSp>
        <p:nvCxnSpPr>
          <p:cNvPr id="60" name="Straight Connector 59"/>
          <p:cNvCxnSpPr>
            <a:stCxn id="62" idx="3"/>
            <a:endCxn id="68" idx="0"/>
          </p:cNvCxnSpPr>
          <p:nvPr/>
        </p:nvCxnSpPr>
        <p:spPr>
          <a:xfrm flipH="1">
            <a:off x="2433105" y="2957730"/>
            <a:ext cx="436406" cy="8452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83521" y="4701718"/>
            <a:ext cx="504056" cy="369332"/>
          </a:xfrm>
          <a:prstGeom prst="rect">
            <a:avLst/>
          </a:prstGeom>
          <a:noFill/>
        </p:spPr>
        <p:txBody>
          <a:bodyPr wrap="square" rtlCol="0">
            <a:spAutoFit/>
          </a:bodyPr>
          <a:lstStyle/>
          <a:p>
            <a:pPr algn="ctr"/>
            <a:r>
              <a:rPr lang="en-US" i="1" dirty="0"/>
              <a:t>H</a:t>
            </a:r>
          </a:p>
        </p:txBody>
      </p:sp>
    </p:spTree>
    <p:extLst>
      <p:ext uri="{BB962C8B-B14F-4D97-AF65-F5344CB8AC3E}">
        <p14:creationId xmlns:p14="http://schemas.microsoft.com/office/powerpoint/2010/main" val="28897186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Root Insertion</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latin typeface="Courier New" pitchFamily="49" charset="0"/>
                <a:cs typeface="Courier New" pitchFamily="49" charset="0"/>
              </a:rPr>
              <a:t>link </a:t>
            </a:r>
            <a:r>
              <a:rPr lang="en-US" dirty="0" err="1">
                <a:latin typeface="Courier New" pitchFamily="49" charset="0"/>
                <a:cs typeface="Courier New" pitchFamily="49" charset="0"/>
              </a:rPr>
              <a:t>insertT</a:t>
            </a:r>
            <a:r>
              <a:rPr lang="en-US" dirty="0">
                <a:latin typeface="Courier New" pitchFamily="49" charset="0"/>
                <a:cs typeface="Courier New" pitchFamily="49" charset="0"/>
              </a:rPr>
              <a:t>(link h, Item item)</a:t>
            </a:r>
          </a:p>
          <a:p>
            <a:pPr marL="0" indent="0">
              <a:buNone/>
            </a:pPr>
            <a:r>
              <a:rPr lang="en-US" dirty="0">
                <a:latin typeface="Courier New" pitchFamily="49" charset="0"/>
                <a:cs typeface="Courier New" pitchFamily="49" charset="0"/>
              </a:rPr>
              <a:t>  { Key v = key(item);</a:t>
            </a:r>
          </a:p>
          <a:p>
            <a:pPr marL="0" indent="0">
              <a:buNone/>
            </a:pPr>
            <a:r>
              <a:rPr lang="en-US" dirty="0">
                <a:latin typeface="Courier New" pitchFamily="49" charset="0"/>
                <a:cs typeface="Courier New" pitchFamily="49" charset="0"/>
              </a:rPr>
              <a:t>    if (h == z) return NEW(item, z, z, 1);</a:t>
            </a:r>
          </a:p>
          <a:p>
            <a:pPr marL="0" indent="0">
              <a:buNone/>
            </a:pPr>
            <a:r>
              <a:rPr lang="en-US" dirty="0">
                <a:latin typeface="Courier New" pitchFamily="49" charset="0"/>
                <a:cs typeface="Courier New" pitchFamily="49" charset="0"/>
              </a:rPr>
              <a:t>    if (less(v, key(h-&gt;item)))      </a:t>
            </a:r>
          </a:p>
          <a:p>
            <a:pPr marL="0" indent="0">
              <a:buNone/>
            </a:pPr>
            <a:r>
              <a:rPr lang="en-US" dirty="0">
                <a:latin typeface="Courier New" pitchFamily="49" charset="0"/>
                <a:cs typeface="Courier New" pitchFamily="49" charset="0"/>
              </a:rPr>
              <a:t>      { h-&gt;l = </a:t>
            </a:r>
            <a:r>
              <a:rPr lang="en-US" dirty="0" err="1">
                <a:latin typeface="Courier New" pitchFamily="49" charset="0"/>
                <a:cs typeface="Courier New" pitchFamily="49" charset="0"/>
              </a:rPr>
              <a:t>insertT</a:t>
            </a:r>
            <a:r>
              <a:rPr lang="en-US" dirty="0">
                <a:latin typeface="Courier New" pitchFamily="49" charset="0"/>
                <a:cs typeface="Courier New" pitchFamily="49" charset="0"/>
              </a:rPr>
              <a:t>(h-&gt;l, item); h = </a:t>
            </a:r>
            <a:r>
              <a:rPr lang="en-US" dirty="0" err="1">
                <a:latin typeface="Courier New" pitchFamily="49" charset="0"/>
                <a:cs typeface="Courier New" pitchFamily="49" charset="0"/>
              </a:rPr>
              <a:t>rotR</a:t>
            </a:r>
            <a:r>
              <a:rPr lang="en-US" dirty="0">
                <a:latin typeface="Courier New" pitchFamily="49" charset="0"/>
                <a:cs typeface="Courier New" pitchFamily="49" charset="0"/>
              </a:rPr>
              <a:t>(h); }    </a:t>
            </a:r>
          </a:p>
          <a:p>
            <a:pPr marL="0" indent="0">
              <a:buNone/>
            </a:pPr>
            <a:r>
              <a:rPr lang="en-US" dirty="0">
                <a:latin typeface="Courier New" pitchFamily="49" charset="0"/>
                <a:cs typeface="Courier New" pitchFamily="49" charset="0"/>
              </a:rPr>
              <a:t>    else      </a:t>
            </a:r>
          </a:p>
          <a:p>
            <a:pPr marL="0" indent="0">
              <a:buNone/>
            </a:pPr>
            <a:r>
              <a:rPr lang="en-US" dirty="0">
                <a:latin typeface="Courier New" pitchFamily="49" charset="0"/>
                <a:cs typeface="Courier New" pitchFamily="49" charset="0"/>
              </a:rPr>
              <a:t>      { h-&gt;r = </a:t>
            </a:r>
            <a:r>
              <a:rPr lang="en-US" dirty="0" err="1">
                <a:latin typeface="Courier New" pitchFamily="49" charset="0"/>
                <a:cs typeface="Courier New" pitchFamily="49" charset="0"/>
              </a:rPr>
              <a:t>insertT</a:t>
            </a:r>
            <a:r>
              <a:rPr lang="en-US" dirty="0">
                <a:latin typeface="Courier New" pitchFamily="49" charset="0"/>
                <a:cs typeface="Courier New" pitchFamily="49" charset="0"/>
              </a:rPr>
              <a:t>(h-&gt;r, item); h = </a:t>
            </a:r>
            <a:r>
              <a:rPr lang="en-US" dirty="0" err="1">
                <a:latin typeface="Courier New" pitchFamily="49" charset="0"/>
                <a:cs typeface="Courier New" pitchFamily="49" charset="0"/>
              </a:rPr>
              <a:t>rotL</a:t>
            </a:r>
            <a:r>
              <a:rPr lang="en-US" dirty="0">
                <a:latin typeface="Courier New" pitchFamily="49" charset="0"/>
                <a:cs typeface="Courier New" pitchFamily="49" charset="0"/>
              </a:rPr>
              <a:t>(h); }    </a:t>
            </a:r>
          </a:p>
          <a:p>
            <a:pPr marL="0" indent="0">
              <a:buNone/>
            </a:pPr>
            <a:r>
              <a:rPr lang="en-US" dirty="0">
                <a:latin typeface="Courier New" pitchFamily="49" charset="0"/>
                <a:cs typeface="Courier New" pitchFamily="49" charset="0"/>
              </a:rPr>
              <a:t>    return h;  </a:t>
            </a:r>
          </a:p>
          <a:p>
            <a:pPr marL="0" indent="0">
              <a:buNone/>
            </a:pP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STinsert</a:t>
            </a:r>
            <a:r>
              <a:rPr lang="en-US" dirty="0">
                <a:latin typeface="Courier New" pitchFamily="49" charset="0"/>
                <a:cs typeface="Courier New" pitchFamily="49" charset="0"/>
              </a:rPr>
              <a:t>(Item item)  </a:t>
            </a:r>
          </a:p>
          <a:p>
            <a:pPr marL="0" indent="0">
              <a:buNone/>
            </a:pPr>
            <a:r>
              <a:rPr lang="en-US" dirty="0">
                <a:latin typeface="Courier New" pitchFamily="49" charset="0"/>
                <a:cs typeface="Courier New" pitchFamily="49" charset="0"/>
              </a:rPr>
              <a:t>  { head = </a:t>
            </a:r>
            <a:r>
              <a:rPr lang="en-US" dirty="0" err="1">
                <a:latin typeface="Courier New" pitchFamily="49" charset="0"/>
                <a:cs typeface="Courier New" pitchFamily="49" charset="0"/>
              </a:rPr>
              <a:t>insertT</a:t>
            </a:r>
            <a:r>
              <a:rPr lang="en-US" dirty="0">
                <a:latin typeface="Courier New" pitchFamily="49" charset="0"/>
                <a:cs typeface="Courier New" pitchFamily="49" charset="0"/>
              </a:rPr>
              <a:t>(head, item);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73</a:t>
            </a:fld>
            <a:endParaRPr lang="en-US"/>
          </a:p>
        </p:txBody>
      </p:sp>
    </p:spTree>
    <p:extLst>
      <p:ext uri="{BB962C8B-B14F-4D97-AF65-F5344CB8AC3E}">
        <p14:creationId xmlns:p14="http://schemas.microsoft.com/office/powerpoint/2010/main" val="30167536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Selecting the </a:t>
                </a:r>
                <a14:m>
                  <m:oMath xmlns:m="http://schemas.openxmlformats.org/officeDocument/2006/math">
                    <m:r>
                      <a:rPr lang="en-US" b="0" i="1" smtClean="0">
                        <a:latin typeface="Cambria Math"/>
                      </a:rPr>
                      <m:t>𝑘</m:t>
                    </m:r>
                  </m:oMath>
                </a14:m>
                <a:r>
                  <a:rPr lang="en-US" dirty="0"/>
                  <a:t>-</a:t>
                </a:r>
                <a:r>
                  <a:rPr lang="en-US" dirty="0" err="1"/>
                  <a:t>th</a:t>
                </a:r>
                <a:r>
                  <a:rPr lang="en-US" dirty="0"/>
                  <a:t> Smallest Key</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To implement select, we use a recursive procedure.</a:t>
                </a:r>
              </a:p>
              <a:p>
                <a:r>
                  <a:rPr lang="en-US" dirty="0"/>
                  <a:t>We use </a:t>
                </a:r>
                <a:r>
                  <a:rPr lang="en-US" b="1" dirty="0"/>
                  <a:t>zero-based indexing </a:t>
                </a:r>
                <a:r>
                  <a:rPr lang="en-US" dirty="0"/>
                  <a:t>so when </a:t>
                </a:r>
                <a14:m>
                  <m:oMath xmlns:m="http://schemas.openxmlformats.org/officeDocument/2006/math">
                    <m:r>
                      <a:rPr lang="en-US" b="0" i="1" smtClean="0">
                        <a:latin typeface="Cambria Math"/>
                      </a:rPr>
                      <m:t>𝑘</m:t>
                    </m:r>
                    <m:r>
                      <a:rPr lang="en-US" b="0" i="1" smtClean="0">
                        <a:latin typeface="Cambria Math"/>
                      </a:rPr>
                      <m:t>=3</m:t>
                    </m:r>
                  </m:oMath>
                </a14:m>
                <a:r>
                  <a:rPr lang="en-US" dirty="0"/>
                  <a:t>, we will be looking for the item with the fourth smallest key.</a:t>
                </a:r>
              </a:p>
              <a:p>
                <a:r>
                  <a:rPr lang="en-US" dirty="0"/>
                  <a:t>To find the item with the </a:t>
                </a:r>
                <a14:m>
                  <m:oMath xmlns:m="http://schemas.openxmlformats.org/officeDocument/2006/math">
                    <m:r>
                      <a:rPr lang="en-US" b="0" i="1" smtClean="0">
                        <a:latin typeface="Cambria Math"/>
                      </a:rPr>
                      <m:t>𝑘</m:t>
                    </m:r>
                  </m:oMath>
                </a14:m>
                <a:r>
                  <a:rPr lang="en-US" dirty="0"/>
                  <a:t>-the smallest key, we check the number of nodes in the left </a:t>
                </a:r>
                <a:r>
                  <a:rPr lang="en-US" dirty="0" err="1"/>
                  <a:t>subtree</a:t>
                </a:r>
                <a:r>
                  <a:rPr lang="en-US" dirty="0"/>
                  <a:t>. </a:t>
                </a:r>
              </a:p>
              <a:p>
                <a:r>
                  <a:rPr lang="en-US" dirty="0"/>
                  <a:t>If there are </a:t>
                </a:r>
                <a14:m>
                  <m:oMath xmlns:m="http://schemas.openxmlformats.org/officeDocument/2006/math">
                    <m:r>
                      <a:rPr lang="en-US" i="1">
                        <a:latin typeface="Cambria Math"/>
                      </a:rPr>
                      <m:t>𝑘</m:t>
                    </m:r>
                  </m:oMath>
                </a14:m>
                <a:r>
                  <a:rPr lang="en-US" dirty="0"/>
                  <a:t> nodes there, we return the item at the root.</a:t>
                </a:r>
              </a:p>
              <a:p>
                <a:r>
                  <a:rPr lang="en-US" dirty="0"/>
                  <a:t>If the left </a:t>
                </a:r>
                <a:r>
                  <a:rPr lang="en-US" dirty="0" err="1"/>
                  <a:t>subtree</a:t>
                </a:r>
                <a:r>
                  <a:rPr lang="en-US" dirty="0"/>
                  <a:t> has more than </a:t>
                </a:r>
                <a14:m>
                  <m:oMath xmlns:m="http://schemas.openxmlformats.org/officeDocument/2006/math">
                    <m:r>
                      <a:rPr lang="en-US" i="1">
                        <a:latin typeface="Cambria Math"/>
                      </a:rPr>
                      <m:t>𝑘</m:t>
                    </m:r>
                  </m:oMath>
                </a14:m>
                <a:r>
                  <a:rPr lang="en-US" dirty="0"/>
                  <a:t> nodes, we recursively look for the item with the </a:t>
                </a:r>
                <a14:m>
                  <m:oMath xmlns:m="http://schemas.openxmlformats.org/officeDocument/2006/math">
                    <m:r>
                      <a:rPr lang="en-US" i="1">
                        <a:latin typeface="Cambria Math"/>
                      </a:rPr>
                      <m:t>𝑘</m:t>
                    </m:r>
                  </m:oMath>
                </a14:m>
                <a:r>
                  <a:rPr lang="en-US" dirty="0"/>
                  <a:t>-</a:t>
                </a:r>
                <a:r>
                  <a:rPr lang="en-US" dirty="0" err="1"/>
                  <a:t>th</a:t>
                </a:r>
                <a:r>
                  <a:rPr lang="en-US" dirty="0"/>
                  <a:t> smallest key there.</a:t>
                </a:r>
              </a:p>
              <a:p>
                <a:r>
                  <a:rPr lang="en-US" dirty="0"/>
                  <a:t>If none of the above conditions holds then the left </a:t>
                </a:r>
                <a:r>
                  <a:rPr lang="en-US" dirty="0" err="1"/>
                  <a:t>subtree</a:t>
                </a:r>
                <a:r>
                  <a:rPr lang="en-US" dirty="0"/>
                  <a:t> has </a:t>
                </a:r>
                <a14:m>
                  <m:oMath xmlns:m="http://schemas.openxmlformats.org/officeDocument/2006/math">
                    <m:r>
                      <a:rPr lang="en-US" b="0" i="1" smtClean="0">
                        <a:latin typeface="Cambria Math"/>
                      </a:rPr>
                      <m:t>𝑡</m:t>
                    </m:r>
                  </m:oMath>
                </a14:m>
                <a:r>
                  <a:rPr lang="en-US" dirty="0"/>
                  <a:t> items with </a:t>
                </a:r>
                <a14:m>
                  <m:oMath xmlns:m="http://schemas.openxmlformats.org/officeDocument/2006/math">
                    <m:r>
                      <a:rPr lang="en-US" b="0" i="1" smtClean="0">
                        <a:latin typeface="Cambria Math"/>
                      </a:rPr>
                      <m:t>𝑡</m:t>
                    </m:r>
                    <m:r>
                      <a:rPr lang="en-US" b="0" i="1" smtClean="0">
                        <a:latin typeface="Cambria Math"/>
                      </a:rPr>
                      <m:t>&lt;</m:t>
                    </m:r>
                    <m:r>
                      <a:rPr lang="en-US" b="0" i="1" smtClean="0">
                        <a:latin typeface="Cambria Math"/>
                      </a:rPr>
                      <m:t>𝑘</m:t>
                    </m:r>
                  </m:oMath>
                </a14:m>
                <a:r>
                  <a:rPr lang="en-US" dirty="0"/>
                  <a:t>, and the item with the </a:t>
                </a:r>
                <a14:m>
                  <m:oMath xmlns:m="http://schemas.openxmlformats.org/officeDocument/2006/math">
                    <m:r>
                      <a:rPr lang="en-US" i="1">
                        <a:latin typeface="Cambria Math"/>
                      </a:rPr>
                      <m:t>𝑘</m:t>
                    </m:r>
                  </m:oMath>
                </a14:m>
                <a:r>
                  <a:rPr lang="en-US" dirty="0"/>
                  <a:t>-</a:t>
                </a:r>
                <a:r>
                  <a:rPr lang="en-US" dirty="0" err="1"/>
                  <a:t>th</a:t>
                </a:r>
                <a:r>
                  <a:rPr lang="en-US" dirty="0"/>
                  <a:t> smallest key is the item with the </a:t>
                </a:r>
                <a14:m>
                  <m:oMath xmlns:m="http://schemas.openxmlformats.org/officeDocument/2006/math">
                    <m:r>
                      <a:rPr lang="en-US" b="0" i="0" smtClean="0">
                        <a:latin typeface="Cambria Math"/>
                      </a:rPr>
                      <m:t>(</m:t>
                    </m:r>
                    <m:r>
                      <a:rPr lang="en-US" b="0" i="1" smtClean="0">
                        <a:latin typeface="Cambria Math"/>
                      </a:rPr>
                      <m:t>𝑘</m:t>
                    </m:r>
                    <m:r>
                      <a:rPr lang="en-US" b="0" i="1" smtClean="0">
                        <a:latin typeface="Cambria Math"/>
                      </a:rPr>
                      <m:t>−</m:t>
                    </m:r>
                    <m:r>
                      <a:rPr lang="en-US" b="0" i="1" smtClean="0">
                        <a:latin typeface="Cambria Math"/>
                      </a:rPr>
                      <m:t>𝑡</m:t>
                    </m:r>
                    <m:r>
                      <a:rPr lang="en-US" b="0" i="1" smtClean="0">
                        <a:latin typeface="Cambria Math"/>
                      </a:rPr>
                      <m:t>−1)</m:t>
                    </m:r>
                  </m:oMath>
                </a14:m>
                <a:r>
                  <a:rPr lang="en-US" dirty="0"/>
                  <a:t>-</a:t>
                </a:r>
                <a:r>
                  <a:rPr lang="en-US" dirty="0" err="1"/>
                  <a:t>th</a:t>
                </a:r>
                <a:r>
                  <a:rPr lang="en-US" dirty="0"/>
                  <a:t> smallest key in the right </a:t>
                </a:r>
                <a:r>
                  <a:rPr lang="en-US" dirty="0" err="1"/>
                  <a:t>subtree</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37" t="-2426" r="-59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74</a:t>
            </a:fld>
            <a:endParaRPr lang="en-US"/>
          </a:p>
        </p:txBody>
      </p:sp>
    </p:spTree>
    <p:extLst>
      <p:ext uri="{BB962C8B-B14F-4D97-AF65-F5344CB8AC3E}">
        <p14:creationId xmlns:p14="http://schemas.microsoft.com/office/powerpoint/2010/main" val="2190836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Selection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Courier New" pitchFamily="49" charset="0"/>
                <a:cs typeface="Courier New" pitchFamily="49" charset="0"/>
              </a:rPr>
              <a:t>Item </a:t>
            </a:r>
            <a:r>
              <a:rPr lang="en-US" dirty="0" err="1">
                <a:latin typeface="Courier New" pitchFamily="49" charset="0"/>
                <a:cs typeface="Courier New" pitchFamily="49" charset="0"/>
              </a:rPr>
              <a:t>selectR</a:t>
            </a:r>
            <a:r>
              <a:rPr lang="en-US" dirty="0">
                <a:latin typeface="Courier New" pitchFamily="49" charset="0"/>
                <a:cs typeface="Courier New" pitchFamily="49" charset="0"/>
              </a:rPr>
              <a:t>(link h, </a:t>
            </a:r>
            <a:r>
              <a:rPr lang="en-US" dirty="0" err="1">
                <a:latin typeface="Courier New" pitchFamily="49" charset="0"/>
                <a:cs typeface="Courier New" pitchFamily="49" charset="0"/>
              </a:rPr>
              <a:t>int</a:t>
            </a:r>
            <a:r>
              <a:rPr lang="en-US" dirty="0">
                <a:latin typeface="Courier New" pitchFamily="49" charset="0"/>
                <a:cs typeface="Courier New" pitchFamily="49" charset="0"/>
              </a:rPr>
              <a:t> k)</a:t>
            </a:r>
          </a:p>
          <a:p>
            <a:pPr marL="0" indent="0">
              <a:buNone/>
            </a:pPr>
            <a:r>
              <a:rPr lang="en-US" dirty="0">
                <a:latin typeface="Courier New" pitchFamily="49" charset="0"/>
                <a:cs typeface="Courier New" pitchFamily="49" charset="0"/>
              </a:rPr>
              <a:t>  {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t;</a:t>
            </a:r>
          </a:p>
          <a:p>
            <a:pPr marL="0" indent="0">
              <a:buNone/>
            </a:pPr>
            <a:r>
              <a:rPr lang="en-US" dirty="0">
                <a:latin typeface="Courier New" pitchFamily="49" charset="0"/>
                <a:cs typeface="Courier New" pitchFamily="49" charset="0"/>
              </a:rPr>
              <a:t>    if (h == z) return </a:t>
            </a:r>
            <a:r>
              <a:rPr lang="en-US" dirty="0" err="1">
                <a:latin typeface="Courier New" pitchFamily="49" charset="0"/>
                <a:cs typeface="Courier New" pitchFamily="49" charset="0"/>
              </a:rPr>
              <a:t>NULLitem</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 = (h-&gt;l == z) ? 0 : h-&gt;l-&gt;N;</a:t>
            </a:r>
          </a:p>
          <a:p>
            <a:pPr marL="0" indent="0">
              <a:buNone/>
            </a:pPr>
            <a:r>
              <a:rPr lang="en-US" dirty="0">
                <a:latin typeface="Courier New" pitchFamily="49" charset="0"/>
                <a:cs typeface="Courier New" pitchFamily="49" charset="0"/>
              </a:rPr>
              <a:t>    if (t &gt; k) return </a:t>
            </a:r>
            <a:r>
              <a:rPr lang="en-US" dirty="0" err="1">
                <a:latin typeface="Courier New" pitchFamily="49" charset="0"/>
                <a:cs typeface="Courier New" pitchFamily="49" charset="0"/>
              </a:rPr>
              <a:t>selectR</a:t>
            </a:r>
            <a:r>
              <a:rPr lang="en-US" dirty="0">
                <a:latin typeface="Courier New" pitchFamily="49" charset="0"/>
                <a:cs typeface="Courier New" pitchFamily="49" charset="0"/>
              </a:rPr>
              <a:t>(h-&gt;l, k);</a:t>
            </a:r>
          </a:p>
          <a:p>
            <a:pPr marL="0" indent="0">
              <a:buNone/>
            </a:pPr>
            <a:r>
              <a:rPr lang="en-US" dirty="0">
                <a:latin typeface="Courier New" pitchFamily="49" charset="0"/>
                <a:cs typeface="Courier New" pitchFamily="49" charset="0"/>
              </a:rPr>
              <a:t>    if (t &lt; k) return </a:t>
            </a:r>
            <a:r>
              <a:rPr lang="en-US" dirty="0" err="1">
                <a:latin typeface="Courier New" pitchFamily="49" charset="0"/>
                <a:cs typeface="Courier New" pitchFamily="49" charset="0"/>
              </a:rPr>
              <a:t>selectR</a:t>
            </a:r>
            <a:r>
              <a:rPr lang="en-US" dirty="0">
                <a:latin typeface="Courier New" pitchFamily="49" charset="0"/>
                <a:cs typeface="Courier New" pitchFamily="49" charset="0"/>
              </a:rPr>
              <a:t>(h-&gt;r, k-t-1);</a:t>
            </a:r>
          </a:p>
          <a:p>
            <a:pPr marL="0" indent="0">
              <a:buNone/>
            </a:pPr>
            <a:r>
              <a:rPr lang="en-US" dirty="0">
                <a:latin typeface="Courier New" pitchFamily="49" charset="0"/>
                <a:cs typeface="Courier New" pitchFamily="49" charset="0"/>
              </a:rPr>
              <a:t>    return h-&gt;item;</a:t>
            </a:r>
          </a:p>
          <a:p>
            <a:pPr marL="0" indent="0">
              <a:buNone/>
            </a:pP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Item </a:t>
            </a:r>
            <a:r>
              <a:rPr lang="en-US" dirty="0" err="1">
                <a:latin typeface="Courier New" pitchFamily="49" charset="0"/>
                <a:cs typeface="Courier New" pitchFamily="49" charset="0"/>
              </a:rPr>
              <a:t>STselect</a:t>
            </a:r>
            <a:r>
              <a:rPr lang="en-US" dirty="0">
                <a:latin typeface="Courier New" pitchFamily="49" charset="0"/>
                <a:cs typeface="Courier New" pitchFamily="49" charset="0"/>
              </a:rPr>
              <a:t>(</a:t>
            </a:r>
            <a:r>
              <a:rPr lang="en-US" dirty="0" err="1">
                <a:latin typeface="Courier New" pitchFamily="49" charset="0"/>
                <a:cs typeface="Courier New" pitchFamily="49" charset="0"/>
              </a:rPr>
              <a:t>int</a:t>
            </a:r>
            <a:r>
              <a:rPr lang="en-US" dirty="0">
                <a:latin typeface="Courier New" pitchFamily="49" charset="0"/>
                <a:cs typeface="Courier New" pitchFamily="49" charset="0"/>
              </a:rPr>
              <a:t> k)  </a:t>
            </a:r>
          </a:p>
          <a:p>
            <a:pPr marL="0" indent="0">
              <a:buNone/>
            </a:pPr>
            <a:r>
              <a:rPr lang="en-US" dirty="0">
                <a:latin typeface="Courier New" pitchFamily="49" charset="0"/>
                <a:cs typeface="Courier New" pitchFamily="49" charset="0"/>
              </a:rPr>
              <a:t>  { return </a:t>
            </a:r>
            <a:r>
              <a:rPr lang="en-US" dirty="0" err="1">
                <a:latin typeface="Courier New" pitchFamily="49" charset="0"/>
                <a:cs typeface="Courier New" pitchFamily="49" charset="0"/>
              </a:rPr>
              <a:t>selectR</a:t>
            </a:r>
            <a:r>
              <a:rPr lang="en-US" dirty="0">
                <a:latin typeface="Courier New" pitchFamily="49" charset="0"/>
                <a:cs typeface="Courier New" pitchFamily="49" charset="0"/>
              </a:rPr>
              <a:t>(head, k);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75</a:t>
            </a:fld>
            <a:endParaRPr lang="en-US"/>
          </a:p>
        </p:txBody>
      </p:sp>
    </p:spTree>
    <p:extLst>
      <p:ext uri="{BB962C8B-B14F-4D97-AF65-F5344CB8AC3E}">
        <p14:creationId xmlns:p14="http://schemas.microsoft.com/office/powerpoint/2010/main" val="24352680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can change the implementation of the select operation into a </a:t>
                </a:r>
                <a:r>
                  <a:rPr lang="en-US" b="1" dirty="0"/>
                  <a:t>partition</a:t>
                </a:r>
                <a:r>
                  <a:rPr lang="en-US" dirty="0"/>
                  <a:t> operation (</a:t>
                </a:r>
                <a:r>
                  <a:rPr lang="el-GR" dirty="0" err="1"/>
                  <a:t>διαμέριση</a:t>
                </a:r>
                <a:r>
                  <a:rPr lang="el-GR" dirty="0"/>
                  <a:t>)</a:t>
                </a:r>
                <a:r>
                  <a:rPr lang="en-US" dirty="0"/>
                  <a:t>, which rearranges the tree to </a:t>
                </a:r>
                <a:r>
                  <a:rPr lang="en-US" b="1" dirty="0"/>
                  <a:t>put the item with the </a:t>
                </a:r>
                <a14:m>
                  <m:oMath xmlns:m="http://schemas.openxmlformats.org/officeDocument/2006/math">
                    <m:r>
                      <a:rPr lang="en-US" b="1" i="1" smtClean="0">
                        <a:latin typeface="Cambria Math"/>
                      </a:rPr>
                      <m:t>𝒌</m:t>
                    </m:r>
                  </m:oMath>
                </a14:m>
                <a:r>
                  <a:rPr lang="en-US" b="1" dirty="0"/>
                  <a:t>-</a:t>
                </a:r>
                <a:r>
                  <a:rPr lang="en-US" b="1" dirty="0" err="1"/>
                  <a:t>th</a:t>
                </a:r>
                <a:r>
                  <a:rPr lang="en-US" b="1" dirty="0"/>
                  <a:t> smallest key at the root.</a:t>
                </a:r>
                <a:endParaRPr lang="en-US" dirty="0"/>
              </a:p>
              <a:p>
                <a:r>
                  <a:rPr lang="en-US" dirty="0"/>
                  <a:t>If we recursively put the desired node at the root of one of the </a:t>
                </a:r>
                <a:r>
                  <a:rPr lang="en-US" dirty="0" err="1"/>
                  <a:t>subtrees</a:t>
                </a:r>
                <a:r>
                  <a:rPr lang="en-US" dirty="0"/>
                  <a:t>, we can then make it the root of the whole tree with a </a:t>
                </a:r>
                <a:r>
                  <a:rPr lang="en-US" b="1" dirty="0"/>
                  <a:t>rotation</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1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76</a:t>
            </a:fld>
            <a:endParaRPr lang="en-US"/>
          </a:p>
        </p:txBody>
      </p:sp>
    </p:spTree>
    <p:extLst>
      <p:ext uri="{BB962C8B-B14F-4D97-AF65-F5344CB8AC3E}">
        <p14:creationId xmlns:p14="http://schemas.microsoft.com/office/powerpoint/2010/main" val="2541226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Partition</a:t>
            </a:r>
          </a:p>
        </p:txBody>
      </p:sp>
      <p:sp>
        <p:nvSpPr>
          <p:cNvPr id="3" name="Content Placeholder 2"/>
          <p:cNvSpPr>
            <a:spLocks noGrp="1"/>
          </p:cNvSpPr>
          <p:nvPr>
            <p:ph idx="1"/>
          </p:nvPr>
        </p:nvSpPr>
        <p:spPr/>
        <p:txBody>
          <a:bodyPr>
            <a:normAutofit fontScale="70000" lnSpcReduction="20000"/>
          </a:bodyPr>
          <a:lstStyle/>
          <a:p>
            <a:pPr marL="0" indent="0">
              <a:buNone/>
            </a:pPr>
            <a:r>
              <a:rPr lang="pt-BR" dirty="0">
                <a:latin typeface="Courier New" pitchFamily="49" charset="0"/>
                <a:cs typeface="Courier New" pitchFamily="49" charset="0"/>
              </a:rPr>
              <a:t>link </a:t>
            </a:r>
            <a:r>
              <a:rPr lang="pt-BR" dirty="0" err="1">
                <a:latin typeface="Courier New" pitchFamily="49" charset="0"/>
                <a:cs typeface="Courier New" pitchFamily="49" charset="0"/>
              </a:rPr>
              <a:t>partR</a:t>
            </a:r>
            <a:r>
              <a:rPr lang="pt-BR" dirty="0">
                <a:latin typeface="Courier New" pitchFamily="49" charset="0"/>
                <a:cs typeface="Courier New" pitchFamily="49" charset="0"/>
              </a:rPr>
              <a:t>(link h, </a:t>
            </a:r>
            <a:r>
              <a:rPr lang="pt-BR" dirty="0" err="1">
                <a:latin typeface="Courier New" pitchFamily="49" charset="0"/>
                <a:cs typeface="Courier New" pitchFamily="49" charset="0"/>
              </a:rPr>
              <a:t>int</a:t>
            </a:r>
            <a:r>
              <a:rPr lang="pt-BR" dirty="0">
                <a:latin typeface="Courier New" pitchFamily="49" charset="0"/>
                <a:cs typeface="Courier New" pitchFamily="49" charset="0"/>
              </a:rPr>
              <a:t> k)  </a:t>
            </a:r>
          </a:p>
          <a:p>
            <a:pPr marL="0" indent="0">
              <a:buNone/>
            </a:pPr>
            <a:r>
              <a:rPr lang="pt-BR" dirty="0">
                <a:latin typeface="Courier New" pitchFamily="49" charset="0"/>
                <a:cs typeface="Courier New" pitchFamily="49" charset="0"/>
              </a:rPr>
              <a:t>  { </a:t>
            </a:r>
          </a:p>
          <a:p>
            <a:pPr marL="0" indent="0">
              <a:buNone/>
            </a:pPr>
            <a:r>
              <a:rPr lang="pt-BR" dirty="0">
                <a:latin typeface="Courier New" pitchFamily="49" charset="0"/>
                <a:cs typeface="Courier New" pitchFamily="49" charset="0"/>
              </a:rPr>
              <a:t>    </a:t>
            </a:r>
            <a:r>
              <a:rPr lang="pt-BR" dirty="0" err="1">
                <a:latin typeface="Courier New" pitchFamily="49" charset="0"/>
                <a:cs typeface="Courier New" pitchFamily="49" charset="0"/>
              </a:rPr>
              <a:t>int</a:t>
            </a:r>
            <a:r>
              <a:rPr lang="pt-BR" dirty="0">
                <a:latin typeface="Courier New" pitchFamily="49" charset="0"/>
                <a:cs typeface="Courier New" pitchFamily="49" charset="0"/>
              </a:rPr>
              <a:t> t = h-&gt;l-&gt;N;    </a:t>
            </a:r>
          </a:p>
          <a:p>
            <a:pPr marL="0" indent="0">
              <a:buNone/>
            </a:pPr>
            <a:r>
              <a:rPr lang="pt-BR" dirty="0">
                <a:latin typeface="Courier New" pitchFamily="49" charset="0"/>
                <a:cs typeface="Courier New" pitchFamily="49" charset="0"/>
              </a:rPr>
              <a:t>    </a:t>
            </a:r>
            <a:r>
              <a:rPr lang="pt-BR" dirty="0" err="1">
                <a:latin typeface="Courier New" pitchFamily="49" charset="0"/>
                <a:cs typeface="Courier New" pitchFamily="49" charset="0"/>
              </a:rPr>
              <a:t>if</a:t>
            </a:r>
            <a:r>
              <a:rPr lang="pt-BR" dirty="0">
                <a:latin typeface="Courier New" pitchFamily="49" charset="0"/>
                <a:cs typeface="Courier New" pitchFamily="49" charset="0"/>
              </a:rPr>
              <a:t> (t &gt; k )      </a:t>
            </a:r>
          </a:p>
          <a:p>
            <a:pPr marL="0" indent="0">
              <a:buNone/>
            </a:pPr>
            <a:r>
              <a:rPr lang="pt-BR" dirty="0">
                <a:latin typeface="Courier New" pitchFamily="49" charset="0"/>
                <a:cs typeface="Courier New" pitchFamily="49" charset="0"/>
              </a:rPr>
              <a:t>      { h-&gt;l = </a:t>
            </a:r>
            <a:r>
              <a:rPr lang="pt-BR" dirty="0" err="1">
                <a:latin typeface="Courier New" pitchFamily="49" charset="0"/>
                <a:cs typeface="Courier New" pitchFamily="49" charset="0"/>
              </a:rPr>
              <a:t>partR</a:t>
            </a:r>
            <a:r>
              <a:rPr lang="pt-BR" dirty="0">
                <a:latin typeface="Courier New" pitchFamily="49" charset="0"/>
                <a:cs typeface="Courier New" pitchFamily="49" charset="0"/>
              </a:rPr>
              <a:t>(h-&gt;l, k); </a:t>
            </a:r>
          </a:p>
          <a:p>
            <a:pPr marL="0" indent="0">
              <a:buNone/>
            </a:pPr>
            <a:r>
              <a:rPr lang="pt-BR" dirty="0">
                <a:latin typeface="Courier New" pitchFamily="49" charset="0"/>
                <a:cs typeface="Courier New" pitchFamily="49" charset="0"/>
              </a:rPr>
              <a:t>        h = </a:t>
            </a:r>
            <a:r>
              <a:rPr lang="pt-BR" dirty="0" err="1">
                <a:latin typeface="Courier New" pitchFamily="49" charset="0"/>
                <a:cs typeface="Courier New" pitchFamily="49" charset="0"/>
              </a:rPr>
              <a:t>rotR</a:t>
            </a:r>
            <a:r>
              <a:rPr lang="pt-BR" dirty="0">
                <a:latin typeface="Courier New" pitchFamily="49" charset="0"/>
                <a:cs typeface="Courier New" pitchFamily="49" charset="0"/>
              </a:rPr>
              <a:t>(h); }    </a:t>
            </a:r>
          </a:p>
          <a:p>
            <a:pPr marL="0" indent="0">
              <a:buNone/>
            </a:pPr>
            <a:r>
              <a:rPr lang="pt-BR" dirty="0">
                <a:latin typeface="Courier New" pitchFamily="49" charset="0"/>
                <a:cs typeface="Courier New" pitchFamily="49" charset="0"/>
              </a:rPr>
              <a:t>    </a:t>
            </a:r>
            <a:r>
              <a:rPr lang="pt-BR" dirty="0" err="1">
                <a:latin typeface="Courier New" pitchFamily="49" charset="0"/>
                <a:cs typeface="Courier New" pitchFamily="49" charset="0"/>
              </a:rPr>
              <a:t>if</a:t>
            </a:r>
            <a:r>
              <a:rPr lang="pt-BR" dirty="0">
                <a:latin typeface="Courier New" pitchFamily="49" charset="0"/>
                <a:cs typeface="Courier New" pitchFamily="49" charset="0"/>
              </a:rPr>
              <a:t> (t &lt; k )      </a:t>
            </a:r>
          </a:p>
          <a:p>
            <a:pPr marL="0" indent="0">
              <a:buNone/>
            </a:pPr>
            <a:r>
              <a:rPr lang="pt-BR" dirty="0">
                <a:latin typeface="Courier New" pitchFamily="49" charset="0"/>
                <a:cs typeface="Courier New" pitchFamily="49" charset="0"/>
              </a:rPr>
              <a:t>      { h-&gt;r = </a:t>
            </a:r>
            <a:r>
              <a:rPr lang="pt-BR" dirty="0" err="1">
                <a:latin typeface="Courier New" pitchFamily="49" charset="0"/>
                <a:cs typeface="Courier New" pitchFamily="49" charset="0"/>
              </a:rPr>
              <a:t>partR</a:t>
            </a:r>
            <a:r>
              <a:rPr lang="pt-BR" dirty="0">
                <a:latin typeface="Courier New" pitchFamily="49" charset="0"/>
                <a:cs typeface="Courier New" pitchFamily="49" charset="0"/>
              </a:rPr>
              <a:t>(h-&gt;r, k-t-1); </a:t>
            </a:r>
          </a:p>
          <a:p>
            <a:pPr marL="0" indent="0">
              <a:buNone/>
            </a:pPr>
            <a:r>
              <a:rPr lang="pt-BR" dirty="0">
                <a:latin typeface="Courier New" pitchFamily="49" charset="0"/>
                <a:cs typeface="Courier New" pitchFamily="49" charset="0"/>
              </a:rPr>
              <a:t>        h = </a:t>
            </a:r>
            <a:r>
              <a:rPr lang="pt-BR" dirty="0" err="1">
                <a:latin typeface="Courier New" pitchFamily="49" charset="0"/>
                <a:cs typeface="Courier New" pitchFamily="49" charset="0"/>
              </a:rPr>
              <a:t>rotL</a:t>
            </a:r>
            <a:r>
              <a:rPr lang="pt-BR" dirty="0">
                <a:latin typeface="Courier New" pitchFamily="49" charset="0"/>
                <a:cs typeface="Courier New" pitchFamily="49" charset="0"/>
              </a:rPr>
              <a:t>(h); }</a:t>
            </a:r>
          </a:p>
          <a:p>
            <a:pPr marL="0" indent="0">
              <a:buNone/>
            </a:pPr>
            <a:r>
              <a:rPr lang="pt-BR" dirty="0">
                <a:latin typeface="Courier New" pitchFamily="49" charset="0"/>
                <a:cs typeface="Courier New" pitchFamily="49" charset="0"/>
              </a:rPr>
              <a:t>     </a:t>
            </a:r>
          </a:p>
          <a:p>
            <a:pPr marL="0" indent="0">
              <a:buNone/>
            </a:pPr>
            <a:r>
              <a:rPr lang="pt-BR" dirty="0">
                <a:latin typeface="Courier New" pitchFamily="49" charset="0"/>
                <a:cs typeface="Courier New" pitchFamily="49" charset="0"/>
              </a:rPr>
              <a:t>    </a:t>
            </a:r>
            <a:r>
              <a:rPr lang="pt-BR" dirty="0" err="1">
                <a:latin typeface="Courier New" pitchFamily="49" charset="0"/>
                <a:cs typeface="Courier New" pitchFamily="49" charset="0"/>
              </a:rPr>
              <a:t>return</a:t>
            </a:r>
            <a:r>
              <a:rPr lang="pt-BR" dirty="0">
                <a:latin typeface="Courier New" pitchFamily="49" charset="0"/>
                <a:cs typeface="Courier New" pitchFamily="49" charset="0"/>
              </a:rPr>
              <a:t> h;  </a:t>
            </a:r>
          </a:p>
          <a:p>
            <a:pPr marL="0" indent="0">
              <a:buNone/>
            </a:pPr>
            <a:r>
              <a:rPr lang="pt-BR" dirty="0">
                <a:latin typeface="Courier New" pitchFamily="49" charset="0"/>
                <a:cs typeface="Courier New" pitchFamily="49" charset="0"/>
              </a:rPr>
              <a:t>  }</a:t>
            </a:r>
            <a:endParaRPr lang="en-US"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77</a:t>
            </a:fld>
            <a:endParaRPr lang="en-US"/>
          </a:p>
        </p:txBody>
      </p:sp>
    </p:spTree>
    <p:extLst>
      <p:ext uri="{BB962C8B-B14F-4D97-AF65-F5344CB8AC3E}">
        <p14:creationId xmlns:p14="http://schemas.microsoft.com/office/powerpoint/2010/main" val="6249402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Deletion from a BST</a:t>
            </a:r>
          </a:p>
        </p:txBody>
      </p:sp>
      <p:sp>
        <p:nvSpPr>
          <p:cNvPr id="3" name="Content Placeholder 2"/>
          <p:cNvSpPr>
            <a:spLocks noGrp="1"/>
          </p:cNvSpPr>
          <p:nvPr>
            <p:ph idx="1"/>
          </p:nvPr>
        </p:nvSpPr>
        <p:spPr/>
        <p:txBody>
          <a:bodyPr>
            <a:normAutofit fontScale="85000" lnSpcReduction="20000"/>
          </a:bodyPr>
          <a:lstStyle/>
          <a:p>
            <a:r>
              <a:rPr lang="en-US" dirty="0"/>
              <a:t>An algorithm for </a:t>
            </a:r>
            <a:r>
              <a:rPr lang="en-US" b="1" dirty="0"/>
              <a:t>deleting a key </a:t>
            </a:r>
            <a:r>
              <a:rPr lang="en-US" b="1" i="1" dirty="0"/>
              <a:t>K </a:t>
            </a:r>
            <a:r>
              <a:rPr lang="en-US" dirty="0"/>
              <a:t>from a BST </a:t>
            </a:r>
            <a:r>
              <a:rPr lang="en-US" i="1" dirty="0"/>
              <a:t>T</a:t>
            </a:r>
            <a:r>
              <a:rPr lang="en-US" dirty="0"/>
              <a:t> is the following.</a:t>
            </a:r>
          </a:p>
          <a:p>
            <a:r>
              <a:rPr lang="en-US" dirty="0"/>
              <a:t>If </a:t>
            </a:r>
            <a:r>
              <a:rPr lang="en-US" i="1" dirty="0"/>
              <a:t>K</a:t>
            </a:r>
            <a:r>
              <a:rPr lang="en-US" dirty="0"/>
              <a:t> is in an internal node with only (dummy) external nodes as children then delete it and replace the link to the deleted node by a link to a new (dummy) external node.</a:t>
            </a:r>
          </a:p>
          <a:p>
            <a:r>
              <a:rPr lang="en-US" dirty="0"/>
              <a:t>If </a:t>
            </a:r>
            <a:r>
              <a:rPr lang="en-US" i="1" dirty="0"/>
              <a:t>K</a:t>
            </a:r>
            <a:r>
              <a:rPr lang="en-US" dirty="0"/>
              <a:t> is an internal node with a single (dummy) external node as its child  then delete it and adjust the link from its parent to point to its non-empty </a:t>
            </a:r>
            <a:r>
              <a:rPr lang="en-US" dirty="0" err="1"/>
              <a:t>subtree</a:t>
            </a:r>
            <a:r>
              <a:rPr lang="en-US" dirty="0"/>
              <a:t>.</a:t>
            </a:r>
          </a:p>
          <a:p>
            <a:r>
              <a:rPr lang="en-US" dirty="0"/>
              <a:t>If </a:t>
            </a:r>
            <a:r>
              <a:rPr lang="en-US" i="1" dirty="0"/>
              <a:t>K</a:t>
            </a:r>
            <a:r>
              <a:rPr lang="en-US" dirty="0"/>
              <a:t> is in a node with both a left and a right non-empty </a:t>
            </a:r>
            <a:r>
              <a:rPr lang="en-US" dirty="0" err="1"/>
              <a:t>subtree</a:t>
            </a:r>
            <a:r>
              <a:rPr lang="en-US" dirty="0"/>
              <a:t> then delete it and combine the two </a:t>
            </a:r>
            <a:r>
              <a:rPr lang="en-US" dirty="0" err="1"/>
              <a:t>subtrees</a:t>
            </a:r>
            <a:r>
              <a:rPr lang="en-US" dirty="0"/>
              <a:t> into one tree. But how?</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78</a:t>
            </a:fld>
            <a:endParaRPr lang="en-US"/>
          </a:p>
        </p:txBody>
      </p:sp>
    </p:spTree>
    <p:extLst>
      <p:ext uri="{BB962C8B-B14F-4D97-AF65-F5344CB8AC3E}">
        <p14:creationId xmlns:p14="http://schemas.microsoft.com/office/powerpoint/2010/main" val="41323713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Deletion from a BST (cont’d)</a:t>
            </a:r>
          </a:p>
        </p:txBody>
      </p:sp>
      <p:sp>
        <p:nvSpPr>
          <p:cNvPr id="3" name="Content Placeholder 2"/>
          <p:cNvSpPr>
            <a:spLocks noGrp="1"/>
          </p:cNvSpPr>
          <p:nvPr>
            <p:ph idx="1"/>
          </p:nvPr>
        </p:nvSpPr>
        <p:spPr/>
        <p:txBody>
          <a:bodyPr>
            <a:normAutofit fontScale="85000" lnSpcReduction="20000"/>
          </a:bodyPr>
          <a:lstStyle/>
          <a:p>
            <a:r>
              <a:rPr lang="en-US" dirty="0"/>
              <a:t>Various options are available.</a:t>
            </a:r>
          </a:p>
          <a:p>
            <a:r>
              <a:rPr lang="en-US" dirty="0"/>
              <a:t>One simple option is to find the </a:t>
            </a:r>
            <a:r>
              <a:rPr lang="en-US" b="1" dirty="0"/>
              <a:t>lowest-valued key </a:t>
            </a:r>
            <a:r>
              <a:rPr lang="en-US" i="1" dirty="0"/>
              <a:t>K’</a:t>
            </a:r>
            <a:r>
              <a:rPr lang="en-US" dirty="0"/>
              <a:t> in the descendants of the right child and replace </a:t>
            </a:r>
            <a:r>
              <a:rPr lang="en-US" i="1" dirty="0"/>
              <a:t>K</a:t>
            </a:r>
            <a:r>
              <a:rPr lang="en-US" dirty="0"/>
              <a:t> by </a:t>
            </a:r>
            <a:r>
              <a:rPr lang="en-US" i="1" dirty="0"/>
              <a:t>K’</a:t>
            </a:r>
            <a:r>
              <a:rPr lang="en-US" dirty="0"/>
              <a:t>.</a:t>
            </a:r>
          </a:p>
          <a:p>
            <a:r>
              <a:rPr lang="en-US" dirty="0"/>
              <a:t>This key is in a node </a:t>
            </a:r>
            <a:r>
              <a:rPr lang="en-US" i="1" dirty="0"/>
              <a:t>N</a:t>
            </a:r>
            <a:r>
              <a:rPr lang="en-US" dirty="0"/>
              <a:t>’ which is the </a:t>
            </a:r>
            <a:r>
              <a:rPr lang="en-US" b="1" dirty="0"/>
              <a:t>successor of</a:t>
            </a:r>
            <a:r>
              <a:rPr lang="en-US" dirty="0"/>
              <a:t> </a:t>
            </a:r>
            <a:r>
              <a:rPr lang="en-US" i="1" dirty="0"/>
              <a:t>N</a:t>
            </a:r>
            <a:r>
              <a:rPr lang="en-US" dirty="0"/>
              <a:t> under the </a:t>
            </a:r>
            <a:r>
              <a:rPr lang="en-US" b="1" dirty="0" err="1"/>
              <a:t>inorder</a:t>
            </a:r>
            <a:r>
              <a:rPr lang="en-US" b="1" dirty="0"/>
              <a:t> traversal </a:t>
            </a:r>
            <a:r>
              <a:rPr lang="en-US" dirty="0"/>
              <a:t>of the tree.</a:t>
            </a:r>
          </a:p>
          <a:p>
            <a:r>
              <a:rPr lang="en-US" dirty="0"/>
              <a:t>This node can be found by starting at the right child of </a:t>
            </a:r>
            <a:r>
              <a:rPr lang="en-US" i="1" dirty="0"/>
              <a:t>N</a:t>
            </a:r>
            <a:r>
              <a:rPr lang="en-US" dirty="0"/>
              <a:t> and then following left child pointers until we find a node with a left child which is an external node.</a:t>
            </a:r>
          </a:p>
          <a:p>
            <a:r>
              <a:rPr lang="en-US" dirty="0"/>
              <a:t>Of course, we also need to remove node </a:t>
            </a:r>
            <a:r>
              <a:rPr lang="en-US" i="1" dirty="0"/>
              <a:t>N’ </a:t>
            </a:r>
            <a:r>
              <a:rPr lang="en-US" dirty="0"/>
              <a:t>from the tree. This can be done easily since this node has at most one (right) child.</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79</a:t>
            </a:fld>
            <a:endParaRPr lang="en-US"/>
          </a:p>
        </p:txBody>
      </p:sp>
    </p:spTree>
    <p:extLst>
      <p:ext uri="{BB962C8B-B14F-4D97-AF65-F5344CB8AC3E}">
        <p14:creationId xmlns:p14="http://schemas.microsoft.com/office/powerpoint/2010/main" val="182353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77500" lnSpcReduction="20000"/>
          </a:bodyPr>
          <a:lstStyle/>
          <a:p>
            <a:r>
              <a:rPr lang="en-US" dirty="0"/>
              <a:t>The problem to be addressed in binary searching is to find the position of a </a:t>
            </a:r>
            <a:r>
              <a:rPr lang="en-US" b="1" dirty="0"/>
              <a:t>search key </a:t>
            </a:r>
            <a:r>
              <a:rPr lang="en-US" dirty="0">
                <a:latin typeface="Courier New" pitchFamily="49" charset="0"/>
                <a:cs typeface="Courier New" pitchFamily="49" charset="0"/>
              </a:rPr>
              <a:t>K</a:t>
            </a:r>
            <a:r>
              <a:rPr lang="en-US" dirty="0"/>
              <a:t> in an ordered array </a:t>
            </a:r>
            <a:r>
              <a:rPr lang="en-US" dirty="0">
                <a:latin typeface="Courier New" pitchFamily="49" charset="0"/>
                <a:cs typeface="Courier New" pitchFamily="49" charset="0"/>
              </a:rPr>
              <a:t>A[0:n-1]</a:t>
            </a:r>
            <a:r>
              <a:rPr lang="en-US" dirty="0"/>
              <a:t> of distinct keys </a:t>
            </a:r>
            <a:r>
              <a:rPr lang="en-US" b="1" dirty="0"/>
              <a:t>arranged in ascending order</a:t>
            </a:r>
            <a:r>
              <a:rPr lang="en-US" dirty="0"/>
              <a:t>:</a:t>
            </a:r>
          </a:p>
          <a:p>
            <a:pPr marL="0" indent="0">
              <a:buNone/>
            </a:pPr>
            <a:r>
              <a:rPr lang="en-US" dirty="0"/>
              <a:t>    </a:t>
            </a:r>
            <a:r>
              <a:rPr lang="el-GR" dirty="0"/>
              <a:t> </a:t>
            </a:r>
            <a:r>
              <a:rPr lang="en-US" dirty="0">
                <a:latin typeface="Courier New" pitchFamily="49" charset="0"/>
                <a:cs typeface="Courier New" pitchFamily="49" charset="0"/>
              </a:rPr>
              <a:t>A[0] &lt; A[1] &lt; … &lt; A[n-1].</a:t>
            </a:r>
          </a:p>
          <a:p>
            <a:r>
              <a:rPr lang="en-US" dirty="0"/>
              <a:t>The algorithm chooses the key in the middle of </a:t>
            </a:r>
            <a:r>
              <a:rPr lang="en-US" dirty="0">
                <a:latin typeface="Courier New" pitchFamily="49" charset="0"/>
                <a:cs typeface="Courier New" pitchFamily="49" charset="0"/>
              </a:rPr>
              <a:t>A[0:n-1]</a:t>
            </a:r>
            <a:r>
              <a:rPr lang="en-US" dirty="0"/>
              <a:t>, which is located at </a:t>
            </a:r>
            <a:r>
              <a:rPr lang="en-US" dirty="0">
                <a:latin typeface="Courier New" pitchFamily="49" charset="0"/>
                <a:cs typeface="Courier New" pitchFamily="49" charset="0"/>
              </a:rPr>
              <a:t>A[Middle], </a:t>
            </a:r>
            <a:r>
              <a:rPr lang="en-US" dirty="0"/>
              <a:t>where </a:t>
            </a:r>
            <a:r>
              <a:rPr lang="en-US" dirty="0">
                <a:latin typeface="Courier New" pitchFamily="49" charset="0"/>
                <a:cs typeface="Courier New" pitchFamily="49" charset="0"/>
              </a:rPr>
              <a:t>Middle=(0+(n-1))/2</a:t>
            </a:r>
            <a:r>
              <a:rPr lang="en-US" dirty="0"/>
              <a:t>, and compares the search key </a:t>
            </a:r>
            <a:r>
              <a:rPr lang="en-US" dirty="0">
                <a:latin typeface="Courier New" pitchFamily="49" charset="0"/>
                <a:cs typeface="Courier New" pitchFamily="49" charset="0"/>
              </a:rPr>
              <a:t>K</a:t>
            </a:r>
            <a:r>
              <a:rPr lang="en-US" dirty="0"/>
              <a:t> and </a:t>
            </a:r>
            <a:r>
              <a:rPr lang="en-US" dirty="0">
                <a:latin typeface="Courier New" pitchFamily="49" charset="0"/>
                <a:cs typeface="Courier New" pitchFamily="49" charset="0"/>
              </a:rPr>
              <a:t>A[Middle].</a:t>
            </a:r>
          </a:p>
          <a:p>
            <a:r>
              <a:rPr lang="en-US" dirty="0"/>
              <a:t>If </a:t>
            </a:r>
            <a:r>
              <a:rPr lang="en-US" dirty="0">
                <a:latin typeface="Courier New" pitchFamily="49" charset="0"/>
                <a:cs typeface="Courier New" pitchFamily="49" charset="0"/>
              </a:rPr>
              <a:t>K==A[Middle], </a:t>
            </a:r>
            <a:r>
              <a:rPr lang="en-US" dirty="0"/>
              <a:t>the search terminates successfully.</a:t>
            </a:r>
          </a:p>
          <a:p>
            <a:r>
              <a:rPr lang="en-US" dirty="0"/>
              <a:t>If </a:t>
            </a:r>
            <a:r>
              <a:rPr lang="en-US" dirty="0">
                <a:latin typeface="Courier New" pitchFamily="49" charset="0"/>
                <a:cs typeface="Courier New" pitchFamily="49" charset="0"/>
              </a:rPr>
              <a:t>K &lt; A[Middle] </a:t>
            </a:r>
            <a:r>
              <a:rPr lang="en-US" dirty="0"/>
              <a:t>then further search is conducted among the keys to the left of </a:t>
            </a:r>
            <a:r>
              <a:rPr lang="en-US" dirty="0">
                <a:latin typeface="Courier New" pitchFamily="49" charset="0"/>
                <a:cs typeface="Courier New" pitchFamily="49" charset="0"/>
              </a:rPr>
              <a:t>A[Middle]</a:t>
            </a:r>
            <a:r>
              <a:rPr lang="en-US" dirty="0"/>
              <a:t>.</a:t>
            </a:r>
          </a:p>
          <a:p>
            <a:r>
              <a:rPr lang="en-US" dirty="0"/>
              <a:t>If </a:t>
            </a:r>
            <a:r>
              <a:rPr lang="en-US" dirty="0">
                <a:latin typeface="Courier New" pitchFamily="49" charset="0"/>
                <a:cs typeface="Courier New" pitchFamily="49" charset="0"/>
              </a:rPr>
              <a:t>K &gt; A[Middle] </a:t>
            </a:r>
            <a:r>
              <a:rPr lang="en-US" dirty="0"/>
              <a:t>then further search is conducted among the keys to the right of </a:t>
            </a:r>
            <a:r>
              <a:rPr lang="en-US" dirty="0">
                <a:latin typeface="Courier New" pitchFamily="49" charset="0"/>
                <a:cs typeface="Courier New" pitchFamily="49" charset="0"/>
              </a:rPr>
              <a:t>A[Middle]</a:t>
            </a:r>
            <a:r>
              <a:rPr lang="en-US" dirty="0"/>
              <a:t>.</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8</a:t>
            </a:fld>
            <a:endParaRPr lang="en-US"/>
          </a:p>
        </p:txBody>
      </p:sp>
    </p:spTree>
    <p:extLst>
      <p:ext uri="{BB962C8B-B14F-4D97-AF65-F5344CB8AC3E}">
        <p14:creationId xmlns:p14="http://schemas.microsoft.com/office/powerpoint/2010/main" val="4604672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Deletion from a BST (cont’d)</a:t>
            </a:r>
          </a:p>
        </p:txBody>
      </p:sp>
      <p:sp>
        <p:nvSpPr>
          <p:cNvPr id="3" name="Content Placeholder 2"/>
          <p:cNvSpPr>
            <a:spLocks noGrp="1"/>
          </p:cNvSpPr>
          <p:nvPr>
            <p:ph idx="1"/>
          </p:nvPr>
        </p:nvSpPr>
        <p:spPr/>
        <p:txBody>
          <a:bodyPr/>
          <a:lstStyle/>
          <a:p>
            <a:r>
              <a:rPr lang="en-US" dirty="0"/>
              <a:t>Notice that the </a:t>
            </a:r>
            <a:r>
              <a:rPr lang="en-US" b="1" dirty="0"/>
              <a:t>highest-valued key</a:t>
            </a:r>
            <a:r>
              <a:rPr lang="en-US" dirty="0"/>
              <a:t> among the descendants of the left child would do as well.</a:t>
            </a:r>
          </a:p>
          <a:p>
            <a:r>
              <a:rPr lang="en-US" dirty="0"/>
              <a:t>This key is in a node </a:t>
            </a:r>
            <a:r>
              <a:rPr lang="en-US" i="1" dirty="0"/>
              <a:t>N’’</a:t>
            </a:r>
            <a:r>
              <a:rPr lang="en-US" dirty="0"/>
              <a:t> which is the </a:t>
            </a:r>
            <a:r>
              <a:rPr lang="en-US" b="1" dirty="0"/>
              <a:t>predecessor</a:t>
            </a:r>
            <a:r>
              <a:rPr lang="en-US" dirty="0"/>
              <a:t> of </a:t>
            </a:r>
            <a:r>
              <a:rPr lang="en-US" i="1" dirty="0"/>
              <a:t>N</a:t>
            </a:r>
            <a:r>
              <a:rPr lang="en-US" dirty="0"/>
              <a:t> under the </a:t>
            </a:r>
            <a:r>
              <a:rPr lang="en-US" b="1" dirty="0" err="1"/>
              <a:t>inorder</a:t>
            </a:r>
            <a:r>
              <a:rPr lang="en-US" b="1" dirty="0"/>
              <a:t> traversal </a:t>
            </a:r>
            <a:r>
              <a:rPr lang="en-US" dirty="0"/>
              <a:t>of the tree.</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80</a:t>
            </a:fld>
            <a:endParaRPr lang="en-US"/>
          </a:p>
        </p:txBody>
      </p:sp>
    </p:spTree>
    <p:extLst>
      <p:ext uri="{BB962C8B-B14F-4D97-AF65-F5344CB8AC3E}">
        <p14:creationId xmlns:p14="http://schemas.microsoft.com/office/powerpoint/2010/main" val="4156187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Delete 10</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81</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3168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2120" y="45091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16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4"/>
          </p:cNvCxnSpPr>
          <p:nvPr/>
        </p:nvCxnSpPr>
        <p:spPr>
          <a:xfrm>
            <a:off x="3383868" y="3010880"/>
            <a:ext cx="50405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4"/>
            <a:endCxn id="10" idx="0"/>
          </p:cNvCxnSpPr>
          <p:nvPr/>
        </p:nvCxnSpPr>
        <p:spPr>
          <a:xfrm flipH="1">
            <a:off x="4911700" y="3010880"/>
            <a:ext cx="305904"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13" idx="0"/>
          </p:cNvCxnSpPr>
          <p:nvPr/>
        </p:nvCxnSpPr>
        <p:spPr>
          <a:xfrm>
            <a:off x="5217604" y="3010880"/>
            <a:ext cx="97457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a:endCxn id="12" idx="0"/>
          </p:cNvCxnSpPr>
          <p:nvPr/>
        </p:nvCxnSpPr>
        <p:spPr>
          <a:xfrm flipH="1">
            <a:off x="5832140" y="3882504"/>
            <a:ext cx="360040" cy="62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10</a:t>
            </a:r>
          </a:p>
        </p:txBody>
      </p:sp>
      <p:sp>
        <p:nvSpPr>
          <p:cNvPr id="27" name="TextBox 26"/>
          <p:cNvSpPr txBox="1"/>
          <p:nvPr/>
        </p:nvSpPr>
        <p:spPr>
          <a:xfrm>
            <a:off x="3152180" y="2650840"/>
            <a:ext cx="483716" cy="369332"/>
          </a:xfrm>
          <a:prstGeom prst="rect">
            <a:avLst/>
          </a:prstGeom>
          <a:noFill/>
        </p:spPr>
        <p:txBody>
          <a:bodyPr wrap="square" rtlCol="0">
            <a:spAutoFit/>
          </a:bodyPr>
          <a:lstStyle/>
          <a:p>
            <a:pPr algn="ctr"/>
            <a:r>
              <a:rPr lang="en-US" dirty="0"/>
              <a:t>5</a:t>
            </a:r>
          </a:p>
        </p:txBody>
      </p:sp>
      <p:sp>
        <p:nvSpPr>
          <p:cNvPr id="28" name="TextBox 27"/>
          <p:cNvSpPr txBox="1"/>
          <p:nvPr/>
        </p:nvSpPr>
        <p:spPr>
          <a:xfrm>
            <a:off x="4975746" y="2627814"/>
            <a:ext cx="483716" cy="369332"/>
          </a:xfrm>
          <a:prstGeom prst="rect">
            <a:avLst/>
          </a:prstGeom>
          <a:noFill/>
        </p:spPr>
        <p:txBody>
          <a:bodyPr wrap="square" rtlCol="0">
            <a:spAutoFit/>
          </a:bodyPr>
          <a:lstStyle/>
          <a:p>
            <a:pPr algn="ctr"/>
            <a:r>
              <a:rPr lang="en-US" dirty="0"/>
              <a:t>14</a:t>
            </a:r>
          </a:p>
        </p:txBody>
      </p:sp>
      <p:sp>
        <p:nvSpPr>
          <p:cNvPr id="29" name="TextBox 28"/>
          <p:cNvSpPr txBox="1"/>
          <p:nvPr/>
        </p:nvSpPr>
        <p:spPr>
          <a:xfrm>
            <a:off x="3626892" y="3513172"/>
            <a:ext cx="483716" cy="369332"/>
          </a:xfrm>
          <a:prstGeom prst="rect">
            <a:avLst/>
          </a:prstGeom>
          <a:noFill/>
        </p:spPr>
        <p:txBody>
          <a:bodyPr wrap="square" rtlCol="0">
            <a:spAutoFit/>
          </a:bodyPr>
          <a:lstStyle/>
          <a:p>
            <a:pPr algn="ctr"/>
            <a:r>
              <a:rPr lang="en-US" dirty="0"/>
              <a:t>7</a:t>
            </a:r>
          </a:p>
        </p:txBody>
      </p:sp>
      <p:sp>
        <p:nvSpPr>
          <p:cNvPr id="30" name="TextBox 29"/>
          <p:cNvSpPr txBox="1"/>
          <p:nvPr/>
        </p:nvSpPr>
        <p:spPr>
          <a:xfrm>
            <a:off x="4668421" y="3513172"/>
            <a:ext cx="483716" cy="369332"/>
          </a:xfrm>
          <a:prstGeom prst="rect">
            <a:avLst/>
          </a:prstGeom>
          <a:noFill/>
        </p:spPr>
        <p:txBody>
          <a:bodyPr wrap="square" rtlCol="0">
            <a:spAutoFit/>
          </a:bodyPr>
          <a:lstStyle/>
          <a:p>
            <a:pPr algn="ctr"/>
            <a:r>
              <a:rPr lang="en-US" dirty="0"/>
              <a:t>12</a:t>
            </a:r>
          </a:p>
        </p:txBody>
      </p:sp>
      <p:sp>
        <p:nvSpPr>
          <p:cNvPr id="31" name="TextBox 30"/>
          <p:cNvSpPr txBox="1"/>
          <p:nvPr/>
        </p:nvSpPr>
        <p:spPr>
          <a:xfrm>
            <a:off x="5950322" y="3517818"/>
            <a:ext cx="483716" cy="369332"/>
          </a:xfrm>
          <a:prstGeom prst="rect">
            <a:avLst/>
          </a:prstGeom>
          <a:noFill/>
        </p:spPr>
        <p:txBody>
          <a:bodyPr wrap="square" rtlCol="0">
            <a:spAutoFit/>
          </a:bodyPr>
          <a:lstStyle/>
          <a:p>
            <a:pPr algn="ctr"/>
            <a:r>
              <a:rPr lang="en-US" dirty="0"/>
              <a:t>18</a:t>
            </a:r>
          </a:p>
        </p:txBody>
      </p:sp>
      <p:sp>
        <p:nvSpPr>
          <p:cNvPr id="32" name="TextBox 31"/>
          <p:cNvSpPr txBox="1"/>
          <p:nvPr/>
        </p:nvSpPr>
        <p:spPr>
          <a:xfrm>
            <a:off x="5590282" y="4499828"/>
            <a:ext cx="483716" cy="369332"/>
          </a:xfrm>
          <a:prstGeom prst="rect">
            <a:avLst/>
          </a:prstGeom>
          <a:noFill/>
        </p:spPr>
        <p:txBody>
          <a:bodyPr wrap="square" rtlCol="0">
            <a:spAutoFit/>
          </a:bodyPr>
          <a:lstStyle/>
          <a:p>
            <a:pPr algn="ctr"/>
            <a:r>
              <a:rPr lang="en-US" dirty="0"/>
              <a:t>15</a:t>
            </a:r>
          </a:p>
        </p:txBody>
      </p:sp>
      <p:sp>
        <p:nvSpPr>
          <p:cNvPr id="33" name="Oval 32"/>
          <p:cNvSpPr/>
          <p:nvPr/>
        </p:nvSpPr>
        <p:spPr>
          <a:xfrm>
            <a:off x="5178524" y="44998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0" idx="5"/>
            <a:endCxn id="33" idx="0"/>
          </p:cNvCxnSpPr>
          <p:nvPr/>
        </p:nvCxnSpPr>
        <p:spPr>
          <a:xfrm>
            <a:off x="5038993" y="3829777"/>
            <a:ext cx="319551" cy="6700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16686" y="4490536"/>
            <a:ext cx="483716" cy="369332"/>
          </a:xfrm>
          <a:prstGeom prst="rect">
            <a:avLst/>
          </a:prstGeom>
          <a:noFill/>
        </p:spPr>
        <p:txBody>
          <a:bodyPr wrap="square" rtlCol="0">
            <a:spAutoFit/>
          </a:bodyPr>
          <a:lstStyle/>
          <a:p>
            <a:pPr algn="ctr"/>
            <a:r>
              <a:rPr lang="en-US" dirty="0"/>
              <a:t>13</a:t>
            </a:r>
          </a:p>
        </p:txBody>
      </p:sp>
      <p:sp>
        <p:nvSpPr>
          <p:cNvPr id="36" name="TextBox 35"/>
          <p:cNvSpPr txBox="1"/>
          <p:nvPr/>
        </p:nvSpPr>
        <p:spPr>
          <a:xfrm>
            <a:off x="529382" y="5347830"/>
            <a:ext cx="7920880" cy="646331"/>
          </a:xfrm>
          <a:prstGeom prst="rect">
            <a:avLst/>
          </a:prstGeom>
          <a:noFill/>
        </p:spPr>
        <p:txBody>
          <a:bodyPr wrap="square" rtlCol="0">
            <a:spAutoFit/>
          </a:bodyPr>
          <a:lstStyle/>
          <a:p>
            <a:r>
              <a:rPr lang="en-US" dirty="0"/>
              <a:t>The lowest-valued key among the descendants of 14 is 12. This key will replace 10</a:t>
            </a:r>
          </a:p>
          <a:p>
            <a:r>
              <a:rPr lang="en-US" dirty="0"/>
              <a:t>In the tree and its current node will be removed.</a:t>
            </a:r>
          </a:p>
        </p:txBody>
      </p:sp>
      <p:cxnSp>
        <p:nvCxnSpPr>
          <p:cNvPr id="35" name="Straight Connector 34"/>
          <p:cNvCxnSpPr/>
          <p:nvPr/>
        </p:nvCxnSpPr>
        <p:spPr>
          <a:xfrm flipH="1">
            <a:off x="3716400" y="3880911"/>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635896" y="419027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3878132" y="3880911"/>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999399" y="419027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3203848" y="3018634"/>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123344" y="33279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4669842" y="3887746"/>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589338" y="41971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201266" y="3887746"/>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295947" y="419027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199483" y="4859538"/>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118979" y="51689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5361215" y="4859538"/>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482482" y="51689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endCxn id="55" idx="0"/>
          </p:cNvCxnSpPr>
          <p:nvPr/>
        </p:nvCxnSpPr>
        <p:spPr>
          <a:xfrm flipH="1">
            <a:off x="5720631" y="4861673"/>
            <a:ext cx="140628"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652086" y="517169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5844591" y="4861673"/>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965858" y="517103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8657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4489822" y="352711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2" name="Title 1"/>
          <p:cNvSpPr>
            <a:spLocks noGrp="1"/>
          </p:cNvSpPr>
          <p:nvPr>
            <p:ph type="title"/>
          </p:nvPr>
        </p:nvSpPr>
        <p:spPr/>
        <p:txBody>
          <a:bodyPr/>
          <a:lstStyle/>
          <a:p>
            <a:r>
              <a:rPr lang="en-US" dirty="0"/>
              <a:t>Example: Result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82</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2120" y="45091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16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4"/>
          </p:cNvCxnSpPr>
          <p:nvPr/>
        </p:nvCxnSpPr>
        <p:spPr>
          <a:xfrm>
            <a:off x="3383868" y="3010880"/>
            <a:ext cx="50405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13" idx="0"/>
          </p:cNvCxnSpPr>
          <p:nvPr/>
        </p:nvCxnSpPr>
        <p:spPr>
          <a:xfrm>
            <a:off x="5217604" y="3010880"/>
            <a:ext cx="97457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a:endCxn id="12" idx="0"/>
          </p:cNvCxnSpPr>
          <p:nvPr/>
        </p:nvCxnSpPr>
        <p:spPr>
          <a:xfrm flipH="1">
            <a:off x="5832140" y="3882504"/>
            <a:ext cx="360040" cy="62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12</a:t>
            </a:r>
          </a:p>
        </p:txBody>
      </p:sp>
      <p:sp>
        <p:nvSpPr>
          <p:cNvPr id="27" name="TextBox 26"/>
          <p:cNvSpPr txBox="1"/>
          <p:nvPr/>
        </p:nvSpPr>
        <p:spPr>
          <a:xfrm>
            <a:off x="3152180" y="2650840"/>
            <a:ext cx="483716" cy="369332"/>
          </a:xfrm>
          <a:prstGeom prst="rect">
            <a:avLst/>
          </a:prstGeom>
          <a:noFill/>
        </p:spPr>
        <p:txBody>
          <a:bodyPr wrap="square" rtlCol="0">
            <a:spAutoFit/>
          </a:bodyPr>
          <a:lstStyle/>
          <a:p>
            <a:pPr algn="ctr"/>
            <a:r>
              <a:rPr lang="en-US" dirty="0"/>
              <a:t>5</a:t>
            </a:r>
          </a:p>
        </p:txBody>
      </p:sp>
      <p:sp>
        <p:nvSpPr>
          <p:cNvPr id="28" name="TextBox 27"/>
          <p:cNvSpPr txBox="1"/>
          <p:nvPr/>
        </p:nvSpPr>
        <p:spPr>
          <a:xfrm>
            <a:off x="4975746" y="2657962"/>
            <a:ext cx="483716" cy="369332"/>
          </a:xfrm>
          <a:prstGeom prst="rect">
            <a:avLst/>
          </a:prstGeom>
          <a:noFill/>
        </p:spPr>
        <p:txBody>
          <a:bodyPr wrap="square" rtlCol="0">
            <a:spAutoFit/>
          </a:bodyPr>
          <a:lstStyle/>
          <a:p>
            <a:pPr algn="ctr"/>
            <a:r>
              <a:rPr lang="en-US" dirty="0"/>
              <a:t>14</a:t>
            </a:r>
          </a:p>
        </p:txBody>
      </p:sp>
      <p:sp>
        <p:nvSpPr>
          <p:cNvPr id="29" name="TextBox 28"/>
          <p:cNvSpPr txBox="1"/>
          <p:nvPr/>
        </p:nvSpPr>
        <p:spPr>
          <a:xfrm>
            <a:off x="4460007" y="3536114"/>
            <a:ext cx="483716" cy="369332"/>
          </a:xfrm>
          <a:prstGeom prst="rect">
            <a:avLst/>
          </a:prstGeom>
          <a:noFill/>
        </p:spPr>
        <p:txBody>
          <a:bodyPr wrap="square" rtlCol="0">
            <a:spAutoFit/>
          </a:bodyPr>
          <a:lstStyle/>
          <a:p>
            <a:pPr algn="ctr"/>
            <a:r>
              <a:rPr lang="en-US" dirty="0"/>
              <a:t>13</a:t>
            </a:r>
          </a:p>
        </p:txBody>
      </p:sp>
      <p:sp>
        <p:nvSpPr>
          <p:cNvPr id="31" name="TextBox 30"/>
          <p:cNvSpPr txBox="1"/>
          <p:nvPr/>
        </p:nvSpPr>
        <p:spPr>
          <a:xfrm>
            <a:off x="5950322" y="3517818"/>
            <a:ext cx="483716" cy="369332"/>
          </a:xfrm>
          <a:prstGeom prst="rect">
            <a:avLst/>
          </a:prstGeom>
          <a:noFill/>
        </p:spPr>
        <p:txBody>
          <a:bodyPr wrap="square" rtlCol="0">
            <a:spAutoFit/>
          </a:bodyPr>
          <a:lstStyle/>
          <a:p>
            <a:pPr algn="ctr"/>
            <a:r>
              <a:rPr lang="en-US" dirty="0"/>
              <a:t>18</a:t>
            </a:r>
          </a:p>
        </p:txBody>
      </p:sp>
      <p:sp>
        <p:nvSpPr>
          <p:cNvPr id="32" name="TextBox 31"/>
          <p:cNvSpPr txBox="1"/>
          <p:nvPr/>
        </p:nvSpPr>
        <p:spPr>
          <a:xfrm>
            <a:off x="5590282" y="4499828"/>
            <a:ext cx="483716" cy="369332"/>
          </a:xfrm>
          <a:prstGeom prst="rect">
            <a:avLst/>
          </a:prstGeom>
          <a:noFill/>
        </p:spPr>
        <p:txBody>
          <a:bodyPr wrap="square" rtlCol="0">
            <a:spAutoFit/>
          </a:bodyPr>
          <a:lstStyle/>
          <a:p>
            <a:pPr algn="ctr"/>
            <a:r>
              <a:rPr lang="en-US" dirty="0"/>
              <a:t>15</a:t>
            </a:r>
          </a:p>
        </p:txBody>
      </p:sp>
      <p:sp>
        <p:nvSpPr>
          <p:cNvPr id="24" name="TextBox 23"/>
          <p:cNvSpPr txBox="1"/>
          <p:nvPr/>
        </p:nvSpPr>
        <p:spPr>
          <a:xfrm>
            <a:off x="3646066" y="3536114"/>
            <a:ext cx="483716" cy="369332"/>
          </a:xfrm>
          <a:prstGeom prst="rect">
            <a:avLst/>
          </a:prstGeom>
          <a:noFill/>
        </p:spPr>
        <p:txBody>
          <a:bodyPr wrap="square" rtlCol="0">
            <a:spAutoFit/>
          </a:bodyPr>
          <a:lstStyle/>
          <a:p>
            <a:pPr algn="ctr"/>
            <a:r>
              <a:rPr lang="en-US" dirty="0"/>
              <a:t>7</a:t>
            </a:r>
          </a:p>
        </p:txBody>
      </p:sp>
      <p:cxnSp>
        <p:nvCxnSpPr>
          <p:cNvPr id="16" name="Straight Connector 15"/>
          <p:cNvCxnSpPr/>
          <p:nvPr/>
        </p:nvCxnSpPr>
        <p:spPr>
          <a:xfrm flipH="1">
            <a:off x="4669842" y="3020172"/>
            <a:ext cx="547762" cy="4976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670225" y="4859538"/>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589721" y="51689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5831957" y="4859538"/>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53224" y="51689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6192180" y="3887150"/>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13447" y="4196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H="1">
            <a:off x="4491443" y="3882504"/>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410939" y="41918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4653175" y="3882504"/>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774442" y="41918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3726716" y="3881846"/>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646212" y="4191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3888448" y="3881846"/>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009715" y="4191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H="1">
            <a:off x="3211629" y="3020172"/>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143084" y="333019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748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Delete 10</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83</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07904"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3168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2120" y="45091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16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4"/>
          </p:cNvCxnSpPr>
          <p:nvPr/>
        </p:nvCxnSpPr>
        <p:spPr>
          <a:xfrm>
            <a:off x="3383868" y="3010880"/>
            <a:ext cx="50405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4"/>
            <a:endCxn id="10" idx="0"/>
          </p:cNvCxnSpPr>
          <p:nvPr/>
        </p:nvCxnSpPr>
        <p:spPr>
          <a:xfrm flipH="1">
            <a:off x="4911700" y="3010880"/>
            <a:ext cx="305904"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13" idx="0"/>
          </p:cNvCxnSpPr>
          <p:nvPr/>
        </p:nvCxnSpPr>
        <p:spPr>
          <a:xfrm>
            <a:off x="5217604" y="3010880"/>
            <a:ext cx="97457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a:endCxn id="12" idx="0"/>
          </p:cNvCxnSpPr>
          <p:nvPr/>
        </p:nvCxnSpPr>
        <p:spPr>
          <a:xfrm flipH="1">
            <a:off x="5832140" y="3882504"/>
            <a:ext cx="360040" cy="62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10</a:t>
            </a:r>
          </a:p>
        </p:txBody>
      </p:sp>
      <p:sp>
        <p:nvSpPr>
          <p:cNvPr id="27" name="TextBox 26"/>
          <p:cNvSpPr txBox="1"/>
          <p:nvPr/>
        </p:nvSpPr>
        <p:spPr>
          <a:xfrm>
            <a:off x="3152180" y="2650840"/>
            <a:ext cx="483716" cy="369332"/>
          </a:xfrm>
          <a:prstGeom prst="rect">
            <a:avLst/>
          </a:prstGeom>
          <a:noFill/>
        </p:spPr>
        <p:txBody>
          <a:bodyPr wrap="square" rtlCol="0">
            <a:spAutoFit/>
          </a:bodyPr>
          <a:lstStyle/>
          <a:p>
            <a:pPr algn="ctr"/>
            <a:r>
              <a:rPr lang="en-US" dirty="0"/>
              <a:t>5</a:t>
            </a:r>
          </a:p>
        </p:txBody>
      </p:sp>
      <p:sp>
        <p:nvSpPr>
          <p:cNvPr id="28" name="TextBox 27"/>
          <p:cNvSpPr txBox="1"/>
          <p:nvPr/>
        </p:nvSpPr>
        <p:spPr>
          <a:xfrm>
            <a:off x="4975746" y="2627814"/>
            <a:ext cx="483716" cy="369332"/>
          </a:xfrm>
          <a:prstGeom prst="rect">
            <a:avLst/>
          </a:prstGeom>
          <a:noFill/>
        </p:spPr>
        <p:txBody>
          <a:bodyPr wrap="square" rtlCol="0">
            <a:spAutoFit/>
          </a:bodyPr>
          <a:lstStyle/>
          <a:p>
            <a:pPr algn="ctr"/>
            <a:r>
              <a:rPr lang="en-US" dirty="0"/>
              <a:t>14</a:t>
            </a:r>
          </a:p>
        </p:txBody>
      </p:sp>
      <p:sp>
        <p:nvSpPr>
          <p:cNvPr id="29" name="TextBox 28"/>
          <p:cNvSpPr txBox="1"/>
          <p:nvPr/>
        </p:nvSpPr>
        <p:spPr>
          <a:xfrm>
            <a:off x="3626892" y="3513172"/>
            <a:ext cx="483716" cy="369332"/>
          </a:xfrm>
          <a:prstGeom prst="rect">
            <a:avLst/>
          </a:prstGeom>
          <a:noFill/>
        </p:spPr>
        <p:txBody>
          <a:bodyPr wrap="square" rtlCol="0">
            <a:spAutoFit/>
          </a:bodyPr>
          <a:lstStyle/>
          <a:p>
            <a:pPr algn="ctr"/>
            <a:r>
              <a:rPr lang="en-US" dirty="0"/>
              <a:t>7</a:t>
            </a:r>
          </a:p>
        </p:txBody>
      </p:sp>
      <p:sp>
        <p:nvSpPr>
          <p:cNvPr id="30" name="TextBox 29"/>
          <p:cNvSpPr txBox="1"/>
          <p:nvPr/>
        </p:nvSpPr>
        <p:spPr>
          <a:xfrm>
            <a:off x="4669842" y="3517818"/>
            <a:ext cx="483716" cy="369332"/>
          </a:xfrm>
          <a:prstGeom prst="rect">
            <a:avLst/>
          </a:prstGeom>
          <a:noFill/>
        </p:spPr>
        <p:txBody>
          <a:bodyPr wrap="square" rtlCol="0">
            <a:spAutoFit/>
          </a:bodyPr>
          <a:lstStyle/>
          <a:p>
            <a:pPr algn="ctr"/>
            <a:r>
              <a:rPr lang="en-US" dirty="0"/>
              <a:t>12</a:t>
            </a:r>
          </a:p>
        </p:txBody>
      </p:sp>
      <p:sp>
        <p:nvSpPr>
          <p:cNvPr id="31" name="TextBox 30"/>
          <p:cNvSpPr txBox="1"/>
          <p:nvPr/>
        </p:nvSpPr>
        <p:spPr>
          <a:xfrm>
            <a:off x="5950322" y="3517818"/>
            <a:ext cx="483716" cy="369332"/>
          </a:xfrm>
          <a:prstGeom prst="rect">
            <a:avLst/>
          </a:prstGeom>
          <a:noFill/>
        </p:spPr>
        <p:txBody>
          <a:bodyPr wrap="square" rtlCol="0">
            <a:spAutoFit/>
          </a:bodyPr>
          <a:lstStyle/>
          <a:p>
            <a:pPr algn="ctr"/>
            <a:r>
              <a:rPr lang="en-US" dirty="0"/>
              <a:t>18</a:t>
            </a:r>
          </a:p>
        </p:txBody>
      </p:sp>
      <p:sp>
        <p:nvSpPr>
          <p:cNvPr id="32" name="TextBox 31"/>
          <p:cNvSpPr txBox="1"/>
          <p:nvPr/>
        </p:nvSpPr>
        <p:spPr>
          <a:xfrm>
            <a:off x="5590282" y="4499828"/>
            <a:ext cx="483716" cy="369332"/>
          </a:xfrm>
          <a:prstGeom prst="rect">
            <a:avLst/>
          </a:prstGeom>
          <a:noFill/>
        </p:spPr>
        <p:txBody>
          <a:bodyPr wrap="square" rtlCol="0">
            <a:spAutoFit/>
          </a:bodyPr>
          <a:lstStyle/>
          <a:p>
            <a:pPr algn="ctr"/>
            <a:r>
              <a:rPr lang="en-US" dirty="0"/>
              <a:t>15</a:t>
            </a:r>
          </a:p>
        </p:txBody>
      </p:sp>
      <p:sp>
        <p:nvSpPr>
          <p:cNvPr id="33" name="Oval 32"/>
          <p:cNvSpPr/>
          <p:nvPr/>
        </p:nvSpPr>
        <p:spPr>
          <a:xfrm>
            <a:off x="5178524" y="44998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0" idx="4"/>
            <a:endCxn id="33" idx="0"/>
          </p:cNvCxnSpPr>
          <p:nvPr/>
        </p:nvCxnSpPr>
        <p:spPr>
          <a:xfrm>
            <a:off x="4911700" y="3882504"/>
            <a:ext cx="446844" cy="6173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16686" y="4490536"/>
            <a:ext cx="483716" cy="369332"/>
          </a:xfrm>
          <a:prstGeom prst="rect">
            <a:avLst/>
          </a:prstGeom>
          <a:noFill/>
        </p:spPr>
        <p:txBody>
          <a:bodyPr wrap="square" rtlCol="0">
            <a:spAutoFit/>
          </a:bodyPr>
          <a:lstStyle/>
          <a:p>
            <a:pPr algn="ctr"/>
            <a:r>
              <a:rPr lang="en-US" dirty="0"/>
              <a:t>13</a:t>
            </a:r>
          </a:p>
        </p:txBody>
      </p:sp>
      <p:sp>
        <p:nvSpPr>
          <p:cNvPr id="35" name="TextBox 34"/>
          <p:cNvSpPr txBox="1"/>
          <p:nvPr/>
        </p:nvSpPr>
        <p:spPr>
          <a:xfrm>
            <a:off x="529382" y="5347830"/>
            <a:ext cx="7920880" cy="646331"/>
          </a:xfrm>
          <a:prstGeom prst="rect">
            <a:avLst/>
          </a:prstGeom>
          <a:noFill/>
        </p:spPr>
        <p:txBody>
          <a:bodyPr wrap="square" rtlCol="0">
            <a:spAutoFit/>
          </a:bodyPr>
          <a:lstStyle/>
          <a:p>
            <a:r>
              <a:rPr lang="en-US" dirty="0"/>
              <a:t>Alternatively, we can replace 10 with the highest-valued key among the descendants of its left child. This is the key 7. </a:t>
            </a:r>
          </a:p>
        </p:txBody>
      </p:sp>
      <p:cxnSp>
        <p:nvCxnSpPr>
          <p:cNvPr id="36" name="Straight Connector 35"/>
          <p:cNvCxnSpPr/>
          <p:nvPr/>
        </p:nvCxnSpPr>
        <p:spPr>
          <a:xfrm flipH="1">
            <a:off x="3726716" y="3881846"/>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646212" y="41912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205898" y="4859868"/>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25394" y="51692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5367630" y="4859868"/>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488897" y="516923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flipH="1">
            <a:off x="5748709" y="4860526"/>
            <a:ext cx="126631"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80164" y="51698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858672" y="4860526"/>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979939" y="516988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3905115" y="3887150"/>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026382" y="4196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192180" y="3887890"/>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313447" y="419725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3215639" y="2999894"/>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147094" y="330991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4749141" y="3882504"/>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668637" y="419186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306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Alternative Result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84</a:t>
            </a:fld>
            <a:endParaRPr lang="en-US"/>
          </a:p>
        </p:txBody>
      </p:sp>
      <p:sp>
        <p:nvSpPr>
          <p:cNvPr id="6" name="Oval 5"/>
          <p:cNvSpPr/>
          <p:nvPr/>
        </p:nvSpPr>
        <p:spPr>
          <a:xfrm>
            <a:off x="4067944"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37584" y="2650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3168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2120" y="450912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2160" y="35224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4"/>
            <a:endCxn id="7" idx="0"/>
          </p:cNvCxnSpPr>
          <p:nvPr/>
        </p:nvCxnSpPr>
        <p:spPr>
          <a:xfrm flipH="1">
            <a:off x="3383868" y="2348880"/>
            <a:ext cx="864096"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p:cNvCxnSpPr>
          <p:nvPr/>
        </p:nvCxnSpPr>
        <p:spPr>
          <a:xfrm>
            <a:off x="4247964" y="2348880"/>
            <a:ext cx="969640" cy="3019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4"/>
            <a:endCxn id="10" idx="0"/>
          </p:cNvCxnSpPr>
          <p:nvPr/>
        </p:nvCxnSpPr>
        <p:spPr>
          <a:xfrm flipH="1">
            <a:off x="4911700" y="3010880"/>
            <a:ext cx="305904"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13" idx="0"/>
          </p:cNvCxnSpPr>
          <p:nvPr/>
        </p:nvCxnSpPr>
        <p:spPr>
          <a:xfrm>
            <a:off x="5217604" y="3010880"/>
            <a:ext cx="974576" cy="5115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4"/>
            <a:endCxn id="12" idx="0"/>
          </p:cNvCxnSpPr>
          <p:nvPr/>
        </p:nvCxnSpPr>
        <p:spPr>
          <a:xfrm flipH="1">
            <a:off x="5832140" y="3882504"/>
            <a:ext cx="360040" cy="6266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06106" y="1988840"/>
            <a:ext cx="483716" cy="369332"/>
          </a:xfrm>
          <a:prstGeom prst="rect">
            <a:avLst/>
          </a:prstGeom>
          <a:noFill/>
        </p:spPr>
        <p:txBody>
          <a:bodyPr wrap="square" rtlCol="0">
            <a:spAutoFit/>
          </a:bodyPr>
          <a:lstStyle/>
          <a:p>
            <a:pPr algn="ctr"/>
            <a:r>
              <a:rPr lang="en-US" dirty="0"/>
              <a:t>7</a:t>
            </a:r>
          </a:p>
        </p:txBody>
      </p:sp>
      <p:sp>
        <p:nvSpPr>
          <p:cNvPr id="27" name="TextBox 26"/>
          <p:cNvSpPr txBox="1"/>
          <p:nvPr/>
        </p:nvSpPr>
        <p:spPr>
          <a:xfrm>
            <a:off x="3152180" y="2650840"/>
            <a:ext cx="483716" cy="369332"/>
          </a:xfrm>
          <a:prstGeom prst="rect">
            <a:avLst/>
          </a:prstGeom>
          <a:noFill/>
        </p:spPr>
        <p:txBody>
          <a:bodyPr wrap="square" rtlCol="0">
            <a:spAutoFit/>
          </a:bodyPr>
          <a:lstStyle/>
          <a:p>
            <a:pPr algn="ctr"/>
            <a:r>
              <a:rPr lang="en-US" dirty="0"/>
              <a:t>5</a:t>
            </a:r>
          </a:p>
        </p:txBody>
      </p:sp>
      <p:sp>
        <p:nvSpPr>
          <p:cNvPr id="28" name="TextBox 27"/>
          <p:cNvSpPr txBox="1"/>
          <p:nvPr/>
        </p:nvSpPr>
        <p:spPr>
          <a:xfrm>
            <a:off x="4975746" y="2627814"/>
            <a:ext cx="483716" cy="369332"/>
          </a:xfrm>
          <a:prstGeom prst="rect">
            <a:avLst/>
          </a:prstGeom>
          <a:noFill/>
        </p:spPr>
        <p:txBody>
          <a:bodyPr wrap="square" rtlCol="0">
            <a:spAutoFit/>
          </a:bodyPr>
          <a:lstStyle/>
          <a:p>
            <a:pPr algn="ctr"/>
            <a:r>
              <a:rPr lang="en-US" dirty="0"/>
              <a:t>14</a:t>
            </a:r>
          </a:p>
        </p:txBody>
      </p:sp>
      <p:sp>
        <p:nvSpPr>
          <p:cNvPr id="30" name="TextBox 29"/>
          <p:cNvSpPr txBox="1"/>
          <p:nvPr/>
        </p:nvSpPr>
        <p:spPr>
          <a:xfrm>
            <a:off x="4669842" y="3530436"/>
            <a:ext cx="483716" cy="369332"/>
          </a:xfrm>
          <a:prstGeom prst="rect">
            <a:avLst/>
          </a:prstGeom>
          <a:noFill/>
        </p:spPr>
        <p:txBody>
          <a:bodyPr wrap="square" rtlCol="0">
            <a:spAutoFit/>
          </a:bodyPr>
          <a:lstStyle/>
          <a:p>
            <a:pPr algn="ctr"/>
            <a:r>
              <a:rPr lang="en-US" dirty="0"/>
              <a:t>12</a:t>
            </a:r>
          </a:p>
        </p:txBody>
      </p:sp>
      <p:sp>
        <p:nvSpPr>
          <p:cNvPr id="31" name="TextBox 30"/>
          <p:cNvSpPr txBox="1"/>
          <p:nvPr/>
        </p:nvSpPr>
        <p:spPr>
          <a:xfrm>
            <a:off x="5950322" y="3517818"/>
            <a:ext cx="483716" cy="369332"/>
          </a:xfrm>
          <a:prstGeom prst="rect">
            <a:avLst/>
          </a:prstGeom>
          <a:noFill/>
        </p:spPr>
        <p:txBody>
          <a:bodyPr wrap="square" rtlCol="0">
            <a:spAutoFit/>
          </a:bodyPr>
          <a:lstStyle/>
          <a:p>
            <a:pPr algn="ctr"/>
            <a:r>
              <a:rPr lang="en-US" dirty="0"/>
              <a:t>18</a:t>
            </a:r>
          </a:p>
        </p:txBody>
      </p:sp>
      <p:sp>
        <p:nvSpPr>
          <p:cNvPr id="32" name="TextBox 31"/>
          <p:cNvSpPr txBox="1"/>
          <p:nvPr/>
        </p:nvSpPr>
        <p:spPr>
          <a:xfrm>
            <a:off x="5590282" y="4525848"/>
            <a:ext cx="483716" cy="369332"/>
          </a:xfrm>
          <a:prstGeom prst="rect">
            <a:avLst/>
          </a:prstGeom>
          <a:noFill/>
        </p:spPr>
        <p:txBody>
          <a:bodyPr wrap="square" rtlCol="0">
            <a:spAutoFit/>
          </a:bodyPr>
          <a:lstStyle/>
          <a:p>
            <a:pPr algn="ctr"/>
            <a:r>
              <a:rPr lang="en-US" dirty="0"/>
              <a:t>15</a:t>
            </a:r>
          </a:p>
        </p:txBody>
      </p:sp>
      <p:cxnSp>
        <p:nvCxnSpPr>
          <p:cNvPr id="24" name="Straight Connector 23"/>
          <p:cNvCxnSpPr/>
          <p:nvPr/>
        </p:nvCxnSpPr>
        <p:spPr>
          <a:xfrm>
            <a:off x="4911700" y="3882504"/>
            <a:ext cx="446844" cy="6173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135122" y="44998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073284" y="4509120"/>
            <a:ext cx="483716" cy="369332"/>
          </a:xfrm>
          <a:prstGeom prst="rect">
            <a:avLst/>
          </a:prstGeom>
          <a:noFill/>
        </p:spPr>
        <p:txBody>
          <a:bodyPr wrap="square" rtlCol="0">
            <a:spAutoFit/>
          </a:bodyPr>
          <a:lstStyle/>
          <a:p>
            <a:pPr algn="ctr"/>
            <a:r>
              <a:rPr lang="en-US" dirty="0"/>
              <a:t>13</a:t>
            </a:r>
          </a:p>
        </p:txBody>
      </p:sp>
      <p:cxnSp>
        <p:nvCxnSpPr>
          <p:cNvPr id="34" name="Straight Connector 33"/>
          <p:cNvCxnSpPr/>
          <p:nvPr/>
        </p:nvCxnSpPr>
        <p:spPr>
          <a:xfrm flipH="1">
            <a:off x="5180145" y="4866051"/>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099641" y="517541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5358544" y="4871355"/>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479811" y="51807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147094" y="330991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H="1">
            <a:off x="3220449" y="3012585"/>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399658" y="3012585"/>
            <a:ext cx="170934"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520925" y="332194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3" idx="0"/>
          </p:cNvCxnSpPr>
          <p:nvPr/>
        </p:nvCxnSpPr>
        <p:spPr>
          <a:xfrm flipH="1">
            <a:off x="5722362" y="4874681"/>
            <a:ext cx="142494" cy="3060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53817" y="518071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endCxn id="45" idx="0"/>
          </p:cNvCxnSpPr>
          <p:nvPr/>
        </p:nvCxnSpPr>
        <p:spPr>
          <a:xfrm>
            <a:off x="5864855" y="4879985"/>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986122" y="518934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H="1">
            <a:off x="4741996" y="3880488"/>
            <a:ext cx="178399" cy="31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661492" y="418985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endCxn id="49" idx="0"/>
          </p:cNvCxnSpPr>
          <p:nvPr/>
        </p:nvCxnSpPr>
        <p:spPr>
          <a:xfrm>
            <a:off x="6197460" y="3887150"/>
            <a:ext cx="189812" cy="3093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318727" y="4196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1424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Deletion</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link </a:t>
            </a:r>
            <a:r>
              <a:rPr lang="en-US" dirty="0" err="1">
                <a:latin typeface="Courier New" pitchFamily="49" charset="0"/>
                <a:cs typeface="Courier New" pitchFamily="49" charset="0"/>
              </a:rPr>
              <a:t>joinLR</a:t>
            </a:r>
            <a:r>
              <a:rPr lang="en-US" dirty="0">
                <a:latin typeface="Courier New" pitchFamily="49" charset="0"/>
                <a:cs typeface="Courier New" pitchFamily="49" charset="0"/>
              </a:rPr>
              <a:t>(link a, link b)  </a:t>
            </a:r>
          </a:p>
          <a:p>
            <a:pPr marL="0" indent="0">
              <a:buNone/>
            </a:pPr>
            <a:r>
              <a:rPr lang="en-US" dirty="0">
                <a:latin typeface="Courier New" pitchFamily="49" charset="0"/>
                <a:cs typeface="Courier New" pitchFamily="49" charset="0"/>
              </a:rPr>
              <a:t>  {  </a:t>
            </a:r>
          </a:p>
          <a:p>
            <a:pPr marL="0" indent="0">
              <a:buNone/>
            </a:pPr>
            <a:r>
              <a:rPr lang="en-US" dirty="0">
                <a:latin typeface="Courier New" pitchFamily="49" charset="0"/>
                <a:cs typeface="Courier New" pitchFamily="49" charset="0"/>
              </a:rPr>
              <a:t>     if (b == z) return a;  </a:t>
            </a:r>
          </a:p>
          <a:p>
            <a:pPr marL="0" indent="0">
              <a:buNone/>
            </a:pPr>
            <a:r>
              <a:rPr lang="en-US" dirty="0">
                <a:latin typeface="Courier New" pitchFamily="49" charset="0"/>
                <a:cs typeface="Courier New" pitchFamily="49" charset="0"/>
              </a:rPr>
              <a:t>     b = </a:t>
            </a:r>
            <a:r>
              <a:rPr lang="en-US" dirty="0" err="1">
                <a:latin typeface="Courier New" pitchFamily="49" charset="0"/>
                <a:cs typeface="Courier New" pitchFamily="49" charset="0"/>
              </a:rPr>
              <a:t>partR</a:t>
            </a:r>
            <a:r>
              <a:rPr lang="en-US" dirty="0">
                <a:latin typeface="Courier New" pitchFamily="49" charset="0"/>
                <a:cs typeface="Courier New" pitchFamily="49" charset="0"/>
              </a:rPr>
              <a:t>(b, 0); </a:t>
            </a:r>
          </a:p>
          <a:p>
            <a:pPr marL="0" indent="0">
              <a:buNone/>
            </a:pPr>
            <a:r>
              <a:rPr lang="en-US" dirty="0">
                <a:latin typeface="Courier New" pitchFamily="49" charset="0"/>
                <a:cs typeface="Courier New" pitchFamily="49" charset="0"/>
              </a:rPr>
              <a:t>     b-&gt;l = a;    </a:t>
            </a:r>
          </a:p>
          <a:p>
            <a:pPr marL="0" indent="0">
              <a:buNone/>
            </a:pPr>
            <a:r>
              <a:rPr lang="en-US" dirty="0">
                <a:latin typeface="Courier New" pitchFamily="49" charset="0"/>
                <a:cs typeface="Courier New" pitchFamily="49" charset="0"/>
              </a:rPr>
              <a:t>     return b;  </a:t>
            </a:r>
          </a:p>
          <a:p>
            <a:pPr marL="0" indent="0">
              <a:buNone/>
            </a:pP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link </a:t>
            </a:r>
            <a:r>
              <a:rPr lang="en-US" dirty="0" err="1">
                <a:latin typeface="Courier New" pitchFamily="49" charset="0"/>
                <a:cs typeface="Courier New" pitchFamily="49" charset="0"/>
              </a:rPr>
              <a:t>deleteR</a:t>
            </a:r>
            <a:r>
              <a:rPr lang="en-US" dirty="0">
                <a:latin typeface="Courier New" pitchFamily="49" charset="0"/>
                <a:cs typeface="Courier New" pitchFamily="49" charset="0"/>
              </a:rPr>
              <a:t>(link h, Key v)  </a:t>
            </a:r>
          </a:p>
          <a:p>
            <a:pPr marL="0" indent="0">
              <a:buNone/>
            </a:pPr>
            <a:r>
              <a:rPr lang="en-US" dirty="0">
                <a:latin typeface="Courier New" pitchFamily="49" charset="0"/>
                <a:cs typeface="Courier New" pitchFamily="49" charset="0"/>
              </a:rPr>
              <a:t>  { </a:t>
            </a:r>
          </a:p>
          <a:p>
            <a:pPr marL="0" indent="0">
              <a:buNone/>
            </a:pPr>
            <a:r>
              <a:rPr lang="en-US" dirty="0">
                <a:latin typeface="Courier New" pitchFamily="49" charset="0"/>
                <a:cs typeface="Courier New" pitchFamily="49" charset="0"/>
              </a:rPr>
              <a:t>     link x; </a:t>
            </a:r>
          </a:p>
          <a:p>
            <a:pPr marL="0" indent="0">
              <a:buNone/>
            </a:pPr>
            <a:r>
              <a:rPr lang="en-US" dirty="0">
                <a:latin typeface="Courier New" pitchFamily="49" charset="0"/>
                <a:cs typeface="Courier New" pitchFamily="49" charset="0"/>
              </a:rPr>
              <a:t>     Key t = key(h-&gt;item);</a:t>
            </a:r>
          </a:p>
          <a:p>
            <a:pPr marL="0" indent="0">
              <a:buNone/>
            </a:pPr>
            <a:r>
              <a:rPr lang="en-US" dirty="0">
                <a:latin typeface="Courier New" pitchFamily="49" charset="0"/>
                <a:cs typeface="Courier New" pitchFamily="49" charset="0"/>
              </a:rPr>
              <a:t>     if (h == z) return z;</a:t>
            </a:r>
          </a:p>
          <a:p>
            <a:pPr marL="0" indent="0">
              <a:buNone/>
            </a:pPr>
            <a:r>
              <a:rPr lang="en-US" dirty="0">
                <a:latin typeface="Courier New" pitchFamily="49" charset="0"/>
                <a:cs typeface="Courier New" pitchFamily="49" charset="0"/>
              </a:rPr>
              <a:t>     if (less(v, t)) h-&gt;l = </a:t>
            </a:r>
            <a:r>
              <a:rPr lang="en-US" dirty="0" err="1">
                <a:latin typeface="Courier New" pitchFamily="49" charset="0"/>
                <a:cs typeface="Courier New" pitchFamily="49" charset="0"/>
              </a:rPr>
              <a:t>deleteR</a:t>
            </a:r>
            <a:r>
              <a:rPr lang="en-US" dirty="0">
                <a:latin typeface="Courier New" pitchFamily="49" charset="0"/>
                <a:cs typeface="Courier New" pitchFamily="49" charset="0"/>
              </a:rPr>
              <a:t>(h-&gt;l, v);    </a:t>
            </a:r>
          </a:p>
          <a:p>
            <a:pPr marL="0" indent="0">
              <a:buNone/>
            </a:pPr>
            <a:r>
              <a:rPr lang="en-US" dirty="0">
                <a:latin typeface="Courier New" pitchFamily="49" charset="0"/>
                <a:cs typeface="Courier New" pitchFamily="49" charset="0"/>
              </a:rPr>
              <a:t>     if (less(t, v)) h-&gt;r = </a:t>
            </a:r>
            <a:r>
              <a:rPr lang="en-US" dirty="0" err="1">
                <a:latin typeface="Courier New" pitchFamily="49" charset="0"/>
                <a:cs typeface="Courier New" pitchFamily="49" charset="0"/>
              </a:rPr>
              <a:t>deleteR</a:t>
            </a:r>
            <a:r>
              <a:rPr lang="en-US" dirty="0">
                <a:latin typeface="Courier New" pitchFamily="49" charset="0"/>
                <a:cs typeface="Courier New" pitchFamily="49" charset="0"/>
              </a:rPr>
              <a:t>(h-&gt;r, v);</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eq</a:t>
            </a:r>
            <a:r>
              <a:rPr lang="en-US" dirty="0">
                <a:latin typeface="Courier New" pitchFamily="49" charset="0"/>
                <a:cs typeface="Courier New" pitchFamily="49" charset="0"/>
              </a:rPr>
              <a:t>(v, t)) { x = h; h = </a:t>
            </a:r>
            <a:r>
              <a:rPr lang="en-US" dirty="0" err="1">
                <a:latin typeface="Courier New" pitchFamily="49" charset="0"/>
                <a:cs typeface="Courier New" pitchFamily="49" charset="0"/>
              </a:rPr>
              <a:t>joinLR</a:t>
            </a:r>
            <a:r>
              <a:rPr lang="en-US" dirty="0">
                <a:latin typeface="Courier New" pitchFamily="49" charset="0"/>
                <a:cs typeface="Courier New" pitchFamily="49" charset="0"/>
              </a:rPr>
              <a:t>(h-&gt;l, h-&gt;r); free(x); }</a:t>
            </a:r>
          </a:p>
          <a:p>
            <a:pPr marL="0" indent="0">
              <a:buNone/>
            </a:pPr>
            <a:r>
              <a:rPr lang="en-US" dirty="0">
                <a:latin typeface="Courier New" pitchFamily="49" charset="0"/>
                <a:cs typeface="Courier New" pitchFamily="49" charset="0"/>
              </a:rPr>
              <a:t>     return h;  </a:t>
            </a:r>
          </a:p>
          <a:p>
            <a:pPr marL="0" indent="0">
              <a:buNone/>
            </a:pP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STdelete</a:t>
            </a:r>
            <a:r>
              <a:rPr lang="en-US" dirty="0">
                <a:latin typeface="Courier New" pitchFamily="49" charset="0"/>
                <a:cs typeface="Courier New" pitchFamily="49" charset="0"/>
              </a:rPr>
              <a:t>(Key v)  { head = </a:t>
            </a:r>
            <a:r>
              <a:rPr lang="en-US" dirty="0" err="1">
                <a:latin typeface="Courier New" pitchFamily="49" charset="0"/>
                <a:cs typeface="Courier New" pitchFamily="49" charset="0"/>
              </a:rPr>
              <a:t>deleteR</a:t>
            </a:r>
            <a:r>
              <a:rPr lang="en-US" dirty="0">
                <a:latin typeface="Courier New" pitchFamily="49" charset="0"/>
                <a:cs typeface="Courier New" pitchFamily="49" charset="0"/>
              </a:rPr>
              <a:t>(head, v);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85</a:t>
            </a:fld>
            <a:endParaRPr lang="en-US"/>
          </a:p>
        </p:txBody>
      </p:sp>
    </p:spTree>
    <p:extLst>
      <p:ext uri="{BB962C8B-B14F-4D97-AF65-F5344CB8AC3E}">
        <p14:creationId xmlns:p14="http://schemas.microsoft.com/office/powerpoint/2010/main" val="19065319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lstStyle/>
          <a:p>
            <a:r>
              <a:rPr lang="en-US" dirty="0"/>
              <a:t>The function </a:t>
            </a:r>
            <a:r>
              <a:rPr lang="en-US" dirty="0" err="1">
                <a:latin typeface="Courier New" pitchFamily="49" charset="0"/>
                <a:cs typeface="Courier New" pitchFamily="49" charset="0"/>
              </a:rPr>
              <a:t>deleteR</a:t>
            </a:r>
            <a:r>
              <a:rPr lang="en-US" dirty="0"/>
              <a:t> implements the algorithm we discussed in a recursive way.</a:t>
            </a:r>
          </a:p>
          <a:p>
            <a:r>
              <a:rPr lang="en-US" dirty="0"/>
              <a:t>The function </a:t>
            </a:r>
            <a:r>
              <a:rPr lang="en-US" dirty="0" err="1">
                <a:latin typeface="Courier New" pitchFamily="49" charset="0"/>
                <a:cs typeface="Courier New" pitchFamily="49" charset="0"/>
              </a:rPr>
              <a:t>joinLR</a:t>
            </a:r>
            <a:r>
              <a:rPr lang="en-US" dirty="0"/>
              <a:t> combines the two </a:t>
            </a:r>
            <a:r>
              <a:rPr lang="en-US" dirty="0" err="1"/>
              <a:t>subtrees</a:t>
            </a:r>
            <a:r>
              <a:rPr lang="en-US" dirty="0"/>
              <a:t> into a new tree by utilizing the partition function </a:t>
            </a:r>
            <a:r>
              <a:rPr lang="en-US" dirty="0" err="1">
                <a:latin typeface="Courier New" pitchFamily="49" charset="0"/>
                <a:cs typeface="Courier New" pitchFamily="49" charset="0"/>
              </a:rPr>
              <a:t>partR</a:t>
            </a:r>
            <a:r>
              <a:rPr lang="en-US" dirty="0"/>
              <a:t> we presented earlier for making the smallest key of the right </a:t>
            </a:r>
            <a:r>
              <a:rPr lang="en-US" dirty="0" err="1"/>
              <a:t>subtree</a:t>
            </a:r>
            <a:r>
              <a:rPr lang="en-US" dirty="0"/>
              <a:t> as the new root.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86</a:t>
            </a:fld>
            <a:endParaRPr lang="en-US"/>
          </a:p>
        </p:txBody>
      </p:sp>
    </p:spTree>
    <p:extLst>
      <p:ext uri="{BB962C8B-B14F-4D97-AF65-F5344CB8AC3E}">
        <p14:creationId xmlns:p14="http://schemas.microsoft.com/office/powerpoint/2010/main" val="2669962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Join Operation</a:t>
            </a:r>
            <a:r>
              <a:rPr lang="el-GR" dirty="0"/>
              <a:t> (Ένωση)</a:t>
            </a:r>
            <a:endParaRPr lang="en-US" dirty="0"/>
          </a:p>
        </p:txBody>
      </p:sp>
      <p:sp>
        <p:nvSpPr>
          <p:cNvPr id="3" name="Content Placeholder 2"/>
          <p:cNvSpPr>
            <a:spLocks noGrp="1"/>
          </p:cNvSpPr>
          <p:nvPr>
            <p:ph idx="1"/>
          </p:nvPr>
        </p:nvSpPr>
        <p:spPr/>
        <p:txBody>
          <a:bodyPr>
            <a:normAutofit fontScale="92500" lnSpcReduction="10000"/>
          </a:bodyPr>
          <a:lstStyle/>
          <a:p>
            <a:r>
              <a:rPr lang="en-US" dirty="0"/>
              <a:t>To merge two BSTs into one, we work as follows.</a:t>
            </a:r>
          </a:p>
          <a:p>
            <a:r>
              <a:rPr lang="en-US" dirty="0"/>
              <a:t>First, we delete the root of the first BST and insert it into the second BST using root insertion.</a:t>
            </a:r>
          </a:p>
          <a:p>
            <a:r>
              <a:rPr lang="en-US" dirty="0"/>
              <a:t>This operation gives us two </a:t>
            </a:r>
            <a:r>
              <a:rPr lang="en-US" dirty="0" err="1"/>
              <a:t>subtrees</a:t>
            </a:r>
            <a:r>
              <a:rPr lang="en-US" dirty="0"/>
              <a:t> with keys known to be smaller than this root, and two </a:t>
            </a:r>
            <a:r>
              <a:rPr lang="en-US" dirty="0" err="1"/>
              <a:t>subtrees</a:t>
            </a:r>
            <a:r>
              <a:rPr lang="en-US" dirty="0"/>
              <a:t> with keys known to be larger than this root.</a:t>
            </a:r>
          </a:p>
          <a:p>
            <a:r>
              <a:rPr lang="en-US" dirty="0"/>
              <a:t>We recursively combine the former pair to be the left </a:t>
            </a:r>
            <a:r>
              <a:rPr lang="en-US" dirty="0" err="1"/>
              <a:t>subtree</a:t>
            </a:r>
            <a:r>
              <a:rPr lang="en-US" dirty="0"/>
              <a:t> of the root and the latter to be the right </a:t>
            </a:r>
            <a:r>
              <a:rPr lang="en-US" dirty="0" err="1"/>
              <a:t>subtree</a:t>
            </a:r>
            <a:r>
              <a:rPr lang="en-US" dirty="0"/>
              <a:t> of the root.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87</a:t>
            </a:fld>
            <a:endParaRPr lang="en-US"/>
          </a:p>
        </p:txBody>
      </p:sp>
    </p:spTree>
    <p:extLst>
      <p:ext uri="{BB962C8B-B14F-4D97-AF65-F5344CB8AC3E}">
        <p14:creationId xmlns:p14="http://schemas.microsoft.com/office/powerpoint/2010/main" val="16419368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Join</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latin typeface="Courier New" pitchFamily="49" charset="0"/>
                <a:cs typeface="Courier New" pitchFamily="49" charset="0"/>
              </a:rPr>
              <a:t>link </a:t>
            </a:r>
            <a:r>
              <a:rPr lang="en-US" dirty="0" err="1">
                <a:latin typeface="Courier New" pitchFamily="49" charset="0"/>
                <a:cs typeface="Courier New" pitchFamily="49" charset="0"/>
              </a:rPr>
              <a:t>STjoin</a:t>
            </a:r>
            <a:r>
              <a:rPr lang="en-US" dirty="0">
                <a:latin typeface="Courier New" pitchFamily="49" charset="0"/>
                <a:cs typeface="Courier New" pitchFamily="49" charset="0"/>
              </a:rPr>
              <a:t>(link a, link b)  </a:t>
            </a:r>
          </a:p>
          <a:p>
            <a:pPr marL="0" indent="0">
              <a:buNone/>
            </a:pPr>
            <a:r>
              <a:rPr lang="en-US" dirty="0">
                <a:latin typeface="Courier New" pitchFamily="49" charset="0"/>
                <a:cs typeface="Courier New" pitchFamily="49" charset="0"/>
              </a:rPr>
              <a:t>  {    </a:t>
            </a:r>
          </a:p>
          <a:p>
            <a:pPr marL="0" indent="0">
              <a:buNone/>
            </a:pPr>
            <a:r>
              <a:rPr lang="en-US" dirty="0">
                <a:latin typeface="Courier New" pitchFamily="49" charset="0"/>
                <a:cs typeface="Courier New" pitchFamily="49" charset="0"/>
              </a:rPr>
              <a:t>    if (b == z) return a;</a:t>
            </a:r>
          </a:p>
          <a:p>
            <a:pPr marL="0" indent="0">
              <a:buNone/>
            </a:pPr>
            <a:r>
              <a:rPr lang="en-US" dirty="0">
                <a:latin typeface="Courier New" pitchFamily="49" charset="0"/>
                <a:cs typeface="Courier New" pitchFamily="49" charset="0"/>
              </a:rPr>
              <a:t>    if (a == z) return b;</a:t>
            </a:r>
          </a:p>
          <a:p>
            <a:pPr marL="0" indent="0">
              <a:buNone/>
            </a:pPr>
            <a:r>
              <a:rPr lang="en-US" dirty="0">
                <a:latin typeface="Courier New" pitchFamily="49" charset="0"/>
                <a:cs typeface="Courier New" pitchFamily="49" charset="0"/>
              </a:rPr>
              <a:t>    b = </a:t>
            </a:r>
            <a:r>
              <a:rPr lang="en-US" dirty="0" err="1">
                <a:latin typeface="Courier New" pitchFamily="49" charset="0"/>
                <a:cs typeface="Courier New" pitchFamily="49" charset="0"/>
              </a:rPr>
              <a:t>STinsert</a:t>
            </a:r>
            <a:r>
              <a:rPr lang="en-US" dirty="0">
                <a:latin typeface="Courier New" pitchFamily="49" charset="0"/>
                <a:cs typeface="Courier New" pitchFamily="49" charset="0"/>
              </a:rPr>
              <a:t>(b, a-&gt;item);</a:t>
            </a:r>
          </a:p>
          <a:p>
            <a:pPr marL="0" indent="0">
              <a:buNone/>
            </a:pPr>
            <a:r>
              <a:rPr lang="en-US" dirty="0">
                <a:latin typeface="Courier New" pitchFamily="49" charset="0"/>
                <a:cs typeface="Courier New" pitchFamily="49" charset="0"/>
              </a:rPr>
              <a:t>    b-&gt;l = </a:t>
            </a:r>
            <a:r>
              <a:rPr lang="en-US" dirty="0" err="1">
                <a:latin typeface="Courier New" pitchFamily="49" charset="0"/>
                <a:cs typeface="Courier New" pitchFamily="49" charset="0"/>
              </a:rPr>
              <a:t>STjoin</a:t>
            </a:r>
            <a:r>
              <a:rPr lang="en-US" dirty="0">
                <a:latin typeface="Courier New" pitchFamily="49" charset="0"/>
                <a:cs typeface="Courier New" pitchFamily="49" charset="0"/>
              </a:rPr>
              <a:t>(a-&gt;l, b-&gt;l);</a:t>
            </a:r>
          </a:p>
          <a:p>
            <a:pPr marL="0" indent="0">
              <a:buNone/>
            </a:pPr>
            <a:r>
              <a:rPr lang="en-US" dirty="0">
                <a:latin typeface="Courier New" pitchFamily="49" charset="0"/>
                <a:cs typeface="Courier New" pitchFamily="49" charset="0"/>
              </a:rPr>
              <a:t>    b-&gt;r = </a:t>
            </a:r>
            <a:r>
              <a:rPr lang="en-US" dirty="0" err="1">
                <a:latin typeface="Courier New" pitchFamily="49" charset="0"/>
                <a:cs typeface="Courier New" pitchFamily="49" charset="0"/>
              </a:rPr>
              <a:t>STjoin</a:t>
            </a:r>
            <a:r>
              <a:rPr lang="en-US" dirty="0">
                <a:latin typeface="Courier New" pitchFamily="49" charset="0"/>
                <a:cs typeface="Courier New" pitchFamily="49" charset="0"/>
              </a:rPr>
              <a:t>(a-&gt;r, b-&gt;r);</a:t>
            </a:r>
          </a:p>
          <a:p>
            <a:pPr marL="0" indent="0">
              <a:buNone/>
            </a:pPr>
            <a:r>
              <a:rPr lang="en-US" dirty="0">
                <a:latin typeface="Courier New" pitchFamily="49" charset="0"/>
                <a:cs typeface="Courier New" pitchFamily="49" charset="0"/>
              </a:rPr>
              <a:t>    free(a);</a:t>
            </a:r>
          </a:p>
          <a:p>
            <a:pPr marL="0" indent="0">
              <a:buNone/>
            </a:pPr>
            <a:r>
              <a:rPr lang="en-US" dirty="0">
                <a:latin typeface="Courier New" pitchFamily="49" charset="0"/>
                <a:cs typeface="Courier New" pitchFamily="49" charset="0"/>
              </a:rPr>
              <a:t>    return b;</a:t>
            </a:r>
          </a:p>
          <a:p>
            <a:pPr marL="0" indent="0">
              <a:buNone/>
            </a:pPr>
            <a:r>
              <a:rPr lang="en-US" dirty="0">
                <a:latin typeface="Courier New" pitchFamily="49" charset="0"/>
                <a:cs typeface="Courier New" pitchFamily="49" charset="0"/>
              </a:rPr>
              <a: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88</a:t>
            </a:fld>
            <a:endParaRPr lang="en-US"/>
          </a:p>
        </p:txBody>
      </p:sp>
    </p:spTree>
    <p:extLst>
      <p:ext uri="{BB962C8B-B14F-4D97-AF65-F5344CB8AC3E}">
        <p14:creationId xmlns:p14="http://schemas.microsoft.com/office/powerpoint/2010/main" val="19888804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algorithm for searching executes a </a:t>
                </a:r>
                <a:r>
                  <a:rPr lang="en-US" b="1" dirty="0"/>
                  <a:t>constant number </a:t>
                </a:r>
                <a:r>
                  <a:rPr lang="en-US" dirty="0"/>
                  <a:t>of primitive operations for each recursive call.</a:t>
                </a:r>
              </a:p>
              <a:p>
                <a:r>
                  <a:rPr lang="en-US" dirty="0" err="1">
                    <a:latin typeface="Courier New" pitchFamily="49" charset="0"/>
                    <a:cs typeface="Courier New" pitchFamily="49" charset="0"/>
                  </a:rPr>
                  <a:t>SearchR</a:t>
                </a:r>
                <a:r>
                  <a:rPr lang="en-US" dirty="0"/>
                  <a:t> is called on the nodes of a path that starts at the root and goes down one level at a time.</a:t>
                </a:r>
              </a:p>
              <a:p>
                <a:r>
                  <a:rPr lang="en-US" dirty="0"/>
                  <a:t>Thus, </a:t>
                </a:r>
                <a:r>
                  <a:rPr lang="en-US" b="1" dirty="0"/>
                  <a:t>the number of such nodes is bounded by </a:t>
                </a:r>
                <a14:m>
                  <m:oMath xmlns:m="http://schemas.openxmlformats.org/officeDocument/2006/math">
                    <m:r>
                      <a:rPr lang="en-US" b="1" i="1" smtClean="0">
                        <a:latin typeface="Cambria Math"/>
                      </a:rPr>
                      <m:t>𝒉</m:t>
                    </m:r>
                    <m:r>
                      <a:rPr lang="en-US" b="1" i="1" smtClean="0">
                        <a:latin typeface="Cambria Math"/>
                      </a:rPr>
                      <m:t>+</m:t>
                    </m:r>
                    <m:r>
                      <a:rPr lang="en-US" b="1" i="1" smtClean="0">
                        <a:latin typeface="Cambria Math"/>
                      </a:rPr>
                      <m:t>𝟏</m:t>
                    </m:r>
                  </m:oMath>
                </a14:m>
                <a:r>
                  <a:rPr lang="en-US" b="1" dirty="0"/>
                  <a:t> </a:t>
                </a:r>
                <a:r>
                  <a:rPr lang="en-US" dirty="0"/>
                  <a:t>where </a:t>
                </a:r>
                <a14:m>
                  <m:oMath xmlns:m="http://schemas.openxmlformats.org/officeDocument/2006/math">
                    <m:r>
                      <a:rPr lang="en-US" b="0" i="1" smtClean="0">
                        <a:latin typeface="Cambria Math"/>
                      </a:rPr>
                      <m:t>h</m:t>
                    </m:r>
                  </m:oMath>
                </a14:m>
                <a:r>
                  <a:rPr lang="en-US" dirty="0"/>
                  <a:t> is the height of the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89</a:t>
            </a:fld>
            <a:endParaRPr lang="en-US"/>
          </a:p>
        </p:txBody>
      </p:sp>
    </p:spTree>
    <p:extLst>
      <p:ext uri="{BB962C8B-B14F-4D97-AF65-F5344CB8AC3E}">
        <p14:creationId xmlns:p14="http://schemas.microsoft.com/office/powerpoint/2010/main" val="276018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Iterative Binary Search</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BinarySearch</a:t>
            </a:r>
            <a:r>
              <a:rPr lang="en-US" dirty="0">
                <a:latin typeface="Courier New" pitchFamily="49" charset="0"/>
                <a:cs typeface="Courier New" pitchFamily="49" charset="0"/>
              </a:rPr>
              <a:t>(Key K)</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L, R, Midpoint;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 Initializations */</a:t>
            </a:r>
          </a:p>
          <a:p>
            <a:pPr marL="0" indent="0">
              <a:buNone/>
            </a:pPr>
            <a:r>
              <a:rPr lang="en-US" dirty="0">
                <a:latin typeface="Courier New" pitchFamily="49" charset="0"/>
                <a:cs typeface="Courier New" pitchFamily="49" charset="0"/>
              </a:rPr>
              <a:t>    L=0;</a:t>
            </a:r>
          </a:p>
          <a:p>
            <a:pPr marL="0" indent="0">
              <a:buNone/>
            </a:pPr>
            <a:r>
              <a:rPr lang="en-US" dirty="0">
                <a:latin typeface="Courier New" pitchFamily="49" charset="0"/>
                <a:cs typeface="Courier New" pitchFamily="49" charset="0"/>
              </a:rPr>
              <a:t>    R=n-1;</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 While the interval L:R is  non-empty, test key K against the middle key */</a:t>
            </a:r>
          </a:p>
          <a:p>
            <a:pPr marL="0" indent="0">
              <a:buNone/>
            </a:pPr>
            <a:r>
              <a:rPr lang="en-US" dirty="0">
                <a:latin typeface="Courier New" pitchFamily="49" charset="0"/>
                <a:cs typeface="Courier New" pitchFamily="49" charset="0"/>
              </a:rPr>
              <a:t>    while (L&lt;=R){</a:t>
            </a:r>
          </a:p>
          <a:p>
            <a:pPr marL="0" indent="0">
              <a:buNone/>
            </a:pPr>
            <a:r>
              <a:rPr lang="en-US" dirty="0">
                <a:latin typeface="Courier New" pitchFamily="49" charset="0"/>
                <a:cs typeface="Courier New" pitchFamily="49" charset="0"/>
              </a:rPr>
              <a:t>      Midpoint=(L+R)/2;</a:t>
            </a:r>
          </a:p>
          <a:p>
            <a:pPr marL="0" indent="0">
              <a:buNone/>
            </a:pPr>
            <a:r>
              <a:rPr lang="en-US" dirty="0">
                <a:latin typeface="Courier New" pitchFamily="49" charset="0"/>
                <a:cs typeface="Courier New" pitchFamily="49" charset="0"/>
              </a:rPr>
              <a:t>      if (K==A[Midpoint]){</a:t>
            </a:r>
          </a:p>
          <a:p>
            <a:pPr marL="0" indent="0">
              <a:buNone/>
            </a:pPr>
            <a:r>
              <a:rPr lang="en-US" dirty="0">
                <a:latin typeface="Courier New" pitchFamily="49" charset="0"/>
                <a:cs typeface="Courier New" pitchFamily="49" charset="0"/>
              </a:rPr>
              <a:t>        return Midpoint;</a:t>
            </a:r>
          </a:p>
          <a:p>
            <a:pPr marL="0" indent="0">
              <a:buNone/>
            </a:pPr>
            <a:r>
              <a:rPr lang="en-US" dirty="0">
                <a:latin typeface="Courier New" pitchFamily="49" charset="0"/>
                <a:cs typeface="Courier New" pitchFamily="49" charset="0"/>
              </a:rPr>
              <a:t>      } else if (K &gt; Midpoint) {</a:t>
            </a:r>
          </a:p>
          <a:p>
            <a:pPr marL="0" indent="0">
              <a:buNone/>
            </a:pPr>
            <a:r>
              <a:rPr lang="en-US" dirty="0">
                <a:latin typeface="Courier New" pitchFamily="49" charset="0"/>
                <a:cs typeface="Courier New" pitchFamily="49" charset="0"/>
              </a:rPr>
              <a:t>        L=Midpoint+1;</a:t>
            </a:r>
          </a:p>
          <a:p>
            <a:pPr marL="0" indent="0">
              <a:buNone/>
            </a:pPr>
            <a:r>
              <a:rPr lang="en-US" dirty="0">
                <a:latin typeface="Courier New" pitchFamily="49" charset="0"/>
                <a:cs typeface="Courier New" pitchFamily="49" charset="0"/>
              </a:rPr>
              <a:t>      } else {</a:t>
            </a:r>
          </a:p>
          <a:p>
            <a:pPr marL="0" indent="0">
              <a:buNone/>
            </a:pPr>
            <a:r>
              <a:rPr lang="en-US" dirty="0">
                <a:latin typeface="Courier New" pitchFamily="49" charset="0"/>
                <a:cs typeface="Courier New" pitchFamily="49" charset="0"/>
              </a:rPr>
              <a:t>        R=Midpoint-1;</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If the search interval became empty, key K was not found */</a:t>
            </a:r>
          </a:p>
          <a:p>
            <a:pPr marL="0" indent="0">
              <a:buNone/>
            </a:pPr>
            <a:r>
              <a:rPr lang="en-US" dirty="0">
                <a:latin typeface="Courier New" pitchFamily="49" charset="0"/>
                <a:cs typeface="Courier New" pitchFamily="49" charset="0"/>
              </a:rPr>
              <a:t>    return -1;</a:t>
            </a:r>
          </a:p>
          <a:p>
            <a:pPr marL="0" indent="0">
              <a:buNone/>
            </a:pPr>
            <a:r>
              <a:rPr lang="en-US" dirty="0">
                <a:latin typeface="Courier New" pitchFamily="49" charset="0"/>
                <a:cs typeface="Courier New" pitchFamily="49" charset="0"/>
              </a:rPr>
              <a:t>}</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231DAB14-3C4B-4FB3-AEA3-61DB5F79963C}" type="slidenum">
              <a:rPr lang="en-US" smtClean="0"/>
              <a:t>9</a:t>
            </a:fld>
            <a:endParaRPr lang="en-US"/>
          </a:p>
        </p:txBody>
      </p:sp>
    </p:spTree>
    <p:extLst>
      <p:ext uri="{BB962C8B-B14F-4D97-AF65-F5344CB8AC3E}">
        <p14:creationId xmlns:p14="http://schemas.microsoft.com/office/powerpoint/2010/main" val="28148685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a:t>
            </a:r>
            <a:r>
              <a:rPr lang="en-US"/>
              <a:t>(cont’d)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The </a:t>
                </a:r>
                <a:r>
                  <a:rPr lang="en-US" b="1" dirty="0"/>
                  <a:t>best case </a:t>
                </a:r>
                <a:r>
                  <a:rPr lang="en-US" dirty="0"/>
                  <a:t>for searching in a BST is the case when </a:t>
                </a:r>
                <a:r>
                  <a:rPr lang="en-US" b="1" dirty="0"/>
                  <a:t>the leaves of the tree are on at  most two adjacent levels.</a:t>
                </a:r>
                <a:r>
                  <a:rPr lang="el-GR" b="1" dirty="0"/>
                  <a:t> </a:t>
                </a:r>
                <a:r>
                  <a:rPr lang="en-US" dirty="0"/>
                  <a:t>We will call these trees </a:t>
                </a:r>
                <a:r>
                  <a:rPr lang="en-US" b="1" dirty="0"/>
                  <a:t>balanced </a:t>
                </a:r>
                <a:r>
                  <a:rPr lang="en-US" dirty="0"/>
                  <a:t>(</a:t>
                </a:r>
                <a:r>
                  <a:rPr lang="el-GR" dirty="0"/>
                  <a:t>ισορροπημένα ή ισοζυγισμένα).</a:t>
                </a:r>
                <a:endParaRPr lang="en-US" b="1" dirty="0"/>
              </a:p>
              <a:p>
                <a:r>
                  <a:rPr lang="en-US" dirty="0"/>
                  <a:t>In this case searching takes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𝒉</m:t>
                        </m:r>
                      </m:e>
                    </m:d>
                    <m:r>
                      <a:rPr lang="en-US" b="0" i="0" smtClean="0">
                        <a:latin typeface="Cambria Math"/>
                      </a:rPr>
                      <m:t>=</m:t>
                    </m:r>
                    <m:r>
                      <a:rPr lang="en-US" b="1" i="1" smtClean="0">
                        <a:latin typeface="Cambria Math"/>
                      </a:rPr>
                      <m:t>𝑶</m:t>
                    </m:r>
                    <m:r>
                      <a:rPr lang="en-US" b="1" i="1" smtClean="0">
                        <a:latin typeface="Cambria Math"/>
                      </a:rPr>
                      <m:t>(</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dirty="0"/>
                  <a:t> time where </a:t>
                </a:r>
                <a14:m>
                  <m:oMath xmlns:m="http://schemas.openxmlformats.org/officeDocument/2006/math">
                    <m:r>
                      <a:rPr lang="en-US" b="0" i="1" smtClean="0">
                        <a:latin typeface="Cambria Math"/>
                      </a:rPr>
                      <m:t>h</m:t>
                    </m:r>
                  </m:oMath>
                </a14:m>
                <a:r>
                  <a:rPr lang="en-US" dirty="0"/>
                  <a:t> is the height of the BST and </a:t>
                </a:r>
                <a14:m>
                  <m:oMath xmlns:m="http://schemas.openxmlformats.org/officeDocument/2006/math">
                    <m:r>
                      <a:rPr lang="en-US" b="0" i="1" smtClean="0">
                        <a:latin typeface="Cambria Math"/>
                      </a:rPr>
                      <m:t>𝑛</m:t>
                    </m:r>
                  </m:oMath>
                </a14:m>
                <a:r>
                  <a:rPr lang="en-US" dirty="0"/>
                  <a:t> is the number of nodes.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59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90</a:t>
            </a:fld>
            <a:endParaRPr lang="en-US"/>
          </a:p>
        </p:txBody>
      </p:sp>
    </p:spTree>
    <p:extLst>
      <p:ext uri="{BB962C8B-B14F-4D97-AF65-F5344CB8AC3E}">
        <p14:creationId xmlns:p14="http://schemas.microsoft.com/office/powerpoint/2010/main" val="4262786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Case Examples</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3808" y="249289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6056" y="2468223"/>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246" y="3293889"/>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3293890"/>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56176" y="3207738"/>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9992" y="326560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04034" y="4300211"/>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3913"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73378"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35896"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58705"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49208" y="4259781"/>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13395" y="4248207"/>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88224" y="4248207"/>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9" idx="4"/>
            <a:endCxn id="12" idx="0"/>
          </p:cNvCxnSpPr>
          <p:nvPr/>
        </p:nvCxnSpPr>
        <p:spPr>
          <a:xfrm flipH="1">
            <a:off x="1648050" y="3581922"/>
            <a:ext cx="547686" cy="7182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4"/>
            <a:endCxn id="13" idx="0"/>
          </p:cNvCxnSpPr>
          <p:nvPr/>
        </p:nvCxnSpPr>
        <p:spPr>
          <a:xfrm>
            <a:off x="2195736" y="3581922"/>
            <a:ext cx="292193" cy="7279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4" idx="0"/>
          </p:cNvCxnSpPr>
          <p:nvPr/>
        </p:nvCxnSpPr>
        <p:spPr>
          <a:xfrm flipH="1">
            <a:off x="3217394" y="3581921"/>
            <a:ext cx="278868" cy="7279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4"/>
            <a:endCxn id="15" idx="0"/>
          </p:cNvCxnSpPr>
          <p:nvPr/>
        </p:nvCxnSpPr>
        <p:spPr>
          <a:xfrm>
            <a:off x="3496262" y="3581921"/>
            <a:ext cx="283650" cy="6976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1" idx="4"/>
            <a:endCxn id="16" idx="0"/>
          </p:cNvCxnSpPr>
          <p:nvPr/>
        </p:nvCxnSpPr>
        <p:spPr>
          <a:xfrm flipH="1">
            <a:off x="4402721" y="3553634"/>
            <a:ext cx="241287" cy="7259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7" idx="0"/>
          </p:cNvCxnSpPr>
          <p:nvPr/>
        </p:nvCxnSpPr>
        <p:spPr>
          <a:xfrm>
            <a:off x="4644008" y="3553634"/>
            <a:ext cx="449216" cy="7061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8" idx="0"/>
          </p:cNvCxnSpPr>
          <p:nvPr/>
        </p:nvCxnSpPr>
        <p:spPr>
          <a:xfrm flipH="1">
            <a:off x="5957411" y="3495770"/>
            <a:ext cx="342781"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4"/>
            <a:endCxn id="19" idx="0"/>
          </p:cNvCxnSpPr>
          <p:nvPr/>
        </p:nvCxnSpPr>
        <p:spPr>
          <a:xfrm>
            <a:off x="6300192" y="3495770"/>
            <a:ext cx="432048"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9" idx="0"/>
          </p:cNvCxnSpPr>
          <p:nvPr/>
        </p:nvCxnSpPr>
        <p:spPr>
          <a:xfrm flipH="1">
            <a:off x="2195736" y="2780928"/>
            <a:ext cx="792088" cy="5129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8" idx="0"/>
          </p:cNvCxnSpPr>
          <p:nvPr/>
        </p:nvCxnSpPr>
        <p:spPr>
          <a:xfrm>
            <a:off x="2987824" y="2780928"/>
            <a:ext cx="508438" cy="512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4"/>
            <a:endCxn id="11" idx="0"/>
          </p:cNvCxnSpPr>
          <p:nvPr/>
        </p:nvCxnSpPr>
        <p:spPr>
          <a:xfrm flipH="1">
            <a:off x="4644008" y="2756255"/>
            <a:ext cx="576064" cy="5093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7" idx="4"/>
            <a:endCxn id="10" idx="0"/>
          </p:cNvCxnSpPr>
          <p:nvPr/>
        </p:nvCxnSpPr>
        <p:spPr>
          <a:xfrm>
            <a:off x="5220072" y="2756255"/>
            <a:ext cx="1080120" cy="4514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a:endCxn id="6" idx="0"/>
          </p:cNvCxnSpPr>
          <p:nvPr/>
        </p:nvCxnSpPr>
        <p:spPr>
          <a:xfrm flipH="1">
            <a:off x="2987824" y="2204864"/>
            <a:ext cx="1080120" cy="288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a:endCxn id="7" idx="0"/>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Data Structures and Programming Techniques</a:t>
            </a:r>
          </a:p>
        </p:txBody>
      </p:sp>
      <p:sp>
        <p:nvSpPr>
          <p:cNvPr id="20" name="Slide Number Placeholder 19"/>
          <p:cNvSpPr>
            <a:spLocks noGrp="1"/>
          </p:cNvSpPr>
          <p:nvPr>
            <p:ph type="sldNum" sz="quarter" idx="12"/>
          </p:nvPr>
        </p:nvSpPr>
        <p:spPr/>
        <p:txBody>
          <a:bodyPr/>
          <a:lstStyle/>
          <a:p>
            <a:fld id="{0D251D1A-CF1C-4735-A77F-0C98E6CB0E9A}" type="slidenum">
              <a:rPr lang="en-US" smtClean="0"/>
              <a:t>91</a:t>
            </a:fld>
            <a:endParaRPr lang="en-US"/>
          </a:p>
        </p:txBody>
      </p:sp>
    </p:spTree>
    <p:extLst>
      <p:ext uri="{BB962C8B-B14F-4D97-AF65-F5344CB8AC3E}">
        <p14:creationId xmlns:p14="http://schemas.microsoft.com/office/powerpoint/2010/main" val="1675145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Case Examples (cont’d)</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3808" y="249289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6056" y="2468223"/>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246" y="3293889"/>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3293890"/>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56176" y="3207738"/>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9992" y="326560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04034" y="4300211"/>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3913"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35896"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58705"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13395" y="4248207"/>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9" idx="4"/>
            <a:endCxn id="12" idx="0"/>
          </p:cNvCxnSpPr>
          <p:nvPr/>
        </p:nvCxnSpPr>
        <p:spPr>
          <a:xfrm flipH="1">
            <a:off x="1648050" y="3581922"/>
            <a:ext cx="547686" cy="7182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4"/>
            <a:endCxn id="13" idx="0"/>
          </p:cNvCxnSpPr>
          <p:nvPr/>
        </p:nvCxnSpPr>
        <p:spPr>
          <a:xfrm>
            <a:off x="2195736" y="3581922"/>
            <a:ext cx="292193" cy="7279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p:cNvCxnSpPr>
          <p:nvPr/>
        </p:nvCxnSpPr>
        <p:spPr>
          <a:xfrm flipH="1">
            <a:off x="3217394" y="3581921"/>
            <a:ext cx="278868" cy="7279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4"/>
            <a:endCxn id="15" idx="0"/>
          </p:cNvCxnSpPr>
          <p:nvPr/>
        </p:nvCxnSpPr>
        <p:spPr>
          <a:xfrm>
            <a:off x="3496262" y="3581921"/>
            <a:ext cx="283650" cy="6976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1" idx="4"/>
            <a:endCxn id="16" idx="0"/>
          </p:cNvCxnSpPr>
          <p:nvPr/>
        </p:nvCxnSpPr>
        <p:spPr>
          <a:xfrm flipH="1">
            <a:off x="4402721" y="3553634"/>
            <a:ext cx="241287" cy="7259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44008" y="3553634"/>
            <a:ext cx="449216" cy="7061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8" idx="0"/>
          </p:cNvCxnSpPr>
          <p:nvPr/>
        </p:nvCxnSpPr>
        <p:spPr>
          <a:xfrm flipH="1">
            <a:off x="5957411" y="3495770"/>
            <a:ext cx="342781"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4"/>
          </p:cNvCxnSpPr>
          <p:nvPr/>
        </p:nvCxnSpPr>
        <p:spPr>
          <a:xfrm>
            <a:off x="6300192" y="3495770"/>
            <a:ext cx="432048"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9" idx="0"/>
          </p:cNvCxnSpPr>
          <p:nvPr/>
        </p:nvCxnSpPr>
        <p:spPr>
          <a:xfrm flipH="1">
            <a:off x="2195736" y="2780928"/>
            <a:ext cx="792088" cy="5129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8" idx="0"/>
          </p:cNvCxnSpPr>
          <p:nvPr/>
        </p:nvCxnSpPr>
        <p:spPr>
          <a:xfrm>
            <a:off x="2987824" y="2780928"/>
            <a:ext cx="508438" cy="512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4"/>
            <a:endCxn id="11" idx="0"/>
          </p:cNvCxnSpPr>
          <p:nvPr/>
        </p:nvCxnSpPr>
        <p:spPr>
          <a:xfrm flipH="1">
            <a:off x="4644008" y="2756255"/>
            <a:ext cx="576064" cy="5093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7" idx="4"/>
            <a:endCxn id="10" idx="0"/>
          </p:cNvCxnSpPr>
          <p:nvPr/>
        </p:nvCxnSpPr>
        <p:spPr>
          <a:xfrm>
            <a:off x="5220072" y="2756255"/>
            <a:ext cx="1080120" cy="4514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a:endCxn id="6" idx="0"/>
          </p:cNvCxnSpPr>
          <p:nvPr/>
        </p:nvCxnSpPr>
        <p:spPr>
          <a:xfrm flipH="1">
            <a:off x="2987824" y="2204864"/>
            <a:ext cx="1080120" cy="288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a:endCxn id="7" idx="0"/>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803520" y="5301208"/>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098027" y="425718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347864" y="5301208"/>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36" idx="4"/>
            <a:endCxn id="37" idx="0"/>
          </p:cNvCxnSpPr>
          <p:nvPr/>
        </p:nvCxnSpPr>
        <p:spPr>
          <a:xfrm>
            <a:off x="3242043" y="4545218"/>
            <a:ext cx="249837" cy="7559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986346" y="4249758"/>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36168" y="423785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364088" y="5275260"/>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724600" y="5275260"/>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14611" y="5275260"/>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231668" y="5275260"/>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36" idx="4"/>
            <a:endCxn id="34" idx="0"/>
          </p:cNvCxnSpPr>
          <p:nvPr/>
        </p:nvCxnSpPr>
        <p:spPr>
          <a:xfrm flipH="1">
            <a:off x="2947536" y="4545218"/>
            <a:ext cx="294507" cy="75599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2" idx="4"/>
            <a:endCxn id="48" idx="0"/>
          </p:cNvCxnSpPr>
          <p:nvPr/>
        </p:nvCxnSpPr>
        <p:spPr>
          <a:xfrm flipH="1">
            <a:off x="4868616" y="4537790"/>
            <a:ext cx="261746" cy="737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2" idx="4"/>
            <a:endCxn id="46" idx="0"/>
          </p:cNvCxnSpPr>
          <p:nvPr/>
        </p:nvCxnSpPr>
        <p:spPr>
          <a:xfrm>
            <a:off x="5130362" y="4537790"/>
            <a:ext cx="377742" cy="737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4" idx="4"/>
            <a:endCxn id="50" idx="0"/>
          </p:cNvCxnSpPr>
          <p:nvPr/>
        </p:nvCxnSpPr>
        <p:spPr>
          <a:xfrm flipH="1">
            <a:off x="6558627" y="4525888"/>
            <a:ext cx="221557" cy="7493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4" idx="4"/>
            <a:endCxn id="51" idx="0"/>
          </p:cNvCxnSpPr>
          <p:nvPr/>
        </p:nvCxnSpPr>
        <p:spPr>
          <a:xfrm>
            <a:off x="6780184" y="4525888"/>
            <a:ext cx="595500" cy="7493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Data Structures and Programming Techniques</a:t>
            </a:r>
          </a:p>
        </p:txBody>
      </p:sp>
      <p:sp>
        <p:nvSpPr>
          <p:cNvPr id="14" name="Slide Number Placeholder 13"/>
          <p:cNvSpPr>
            <a:spLocks noGrp="1"/>
          </p:cNvSpPr>
          <p:nvPr>
            <p:ph type="sldNum" sz="quarter" idx="12"/>
          </p:nvPr>
        </p:nvSpPr>
        <p:spPr/>
        <p:txBody>
          <a:bodyPr/>
          <a:lstStyle/>
          <a:p>
            <a:fld id="{0D251D1A-CF1C-4735-A77F-0C98E6CB0E9A}" type="slidenum">
              <a:rPr lang="en-US" smtClean="0"/>
              <a:t>92</a:t>
            </a:fld>
            <a:endParaRPr lang="en-US"/>
          </a:p>
        </p:txBody>
      </p:sp>
    </p:spTree>
    <p:extLst>
      <p:ext uri="{BB962C8B-B14F-4D97-AF65-F5344CB8AC3E}">
        <p14:creationId xmlns:p14="http://schemas.microsoft.com/office/powerpoint/2010/main" val="1721547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Case Examples (cont’d)</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3808" y="249289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6056" y="2468223"/>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246" y="3293889"/>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3293890"/>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04034" y="4300211"/>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3913"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73378"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35896"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46737" y="3279746"/>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24128" y="3265602"/>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9" idx="4"/>
            <a:endCxn id="12" idx="0"/>
          </p:cNvCxnSpPr>
          <p:nvPr/>
        </p:nvCxnSpPr>
        <p:spPr>
          <a:xfrm flipH="1">
            <a:off x="1648050" y="3581922"/>
            <a:ext cx="547686" cy="7182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4"/>
            <a:endCxn id="13" idx="0"/>
          </p:cNvCxnSpPr>
          <p:nvPr/>
        </p:nvCxnSpPr>
        <p:spPr>
          <a:xfrm>
            <a:off x="2195736" y="3581922"/>
            <a:ext cx="292193" cy="7279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4" idx="0"/>
          </p:cNvCxnSpPr>
          <p:nvPr/>
        </p:nvCxnSpPr>
        <p:spPr>
          <a:xfrm flipH="1">
            <a:off x="3217394" y="3581921"/>
            <a:ext cx="278868" cy="7279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4"/>
            <a:endCxn id="15" idx="0"/>
          </p:cNvCxnSpPr>
          <p:nvPr/>
        </p:nvCxnSpPr>
        <p:spPr>
          <a:xfrm>
            <a:off x="3496262" y="3581921"/>
            <a:ext cx="283650" cy="6976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9" idx="0"/>
          </p:cNvCxnSpPr>
          <p:nvPr/>
        </p:nvCxnSpPr>
        <p:spPr>
          <a:xfrm flipH="1">
            <a:off x="2195736" y="2780928"/>
            <a:ext cx="792088" cy="5129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8" idx="0"/>
          </p:cNvCxnSpPr>
          <p:nvPr/>
        </p:nvCxnSpPr>
        <p:spPr>
          <a:xfrm>
            <a:off x="2987824" y="2780928"/>
            <a:ext cx="508438" cy="512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4"/>
          </p:cNvCxnSpPr>
          <p:nvPr/>
        </p:nvCxnSpPr>
        <p:spPr>
          <a:xfrm flipH="1">
            <a:off x="4644008" y="2756255"/>
            <a:ext cx="576064" cy="5093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a:endCxn id="6" idx="0"/>
          </p:cNvCxnSpPr>
          <p:nvPr/>
        </p:nvCxnSpPr>
        <p:spPr>
          <a:xfrm flipH="1">
            <a:off x="2987824" y="2204864"/>
            <a:ext cx="1080120" cy="288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a:endCxn id="7" idx="0"/>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8" idx="0"/>
          </p:cNvCxnSpPr>
          <p:nvPr/>
        </p:nvCxnSpPr>
        <p:spPr>
          <a:xfrm>
            <a:off x="5220072" y="2780928"/>
            <a:ext cx="648072" cy="48467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Data Structures and Programming Techniques</a:t>
            </a:r>
          </a:p>
        </p:txBody>
      </p:sp>
      <p:sp>
        <p:nvSpPr>
          <p:cNvPr id="10" name="Slide Number Placeholder 9"/>
          <p:cNvSpPr>
            <a:spLocks noGrp="1"/>
          </p:cNvSpPr>
          <p:nvPr>
            <p:ph type="sldNum" sz="quarter" idx="12"/>
          </p:nvPr>
        </p:nvSpPr>
        <p:spPr/>
        <p:txBody>
          <a:bodyPr/>
          <a:lstStyle/>
          <a:p>
            <a:fld id="{0D251D1A-CF1C-4735-A77F-0C98E6CB0E9A}" type="slidenum">
              <a:rPr lang="en-US" smtClean="0"/>
              <a:t>93</a:t>
            </a:fld>
            <a:endParaRPr lang="en-US"/>
          </a:p>
        </p:txBody>
      </p:sp>
    </p:spTree>
    <p:extLst>
      <p:ext uri="{BB962C8B-B14F-4D97-AF65-F5344CB8AC3E}">
        <p14:creationId xmlns:p14="http://schemas.microsoft.com/office/powerpoint/2010/main" val="2938237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a:t>
                </a:r>
                <a:r>
                  <a:rPr lang="en-US" b="1" dirty="0"/>
                  <a:t>worst case </a:t>
                </a:r>
                <a:r>
                  <a:rPr lang="en-US" dirty="0"/>
                  <a:t>for searching in a BST is the case when the trees are as </a:t>
                </a:r>
                <a:r>
                  <a:rPr lang="en-US" b="1" dirty="0"/>
                  <a:t>deep and skinny </a:t>
                </a:r>
                <a:r>
                  <a:rPr lang="en-US" dirty="0"/>
                  <a:t>as possible. These are trees with </a:t>
                </a:r>
                <a:r>
                  <a:rPr lang="en-US" b="1" dirty="0"/>
                  <a:t>exactly one internal node </a:t>
                </a:r>
                <a:r>
                  <a:rPr lang="en-US" dirty="0"/>
                  <a:t>on each level.</a:t>
                </a:r>
              </a:p>
              <a:p>
                <a:r>
                  <a:rPr lang="en-US" dirty="0"/>
                  <a:t>In this case searching takes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𝒉</m:t>
                        </m:r>
                      </m:e>
                    </m:d>
                    <m:r>
                      <a:rPr lang="en-US" b="0" i="0" smtClean="0">
                        <a:latin typeface="Cambria Math"/>
                      </a:rPr>
                      <m:t>=</m:t>
                    </m:r>
                    <m:r>
                      <a:rPr lang="en-US" b="1" i="1" smtClean="0">
                        <a:latin typeface="Cambria Math"/>
                      </a:rPr>
                      <m:t>𝑶</m:t>
                    </m:r>
                    <m:r>
                      <a:rPr lang="en-US" b="1" i="1" smtClean="0">
                        <a:latin typeface="Cambria Math"/>
                      </a:rPr>
                      <m:t>(</m:t>
                    </m:r>
                    <m:r>
                      <a:rPr lang="en-US" b="1" i="1" smtClean="0">
                        <a:latin typeface="Cambria Math"/>
                      </a:rPr>
                      <m:t>𝒏</m:t>
                    </m:r>
                    <m:r>
                      <a:rPr lang="en-US" b="1" i="1" smtClean="0">
                        <a:latin typeface="Cambria Math"/>
                      </a:rPr>
                      <m:t>)</m:t>
                    </m:r>
                  </m:oMath>
                </a14:m>
                <a:r>
                  <a:rPr lang="en-US" dirty="0"/>
                  <a:t> time where </a:t>
                </a:r>
                <a14:m>
                  <m:oMath xmlns:m="http://schemas.openxmlformats.org/officeDocument/2006/math">
                    <m:r>
                      <a:rPr lang="en-US" b="0" i="1" smtClean="0">
                        <a:latin typeface="Cambria Math"/>
                      </a:rPr>
                      <m:t>h</m:t>
                    </m:r>
                  </m:oMath>
                </a14:m>
                <a:r>
                  <a:rPr lang="en-US" dirty="0"/>
                  <a:t> is the height of the tree and </a:t>
                </a:r>
                <a14:m>
                  <m:oMath xmlns:m="http://schemas.openxmlformats.org/officeDocument/2006/math">
                    <m:r>
                      <a:rPr lang="en-US" b="0" i="1" smtClean="0">
                        <a:latin typeface="Cambria Math"/>
                      </a:rPr>
                      <m:t>𝑛</m:t>
                    </m:r>
                  </m:oMath>
                </a14:m>
                <a:r>
                  <a:rPr lang="en-US" dirty="0"/>
                  <a:t> is the number of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37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94</a:t>
            </a:fld>
            <a:endParaRPr lang="en-US"/>
          </a:p>
        </p:txBody>
      </p:sp>
    </p:spTree>
    <p:extLst>
      <p:ext uri="{BB962C8B-B14F-4D97-AF65-F5344CB8AC3E}">
        <p14:creationId xmlns:p14="http://schemas.microsoft.com/office/powerpoint/2010/main" val="37114912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Worst Case Example (Left-linear Tree)</a:t>
            </a:r>
          </a:p>
        </p:txBody>
      </p:sp>
      <p:sp>
        <p:nvSpPr>
          <p:cNvPr id="3" name="Content Placeholder 2"/>
          <p:cNvSpPr>
            <a:spLocks noGrp="1"/>
          </p:cNvSpPr>
          <p:nvPr>
            <p:ph idx="1"/>
          </p:nvPr>
        </p:nvSpPr>
        <p:spPr/>
        <p:txBody>
          <a:bodyPr/>
          <a:lstStyle/>
          <a:p>
            <a:pPr marL="0" indent="0">
              <a:buNone/>
            </a:pPr>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3808" y="249289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3293890"/>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04034" y="4300211"/>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43913" y="430986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83868" y="3293889"/>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76056" y="2468223"/>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9" idx="4"/>
            <a:endCxn id="12" idx="0"/>
          </p:cNvCxnSpPr>
          <p:nvPr/>
        </p:nvCxnSpPr>
        <p:spPr>
          <a:xfrm flipH="1">
            <a:off x="1648050" y="3581922"/>
            <a:ext cx="547686" cy="7182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4"/>
            <a:endCxn id="13" idx="0"/>
          </p:cNvCxnSpPr>
          <p:nvPr/>
        </p:nvCxnSpPr>
        <p:spPr>
          <a:xfrm>
            <a:off x="2195736" y="3581922"/>
            <a:ext cx="292193" cy="7279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9" idx="0"/>
          </p:cNvCxnSpPr>
          <p:nvPr/>
        </p:nvCxnSpPr>
        <p:spPr>
          <a:xfrm flipH="1">
            <a:off x="2195736" y="2780928"/>
            <a:ext cx="792088" cy="5129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987824" y="2780928"/>
            <a:ext cx="508438" cy="512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a:endCxn id="6" idx="0"/>
          </p:cNvCxnSpPr>
          <p:nvPr/>
        </p:nvCxnSpPr>
        <p:spPr>
          <a:xfrm flipH="1">
            <a:off x="2987824" y="2204864"/>
            <a:ext cx="1080120" cy="288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95</a:t>
            </a:fld>
            <a:endParaRPr lang="en-US"/>
          </a:p>
        </p:txBody>
      </p:sp>
    </p:spTree>
    <p:extLst>
      <p:ext uri="{BB962C8B-B14F-4D97-AF65-F5344CB8AC3E}">
        <p14:creationId xmlns:p14="http://schemas.microsoft.com/office/powerpoint/2010/main" val="38222614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Worst Case Example (</a:t>
            </a:r>
            <a:r>
              <a:rPr lang="en-US" dirty="0" err="1"/>
              <a:t>Zig-zag</a:t>
            </a:r>
            <a:r>
              <a:rPr lang="en-US" dirty="0"/>
              <a:t>)</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43808" y="249289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246" y="3293889"/>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51720" y="329845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83324" y="508518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35896" y="427957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76056" y="2468223"/>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8" idx="4"/>
          </p:cNvCxnSpPr>
          <p:nvPr/>
        </p:nvCxnSpPr>
        <p:spPr>
          <a:xfrm flipH="1">
            <a:off x="3217394" y="3581921"/>
            <a:ext cx="278868" cy="7279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4"/>
            <a:endCxn id="15" idx="0"/>
          </p:cNvCxnSpPr>
          <p:nvPr/>
        </p:nvCxnSpPr>
        <p:spPr>
          <a:xfrm>
            <a:off x="3496262" y="3581921"/>
            <a:ext cx="283650" cy="6976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p:cNvCxnSpPr>
          <p:nvPr/>
        </p:nvCxnSpPr>
        <p:spPr>
          <a:xfrm flipH="1">
            <a:off x="2195736" y="2780928"/>
            <a:ext cx="792088" cy="5129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8" idx="0"/>
          </p:cNvCxnSpPr>
          <p:nvPr/>
        </p:nvCxnSpPr>
        <p:spPr>
          <a:xfrm>
            <a:off x="2987824" y="2780928"/>
            <a:ext cx="508438" cy="5129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a:endCxn id="6" idx="0"/>
          </p:cNvCxnSpPr>
          <p:nvPr/>
        </p:nvCxnSpPr>
        <p:spPr>
          <a:xfrm flipH="1">
            <a:off x="2987824" y="2204864"/>
            <a:ext cx="1080120" cy="2880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098027" y="4237856"/>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27884" y="5085184"/>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28" idx="4"/>
            <a:endCxn id="13" idx="0"/>
          </p:cNvCxnSpPr>
          <p:nvPr/>
        </p:nvCxnSpPr>
        <p:spPr>
          <a:xfrm flipH="1">
            <a:off x="2927340" y="4525888"/>
            <a:ext cx="314703" cy="5592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8" idx="4"/>
            <a:endCxn id="29" idx="0"/>
          </p:cNvCxnSpPr>
          <p:nvPr/>
        </p:nvCxnSpPr>
        <p:spPr>
          <a:xfrm>
            <a:off x="3242043" y="4525888"/>
            <a:ext cx="429857" cy="5592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0D251D1A-CF1C-4735-A77F-0C98E6CB0E9A}" type="slidenum">
              <a:rPr lang="en-US" smtClean="0"/>
              <a:t>96</a:t>
            </a:fld>
            <a:endParaRPr lang="en-US"/>
          </a:p>
        </p:txBody>
      </p:sp>
    </p:spTree>
    <p:extLst>
      <p:ext uri="{BB962C8B-B14F-4D97-AF65-F5344CB8AC3E}">
        <p14:creationId xmlns:p14="http://schemas.microsoft.com/office/powerpoint/2010/main" val="29109191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Worst Case Example (Right-linear)</a:t>
            </a:r>
          </a:p>
        </p:txBody>
      </p:sp>
      <p:sp>
        <p:nvSpPr>
          <p:cNvPr id="3" name="Content Placeholder 2"/>
          <p:cNvSpPr>
            <a:spLocks noGrp="1"/>
          </p:cNvSpPr>
          <p:nvPr>
            <p:ph idx="1"/>
          </p:nvPr>
        </p:nvSpPr>
        <p:spPr/>
        <p:txBody>
          <a:bodyPr/>
          <a:lstStyle/>
          <a:p>
            <a:endParaRPr lang="en-US" dirty="0"/>
          </a:p>
        </p:txBody>
      </p:sp>
      <p:sp>
        <p:nvSpPr>
          <p:cNvPr id="5" name="Oval 4"/>
          <p:cNvSpPr/>
          <p:nvPr/>
        </p:nvSpPr>
        <p:spPr>
          <a:xfrm>
            <a:off x="3923928" y="1916832"/>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6056" y="2468223"/>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56176" y="3207738"/>
            <a:ext cx="288032"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15816" y="2542822"/>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07893" y="3252118"/>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13395" y="4248207"/>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endCxn id="18" idx="0"/>
          </p:cNvCxnSpPr>
          <p:nvPr/>
        </p:nvCxnSpPr>
        <p:spPr>
          <a:xfrm flipH="1">
            <a:off x="5957411" y="3495770"/>
            <a:ext cx="342781"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0" idx="4"/>
          </p:cNvCxnSpPr>
          <p:nvPr/>
        </p:nvCxnSpPr>
        <p:spPr>
          <a:xfrm>
            <a:off x="6300192" y="3495770"/>
            <a:ext cx="432048" cy="7524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4"/>
          </p:cNvCxnSpPr>
          <p:nvPr/>
        </p:nvCxnSpPr>
        <p:spPr>
          <a:xfrm flipH="1">
            <a:off x="4690753" y="2756255"/>
            <a:ext cx="529319" cy="5093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7" idx="4"/>
            <a:endCxn id="10" idx="0"/>
          </p:cNvCxnSpPr>
          <p:nvPr/>
        </p:nvCxnSpPr>
        <p:spPr>
          <a:xfrm>
            <a:off x="5220072" y="2756255"/>
            <a:ext cx="1080120" cy="4514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4"/>
          </p:cNvCxnSpPr>
          <p:nvPr/>
        </p:nvCxnSpPr>
        <p:spPr>
          <a:xfrm flipH="1">
            <a:off x="3015542" y="2204864"/>
            <a:ext cx="1052402" cy="3485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4"/>
            <a:endCxn id="7" idx="0"/>
          </p:cNvCxnSpPr>
          <p:nvPr/>
        </p:nvCxnSpPr>
        <p:spPr>
          <a:xfrm>
            <a:off x="4067944" y="2204864"/>
            <a:ext cx="1152128" cy="2633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588224" y="4248207"/>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0D251D1A-CF1C-4735-A77F-0C98E6CB0E9A}" type="slidenum">
              <a:rPr lang="en-US" smtClean="0"/>
              <a:t>97</a:t>
            </a:fld>
            <a:endParaRPr lang="en-US"/>
          </a:p>
        </p:txBody>
      </p:sp>
    </p:spTree>
    <p:extLst>
      <p:ext uri="{BB962C8B-B14F-4D97-AF65-F5344CB8AC3E}">
        <p14:creationId xmlns:p14="http://schemas.microsoft.com/office/powerpoint/2010/main" val="25504069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a:t>
                </a:r>
                <a:r>
                  <a:rPr lang="en-US" b="1" dirty="0"/>
                  <a:t>average case </a:t>
                </a:r>
                <a:r>
                  <a:rPr lang="en-US" dirty="0"/>
                  <a:t>for searching in a BST is the case when the tree is one from the set of all equally likely binary search trees, and all keys are equally likely to be searched. </a:t>
                </a:r>
              </a:p>
              <a:p>
                <a:r>
                  <a:rPr lang="en-US" dirty="0"/>
                  <a:t>For example, consider </a:t>
                </a:r>
                <a:r>
                  <a:rPr lang="en-US" b="1" dirty="0"/>
                  <a:t>a BST built from </a:t>
                </a:r>
                <a14:m>
                  <m:oMath xmlns:m="http://schemas.openxmlformats.org/officeDocument/2006/math">
                    <m:r>
                      <a:rPr lang="en-US" b="1" i="1">
                        <a:latin typeface="Cambria Math"/>
                      </a:rPr>
                      <m:t>𝒏</m:t>
                    </m:r>
                  </m:oMath>
                </a14:m>
                <a:r>
                  <a:rPr lang="en-US" b="1" dirty="0"/>
                  <a:t> random keys.</a:t>
                </a:r>
              </a:p>
              <a:p>
                <a:r>
                  <a:rPr lang="en-US" dirty="0"/>
                  <a:t>In this case searching takes</a:t>
                </a:r>
                <a:r>
                  <a:rPr lang="en-US" b="1" i="1" dirty="0"/>
                  <a:t>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𝒉</m:t>
                        </m:r>
                      </m:e>
                    </m:d>
                    <m:r>
                      <a:rPr lang="en-US" b="1" i="1" smtClean="0">
                        <a:latin typeface="Cambria Math"/>
                      </a:rPr>
                      <m:t>=</m:t>
                    </m:r>
                    <m:r>
                      <a:rPr lang="en-US" b="1" i="1" smtClean="0">
                        <a:latin typeface="Cambria Math"/>
                      </a:rPr>
                      <m:t>𝑶</m:t>
                    </m:r>
                    <m:r>
                      <a:rPr lang="en-US" b="1" i="1" smtClean="0">
                        <a:latin typeface="Cambria Math"/>
                      </a:rPr>
                      <m:t>(</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b="1" dirty="0"/>
                  <a:t> </a:t>
                </a:r>
                <a:r>
                  <a:rPr lang="en-US" dirty="0"/>
                  <a:t>time where</a:t>
                </a:r>
                <a14:m>
                  <m:oMath xmlns:m="http://schemas.openxmlformats.org/officeDocument/2006/math">
                    <m:r>
                      <a:rPr lang="en-US" b="0" i="1" smtClean="0">
                        <a:latin typeface="Cambria Math"/>
                      </a:rPr>
                      <m:t> </m:t>
                    </m:r>
                    <m:r>
                      <a:rPr lang="en-US" b="0" i="1" smtClean="0">
                        <a:latin typeface="Cambria Math"/>
                      </a:rPr>
                      <m:t>h</m:t>
                    </m:r>
                  </m:oMath>
                </a14:m>
                <a:r>
                  <a:rPr lang="en-US" dirty="0"/>
                  <a:t> is the height of the tree and </a:t>
                </a:r>
                <a14:m>
                  <m:oMath xmlns:m="http://schemas.openxmlformats.org/officeDocument/2006/math">
                    <m:r>
                      <a:rPr lang="en-US" b="0" i="1" smtClean="0">
                        <a:latin typeface="Cambria Math"/>
                      </a:rPr>
                      <m:t>𝑛</m:t>
                    </m:r>
                  </m:oMath>
                </a14:m>
                <a:r>
                  <a:rPr lang="en-US" dirty="0"/>
                  <a:t> is the number of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140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98</a:t>
            </a:fld>
            <a:endParaRPr lang="en-US"/>
          </a:p>
        </p:txBody>
      </p:sp>
    </p:spTree>
    <p:extLst>
      <p:ext uri="{BB962C8B-B14F-4D97-AF65-F5344CB8AC3E}">
        <p14:creationId xmlns:p14="http://schemas.microsoft.com/office/powerpoint/2010/main" val="18756245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(cont’d)</a:t>
            </a:r>
          </a:p>
        </p:txBody>
      </p:sp>
      <p:sp>
        <p:nvSpPr>
          <p:cNvPr id="3" name="Content Placeholder 2"/>
          <p:cNvSpPr>
            <a:spLocks noGrp="1"/>
          </p:cNvSpPr>
          <p:nvPr>
            <p:ph idx="1"/>
          </p:nvPr>
        </p:nvSpPr>
        <p:spPr/>
        <p:txBody>
          <a:bodyPr/>
          <a:lstStyle/>
          <a:p>
            <a:r>
              <a:rPr lang="en-US" dirty="0"/>
              <a:t>The complexity of </a:t>
            </a:r>
            <a:r>
              <a:rPr lang="en-US" b="1" dirty="0"/>
              <a:t>insertion</a:t>
            </a:r>
            <a:r>
              <a:rPr lang="en-US" dirty="0"/>
              <a:t> in a binary search tree is the same as the complexity of search given that it makes the same comparisons plus changing a few pointers.</a:t>
            </a:r>
          </a:p>
          <a:p>
            <a:r>
              <a:rPr lang="en-US" dirty="0"/>
              <a:t>The complexity of </a:t>
            </a:r>
            <a:r>
              <a:rPr lang="en-US" b="1" dirty="0"/>
              <a:t>deletion</a:t>
            </a:r>
            <a:r>
              <a:rPr lang="en-US" dirty="0"/>
              <a:t> is also the same.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t>99</a:t>
            </a:fld>
            <a:endParaRPr lang="en-US"/>
          </a:p>
        </p:txBody>
      </p:sp>
    </p:spTree>
    <p:extLst>
      <p:ext uri="{BB962C8B-B14F-4D97-AF65-F5344CB8AC3E}">
        <p14:creationId xmlns:p14="http://schemas.microsoft.com/office/powerpoint/2010/main" val="3478905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5705</TotalTime>
  <Words>6321</Words>
  <Application>Microsoft Office PowerPoint</Application>
  <PresentationFormat>On-screen Show (4:3)</PresentationFormat>
  <Paragraphs>974</Paragraphs>
  <Slides>106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106</vt:i4>
      </vt:variant>
    </vt:vector>
  </HeadingPairs>
  <TitlesOfParts>
    <vt:vector size="111" baseType="lpstr">
      <vt:lpstr>Arial</vt:lpstr>
      <vt:lpstr>Calibri</vt:lpstr>
      <vt:lpstr>Cambria Math</vt:lpstr>
      <vt:lpstr>Courier New</vt:lpstr>
      <vt:lpstr>Office Theme</vt:lpstr>
      <vt:lpstr>Binary Search Trees</vt:lpstr>
      <vt:lpstr>Search</vt:lpstr>
      <vt:lpstr>The ADT Symbol Table</vt:lpstr>
      <vt:lpstr>A Symbol Table Interface</vt:lpstr>
      <vt:lpstr>Key-Indexed Search</vt:lpstr>
      <vt:lpstr>Sequential Search</vt:lpstr>
      <vt:lpstr>Binary Search</vt:lpstr>
      <vt:lpstr>Binary Search</vt:lpstr>
      <vt:lpstr>Iterative Binary Search</vt:lpstr>
      <vt:lpstr>Recursive Binary Search</vt:lpstr>
      <vt:lpstr>Complexity</vt:lpstr>
      <vt:lpstr>Complexity (cont’d)</vt:lpstr>
      <vt:lpstr>Complexity (cont’d)</vt:lpstr>
      <vt:lpstr>Complexity (cont’d)</vt:lpstr>
      <vt:lpstr>Binary Search Trees</vt:lpstr>
      <vt:lpstr>Definition</vt:lpstr>
      <vt:lpstr>Example</vt:lpstr>
      <vt:lpstr>Example (for the same set)</vt:lpstr>
      <vt:lpstr>Example</vt:lpstr>
      <vt:lpstr>Type Definitions for BSTs</vt:lpstr>
      <vt:lpstr>The Interface File Item.h</vt:lpstr>
      <vt:lpstr>Notes</vt:lpstr>
      <vt:lpstr>An Implementation of the Item Interface</vt:lpstr>
      <vt:lpstr>The Operations Stinit and STcount</vt:lpstr>
      <vt:lpstr>Notes</vt:lpstr>
      <vt:lpstr>Searching for a Key Recursively</vt:lpstr>
      <vt:lpstr>The Function STsearch</vt:lpstr>
      <vt:lpstr>Notes</vt:lpstr>
      <vt:lpstr>Inserting a Key</vt:lpstr>
      <vt:lpstr>Inserting a Key Recursively</vt:lpstr>
      <vt:lpstr>The Function STinsert</vt:lpstr>
      <vt:lpstr>Notes</vt:lpstr>
      <vt:lpstr>Example</vt:lpstr>
      <vt:lpstr>Insert e</vt:lpstr>
      <vt:lpstr>Insert b</vt:lpstr>
      <vt:lpstr>Insert d</vt:lpstr>
      <vt:lpstr>Insert f</vt:lpstr>
      <vt:lpstr>Insert a</vt:lpstr>
      <vt:lpstr>Insert g</vt:lpstr>
      <vt:lpstr>Insert c</vt:lpstr>
      <vt:lpstr>Inserting in the Natural Order</vt:lpstr>
      <vt:lpstr>Insert a, b, c, d, e, f, g</vt:lpstr>
      <vt:lpstr>Inserting in the Natural Order (cont’d)</vt:lpstr>
      <vt:lpstr>Example</vt:lpstr>
      <vt:lpstr>Inorder Traversal of BSTs</vt:lpstr>
      <vt:lpstr>The Function STsort</vt:lpstr>
      <vt:lpstr>Notes</vt:lpstr>
      <vt:lpstr>Example of a Symbol Table Client</vt:lpstr>
      <vt:lpstr>Notes</vt:lpstr>
      <vt:lpstr>Rotations</vt:lpstr>
      <vt:lpstr>Example: Right Rotation at Node S</vt:lpstr>
      <vt:lpstr>Example: Right Rotation at Node S</vt:lpstr>
      <vt:lpstr>Example: Right Rotation at Node S</vt:lpstr>
      <vt:lpstr>Example: Right Rotation at Node S</vt:lpstr>
      <vt:lpstr>Example: Right Rotation at Node S</vt:lpstr>
      <vt:lpstr>Right Rotation</vt:lpstr>
      <vt:lpstr>Left Rotation</vt:lpstr>
      <vt:lpstr>Example: Left Rotation at Node B</vt:lpstr>
      <vt:lpstr>Example: Left Rotation at Node B</vt:lpstr>
      <vt:lpstr>Example: Left Rotation at Node B</vt:lpstr>
      <vt:lpstr>Example: Left Rotation at Node B</vt:lpstr>
      <vt:lpstr>Example: Left Rotation at Node B</vt:lpstr>
      <vt:lpstr>Functions for Rotation</vt:lpstr>
      <vt:lpstr>Insertion at the Root</vt:lpstr>
      <vt:lpstr>Insertion at the Root (cont’d)</vt:lpstr>
      <vt:lpstr>Example: Root Insertion of G</vt:lpstr>
      <vt:lpstr>Example: G is inserted</vt:lpstr>
      <vt:lpstr>Example: right rotation at H</vt:lpstr>
      <vt:lpstr>Example: right rotation at R</vt:lpstr>
      <vt:lpstr>Example: left rotation at E</vt:lpstr>
      <vt:lpstr>Example: right rotation at S</vt:lpstr>
      <vt:lpstr>Example: left rotation at A</vt:lpstr>
      <vt:lpstr>Functions for Root Insertion</vt:lpstr>
      <vt:lpstr>Selecting the k-th Smallest Key</vt:lpstr>
      <vt:lpstr>Functions for Selection</vt:lpstr>
      <vt:lpstr>Partition</vt:lpstr>
      <vt:lpstr>Functions for Partition</vt:lpstr>
      <vt:lpstr>Deletion from a BST</vt:lpstr>
      <vt:lpstr>Deletion from a BST (cont’d)</vt:lpstr>
      <vt:lpstr>Deletion from a BST (cont’d)</vt:lpstr>
      <vt:lpstr>Example: Delete 10</vt:lpstr>
      <vt:lpstr>Example: Result</vt:lpstr>
      <vt:lpstr>Example: Delete 10</vt:lpstr>
      <vt:lpstr>Example: Alternative Result</vt:lpstr>
      <vt:lpstr>Functions for Deletion</vt:lpstr>
      <vt:lpstr>Notes</vt:lpstr>
      <vt:lpstr>The Join Operation (Ένωση)</vt:lpstr>
      <vt:lpstr>Functions for Join</vt:lpstr>
      <vt:lpstr>Complexity Analysis</vt:lpstr>
      <vt:lpstr>Complexity Analysis (cont’d)</vt:lpstr>
      <vt:lpstr>Best Case Examples</vt:lpstr>
      <vt:lpstr>Best Case Examples (cont’d)</vt:lpstr>
      <vt:lpstr>Best Case Examples (cont’d)</vt:lpstr>
      <vt:lpstr>Complexity Analysis (cont’d)</vt:lpstr>
      <vt:lpstr>Worst Case Example (Left-linear Tree)</vt:lpstr>
      <vt:lpstr>Worst Case Example (Zig-zag)</vt:lpstr>
      <vt:lpstr>Worst Case Example (Right-linear)</vt:lpstr>
      <vt:lpstr>Complexity Analysis (cont’d)</vt:lpstr>
      <vt:lpstr>Complexity Analysis (cont’d)</vt:lpstr>
      <vt:lpstr>Complexity Analysis (cont’d)</vt:lpstr>
      <vt:lpstr>Discussion</vt:lpstr>
      <vt:lpstr>Example</vt:lpstr>
      <vt:lpstr>Inserting Key 1</vt:lpstr>
      <vt:lpstr>Rebalancing</vt:lpstr>
      <vt:lpstr>Question</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Binary Search Trees</dc:title>
  <dc:creator>koubarak</dc:creator>
  <cp:lastModifiedBy>manolis</cp:lastModifiedBy>
  <cp:revision>270</cp:revision>
  <dcterms:created xsi:type="dcterms:W3CDTF">2016-02-28T08:36:10Z</dcterms:created>
  <dcterms:modified xsi:type="dcterms:W3CDTF">2018-03-28T07:34:34Z</dcterms:modified>
</cp:coreProperties>
</file>