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18" r:id="rId9"/>
    <p:sldId id="264" r:id="rId10"/>
    <p:sldId id="265" r:id="rId11"/>
    <p:sldId id="267" r:id="rId12"/>
    <p:sldId id="268" r:id="rId13"/>
    <p:sldId id="266" r:id="rId14"/>
    <p:sldId id="301" r:id="rId15"/>
    <p:sldId id="302" r:id="rId16"/>
    <p:sldId id="316" r:id="rId17"/>
    <p:sldId id="303" r:id="rId18"/>
    <p:sldId id="304" r:id="rId19"/>
    <p:sldId id="305" r:id="rId20"/>
    <p:sldId id="306" r:id="rId21"/>
    <p:sldId id="317" r:id="rId22"/>
    <p:sldId id="269" r:id="rId23"/>
    <p:sldId id="291" r:id="rId24"/>
    <p:sldId id="270" r:id="rId25"/>
    <p:sldId id="271" r:id="rId26"/>
    <p:sldId id="272" r:id="rId27"/>
    <p:sldId id="292" r:id="rId28"/>
    <p:sldId id="293" r:id="rId29"/>
    <p:sldId id="294" r:id="rId30"/>
    <p:sldId id="295" r:id="rId31"/>
    <p:sldId id="297" r:id="rId32"/>
    <p:sldId id="298" r:id="rId33"/>
    <p:sldId id="296" r:id="rId34"/>
    <p:sldId id="299" r:id="rId35"/>
    <p:sldId id="273" r:id="rId36"/>
    <p:sldId id="274" r:id="rId37"/>
    <p:sldId id="275" r:id="rId38"/>
    <p:sldId id="276" r:id="rId39"/>
    <p:sldId id="300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307" r:id="rId55"/>
    <p:sldId id="309" r:id="rId56"/>
    <p:sldId id="308" r:id="rId57"/>
    <p:sldId id="315" r:id="rId58"/>
    <p:sldId id="310" r:id="rId59"/>
    <p:sldId id="311" r:id="rId60"/>
    <p:sldId id="312" r:id="rId61"/>
    <p:sldId id="313" r:id="rId62"/>
    <p:sldId id="314" r:id="rId63"/>
    <p:sldId id="26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96601-4D62-4447-B90A-E90376BB9AF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07EFB-4E50-40DA-B677-24FBE5DA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07EFB-4E50-40DA-B677-24FBE5DA77C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9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7560-7488-49CA-9D1B-8BCAD9E78D9E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6D2-129F-4FAC-B13B-3FD641AED4AD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0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D62B-0C1F-4F31-B40B-74D10154B216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48ED-B090-48D8-A65A-FE2E59C4D2D3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4DF-CB6D-48B3-8FF9-B228248A5D3E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AF47-3CA5-4144-A72C-E708F7AAD66D}" type="datetime1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A626-AF29-4450-9466-5173121B619F}" type="datetime1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8C81-C7E2-422C-95A9-E10E0610B64B}" type="datetime1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3D9E-71BD-4DCD-A06D-CCDC56910DB9}" type="datetime1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6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1640-CF41-4ACC-9C65-DD7A50096F39}" type="datetime1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5BE4-A2D0-4CB2-ADEE-A33A657A34F1}" type="datetime1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E4D1-E7D1-4937-B81B-6265A75FC8C8}" type="datetime1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Structures for Disjoint 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Manolis</a:t>
            </a:r>
            <a:r>
              <a:rPr lang="en-US" dirty="0"/>
              <a:t> </a:t>
            </a:r>
            <a:r>
              <a:rPr lang="en-US" dirty="0" err="1"/>
              <a:t>Koubarakis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0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Connected Components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Once </a:t>
                </a:r>
                <a:r>
                  <a:rPr lang="en-US" cap="small" dirty="0"/>
                  <a:t>Connected-Components</a:t>
                </a:r>
                <a:r>
                  <a:rPr lang="en-US" dirty="0"/>
                  <a:t> has been run as a preprocessing step, the procedure </a:t>
                </a:r>
                <a:r>
                  <a:rPr lang="en-US" cap="small" dirty="0"/>
                  <a:t>Same-Component</a:t>
                </a:r>
                <a:r>
                  <a:rPr lang="en-US" dirty="0"/>
                  <a:t> given below answers queries about whether two vertices are in the same connected component.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cap="small" dirty="0"/>
                  <a:t>Same-Component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       if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then return </a:t>
                </a:r>
                <a:r>
                  <a:rPr lang="en-US" dirty="0"/>
                  <a:t>TRUE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else return </a:t>
                </a:r>
                <a:r>
                  <a:rPr lang="en-US" dirty="0"/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5576" y="23488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79712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7956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79712" y="235814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9" idx="2"/>
          </p:cNvCxnSpPr>
          <p:nvPr/>
        </p:nvCxnSpPr>
        <p:spPr>
          <a:xfrm>
            <a:off x="1115616" y="2528900"/>
            <a:ext cx="864096" cy="9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7" idx="0"/>
          </p:cNvCxnSpPr>
          <p:nvPr/>
        </p:nvCxnSpPr>
        <p:spPr>
          <a:xfrm>
            <a:off x="2159732" y="2718183"/>
            <a:ext cx="0" cy="7828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8" idx="0"/>
          </p:cNvCxnSpPr>
          <p:nvPr/>
        </p:nvCxnSpPr>
        <p:spPr>
          <a:xfrm flipH="1">
            <a:off x="907976" y="2708920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  <a:endCxn id="8" idx="7"/>
          </p:cNvCxnSpPr>
          <p:nvPr/>
        </p:nvCxnSpPr>
        <p:spPr>
          <a:xfrm flipH="1">
            <a:off x="1035269" y="2665456"/>
            <a:ext cx="997170" cy="8882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43808" y="235814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16188" y="351027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67944" y="23674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6"/>
            <a:endCxn id="20" idx="2"/>
          </p:cNvCxnSpPr>
          <p:nvPr/>
        </p:nvCxnSpPr>
        <p:spPr>
          <a:xfrm>
            <a:off x="3203848" y="2538163"/>
            <a:ext cx="864096" cy="9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4"/>
            <a:endCxn id="19" idx="0"/>
          </p:cNvCxnSpPr>
          <p:nvPr/>
        </p:nvCxnSpPr>
        <p:spPr>
          <a:xfrm flipH="1">
            <a:off x="2996208" y="2718183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32040" y="23488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04420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4"/>
            <a:endCxn id="24" idx="0"/>
          </p:cNvCxnSpPr>
          <p:nvPr/>
        </p:nvCxnSpPr>
        <p:spPr>
          <a:xfrm flipH="1">
            <a:off x="5084440" y="2708920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40152" y="236778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1753" y="2339588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5889" y="2344234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4133" y="3496362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4065" y="3510271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19985" y="2358497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2365" y="3501008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4121" y="2367789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8217" y="2335523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94407" y="3493143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6329" y="2367789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7776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Collection of Disjoint Sets After Each Edge is Processed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51803564"/>
                  </p:ext>
                </p:extLst>
              </p:nvPr>
            </p:nvGraphicFramePr>
            <p:xfrm>
              <a:off x="611560" y="1916832"/>
              <a:ext cx="8229596" cy="360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83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19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5649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 processed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initial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{a}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{b}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{c}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{d}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{e}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{g}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{h}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{a}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{c}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{e}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{g}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{h}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{a}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{c}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{h}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a,c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a,c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{h}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a,c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a,b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a,b,c,d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e,f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a,b,c,d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e,f,g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b,c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a,b,c,d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e,f,g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51803564"/>
                  </p:ext>
                </p:extLst>
              </p:nvPr>
            </p:nvGraphicFramePr>
            <p:xfrm>
              <a:off x="611560" y="1916832"/>
              <a:ext cx="8229596" cy="360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8313"/>
                    <a:gridCol w="981927"/>
                    <a:gridCol w="720080"/>
                    <a:gridCol w="432048"/>
                    <a:gridCol w="504056"/>
                    <a:gridCol w="864096"/>
                    <a:gridCol w="556496"/>
                    <a:gridCol w="748145"/>
                    <a:gridCol w="748145"/>
                    <a:gridCol w="748145"/>
                    <a:gridCol w="748145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Edge processed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876" t="-4762" r="-619255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4762" r="-744915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4789" t="-4762" r="-1138028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4217" t="-4762" r="-873494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40845" t="-4762" r="-410563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43956" t="-4762" r="-540659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8374" t="-4762" r="-3000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8374" t="-4762" r="-2000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5738" t="-4762" r="-101639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561" t="-4762" r="-813" b="-4780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initial sets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{a}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{b}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{c}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{d}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{e}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{g}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{h}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{j}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{a}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{c}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{e}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{g}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{h}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{j}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{a}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{c}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{h}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a,c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a,c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{h}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a,c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a,b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a,b,c,d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e,f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a,b,c,d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e,f,g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b,c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a,b,c,d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e,f,g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application of the disjoint set operations that we will see is Kruskal’s algorithm for computing the </a:t>
            </a:r>
            <a:r>
              <a:rPr lang="en-US" b="1" dirty="0"/>
              <a:t>minimum spanning tree</a:t>
            </a:r>
            <a:r>
              <a:rPr lang="en-US" dirty="0"/>
              <a:t>  of a graph.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Another application of disjoint-set data structures is to maintain </a:t>
                </a:r>
                <a:r>
                  <a:rPr lang="en-US" b="1" dirty="0"/>
                  <a:t>equivalence relations.</a:t>
                </a:r>
              </a:p>
              <a:p>
                <a:r>
                  <a:rPr lang="en-US" b="1" dirty="0"/>
                  <a:t>Definition</a:t>
                </a:r>
                <a:r>
                  <a:rPr lang="en-US" dirty="0"/>
                  <a:t>. An </a:t>
                </a:r>
                <a:r>
                  <a:rPr lang="en-US" b="1" dirty="0"/>
                  <a:t>equivalence relation </a:t>
                </a:r>
                <a:r>
                  <a:rPr lang="en-US" dirty="0"/>
                  <a:t>on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with the following properties:</a:t>
                </a:r>
              </a:p>
              <a:p>
                <a:pPr lvl="1"/>
                <a:r>
                  <a:rPr lang="en-US" b="1" dirty="0"/>
                  <a:t>Reflexivity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Symmetry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Transitivity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Equivalence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Equality</a:t>
            </a:r>
          </a:p>
          <a:p>
            <a:r>
              <a:rPr lang="en-US" b="1" dirty="0"/>
              <a:t>Equivalent type definitions in programming languages</a:t>
            </a:r>
            <a:r>
              <a:rPr lang="en-US" dirty="0"/>
              <a:t>. For example, consider the following type definitions in C:</a:t>
            </a:r>
          </a:p>
          <a:p>
            <a:pPr marL="40005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{</a:t>
            </a: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a;</a:t>
            </a: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b;</a:t>
            </a: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40005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B;</a:t>
            </a:r>
          </a:p>
          <a:p>
            <a:pPr marL="40005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C;</a:t>
            </a:r>
          </a:p>
          <a:p>
            <a:pPr marL="40005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D;</a:t>
            </a:r>
          </a:p>
          <a:p>
            <a:r>
              <a:rPr lang="en-US" dirty="0"/>
              <a:t>The types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A, B, C </a:t>
            </a:r>
            <a:r>
              <a:rPr lang="en-US" dirty="0"/>
              <a:t>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/>
              <a:t> are equivalent in the sense that variables of one type can be assigned to variables of the other types without requiring any casting.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has an equivalence relation defined on it, then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can be partitioned into disjoint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called </a:t>
                </a:r>
                <a:r>
                  <a:rPr lang="en-US" b="1" dirty="0"/>
                  <a:t>equivalence classes</a:t>
                </a:r>
                <a:r>
                  <a:rPr lang="en-US" dirty="0"/>
                  <a:t> whose union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consists of equivalent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are in different subsets.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2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us consider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={1, 2, …, 7}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equivalence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defined by the following: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≡2, 5≡6, 3≡4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, 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≡4, 1≡3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that the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1≡3</m:t>
                    </m:r>
                  </m:oMath>
                </a14:m>
                <a:r>
                  <a:rPr lang="en-US" dirty="0"/>
                  <a:t> follows from the others given the definition of an equivalence relation.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3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Equivalence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equivalence problem </a:t>
                </a:r>
                <a:r>
                  <a:rPr lang="en-US" dirty="0"/>
                  <a:t>can be formulated as follows.</a:t>
                </a:r>
              </a:p>
              <a:p>
                <a:r>
                  <a:rPr lang="en-US" dirty="0"/>
                  <a:t>We are 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a sequence of statements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are to process the statements in order in such a way that, at any time, we are able to determine in which equivalence class a given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belongs.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Equivalence Problem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solve the equivalence problem by starting with each element in a named set. </a:t>
                </a:r>
              </a:p>
              <a:p>
                <a:r>
                  <a:rPr lang="en-US" dirty="0"/>
                  <a:t>When we process a statement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dirty="0"/>
                  <a:t>, we call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) and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If these two calls return different sets then we call </a:t>
                </a:r>
                <a:r>
                  <a:rPr lang="en-US" cap="small" dirty="0"/>
                  <a:t>Union</a:t>
                </a:r>
                <a:r>
                  <a:rPr lang="en-US" dirty="0"/>
                  <a:t> to unite these sets. If they return the same set then this statement follows from the other statements and can be discarded.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Sets are fundamental for mathematics but also for computer science.</a:t>
            </a:r>
          </a:p>
          <a:p>
            <a:r>
              <a:rPr lang="en-US" dirty="0"/>
              <a:t>In computer science, we usually study </a:t>
            </a:r>
            <a:r>
              <a:rPr lang="en-US" b="1" dirty="0"/>
              <a:t>dynamic sets </a:t>
            </a:r>
            <a:r>
              <a:rPr lang="en-US" dirty="0"/>
              <a:t>i.e., sets that can grow, shrink or otherwise change over time.</a:t>
            </a:r>
          </a:p>
          <a:p>
            <a:r>
              <a:rPr lang="en-US" dirty="0"/>
              <a:t>The data structures we have presented so far in this course offer us ways to represent </a:t>
            </a:r>
            <a:r>
              <a:rPr lang="en-US" b="1" dirty="0"/>
              <a:t>finite, dynamic sets</a:t>
            </a:r>
            <a:r>
              <a:rPr lang="en-US" dirty="0"/>
              <a:t> and manipulate them on a computer.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start with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 a set: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{7}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As the given equivalence relations are processed, these sets are modified as follows: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≡2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{7}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    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{7}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    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5,6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{7</m:t>
                    </m:r>
                    <m:r>
                      <a:rPr lang="en-US" b="0" i="0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    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≡4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1,2</m:t>
                        </m:r>
                        <m:r>
                          <a:rPr lang="en-US" b="0" i="1" smtClean="0">
                            <a:latin typeface="Cambria Math"/>
                          </a:rPr>
                          <m:t>,3,4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5,6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{7</m:t>
                    </m:r>
                    <m:r>
                      <a:rPr lang="en-US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dirty="0"/>
                  <a:t> 3   follows from the other statements and is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discarded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259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Therefore, the equivalent classes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are </a:t>
                </a:r>
                <a:r>
                  <a:rPr lang="en-US"/>
                  <a:t>the subsets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1,2,3,4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5,6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{7</m:t>
                    </m:r>
                    <m:r>
                      <a:rPr lang="en-US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1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Linked-List Representation of Disjoint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simple way to implement a disjoint-set data structure is to represent each set by a </a:t>
            </a:r>
            <a:r>
              <a:rPr lang="en-US" b="1" dirty="0"/>
              <a:t>linked list.</a:t>
            </a:r>
          </a:p>
          <a:p>
            <a:r>
              <a:rPr lang="en-US" dirty="0"/>
              <a:t>The </a:t>
            </a:r>
            <a:r>
              <a:rPr lang="en-US" b="1" dirty="0"/>
              <a:t>first object </a:t>
            </a:r>
            <a:r>
              <a:rPr lang="en-US" dirty="0"/>
              <a:t>in each linked list serves as its set’s </a:t>
            </a:r>
            <a:r>
              <a:rPr lang="en-US" b="1" dirty="0"/>
              <a:t>representative</a:t>
            </a:r>
            <a:r>
              <a:rPr lang="en-US" dirty="0"/>
              <a:t>. The remaining objects can appear in the list in any order.</a:t>
            </a:r>
          </a:p>
          <a:p>
            <a:r>
              <a:rPr lang="en-US" dirty="0"/>
              <a:t>Each object in the linked list contains a set member, a pointer to the object containing the next set member, and a pointer back to the representative.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9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Each List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7784" y="3068960"/>
            <a:ext cx="151216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7784" y="39330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Pointer Back to</a:t>
            </a:r>
          </a:p>
          <a:p>
            <a:r>
              <a:rPr lang="en-US" dirty="0"/>
              <a:t>Representative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4764" y="3068960"/>
            <a:ext cx="151216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2120" y="3068960"/>
            <a:ext cx="151216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56932" y="393305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Pointer to Next Object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72200" y="3388556"/>
            <a:ext cx="1368152" cy="4440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83868" y="2564904"/>
            <a:ext cx="0" cy="828092"/>
          </a:xfrm>
          <a:prstGeom prst="straightConnector1">
            <a:avLst/>
          </a:prstGeom>
          <a:ln w="12700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9952" y="32083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Member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23728" y="2564904"/>
            <a:ext cx="1260140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84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Sets {c, h, e, b} and </a:t>
            </a:r>
            <a:br>
              <a:rPr lang="en-US" dirty="0"/>
            </a:br>
            <a:r>
              <a:rPr lang="en-US" dirty="0"/>
              <a:t>{f, g, d}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4091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8147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7802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4233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68289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7944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24473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28529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28184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68689" y="2433731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2745" y="2433731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72400" y="2433731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0" idx="1"/>
          </p:cNvCxnSpPr>
          <p:nvPr/>
        </p:nvCxnSpPr>
        <p:spPr>
          <a:xfrm flipV="1">
            <a:off x="2049830" y="2672916"/>
            <a:ext cx="1014403" cy="6421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04318" y="2660073"/>
            <a:ext cx="908902" cy="12843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" idx="1"/>
          </p:cNvCxnSpPr>
          <p:nvPr/>
        </p:nvCxnSpPr>
        <p:spPr>
          <a:xfrm>
            <a:off x="6480212" y="2672917"/>
            <a:ext cx="688477" cy="1284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16261" y="2204864"/>
            <a:ext cx="0" cy="474474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259632" y="2204864"/>
            <a:ext cx="20566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59632" y="2204864"/>
            <a:ext cx="0" cy="21602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476501" y="1988840"/>
            <a:ext cx="0" cy="690498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51620" y="1988840"/>
            <a:ext cx="4324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146385" y="1988840"/>
            <a:ext cx="5235" cy="425833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420717" y="1772816"/>
            <a:ext cx="0" cy="900101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43608" y="1772816"/>
            <a:ext cx="63771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50501" y="1772816"/>
            <a:ext cx="0" cy="64807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11560" y="2679338"/>
            <a:ext cx="434559" cy="0"/>
          </a:xfrm>
          <a:prstGeom prst="line">
            <a:avLst/>
          </a:prstGeom>
          <a:ln w="12700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11560" y="2201756"/>
            <a:ext cx="0" cy="4840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1560" y="2201756"/>
            <a:ext cx="288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99592" y="2204864"/>
            <a:ext cx="0" cy="2098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43608" y="2937787"/>
            <a:ext cx="6893" cy="5632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02548" y="2475407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68289" y="2494672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32930" y="2488250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77146" y="2481828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72400" y="2106790"/>
            <a:ext cx="49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87413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391469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891124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157555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661611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161266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17795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21851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321506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endCxn id="64" idx="1"/>
          </p:cNvCxnSpPr>
          <p:nvPr/>
        </p:nvCxnSpPr>
        <p:spPr>
          <a:xfrm flipV="1">
            <a:off x="2143152" y="4850645"/>
            <a:ext cx="1014403" cy="12843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397640" y="4837802"/>
            <a:ext cx="908902" cy="12843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409583" y="4382593"/>
            <a:ext cx="0" cy="474474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352954" y="4382593"/>
            <a:ext cx="20566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52954" y="4382593"/>
            <a:ext cx="0" cy="21602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569823" y="4166569"/>
            <a:ext cx="0" cy="690498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131695" y="4166569"/>
            <a:ext cx="44381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31695" y="4166569"/>
            <a:ext cx="1" cy="44452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704882" y="4857067"/>
            <a:ext cx="434559" cy="0"/>
          </a:xfrm>
          <a:prstGeom prst="line">
            <a:avLst/>
          </a:prstGeom>
          <a:ln w="12700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04882" y="4379485"/>
            <a:ext cx="0" cy="4840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04882" y="4379485"/>
            <a:ext cx="288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992914" y="4382593"/>
            <a:ext cx="0" cy="2098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136930" y="5115516"/>
            <a:ext cx="6893" cy="5632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395870" y="4653136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61611" y="4672401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826252" y="4665979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25907" y="4284519"/>
            <a:ext cx="49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2102" y="5764270"/>
            <a:ext cx="655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representatives</a:t>
            </a:r>
            <a:r>
              <a:rPr lang="en-US" dirty="0"/>
              <a:t> of the two sets are c and f.</a:t>
            </a:r>
          </a:p>
        </p:txBody>
      </p:sp>
    </p:spTree>
    <p:extLst>
      <p:ext uri="{BB962C8B-B14F-4D97-AF65-F5344CB8AC3E}">
        <p14:creationId xmlns:p14="http://schemas.microsoft.com/office/powerpoint/2010/main" val="1330469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</a:t>
            </a:r>
            <a:r>
              <a:rPr lang="en-US" cap="small" dirty="0"/>
              <a:t>Make-Set</a:t>
            </a:r>
            <a:r>
              <a:rPr lang="en-US" dirty="0"/>
              <a:t> and </a:t>
            </a:r>
            <a:br>
              <a:rPr lang="en-US" dirty="0"/>
            </a:br>
            <a:r>
              <a:rPr lang="en-US" cap="small" dirty="0"/>
              <a:t>Find-Set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the linked-list representation, both </a:t>
                </a:r>
                <a:r>
                  <a:rPr lang="en-US" cap="small" dirty="0"/>
                  <a:t>Make-Set</a:t>
                </a:r>
                <a:r>
                  <a:rPr lang="en-US" dirty="0"/>
                  <a:t> and </a:t>
                </a:r>
                <a:r>
                  <a:rPr lang="en-US" cap="small" dirty="0"/>
                  <a:t>Find-Set</a:t>
                </a:r>
                <a:r>
                  <a:rPr lang="en-US" dirty="0"/>
                  <a:t> are easy.</a:t>
                </a:r>
              </a:p>
              <a:p>
                <a:r>
                  <a:rPr lang="en-US" dirty="0"/>
                  <a:t>To carry out </a:t>
                </a:r>
                <a:r>
                  <a:rPr lang="en-US" cap="small" dirty="0"/>
                  <a:t>Make-Set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), we create a new linked list which has one object with set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carry out,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), we just return the pointer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back to the representative.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9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r>
              <a:rPr lang="en-US" cap="small" dirty="0"/>
              <a:t>Union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perform </a:t>
                </a:r>
                <a:r>
                  <a:rPr lang="en-US" cap="small" dirty="0"/>
                  <a:t>Union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), we can append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 onto the end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’s list.</a:t>
                </a:r>
              </a:p>
              <a:p>
                <a:r>
                  <a:rPr lang="en-US" dirty="0"/>
                  <a:t>The representative of the new set is the element that was originally the representative of the set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should also update the pointer to the representative for each object originally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an </a:t>
            </a:r>
            <a:r>
              <a:rPr lang="en-US" b="1" dirty="0"/>
              <a:t>amortized analysis</a:t>
            </a:r>
            <a:r>
              <a:rPr lang="el-GR" b="1" dirty="0"/>
              <a:t> (επιμερισμένη ανάλυση)</a:t>
            </a:r>
            <a:r>
              <a:rPr lang="en-US" dirty="0"/>
              <a:t>, the time required to perform a sequence of data structure operations is averaged over all operations performed.</a:t>
            </a:r>
          </a:p>
          <a:p>
            <a:r>
              <a:rPr lang="en-US" dirty="0"/>
              <a:t>Amortized analysis can be used to show that the average cost of an operation is small, if one averages over a sequence of operations, even though a single operation might be expensive.</a:t>
            </a:r>
          </a:p>
          <a:p>
            <a:r>
              <a:rPr lang="en-US" dirty="0"/>
              <a:t>Amortized analysis differs from the average-case analysis in that probability is not involved; an amortized analysis guarantees the </a:t>
            </a:r>
            <a:r>
              <a:rPr lang="en-US" b="1" dirty="0"/>
              <a:t>average performance of each operation in the worst case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1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Amortized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aggregate method</a:t>
                </a:r>
                <a:r>
                  <a:rPr lang="en-US" dirty="0"/>
                  <a:t> </a:t>
                </a:r>
                <a:r>
                  <a:rPr lang="en-US" b="1" dirty="0"/>
                  <a:t>(</a:t>
                </a:r>
                <a:r>
                  <a:rPr lang="el-GR" b="1" dirty="0"/>
                  <a:t>η μέθοδος της συνάθροισης).</a:t>
                </a:r>
                <a:r>
                  <a:rPr lang="en-US" dirty="0"/>
                  <a:t> With this method, we show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,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operations takes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in total, in the worst case. Therefore, in the worst case, the average cost, or </a:t>
                </a:r>
                <a:r>
                  <a:rPr lang="en-US" b="1" dirty="0"/>
                  <a:t>amortized cost</a:t>
                </a:r>
                <a:r>
                  <a:rPr lang="en-US" dirty="0"/>
                  <a:t>, per operation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accounting method.</a:t>
                </a:r>
              </a:p>
              <a:p>
                <a:r>
                  <a:rPr lang="en-US" dirty="0"/>
                  <a:t>The potential method.</a:t>
                </a:r>
              </a:p>
              <a:p>
                <a:endParaRPr lang="en-US" dirty="0"/>
              </a:p>
              <a:p>
                <a:r>
                  <a:rPr lang="en-US" dirty="0"/>
                  <a:t>We will only use the aggregate method in this lecture. For the other methods, see any advanced algorithms book e.g., the one cited in the readings.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83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Parameters for the Disjoint-Set 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will analyze the running time of our data structures in terms of two parameters: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the number of </a:t>
                </a:r>
                <a:r>
                  <a:rPr lang="en-US" cap="small" dirty="0"/>
                  <a:t>Make-Set</a:t>
                </a:r>
                <a:r>
                  <a:rPr lang="en-US" dirty="0"/>
                  <a:t> operations,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, the total number of </a:t>
                </a:r>
                <a:r>
                  <a:rPr lang="en-US" cap="small" dirty="0"/>
                  <a:t>Make-Set</a:t>
                </a:r>
                <a:r>
                  <a:rPr lang="en-US" dirty="0"/>
                  <a:t>, </a:t>
                </a:r>
                <a:r>
                  <a:rPr lang="en-US" cap="small" dirty="0"/>
                  <a:t>Union</a:t>
                </a:r>
                <a:r>
                  <a:rPr lang="en-US" dirty="0"/>
                  <a:t> and </a:t>
                </a:r>
                <a:r>
                  <a:rPr lang="en-US" cap="small" dirty="0"/>
                  <a:t>Find-Set</a:t>
                </a:r>
                <a:r>
                  <a:rPr lang="en-US" dirty="0"/>
                  <a:t> operations.</a:t>
                </a:r>
              </a:p>
              <a:p>
                <a:endParaRPr lang="en-US" dirty="0"/>
              </a:p>
              <a:p>
                <a:r>
                  <a:rPr lang="en-US" dirty="0"/>
                  <a:t>Since the sets are disjoint, each union operation reduces the number of sets by one. Therefore,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r>
                  <a:rPr lang="en-US" cap="small" dirty="0"/>
                  <a:t>Union</a:t>
                </a:r>
                <a:r>
                  <a:rPr lang="en-US" dirty="0"/>
                  <a:t> operations, only one set remains. The number of </a:t>
                </a:r>
                <a:r>
                  <a:rPr lang="en-US" cap="small" dirty="0"/>
                  <a:t>Union</a:t>
                </a:r>
                <a:r>
                  <a:rPr lang="en-US" dirty="0"/>
                  <a:t> operations is thus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the </a:t>
                </a:r>
                <a:r>
                  <a:rPr lang="en-US" cap="small" dirty="0"/>
                  <a:t>Make-Set</a:t>
                </a:r>
                <a:r>
                  <a:rPr lang="en-US" dirty="0"/>
                  <a:t> operations are included in the total number of operations,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Sets and Symbol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data structures we have so far presented for symbol tables can be used to implement a dynamic set (e.g., a linked list, a hash table, a (2,4) tree etc.).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1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Operations for the Linked List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cap="small" dirty="0"/>
                  <a:t>Make-Set</a:t>
                </a:r>
                <a:r>
                  <a:rPr lang="en-US" dirty="0"/>
                  <a:t> and </a:t>
                </a:r>
                <a:r>
                  <a:rPr lang="en-US" cap="small" dirty="0"/>
                  <a:t>Find-Set</a:t>
                </a:r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r>
                  <a:rPr lang="en-US" cap="small" dirty="0"/>
                  <a:t>Union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takes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denote the cardinalities of the sets that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.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to reach the last object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’s list to make it point to the first object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list.  We also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to update all pointers to the representative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list. </a:t>
                </a:r>
              </a:p>
              <a:p>
                <a:r>
                  <a:rPr lang="en-US" dirty="0"/>
                  <a:t>If we keep a pointer to the last object in the list in each representative then we do not need to scan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’s list, and we only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to update all pointers to the representative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list. </a:t>
                </a:r>
              </a:p>
              <a:p>
                <a:r>
                  <a:rPr lang="en-US" dirty="0"/>
                  <a:t>In both cases, the complexity of </a:t>
                </a:r>
                <a:r>
                  <a:rPr lang="en-US" cap="small" dirty="0"/>
                  <a:t>Union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since the cardinality of each set can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4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prove that there is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cap="small" dirty="0"/>
                  <a:t>Make-Set</a:t>
                </a:r>
                <a:r>
                  <a:rPr lang="en-US" dirty="0"/>
                  <a:t> and </a:t>
                </a:r>
                <a:r>
                  <a:rPr lang="en-US" cap="small" dirty="0"/>
                  <a:t>Union</a:t>
                </a:r>
                <a:r>
                  <a:rPr lang="en-US" dirty="0"/>
                  <a:t> operations that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time. Therefore, the amortized time of an operation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80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/>
                      </a:rPr>
                      <m:t>−1.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that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then execute the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operations shown on the next slide.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63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569454"/>
                  </p:ext>
                </p:extLst>
              </p:nvPr>
            </p:nvGraphicFramePr>
            <p:xfrm>
              <a:off x="1619672" y="1628800"/>
              <a:ext cx="6096000" cy="45373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objects updated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Make-Set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small" baseline="0" dirty="0"/>
                            <a:t>Make-Set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small" baseline="0" dirty="0"/>
                            <a:t>Make-Set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Union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small" baseline="0" dirty="0"/>
                            <a:t>Union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small" baseline="0" dirty="0"/>
                            <a:t>Union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small" baseline="0" dirty="0"/>
                            <a:t>Union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569454"/>
                  </p:ext>
                </p:extLst>
              </p:nvPr>
            </p:nvGraphicFramePr>
            <p:xfrm>
              <a:off x="1619672" y="1628800"/>
              <a:ext cx="6096000" cy="45373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Operation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Number of objects updated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108197" r="-100000" b="-10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208197" r="-100000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308197" r="-1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308197" b="-8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415000" r="-100000" b="-7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506557" r="-100000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352381" r="-100000" b="-2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448113" r="-100000" b="-15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968333" r="-100000" b="-1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968333" b="-181667"/>
                          </a:stretch>
                        </a:blipFill>
                      </a:tcPr>
                    </a:tc>
                  </a:tr>
                  <a:tr h="6612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" t="-58807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5880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331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spend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performing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cap="small" dirty="0"/>
                  <a:t>Make-Set</a:t>
                </a:r>
                <a:r>
                  <a:rPr lang="en-US" dirty="0"/>
                  <a:t> operations.</a:t>
                </a:r>
              </a:p>
              <a:p>
                <a:r>
                  <a:rPr lang="en-US" dirty="0"/>
                  <a:t>Because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cap="small" dirty="0"/>
                  <a:t>Union</a:t>
                </a:r>
                <a:r>
                  <a:rPr lang="en-US" dirty="0"/>
                  <a:t> operation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objects, the total number of objects updated are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total time spent therefore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9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Weighted Union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above implementation of the </a:t>
                </a:r>
                <a:r>
                  <a:rPr lang="en-US" cap="small" dirty="0"/>
                  <a:t>Union</a:t>
                </a:r>
                <a:r>
                  <a:rPr lang="en-US" dirty="0"/>
                  <a:t> operation requires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per operation because we may be appending a longer list onto a shorter list, and we must update the pointer to the representative of each member of the longer list.</a:t>
                </a:r>
              </a:p>
              <a:p>
                <a:r>
                  <a:rPr lang="en-US" dirty="0"/>
                  <a:t>If </a:t>
                </a:r>
                <a:r>
                  <a:rPr lang="en-US" b="1" dirty="0"/>
                  <a:t>each representative also includes the length of the list </a:t>
                </a:r>
                <a:r>
                  <a:rPr lang="en-US" dirty="0"/>
                  <a:t>then we can always append the smaller list onto the longer, with ties broken arbitrarily. This is called the </a:t>
                </a:r>
                <a:r>
                  <a:rPr lang="en-US" b="1" dirty="0"/>
                  <a:t>weighted union heuristic.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8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linked list representation of disjoint sets and the weighted union heuristic,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cap="small" dirty="0"/>
                  <a:t>Make-Set</a:t>
                </a:r>
                <a:r>
                  <a:rPr lang="en-US" dirty="0"/>
                  <a:t>, </a:t>
                </a:r>
                <a:r>
                  <a:rPr lang="en-US" cap="small" dirty="0"/>
                  <a:t>Union</a:t>
                </a:r>
                <a:r>
                  <a:rPr lang="en-US" dirty="0"/>
                  <a:t> and </a:t>
                </a:r>
                <a:r>
                  <a:rPr lang="en-US" cap="small" dirty="0"/>
                  <a:t>Find-Set</a:t>
                </a:r>
                <a:r>
                  <a:rPr lang="en-US" dirty="0"/>
                  <a:t> operations,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of which are </a:t>
                </a:r>
                <a:r>
                  <a:rPr lang="en-US" cap="small" dirty="0"/>
                  <a:t>Make-Set</a:t>
                </a:r>
                <a:r>
                  <a:rPr lang="en-US" dirty="0"/>
                  <a:t> operations,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48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start by computing, for each object in a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an upper bound on the number of times the object’s pointer back to the representative has been updated.</a:t>
                </a:r>
              </a:p>
              <a:p>
                <a:r>
                  <a:rPr lang="en-US" dirty="0"/>
                  <a:t>Consider a fixed object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We know that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representative pointer was updated,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must have started in the smaller set and ended up in a set (the union) at least twice the size of its own set.</a:t>
                </a:r>
              </a:p>
              <a:p>
                <a:r>
                  <a:rPr lang="en-US" dirty="0"/>
                  <a:t>For example,  the first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representative pointer was updated, the resulting set must have had at least 2 members. Similarly, the next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representative pointer was updated, the resulting set must have had at least 4 members. </a:t>
                </a:r>
              </a:p>
              <a:p>
                <a:r>
                  <a:rPr lang="en-US" dirty="0"/>
                  <a:t>Continuing on, we observe that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,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representative pointer has been updated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times, the resulting set must have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members.</a:t>
                </a:r>
              </a:p>
              <a:p>
                <a:r>
                  <a:rPr lang="en-US" dirty="0"/>
                  <a:t>Since the largest set has at most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members, each object’s representative pointer has been updated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 over all </a:t>
                </a:r>
                <a:r>
                  <a:rPr lang="en-US" cap="small" dirty="0"/>
                  <a:t>Union</a:t>
                </a:r>
                <a:r>
                  <a:rPr lang="en-US" dirty="0"/>
                  <a:t> operations. The total time used in updating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objects is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5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time for the entire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operations follows easily.</a:t>
                </a:r>
              </a:p>
              <a:p>
                <a:r>
                  <a:rPr lang="en-US" dirty="0"/>
                  <a:t>Each </a:t>
                </a:r>
                <a:r>
                  <a:rPr lang="en-US" cap="small" dirty="0"/>
                  <a:t>Make-Set</a:t>
                </a:r>
                <a:r>
                  <a:rPr lang="en-US" dirty="0"/>
                  <a:t> and </a:t>
                </a:r>
                <a:r>
                  <a:rPr lang="en-US" cap="small" dirty="0"/>
                  <a:t>Find-Set</a:t>
                </a:r>
                <a:r>
                  <a:rPr lang="en-US" dirty="0"/>
                  <a:t> operation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 time,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them. </a:t>
                </a:r>
              </a:p>
              <a:p>
                <a:r>
                  <a:rPr lang="en-US" dirty="0"/>
                  <a:t>The total time for the entire sequence is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2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bound we have just shown can be seen to be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therefore the amortized time for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operations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𝒎</m:t>
                            </m:r>
                          </m:e>
                        </m:func>
                      </m:e>
                    </m:d>
                    <m:r>
                      <a:rPr lang="en-US" b="1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There is a faster implementation of disjoint sets which improves this amortized complexity.</a:t>
                </a:r>
              </a:p>
              <a:p>
                <a:r>
                  <a:rPr lang="en-US" dirty="0"/>
                  <a:t>We will present this method now.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applications involve grouping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distinct elements into a collection of </a:t>
                </a:r>
                <a:r>
                  <a:rPr lang="en-US" b="1" dirty="0"/>
                  <a:t>disjoint sets</a:t>
                </a:r>
                <a:r>
                  <a:rPr lang="en-US" dirty="0"/>
                  <a:t> </a:t>
                </a:r>
                <a:r>
                  <a:rPr lang="en-US" b="1" dirty="0"/>
                  <a:t>(</a:t>
                </a:r>
                <a:r>
                  <a:rPr lang="el-GR" b="1" dirty="0"/>
                  <a:t>ξένα σύνολα)</a:t>
                </a:r>
                <a:r>
                  <a:rPr lang="el-GR" dirty="0"/>
                  <a:t>.</a:t>
                </a:r>
                <a:endParaRPr lang="en-US" dirty="0"/>
              </a:p>
              <a:p>
                <a:r>
                  <a:rPr lang="en-US" dirty="0"/>
                  <a:t>Important operations in this case are to construct a set, to find which set a given element belongs to, and to unite two sets.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2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Disjoint-Set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faster implementation of disjoint sets, we represent sets by </a:t>
            </a:r>
            <a:r>
              <a:rPr lang="en-US" b="1" dirty="0"/>
              <a:t>rooted trees</a:t>
            </a:r>
            <a:r>
              <a:rPr lang="en-US" dirty="0"/>
              <a:t>.</a:t>
            </a:r>
          </a:p>
          <a:p>
            <a:r>
              <a:rPr lang="en-US" dirty="0"/>
              <a:t>Each node of a tree represents one set member and each tree represents a set.</a:t>
            </a:r>
          </a:p>
          <a:p>
            <a:r>
              <a:rPr lang="en-US" dirty="0"/>
              <a:t>In a tree, each set member points only to its parent. </a:t>
            </a:r>
            <a:r>
              <a:rPr lang="en-US" b="1" dirty="0"/>
              <a:t>The root of each tree contains the representative </a:t>
            </a:r>
            <a:r>
              <a:rPr lang="en-US" dirty="0"/>
              <a:t>of the set and is its own parent.</a:t>
            </a:r>
          </a:p>
          <a:p>
            <a:r>
              <a:rPr lang="en-US" dirty="0"/>
              <a:t>For many sets, we have a </a:t>
            </a:r>
            <a:r>
              <a:rPr lang="en-US" b="1" dirty="0"/>
              <a:t>disjoint-set forest.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3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Sets {b, c, e, h} and</a:t>
            </a:r>
            <a:br>
              <a:rPr lang="en-US" dirty="0"/>
            </a:br>
            <a:r>
              <a:rPr lang="en-US" dirty="0"/>
              <a:t>{d, f, g}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7180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11760" y="31823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29112" y="31823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9880" y="422108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6136" y="422108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6136" y="31823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6136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0"/>
            <a:endCxn id="7" idx="4"/>
          </p:cNvCxnSpPr>
          <p:nvPr/>
        </p:nvCxnSpPr>
        <p:spPr>
          <a:xfrm flipH="1" flipV="1">
            <a:off x="2591780" y="3542432"/>
            <a:ext cx="18120" cy="678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6" idx="3"/>
          </p:cNvCxnSpPr>
          <p:nvPr/>
        </p:nvCxnSpPr>
        <p:spPr>
          <a:xfrm flipV="1">
            <a:off x="2591780" y="2440169"/>
            <a:ext cx="232747" cy="742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  <a:endCxn id="6" idx="5"/>
          </p:cNvCxnSpPr>
          <p:nvPr/>
        </p:nvCxnSpPr>
        <p:spPr>
          <a:xfrm flipH="1" flipV="1">
            <a:off x="3079113" y="2440169"/>
            <a:ext cx="730019" cy="742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12" idx="4"/>
          </p:cNvCxnSpPr>
          <p:nvPr/>
        </p:nvCxnSpPr>
        <p:spPr>
          <a:xfrm flipV="1">
            <a:off x="5976156" y="2492896"/>
            <a:ext cx="0" cy="6894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</p:cNvCxnSpPr>
          <p:nvPr/>
        </p:nvCxnSpPr>
        <p:spPr>
          <a:xfrm flipV="1">
            <a:off x="5976156" y="3542432"/>
            <a:ext cx="0" cy="678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V="1">
            <a:off x="5969806" y="2064032"/>
            <a:ext cx="12700" cy="254586"/>
          </a:xfrm>
          <a:prstGeom prst="curvedConnector3">
            <a:avLst>
              <a:gd name="adj1" fmla="val 221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V="1">
            <a:off x="2936105" y="2051332"/>
            <a:ext cx="12700" cy="254586"/>
          </a:xfrm>
          <a:prstGeom prst="curvedConnector3">
            <a:avLst>
              <a:gd name="adj1" fmla="val 221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24527" y="208020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69169" y="316665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86521" y="316665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87289" y="4211796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48863" y="2132856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48862" y="316596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48862" y="419384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representatives</a:t>
            </a:r>
            <a:r>
              <a:rPr lang="en-US" dirty="0"/>
              <a:t> of the two sets are c and f.</a:t>
            </a:r>
          </a:p>
        </p:txBody>
      </p:sp>
    </p:spTree>
    <p:extLst>
      <p:ext uri="{BB962C8B-B14F-4D97-AF65-F5344CB8AC3E}">
        <p14:creationId xmlns:p14="http://schemas.microsoft.com/office/powerpoint/2010/main" val="129125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</a:t>
            </a:r>
            <a:r>
              <a:rPr lang="en-US" cap="small" dirty="0"/>
              <a:t>Make-Set</a:t>
            </a:r>
            <a:r>
              <a:rPr lang="en-US" dirty="0"/>
              <a:t>,</a:t>
            </a:r>
            <a:br>
              <a:rPr lang="en-US" dirty="0"/>
            </a:br>
            <a:r>
              <a:rPr lang="en-US" cap="small" dirty="0"/>
              <a:t>Find-Set </a:t>
            </a:r>
            <a:r>
              <a:rPr lang="en-US" dirty="0"/>
              <a:t>and </a:t>
            </a:r>
            <a:r>
              <a:rPr lang="en-US" cap="small" dirty="0"/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cap="small" dirty="0"/>
              <a:t>Make-Set</a:t>
            </a:r>
            <a:r>
              <a:rPr lang="en-US" dirty="0"/>
              <a:t> operation simply creates a tree with just one node.</a:t>
            </a:r>
          </a:p>
          <a:p>
            <a:r>
              <a:rPr lang="en-US" dirty="0"/>
              <a:t>A </a:t>
            </a:r>
            <a:r>
              <a:rPr lang="en-US" cap="small" dirty="0"/>
              <a:t>Find-Set</a:t>
            </a:r>
            <a:r>
              <a:rPr lang="en-US" dirty="0"/>
              <a:t> operation can be implemented by chasing parent pointers until we find the root of the tree. The nodes visited on this path towards the root constitute the </a:t>
            </a:r>
            <a:r>
              <a:rPr lang="en-US" b="1" dirty="0"/>
              <a:t>find-path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cap="small" dirty="0"/>
              <a:t>Union</a:t>
            </a:r>
            <a:r>
              <a:rPr lang="en-US" dirty="0"/>
              <a:t> operation can be implemented by making the root of one tree to point to the root of the other.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</a:t>
            </a:r>
            <a:r>
              <a:rPr lang="en-US" cap="small" dirty="0"/>
              <a:t>Union</a:t>
            </a:r>
            <a:r>
              <a:rPr lang="en-US" dirty="0"/>
              <a:t> of Sets {b, c, e, h} and {d, f, g}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30821" y="332861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70781" y="437815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88133" y="437815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88901" y="541684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11740" y="44280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11740" y="33937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03628" y="233986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0"/>
            <a:endCxn id="7" idx="4"/>
          </p:cNvCxnSpPr>
          <p:nvPr/>
        </p:nvCxnSpPr>
        <p:spPr>
          <a:xfrm flipH="1" flipV="1">
            <a:off x="3050801" y="4738193"/>
            <a:ext cx="18120" cy="678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6" idx="3"/>
          </p:cNvCxnSpPr>
          <p:nvPr/>
        </p:nvCxnSpPr>
        <p:spPr>
          <a:xfrm flipV="1">
            <a:off x="3050801" y="3635930"/>
            <a:ext cx="232747" cy="742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  <a:endCxn id="6" idx="5"/>
          </p:cNvCxnSpPr>
          <p:nvPr/>
        </p:nvCxnSpPr>
        <p:spPr>
          <a:xfrm flipH="1" flipV="1">
            <a:off x="3538134" y="3635930"/>
            <a:ext cx="730019" cy="742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12" idx="5"/>
          </p:cNvCxnSpPr>
          <p:nvPr/>
        </p:nvCxnSpPr>
        <p:spPr>
          <a:xfrm flipH="1" flipV="1">
            <a:off x="4310941" y="2647173"/>
            <a:ext cx="880819" cy="7466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</p:cNvCxnSpPr>
          <p:nvPr/>
        </p:nvCxnSpPr>
        <p:spPr>
          <a:xfrm flipV="1">
            <a:off x="5191760" y="3749436"/>
            <a:ext cx="0" cy="678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V="1">
            <a:off x="4177298" y="2271036"/>
            <a:ext cx="12700" cy="254586"/>
          </a:xfrm>
          <a:prstGeom prst="curvedConnector3">
            <a:avLst>
              <a:gd name="adj1" fmla="val 221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15326" y="330321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28190" y="43624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45542" y="43624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46310" y="54075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56355" y="233828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69149" y="3365306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26" name="Straight Arrow Connector 25"/>
          <p:cNvCxnSpPr>
            <a:endCxn id="12" idx="3"/>
          </p:cNvCxnSpPr>
          <p:nvPr/>
        </p:nvCxnSpPr>
        <p:spPr>
          <a:xfrm flipV="1">
            <a:off x="3437937" y="2647173"/>
            <a:ext cx="618418" cy="6876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69149" y="4428092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77188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With the previous data structure, we do not improve on the linked-list implementation.</a:t>
                </a:r>
              </a:p>
              <a:p>
                <a:r>
                  <a:rPr lang="en-US" dirty="0"/>
                  <a:t>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−1 </m:t>
                    </m:r>
                  </m:oMath>
                </a14:m>
                <a:r>
                  <a:rPr lang="en-US" cap="small" dirty="0"/>
                  <a:t>Union</a:t>
                </a:r>
                <a:r>
                  <a:rPr lang="en-US" dirty="0"/>
                  <a:t> operations may create a tree that is just a </a:t>
                </a:r>
                <a:r>
                  <a:rPr lang="en-US" b="1" dirty="0"/>
                  <a:t>linear chain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nodes. Then, a </a:t>
                </a:r>
                <a:r>
                  <a:rPr lang="en-US" cap="small" dirty="0"/>
                  <a:t>Find-Set</a:t>
                </a:r>
                <a:r>
                  <a:rPr lang="en-US" dirty="0"/>
                  <a:t> operation can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time. Similarly, for a </a:t>
                </a:r>
                <a:r>
                  <a:rPr lang="en-US" cap="small" dirty="0"/>
                  <a:t>Union</a:t>
                </a:r>
                <a:r>
                  <a:rPr lang="en-US" dirty="0"/>
                  <a:t>  operation.</a:t>
                </a:r>
              </a:p>
              <a:p>
                <a:r>
                  <a:rPr lang="en-US" dirty="0"/>
                  <a:t>By using the following two heuristics, we can achieve a running time that is almost linear in the number of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0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Union by Rank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first heuristic, </a:t>
                </a:r>
                <a:r>
                  <a:rPr lang="en-US" b="1" dirty="0"/>
                  <a:t>union by rank</a:t>
                </a:r>
                <a:r>
                  <a:rPr lang="en-US" dirty="0"/>
                  <a:t>, is similar to the weighted union heuristic we used with the linked list representation.</a:t>
                </a:r>
              </a:p>
              <a:p>
                <a:r>
                  <a:rPr lang="en-US" dirty="0"/>
                  <a:t>The idea is to make the root of the tree with fewer nodes to point to the root of the tree with more nodes.</a:t>
                </a:r>
              </a:p>
              <a:p>
                <a:r>
                  <a:rPr lang="en-US" dirty="0"/>
                  <a:t>We will not explicitly keep track of the size of the </a:t>
                </a:r>
                <a:r>
                  <a:rPr lang="en-US" dirty="0" err="1"/>
                  <a:t>subtree</a:t>
                </a:r>
                <a:r>
                  <a:rPr lang="en-US" dirty="0"/>
                  <a:t> rooted at each node. Instead, for each node, we maintain a </a:t>
                </a:r>
                <a:r>
                  <a:rPr lang="en-US" b="1" dirty="0"/>
                  <a:t>rank</a:t>
                </a:r>
                <a:r>
                  <a:rPr lang="en-US" dirty="0"/>
                  <a:t> that approximates the logarithm of the size of the </a:t>
                </a:r>
                <a:r>
                  <a:rPr lang="en-US" dirty="0" err="1"/>
                  <a:t>subtree</a:t>
                </a:r>
                <a:r>
                  <a:rPr lang="en-US" dirty="0"/>
                  <a:t> rooted at the node and is also an upper bound on the height of the node (i.e., the number of edges in the longest path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a descendant leaf).</a:t>
                </a:r>
              </a:p>
              <a:p>
                <a:r>
                  <a:rPr lang="en-US" dirty="0"/>
                  <a:t>In union by rank, the root with the smaller rank is made to point to the root with the larger rank during a </a:t>
                </a:r>
                <a:r>
                  <a:rPr lang="en-US" cap="small" dirty="0"/>
                  <a:t>Union</a:t>
                </a:r>
                <a:r>
                  <a:rPr lang="en-US" dirty="0"/>
                  <a:t> operation.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2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Compression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heuristic, </a:t>
            </a:r>
            <a:r>
              <a:rPr lang="en-US" b="1" dirty="0"/>
              <a:t>path compression</a:t>
            </a:r>
            <a:r>
              <a:rPr lang="en-US" dirty="0"/>
              <a:t>, is also simple and very effective.</a:t>
            </a:r>
          </a:p>
          <a:p>
            <a:r>
              <a:rPr lang="en-US" dirty="0"/>
              <a:t>This heuristic is used during </a:t>
            </a:r>
            <a:r>
              <a:rPr lang="en-US" cap="small" dirty="0"/>
              <a:t>Find-Set</a:t>
            </a:r>
            <a:r>
              <a:rPr lang="en-US" dirty="0"/>
              <a:t> operations to </a:t>
            </a:r>
            <a:r>
              <a:rPr lang="en-US" b="1" dirty="0"/>
              <a:t>make each node on the find path point directly to the root.</a:t>
            </a:r>
            <a:endParaRPr lang="el-GR" b="1" dirty="0"/>
          </a:p>
          <a:p>
            <a:r>
              <a:rPr lang="en-US" dirty="0"/>
              <a:t>In this way, trees with </a:t>
            </a:r>
            <a:r>
              <a:rPr lang="en-US" b="1" dirty="0"/>
              <a:t>small height </a:t>
            </a:r>
            <a:r>
              <a:rPr lang="en-US" dirty="0"/>
              <a:t>are constructed.</a:t>
            </a:r>
          </a:p>
          <a:p>
            <a:r>
              <a:rPr lang="en-US" dirty="0"/>
              <a:t>Path compression does not change any ranks.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23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>
          <a:xfrm>
            <a:off x="1871700" y="5874145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389560" y="4918631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894817" y="4077072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362869" y="3138450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902929" y="2181808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Path Compression Heuristic 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10941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70881" y="29249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86061" y="38610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83768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9712" y="566640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7" idx="0"/>
            <a:endCxn id="6" idx="3"/>
          </p:cNvCxnSpPr>
          <p:nvPr/>
        </p:nvCxnSpPr>
        <p:spPr>
          <a:xfrm flipV="1">
            <a:off x="3650901" y="2296153"/>
            <a:ext cx="412767" cy="6287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3"/>
          </p:cNvCxnSpPr>
          <p:nvPr/>
        </p:nvCxnSpPr>
        <p:spPr>
          <a:xfrm flipV="1">
            <a:off x="3166081" y="3232257"/>
            <a:ext cx="357527" cy="6287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8" idx="3"/>
          </p:cNvCxnSpPr>
          <p:nvPr/>
        </p:nvCxnSpPr>
        <p:spPr>
          <a:xfrm flipV="1">
            <a:off x="2663788" y="4168361"/>
            <a:ext cx="375000" cy="5567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9" idx="3"/>
          </p:cNvCxnSpPr>
          <p:nvPr/>
        </p:nvCxnSpPr>
        <p:spPr>
          <a:xfrm flipV="1">
            <a:off x="2159732" y="5032457"/>
            <a:ext cx="376763" cy="6339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63668" y="1979548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97244" y="292494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2424" y="3856402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0131" y="4720498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06075" y="5653215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7" name="Curved Connector 36"/>
          <p:cNvCxnSpPr/>
          <p:nvPr/>
        </p:nvCxnSpPr>
        <p:spPr>
          <a:xfrm rot="16200000" flipV="1">
            <a:off x="4184611" y="1905129"/>
            <a:ext cx="12700" cy="254586"/>
          </a:xfrm>
          <a:prstGeom prst="curvedConnector3">
            <a:avLst>
              <a:gd name="adj1" fmla="val 186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056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1258098" y="3673401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339752" y="3673401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262559" y="3662288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283968" y="3645024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6525856" y="2314197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Path Compression Heuristic Graphically (cont’d)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91980" y="346500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70571" y="349338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50964" y="349338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6110" y="349338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418343" y="345160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96934" y="3477622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77327" y="34650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92473" y="347163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6607505" y="212077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633868" y="211148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6781175" y="2037068"/>
            <a:ext cx="12700" cy="254586"/>
          </a:xfrm>
          <a:prstGeom prst="curvedConnector3">
            <a:avLst>
              <a:gd name="adj1" fmla="val 186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38" idx="3"/>
          </p:cNvCxnSpPr>
          <p:nvPr/>
        </p:nvCxnSpPr>
        <p:spPr>
          <a:xfrm flipV="1">
            <a:off x="4572000" y="2428092"/>
            <a:ext cx="2088232" cy="10369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38" idx="3"/>
          </p:cNvCxnSpPr>
          <p:nvPr/>
        </p:nvCxnSpPr>
        <p:spPr>
          <a:xfrm flipV="1">
            <a:off x="3550591" y="2428092"/>
            <a:ext cx="3109641" cy="10652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0"/>
            <a:endCxn id="38" idx="2"/>
          </p:cNvCxnSpPr>
          <p:nvPr/>
        </p:nvCxnSpPr>
        <p:spPr>
          <a:xfrm flipV="1">
            <a:off x="2630984" y="2300799"/>
            <a:ext cx="3976521" cy="11925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0"/>
            <a:endCxn id="38" idx="2"/>
          </p:cNvCxnSpPr>
          <p:nvPr/>
        </p:nvCxnSpPr>
        <p:spPr>
          <a:xfrm flipV="1">
            <a:off x="1546130" y="2300799"/>
            <a:ext cx="5061375" cy="11925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08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Disjoint-Set Forests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With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we maintain the integer value rank[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], which is an upper bound on the height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When a singleton set is created by </a:t>
                </a:r>
                <a:r>
                  <a:rPr lang="en-US" cap="small" dirty="0"/>
                  <a:t>Make-Set</a:t>
                </a:r>
                <a:r>
                  <a:rPr lang="en-US" dirty="0"/>
                  <a:t>, the initial rank of the single node in the corresponding tree is 0.</a:t>
                </a:r>
              </a:p>
              <a:p>
                <a:r>
                  <a:rPr lang="en-US" dirty="0"/>
                  <a:t>Each </a:t>
                </a:r>
                <a:r>
                  <a:rPr lang="en-US" cap="small" dirty="0"/>
                  <a:t>Find-Set</a:t>
                </a:r>
                <a:r>
                  <a:rPr lang="en-US" dirty="0"/>
                  <a:t> operation leaves ranks unchanged.</a:t>
                </a:r>
              </a:p>
              <a:p>
                <a:r>
                  <a:rPr lang="en-US" dirty="0"/>
                  <a:t>When applying </a:t>
                </a:r>
                <a:r>
                  <a:rPr lang="en-US" cap="small" dirty="0"/>
                  <a:t>Union</a:t>
                </a:r>
                <a:r>
                  <a:rPr lang="en-US" dirty="0"/>
                  <a:t> to two trees, we make the root of higher rank the parent of the root of lower rank. In this case ranks remain the same. In case of a tie, we arbitrarily choose one of the roots as the parent and increment its rank.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disjoint-set data structure </a:t>
                </a:r>
                <a:r>
                  <a:rPr lang="en-US" dirty="0"/>
                  <a:t>maintains a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of disjoint dynamic sets.</a:t>
                </a:r>
              </a:p>
              <a:p>
                <a:r>
                  <a:rPr lang="en-US" dirty="0"/>
                  <a:t>Each set is identified by a </a:t>
                </a:r>
                <a:r>
                  <a:rPr lang="en-US" b="1" dirty="0"/>
                  <a:t>representative (</a:t>
                </a:r>
                <a:r>
                  <a:rPr lang="el-GR" b="1" dirty="0"/>
                  <a:t>αντιπρόσωπο)</a:t>
                </a:r>
                <a:r>
                  <a:rPr lang="en-US" dirty="0"/>
                  <a:t>, which is some member of the set.</a:t>
                </a:r>
              </a:p>
              <a:p>
                <a:r>
                  <a:rPr lang="en-US" dirty="0"/>
                  <a:t>The disjoint sets might form a </a:t>
                </a:r>
                <a:r>
                  <a:rPr lang="en-US" b="1" dirty="0"/>
                  <a:t>partition</a:t>
                </a:r>
                <a:r>
                  <a:rPr lang="el-GR" b="1" dirty="0"/>
                  <a:t> (</a:t>
                </a:r>
                <a:r>
                  <a:rPr lang="el-GR" b="1" dirty="0" err="1"/>
                  <a:t>διαμέριση</a:t>
                </a:r>
                <a:r>
                  <a:rPr lang="el-GR" b="1" dirty="0"/>
                  <a:t>)</a:t>
                </a:r>
                <a:r>
                  <a:rPr lang="en-US" dirty="0"/>
                  <a:t> of a universe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03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Pseudocode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We designate the </a:t>
                </a:r>
                <a:r>
                  <a:rPr lang="en-US" b="1" dirty="0"/>
                  <a:t>parent</a:t>
                </a:r>
                <a:r>
                  <a:rPr lang="en-US" dirty="0"/>
                  <a:t>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by p[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cap="small" dirty="0"/>
                  <a:t>Make-Set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p[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</a:t>
                </a:r>
                <a:r>
                  <a:rPr lang="en-US" dirty="0">
                    <a:latin typeface="Cambria Math"/>
                    <a:ea typeface="Cambria Math"/>
                  </a:rPr>
                  <a:t>←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rank[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</a:t>
                </a:r>
                <a:r>
                  <a:rPr lang="en-US" dirty="0">
                    <a:latin typeface="Cambria Math"/>
                    <a:ea typeface="Cambria Math"/>
                  </a:rPr>
                  <a:t> ← 0</a:t>
                </a: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cap="small" dirty="0">
                    <a:ea typeface="Cambria Math"/>
                  </a:rPr>
                  <a:t>Union</a:t>
                </a:r>
                <a:r>
                  <a:rPr lang="en-US" dirty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   </a:t>
                </a:r>
                <a:r>
                  <a:rPr lang="en-US" cap="small" dirty="0">
                    <a:ea typeface="Cambria Math"/>
                  </a:rPr>
                  <a:t>Link</a:t>
                </a:r>
                <a:r>
                  <a:rPr lang="en-US" dirty="0">
                    <a:ea typeface="Cambria Math"/>
                  </a:rPr>
                  <a:t>(</a:t>
                </a:r>
                <a:r>
                  <a:rPr lang="en-US" cap="small" dirty="0">
                    <a:ea typeface="Cambria Math"/>
                  </a:rPr>
                  <a:t>Find-Set</a:t>
                </a:r>
                <a:r>
                  <a:rPr lang="en-US" dirty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ea typeface="Cambria Math"/>
                  </a:rPr>
                  <a:t>), </a:t>
                </a:r>
                <a:r>
                  <a:rPr lang="en-US" cap="small" dirty="0">
                    <a:ea typeface="Cambria Math"/>
                  </a:rPr>
                  <a:t>Find-Set</a:t>
                </a:r>
                <a:r>
                  <a:rPr lang="en-US" dirty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dirty="0">
                    <a:ea typeface="Cambria Math"/>
                  </a:rPr>
                  <a:t>))</a:t>
                </a: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5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Pseudocode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cap="small" dirty="0"/>
                  <a:t>Link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b="1" dirty="0"/>
                  <a:t>if</a:t>
                </a:r>
                <a:r>
                  <a:rPr lang="en-US" dirty="0"/>
                  <a:t> rank[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 &gt; rank[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b="1" dirty="0"/>
                  <a:t>then</a:t>
                </a:r>
                <a:r>
                  <a:rPr lang="en-US" dirty="0"/>
                  <a:t> p[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]</a:t>
                </a:r>
                <a:r>
                  <a:rPr lang="en-US" dirty="0">
                    <a:latin typeface="Cambria Math"/>
                    <a:ea typeface="Cambria Math"/>
                  </a:rPr>
                  <a:t> ←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b="1" dirty="0"/>
                  <a:t>else</a:t>
                </a:r>
                <a:r>
                  <a:rPr lang="en-US" dirty="0"/>
                  <a:t>  p[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</a:t>
                </a:r>
                <a:r>
                  <a:rPr lang="en-US" dirty="0">
                    <a:latin typeface="Cambria Math"/>
                    <a:ea typeface="Cambria Math"/>
                  </a:rPr>
                  <a:t> ←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:r>
                  <a:rPr lang="en-US" b="1" dirty="0"/>
                  <a:t>if</a:t>
                </a:r>
                <a:r>
                  <a:rPr lang="en-US" dirty="0"/>
                  <a:t> rank[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 = rank[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]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:r>
                  <a:rPr lang="en-US" b="1" dirty="0"/>
                  <a:t>then</a:t>
                </a:r>
                <a:r>
                  <a:rPr lang="en-US" dirty="0"/>
                  <a:t> rank[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latin typeface="Cambria Math"/>
                    <a:ea typeface="Cambria Math"/>
                  </a:rPr>
                  <a:t>← </a:t>
                </a:r>
                <a:r>
                  <a:rPr lang="en-US" dirty="0">
                    <a:ea typeface="Cambria Math"/>
                  </a:rPr>
                  <a:t>rank[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]+1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dirty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/>
                  <a:t> p[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b="1" dirty="0"/>
                  <a:t>then</a:t>
                </a:r>
                <a:r>
                  <a:rPr lang="en-US" dirty="0"/>
                  <a:t> p[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latin typeface="Cambria Math"/>
                    <a:ea typeface="Cambria Math"/>
                  </a:rPr>
                  <a:t>← </a:t>
                </a:r>
                <a:r>
                  <a:rPr lang="en-US" cap="small" dirty="0">
                    <a:ea typeface="Cambria Math"/>
                  </a:rPr>
                  <a:t>Find-Set</a:t>
                </a:r>
                <a:r>
                  <a:rPr lang="en-US" dirty="0">
                    <a:ea typeface="Cambria Math"/>
                  </a:rPr>
                  <a:t>(p[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])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b="1" dirty="0"/>
                  <a:t>return</a:t>
                </a:r>
                <a:r>
                  <a:rPr lang="en-US" dirty="0"/>
                  <a:t> p[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17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cap="small" dirty="0"/>
              <a:t>Find-Set</a:t>
            </a:r>
            <a:r>
              <a:rPr lang="en-US" dirty="0"/>
              <a:t>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the </a:t>
            </a:r>
            <a:r>
              <a:rPr lang="en-US" cap="small" dirty="0"/>
              <a:t>Find-Set</a:t>
            </a:r>
            <a:r>
              <a:rPr lang="en-US" dirty="0"/>
              <a:t> procedure is a </a:t>
            </a:r>
            <a:r>
              <a:rPr lang="en-US" b="1" dirty="0"/>
              <a:t>two-pass method</a:t>
            </a:r>
            <a:r>
              <a:rPr lang="en-US" dirty="0"/>
              <a:t>: it makes one pass up the find path to find the root, and it makes a second pass back down the find path to update each node so it points directly to the root. </a:t>
            </a:r>
          </a:p>
          <a:p>
            <a:r>
              <a:rPr lang="en-US" dirty="0"/>
              <a:t>The second pass is made as the recursive calls return.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88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 us consider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cap="small" dirty="0"/>
                  <a:t>Make-Set</a:t>
                </a:r>
                <a:r>
                  <a:rPr lang="en-US" dirty="0"/>
                  <a:t>, </a:t>
                </a:r>
                <a:r>
                  <a:rPr lang="en-US" cap="small" dirty="0"/>
                  <a:t>Union</a:t>
                </a:r>
                <a:r>
                  <a:rPr lang="en-US" dirty="0"/>
                  <a:t> and </a:t>
                </a:r>
                <a:r>
                  <a:rPr lang="en-US" cap="small" dirty="0"/>
                  <a:t>Find-Set</a:t>
                </a:r>
                <a:r>
                  <a:rPr lang="en-US" dirty="0"/>
                  <a:t> operations,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of which are </a:t>
                </a:r>
                <a:r>
                  <a:rPr lang="en-US" cap="small" dirty="0"/>
                  <a:t>Make-Set</a:t>
                </a:r>
                <a:r>
                  <a:rPr lang="en-US" dirty="0"/>
                  <a:t> operations.</a:t>
                </a:r>
              </a:p>
              <a:p>
                <a:r>
                  <a:rPr lang="en-US" dirty="0"/>
                  <a:t>When we use both union by rank and path compression, the worst case running time for the sequence of operations can be proven to be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is the very slowly growing </a:t>
                </a:r>
                <a:r>
                  <a:rPr lang="en-US" b="1" dirty="0"/>
                  <a:t>inverse of Ackermann’s function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Ackermann’s function is an exponential,  very rapidly growing function. Its inverse,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, grows </a:t>
                </a:r>
                <a:r>
                  <a:rPr lang="en-US" b="1" dirty="0"/>
                  <a:t>slower than the logarithmic function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any conceivable application of a disjoint-union data structure,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dirty="0">
                        <a:latin typeface="Cambria Math"/>
                      </a:rPr>
                      <m:t>≤</m:t>
                    </m:r>
                    <m:r>
                      <a:rPr lang="en-US" b="0" i="0" dirty="0" smtClean="0">
                        <a:latin typeface="Cambria Math"/>
                      </a:rPr>
                      <m:t>4.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 we can view the running time as </a:t>
                </a:r>
                <a:r>
                  <a:rPr lang="en-US" b="1" dirty="0"/>
                  <a:t>linear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all practical situations.</a:t>
                </a:r>
              </a:p>
              <a:p>
                <a:r>
                  <a:rPr lang="en-US" dirty="0"/>
                  <a:t>Therefore, the amortized complexity of each operation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9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Let us assume that the sets will have positive integers in the range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dirty="0"/>
              <a:t> as their members.</a:t>
            </a:r>
          </a:p>
          <a:p>
            <a:r>
              <a:rPr lang="en-US" dirty="0"/>
              <a:t>The simplest way to implement in C the disjoint sets data structure is to use an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id[N] </a:t>
            </a:r>
            <a:r>
              <a:rPr lang="en-US" dirty="0">
                <a:cs typeface="Courier New" pitchFamily="49" charset="0"/>
              </a:rPr>
              <a:t>of integers that take values in the range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>
                <a:cs typeface="Courier New" pitchFamily="49" charset="0"/>
              </a:rPr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dirty="0">
                <a:cs typeface="Courier New" pitchFamily="49" charset="0"/>
              </a:rPr>
              <a:t>. This array will be used to keep track of the representative of each set but also the members of each set.</a:t>
            </a:r>
          </a:p>
          <a:p>
            <a:r>
              <a:rPr lang="en-US" dirty="0">
                <a:cs typeface="Courier New" pitchFamily="49" charset="0"/>
              </a:rPr>
              <a:t>Initially, we 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cs typeface="Courier New" pitchFamily="49" charset="0"/>
              </a:rPr>
              <a:t>, for each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between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>
                <a:cs typeface="Courier New" pitchFamily="49" charset="0"/>
              </a:rPr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dirty="0">
                <a:cs typeface="Courier New" pitchFamily="49" charset="0"/>
              </a:rPr>
              <a:t>. This is equivalent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cap="small" dirty="0">
                <a:cs typeface="Courier New" pitchFamily="49" charset="0"/>
              </a:rPr>
              <a:t>Make-Set</a:t>
            </a:r>
            <a:r>
              <a:rPr lang="en-US" dirty="0">
                <a:cs typeface="Courier New" pitchFamily="49" charset="0"/>
              </a:rPr>
              <a:t> operations that create the initial versions of the sets.</a:t>
            </a:r>
          </a:p>
          <a:p>
            <a:r>
              <a:rPr lang="en-US" dirty="0">
                <a:cs typeface="Courier New" pitchFamily="49" charset="0"/>
              </a:rPr>
              <a:t>To implement the </a:t>
            </a:r>
            <a:r>
              <a:rPr lang="en-US" cap="small" dirty="0">
                <a:cs typeface="Courier New" pitchFamily="49" charset="0"/>
              </a:rPr>
              <a:t>Union</a:t>
            </a:r>
            <a:r>
              <a:rPr lang="en-US" dirty="0">
                <a:cs typeface="Courier New" pitchFamily="49" charset="0"/>
              </a:rPr>
              <a:t> operation for the sets that contain integers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cs typeface="Courier New" pitchFamily="49" charset="0"/>
              </a:rPr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>
                <a:cs typeface="Courier New" pitchFamily="49" charset="0"/>
              </a:rPr>
              <a:t>, we scan the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dirty="0">
                <a:cs typeface="Courier New" pitchFamily="49" charset="0"/>
              </a:rPr>
              <a:t> and change all the array elements that have the value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cs typeface="Courier New" pitchFamily="49" charset="0"/>
              </a:rPr>
              <a:t> to have the value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>
                <a:cs typeface="Courier New" pitchFamily="49" charset="0"/>
              </a:rPr>
              <a:t>.</a:t>
            </a:r>
          </a:p>
          <a:p>
            <a:r>
              <a:rPr lang="en-US" dirty="0">
                <a:cs typeface="Courier New" pitchFamily="49" charset="0"/>
              </a:rPr>
              <a:t>The implementation of the </a:t>
            </a:r>
            <a:r>
              <a:rPr lang="en-US" cap="small" dirty="0">
                <a:cs typeface="Courier New" pitchFamily="49" charset="0"/>
              </a:rPr>
              <a:t>Find-Set</a:t>
            </a:r>
            <a:r>
              <a:rPr lang="en-US" dirty="0">
                <a:cs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cs typeface="Courier New" pitchFamily="49" charset="0"/>
              </a:rPr>
              <a:t>) simply returns the value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id[p]</a:t>
            </a:r>
            <a:r>
              <a:rPr lang="en-US" dirty="0">
                <a:cs typeface="Courier New" pitchFamily="49" charset="0"/>
              </a:rPr>
              <a:t>.</a:t>
            </a:r>
          </a:p>
          <a:p>
            <a:endParaRPr lang="en-US" dirty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6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program on the next slide initializes the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dirty="0"/>
              <a:t>, and then reads pairs of integers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p,q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/>
              <a:t>and performs the operation </a:t>
            </a:r>
            <a:r>
              <a:rPr lang="en-US" cap="small" dirty="0"/>
              <a:t>Union</a:t>
            </a:r>
            <a:r>
              <a:rPr lang="en-US" dirty="0"/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p,q</a:t>
            </a:r>
            <a:r>
              <a:rPr lang="en-US" dirty="0"/>
              <a:t>)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are not in the same set yet.</a:t>
            </a:r>
          </a:p>
          <a:p>
            <a:r>
              <a:rPr lang="en-US" dirty="0"/>
              <a:t>The program is an implementation of the equivalence problem defined earlier. Similar programs can be written for the other applications of disjoint sets presented.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5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#define N 10000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p, q, t, id[N];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%d", &amp;p, &amp;q) == 2)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(id[p] == id[q]) continue;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(t = id[p],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if (id[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== t)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id[q];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%d\n", p, 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8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extension of this implementation to the case where sets are represented by linked lists is left as an exercise.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1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disjoint-forests data structure can easily be implemented by changing the meaning of the elements of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dirty="0"/>
              <a:t>. Now each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/>
              <a:t> represents an element of a set and points to another element of that set. The root element points to itself.</a:t>
            </a:r>
          </a:p>
          <a:p>
            <a:r>
              <a:rPr lang="en-US" dirty="0"/>
              <a:t>The program on the next slide illustrates this functionality. Note that after we have found the roots of the two sets, the </a:t>
            </a:r>
            <a:r>
              <a:rPr lang="en-US" cap="small" dirty="0"/>
              <a:t>Union</a:t>
            </a:r>
            <a:r>
              <a:rPr lang="en-US" dirty="0"/>
              <a:t> operation is simply implemented by the assignment statement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]=j</a:t>
            </a:r>
            <a:r>
              <a:rPr lang="en-US" dirty="0"/>
              <a:t>.</a:t>
            </a:r>
          </a:p>
          <a:p>
            <a:r>
              <a:rPr lang="en-US" dirty="0"/>
              <a:t>The implementation of the </a:t>
            </a:r>
            <a:r>
              <a:rPr lang="en-US" cap="small" dirty="0"/>
              <a:t>Find-Set</a:t>
            </a:r>
            <a:r>
              <a:rPr lang="en-US" dirty="0"/>
              <a:t> operation is similar.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9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#define N 10000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j, p, q, t, id[N];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%d", &amp;p, &amp;q) == 2)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p;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!=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 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(j = q; j != id[j]; j = id[j]) 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j) continue;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j;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%d\n", p, 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disjoint-set data structure supports the following operations:</a:t>
                </a:r>
              </a:p>
              <a:p>
                <a:pPr lvl="1"/>
                <a:r>
                  <a:rPr lang="en-US" b="1" cap="small" dirty="0"/>
                  <a:t>Make-Set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 It creates a new set whose only member (and thus representative) is pointed to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 Since the sets are disjoint, we require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not already be in any of the existing sets.</a:t>
                </a:r>
              </a:p>
              <a:p>
                <a:pPr lvl="1"/>
                <a:r>
                  <a:rPr lang="en-US" b="1" cap="small" dirty="0"/>
                  <a:t>Union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 It unites the dynamic sets that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into a new set that is the union of these two sets.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give its name to the new set and the other set is “destroyed” by removing it from the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The two sets are assumed to be disjoint prior to the operation. The representative of the resulting set is some member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(usually the representative of the set that gave its name to the union).</a:t>
                </a:r>
              </a:p>
              <a:p>
                <a:pPr lvl="1"/>
                <a:r>
                  <a:rPr lang="en-US" b="1" cap="small" dirty="0"/>
                  <a:t>Find-Set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returns a pointer to the representative of the unique set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333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2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implement a </a:t>
            </a:r>
            <a:r>
              <a:rPr lang="en-US" b="1" dirty="0"/>
              <a:t>weighted version </a:t>
            </a:r>
            <a:r>
              <a:rPr lang="en-US" dirty="0"/>
              <a:t>of the </a:t>
            </a:r>
            <a:r>
              <a:rPr lang="en-US" cap="small" dirty="0"/>
              <a:t>Union</a:t>
            </a:r>
            <a:r>
              <a:rPr lang="en-US" dirty="0"/>
              <a:t> operation by keeping track of the size of the two trees and making the root of the smaller tree point to the root of the larger.</a:t>
            </a:r>
          </a:p>
          <a:p>
            <a:r>
              <a:rPr lang="en-US" dirty="0"/>
              <a:t>The code on the next slide implements this functionality by making use of an array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[N] </a:t>
            </a:r>
            <a:r>
              <a:rPr lang="en-US" dirty="0"/>
              <a:t>(for size).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80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#define N 10000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j, p, q, id[N],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1; 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%d", &amp;p, &amp;q) == 2)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p;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!=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 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(j = q; j != id[j]; j = id[j]) 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j) continue;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{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j;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 +=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else { id[j]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+=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[j];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%d\n", p, 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55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similar way, we can implement the union by rank heuristic.</a:t>
            </a:r>
          </a:p>
          <a:p>
            <a:r>
              <a:rPr lang="en-US" dirty="0"/>
              <a:t>This heuristic together with the path compression heuristic are left as exercises.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69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T.H. </a:t>
            </a:r>
            <a:r>
              <a:rPr lang="en-US" dirty="0" err="1"/>
              <a:t>Cormen</a:t>
            </a:r>
            <a:r>
              <a:rPr lang="en-US" dirty="0"/>
              <a:t>, C. E. </a:t>
            </a:r>
            <a:r>
              <a:rPr lang="en-US" dirty="0" err="1"/>
              <a:t>Leiserson</a:t>
            </a:r>
            <a:r>
              <a:rPr lang="en-US" dirty="0"/>
              <a:t> and R. L. </a:t>
            </a:r>
            <a:r>
              <a:rPr lang="en-US" dirty="0" err="1"/>
              <a:t>Rivest</a:t>
            </a:r>
            <a:r>
              <a:rPr lang="en-US" dirty="0"/>
              <a:t>. </a:t>
            </a:r>
            <a:r>
              <a:rPr lang="en-US" i="1" dirty="0"/>
              <a:t>Introduction to Algorithms</a:t>
            </a:r>
            <a:r>
              <a:rPr lang="en-US" dirty="0"/>
              <a:t>. MIT Press.</a:t>
            </a:r>
          </a:p>
          <a:p>
            <a:pPr lvl="1"/>
            <a:r>
              <a:rPr lang="en-US" dirty="0"/>
              <a:t>Chapter 22</a:t>
            </a:r>
          </a:p>
          <a:p>
            <a:r>
              <a:rPr lang="en-US" dirty="0"/>
              <a:t>Robert </a:t>
            </a:r>
            <a:r>
              <a:rPr lang="en-US" dirty="0" err="1"/>
              <a:t>Sedgewick</a:t>
            </a:r>
            <a:r>
              <a:rPr lang="en-US" dirty="0"/>
              <a:t>. </a:t>
            </a:r>
            <a:r>
              <a:rPr lang="el-GR" i="1" dirty="0"/>
              <a:t>Αλγόριθμοι σε </a:t>
            </a:r>
            <a:r>
              <a:rPr lang="en-US" i="1" dirty="0"/>
              <a:t>C</a:t>
            </a:r>
            <a:r>
              <a:rPr lang="en-US" dirty="0"/>
              <a:t>. </a:t>
            </a: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Αμερικανική Έκδοση. Εκδόσεις Κλειδάριθμος.</a:t>
            </a:r>
          </a:p>
          <a:p>
            <a:pPr lvl="1"/>
            <a:r>
              <a:rPr lang="el-GR" dirty="0"/>
              <a:t>Κεφάλαιο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5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the Connected Components of an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of the many applications of disjoint-set data structures is </a:t>
            </a:r>
            <a:r>
              <a:rPr lang="en-US" b="1" dirty="0"/>
              <a:t>determining the connected components</a:t>
            </a:r>
            <a:r>
              <a:rPr lang="el-GR" b="1" dirty="0"/>
              <a:t> (συνεκτικές συνιστώσες)</a:t>
            </a:r>
            <a:r>
              <a:rPr lang="en-US" b="1" dirty="0"/>
              <a:t> of an undirected graph</a:t>
            </a:r>
            <a:r>
              <a:rPr lang="en-US" dirty="0"/>
              <a:t>.</a:t>
            </a:r>
          </a:p>
          <a:p>
            <a:r>
              <a:rPr lang="en-US" dirty="0"/>
              <a:t>The implementation based on disjoint-sets that we will present here is appropriate when the edges of the graph are not static e.g., when </a:t>
            </a:r>
            <a:r>
              <a:rPr lang="en-US" b="1" dirty="0"/>
              <a:t>edges are added dynamically </a:t>
            </a:r>
            <a:r>
              <a:rPr lang="en-US" dirty="0"/>
              <a:t>and we need to maintain the connected components as each edge is added.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5576" y="23488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79712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7956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79712" y="235814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9" idx="2"/>
          </p:cNvCxnSpPr>
          <p:nvPr/>
        </p:nvCxnSpPr>
        <p:spPr>
          <a:xfrm>
            <a:off x="1115616" y="2528900"/>
            <a:ext cx="864096" cy="9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7" idx="0"/>
          </p:cNvCxnSpPr>
          <p:nvPr/>
        </p:nvCxnSpPr>
        <p:spPr>
          <a:xfrm>
            <a:off x="2159732" y="2718183"/>
            <a:ext cx="0" cy="7828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8" idx="0"/>
          </p:cNvCxnSpPr>
          <p:nvPr/>
        </p:nvCxnSpPr>
        <p:spPr>
          <a:xfrm flipH="1">
            <a:off x="907976" y="2708920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  <a:endCxn id="8" idx="7"/>
          </p:cNvCxnSpPr>
          <p:nvPr/>
        </p:nvCxnSpPr>
        <p:spPr>
          <a:xfrm flipH="1">
            <a:off x="1035269" y="2665456"/>
            <a:ext cx="997170" cy="8882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43808" y="235814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16188" y="351027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67944" y="23674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6"/>
            <a:endCxn id="20" idx="2"/>
          </p:cNvCxnSpPr>
          <p:nvPr/>
        </p:nvCxnSpPr>
        <p:spPr>
          <a:xfrm>
            <a:off x="3203848" y="2538163"/>
            <a:ext cx="864096" cy="9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4"/>
            <a:endCxn id="19" idx="0"/>
          </p:cNvCxnSpPr>
          <p:nvPr/>
        </p:nvCxnSpPr>
        <p:spPr>
          <a:xfrm flipH="1">
            <a:off x="2996208" y="2718183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32040" y="23488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04420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4"/>
            <a:endCxn id="24" idx="0"/>
          </p:cNvCxnSpPr>
          <p:nvPr/>
        </p:nvCxnSpPr>
        <p:spPr>
          <a:xfrm flipH="1">
            <a:off x="5084440" y="2708920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40152" y="236778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1753" y="2339588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5889" y="2344234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4133" y="3496362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4065" y="3510271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19985" y="2358497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2365" y="3501008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4121" y="2367789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8217" y="2335523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94407" y="3493143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6329" y="2367789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3204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Connected Components of an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following procedure </a:t>
                </a:r>
                <a:r>
                  <a:rPr lang="en-US" cap="small" dirty="0"/>
                  <a:t>Connected-Components</a:t>
                </a:r>
                <a:r>
                  <a:rPr lang="en-US" dirty="0"/>
                  <a:t> uses the disjoint-set operations to compute the connected components of a graph.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cap="small" dirty="0"/>
                  <a:t>    Connected-Components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       for</a:t>
                </a:r>
                <a:r>
                  <a:rPr lang="en-US" dirty="0"/>
                  <a:t>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do</a:t>
                </a:r>
                <a:r>
                  <a:rPr lang="en-US" dirty="0"/>
                  <a:t> </a:t>
                </a:r>
                <a:r>
                  <a:rPr lang="en-US" cap="small" dirty="0"/>
                  <a:t>Make-Set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       for</a:t>
                </a:r>
                <a:r>
                  <a:rPr lang="en-US" dirty="0"/>
                  <a:t>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do if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:r>
                  <a:rPr lang="en-US" b="1" dirty="0"/>
                  <a:t>then</a:t>
                </a:r>
                <a:r>
                  <a:rPr lang="en-US" dirty="0"/>
                  <a:t> </a:t>
                </a:r>
                <a:r>
                  <a:rPr lang="en-US" cap="small" dirty="0"/>
                  <a:t>Union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5855</TotalTime>
  <Words>5240</Words>
  <Application>Microsoft Office PowerPoint</Application>
  <PresentationFormat>On-screen Show (4:3)</PresentationFormat>
  <Paragraphs>577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Cambria Math</vt:lpstr>
      <vt:lpstr>Courier New</vt:lpstr>
      <vt:lpstr>Office Theme</vt:lpstr>
      <vt:lpstr>Data Structures for Disjoint Sets</vt:lpstr>
      <vt:lpstr>Dynamic Sets</vt:lpstr>
      <vt:lpstr>Dynamic Sets and Symbol Tables</vt:lpstr>
      <vt:lpstr>Disjoint Sets</vt:lpstr>
      <vt:lpstr>Definitions</vt:lpstr>
      <vt:lpstr>Definitions (cont’d)</vt:lpstr>
      <vt:lpstr>Determining the Connected Components of an Undirected Graph</vt:lpstr>
      <vt:lpstr>Example Graph</vt:lpstr>
      <vt:lpstr>Computing the Connected Components of an Undirected Graph</vt:lpstr>
      <vt:lpstr>Computing the Connected Components (cont’d)</vt:lpstr>
      <vt:lpstr>Example Graph</vt:lpstr>
      <vt:lpstr>The Collection of Disjoint Sets After Each Edge is Processed</vt:lpstr>
      <vt:lpstr>Minimum Spanning Trees</vt:lpstr>
      <vt:lpstr>Maintaining Equivalence Relations</vt:lpstr>
      <vt:lpstr>Examples of Equivalence Relations</vt:lpstr>
      <vt:lpstr>Equivalent Classes</vt:lpstr>
      <vt:lpstr>Example</vt:lpstr>
      <vt:lpstr>The Equivalence Problem</vt:lpstr>
      <vt:lpstr>The Equivalence Problem (cont’d)</vt:lpstr>
      <vt:lpstr>Example (cont’d)</vt:lpstr>
      <vt:lpstr>Example (cont’d)</vt:lpstr>
      <vt:lpstr>Linked-List Representation of Disjoint Sets</vt:lpstr>
      <vt:lpstr>The Structure of Each List Object</vt:lpstr>
      <vt:lpstr>Example: the Sets {c, h, e, b} and  {f, g, d}</vt:lpstr>
      <vt:lpstr>Implementation of Make-Set and  Find-Set </vt:lpstr>
      <vt:lpstr>Implementation of Union</vt:lpstr>
      <vt:lpstr>Amortized Analysis</vt:lpstr>
      <vt:lpstr>Techniques for Amortized Analysis</vt:lpstr>
      <vt:lpstr>Complexity Parameters for the Disjoint-Set Data Structures</vt:lpstr>
      <vt:lpstr>Complexity of Operations for the Linked List Representation</vt:lpstr>
      <vt:lpstr>Complexity (cont’d)</vt:lpstr>
      <vt:lpstr>Proof</vt:lpstr>
      <vt:lpstr>Operations</vt:lpstr>
      <vt:lpstr>Proof (cont’d)</vt:lpstr>
      <vt:lpstr>The Weighted Union Heuristic</vt:lpstr>
      <vt:lpstr>Theorem</vt:lpstr>
      <vt:lpstr>Proof</vt:lpstr>
      <vt:lpstr>Proof (cont’d)</vt:lpstr>
      <vt:lpstr>Complexity (cont’d)</vt:lpstr>
      <vt:lpstr>Disjoint-Set Forests</vt:lpstr>
      <vt:lpstr>Example: the Sets {b, c, e, h} and {d, f, g}</vt:lpstr>
      <vt:lpstr>Implementing Make-Set, Find-Set and Union</vt:lpstr>
      <vt:lpstr>Example: the Union of Sets {b, c, e, h} and {d, f, g}</vt:lpstr>
      <vt:lpstr>Complexity</vt:lpstr>
      <vt:lpstr>The Union by Rank Heuristic</vt:lpstr>
      <vt:lpstr>The Path Compression Heuristic</vt:lpstr>
      <vt:lpstr>The Path Compression Heuristic Graphically</vt:lpstr>
      <vt:lpstr>The Path Compression Heuristic Graphically (cont’d)</vt:lpstr>
      <vt:lpstr>Implementing Disjoint-Set Forests</vt:lpstr>
      <vt:lpstr>Pseudocode</vt:lpstr>
      <vt:lpstr>Pseudocode (cont’d)</vt:lpstr>
      <vt:lpstr>The Find-Set Procedure</vt:lpstr>
      <vt:lpstr>Complexity</vt:lpstr>
      <vt:lpstr>Implementation in C</vt:lpstr>
      <vt:lpstr>Implementation in C (cont’d)</vt:lpstr>
      <vt:lpstr>Implementation in C (cont’d)</vt:lpstr>
      <vt:lpstr>Implementation in C (cont’d)</vt:lpstr>
      <vt:lpstr>Implementation in C (cont’d)</vt:lpstr>
      <vt:lpstr>Implementation in C (cont’d)</vt:lpstr>
      <vt:lpstr>Implementation in C (cont’d)</vt:lpstr>
      <vt:lpstr>Implementation in C (cont’d)</vt:lpstr>
      <vt:lpstr>Implementation in C (cont’d)</vt:lpstr>
      <vt:lpstr>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for Disjoint Sets</dc:title>
  <dc:creator>koubarak</dc:creator>
  <cp:lastModifiedBy>manolis</cp:lastModifiedBy>
  <cp:revision>95</cp:revision>
  <dcterms:created xsi:type="dcterms:W3CDTF">2016-05-04T11:34:32Z</dcterms:created>
  <dcterms:modified xsi:type="dcterms:W3CDTF">2018-05-07T09:47:47Z</dcterms:modified>
</cp:coreProperties>
</file>