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256" r:id="rId2"/>
    <p:sldId id="257" r:id="rId3"/>
    <p:sldId id="334" r:id="rId4"/>
    <p:sldId id="335" r:id="rId5"/>
    <p:sldId id="258" r:id="rId6"/>
    <p:sldId id="259" r:id="rId7"/>
    <p:sldId id="350" r:id="rId8"/>
    <p:sldId id="260" r:id="rId9"/>
    <p:sldId id="261" r:id="rId10"/>
    <p:sldId id="262" r:id="rId11"/>
    <p:sldId id="263" r:id="rId12"/>
    <p:sldId id="428" r:id="rId13"/>
    <p:sldId id="265" r:id="rId14"/>
    <p:sldId id="266" r:id="rId15"/>
    <p:sldId id="422" r:id="rId16"/>
    <p:sldId id="267" r:id="rId17"/>
    <p:sldId id="268" r:id="rId18"/>
    <p:sldId id="269" r:id="rId19"/>
    <p:sldId id="270" r:id="rId20"/>
    <p:sldId id="271" r:id="rId21"/>
    <p:sldId id="275" r:id="rId22"/>
    <p:sldId id="272" r:id="rId23"/>
    <p:sldId id="273" r:id="rId24"/>
    <p:sldId id="274" r:id="rId25"/>
    <p:sldId id="277" r:id="rId26"/>
    <p:sldId id="278" r:id="rId27"/>
    <p:sldId id="279" r:id="rId28"/>
    <p:sldId id="280" r:id="rId29"/>
    <p:sldId id="281" r:id="rId30"/>
    <p:sldId id="351" r:id="rId31"/>
    <p:sldId id="352" r:id="rId32"/>
    <p:sldId id="353" r:id="rId33"/>
    <p:sldId id="354" r:id="rId34"/>
    <p:sldId id="355" r:id="rId35"/>
    <p:sldId id="356" r:id="rId36"/>
    <p:sldId id="357" r:id="rId37"/>
    <p:sldId id="358" r:id="rId38"/>
    <p:sldId id="359" r:id="rId39"/>
    <p:sldId id="282" r:id="rId40"/>
    <p:sldId id="283" r:id="rId41"/>
    <p:sldId id="288" r:id="rId42"/>
    <p:sldId id="337" r:id="rId43"/>
    <p:sldId id="336" r:id="rId44"/>
    <p:sldId id="340" r:id="rId45"/>
    <p:sldId id="360" r:id="rId46"/>
    <p:sldId id="284" r:id="rId47"/>
    <p:sldId id="285" r:id="rId48"/>
    <p:sldId id="286" r:id="rId49"/>
    <p:sldId id="338" r:id="rId50"/>
    <p:sldId id="341" r:id="rId51"/>
    <p:sldId id="342" r:id="rId52"/>
    <p:sldId id="343" r:id="rId53"/>
    <p:sldId id="344" r:id="rId54"/>
    <p:sldId id="287" r:id="rId55"/>
    <p:sldId id="289" r:id="rId56"/>
    <p:sldId id="291" r:id="rId57"/>
    <p:sldId id="290" r:id="rId58"/>
    <p:sldId id="423" r:id="rId59"/>
    <p:sldId id="292" r:id="rId60"/>
    <p:sldId id="293" r:id="rId61"/>
    <p:sldId id="294" r:id="rId62"/>
    <p:sldId id="425" r:id="rId63"/>
    <p:sldId id="295" r:id="rId64"/>
    <p:sldId id="296" r:id="rId65"/>
    <p:sldId id="424" r:id="rId66"/>
    <p:sldId id="297" r:id="rId67"/>
    <p:sldId id="426" r:id="rId68"/>
    <p:sldId id="364" r:id="rId69"/>
    <p:sldId id="365" r:id="rId70"/>
    <p:sldId id="370" r:id="rId71"/>
    <p:sldId id="348" r:id="rId72"/>
    <p:sldId id="345" r:id="rId73"/>
    <p:sldId id="346" r:id="rId74"/>
    <p:sldId id="429" r:id="rId75"/>
    <p:sldId id="430" r:id="rId76"/>
    <p:sldId id="367" r:id="rId77"/>
    <p:sldId id="379" r:id="rId78"/>
    <p:sldId id="347" r:id="rId79"/>
    <p:sldId id="349" r:id="rId80"/>
    <p:sldId id="389" r:id="rId81"/>
    <p:sldId id="380" r:id="rId82"/>
    <p:sldId id="381" r:id="rId83"/>
    <p:sldId id="382" r:id="rId84"/>
    <p:sldId id="383" r:id="rId85"/>
    <p:sldId id="384" r:id="rId86"/>
    <p:sldId id="385" r:id="rId87"/>
    <p:sldId id="386" r:id="rId88"/>
    <p:sldId id="387" r:id="rId89"/>
    <p:sldId id="431" r:id="rId90"/>
    <p:sldId id="388" r:id="rId91"/>
    <p:sldId id="390" r:id="rId92"/>
    <p:sldId id="391" r:id="rId93"/>
    <p:sldId id="427" r:id="rId94"/>
    <p:sldId id="392" r:id="rId95"/>
    <p:sldId id="393" r:id="rId96"/>
    <p:sldId id="395" r:id="rId97"/>
    <p:sldId id="396" r:id="rId98"/>
    <p:sldId id="394" r:id="rId99"/>
    <p:sldId id="397" r:id="rId100"/>
    <p:sldId id="398" r:id="rId101"/>
    <p:sldId id="399" r:id="rId102"/>
    <p:sldId id="401" r:id="rId103"/>
    <p:sldId id="402" r:id="rId104"/>
    <p:sldId id="403" r:id="rId105"/>
    <p:sldId id="298" r:id="rId106"/>
    <p:sldId id="299" r:id="rId107"/>
    <p:sldId id="300" r:id="rId108"/>
    <p:sldId id="303" r:id="rId109"/>
    <p:sldId id="301" r:id="rId110"/>
    <p:sldId id="311" r:id="rId111"/>
    <p:sldId id="302" r:id="rId112"/>
    <p:sldId id="404" r:id="rId113"/>
    <p:sldId id="405" r:id="rId114"/>
    <p:sldId id="406" r:id="rId115"/>
    <p:sldId id="420" r:id="rId116"/>
    <p:sldId id="407" r:id="rId117"/>
    <p:sldId id="408" r:id="rId118"/>
    <p:sldId id="409" r:id="rId119"/>
    <p:sldId id="410" r:id="rId120"/>
    <p:sldId id="418" r:id="rId121"/>
    <p:sldId id="419" r:id="rId122"/>
    <p:sldId id="411" r:id="rId123"/>
    <p:sldId id="412" r:id="rId124"/>
    <p:sldId id="413" r:id="rId125"/>
    <p:sldId id="415" r:id="rId126"/>
    <p:sldId id="416" r:id="rId127"/>
    <p:sldId id="417" r:id="rId128"/>
    <p:sldId id="421" r:id="rId129"/>
    <p:sldId id="339" r:id="rId1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5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4A257E-0924-4C63-BAA5-C6850D73CAE2}" type="datetimeFigureOut">
              <a:rPr lang="en-US" smtClean="0"/>
              <a:t>5/2/2018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BE0467-BA00-418C-BCC2-395BA6511C2B}" type="slidenum">
              <a:rPr lang="en-US" smtClean="0"/>
              <a:t>‹#›</a:t>
            </a:fld>
            <a:endParaRPr lang="en-US"/>
          </a:p>
        </p:txBody>
      </p:sp>
    </p:spTree>
    <p:extLst>
      <p:ext uri="{BB962C8B-B14F-4D97-AF65-F5344CB8AC3E}">
        <p14:creationId xmlns:p14="http://schemas.microsoft.com/office/powerpoint/2010/main" val="349404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52BCB79-596D-4B29-BA3D-6FE2B94E5674}" type="datetime1">
              <a:rPr lang="en-US" smtClean="0"/>
              <a:t>5/2/2018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4C63FC26-54B7-4F53-9C96-C501E34DF814}" type="slidenum">
              <a:rPr lang="en-US" smtClean="0"/>
              <a:t>‹#›</a:t>
            </a:fld>
            <a:endParaRPr lang="en-US"/>
          </a:p>
        </p:txBody>
      </p:sp>
    </p:spTree>
    <p:extLst>
      <p:ext uri="{BB962C8B-B14F-4D97-AF65-F5344CB8AC3E}">
        <p14:creationId xmlns:p14="http://schemas.microsoft.com/office/powerpoint/2010/main" val="110229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48FB3-2669-4607-B8B9-BBFF1EB6823F}" type="datetime1">
              <a:rPr lang="en-US" smtClean="0"/>
              <a:t>5/2/2018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4C63FC26-54B7-4F53-9C96-C501E34DF814}" type="slidenum">
              <a:rPr lang="en-US" smtClean="0"/>
              <a:t>‹#›</a:t>
            </a:fld>
            <a:endParaRPr lang="en-US"/>
          </a:p>
        </p:txBody>
      </p:sp>
    </p:spTree>
    <p:extLst>
      <p:ext uri="{BB962C8B-B14F-4D97-AF65-F5344CB8AC3E}">
        <p14:creationId xmlns:p14="http://schemas.microsoft.com/office/powerpoint/2010/main" val="65832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FD86E3-A7D2-41B1-AAE6-4F2CD370A2DB}" type="datetime1">
              <a:rPr lang="en-US" smtClean="0"/>
              <a:t>5/2/2018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4C63FC26-54B7-4F53-9C96-C501E34DF814}" type="slidenum">
              <a:rPr lang="en-US" smtClean="0"/>
              <a:t>‹#›</a:t>
            </a:fld>
            <a:endParaRPr lang="en-US"/>
          </a:p>
        </p:txBody>
      </p:sp>
    </p:spTree>
    <p:extLst>
      <p:ext uri="{BB962C8B-B14F-4D97-AF65-F5344CB8AC3E}">
        <p14:creationId xmlns:p14="http://schemas.microsoft.com/office/powerpoint/2010/main" val="44814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C1578A-B677-460F-B152-B27DBE951B38}" type="datetime1">
              <a:rPr lang="en-US" smtClean="0"/>
              <a:t>5/2/2018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4C63FC26-54B7-4F53-9C96-C501E34DF814}" type="slidenum">
              <a:rPr lang="en-US" smtClean="0"/>
              <a:t>‹#›</a:t>
            </a:fld>
            <a:endParaRPr lang="en-US"/>
          </a:p>
        </p:txBody>
      </p:sp>
    </p:spTree>
    <p:extLst>
      <p:ext uri="{BB962C8B-B14F-4D97-AF65-F5344CB8AC3E}">
        <p14:creationId xmlns:p14="http://schemas.microsoft.com/office/powerpoint/2010/main" val="11161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A1362B-50F2-441D-BAF4-BA41DC720378}" type="datetime1">
              <a:rPr lang="en-US" smtClean="0"/>
              <a:t>5/2/2018</a:t>
            </a:fld>
            <a:endParaRPr lang="en-US"/>
          </a:p>
        </p:txBody>
      </p:sp>
      <p:sp>
        <p:nvSpPr>
          <p:cNvPr id="5" name="Footer Placeholder 4"/>
          <p:cNvSpPr>
            <a:spLocks noGrp="1"/>
          </p:cNvSpPr>
          <p:nvPr>
            <p:ph type="ftr" sz="quarter" idx="11"/>
          </p:nvPr>
        </p:nvSpPr>
        <p:spPr/>
        <p:txBody>
          <a:bodyPr/>
          <a:lstStyle/>
          <a:p>
            <a:r>
              <a:rPr lang="en-US"/>
              <a:t>Data Structures and Programming Techniques</a:t>
            </a:r>
          </a:p>
        </p:txBody>
      </p:sp>
      <p:sp>
        <p:nvSpPr>
          <p:cNvPr id="6" name="Slide Number Placeholder 5"/>
          <p:cNvSpPr>
            <a:spLocks noGrp="1"/>
          </p:cNvSpPr>
          <p:nvPr>
            <p:ph type="sldNum" sz="quarter" idx="12"/>
          </p:nvPr>
        </p:nvSpPr>
        <p:spPr/>
        <p:txBody>
          <a:bodyPr/>
          <a:lstStyle/>
          <a:p>
            <a:fld id="{4C63FC26-54B7-4F53-9C96-C501E34DF814}" type="slidenum">
              <a:rPr lang="en-US" smtClean="0"/>
              <a:t>‹#›</a:t>
            </a:fld>
            <a:endParaRPr lang="en-US"/>
          </a:p>
        </p:txBody>
      </p:sp>
    </p:spTree>
    <p:extLst>
      <p:ext uri="{BB962C8B-B14F-4D97-AF65-F5344CB8AC3E}">
        <p14:creationId xmlns:p14="http://schemas.microsoft.com/office/powerpoint/2010/main" val="264041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4416E4-8338-4D8E-B65B-75C70F1AB42E}" type="datetime1">
              <a:rPr lang="en-US" smtClean="0"/>
              <a:t>5/2/2018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4C63FC26-54B7-4F53-9C96-C501E34DF814}" type="slidenum">
              <a:rPr lang="en-US" smtClean="0"/>
              <a:t>‹#›</a:t>
            </a:fld>
            <a:endParaRPr lang="en-US"/>
          </a:p>
        </p:txBody>
      </p:sp>
    </p:spTree>
    <p:extLst>
      <p:ext uri="{BB962C8B-B14F-4D97-AF65-F5344CB8AC3E}">
        <p14:creationId xmlns:p14="http://schemas.microsoft.com/office/powerpoint/2010/main" val="62001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80AF91-DAEB-497D-8C94-9F2EB8FB9874}" type="datetime1">
              <a:rPr lang="en-US" smtClean="0"/>
              <a:t>5/2/2018</a:t>
            </a:fld>
            <a:endParaRPr lang="en-US"/>
          </a:p>
        </p:txBody>
      </p:sp>
      <p:sp>
        <p:nvSpPr>
          <p:cNvPr id="8" name="Footer Placeholder 7"/>
          <p:cNvSpPr>
            <a:spLocks noGrp="1"/>
          </p:cNvSpPr>
          <p:nvPr>
            <p:ph type="ftr" sz="quarter" idx="11"/>
          </p:nvPr>
        </p:nvSpPr>
        <p:spPr/>
        <p:txBody>
          <a:bodyPr/>
          <a:lstStyle/>
          <a:p>
            <a:r>
              <a:rPr lang="en-US"/>
              <a:t>Data Structures and Programming Techniques</a:t>
            </a:r>
          </a:p>
        </p:txBody>
      </p:sp>
      <p:sp>
        <p:nvSpPr>
          <p:cNvPr id="9" name="Slide Number Placeholder 8"/>
          <p:cNvSpPr>
            <a:spLocks noGrp="1"/>
          </p:cNvSpPr>
          <p:nvPr>
            <p:ph type="sldNum" sz="quarter" idx="12"/>
          </p:nvPr>
        </p:nvSpPr>
        <p:spPr/>
        <p:txBody>
          <a:bodyPr/>
          <a:lstStyle/>
          <a:p>
            <a:fld id="{4C63FC26-54B7-4F53-9C96-C501E34DF814}" type="slidenum">
              <a:rPr lang="en-US" smtClean="0"/>
              <a:t>‹#›</a:t>
            </a:fld>
            <a:endParaRPr lang="en-US"/>
          </a:p>
        </p:txBody>
      </p:sp>
    </p:spTree>
    <p:extLst>
      <p:ext uri="{BB962C8B-B14F-4D97-AF65-F5344CB8AC3E}">
        <p14:creationId xmlns:p14="http://schemas.microsoft.com/office/powerpoint/2010/main" val="77489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CEDB76-5919-441D-8060-2DA544035F9B}" type="datetime1">
              <a:rPr lang="en-US" smtClean="0"/>
              <a:t>5/2/2018</a:t>
            </a:fld>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a:t>
            </a:fld>
            <a:endParaRPr lang="en-US"/>
          </a:p>
        </p:txBody>
      </p:sp>
    </p:spTree>
    <p:extLst>
      <p:ext uri="{BB962C8B-B14F-4D97-AF65-F5344CB8AC3E}">
        <p14:creationId xmlns:p14="http://schemas.microsoft.com/office/powerpoint/2010/main" val="78175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2CA29F-69CF-43E5-91EF-737D4D15BBE3}" type="datetime1">
              <a:rPr lang="en-US" smtClean="0"/>
              <a:t>5/2/2018</a:t>
            </a:fld>
            <a:endParaRPr lang="en-US"/>
          </a:p>
        </p:txBody>
      </p:sp>
      <p:sp>
        <p:nvSpPr>
          <p:cNvPr id="3" name="Footer Placeholder 2"/>
          <p:cNvSpPr>
            <a:spLocks noGrp="1"/>
          </p:cNvSpPr>
          <p:nvPr>
            <p:ph type="ftr" sz="quarter" idx="11"/>
          </p:nvPr>
        </p:nvSpPr>
        <p:spPr/>
        <p:txBody>
          <a:bodyPr/>
          <a:lstStyle/>
          <a:p>
            <a:r>
              <a:rPr lang="en-US"/>
              <a:t>Data Structures and Programming Techniques</a:t>
            </a:r>
          </a:p>
        </p:txBody>
      </p:sp>
      <p:sp>
        <p:nvSpPr>
          <p:cNvPr id="4" name="Slide Number Placeholder 3"/>
          <p:cNvSpPr>
            <a:spLocks noGrp="1"/>
          </p:cNvSpPr>
          <p:nvPr>
            <p:ph type="sldNum" sz="quarter" idx="12"/>
          </p:nvPr>
        </p:nvSpPr>
        <p:spPr/>
        <p:txBody>
          <a:bodyPr/>
          <a:lstStyle/>
          <a:p>
            <a:fld id="{4C63FC26-54B7-4F53-9C96-C501E34DF814}" type="slidenum">
              <a:rPr lang="en-US" smtClean="0"/>
              <a:t>‹#›</a:t>
            </a:fld>
            <a:endParaRPr lang="en-US"/>
          </a:p>
        </p:txBody>
      </p:sp>
    </p:spTree>
    <p:extLst>
      <p:ext uri="{BB962C8B-B14F-4D97-AF65-F5344CB8AC3E}">
        <p14:creationId xmlns:p14="http://schemas.microsoft.com/office/powerpoint/2010/main" val="37215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25049C-7651-4981-9BF7-6FAA7777B771}" type="datetime1">
              <a:rPr lang="en-US" smtClean="0"/>
              <a:t>5/2/2018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4C63FC26-54B7-4F53-9C96-C501E34DF814}" type="slidenum">
              <a:rPr lang="en-US" smtClean="0"/>
              <a:t>‹#›</a:t>
            </a:fld>
            <a:endParaRPr lang="en-US"/>
          </a:p>
        </p:txBody>
      </p:sp>
    </p:spTree>
    <p:extLst>
      <p:ext uri="{BB962C8B-B14F-4D97-AF65-F5344CB8AC3E}">
        <p14:creationId xmlns:p14="http://schemas.microsoft.com/office/powerpoint/2010/main" val="189391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B7309-FBD4-4599-95CD-7C6DC77830BC}" type="datetime1">
              <a:rPr lang="en-US" smtClean="0"/>
              <a:t>5/2/2018</a:t>
            </a:fld>
            <a:endParaRPr lang="en-US"/>
          </a:p>
        </p:txBody>
      </p:sp>
      <p:sp>
        <p:nvSpPr>
          <p:cNvPr id="6" name="Footer Placeholder 5"/>
          <p:cNvSpPr>
            <a:spLocks noGrp="1"/>
          </p:cNvSpPr>
          <p:nvPr>
            <p:ph type="ftr" sz="quarter" idx="11"/>
          </p:nvPr>
        </p:nvSpPr>
        <p:spPr/>
        <p:txBody>
          <a:bodyPr/>
          <a:lstStyle/>
          <a:p>
            <a:r>
              <a:rPr lang="en-US"/>
              <a:t>Data Structures and Programming Techniques</a:t>
            </a:r>
          </a:p>
        </p:txBody>
      </p:sp>
      <p:sp>
        <p:nvSpPr>
          <p:cNvPr id="7" name="Slide Number Placeholder 6"/>
          <p:cNvSpPr>
            <a:spLocks noGrp="1"/>
          </p:cNvSpPr>
          <p:nvPr>
            <p:ph type="sldNum" sz="quarter" idx="12"/>
          </p:nvPr>
        </p:nvSpPr>
        <p:spPr/>
        <p:txBody>
          <a:bodyPr/>
          <a:lstStyle/>
          <a:p>
            <a:fld id="{4C63FC26-54B7-4F53-9C96-C501E34DF814}" type="slidenum">
              <a:rPr lang="en-US" smtClean="0"/>
              <a:t>‹#›</a:t>
            </a:fld>
            <a:endParaRPr lang="en-US"/>
          </a:p>
        </p:txBody>
      </p:sp>
    </p:spTree>
    <p:extLst>
      <p:ext uri="{BB962C8B-B14F-4D97-AF65-F5344CB8AC3E}">
        <p14:creationId xmlns:p14="http://schemas.microsoft.com/office/powerpoint/2010/main" val="76701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DE7B0-4297-442D-82DA-317D660283B3}" type="datetime1">
              <a:rPr lang="en-US" smtClean="0"/>
              <a:t>5/2/2018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Data Structures and Programming Techniques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3FC26-54B7-4F53-9C96-C501E34DF814}" type="slidenum">
              <a:rPr lang="en-US" smtClean="0"/>
              <a:t>‹#›</a:t>
            </a:fld>
            <a:endParaRPr lang="en-US"/>
          </a:p>
        </p:txBody>
      </p:sp>
    </p:spTree>
    <p:extLst>
      <p:ext uri="{BB962C8B-B14F-4D97-AF65-F5344CB8AC3E}">
        <p14:creationId xmlns:p14="http://schemas.microsoft.com/office/powerpoint/2010/main" val="2323438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0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Graphs (</a:t>
            </a:r>
            <a:r>
              <a:rPr lang="el-GR" dirty="0"/>
              <a:t>Γράφοι)</a:t>
            </a:r>
            <a:endParaRPr lang="en-US" dirty="0"/>
          </a:p>
        </p:txBody>
      </p:sp>
      <p:sp>
        <p:nvSpPr>
          <p:cNvPr id="3" name="Subtitle 2"/>
          <p:cNvSpPr>
            <a:spLocks noGrp="1"/>
          </p:cNvSpPr>
          <p:nvPr>
            <p:ph type="subTitle" idx="1"/>
          </p:nvPr>
        </p:nvSpPr>
        <p:spPr/>
        <p:txBody>
          <a:bodyPr/>
          <a:lstStyle/>
          <a:p>
            <a:r>
              <a:rPr lang="en-US" dirty="0" err="1"/>
              <a:t>Manolis</a:t>
            </a:r>
            <a:r>
              <a:rPr lang="en-US" dirty="0"/>
              <a:t> </a:t>
            </a:r>
            <a:r>
              <a:rPr lang="en-US" dirty="0" err="1"/>
              <a:t>Koubarakis</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a:t>
            </a:fld>
            <a:endParaRPr lang="en-US"/>
          </a:p>
        </p:txBody>
      </p:sp>
    </p:spTree>
    <p:extLst>
      <p:ext uri="{BB962C8B-B14F-4D97-AF65-F5344CB8AC3E}">
        <p14:creationId xmlns:p14="http://schemas.microsoft.com/office/powerpoint/2010/main" val="176976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Definitions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0000" lnSpcReduction="20000"/>
              </a:bodyPr>
              <a:lstStyle/>
              <a:p>
                <a:r>
                  <a:rPr lang="en-US" dirty="0"/>
                  <a:t>A </a:t>
                </a:r>
                <a:r>
                  <a:rPr lang="en-US" b="1" dirty="0"/>
                  <a:t>graph</a:t>
                </a:r>
                <a:r>
                  <a:rPr lang="en-US" dirty="0"/>
                  <a:t>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consists of a set of </a:t>
                </a:r>
                <a:r>
                  <a:rPr lang="en-US" b="1" dirty="0"/>
                  <a:t>vertices</a:t>
                </a:r>
                <a:r>
                  <a:rPr lang="en-US" dirty="0"/>
                  <a:t> </a:t>
                </a:r>
                <a:r>
                  <a:rPr lang="en-US" i="1" dirty="0">
                    <a:latin typeface="Cambria Math" pitchFamily="18" charset="0"/>
                    <a:ea typeface="Cambria Math" pitchFamily="18" charset="0"/>
                  </a:rPr>
                  <a:t>V</a:t>
                </a:r>
                <a:r>
                  <a:rPr lang="en-US" dirty="0"/>
                  <a:t> and a set of </a:t>
                </a:r>
                <a:r>
                  <a:rPr lang="en-US" b="1" dirty="0"/>
                  <a:t>edges</a:t>
                </a:r>
                <a:r>
                  <a:rPr lang="en-US" dirty="0"/>
                  <a:t> </a:t>
                </a:r>
                <a:r>
                  <a:rPr lang="en-US" i="1" dirty="0">
                    <a:latin typeface="Cambria Math" pitchFamily="18" charset="0"/>
                    <a:ea typeface="Cambria Math" pitchFamily="18" charset="0"/>
                  </a:rPr>
                  <a:t>E</a:t>
                </a:r>
                <a:r>
                  <a:rPr lang="en-US" dirty="0"/>
                  <a:t>, where the edges in </a:t>
                </a:r>
                <a:r>
                  <a:rPr lang="en-US" i="1" dirty="0">
                    <a:latin typeface="Cambria Math" pitchFamily="18" charset="0"/>
                    <a:ea typeface="Cambria Math" pitchFamily="18" charset="0"/>
                  </a:rPr>
                  <a:t>E</a:t>
                </a:r>
                <a:r>
                  <a:rPr lang="en-US" dirty="0"/>
                  <a:t> are formed from pairs of </a:t>
                </a:r>
                <a:r>
                  <a:rPr lang="en-US" b="1" dirty="0"/>
                  <a:t>distinct</a:t>
                </a:r>
                <a:r>
                  <a:rPr lang="en-US" dirty="0"/>
                  <a:t> vertices in </a:t>
                </a:r>
                <a:r>
                  <a:rPr lang="en-US" i="1" dirty="0">
                    <a:latin typeface="Cambria Math" pitchFamily="18" charset="0"/>
                    <a:ea typeface="Cambria Math" pitchFamily="18" charset="0"/>
                  </a:rPr>
                  <a:t>V</a:t>
                </a:r>
                <a:r>
                  <a:rPr lang="en-US" dirty="0"/>
                  <a:t>.</a:t>
                </a:r>
              </a:p>
              <a:p>
                <a:r>
                  <a:rPr lang="en-US" dirty="0"/>
                  <a:t>If the edges have directions then we have a </a:t>
                </a:r>
                <a:r>
                  <a:rPr lang="en-US" b="1" dirty="0"/>
                  <a:t>directed graph (</a:t>
                </a:r>
                <a:r>
                  <a:rPr lang="el-GR" b="1" dirty="0"/>
                  <a:t>κατευθυνόμενο </a:t>
                </a:r>
                <a:r>
                  <a:rPr lang="el-GR" b="1" dirty="0" err="1"/>
                  <a:t>γράφο</a:t>
                </a:r>
                <a:r>
                  <a:rPr lang="el-GR" b="1" dirty="0"/>
                  <a:t>)</a:t>
                </a:r>
                <a:r>
                  <a:rPr lang="en-US" b="1" dirty="0"/>
                  <a:t> </a:t>
                </a:r>
                <a:r>
                  <a:rPr lang="en-US" dirty="0"/>
                  <a:t>or</a:t>
                </a:r>
                <a:r>
                  <a:rPr lang="en-US" b="1" dirty="0"/>
                  <a:t> digraph</a:t>
                </a:r>
                <a:r>
                  <a:rPr lang="en-US" dirty="0"/>
                  <a:t>. In this case edges are ordered pairs of vertices 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𝑢</m:t>
                        </m:r>
                        <m:r>
                          <a:rPr lang="en-US" b="0" i="1" smtClean="0">
                            <a:latin typeface="Cambria Math"/>
                          </a:rPr>
                          <m:t>,</m:t>
                        </m:r>
                        <m:r>
                          <a:rPr lang="en-US" b="0" i="1" smtClean="0">
                            <a:latin typeface="Cambria Math"/>
                          </a:rPr>
                          <m:t>𝑣</m:t>
                        </m:r>
                      </m:e>
                    </m:d>
                  </m:oMath>
                </a14:m>
                <a:r>
                  <a:rPr lang="en-US" dirty="0"/>
                  <a:t> and are called </a:t>
                </a:r>
                <a:r>
                  <a:rPr lang="en-US" b="1" dirty="0"/>
                  <a:t>directed</a:t>
                </a:r>
                <a:r>
                  <a:rPr lang="en-US" dirty="0"/>
                  <a:t>. If </a:t>
                </a:r>
                <a14:m>
                  <m:oMath xmlns:m="http://schemas.openxmlformats.org/officeDocument/2006/math">
                    <m:d>
                      <m:dPr>
                        <m:ctrlPr>
                          <a:rPr lang="en-US" i="1">
                            <a:latin typeface="Cambria Math" panose="02040503050406030204" pitchFamily="18" charset="0"/>
                          </a:rPr>
                        </m:ctrlPr>
                      </m:dPr>
                      <m:e>
                        <m:r>
                          <a:rPr lang="en-US" i="1">
                            <a:latin typeface="Cambria Math"/>
                          </a:rPr>
                          <m:t>𝑢</m:t>
                        </m:r>
                        <m:r>
                          <a:rPr lang="en-US" i="1">
                            <a:latin typeface="Cambria Math"/>
                          </a:rPr>
                          <m:t>,</m:t>
                        </m:r>
                        <m:r>
                          <a:rPr lang="en-US" i="1">
                            <a:latin typeface="Cambria Math"/>
                          </a:rPr>
                          <m:t>𝑣</m:t>
                        </m:r>
                      </m:e>
                    </m:d>
                  </m:oMath>
                </a14:m>
                <a:r>
                  <a:rPr lang="en-US" dirty="0"/>
                  <a:t>  is a directed edge then </a:t>
                </a:r>
                <a14:m>
                  <m:oMath xmlns:m="http://schemas.openxmlformats.org/officeDocument/2006/math">
                    <m:r>
                      <a:rPr lang="en-US" b="0" i="1" smtClean="0">
                        <a:latin typeface="Cambria Math"/>
                      </a:rPr>
                      <m:t>𝑢</m:t>
                    </m:r>
                  </m:oMath>
                </a14:m>
                <a:r>
                  <a:rPr lang="en-US" dirty="0"/>
                  <a:t> is called its </a:t>
                </a:r>
                <a:r>
                  <a:rPr lang="en-US" b="1" dirty="0"/>
                  <a:t>origin</a:t>
                </a:r>
                <a:r>
                  <a:rPr lang="en-US" dirty="0"/>
                  <a:t> and </a:t>
                </a:r>
                <a14:m>
                  <m:oMath xmlns:m="http://schemas.openxmlformats.org/officeDocument/2006/math">
                    <m:r>
                      <a:rPr lang="en-US" b="0" i="1" smtClean="0">
                        <a:latin typeface="Cambria Math"/>
                      </a:rPr>
                      <m:t>𝑣</m:t>
                    </m:r>
                  </m:oMath>
                </a14:m>
                <a:r>
                  <a:rPr lang="en-US" dirty="0"/>
                  <a:t> is called its </a:t>
                </a:r>
                <a:r>
                  <a:rPr lang="en-US" b="1" dirty="0"/>
                  <a:t>destination</a:t>
                </a:r>
                <a:r>
                  <a:rPr lang="en-US" dirty="0"/>
                  <a:t>.</a:t>
                </a:r>
              </a:p>
              <a:p>
                <a:r>
                  <a:rPr lang="en-US" dirty="0"/>
                  <a:t>If the edges do not have directions then we have an </a:t>
                </a:r>
                <a:r>
                  <a:rPr lang="en-US" b="1" dirty="0"/>
                  <a:t>undirected graph</a:t>
                </a:r>
                <a:r>
                  <a:rPr lang="el-GR" b="1" dirty="0"/>
                  <a:t> (μη-κατευθυνόμενος </a:t>
                </a:r>
                <a:r>
                  <a:rPr lang="el-GR" b="1" dirty="0" err="1"/>
                  <a:t>γράφο</a:t>
                </a:r>
                <a:r>
                  <a:rPr lang="el-GR" b="1" dirty="0"/>
                  <a:t>)</a:t>
                </a:r>
                <a:r>
                  <a:rPr lang="en-US" dirty="0"/>
                  <a:t>. In this case edges are unordered pairs of vertices e.g.,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a:rPr>
                          <m:t>𝑣</m:t>
                        </m:r>
                        <m:r>
                          <a:rPr lang="en-US" b="0" i="1" smtClean="0">
                            <a:latin typeface="Cambria Math"/>
                          </a:rPr>
                          <m:t>,</m:t>
                        </m:r>
                        <m:r>
                          <a:rPr lang="en-US" b="0" i="1" smtClean="0">
                            <a:latin typeface="Cambria Math"/>
                          </a:rPr>
                          <m:t>𝑢</m:t>
                        </m:r>
                      </m:e>
                    </m:d>
                  </m:oMath>
                </a14:m>
                <a:r>
                  <a:rPr lang="en-US" dirty="0"/>
                  <a:t> and are called </a:t>
                </a:r>
                <a:r>
                  <a:rPr lang="en-US" b="1" dirty="0"/>
                  <a:t>undirected</a:t>
                </a:r>
                <a:r>
                  <a:rPr lang="en-US" dirty="0"/>
                  <a:t>. </a:t>
                </a:r>
              </a:p>
              <a:p>
                <a:r>
                  <a:rPr lang="en-US" dirty="0"/>
                  <a:t>For simplicity, we will use the directed pair notation noting that in the undirected case </a:t>
                </a:r>
                <a14:m>
                  <m:oMath xmlns:m="http://schemas.openxmlformats.org/officeDocument/2006/math">
                    <m:d>
                      <m:dPr>
                        <m:ctrlPr>
                          <a:rPr lang="en-US" i="1">
                            <a:latin typeface="Cambria Math" panose="02040503050406030204" pitchFamily="18" charset="0"/>
                          </a:rPr>
                        </m:ctrlPr>
                      </m:dPr>
                      <m:e>
                        <m:r>
                          <a:rPr lang="en-US" i="1">
                            <a:latin typeface="Cambria Math"/>
                          </a:rPr>
                          <m:t>𝑢</m:t>
                        </m:r>
                        <m:r>
                          <a:rPr lang="en-US" i="1">
                            <a:latin typeface="Cambria Math"/>
                          </a:rPr>
                          <m:t>,</m:t>
                        </m:r>
                        <m:r>
                          <a:rPr lang="en-US" i="1">
                            <a:latin typeface="Cambria Math"/>
                          </a:rPr>
                          <m:t>𝑣</m:t>
                        </m:r>
                      </m:e>
                    </m:d>
                  </m:oMath>
                </a14:m>
                <a:r>
                  <a:rPr lang="en-US" dirty="0"/>
                  <a:t> is the same as </a:t>
                </a:r>
                <a14:m>
                  <m:oMath xmlns:m="http://schemas.openxmlformats.org/officeDocument/2006/math">
                    <m:d>
                      <m:dPr>
                        <m:ctrlPr>
                          <a:rPr lang="en-US" i="1">
                            <a:latin typeface="Cambria Math" panose="02040503050406030204" pitchFamily="18" charset="0"/>
                          </a:rPr>
                        </m:ctrlPr>
                      </m:dPr>
                      <m:e>
                        <m:r>
                          <a:rPr lang="en-US" i="1">
                            <a:latin typeface="Cambria Math"/>
                          </a:rPr>
                          <m:t>𝑣</m:t>
                        </m:r>
                        <m:r>
                          <a:rPr lang="en-US" i="1">
                            <a:latin typeface="Cambria Math"/>
                          </a:rPr>
                          <m:t>,</m:t>
                        </m:r>
                        <m:r>
                          <a:rPr lang="en-US" i="1">
                            <a:latin typeface="Cambria Math"/>
                          </a:rPr>
                          <m:t>𝑢</m:t>
                        </m:r>
                      </m:e>
                    </m:d>
                  </m:oMath>
                </a14:m>
                <a:r>
                  <a:rPr lang="en-US" dirty="0"/>
                  <a:t>.</a:t>
                </a:r>
              </a:p>
              <a:p>
                <a:r>
                  <a:rPr lang="en-US" dirty="0"/>
                  <a:t>When we say simply graph, we will mean an undirected graph.</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5" t="-2561" r="-118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10</a:t>
            </a:fld>
            <a:endParaRPr lang="en-US"/>
          </a:p>
        </p:txBody>
      </p:sp>
    </p:spTree>
    <p:extLst>
      <p:ext uri="{BB962C8B-B14F-4D97-AF65-F5344CB8AC3E}">
        <p14:creationId xmlns:p14="http://schemas.microsoft.com/office/powerpoint/2010/main" val="140395133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a:t>
            </a:r>
            <a:r>
              <a:rPr lang="en-US" dirty="0" err="1"/>
              <a:t>Dags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Dags are also useful for representing </a:t>
                </a:r>
                <a:r>
                  <a:rPr lang="en-US" b="1" dirty="0"/>
                  <a:t>partial orders.</a:t>
                </a:r>
              </a:p>
              <a:p>
                <a:r>
                  <a:rPr lang="en-US" dirty="0"/>
                  <a:t>A </a:t>
                </a:r>
                <a:r>
                  <a:rPr lang="en-US" b="1" dirty="0"/>
                  <a:t>partial order </a:t>
                </a:r>
                <a14:m>
                  <m:oMath xmlns:m="http://schemas.openxmlformats.org/officeDocument/2006/math">
                    <m:r>
                      <a:rPr lang="en-US" b="0" i="1" smtClean="0">
                        <a:latin typeface="Cambria Math"/>
                      </a:rPr>
                      <m:t>𝑅</m:t>
                    </m:r>
                  </m:oMath>
                </a14:m>
                <a:r>
                  <a:rPr lang="en-US" dirty="0"/>
                  <a:t> on a set </a:t>
                </a:r>
                <a14:m>
                  <m:oMath xmlns:m="http://schemas.openxmlformats.org/officeDocument/2006/math">
                    <m:r>
                      <a:rPr lang="en-US" b="0" i="1" smtClean="0">
                        <a:latin typeface="Cambria Math"/>
                      </a:rPr>
                      <m:t>𝑆</m:t>
                    </m:r>
                  </m:oMath>
                </a14:m>
                <a:r>
                  <a:rPr lang="en-US" dirty="0"/>
                  <a:t> is a binary relation such that</a:t>
                </a:r>
              </a:p>
              <a:p>
                <a:pPr lvl="1"/>
                <a:r>
                  <a:rPr lang="en-US" dirty="0"/>
                  <a:t>For all </a:t>
                </a:r>
                <a14:m>
                  <m:oMath xmlns:m="http://schemas.openxmlformats.org/officeDocument/2006/math">
                    <m:r>
                      <a:rPr lang="en-US" b="0" i="1" smtClean="0">
                        <a:latin typeface="Cambria Math"/>
                      </a:rPr>
                      <m:t>𝑎</m:t>
                    </m:r>
                  </m:oMath>
                </a14:m>
                <a:r>
                  <a:rPr lang="en-US" dirty="0"/>
                  <a:t> in </a:t>
                </a:r>
                <a14:m>
                  <m:oMath xmlns:m="http://schemas.openxmlformats.org/officeDocument/2006/math">
                    <m:r>
                      <a:rPr lang="en-US" i="1">
                        <a:latin typeface="Cambria Math"/>
                      </a:rPr>
                      <m:t>𝑆</m:t>
                    </m:r>
                  </m:oMath>
                </a14:m>
                <a:r>
                  <a:rPr lang="en-US" dirty="0"/>
                  <a:t>, </a:t>
                </a:r>
                <a14:m>
                  <m:oMath xmlns:m="http://schemas.openxmlformats.org/officeDocument/2006/math">
                    <m:r>
                      <a:rPr lang="en-US" b="0" i="1" smtClean="0">
                        <a:latin typeface="Cambria Math"/>
                      </a:rPr>
                      <m:t>𝑎</m:t>
                    </m:r>
                    <m:r>
                      <a:rPr lang="en-US" b="0" i="1" smtClean="0">
                        <a:latin typeface="Cambria Math"/>
                      </a:rPr>
                      <m:t> </m:t>
                    </m:r>
                    <m:r>
                      <a:rPr lang="en-US" b="0" i="1" smtClean="0">
                        <a:latin typeface="Cambria Math"/>
                      </a:rPr>
                      <m:t>𝑅</m:t>
                    </m:r>
                    <m:r>
                      <a:rPr lang="en-US" b="0" i="1" smtClean="0">
                        <a:latin typeface="Cambria Math"/>
                      </a:rPr>
                      <m:t> </m:t>
                    </m:r>
                    <m:r>
                      <a:rPr lang="en-US" b="0" i="1" smtClean="0">
                        <a:latin typeface="Cambria Math"/>
                      </a:rPr>
                      <m:t>𝑎</m:t>
                    </m:r>
                  </m:oMath>
                </a14:m>
                <a:r>
                  <a:rPr lang="en-US" dirty="0"/>
                  <a:t> is false (</a:t>
                </a:r>
                <a:r>
                  <a:rPr lang="en-US" dirty="0" err="1"/>
                  <a:t>irreflexivity</a:t>
                </a:r>
                <a:r>
                  <a:rPr lang="en-US" dirty="0"/>
                  <a:t>)</a:t>
                </a:r>
              </a:p>
              <a:p>
                <a:pPr lvl="1"/>
                <a:r>
                  <a:rPr lang="en-US" dirty="0"/>
                  <a:t>For all </a:t>
                </a:r>
                <a14:m>
                  <m:oMath xmlns:m="http://schemas.openxmlformats.org/officeDocument/2006/math">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𝑐</m:t>
                    </m:r>
                  </m:oMath>
                </a14:m>
                <a:r>
                  <a:rPr lang="en-US" dirty="0"/>
                  <a:t> in </a:t>
                </a:r>
                <a14:m>
                  <m:oMath xmlns:m="http://schemas.openxmlformats.org/officeDocument/2006/math">
                    <m:r>
                      <a:rPr lang="en-US" i="1">
                        <a:latin typeface="Cambria Math"/>
                      </a:rPr>
                      <m:t>𝑆</m:t>
                    </m:r>
                  </m:oMath>
                </a14:m>
                <a:r>
                  <a:rPr lang="en-US" dirty="0"/>
                  <a:t>, if </a:t>
                </a:r>
                <a14:m>
                  <m:oMath xmlns:m="http://schemas.openxmlformats.org/officeDocument/2006/math">
                    <m:r>
                      <a:rPr lang="en-US" i="1">
                        <a:latin typeface="Cambria Math"/>
                      </a:rPr>
                      <m:t>𝑎</m:t>
                    </m:r>
                    <m:r>
                      <a:rPr lang="en-US" i="1">
                        <a:latin typeface="Cambria Math"/>
                      </a:rPr>
                      <m:t> </m:t>
                    </m:r>
                    <m:r>
                      <a:rPr lang="en-US" i="1">
                        <a:latin typeface="Cambria Math"/>
                      </a:rPr>
                      <m:t>𝑅</m:t>
                    </m:r>
                    <m:r>
                      <a:rPr lang="en-US" i="1">
                        <a:latin typeface="Cambria Math"/>
                      </a:rPr>
                      <m:t> </m:t>
                    </m:r>
                    <m:r>
                      <a:rPr lang="en-US" b="0" i="1" smtClean="0">
                        <a:latin typeface="Cambria Math"/>
                      </a:rPr>
                      <m:t>𝑏</m:t>
                    </m:r>
                  </m:oMath>
                </a14:m>
                <a:r>
                  <a:rPr lang="en-US" dirty="0"/>
                  <a:t> and </a:t>
                </a:r>
                <a14:m>
                  <m:oMath xmlns:m="http://schemas.openxmlformats.org/officeDocument/2006/math">
                    <m:r>
                      <a:rPr lang="en-US" b="0" i="1" smtClean="0">
                        <a:latin typeface="Cambria Math"/>
                      </a:rPr>
                      <m:t>𝑏</m:t>
                    </m:r>
                    <m:r>
                      <a:rPr lang="en-US" b="0" i="1" smtClean="0">
                        <a:latin typeface="Cambria Math"/>
                      </a:rPr>
                      <m:t> </m:t>
                    </m:r>
                    <m:r>
                      <a:rPr lang="en-US" b="0" i="1" smtClean="0">
                        <a:latin typeface="Cambria Math"/>
                      </a:rPr>
                      <m:t>𝑅</m:t>
                    </m:r>
                    <m:r>
                      <a:rPr lang="en-US" b="0" i="1" smtClean="0">
                        <a:latin typeface="Cambria Math"/>
                      </a:rPr>
                      <m:t> </m:t>
                    </m:r>
                    <m:r>
                      <a:rPr lang="en-US" b="0" i="1" smtClean="0">
                        <a:latin typeface="Cambria Math"/>
                      </a:rPr>
                      <m:t>𝑐</m:t>
                    </m:r>
                  </m:oMath>
                </a14:m>
                <a:r>
                  <a:rPr lang="en-US" dirty="0"/>
                  <a:t> then </a:t>
                </a:r>
                <a14:m>
                  <m:oMath xmlns:m="http://schemas.openxmlformats.org/officeDocument/2006/math">
                    <m:r>
                      <a:rPr lang="en-US" b="0" i="1" smtClean="0">
                        <a:latin typeface="Cambria Math"/>
                      </a:rPr>
                      <m:t>𝑎</m:t>
                    </m:r>
                    <m:r>
                      <a:rPr lang="en-US" b="0" i="1" smtClean="0">
                        <a:latin typeface="Cambria Math"/>
                      </a:rPr>
                      <m:t> </m:t>
                    </m:r>
                    <m:r>
                      <a:rPr lang="en-US" b="0" i="1" smtClean="0">
                        <a:latin typeface="Cambria Math"/>
                      </a:rPr>
                      <m:t>𝑅</m:t>
                    </m:r>
                    <m:r>
                      <a:rPr lang="en-US" b="0" i="1" smtClean="0">
                        <a:latin typeface="Cambria Math"/>
                      </a:rPr>
                      <m:t> </m:t>
                    </m:r>
                    <m:r>
                      <a:rPr lang="en-US" b="0" i="1" smtClean="0">
                        <a:latin typeface="Cambria Math"/>
                      </a:rPr>
                      <m:t>𝑐</m:t>
                    </m:r>
                  </m:oMath>
                </a14:m>
                <a:r>
                  <a:rPr lang="en-US" dirty="0"/>
                  <a:t> (transitivity)</a:t>
                </a:r>
              </a:p>
              <a:p>
                <a:r>
                  <a:rPr lang="en-US" dirty="0"/>
                  <a:t>Two natural examples of partial orders are the “less than” relation (</a:t>
                </a:r>
                <a14:m>
                  <m:oMath xmlns:m="http://schemas.openxmlformats.org/officeDocument/2006/math">
                    <m:r>
                      <a:rPr lang="en-US" i="1" smtClean="0">
                        <a:latin typeface="Cambria Math"/>
                        <a:ea typeface="Cambria Math"/>
                      </a:rPr>
                      <m:t>&lt;</m:t>
                    </m:r>
                  </m:oMath>
                </a14:m>
                <a:r>
                  <a:rPr lang="en-US" dirty="0"/>
                  <a:t>) on integers, and the relation of proper containment (</a:t>
                </a:r>
                <a:r>
                  <a:rPr lang="en-US" dirty="0">
                    <a:latin typeface="Cambria Math"/>
                    <a:ea typeface="Cambria Math"/>
                  </a:rPr>
                  <a:t>⊂) on sets.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b="-107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100</a:t>
            </a:fld>
            <a:endParaRPr lang="en-US"/>
          </a:p>
        </p:txBody>
      </p:sp>
    </p:spTree>
    <p:extLst>
      <p:ext uri="{BB962C8B-B14F-4D97-AF65-F5344CB8AC3E}">
        <p14:creationId xmlns:p14="http://schemas.microsoft.com/office/powerpoint/2010/main" val="1513526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b="0" i="1" smtClean="0">
                        <a:latin typeface="Cambria Math"/>
                      </a:rPr>
                      <m:t>𝑆</m:t>
                    </m:r>
                    <m:r>
                      <a:rPr lang="en-US" b="0" i="1" smtClean="0">
                        <a:latin typeface="Cambria Math"/>
                      </a:rPr>
                      <m:t>=</m:t>
                    </m:r>
                    <m:d>
                      <m:dPr>
                        <m:begChr m:val="{"/>
                        <m:endChr m:val="}"/>
                        <m:ctrlPr>
                          <a:rPr lang="en-US" b="0" i="1" smtClean="0">
                            <a:latin typeface="Cambria Math" panose="02040503050406030204" pitchFamily="18" charset="0"/>
                          </a:rPr>
                        </m:ctrlPr>
                      </m:dPr>
                      <m:e>
                        <m:r>
                          <a:rPr lang="en-US" b="0" i="1" smtClean="0">
                            <a:latin typeface="Cambria Math"/>
                          </a:rPr>
                          <m:t>1, 2, 3</m:t>
                        </m:r>
                      </m:e>
                    </m:d>
                  </m:oMath>
                </a14:m>
                <a:r>
                  <a:rPr lang="en-US" dirty="0"/>
                  <a:t> and let </a:t>
                </a:r>
                <a14:m>
                  <m:oMath xmlns:m="http://schemas.openxmlformats.org/officeDocument/2006/math">
                    <m:r>
                      <a:rPr lang="en-US" b="0" i="1" smtClean="0">
                        <a:latin typeface="Cambria Math"/>
                      </a:rPr>
                      <m:t>𝑃</m:t>
                    </m:r>
                    <m:r>
                      <a:rPr lang="en-US" b="0" i="1" smtClean="0">
                        <a:latin typeface="Cambria Math"/>
                      </a:rPr>
                      <m:t>(</m:t>
                    </m:r>
                    <m:r>
                      <a:rPr lang="en-US" b="0" i="1" smtClean="0">
                        <a:latin typeface="Cambria Math"/>
                      </a:rPr>
                      <m:t>𝑆</m:t>
                    </m:r>
                    <m:r>
                      <a:rPr lang="en-US" b="0" i="1" smtClean="0">
                        <a:latin typeface="Cambria Math"/>
                      </a:rPr>
                      <m:t>)</m:t>
                    </m:r>
                  </m:oMath>
                </a14:m>
                <a:r>
                  <a:rPr lang="en-US" dirty="0"/>
                  <a:t> be the power set of </a:t>
                </a:r>
                <a14:m>
                  <m:oMath xmlns:m="http://schemas.openxmlformats.org/officeDocument/2006/math">
                    <m:r>
                      <a:rPr lang="en-US" b="0" i="1" smtClean="0">
                        <a:latin typeface="Cambria Math"/>
                      </a:rPr>
                      <m:t>𝑆</m:t>
                    </m:r>
                  </m:oMath>
                </a14:m>
                <a:r>
                  <a:rPr lang="en-US" dirty="0"/>
                  <a:t>, that is, the set of all subsets of </a:t>
                </a:r>
                <a14:m>
                  <m:oMath xmlns:m="http://schemas.openxmlformats.org/officeDocument/2006/math">
                    <m:r>
                      <a:rPr lang="en-US" i="1">
                        <a:latin typeface="Cambria Math"/>
                      </a:rPr>
                      <m:t>𝑆</m:t>
                    </m:r>
                  </m:oMath>
                </a14:m>
                <a:r>
                  <a:rPr lang="en-US" dirty="0"/>
                  <a:t>. The relation </a:t>
                </a:r>
                <a:r>
                  <a:rPr lang="en-US" dirty="0">
                    <a:latin typeface="Cambria Math"/>
                    <a:ea typeface="Cambria Math"/>
                  </a:rPr>
                  <a:t>⊂ </a:t>
                </a:r>
                <a:r>
                  <a:rPr lang="en-US" dirty="0">
                    <a:ea typeface="Cambria Math"/>
                  </a:rPr>
                  <a:t>is a partial order on </a:t>
                </a:r>
                <a14:m>
                  <m:oMath xmlns:m="http://schemas.openxmlformats.org/officeDocument/2006/math">
                    <m:r>
                      <a:rPr lang="en-US" i="1">
                        <a:latin typeface="Cambria Math"/>
                      </a:rPr>
                      <m:t>𝑆</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274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101</a:t>
            </a:fld>
            <a:endParaRPr lang="en-US"/>
          </a:p>
        </p:txBody>
      </p:sp>
    </p:spTree>
    <p:extLst>
      <p:ext uri="{BB962C8B-B14F-4D97-AF65-F5344CB8AC3E}">
        <p14:creationId xmlns:p14="http://schemas.microsoft.com/office/powerpoint/2010/main" val="19848567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Dag of the 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102</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3923928" y="1700808"/>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{1,2,3}</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923928" y="1700808"/>
                <a:ext cx="936104" cy="369332"/>
              </a:xfrm>
              <a:prstGeom prst="rect">
                <a:avLst/>
              </a:prstGeom>
              <a:blipFill rotWithShape="1">
                <a:blip r:embed="rId2"/>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835696" y="2636912"/>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{1,2}</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1835696" y="2636912"/>
                <a:ext cx="936104" cy="369332"/>
              </a:xfrm>
              <a:prstGeom prst="rect">
                <a:avLst/>
              </a:prstGeom>
              <a:blipFill rotWithShape="1">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23928" y="2637304"/>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{1,3}</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923928" y="2637304"/>
                <a:ext cx="936104" cy="369332"/>
              </a:xfrm>
              <a:prstGeom prst="rect">
                <a:avLst/>
              </a:prstGeom>
              <a:blipFill rotWithShape="1">
                <a:blip r:embed="rId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652120" y="2638480"/>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{2,3}</m:t>
                      </m:r>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652120" y="2638480"/>
                <a:ext cx="936104" cy="369332"/>
              </a:xfrm>
              <a:prstGeom prst="rect">
                <a:avLst/>
              </a:prstGeom>
              <a:blipFill rotWithShape="1">
                <a:blip r:embed="rId5"/>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52528" y="4042658"/>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952528" y="4042658"/>
                <a:ext cx="936104" cy="369332"/>
              </a:xfrm>
              <a:prstGeom prst="rect">
                <a:avLst/>
              </a:prstGeom>
              <a:blipFill rotWithShape="1">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140496" y="4085456"/>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{1}</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140496" y="4085456"/>
                <a:ext cx="936104" cy="369332"/>
              </a:xfrm>
              <a:prstGeom prst="rect">
                <a:avLst/>
              </a:prstGeom>
              <a:blipFill rotWithShape="1">
                <a:blip r:embed="rId7"/>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652120" y="4047852"/>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{3}</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652120" y="4047852"/>
                <a:ext cx="936104" cy="369332"/>
              </a:xfrm>
              <a:prstGeom prst="rect">
                <a:avLst/>
              </a:prstGeom>
              <a:blipFill rotWithShape="1">
                <a:blip r:embed="rId8"/>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952528" y="5228309"/>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952528" y="5228309"/>
                <a:ext cx="936104" cy="369332"/>
              </a:xfrm>
              <a:prstGeom prst="rect">
                <a:avLst/>
              </a:prstGeom>
              <a:blipFill rotWithShape="1">
                <a:blip r:embed="rId9"/>
                <a:stretch>
                  <a:fillRect b="-1667"/>
                </a:stretch>
              </a:blipFill>
            </p:spPr>
            <p:txBody>
              <a:bodyPr/>
              <a:lstStyle/>
              <a:p>
                <a:r>
                  <a:rPr lang="en-US">
                    <a:noFill/>
                  </a:rPr>
                  <a:t> </a:t>
                </a:r>
              </a:p>
            </p:txBody>
          </p:sp>
        </mc:Fallback>
      </mc:AlternateContent>
      <p:cxnSp>
        <p:nvCxnSpPr>
          <p:cNvPr id="15" name="Straight Arrow Connector 14"/>
          <p:cNvCxnSpPr>
            <a:endCxn id="7" idx="0"/>
          </p:cNvCxnSpPr>
          <p:nvPr/>
        </p:nvCxnSpPr>
        <p:spPr>
          <a:xfrm flipH="1">
            <a:off x="2303748" y="1988840"/>
            <a:ext cx="1764196" cy="6480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9" idx="0"/>
          </p:cNvCxnSpPr>
          <p:nvPr/>
        </p:nvCxnSpPr>
        <p:spPr>
          <a:xfrm>
            <a:off x="4788024" y="1988840"/>
            <a:ext cx="1332148" cy="6496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2"/>
          </p:cNvCxnSpPr>
          <p:nvPr/>
        </p:nvCxnSpPr>
        <p:spPr>
          <a:xfrm>
            <a:off x="4391980" y="2070140"/>
            <a:ext cx="28600" cy="5667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1" idx="0"/>
          </p:cNvCxnSpPr>
          <p:nvPr/>
        </p:nvCxnSpPr>
        <p:spPr>
          <a:xfrm flipH="1">
            <a:off x="2608548" y="2924944"/>
            <a:ext cx="1531404" cy="116051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644008" y="2924944"/>
            <a:ext cx="1368152" cy="116051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4572000" y="3006244"/>
            <a:ext cx="1296144" cy="107921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2"/>
            <a:endCxn id="12" idx="0"/>
          </p:cNvCxnSpPr>
          <p:nvPr/>
        </p:nvCxnSpPr>
        <p:spPr>
          <a:xfrm>
            <a:off x="6120172" y="3007812"/>
            <a:ext cx="0" cy="10400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303748" y="3007812"/>
            <a:ext cx="252028" cy="10776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555776" y="2924944"/>
            <a:ext cx="1728192" cy="116051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2" idx="2"/>
          </p:cNvCxnSpPr>
          <p:nvPr/>
        </p:nvCxnSpPr>
        <p:spPr>
          <a:xfrm flipH="1">
            <a:off x="4572000" y="4417184"/>
            <a:ext cx="1548172" cy="95603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608548" y="4454788"/>
            <a:ext cx="1675420" cy="91842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420580" y="4417184"/>
            <a:ext cx="0" cy="8111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6628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for </a:t>
            </a:r>
            <a:r>
              <a:rPr lang="en-US" dirty="0" err="1"/>
              <a:t>Acyclicity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Suppose we are given a digraph </a:t>
                </a:r>
                <a14:m>
                  <m:oMath xmlns:m="http://schemas.openxmlformats.org/officeDocument/2006/math">
                    <m:r>
                      <a:rPr lang="en-US" b="0" i="1" smtClean="0">
                        <a:latin typeface="Cambria Math"/>
                      </a:rPr>
                      <m:t>𝐺</m:t>
                    </m:r>
                  </m:oMath>
                </a14:m>
                <a:r>
                  <a:rPr lang="en-US" dirty="0"/>
                  <a:t> and we wish to </a:t>
                </a:r>
                <a:r>
                  <a:rPr lang="en-US" b="1" dirty="0"/>
                  <a:t>determine whether </a:t>
                </a:r>
                <a14:m>
                  <m:oMath xmlns:m="http://schemas.openxmlformats.org/officeDocument/2006/math">
                    <m:r>
                      <a:rPr lang="en-US" b="1" i="1">
                        <a:latin typeface="Cambria Math"/>
                      </a:rPr>
                      <m:t>𝑮</m:t>
                    </m:r>
                  </m:oMath>
                </a14:m>
                <a:r>
                  <a:rPr lang="en-US" b="1" dirty="0"/>
                  <a:t> is acyclic</a:t>
                </a:r>
                <a:r>
                  <a:rPr lang="en-US" dirty="0"/>
                  <a:t>.</a:t>
                </a:r>
              </a:p>
              <a:p>
                <a:r>
                  <a:rPr lang="en-US" dirty="0"/>
                  <a:t>DFS can be used to answer this question.</a:t>
                </a:r>
              </a:p>
              <a:p>
                <a:r>
                  <a:rPr lang="en-US" dirty="0"/>
                  <a:t>If a back edge is encountered during a DFS then clearly the graph has a cycle.</a:t>
                </a:r>
              </a:p>
              <a:p>
                <a:r>
                  <a:rPr lang="en-US" dirty="0"/>
                  <a:t>Conversely, if the graph has a cycle then a back edge will be encountered in any DFS of the graph. 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103</a:t>
            </a:fld>
            <a:endParaRPr lang="en-US"/>
          </a:p>
        </p:txBody>
      </p:sp>
    </p:spTree>
    <p:extLst>
      <p:ext uri="{BB962C8B-B14F-4D97-AF65-F5344CB8AC3E}">
        <p14:creationId xmlns:p14="http://schemas.microsoft.com/office/powerpoint/2010/main" val="38312065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Suppose </a:t>
                </a:r>
                <a14:m>
                  <m:oMath xmlns:m="http://schemas.openxmlformats.org/officeDocument/2006/math">
                    <m:r>
                      <a:rPr lang="en-US" i="1">
                        <a:latin typeface="Cambria Math"/>
                      </a:rPr>
                      <m:t>𝐺</m:t>
                    </m:r>
                  </m:oMath>
                </a14:m>
                <a:r>
                  <a:rPr lang="en-US" dirty="0"/>
                  <a:t> is cyclic. If we do a DFS of </a:t>
                </a:r>
                <a14:m>
                  <m:oMath xmlns:m="http://schemas.openxmlformats.org/officeDocument/2006/math">
                    <m:r>
                      <a:rPr lang="en-US" i="1">
                        <a:latin typeface="Cambria Math"/>
                      </a:rPr>
                      <m:t>𝐺</m:t>
                    </m:r>
                  </m:oMath>
                </a14:m>
                <a:r>
                  <a:rPr lang="en-US" dirty="0"/>
                  <a:t>, there will be one vertex </a:t>
                </a:r>
                <a14:m>
                  <m:oMath xmlns:m="http://schemas.openxmlformats.org/officeDocument/2006/math">
                    <m:r>
                      <a:rPr lang="en-US" b="0" i="1" smtClean="0">
                        <a:latin typeface="Cambria Math"/>
                      </a:rPr>
                      <m:t>𝑣</m:t>
                    </m:r>
                  </m:oMath>
                </a14:m>
                <a:r>
                  <a:rPr lang="en-US" dirty="0"/>
                  <a:t> having the lowest DFS number of any vertex on a cycle. Consider an edge </a:t>
                </a:r>
                <a14:m>
                  <m:oMath xmlns:m="http://schemas.openxmlformats.org/officeDocument/2006/math">
                    <m:r>
                      <a:rPr lang="en-US" b="0" i="1" smtClean="0">
                        <a:latin typeface="Cambria Math"/>
                      </a:rPr>
                      <m:t>(</m:t>
                    </m:r>
                    <m:r>
                      <a:rPr lang="en-US" b="0" i="1" smtClean="0">
                        <a:latin typeface="Cambria Math"/>
                      </a:rPr>
                      <m:t>𝑢</m:t>
                    </m:r>
                    <m:r>
                      <a:rPr lang="en-US" b="0" i="1" smtClean="0">
                        <a:latin typeface="Cambria Math"/>
                      </a:rPr>
                      <m:t>,</m:t>
                    </m:r>
                    <m:r>
                      <a:rPr lang="en-US" b="0" i="1" smtClean="0">
                        <a:latin typeface="Cambria Math"/>
                      </a:rPr>
                      <m:t>𝑣</m:t>
                    </m:r>
                    <m:r>
                      <a:rPr lang="en-US" b="0" i="1" smtClean="0">
                        <a:latin typeface="Cambria Math"/>
                      </a:rPr>
                      <m:t>)</m:t>
                    </m:r>
                  </m:oMath>
                </a14:m>
                <a:r>
                  <a:rPr lang="en-US" dirty="0"/>
                  <a:t> on some cycle containing </a:t>
                </a:r>
                <a14:m>
                  <m:oMath xmlns:m="http://schemas.openxmlformats.org/officeDocument/2006/math">
                    <m:r>
                      <a:rPr lang="en-US" i="1">
                        <a:latin typeface="Cambria Math"/>
                      </a:rPr>
                      <m:t>𝑣</m:t>
                    </m:r>
                  </m:oMath>
                </a14:m>
                <a:r>
                  <a:rPr lang="en-US" dirty="0"/>
                  <a:t>. Since </a:t>
                </a:r>
                <a14:m>
                  <m:oMath xmlns:m="http://schemas.openxmlformats.org/officeDocument/2006/math">
                    <m:r>
                      <a:rPr lang="en-US" b="0" i="1" smtClean="0">
                        <a:latin typeface="Cambria Math"/>
                      </a:rPr>
                      <m:t>𝑢</m:t>
                    </m:r>
                  </m:oMath>
                </a14:m>
                <a:r>
                  <a:rPr lang="en-US" dirty="0"/>
                  <a:t> is on the cycle, </a:t>
                </a:r>
                <a14:m>
                  <m:oMath xmlns:m="http://schemas.openxmlformats.org/officeDocument/2006/math">
                    <m:r>
                      <a:rPr lang="en-US" i="1">
                        <a:latin typeface="Cambria Math"/>
                      </a:rPr>
                      <m:t>𝑢</m:t>
                    </m:r>
                  </m:oMath>
                </a14:m>
                <a:r>
                  <a:rPr lang="en-US" dirty="0"/>
                  <a:t> must be a descendant of </a:t>
                </a:r>
                <a14:m>
                  <m:oMath xmlns:m="http://schemas.openxmlformats.org/officeDocument/2006/math">
                    <m:r>
                      <a:rPr lang="en-US" i="1">
                        <a:latin typeface="Cambria Math"/>
                      </a:rPr>
                      <m:t>𝑣</m:t>
                    </m:r>
                  </m:oMath>
                </a14:m>
                <a:r>
                  <a:rPr lang="en-US" dirty="0"/>
                  <a:t> in the depth-first spanning forest. Thus, </a:t>
                </a:r>
                <a14:m>
                  <m:oMath xmlns:m="http://schemas.openxmlformats.org/officeDocument/2006/math">
                    <m:r>
                      <a:rPr lang="en-US" i="1">
                        <a:latin typeface="Cambria Math"/>
                      </a:rPr>
                      <m:t>(</m:t>
                    </m:r>
                    <m:r>
                      <a:rPr lang="en-US" i="1">
                        <a:latin typeface="Cambria Math"/>
                      </a:rPr>
                      <m:t>𝑢</m:t>
                    </m:r>
                    <m:r>
                      <a:rPr lang="en-US" i="1">
                        <a:latin typeface="Cambria Math"/>
                      </a:rPr>
                      <m:t>,</m:t>
                    </m:r>
                    <m:r>
                      <a:rPr lang="en-US" i="1">
                        <a:latin typeface="Cambria Math"/>
                      </a:rPr>
                      <m:t>𝑣</m:t>
                    </m:r>
                    <m:r>
                      <a:rPr lang="en-US" i="1">
                        <a:latin typeface="Cambria Math"/>
                      </a:rPr>
                      <m:t>)</m:t>
                    </m:r>
                  </m:oMath>
                </a14:m>
                <a:r>
                  <a:rPr lang="en-US" dirty="0"/>
                  <a:t> cannot be a cross edge. Since the DFS number of </a:t>
                </a:r>
                <a14:m>
                  <m:oMath xmlns:m="http://schemas.openxmlformats.org/officeDocument/2006/math">
                    <m:r>
                      <a:rPr lang="en-US" i="1">
                        <a:latin typeface="Cambria Math"/>
                      </a:rPr>
                      <m:t>𝑢</m:t>
                    </m:r>
                  </m:oMath>
                </a14:m>
                <a:r>
                  <a:rPr lang="en-US" dirty="0"/>
                  <a:t> is greater than the DFS number of </a:t>
                </a:r>
                <a14:m>
                  <m:oMath xmlns:m="http://schemas.openxmlformats.org/officeDocument/2006/math">
                    <m:r>
                      <a:rPr lang="en-US" i="1">
                        <a:latin typeface="Cambria Math"/>
                      </a:rPr>
                      <m:t>𝑣</m:t>
                    </m:r>
                  </m:oMath>
                </a14:m>
                <a:r>
                  <a:rPr lang="en-US" dirty="0"/>
                  <a:t>, </a:t>
                </a:r>
                <a14:m>
                  <m:oMath xmlns:m="http://schemas.openxmlformats.org/officeDocument/2006/math">
                    <m:r>
                      <a:rPr lang="en-US" i="1">
                        <a:latin typeface="Cambria Math"/>
                      </a:rPr>
                      <m:t>(</m:t>
                    </m:r>
                    <m:r>
                      <a:rPr lang="en-US" i="1">
                        <a:latin typeface="Cambria Math"/>
                      </a:rPr>
                      <m:t>𝑢</m:t>
                    </m:r>
                    <m:r>
                      <a:rPr lang="en-US" i="1">
                        <a:latin typeface="Cambria Math"/>
                      </a:rPr>
                      <m:t>,</m:t>
                    </m:r>
                    <m:r>
                      <a:rPr lang="en-US" i="1">
                        <a:latin typeface="Cambria Math"/>
                      </a:rPr>
                      <m:t>𝑣</m:t>
                    </m:r>
                    <m:r>
                      <a:rPr lang="en-US" i="1">
                        <a:latin typeface="Cambria Math"/>
                      </a:rPr>
                      <m:t>)</m:t>
                    </m:r>
                  </m:oMath>
                </a14:m>
                <a:r>
                  <a:rPr lang="en-US" dirty="0"/>
                  <a:t> cannot be a tree edge or a forward edge. Hence, </a:t>
                </a:r>
                <a14:m>
                  <m:oMath xmlns:m="http://schemas.openxmlformats.org/officeDocument/2006/math">
                    <m:r>
                      <a:rPr lang="en-US" i="1">
                        <a:latin typeface="Cambria Math"/>
                      </a:rPr>
                      <m:t>(</m:t>
                    </m:r>
                    <m:r>
                      <a:rPr lang="en-US" i="1">
                        <a:latin typeface="Cambria Math"/>
                      </a:rPr>
                      <m:t>𝑢</m:t>
                    </m:r>
                    <m:r>
                      <a:rPr lang="en-US" i="1">
                        <a:latin typeface="Cambria Math"/>
                      </a:rPr>
                      <m:t>,</m:t>
                    </m:r>
                    <m:r>
                      <a:rPr lang="en-US" i="1">
                        <a:latin typeface="Cambria Math"/>
                      </a:rPr>
                      <m:t>𝑣</m:t>
                    </m:r>
                    <m:r>
                      <a:rPr lang="en-US" i="1">
                        <a:latin typeface="Cambria Math"/>
                      </a:rPr>
                      <m:t>)</m:t>
                    </m:r>
                  </m:oMath>
                </a14:m>
                <a:r>
                  <a:rPr lang="en-US" dirty="0"/>
                  <a:t> is a back edge.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2695" r="-1556" b="-35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104</a:t>
            </a:fld>
            <a:endParaRPr lang="en-US"/>
          </a:p>
        </p:txBody>
      </p:sp>
    </p:spTree>
    <p:extLst>
      <p:ext uri="{BB962C8B-B14F-4D97-AF65-F5344CB8AC3E}">
        <p14:creationId xmlns:p14="http://schemas.microsoft.com/office/powerpoint/2010/main" val="23163310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Topological Ordering of a DAG</a:t>
            </a:r>
          </a:p>
        </p:txBody>
      </p:sp>
      <p:sp>
        <p:nvSpPr>
          <p:cNvPr id="3" name="Content Placeholder 2"/>
          <p:cNvSpPr>
            <a:spLocks noGrp="1"/>
          </p:cNvSpPr>
          <p:nvPr>
            <p:ph idx="1"/>
          </p:nvPr>
        </p:nvSpPr>
        <p:spPr/>
        <p:txBody>
          <a:bodyPr>
            <a:normAutofit/>
          </a:bodyPr>
          <a:lstStyle/>
          <a:p>
            <a:r>
              <a:rPr lang="en-US" dirty="0"/>
              <a:t>A </a:t>
            </a:r>
            <a:r>
              <a:rPr lang="en-US" b="1" dirty="0"/>
              <a:t>topological ordering (</a:t>
            </a:r>
            <a:r>
              <a:rPr lang="el-GR" b="1" dirty="0" err="1"/>
              <a:t>τοπολογική</a:t>
            </a:r>
            <a:r>
              <a:rPr lang="el-GR" b="1" dirty="0"/>
              <a:t> ταξινόμηση) </a:t>
            </a:r>
            <a:r>
              <a:rPr lang="en-US" dirty="0"/>
              <a:t>of the vertices of a dag </a:t>
            </a:r>
            <a:r>
              <a:rPr lang="en-US" i="1" dirty="0">
                <a:latin typeface="Cambria Math" pitchFamily="18" charset="0"/>
                <a:ea typeface="Cambria Math" pitchFamily="18" charset="0"/>
              </a:rPr>
              <a:t>G </a:t>
            </a:r>
            <a:r>
              <a:rPr lang="en-US" dirty="0"/>
              <a:t> is a sequential list </a:t>
            </a:r>
            <a:r>
              <a:rPr lang="en-US" i="1" dirty="0">
                <a:latin typeface="Cambria Math" pitchFamily="18" charset="0"/>
                <a:ea typeface="Cambria Math" pitchFamily="18" charset="0"/>
              </a:rPr>
              <a:t>L</a:t>
            </a:r>
            <a:r>
              <a:rPr lang="en-US" dirty="0"/>
              <a:t> of the vertices of </a:t>
            </a:r>
            <a:r>
              <a:rPr lang="en-US" i="1" dirty="0">
                <a:latin typeface="Cambria Math" pitchFamily="18" charset="0"/>
                <a:ea typeface="Cambria Math" pitchFamily="18" charset="0"/>
              </a:rPr>
              <a:t>G</a:t>
            </a:r>
            <a:r>
              <a:rPr lang="en-US" dirty="0"/>
              <a:t>  (a linear ordering) such that if there is a directed path from vertex </a:t>
            </a:r>
            <a:r>
              <a:rPr lang="en-US" i="1" dirty="0">
                <a:latin typeface="Cambria Math" pitchFamily="18" charset="0"/>
                <a:ea typeface="Cambria Math" pitchFamily="18" charset="0"/>
              </a:rPr>
              <a:t>A</a:t>
            </a:r>
            <a:r>
              <a:rPr lang="en-US" dirty="0"/>
              <a:t> to vertex </a:t>
            </a:r>
            <a:r>
              <a:rPr lang="en-US" i="1" dirty="0">
                <a:latin typeface="Cambria Math" pitchFamily="18" charset="0"/>
                <a:ea typeface="Cambria Math" pitchFamily="18" charset="0"/>
              </a:rPr>
              <a:t>B</a:t>
            </a:r>
            <a:r>
              <a:rPr lang="en-US" dirty="0"/>
              <a:t> in </a:t>
            </a:r>
            <a:r>
              <a:rPr lang="en-US" i="1" dirty="0">
                <a:latin typeface="Cambria Math" pitchFamily="18" charset="0"/>
                <a:ea typeface="Cambria Math" pitchFamily="18" charset="0"/>
              </a:rPr>
              <a:t>G</a:t>
            </a:r>
            <a:r>
              <a:rPr lang="en-US" dirty="0"/>
              <a:t>, then </a:t>
            </a:r>
            <a:r>
              <a:rPr lang="en-US" i="1" dirty="0">
                <a:latin typeface="Cambria Math" pitchFamily="18" charset="0"/>
                <a:ea typeface="Cambria Math" pitchFamily="18" charset="0"/>
              </a:rPr>
              <a:t>A</a:t>
            </a:r>
            <a:r>
              <a:rPr lang="en-US" dirty="0"/>
              <a:t> comes before </a:t>
            </a:r>
            <a:r>
              <a:rPr lang="en-US" i="1" dirty="0">
                <a:latin typeface="Cambria Math" pitchFamily="18" charset="0"/>
                <a:ea typeface="Cambria Math" pitchFamily="18" charset="0"/>
              </a:rPr>
              <a:t>B</a:t>
            </a:r>
            <a:r>
              <a:rPr lang="en-US" dirty="0"/>
              <a:t> in the list </a:t>
            </a:r>
            <a:r>
              <a:rPr lang="en-US" i="1" dirty="0">
                <a:latin typeface="Cambria Math" pitchFamily="18" charset="0"/>
                <a:ea typeface="Cambria Math" pitchFamily="18" charset="0"/>
              </a:rPr>
              <a:t>L.</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105</a:t>
            </a:fld>
            <a:endParaRPr lang="en-US"/>
          </a:p>
        </p:txBody>
      </p:sp>
    </p:spTree>
    <p:extLst>
      <p:ext uri="{BB962C8B-B14F-4D97-AF65-F5344CB8AC3E}">
        <p14:creationId xmlns:p14="http://schemas.microsoft.com/office/powerpoint/2010/main" val="195933885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i="1" dirty="0">
                <a:latin typeface="Cambria Math" pitchFamily="18" charset="0"/>
                <a:ea typeface="Cambria Math" pitchFamily="18" charset="0"/>
              </a:rPr>
              <a:t>G</a:t>
            </a:r>
            <a:r>
              <a:rPr lang="en-US" dirty="0"/>
              <a:t> might be a graph in which the vertices represent university courses to take and in which an edge is directed from the vertex for course </a:t>
            </a:r>
            <a:r>
              <a:rPr lang="en-US" i="1" dirty="0">
                <a:latin typeface="Cambria Math" pitchFamily="18" charset="0"/>
                <a:ea typeface="Cambria Math" pitchFamily="18" charset="0"/>
              </a:rPr>
              <a:t>A</a:t>
            </a:r>
            <a:r>
              <a:rPr lang="en-US" dirty="0"/>
              <a:t> to the vertex for course </a:t>
            </a:r>
            <a:r>
              <a:rPr lang="en-US" i="1" dirty="0">
                <a:latin typeface="Cambria Math" pitchFamily="18" charset="0"/>
                <a:ea typeface="Cambria Math" pitchFamily="18" charset="0"/>
              </a:rPr>
              <a:t>B</a:t>
            </a:r>
            <a:r>
              <a:rPr lang="en-US" dirty="0"/>
              <a:t> if course </a:t>
            </a:r>
            <a:r>
              <a:rPr lang="en-US" i="1" dirty="0">
                <a:latin typeface="Cambria Math" pitchFamily="18" charset="0"/>
                <a:ea typeface="Cambria Math" pitchFamily="18" charset="0"/>
              </a:rPr>
              <a:t>A</a:t>
            </a:r>
            <a:r>
              <a:rPr lang="en-US" dirty="0"/>
              <a:t> is a </a:t>
            </a:r>
            <a:r>
              <a:rPr lang="en-US" b="1" dirty="0"/>
              <a:t>prerequisite</a:t>
            </a:r>
            <a:r>
              <a:rPr lang="en-US" dirty="0"/>
              <a:t> of </a:t>
            </a:r>
            <a:r>
              <a:rPr lang="en-US" i="1" dirty="0">
                <a:latin typeface="Cambria Math" pitchFamily="18" charset="0"/>
                <a:ea typeface="Cambria Math" pitchFamily="18" charset="0"/>
              </a:rPr>
              <a:t>B</a:t>
            </a:r>
            <a:r>
              <a:rPr lang="en-US" dirty="0"/>
              <a:t>.</a:t>
            </a:r>
          </a:p>
          <a:p>
            <a:r>
              <a:rPr lang="en-US" dirty="0"/>
              <a:t>Then a topological ordering of the vertices of </a:t>
            </a:r>
            <a:r>
              <a:rPr lang="en-US" i="1" dirty="0">
                <a:latin typeface="Cambria Math" pitchFamily="18" charset="0"/>
                <a:ea typeface="Cambria Math" pitchFamily="18" charset="0"/>
              </a:rPr>
              <a:t>G </a:t>
            </a:r>
            <a:r>
              <a:rPr lang="en-US" i="1" dirty="0">
                <a:ea typeface="Cambria Math" pitchFamily="18" charset="0"/>
              </a:rPr>
              <a:t> </a:t>
            </a:r>
            <a:r>
              <a:rPr lang="en-US" dirty="0">
                <a:ea typeface="Cambria Math" pitchFamily="18" charset="0"/>
              </a:rPr>
              <a:t>gives us a possible way to organize one’s studies.</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106</a:t>
            </a:fld>
            <a:endParaRPr lang="en-US"/>
          </a:p>
        </p:txBody>
      </p:sp>
    </p:spTree>
    <p:extLst>
      <p:ext uri="{BB962C8B-B14F-4D97-AF65-F5344CB8AC3E}">
        <p14:creationId xmlns:p14="http://schemas.microsoft.com/office/powerpoint/2010/main" val="3362533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107</a:t>
            </a:fld>
            <a:endParaRPr lang="en-US"/>
          </a:p>
        </p:txBody>
      </p:sp>
      <p:sp>
        <p:nvSpPr>
          <p:cNvPr id="6" name="Oval 5"/>
          <p:cNvSpPr/>
          <p:nvPr/>
        </p:nvSpPr>
        <p:spPr>
          <a:xfrm>
            <a:off x="899592"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734196" y="249289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44912"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412368" y="43521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87340" y="43521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15024" y="35011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9" idx="6"/>
            <a:endCxn id="10" idx="2"/>
          </p:cNvCxnSpPr>
          <p:nvPr/>
        </p:nvCxnSpPr>
        <p:spPr>
          <a:xfrm>
            <a:off x="1772408" y="4532176"/>
            <a:ext cx="61493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7"/>
            <a:endCxn id="7" idx="3"/>
          </p:cNvCxnSpPr>
          <p:nvPr/>
        </p:nvCxnSpPr>
        <p:spPr>
          <a:xfrm flipV="1">
            <a:off x="1206905" y="2800209"/>
            <a:ext cx="580018" cy="78743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6"/>
            <a:endCxn id="8" idx="2"/>
          </p:cNvCxnSpPr>
          <p:nvPr/>
        </p:nvCxnSpPr>
        <p:spPr>
          <a:xfrm>
            <a:off x="1259632" y="3714936"/>
            <a:ext cx="138528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5"/>
            <a:endCxn id="10" idx="1"/>
          </p:cNvCxnSpPr>
          <p:nvPr/>
        </p:nvCxnSpPr>
        <p:spPr>
          <a:xfrm>
            <a:off x="1206905" y="3842229"/>
            <a:ext cx="1233162" cy="56265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0"/>
            <a:endCxn id="7" idx="5"/>
          </p:cNvCxnSpPr>
          <p:nvPr/>
        </p:nvCxnSpPr>
        <p:spPr>
          <a:xfrm flipH="1" flipV="1">
            <a:off x="2041509" y="2800209"/>
            <a:ext cx="783423" cy="73470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4"/>
            <a:endCxn id="10" idx="0"/>
          </p:cNvCxnSpPr>
          <p:nvPr/>
        </p:nvCxnSpPr>
        <p:spPr>
          <a:xfrm flipH="1">
            <a:off x="2567360" y="3894956"/>
            <a:ext cx="257572" cy="45720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6" idx="4"/>
            <a:endCxn id="9" idx="1"/>
          </p:cNvCxnSpPr>
          <p:nvPr/>
        </p:nvCxnSpPr>
        <p:spPr>
          <a:xfrm>
            <a:off x="1079612" y="3894956"/>
            <a:ext cx="385483" cy="50992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7" idx="4"/>
            <a:endCxn id="9" idx="0"/>
          </p:cNvCxnSpPr>
          <p:nvPr/>
        </p:nvCxnSpPr>
        <p:spPr>
          <a:xfrm flipH="1">
            <a:off x="1592388" y="2852936"/>
            <a:ext cx="321828" cy="149922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840524" y="35011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579318" y="3481203"/>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309916" y="3481203"/>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064388" y="3481203"/>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stCxn id="11" idx="6"/>
            <a:endCxn id="28" idx="2"/>
          </p:cNvCxnSpPr>
          <p:nvPr/>
        </p:nvCxnSpPr>
        <p:spPr>
          <a:xfrm>
            <a:off x="5375064" y="3681152"/>
            <a:ext cx="465460"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8" idx="6"/>
            <a:endCxn id="29" idx="2"/>
          </p:cNvCxnSpPr>
          <p:nvPr/>
        </p:nvCxnSpPr>
        <p:spPr>
          <a:xfrm flipV="1">
            <a:off x="6200564" y="3661223"/>
            <a:ext cx="378754" cy="1992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6"/>
            <a:endCxn id="31" idx="2"/>
          </p:cNvCxnSpPr>
          <p:nvPr/>
        </p:nvCxnSpPr>
        <p:spPr>
          <a:xfrm>
            <a:off x="7669956" y="3661223"/>
            <a:ext cx="39443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9" idx="6"/>
            <a:endCxn id="30" idx="2"/>
          </p:cNvCxnSpPr>
          <p:nvPr/>
        </p:nvCxnSpPr>
        <p:spPr>
          <a:xfrm>
            <a:off x="6939358" y="3661223"/>
            <a:ext cx="37055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1" idx="0"/>
          </p:cNvCxnSpPr>
          <p:nvPr/>
        </p:nvCxnSpPr>
        <p:spPr>
          <a:xfrm flipV="1">
            <a:off x="5195044" y="3167562"/>
            <a:ext cx="0" cy="3335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195044" y="3167562"/>
            <a:ext cx="229489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489936" y="3177526"/>
            <a:ext cx="0" cy="31364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11" idx="1"/>
          </p:cNvCxnSpPr>
          <p:nvPr/>
        </p:nvCxnSpPr>
        <p:spPr>
          <a:xfrm flipV="1">
            <a:off x="5067751" y="2996952"/>
            <a:ext cx="8305" cy="556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076056" y="2996952"/>
            <a:ext cx="3168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8244408" y="2996952"/>
            <a:ext cx="0" cy="4842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1" idx="7"/>
          </p:cNvCxnSpPr>
          <p:nvPr/>
        </p:nvCxnSpPr>
        <p:spPr>
          <a:xfrm flipV="1">
            <a:off x="5322337" y="3275405"/>
            <a:ext cx="52727" cy="2784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375064" y="3275405"/>
            <a:ext cx="128516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29" idx="0"/>
          </p:cNvCxnSpPr>
          <p:nvPr/>
        </p:nvCxnSpPr>
        <p:spPr>
          <a:xfrm>
            <a:off x="6660232" y="3275405"/>
            <a:ext cx="99106" cy="20579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86923" y="2511512"/>
            <a:ext cx="307313" cy="369332"/>
          </a:xfrm>
          <a:prstGeom prst="rect">
            <a:avLst/>
          </a:prstGeom>
          <a:noFill/>
        </p:spPr>
        <p:txBody>
          <a:bodyPr wrap="square" rtlCol="0">
            <a:spAutoFit/>
          </a:bodyPr>
          <a:lstStyle/>
          <a:p>
            <a:pPr algn="ctr"/>
            <a:r>
              <a:rPr lang="en-US" dirty="0"/>
              <a:t>2</a:t>
            </a:r>
          </a:p>
        </p:txBody>
      </p:sp>
      <p:sp>
        <p:nvSpPr>
          <p:cNvPr id="72" name="TextBox 71"/>
          <p:cNvSpPr txBox="1"/>
          <p:nvPr/>
        </p:nvSpPr>
        <p:spPr>
          <a:xfrm>
            <a:off x="914352" y="3530270"/>
            <a:ext cx="307313" cy="369332"/>
          </a:xfrm>
          <a:prstGeom prst="rect">
            <a:avLst/>
          </a:prstGeom>
          <a:noFill/>
        </p:spPr>
        <p:txBody>
          <a:bodyPr wrap="square" rtlCol="0">
            <a:spAutoFit/>
          </a:bodyPr>
          <a:lstStyle/>
          <a:p>
            <a:pPr algn="ctr"/>
            <a:r>
              <a:rPr lang="en-US" dirty="0"/>
              <a:t>1</a:t>
            </a:r>
          </a:p>
        </p:txBody>
      </p:sp>
      <p:sp>
        <p:nvSpPr>
          <p:cNvPr id="73" name="TextBox 72"/>
          <p:cNvSpPr txBox="1"/>
          <p:nvPr/>
        </p:nvSpPr>
        <p:spPr>
          <a:xfrm>
            <a:off x="2671275" y="3516215"/>
            <a:ext cx="307313" cy="369332"/>
          </a:xfrm>
          <a:prstGeom prst="rect">
            <a:avLst/>
          </a:prstGeom>
          <a:noFill/>
        </p:spPr>
        <p:txBody>
          <a:bodyPr wrap="square" rtlCol="0">
            <a:spAutoFit/>
          </a:bodyPr>
          <a:lstStyle/>
          <a:p>
            <a:pPr algn="ctr"/>
            <a:r>
              <a:rPr lang="en-US" dirty="0"/>
              <a:t>3</a:t>
            </a:r>
          </a:p>
        </p:txBody>
      </p:sp>
      <p:sp>
        <p:nvSpPr>
          <p:cNvPr id="74" name="TextBox 73"/>
          <p:cNvSpPr txBox="1"/>
          <p:nvPr/>
        </p:nvSpPr>
        <p:spPr>
          <a:xfrm>
            <a:off x="1426883" y="4342864"/>
            <a:ext cx="307313" cy="369332"/>
          </a:xfrm>
          <a:prstGeom prst="rect">
            <a:avLst/>
          </a:prstGeom>
          <a:noFill/>
        </p:spPr>
        <p:txBody>
          <a:bodyPr wrap="square" rtlCol="0">
            <a:spAutoFit/>
          </a:bodyPr>
          <a:lstStyle/>
          <a:p>
            <a:pPr algn="ctr"/>
            <a:r>
              <a:rPr lang="en-US" dirty="0"/>
              <a:t>4</a:t>
            </a:r>
          </a:p>
        </p:txBody>
      </p:sp>
      <p:sp>
        <p:nvSpPr>
          <p:cNvPr id="75" name="TextBox 74"/>
          <p:cNvSpPr txBox="1"/>
          <p:nvPr/>
        </p:nvSpPr>
        <p:spPr>
          <a:xfrm>
            <a:off x="2387340" y="4325910"/>
            <a:ext cx="307313" cy="369332"/>
          </a:xfrm>
          <a:prstGeom prst="rect">
            <a:avLst/>
          </a:prstGeom>
          <a:noFill/>
        </p:spPr>
        <p:txBody>
          <a:bodyPr wrap="square" rtlCol="0">
            <a:spAutoFit/>
          </a:bodyPr>
          <a:lstStyle/>
          <a:p>
            <a:pPr algn="ctr"/>
            <a:r>
              <a:rPr lang="en-US" dirty="0"/>
              <a:t>5</a:t>
            </a:r>
          </a:p>
        </p:txBody>
      </p:sp>
      <p:sp>
        <p:nvSpPr>
          <p:cNvPr id="76" name="TextBox 75"/>
          <p:cNvSpPr txBox="1"/>
          <p:nvPr/>
        </p:nvSpPr>
        <p:spPr>
          <a:xfrm>
            <a:off x="8090751" y="3486521"/>
            <a:ext cx="307313" cy="369332"/>
          </a:xfrm>
          <a:prstGeom prst="rect">
            <a:avLst/>
          </a:prstGeom>
          <a:noFill/>
        </p:spPr>
        <p:txBody>
          <a:bodyPr wrap="square" rtlCol="0">
            <a:spAutoFit/>
          </a:bodyPr>
          <a:lstStyle/>
          <a:p>
            <a:pPr algn="ctr"/>
            <a:r>
              <a:rPr lang="en-US" dirty="0"/>
              <a:t>5</a:t>
            </a:r>
          </a:p>
        </p:txBody>
      </p:sp>
      <p:sp>
        <p:nvSpPr>
          <p:cNvPr id="77" name="TextBox 76"/>
          <p:cNvSpPr txBox="1"/>
          <p:nvPr/>
        </p:nvSpPr>
        <p:spPr>
          <a:xfrm>
            <a:off x="7362643" y="3483929"/>
            <a:ext cx="307313" cy="369332"/>
          </a:xfrm>
          <a:prstGeom prst="rect">
            <a:avLst/>
          </a:prstGeom>
          <a:noFill/>
        </p:spPr>
        <p:txBody>
          <a:bodyPr wrap="square" rtlCol="0">
            <a:spAutoFit/>
          </a:bodyPr>
          <a:lstStyle/>
          <a:p>
            <a:pPr algn="ctr"/>
            <a:r>
              <a:rPr lang="en-US" dirty="0"/>
              <a:t>4</a:t>
            </a:r>
          </a:p>
        </p:txBody>
      </p:sp>
      <p:sp>
        <p:nvSpPr>
          <p:cNvPr id="78" name="TextBox 77"/>
          <p:cNvSpPr txBox="1"/>
          <p:nvPr/>
        </p:nvSpPr>
        <p:spPr>
          <a:xfrm>
            <a:off x="6632045" y="3471911"/>
            <a:ext cx="307313" cy="369332"/>
          </a:xfrm>
          <a:prstGeom prst="rect">
            <a:avLst/>
          </a:prstGeom>
          <a:noFill/>
        </p:spPr>
        <p:txBody>
          <a:bodyPr wrap="square" rtlCol="0">
            <a:spAutoFit/>
          </a:bodyPr>
          <a:lstStyle/>
          <a:p>
            <a:pPr algn="ctr"/>
            <a:r>
              <a:rPr lang="en-US" dirty="0"/>
              <a:t>2</a:t>
            </a:r>
          </a:p>
        </p:txBody>
      </p:sp>
      <p:sp>
        <p:nvSpPr>
          <p:cNvPr id="79" name="TextBox 78"/>
          <p:cNvSpPr txBox="1"/>
          <p:nvPr/>
        </p:nvSpPr>
        <p:spPr>
          <a:xfrm>
            <a:off x="5863991" y="3503517"/>
            <a:ext cx="307313" cy="369332"/>
          </a:xfrm>
          <a:prstGeom prst="rect">
            <a:avLst/>
          </a:prstGeom>
          <a:noFill/>
        </p:spPr>
        <p:txBody>
          <a:bodyPr wrap="square" rtlCol="0">
            <a:spAutoFit/>
          </a:bodyPr>
          <a:lstStyle/>
          <a:p>
            <a:pPr algn="ctr"/>
            <a:r>
              <a:rPr lang="en-US" dirty="0"/>
              <a:t>3</a:t>
            </a:r>
          </a:p>
        </p:txBody>
      </p:sp>
      <p:sp>
        <p:nvSpPr>
          <p:cNvPr id="80" name="TextBox 79"/>
          <p:cNvSpPr txBox="1"/>
          <p:nvPr/>
        </p:nvSpPr>
        <p:spPr>
          <a:xfrm>
            <a:off x="5018340" y="3491167"/>
            <a:ext cx="307313" cy="369332"/>
          </a:xfrm>
          <a:prstGeom prst="rect">
            <a:avLst/>
          </a:prstGeom>
          <a:noFill/>
        </p:spPr>
        <p:txBody>
          <a:bodyPr wrap="square" rtlCol="0">
            <a:spAutoFit/>
          </a:bodyPr>
          <a:lstStyle/>
          <a:p>
            <a:pPr algn="ctr"/>
            <a:r>
              <a:rPr lang="en-US" dirty="0"/>
              <a:t>1</a:t>
            </a:r>
          </a:p>
        </p:txBody>
      </p:sp>
      <p:sp>
        <p:nvSpPr>
          <p:cNvPr id="81" name="TextBox 80"/>
          <p:cNvSpPr txBox="1"/>
          <p:nvPr/>
        </p:nvSpPr>
        <p:spPr>
          <a:xfrm>
            <a:off x="5427774" y="4601053"/>
            <a:ext cx="2816634" cy="369332"/>
          </a:xfrm>
          <a:prstGeom prst="rect">
            <a:avLst/>
          </a:prstGeom>
          <a:noFill/>
        </p:spPr>
        <p:txBody>
          <a:bodyPr wrap="square" rtlCol="0">
            <a:spAutoFit/>
          </a:bodyPr>
          <a:lstStyle/>
          <a:p>
            <a:r>
              <a:rPr lang="en-US" dirty="0"/>
              <a:t>A Topological Ordering</a:t>
            </a:r>
          </a:p>
        </p:txBody>
      </p:sp>
      <p:sp>
        <p:nvSpPr>
          <p:cNvPr id="82" name="TextBox 81"/>
          <p:cNvSpPr txBox="1"/>
          <p:nvPr/>
        </p:nvSpPr>
        <p:spPr>
          <a:xfrm>
            <a:off x="1669179" y="4941168"/>
            <a:ext cx="2816634" cy="369332"/>
          </a:xfrm>
          <a:prstGeom prst="rect">
            <a:avLst/>
          </a:prstGeom>
          <a:noFill/>
        </p:spPr>
        <p:txBody>
          <a:bodyPr wrap="square" rtlCol="0">
            <a:spAutoFit/>
          </a:bodyPr>
          <a:lstStyle/>
          <a:p>
            <a:r>
              <a:rPr lang="en-US" dirty="0"/>
              <a:t>A DAG</a:t>
            </a:r>
          </a:p>
        </p:txBody>
      </p:sp>
      <p:cxnSp>
        <p:nvCxnSpPr>
          <p:cNvPr id="84" name="Straight Connector 83"/>
          <p:cNvCxnSpPr>
            <a:stCxn id="79" idx="2"/>
          </p:cNvCxnSpPr>
          <p:nvPr/>
        </p:nvCxnSpPr>
        <p:spPr>
          <a:xfrm>
            <a:off x="6017648" y="3872849"/>
            <a:ext cx="2896" cy="2770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019096" y="4123556"/>
            <a:ext cx="2225312" cy="2636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endCxn id="76" idx="2"/>
          </p:cNvCxnSpPr>
          <p:nvPr/>
        </p:nvCxnSpPr>
        <p:spPr>
          <a:xfrm flipV="1">
            <a:off x="8244408" y="3855853"/>
            <a:ext cx="0" cy="29406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190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Computing a Topological Ordering</a:t>
            </a:r>
          </a:p>
        </p:txBody>
      </p:sp>
      <p:sp>
        <p:nvSpPr>
          <p:cNvPr id="3" name="Content Placeholder 2"/>
          <p:cNvSpPr>
            <a:spLocks noGrp="1"/>
          </p:cNvSpPr>
          <p:nvPr>
            <p:ph idx="1"/>
          </p:nvPr>
        </p:nvSpPr>
        <p:spPr/>
        <p:txBody>
          <a:bodyPr>
            <a:normAutofit fontScale="70000" lnSpcReduction="20000"/>
          </a:bodyPr>
          <a:lstStyle/>
          <a:p>
            <a:r>
              <a:rPr lang="en-US" sz="3400" dirty="0"/>
              <a:t>We will compute a list of vertices </a:t>
            </a:r>
            <a:r>
              <a:rPr lang="en-US" sz="3400" dirty="0">
                <a:latin typeface="Courier New" pitchFamily="49" charset="0"/>
                <a:cs typeface="Courier New" pitchFamily="49" charset="0"/>
              </a:rPr>
              <a:t>L</a:t>
            </a:r>
            <a:r>
              <a:rPr lang="en-US" sz="3400" dirty="0"/>
              <a:t> that contains the vertices of </a:t>
            </a:r>
            <a:r>
              <a:rPr lang="en-US" sz="3400" dirty="0">
                <a:latin typeface="Courier New" pitchFamily="49" charset="0"/>
                <a:cs typeface="Courier New" pitchFamily="49" charset="0"/>
              </a:rPr>
              <a:t>G</a:t>
            </a:r>
            <a:r>
              <a:rPr lang="en-US" sz="3400" dirty="0"/>
              <a:t> in topological order.</a:t>
            </a:r>
          </a:p>
          <a:p>
            <a:r>
              <a:rPr lang="en-US" sz="3400" dirty="0"/>
              <a:t>We will use an array </a:t>
            </a:r>
            <a:r>
              <a:rPr lang="en-US" sz="3400" dirty="0">
                <a:latin typeface="Courier New" pitchFamily="49" charset="0"/>
                <a:cs typeface="Courier New" pitchFamily="49" charset="0"/>
              </a:rPr>
              <a:t>D</a:t>
            </a:r>
            <a:r>
              <a:rPr lang="en-US" sz="3400" dirty="0"/>
              <a:t> such that </a:t>
            </a:r>
            <a:r>
              <a:rPr lang="en-US" sz="3400" dirty="0">
                <a:latin typeface="Courier New" pitchFamily="49" charset="0"/>
                <a:cs typeface="Courier New" pitchFamily="49" charset="0"/>
              </a:rPr>
              <a:t>D[v]</a:t>
            </a:r>
            <a:r>
              <a:rPr lang="en-US" sz="3400" dirty="0"/>
              <a:t> gives the number of predecessors </a:t>
            </a:r>
            <a:r>
              <a:rPr lang="en-US" sz="3400" dirty="0">
                <a:latin typeface="Courier New" pitchFamily="49" charset="0"/>
                <a:cs typeface="Courier New" pitchFamily="49" charset="0"/>
              </a:rPr>
              <a:t>p</a:t>
            </a:r>
            <a:r>
              <a:rPr lang="en-US" sz="3400" dirty="0"/>
              <a:t> of vertex </a:t>
            </a:r>
            <a:r>
              <a:rPr lang="en-US" sz="3400" dirty="0">
                <a:latin typeface="Courier New" pitchFamily="49" charset="0"/>
                <a:cs typeface="Courier New" pitchFamily="49" charset="0"/>
              </a:rPr>
              <a:t>v</a:t>
            </a:r>
            <a:r>
              <a:rPr lang="en-US" sz="3400" dirty="0"/>
              <a:t> in graph </a:t>
            </a:r>
            <a:r>
              <a:rPr lang="en-US" sz="3400" dirty="0">
                <a:latin typeface="Courier New" pitchFamily="49" charset="0"/>
                <a:cs typeface="Courier New" pitchFamily="49" charset="0"/>
              </a:rPr>
              <a:t>G</a:t>
            </a:r>
            <a:r>
              <a:rPr lang="en-US" sz="3400" dirty="0"/>
              <a:t> such that </a:t>
            </a:r>
            <a:r>
              <a:rPr lang="en-US" sz="3400" dirty="0">
                <a:latin typeface="Courier New" pitchFamily="49" charset="0"/>
                <a:cs typeface="Courier New" pitchFamily="49" charset="0"/>
              </a:rPr>
              <a:t>p</a:t>
            </a:r>
            <a:r>
              <a:rPr lang="en-US" sz="3400" dirty="0"/>
              <a:t> is not in </a:t>
            </a:r>
            <a:r>
              <a:rPr lang="en-US" sz="3400" dirty="0">
                <a:latin typeface="Courier New" pitchFamily="49" charset="0"/>
                <a:cs typeface="Courier New" pitchFamily="49" charset="0"/>
              </a:rPr>
              <a:t>L</a:t>
            </a:r>
            <a:r>
              <a:rPr lang="en-US" sz="3400" dirty="0"/>
              <a:t>.</a:t>
            </a:r>
          </a:p>
          <a:p>
            <a:r>
              <a:rPr lang="en-US" sz="3400" dirty="0"/>
              <a:t>We will use a queue </a:t>
            </a:r>
            <a:r>
              <a:rPr lang="en-US" sz="3400" dirty="0">
                <a:latin typeface="Courier New" pitchFamily="49" charset="0"/>
                <a:cs typeface="Courier New" pitchFamily="49" charset="0"/>
              </a:rPr>
              <a:t>Q </a:t>
            </a:r>
            <a:r>
              <a:rPr lang="en-US" sz="3400" dirty="0"/>
              <a:t>of vertices from where we will take vertices to process (from the front of the queue).</a:t>
            </a:r>
          </a:p>
          <a:p>
            <a:r>
              <a:rPr lang="en-US" sz="3400" dirty="0"/>
              <a:t>The vertices of </a:t>
            </a:r>
            <a:r>
              <a:rPr lang="en-US" sz="3400" dirty="0">
                <a:latin typeface="Courier New" pitchFamily="49" charset="0"/>
                <a:cs typeface="Courier New" pitchFamily="49" charset="0"/>
              </a:rPr>
              <a:t>G</a:t>
            </a:r>
            <a:r>
              <a:rPr lang="en-US" sz="3400" dirty="0"/>
              <a:t> in </a:t>
            </a:r>
            <a:r>
              <a:rPr lang="en-US" sz="3400" dirty="0">
                <a:latin typeface="Courier New" pitchFamily="49" charset="0"/>
                <a:cs typeface="Courier New" pitchFamily="49" charset="0"/>
              </a:rPr>
              <a:t>Q</a:t>
            </a:r>
            <a:r>
              <a:rPr lang="en-US" sz="3400" dirty="0"/>
              <a:t> will be processed in breadth-first order.</a:t>
            </a:r>
          </a:p>
          <a:p>
            <a:r>
              <a:rPr lang="en-US" sz="3400" dirty="0"/>
              <a:t>Initially </a:t>
            </a:r>
            <a:r>
              <a:rPr lang="en-US" sz="3400" dirty="0">
                <a:latin typeface="Courier New" pitchFamily="49" charset="0"/>
                <a:cs typeface="Courier New" pitchFamily="49" charset="0"/>
              </a:rPr>
              <a:t>Q</a:t>
            </a:r>
            <a:r>
              <a:rPr lang="en-US" sz="3400" dirty="0"/>
              <a:t> will contain all the vertices of </a:t>
            </a:r>
            <a:r>
              <a:rPr lang="en-US" sz="3400" dirty="0">
                <a:latin typeface="Courier New" pitchFamily="49" charset="0"/>
                <a:cs typeface="Courier New" pitchFamily="49" charset="0"/>
              </a:rPr>
              <a:t>G</a:t>
            </a:r>
            <a:r>
              <a:rPr lang="en-US" sz="3400" dirty="0"/>
              <a:t> with no predecessors.</a:t>
            </a:r>
          </a:p>
          <a:p>
            <a:r>
              <a:rPr lang="en-US" sz="3400" dirty="0"/>
              <a:t>When we find a vertex </a:t>
            </a:r>
            <a:r>
              <a:rPr lang="en-US" sz="3400" dirty="0">
                <a:latin typeface="Courier New" pitchFamily="49" charset="0"/>
                <a:cs typeface="Courier New" pitchFamily="49" charset="0"/>
              </a:rPr>
              <a:t>w</a:t>
            </a:r>
            <a:r>
              <a:rPr lang="en-US" sz="3400" dirty="0"/>
              <a:t> of </a:t>
            </a:r>
            <a:r>
              <a:rPr lang="en-US" sz="3400" dirty="0">
                <a:latin typeface="Courier New" pitchFamily="49" charset="0"/>
                <a:cs typeface="Courier New" pitchFamily="49" charset="0"/>
              </a:rPr>
              <a:t>G</a:t>
            </a:r>
            <a:r>
              <a:rPr lang="en-US" sz="3400" dirty="0"/>
              <a:t> such that </a:t>
            </a:r>
            <a:r>
              <a:rPr lang="en-US" sz="3400" dirty="0">
                <a:latin typeface="Courier New" pitchFamily="49" charset="0"/>
                <a:cs typeface="Courier New" pitchFamily="49" charset="0"/>
              </a:rPr>
              <a:t>D[w]==0</a:t>
            </a:r>
            <a:r>
              <a:rPr lang="en-US" sz="3400" dirty="0"/>
              <a:t>, we see that </a:t>
            </a:r>
            <a:r>
              <a:rPr lang="en-US" sz="3400" dirty="0">
                <a:latin typeface="Courier New" pitchFamily="49" charset="0"/>
                <a:cs typeface="Courier New" pitchFamily="49" charset="0"/>
              </a:rPr>
              <a:t>w</a:t>
            </a:r>
            <a:r>
              <a:rPr lang="en-US" sz="3400" dirty="0"/>
              <a:t> has all its predecessors in list </a:t>
            </a:r>
            <a:r>
              <a:rPr lang="en-US" sz="3400" dirty="0">
                <a:latin typeface="Courier New" pitchFamily="49" charset="0"/>
                <a:cs typeface="Courier New" pitchFamily="49" charset="0"/>
              </a:rPr>
              <a:t>L </a:t>
            </a:r>
            <a:r>
              <a:rPr lang="en-US" sz="3400" dirty="0"/>
              <a:t>so we add </a:t>
            </a:r>
            <a:r>
              <a:rPr lang="en-US" sz="3400" dirty="0">
                <a:latin typeface="Courier New" pitchFamily="49" charset="0"/>
                <a:cs typeface="Courier New" pitchFamily="49" charset="0"/>
              </a:rPr>
              <a:t>w</a:t>
            </a:r>
            <a:r>
              <a:rPr lang="en-US" sz="3400" dirty="0"/>
              <a:t> to the rear of queue </a:t>
            </a:r>
            <a:r>
              <a:rPr lang="en-US" sz="3400" dirty="0">
                <a:latin typeface="Courier New" pitchFamily="49" charset="0"/>
                <a:cs typeface="Courier New" pitchFamily="49" charset="0"/>
              </a:rPr>
              <a:t>Q</a:t>
            </a:r>
            <a:r>
              <a:rPr lang="en-US" sz="3400" dirty="0"/>
              <a:t> so it can be processed.</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108</a:t>
            </a:fld>
            <a:endParaRPr lang="en-US"/>
          </a:p>
        </p:txBody>
      </p:sp>
    </p:spTree>
    <p:extLst>
      <p:ext uri="{BB962C8B-B14F-4D97-AF65-F5344CB8AC3E}">
        <p14:creationId xmlns:p14="http://schemas.microsoft.com/office/powerpoint/2010/main" val="40728993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for Topological Ordering</a:t>
            </a:r>
          </a:p>
        </p:txBody>
      </p:sp>
      <p:sp>
        <p:nvSpPr>
          <p:cNvPr id="3" name="Content Placeholder 2"/>
          <p:cNvSpPr>
            <a:spLocks noGrp="1"/>
          </p:cNvSpPr>
          <p:nvPr>
            <p:ph idx="1"/>
          </p:nvPr>
        </p:nvSpPr>
        <p:spPr/>
        <p:txBody>
          <a:bodyPr>
            <a:normAutofit fontScale="92500" lnSpcReduction="10000"/>
          </a:bodyPr>
          <a:lstStyle/>
          <a:p>
            <a:pPr marL="0" indent="0">
              <a:buNone/>
            </a:pPr>
            <a:r>
              <a:rPr lang="en-US" sz="2000" dirty="0">
                <a:latin typeface="Courier New" pitchFamily="49" charset="0"/>
                <a:cs typeface="Courier New" pitchFamily="49" charset="0"/>
              </a:rPr>
              <a:t>void </a:t>
            </a:r>
            <a:r>
              <a:rPr lang="en-US" sz="2000" dirty="0" err="1">
                <a:latin typeface="Courier New" pitchFamily="49" charset="0"/>
                <a:cs typeface="Courier New" pitchFamily="49" charset="0"/>
              </a:rPr>
              <a:t>BreadthTopSort</a:t>
            </a:r>
            <a:r>
              <a:rPr lang="en-US" sz="2000" dirty="0">
                <a:latin typeface="Courier New" pitchFamily="49" charset="0"/>
                <a:cs typeface="Courier New" pitchFamily="49" charset="0"/>
              </a:rPr>
              <a:t>(Graph G, List *L)</a:t>
            </a:r>
          </a:p>
          <a:p>
            <a:pPr marL="0" indent="0">
              <a:buNone/>
            </a:pP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Let G=(V,E) be the input graph.</a:t>
            </a:r>
          </a:p>
          <a:p>
            <a:pPr marL="0" indent="0">
              <a:buNone/>
            </a:pPr>
            <a:r>
              <a:rPr lang="en-US" sz="2000" dirty="0">
                <a:latin typeface="Courier New" pitchFamily="49" charset="0"/>
                <a:cs typeface="Courier New" pitchFamily="49" charset="0"/>
              </a:rPr>
              <a:t>   Let L be a list of vertices.</a:t>
            </a:r>
          </a:p>
          <a:p>
            <a:pPr marL="0" indent="0">
              <a:buNone/>
            </a:pPr>
            <a:r>
              <a:rPr lang="en-US" sz="2000" dirty="0">
                <a:latin typeface="Courier New" pitchFamily="49" charset="0"/>
                <a:cs typeface="Courier New" pitchFamily="49" charset="0"/>
              </a:rPr>
              <a:t>   Let Q be a queue of vertices.</a:t>
            </a:r>
          </a:p>
          <a:p>
            <a:pPr marL="0" indent="0">
              <a:buNone/>
            </a:pPr>
            <a:r>
              <a:rPr lang="en-US" sz="2000" dirty="0">
                <a:latin typeface="Courier New" pitchFamily="49" charset="0"/>
                <a:cs typeface="Courier New" pitchFamily="49" charset="0"/>
              </a:rPr>
              <a:t>   Let D[V] be an array of vertices indexed by vertices</a:t>
            </a:r>
          </a:p>
          <a:p>
            <a:pPr marL="0" indent="0">
              <a:buNone/>
            </a:pPr>
            <a:r>
              <a:rPr lang="en-US" sz="2000" dirty="0">
                <a:latin typeface="Courier New" pitchFamily="49" charset="0"/>
                <a:cs typeface="Courier New" pitchFamily="49" charset="0"/>
              </a:rPr>
              <a:t>   in V.</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    /* Compute the in-degrees D[x] of the vertices x </a:t>
            </a:r>
          </a:p>
          <a:p>
            <a:pPr marL="0" indent="0">
              <a:buNone/>
            </a:pPr>
            <a:r>
              <a:rPr lang="en-US" sz="2000" dirty="0">
                <a:latin typeface="Courier New" pitchFamily="49" charset="0"/>
                <a:cs typeface="Courier New" pitchFamily="49" charset="0"/>
              </a:rPr>
              <a:t>       in G */</a:t>
            </a:r>
          </a:p>
          <a:p>
            <a:pPr marL="0" indent="0">
              <a:buNone/>
            </a:pPr>
            <a:r>
              <a:rPr lang="en-US" sz="2000" dirty="0">
                <a:latin typeface="Courier New" pitchFamily="49" charset="0"/>
                <a:cs typeface="Courier New" pitchFamily="49" charset="0"/>
              </a:rPr>
              <a:t>    for (each vertex x in V) D[x]=0;</a:t>
            </a:r>
          </a:p>
          <a:p>
            <a:pPr marL="0" indent="0">
              <a:buNone/>
            </a:pPr>
            <a:r>
              <a:rPr lang="en-US" sz="2000" dirty="0">
                <a:latin typeface="Courier New" pitchFamily="49" charset="0"/>
                <a:cs typeface="Courier New" pitchFamily="49" charset="0"/>
              </a:rPr>
              <a:t>    for (each vertex x in V){</a:t>
            </a:r>
          </a:p>
          <a:p>
            <a:pPr marL="0" indent="0">
              <a:buNone/>
            </a:pPr>
            <a:r>
              <a:rPr lang="en-US" sz="2000" dirty="0">
                <a:latin typeface="Courier New" pitchFamily="49" charset="0"/>
                <a:cs typeface="Courier New" pitchFamily="49" charset="0"/>
              </a:rPr>
              <a:t>        for (each successor w in </a:t>
            </a:r>
            <a:r>
              <a:rPr lang="en-US" sz="2000" dirty="0" err="1">
                <a:latin typeface="Courier New" pitchFamily="49" charset="0"/>
                <a:cs typeface="Courier New" pitchFamily="49" charset="0"/>
              </a:rPr>
              <a:t>Succ</a:t>
            </a:r>
            <a:r>
              <a:rPr lang="en-US" sz="2000" dirty="0">
                <a:latin typeface="Courier New" pitchFamily="49" charset="0"/>
                <a:cs typeface="Courier New" pitchFamily="49" charset="0"/>
              </a:rPr>
              <a:t>(x)) D[w]++;</a:t>
            </a:r>
          </a:p>
          <a:p>
            <a:pPr marL="0" indent="0">
              <a:buNone/>
            </a:pPr>
            <a:r>
              <a:rPr lang="en-US" sz="2000" dirty="0">
                <a:latin typeface="Courier New" pitchFamily="49" charset="0"/>
                <a:cs typeface="Courier New" pitchFamily="49" charset="0"/>
              </a:rPr>
              <a:t>    }</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109</a:t>
            </a:fld>
            <a:endParaRPr lang="en-US"/>
          </a:p>
        </p:txBody>
      </p:sp>
    </p:spTree>
    <p:extLst>
      <p:ext uri="{BB962C8B-B14F-4D97-AF65-F5344CB8AC3E}">
        <p14:creationId xmlns:p14="http://schemas.microsoft.com/office/powerpoint/2010/main" val="4028230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Directed Graph</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11</a:t>
            </a:fld>
            <a:endParaRPr lang="en-US"/>
          </a:p>
        </p:txBody>
      </p:sp>
      <p:sp>
        <p:nvSpPr>
          <p:cNvPr id="6" name="Oval 5"/>
          <p:cNvSpPr/>
          <p:nvPr/>
        </p:nvSpPr>
        <p:spPr>
          <a:xfrm>
            <a:off x="1979712" y="22768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79612" y="289580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92930" y="340112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13491" y="33569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47864" y="22768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7" idx="7"/>
            <a:endCxn id="6" idx="3"/>
          </p:cNvCxnSpPr>
          <p:nvPr/>
        </p:nvCxnSpPr>
        <p:spPr>
          <a:xfrm flipV="1">
            <a:off x="1386925" y="2584185"/>
            <a:ext cx="645514" cy="3643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6"/>
            <a:endCxn id="10" idx="2"/>
          </p:cNvCxnSpPr>
          <p:nvPr/>
        </p:nvCxnSpPr>
        <p:spPr>
          <a:xfrm>
            <a:off x="2339752" y="2456892"/>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4"/>
            <a:endCxn id="9" idx="0"/>
          </p:cNvCxnSpPr>
          <p:nvPr/>
        </p:nvCxnSpPr>
        <p:spPr>
          <a:xfrm>
            <a:off x="3527884" y="2636912"/>
            <a:ext cx="65627" cy="72008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5"/>
            <a:endCxn id="8" idx="1"/>
          </p:cNvCxnSpPr>
          <p:nvPr/>
        </p:nvCxnSpPr>
        <p:spPr>
          <a:xfrm>
            <a:off x="1386925" y="3203115"/>
            <a:ext cx="758732" cy="25073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a:endCxn id="9" idx="2"/>
          </p:cNvCxnSpPr>
          <p:nvPr/>
        </p:nvCxnSpPr>
        <p:spPr>
          <a:xfrm flipV="1">
            <a:off x="2452970" y="3537012"/>
            <a:ext cx="960521" cy="441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097362" y="33569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32040" y="240416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10" idx="6"/>
            <a:endCxn id="25" idx="2"/>
          </p:cNvCxnSpPr>
          <p:nvPr/>
        </p:nvCxnSpPr>
        <p:spPr>
          <a:xfrm>
            <a:off x="3707904" y="2456892"/>
            <a:ext cx="1224136" cy="12729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4"/>
            <a:endCxn id="24" idx="0"/>
          </p:cNvCxnSpPr>
          <p:nvPr/>
        </p:nvCxnSpPr>
        <p:spPr>
          <a:xfrm>
            <a:off x="5112060" y="2764205"/>
            <a:ext cx="165322" cy="5927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245330" y="421541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740717" y="454512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065310" y="5222307"/>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67824" y="540215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endCxn id="31" idx="2"/>
          </p:cNvCxnSpPr>
          <p:nvPr/>
        </p:nvCxnSpPr>
        <p:spPr>
          <a:xfrm>
            <a:off x="2605370" y="4395438"/>
            <a:ext cx="1135347" cy="32970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4"/>
            <a:endCxn id="32" idx="0"/>
          </p:cNvCxnSpPr>
          <p:nvPr/>
        </p:nvCxnSpPr>
        <p:spPr>
          <a:xfrm flipH="1">
            <a:off x="2245330" y="4575458"/>
            <a:ext cx="180020" cy="64684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6"/>
            <a:endCxn id="33" idx="2"/>
          </p:cNvCxnSpPr>
          <p:nvPr/>
        </p:nvCxnSpPr>
        <p:spPr>
          <a:xfrm>
            <a:off x="2425350" y="5402327"/>
            <a:ext cx="942474" cy="1798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15615" y="2889204"/>
            <a:ext cx="271309" cy="369332"/>
          </a:xfrm>
          <a:prstGeom prst="rect">
            <a:avLst/>
          </a:prstGeom>
          <a:noFill/>
        </p:spPr>
        <p:txBody>
          <a:bodyPr wrap="square" rtlCol="0">
            <a:spAutoFit/>
          </a:bodyPr>
          <a:lstStyle/>
          <a:p>
            <a:r>
              <a:rPr lang="en-US" dirty="0"/>
              <a:t>1</a:t>
            </a:r>
          </a:p>
        </p:txBody>
      </p:sp>
      <p:sp>
        <p:nvSpPr>
          <p:cNvPr id="28" name="TextBox 27"/>
          <p:cNvSpPr txBox="1"/>
          <p:nvPr/>
        </p:nvSpPr>
        <p:spPr>
          <a:xfrm>
            <a:off x="2034895" y="2276872"/>
            <a:ext cx="271309" cy="369332"/>
          </a:xfrm>
          <a:prstGeom prst="rect">
            <a:avLst/>
          </a:prstGeom>
          <a:noFill/>
        </p:spPr>
        <p:txBody>
          <a:bodyPr wrap="square" rtlCol="0">
            <a:spAutoFit/>
          </a:bodyPr>
          <a:lstStyle/>
          <a:p>
            <a:r>
              <a:rPr lang="en-US" dirty="0"/>
              <a:t>2</a:t>
            </a:r>
          </a:p>
        </p:txBody>
      </p:sp>
      <p:sp>
        <p:nvSpPr>
          <p:cNvPr id="34" name="TextBox 33"/>
          <p:cNvSpPr txBox="1"/>
          <p:nvPr/>
        </p:nvSpPr>
        <p:spPr>
          <a:xfrm>
            <a:off x="2154041" y="3401125"/>
            <a:ext cx="271309" cy="369332"/>
          </a:xfrm>
          <a:prstGeom prst="rect">
            <a:avLst/>
          </a:prstGeom>
          <a:noFill/>
        </p:spPr>
        <p:txBody>
          <a:bodyPr wrap="square" rtlCol="0">
            <a:spAutoFit/>
          </a:bodyPr>
          <a:lstStyle/>
          <a:p>
            <a:r>
              <a:rPr lang="en-US" dirty="0"/>
              <a:t>3</a:t>
            </a:r>
          </a:p>
        </p:txBody>
      </p:sp>
      <p:sp>
        <p:nvSpPr>
          <p:cNvPr id="35" name="TextBox 34"/>
          <p:cNvSpPr txBox="1"/>
          <p:nvPr/>
        </p:nvSpPr>
        <p:spPr>
          <a:xfrm>
            <a:off x="3456555" y="3351575"/>
            <a:ext cx="271309" cy="369332"/>
          </a:xfrm>
          <a:prstGeom prst="rect">
            <a:avLst/>
          </a:prstGeom>
          <a:noFill/>
        </p:spPr>
        <p:txBody>
          <a:bodyPr wrap="square" rtlCol="0">
            <a:spAutoFit/>
          </a:bodyPr>
          <a:lstStyle/>
          <a:p>
            <a:r>
              <a:rPr lang="en-US" dirty="0"/>
              <a:t>4</a:t>
            </a:r>
          </a:p>
        </p:txBody>
      </p:sp>
      <p:sp>
        <p:nvSpPr>
          <p:cNvPr id="36" name="TextBox 35"/>
          <p:cNvSpPr txBox="1"/>
          <p:nvPr/>
        </p:nvSpPr>
        <p:spPr>
          <a:xfrm>
            <a:off x="3425042" y="2267580"/>
            <a:ext cx="271309" cy="369332"/>
          </a:xfrm>
          <a:prstGeom prst="rect">
            <a:avLst/>
          </a:prstGeom>
          <a:noFill/>
        </p:spPr>
        <p:txBody>
          <a:bodyPr wrap="square" rtlCol="0">
            <a:spAutoFit/>
          </a:bodyPr>
          <a:lstStyle/>
          <a:p>
            <a:r>
              <a:rPr lang="en-US" dirty="0"/>
              <a:t>5</a:t>
            </a:r>
          </a:p>
        </p:txBody>
      </p:sp>
      <p:sp>
        <p:nvSpPr>
          <p:cNvPr id="38" name="TextBox 37"/>
          <p:cNvSpPr txBox="1"/>
          <p:nvPr/>
        </p:nvSpPr>
        <p:spPr>
          <a:xfrm>
            <a:off x="4961707" y="2394873"/>
            <a:ext cx="271309" cy="369332"/>
          </a:xfrm>
          <a:prstGeom prst="rect">
            <a:avLst/>
          </a:prstGeom>
          <a:noFill/>
        </p:spPr>
        <p:txBody>
          <a:bodyPr wrap="square" rtlCol="0">
            <a:spAutoFit/>
          </a:bodyPr>
          <a:lstStyle/>
          <a:p>
            <a:r>
              <a:rPr lang="en-US" dirty="0"/>
              <a:t>6</a:t>
            </a:r>
          </a:p>
        </p:txBody>
      </p:sp>
      <p:sp>
        <p:nvSpPr>
          <p:cNvPr id="40" name="TextBox 39"/>
          <p:cNvSpPr txBox="1"/>
          <p:nvPr/>
        </p:nvSpPr>
        <p:spPr>
          <a:xfrm>
            <a:off x="5135798" y="3374412"/>
            <a:ext cx="271309" cy="369332"/>
          </a:xfrm>
          <a:prstGeom prst="rect">
            <a:avLst/>
          </a:prstGeom>
          <a:noFill/>
        </p:spPr>
        <p:txBody>
          <a:bodyPr wrap="square" rtlCol="0">
            <a:spAutoFit/>
          </a:bodyPr>
          <a:lstStyle/>
          <a:p>
            <a:r>
              <a:rPr lang="en-US" dirty="0"/>
              <a:t>7</a:t>
            </a:r>
          </a:p>
        </p:txBody>
      </p:sp>
      <p:sp>
        <p:nvSpPr>
          <p:cNvPr id="42" name="TextBox 41"/>
          <p:cNvSpPr txBox="1"/>
          <p:nvPr/>
        </p:nvSpPr>
        <p:spPr>
          <a:xfrm>
            <a:off x="2285999" y="4215418"/>
            <a:ext cx="271309" cy="369332"/>
          </a:xfrm>
          <a:prstGeom prst="rect">
            <a:avLst/>
          </a:prstGeom>
          <a:noFill/>
        </p:spPr>
        <p:txBody>
          <a:bodyPr wrap="square" rtlCol="0">
            <a:spAutoFit/>
          </a:bodyPr>
          <a:lstStyle/>
          <a:p>
            <a:r>
              <a:rPr lang="en-US" dirty="0"/>
              <a:t>8</a:t>
            </a:r>
          </a:p>
        </p:txBody>
      </p:sp>
      <p:sp>
        <p:nvSpPr>
          <p:cNvPr id="43" name="TextBox 42"/>
          <p:cNvSpPr txBox="1"/>
          <p:nvPr/>
        </p:nvSpPr>
        <p:spPr>
          <a:xfrm>
            <a:off x="3812268" y="4529550"/>
            <a:ext cx="271309" cy="369332"/>
          </a:xfrm>
          <a:prstGeom prst="rect">
            <a:avLst/>
          </a:prstGeom>
          <a:noFill/>
        </p:spPr>
        <p:txBody>
          <a:bodyPr wrap="square" rtlCol="0">
            <a:spAutoFit/>
          </a:bodyPr>
          <a:lstStyle/>
          <a:p>
            <a:r>
              <a:rPr lang="en-US" dirty="0"/>
              <a:t>9</a:t>
            </a:r>
          </a:p>
        </p:txBody>
      </p:sp>
      <p:sp>
        <p:nvSpPr>
          <p:cNvPr id="44" name="TextBox 43"/>
          <p:cNvSpPr txBox="1"/>
          <p:nvPr/>
        </p:nvSpPr>
        <p:spPr>
          <a:xfrm>
            <a:off x="2032439" y="5212342"/>
            <a:ext cx="464378" cy="369332"/>
          </a:xfrm>
          <a:prstGeom prst="rect">
            <a:avLst/>
          </a:prstGeom>
          <a:noFill/>
        </p:spPr>
        <p:txBody>
          <a:bodyPr wrap="square" rtlCol="0">
            <a:spAutoFit/>
          </a:bodyPr>
          <a:lstStyle/>
          <a:p>
            <a:r>
              <a:rPr lang="en-US" dirty="0"/>
              <a:t>10</a:t>
            </a:r>
          </a:p>
        </p:txBody>
      </p:sp>
      <p:sp>
        <p:nvSpPr>
          <p:cNvPr id="45" name="TextBox 44"/>
          <p:cNvSpPr txBox="1"/>
          <p:nvPr/>
        </p:nvSpPr>
        <p:spPr>
          <a:xfrm>
            <a:off x="3309153" y="5389134"/>
            <a:ext cx="464378" cy="369332"/>
          </a:xfrm>
          <a:prstGeom prst="rect">
            <a:avLst/>
          </a:prstGeom>
          <a:noFill/>
        </p:spPr>
        <p:txBody>
          <a:bodyPr wrap="square" rtlCol="0">
            <a:spAutoFit/>
          </a:bodyPr>
          <a:lstStyle/>
          <a:p>
            <a:r>
              <a:rPr lang="en-US" dirty="0"/>
              <a:t>11</a:t>
            </a:r>
          </a:p>
        </p:txBody>
      </p:sp>
      <mc:AlternateContent xmlns:mc="http://schemas.openxmlformats.org/markup-compatibility/2006" xmlns:a14="http://schemas.microsoft.com/office/drawing/2010/main">
        <mc:Choice Requires="a14">
          <p:sp>
            <p:nvSpPr>
              <p:cNvPr id="46" name="TextBox 45"/>
              <p:cNvSpPr txBox="1"/>
              <p:nvPr/>
            </p:nvSpPr>
            <p:spPr>
              <a:xfrm>
                <a:off x="5004048" y="4540166"/>
                <a:ext cx="3672408"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𝐺</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𝑉</m:t>
                          </m:r>
                          <m:r>
                            <a:rPr lang="en-US" b="0" i="1" smtClean="0">
                              <a:latin typeface="Cambria Math"/>
                            </a:rPr>
                            <m:t>,</m:t>
                          </m:r>
                          <m:r>
                            <a:rPr lang="en-US" b="0" i="1" smtClean="0">
                              <a:latin typeface="Cambria Math"/>
                            </a:rPr>
                            <m:t>𝐸</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={1, 2, 3, 4, 5, 6, 7, 8, 9, 10, 11}</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1,2</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1,3</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2,5</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3,4</m:t>
                          </m:r>
                        </m:e>
                      </m:d>
                      <m:r>
                        <a:rPr lang="en-US" b="0" i="1" smtClean="0">
                          <a:latin typeface="Cambria Math"/>
                        </a:rPr>
                        <m:t>,</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5,4</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5,6</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6,7</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8,9</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8,10</m:t>
                          </m:r>
                        </m:e>
                      </m:d>
                      <m:r>
                        <a:rPr lang="en-US" b="0" i="1" smtClean="0">
                          <a:latin typeface="Cambria Math"/>
                        </a:rPr>
                        <m:t>, (10,11)}</m:t>
                      </m:r>
                    </m:oMath>
                  </m:oMathPara>
                </a14:m>
                <a:endParaRPr lang="en-US" b="0" dirty="0"/>
              </a:p>
            </p:txBody>
          </p:sp>
        </mc:Choice>
        <mc:Fallback xmlns="">
          <p:sp>
            <p:nvSpPr>
              <p:cNvPr id="46" name="TextBox 45"/>
              <p:cNvSpPr txBox="1">
                <a:spLocks noRot="1" noChangeAspect="1" noMove="1" noResize="1" noEditPoints="1" noAdjustHandles="1" noChangeArrowheads="1" noChangeShapeType="1" noTextEdit="1"/>
              </p:cNvSpPr>
              <p:nvPr/>
            </p:nvSpPr>
            <p:spPr>
              <a:xfrm>
                <a:off x="5004048" y="4540166"/>
                <a:ext cx="3672408" cy="1200329"/>
              </a:xfrm>
              <a:prstGeom prst="rect">
                <a:avLst/>
              </a:prstGeom>
              <a:blipFill rotWithShape="1">
                <a:blip r:embed="rId2"/>
                <a:stretch>
                  <a:fillRect r="-10465" b="-4061"/>
                </a:stretch>
              </a:blipFill>
            </p:spPr>
            <p:txBody>
              <a:bodyPr/>
              <a:lstStyle/>
              <a:p>
                <a:r>
                  <a:rPr lang="en-US">
                    <a:noFill/>
                  </a:rPr>
                  <a:t> </a:t>
                </a:r>
              </a:p>
            </p:txBody>
          </p:sp>
        </mc:Fallback>
      </mc:AlternateContent>
    </p:spTree>
    <p:extLst>
      <p:ext uri="{BB962C8B-B14F-4D97-AF65-F5344CB8AC3E}">
        <p14:creationId xmlns:p14="http://schemas.microsoft.com/office/powerpoint/2010/main" val="33273611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Algorithm for Topological Ordering (cont’d)</a:t>
            </a:r>
          </a:p>
        </p:txBody>
      </p:sp>
      <p:sp>
        <p:nvSpPr>
          <p:cNvPr id="3" name="Content Placeholder 2"/>
          <p:cNvSpPr>
            <a:spLocks noGrp="1"/>
          </p:cNvSpPr>
          <p:nvPr>
            <p:ph idx="1"/>
          </p:nvPr>
        </p:nvSpPr>
        <p:spPr/>
        <p:txBody>
          <a:bodyPr>
            <a:normAutofit/>
          </a:bodyPr>
          <a:lstStyle/>
          <a:p>
            <a:pPr marL="0" indent="0">
              <a:buNone/>
            </a:pPr>
            <a:r>
              <a:rPr lang="en-US" sz="2400" dirty="0">
                <a:latin typeface="Courier New" pitchFamily="49" charset="0"/>
                <a:cs typeface="Courier New" pitchFamily="49" charset="0"/>
              </a:rPr>
              <a:t>/* Initialize the queue Q to contain all vertices having zero in-degrees */</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Initialize(&amp;Q);</a:t>
            </a:r>
          </a:p>
          <a:p>
            <a:pPr marL="0" indent="0">
              <a:buNone/>
            </a:pPr>
            <a:r>
              <a:rPr lang="en-US" sz="2400" dirty="0">
                <a:latin typeface="Courier New" pitchFamily="49" charset="0"/>
                <a:cs typeface="Courier New" pitchFamily="49" charset="0"/>
              </a:rPr>
              <a:t>for (each vertex x in V){</a:t>
            </a:r>
          </a:p>
          <a:p>
            <a:pPr marL="0" indent="0">
              <a:buNone/>
            </a:pPr>
            <a:r>
              <a:rPr lang="en-US" sz="2400" dirty="0">
                <a:latin typeface="Courier New" pitchFamily="49" charset="0"/>
                <a:cs typeface="Courier New" pitchFamily="49" charset="0"/>
              </a:rPr>
              <a:t>    if (D[x]==0) Insert(x, &amp;Q);</a:t>
            </a:r>
          </a:p>
          <a:p>
            <a:pPr marL="0" indent="0">
              <a:buNone/>
            </a:pPr>
            <a:r>
              <a:rPr lang="en-US" sz="2400" dirty="0">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110</a:t>
            </a:fld>
            <a:endParaRPr lang="en-US"/>
          </a:p>
        </p:txBody>
      </p:sp>
    </p:spTree>
    <p:extLst>
      <p:ext uri="{BB962C8B-B14F-4D97-AF65-F5344CB8AC3E}">
        <p14:creationId xmlns:p14="http://schemas.microsoft.com/office/powerpoint/2010/main" val="32186488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Algorithm for Topological Ordering (cont’d)</a:t>
            </a:r>
          </a:p>
        </p:txBody>
      </p:sp>
      <p:sp>
        <p:nvSpPr>
          <p:cNvPr id="3" name="Content Placeholder 2"/>
          <p:cNvSpPr>
            <a:spLocks noGrp="1"/>
          </p:cNvSpPr>
          <p:nvPr>
            <p:ph idx="1"/>
          </p:nvPr>
        </p:nvSpPr>
        <p:spPr/>
        <p:txBody>
          <a:bodyPr>
            <a:normAutofit fontScale="85000" lnSpcReduction="20000"/>
          </a:bodyPr>
          <a:lstStyle/>
          <a:p>
            <a:pPr marL="0" indent="0">
              <a:buNone/>
            </a:pPr>
            <a:r>
              <a:rPr lang="en-US" sz="2000" dirty="0">
                <a:latin typeface="Courier New" pitchFamily="49" charset="0"/>
                <a:cs typeface="Courier New" pitchFamily="49" charset="0"/>
              </a:rPr>
              <a:t>   /* Initialize the list L to be the empty list */</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InitializeList</a:t>
            </a:r>
            <a:r>
              <a:rPr lang="en-US" sz="2000" dirty="0">
                <a:latin typeface="Courier New" pitchFamily="49" charset="0"/>
                <a:cs typeface="Courier New" pitchFamily="49" charset="0"/>
              </a:rPr>
              <a:t>(&amp;L);</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   /* Process vertices in the queue Q until the queue becomes</a:t>
            </a:r>
          </a:p>
          <a:p>
            <a:pPr marL="0" indent="0">
              <a:buNone/>
            </a:pPr>
            <a:r>
              <a:rPr lang="en-US" sz="2000" dirty="0">
                <a:latin typeface="Courier New" pitchFamily="49" charset="0"/>
                <a:cs typeface="Courier New" pitchFamily="49" charset="0"/>
              </a:rPr>
              <a:t>      empty */</a:t>
            </a:r>
          </a:p>
          <a:p>
            <a:pPr marL="0" indent="0">
              <a:buNone/>
            </a:pPr>
            <a:r>
              <a:rPr lang="en-US" sz="2000" dirty="0">
                <a:latin typeface="Courier New" pitchFamily="49" charset="0"/>
                <a:cs typeface="Courier New" pitchFamily="49" charset="0"/>
              </a:rPr>
              <a:t>   while (!Empty(&amp;Q)){</a:t>
            </a:r>
          </a:p>
          <a:p>
            <a:pPr marL="0" indent="0">
              <a:buNone/>
            </a:pPr>
            <a:r>
              <a:rPr lang="en-US" sz="2000" dirty="0">
                <a:latin typeface="Courier New" pitchFamily="49" charset="0"/>
                <a:cs typeface="Courier New" pitchFamily="49" charset="0"/>
              </a:rPr>
              <a:t>      Remove(&amp;</a:t>
            </a:r>
            <a:r>
              <a:rPr lang="en-US" sz="2000" dirty="0" err="1">
                <a:latin typeface="Courier New" pitchFamily="49" charset="0"/>
                <a:cs typeface="Courier New" pitchFamily="49" charset="0"/>
              </a:rPr>
              <a:t>Q,x</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AddToList</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x,&amp;L</a:t>
            </a:r>
            <a:r>
              <a:rPr lang="en-US" sz="2000" dirty="0">
                <a:latin typeface="Courier New" pitchFamily="49" charset="0"/>
                <a:cs typeface="Courier New" pitchFamily="49" charset="0"/>
              </a:rPr>
              <a:t>);</a:t>
            </a:r>
          </a:p>
          <a:p>
            <a:pPr marL="0" indent="0">
              <a:buNone/>
            </a:pPr>
            <a:r>
              <a:rPr lang="en-US" sz="2000" dirty="0">
                <a:latin typeface="Courier New" pitchFamily="49" charset="0"/>
                <a:cs typeface="Courier New" pitchFamily="49" charset="0"/>
              </a:rPr>
              <a:t>      for (each successor w in </a:t>
            </a:r>
            <a:r>
              <a:rPr lang="en-US" sz="2000" dirty="0" err="1">
                <a:latin typeface="Courier New" pitchFamily="49" charset="0"/>
                <a:cs typeface="Courier New" pitchFamily="49" charset="0"/>
              </a:rPr>
              <a:t>Succ</a:t>
            </a:r>
            <a:r>
              <a:rPr lang="en-US" sz="2000" dirty="0">
                <a:latin typeface="Courier New" pitchFamily="49" charset="0"/>
                <a:cs typeface="Courier New" pitchFamily="49" charset="0"/>
              </a:rPr>
              <a:t>(x)){</a:t>
            </a:r>
          </a:p>
          <a:p>
            <a:pPr marL="0" indent="0">
              <a:buNone/>
            </a:pPr>
            <a:r>
              <a:rPr lang="en-US" sz="2000" dirty="0">
                <a:latin typeface="Courier New" pitchFamily="49" charset="0"/>
                <a:cs typeface="Courier New" pitchFamily="49" charset="0"/>
              </a:rPr>
              <a:t>         D[w]--;</a:t>
            </a:r>
          </a:p>
          <a:p>
            <a:pPr marL="0" indent="0">
              <a:buNone/>
            </a:pPr>
            <a:r>
              <a:rPr lang="en-US" sz="2000" dirty="0">
                <a:latin typeface="Courier New" pitchFamily="49" charset="0"/>
                <a:cs typeface="Courier New" pitchFamily="49" charset="0"/>
              </a:rPr>
              <a:t>         if (D[w]==0) Insert(w, &amp;Q);</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a:t>
            </a:r>
          </a:p>
          <a:p>
            <a:pPr marL="0" indent="0">
              <a:buNone/>
            </a:pPr>
            <a:r>
              <a:rPr lang="en-US" sz="2000" dirty="0">
                <a:latin typeface="Courier New" pitchFamily="49" charset="0"/>
                <a:cs typeface="Courier New" pitchFamily="49" charset="0"/>
              </a:rPr>
              <a:t>   /* The list L now contains the vertices of G in</a:t>
            </a:r>
          </a:p>
          <a:p>
            <a:pPr marL="0" indent="0">
              <a:buNone/>
            </a:pPr>
            <a:r>
              <a:rPr lang="en-US" sz="2000" dirty="0">
                <a:latin typeface="Courier New" pitchFamily="49" charset="0"/>
                <a:cs typeface="Courier New" pitchFamily="49" charset="0"/>
              </a:rPr>
              <a:t>      topological order */</a:t>
            </a:r>
          </a:p>
          <a:p>
            <a:pPr marL="0" indent="0">
              <a:buNone/>
            </a:pP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111</a:t>
            </a:fld>
            <a:endParaRPr lang="en-US"/>
          </a:p>
        </p:txBody>
      </p:sp>
    </p:spTree>
    <p:extLst>
      <p:ext uri="{BB962C8B-B14F-4D97-AF65-F5344CB8AC3E}">
        <p14:creationId xmlns:p14="http://schemas.microsoft.com/office/powerpoint/2010/main" val="24123158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Implementing Topological Sort in C</a:t>
            </a:r>
          </a:p>
        </p:txBody>
      </p:sp>
      <p:sp>
        <p:nvSpPr>
          <p:cNvPr id="3" name="Content Placeholder 2"/>
          <p:cNvSpPr>
            <a:spLocks noGrp="1"/>
          </p:cNvSpPr>
          <p:nvPr>
            <p:ph idx="1"/>
          </p:nvPr>
        </p:nvSpPr>
        <p:spPr/>
        <p:txBody>
          <a:bodyPr/>
          <a:lstStyle/>
          <a:p>
            <a:r>
              <a:rPr lang="en-US" dirty="0"/>
              <a:t>We first need to define a new type for an array that will be used to store the vertices of a graph in topological order:</a:t>
            </a:r>
          </a:p>
          <a:p>
            <a:pPr marL="0" indent="0">
              <a:buNone/>
            </a:pPr>
            <a:r>
              <a:rPr lang="en-US" dirty="0"/>
              <a:t>    </a:t>
            </a: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Vertex </a:t>
            </a:r>
            <a:r>
              <a:rPr lang="en-US" sz="2400" dirty="0" err="1">
                <a:latin typeface="Courier New" pitchFamily="49" charset="0"/>
                <a:cs typeface="Courier New" pitchFamily="49" charset="0"/>
              </a:rPr>
              <a:t>Toporder</a:t>
            </a:r>
            <a:r>
              <a:rPr lang="en-US" sz="2400" dirty="0">
                <a:latin typeface="Courier New" pitchFamily="49" charset="0"/>
                <a:cs typeface="Courier New" pitchFamily="49" charset="0"/>
              </a:rPr>
              <a:t>[MAXVERTEX];</a:t>
            </a:r>
          </a:p>
          <a:p>
            <a:endParaRPr lang="en-US" sz="2400" dirty="0">
              <a:cs typeface="Courier New" pitchFamily="49" charset="0"/>
            </a:endParaRPr>
          </a:p>
          <a:p>
            <a:r>
              <a:rPr lang="en-US" dirty="0">
                <a:cs typeface="Courier New" pitchFamily="49" charset="0"/>
              </a:rPr>
              <a:t>We will also use the functions for </a:t>
            </a:r>
            <a:r>
              <a:rPr lang="en-US">
                <a:cs typeface="Courier New" pitchFamily="49" charset="0"/>
              </a:rPr>
              <a:t>the ADT queue </a:t>
            </a:r>
            <a:r>
              <a:rPr lang="en-US" dirty="0">
                <a:cs typeface="Courier New" pitchFamily="49" charset="0"/>
              </a:rPr>
              <a:t>that we have defined in a previous lecture.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112</a:t>
            </a:fld>
            <a:endParaRPr lang="en-US"/>
          </a:p>
        </p:txBody>
      </p:sp>
    </p:spTree>
    <p:extLst>
      <p:ext uri="{BB962C8B-B14F-4D97-AF65-F5344CB8AC3E}">
        <p14:creationId xmlns:p14="http://schemas.microsoft.com/office/powerpoint/2010/main" val="2468523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Sort in C (cont’d)</a:t>
            </a:r>
          </a:p>
        </p:txBody>
      </p:sp>
      <p:sp>
        <p:nvSpPr>
          <p:cNvPr id="3" name="Content Placeholder 2"/>
          <p:cNvSpPr>
            <a:spLocks noGrp="1"/>
          </p:cNvSpPr>
          <p:nvPr>
            <p:ph idx="1"/>
          </p:nvPr>
        </p:nvSpPr>
        <p:spPr/>
        <p:txBody>
          <a:bodyPr>
            <a:noAutofit/>
          </a:bodyPr>
          <a:lstStyle/>
          <a:p>
            <a:pPr marL="0" indent="0">
              <a:buNone/>
            </a:pP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BreadthTopSort</a:t>
            </a:r>
            <a:r>
              <a:rPr lang="en-US" sz="1000" dirty="0">
                <a:latin typeface="Courier New" pitchFamily="49" charset="0"/>
                <a:cs typeface="Courier New" pitchFamily="49" charset="0"/>
              </a:rPr>
              <a:t>: generates breadth-first topological ordering</a:t>
            </a:r>
          </a:p>
          <a:p>
            <a:pPr marL="0" indent="0">
              <a:buNone/>
            </a:pPr>
            <a:r>
              <a:rPr lang="en-US" sz="1000" dirty="0">
                <a:latin typeface="Courier New" pitchFamily="49" charset="0"/>
                <a:cs typeface="Courier New" pitchFamily="49" charset="0"/>
              </a:rPr>
              <a:t>   Pre: G is a directed graph with no cycles implemented with a contiguous list of vertices </a:t>
            </a:r>
          </a:p>
          <a:p>
            <a:pPr marL="0" indent="0">
              <a:buNone/>
            </a:pPr>
            <a:r>
              <a:rPr lang="en-US" sz="1000" dirty="0">
                <a:latin typeface="Courier New" pitchFamily="49" charset="0"/>
                <a:cs typeface="Courier New" pitchFamily="49" charset="0"/>
              </a:rPr>
              <a:t>   and linked adjacency lists.</a:t>
            </a:r>
          </a:p>
          <a:p>
            <a:pPr marL="0" indent="0">
              <a:buNone/>
            </a:pPr>
            <a:r>
              <a:rPr lang="en-US" sz="1000" dirty="0">
                <a:latin typeface="Courier New" pitchFamily="49" charset="0"/>
                <a:cs typeface="Courier New" pitchFamily="49" charset="0"/>
              </a:rPr>
              <a:t>   Post: The function makes a breadth-first traversal of G and generates the resulting </a:t>
            </a:r>
          </a:p>
          <a:p>
            <a:pPr marL="0" indent="0">
              <a:buNone/>
            </a:pPr>
            <a:r>
              <a:rPr lang="en-US" sz="1000" dirty="0">
                <a:latin typeface="Courier New" pitchFamily="49" charset="0"/>
                <a:cs typeface="Courier New" pitchFamily="49" charset="0"/>
              </a:rPr>
              <a:t>   topological order in T</a:t>
            </a:r>
          </a:p>
          <a:p>
            <a:pPr marL="0" indent="0">
              <a:buNone/>
            </a:pPr>
            <a:r>
              <a:rPr lang="en-US" sz="1000" dirty="0">
                <a:latin typeface="Courier New" pitchFamily="49" charset="0"/>
                <a:cs typeface="Courier New" pitchFamily="49" charset="0"/>
              </a:rPr>
              <a:t>   Uses: Queue functions */</a:t>
            </a:r>
          </a:p>
          <a:p>
            <a:pPr marL="0" indent="0">
              <a:buNone/>
            </a:pPr>
            <a:endParaRPr lang="en-US" sz="1000" dirty="0">
              <a:latin typeface="Courier New" pitchFamily="49" charset="0"/>
              <a:cs typeface="Courier New" pitchFamily="49" charset="0"/>
            </a:endParaRPr>
          </a:p>
          <a:p>
            <a:pPr marL="0" indent="0">
              <a:buNone/>
            </a:pPr>
            <a:r>
              <a:rPr lang="en-US" sz="1000" dirty="0">
                <a:latin typeface="Courier New" pitchFamily="49" charset="0"/>
                <a:cs typeface="Courier New" pitchFamily="49" charset="0"/>
              </a:rPr>
              <a:t>void </a:t>
            </a:r>
            <a:r>
              <a:rPr lang="en-US" sz="1000" dirty="0" err="1">
                <a:latin typeface="Courier New" pitchFamily="49" charset="0"/>
                <a:cs typeface="Courier New" pitchFamily="49" charset="0"/>
              </a:rPr>
              <a:t>BreadthTopSort</a:t>
            </a:r>
            <a:r>
              <a:rPr lang="en-US" sz="1000" dirty="0">
                <a:latin typeface="Courier New" pitchFamily="49" charset="0"/>
                <a:cs typeface="Courier New" pitchFamily="49" charset="0"/>
              </a:rPr>
              <a:t>(Graph G, </a:t>
            </a:r>
            <a:r>
              <a:rPr lang="en-US" sz="1000" dirty="0" err="1">
                <a:latin typeface="Courier New" pitchFamily="49" charset="0"/>
                <a:cs typeface="Courier New" pitchFamily="49" charset="0"/>
              </a:rPr>
              <a:t>Toporder</a:t>
            </a:r>
            <a:r>
              <a:rPr lang="en-US" sz="1000" dirty="0">
                <a:latin typeface="Courier New" pitchFamily="49" charset="0"/>
                <a:cs typeface="Courier New" pitchFamily="49" charset="0"/>
              </a:rPr>
              <a:t> T)</a:t>
            </a:r>
          </a:p>
          <a:p>
            <a:pPr marL="0" indent="0">
              <a:buNone/>
            </a:pPr>
            <a:r>
              <a:rPr lang="en-US" sz="1000" dirty="0">
                <a:latin typeface="Courier New" pitchFamily="49" charset="0"/>
                <a:cs typeface="Courier New" pitchFamily="49" charset="0"/>
              </a:rPr>
              <a:t>{</a:t>
            </a:r>
          </a:p>
          <a:p>
            <a:pPr marL="0" indent="0">
              <a:buNone/>
            </a:pPr>
            <a:r>
              <a:rPr lang="en-US" sz="1000" dirty="0">
                <a:latin typeface="Courier New" pitchFamily="49" charset="0"/>
                <a:cs typeface="Courier New" pitchFamily="49" charset="0"/>
              </a:rPr>
              <a:t>  </a:t>
            </a:r>
          </a:p>
          <a:p>
            <a:pPr marL="0" indent="0">
              <a:buNone/>
            </a:pP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int</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predecessorcount</a:t>
            </a:r>
            <a:r>
              <a:rPr lang="en-US" sz="1000" dirty="0">
                <a:latin typeface="Courier New" pitchFamily="49" charset="0"/>
                <a:cs typeface="Courier New" pitchFamily="49" charset="0"/>
              </a:rPr>
              <a:t>[MAXVERTEX];    /* number of predecessors of each vertex */</a:t>
            </a:r>
          </a:p>
          <a:p>
            <a:pPr marL="0" indent="0">
              <a:buNone/>
            </a:pPr>
            <a:r>
              <a:rPr lang="en-US" sz="1000" dirty="0">
                <a:latin typeface="Courier New" pitchFamily="49" charset="0"/>
                <a:cs typeface="Courier New" pitchFamily="49" charset="0"/>
              </a:rPr>
              <a:t>  </a:t>
            </a:r>
          </a:p>
          <a:p>
            <a:pPr marL="0" indent="0">
              <a:buNone/>
            </a:pPr>
            <a:r>
              <a:rPr lang="en-US" sz="1000" dirty="0">
                <a:latin typeface="Courier New" pitchFamily="49" charset="0"/>
                <a:cs typeface="Courier New" pitchFamily="49" charset="0"/>
              </a:rPr>
              <a:t>  Queue Q;</a:t>
            </a:r>
          </a:p>
          <a:p>
            <a:pPr marL="0" indent="0">
              <a:buNone/>
            </a:pPr>
            <a:r>
              <a:rPr lang="en-US" sz="1000" dirty="0">
                <a:latin typeface="Courier New" pitchFamily="49" charset="0"/>
                <a:cs typeface="Courier New" pitchFamily="49" charset="0"/>
              </a:rPr>
              <a:t>  Vertex v, </a:t>
            </a:r>
            <a:r>
              <a:rPr lang="en-US" sz="1000" dirty="0" err="1">
                <a:latin typeface="Courier New" pitchFamily="49" charset="0"/>
                <a:cs typeface="Courier New" pitchFamily="49" charset="0"/>
              </a:rPr>
              <a:t>succ</a:t>
            </a:r>
            <a:r>
              <a:rPr lang="en-US" sz="1000" dirty="0">
                <a:latin typeface="Courier New" pitchFamily="49" charset="0"/>
                <a:cs typeface="Courier New" pitchFamily="49" charset="0"/>
              </a:rPr>
              <a:t>;</a:t>
            </a:r>
          </a:p>
          <a:p>
            <a:pPr marL="0" indent="0">
              <a:buNone/>
            </a:pPr>
            <a:r>
              <a:rPr lang="en-US" sz="1000" dirty="0">
                <a:latin typeface="Courier New" pitchFamily="49" charset="0"/>
                <a:cs typeface="Courier New" pitchFamily="49" charset="0"/>
              </a:rPr>
              <a:t>  Edge *</a:t>
            </a:r>
            <a:r>
              <a:rPr lang="en-US" sz="1000" dirty="0" err="1">
                <a:latin typeface="Courier New" pitchFamily="49" charset="0"/>
                <a:cs typeface="Courier New" pitchFamily="49" charset="0"/>
              </a:rPr>
              <a:t>curedge</a:t>
            </a:r>
            <a:r>
              <a:rPr lang="en-US" sz="1000" dirty="0">
                <a:latin typeface="Courier New" pitchFamily="49" charset="0"/>
                <a:cs typeface="Courier New" pitchFamily="49" charset="0"/>
              </a:rPr>
              <a:t>;</a:t>
            </a:r>
          </a:p>
          <a:p>
            <a:pPr marL="0" indent="0">
              <a:buNone/>
            </a:pP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int</a:t>
            </a:r>
            <a:r>
              <a:rPr lang="en-US" sz="1000" dirty="0">
                <a:latin typeface="Courier New" pitchFamily="49" charset="0"/>
                <a:cs typeface="Courier New" pitchFamily="49" charset="0"/>
              </a:rPr>
              <a:t> place;</a:t>
            </a:r>
          </a:p>
          <a:p>
            <a:pPr marL="0" indent="0">
              <a:buNone/>
            </a:pPr>
            <a:endParaRPr lang="en-US" sz="1000" dirty="0">
              <a:latin typeface="Courier New" pitchFamily="49" charset="0"/>
              <a:cs typeface="Courier New" pitchFamily="49" charset="0"/>
            </a:endParaRPr>
          </a:p>
          <a:p>
            <a:pPr marL="0" indent="0">
              <a:buNone/>
            </a:pPr>
            <a:r>
              <a:rPr lang="en-US" sz="1000" dirty="0">
                <a:latin typeface="Courier New" pitchFamily="49" charset="0"/>
                <a:cs typeface="Courier New" pitchFamily="49" charset="0"/>
              </a:rPr>
              <a:t>  /* initialize all the predecessor counts to 0  */</a:t>
            </a:r>
          </a:p>
          <a:p>
            <a:pPr marL="0" indent="0">
              <a:buNone/>
            </a:pPr>
            <a:r>
              <a:rPr lang="en-US" sz="1000" dirty="0">
                <a:latin typeface="Courier New" pitchFamily="49" charset="0"/>
                <a:cs typeface="Courier New" pitchFamily="49" charset="0"/>
              </a:rPr>
              <a:t>  for (v=0; v &lt; </a:t>
            </a:r>
            <a:r>
              <a:rPr lang="en-US" sz="1000" dirty="0" err="1">
                <a:latin typeface="Courier New" pitchFamily="49" charset="0"/>
                <a:cs typeface="Courier New" pitchFamily="49" charset="0"/>
              </a:rPr>
              <a:t>G.n</a:t>
            </a:r>
            <a:r>
              <a:rPr lang="en-US" sz="1000" dirty="0">
                <a:latin typeface="Courier New" pitchFamily="49" charset="0"/>
                <a:cs typeface="Courier New" pitchFamily="49" charset="0"/>
              </a:rPr>
              <a:t>; v++)</a:t>
            </a:r>
          </a:p>
          <a:p>
            <a:pPr marL="0" indent="0">
              <a:buNone/>
            </a:pP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predecessorcount</a:t>
            </a:r>
            <a:r>
              <a:rPr lang="en-US" sz="1000" dirty="0">
                <a:latin typeface="Courier New" pitchFamily="49" charset="0"/>
                <a:cs typeface="Courier New" pitchFamily="49" charset="0"/>
              </a:rPr>
              <a:t>[v]=0;</a:t>
            </a:r>
          </a:p>
          <a:p>
            <a:pPr marL="0" indent="0">
              <a:buNone/>
            </a:pPr>
            <a:r>
              <a:rPr lang="en-US" sz="1000" dirty="0">
                <a:latin typeface="Courier New" pitchFamily="49" charset="0"/>
                <a:cs typeface="Courier New" pitchFamily="49" charset="0"/>
              </a:rPr>
              <a:t>    </a:t>
            </a:r>
          </a:p>
          <a:p>
            <a:pPr marL="0" indent="0">
              <a:buNone/>
            </a:pPr>
            <a:r>
              <a:rPr lang="en-US" sz="1000" dirty="0">
                <a:latin typeface="Courier New" pitchFamily="49" charset="0"/>
                <a:cs typeface="Courier New" pitchFamily="49" charset="0"/>
              </a:rPr>
              <a:t>  /* increase the predecessor count for each vertex that is a successor of another one */</a:t>
            </a:r>
          </a:p>
          <a:p>
            <a:pPr marL="0" indent="0">
              <a:buNone/>
            </a:pPr>
            <a:r>
              <a:rPr lang="en-US" sz="1000" dirty="0">
                <a:latin typeface="Courier New" pitchFamily="49" charset="0"/>
                <a:cs typeface="Courier New" pitchFamily="49" charset="0"/>
              </a:rPr>
              <a:t>  for (v=0; v &lt; </a:t>
            </a:r>
            <a:r>
              <a:rPr lang="en-US" sz="1000" dirty="0" err="1">
                <a:latin typeface="Courier New" pitchFamily="49" charset="0"/>
                <a:cs typeface="Courier New" pitchFamily="49" charset="0"/>
              </a:rPr>
              <a:t>G.n</a:t>
            </a:r>
            <a:r>
              <a:rPr lang="en-US" sz="1000" dirty="0">
                <a:latin typeface="Courier New" pitchFamily="49" charset="0"/>
                <a:cs typeface="Courier New" pitchFamily="49" charset="0"/>
              </a:rPr>
              <a:t>; v++)</a:t>
            </a:r>
          </a:p>
          <a:p>
            <a:pPr marL="0" indent="0">
              <a:buNone/>
            </a:pPr>
            <a:r>
              <a:rPr lang="en-US" sz="1000" dirty="0">
                <a:latin typeface="Courier New" pitchFamily="49" charset="0"/>
                <a:cs typeface="Courier New" pitchFamily="49" charset="0"/>
              </a:rPr>
              <a:t>    for (</a:t>
            </a:r>
            <a:r>
              <a:rPr lang="en-US" sz="1000" dirty="0" err="1">
                <a:latin typeface="Courier New" pitchFamily="49" charset="0"/>
                <a:cs typeface="Courier New" pitchFamily="49" charset="0"/>
              </a:rPr>
              <a:t>curedge</a:t>
            </a:r>
            <a:r>
              <a:rPr lang="en-US" sz="1000" dirty="0">
                <a:latin typeface="Courier New" pitchFamily="49" charset="0"/>
                <a:cs typeface="Courier New" pitchFamily="49" charset="0"/>
              </a:rPr>
              <a:t>=</a:t>
            </a:r>
            <a:r>
              <a:rPr lang="en-US" sz="1000" dirty="0" err="1">
                <a:latin typeface="Courier New" pitchFamily="49" charset="0"/>
                <a:cs typeface="Courier New" pitchFamily="49" charset="0"/>
              </a:rPr>
              <a:t>G.firstedge</a:t>
            </a:r>
            <a:r>
              <a:rPr lang="en-US" sz="1000" dirty="0">
                <a:latin typeface="Courier New" pitchFamily="49" charset="0"/>
                <a:cs typeface="Courier New" pitchFamily="49" charset="0"/>
              </a:rPr>
              <a:t>[v]; </a:t>
            </a:r>
            <a:r>
              <a:rPr lang="en-US" sz="1000" dirty="0" err="1">
                <a:latin typeface="Courier New" pitchFamily="49" charset="0"/>
                <a:cs typeface="Courier New" pitchFamily="49" charset="0"/>
              </a:rPr>
              <a:t>curedge</a:t>
            </a: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curedge</a:t>
            </a:r>
            <a:r>
              <a:rPr lang="en-US" sz="1000" dirty="0">
                <a:latin typeface="Courier New" pitchFamily="49" charset="0"/>
                <a:cs typeface="Courier New" pitchFamily="49" charset="0"/>
              </a:rPr>
              <a:t>=</a:t>
            </a:r>
            <a:r>
              <a:rPr lang="en-US" sz="1000" dirty="0" err="1">
                <a:latin typeface="Courier New" pitchFamily="49" charset="0"/>
                <a:cs typeface="Courier New" pitchFamily="49" charset="0"/>
              </a:rPr>
              <a:t>curedge</a:t>
            </a:r>
            <a:r>
              <a:rPr lang="en-US" sz="1000" dirty="0">
                <a:latin typeface="Courier New" pitchFamily="49" charset="0"/>
                <a:cs typeface="Courier New" pitchFamily="49" charset="0"/>
              </a:rPr>
              <a:t>-&gt;</a:t>
            </a:r>
            <a:r>
              <a:rPr lang="en-US" sz="1000" dirty="0" err="1">
                <a:latin typeface="Courier New" pitchFamily="49" charset="0"/>
                <a:cs typeface="Courier New" pitchFamily="49" charset="0"/>
              </a:rPr>
              <a:t>nextedge</a:t>
            </a:r>
            <a:r>
              <a:rPr lang="en-US" sz="1000" dirty="0">
                <a:latin typeface="Courier New" pitchFamily="49" charset="0"/>
                <a:cs typeface="Courier New" pitchFamily="49" charset="0"/>
              </a:rPr>
              <a:t>)</a:t>
            </a:r>
          </a:p>
          <a:p>
            <a:pPr marL="0" indent="0">
              <a:buNone/>
            </a:pPr>
            <a:r>
              <a:rPr lang="en-US" sz="1000" dirty="0">
                <a:latin typeface="Courier New" pitchFamily="49" charset="0"/>
                <a:cs typeface="Courier New" pitchFamily="49" charset="0"/>
              </a:rPr>
              <a:t>       </a:t>
            </a:r>
            <a:r>
              <a:rPr lang="en-US" sz="1000" dirty="0" err="1">
                <a:latin typeface="Courier New" pitchFamily="49" charset="0"/>
                <a:cs typeface="Courier New" pitchFamily="49" charset="0"/>
              </a:rPr>
              <a:t>predecessorcount</a:t>
            </a:r>
            <a:r>
              <a:rPr lang="en-US" sz="1000" dirty="0">
                <a:latin typeface="Courier New" pitchFamily="49" charset="0"/>
                <a:cs typeface="Courier New" pitchFamily="49" charset="0"/>
              </a:rPr>
              <a:t>[</a:t>
            </a:r>
            <a:r>
              <a:rPr lang="en-US" sz="1000" dirty="0" err="1">
                <a:latin typeface="Courier New" pitchFamily="49" charset="0"/>
                <a:cs typeface="Courier New" pitchFamily="49" charset="0"/>
              </a:rPr>
              <a:t>curedge</a:t>
            </a:r>
            <a:r>
              <a:rPr lang="en-US" sz="1000" dirty="0">
                <a:latin typeface="Courier New" pitchFamily="49" charset="0"/>
                <a:cs typeface="Courier New" pitchFamily="49" charset="0"/>
              </a:rPr>
              <a:t>-&gt;endpoint]++;</a:t>
            </a:r>
          </a:p>
          <a:p>
            <a:pPr marL="0" indent="0">
              <a:buNone/>
            </a:pPr>
            <a:r>
              <a:rPr lang="en-US" sz="1000" dirty="0"/>
              <a:t>  </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113</a:t>
            </a:fld>
            <a:endParaRPr lang="en-US"/>
          </a:p>
        </p:txBody>
      </p:sp>
    </p:spTree>
    <p:extLst>
      <p:ext uri="{BB962C8B-B14F-4D97-AF65-F5344CB8AC3E}">
        <p14:creationId xmlns:p14="http://schemas.microsoft.com/office/powerpoint/2010/main" val="34973396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Topological Sort in C (cont’d)</a:t>
            </a:r>
          </a:p>
        </p:txBody>
      </p:sp>
      <p:sp>
        <p:nvSpPr>
          <p:cNvPr id="3" name="Content Placeholder 2"/>
          <p:cNvSpPr>
            <a:spLocks noGrp="1"/>
          </p:cNvSpPr>
          <p:nvPr>
            <p:ph idx="1"/>
          </p:nvPr>
        </p:nvSpPr>
        <p:spPr/>
        <p:txBody>
          <a:bodyPr>
            <a:normAutofit fontScale="32500" lnSpcReduction="20000"/>
          </a:bodyPr>
          <a:lstStyle/>
          <a:p>
            <a:pPr marL="0" indent="0">
              <a:buNone/>
            </a:pPr>
            <a:r>
              <a:rPr lang="en-US" dirty="0">
                <a:latin typeface="Courier New" pitchFamily="49" charset="0"/>
                <a:cs typeface="Courier New" pitchFamily="49" charset="0"/>
              </a:rPr>
              <a:t> /* initialize a queue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InitializeQueue</a:t>
            </a:r>
            <a:r>
              <a:rPr lang="en-US" dirty="0">
                <a:latin typeface="Courier New" pitchFamily="49" charset="0"/>
                <a:cs typeface="Courier New" pitchFamily="49" charset="0"/>
              </a:rPr>
              <a:t>(&amp;Q);</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 place all vertices with no predecessors into the queue */</a:t>
            </a:r>
          </a:p>
          <a:p>
            <a:pPr marL="0" indent="0">
              <a:buNone/>
            </a:pPr>
            <a:r>
              <a:rPr lang="en-US" dirty="0">
                <a:latin typeface="Courier New" pitchFamily="49" charset="0"/>
                <a:cs typeface="Courier New" pitchFamily="49" charset="0"/>
              </a:rPr>
              <a:t>  for (v=0; v &lt; </a:t>
            </a:r>
            <a:r>
              <a:rPr lang="en-US" dirty="0" err="1">
                <a:latin typeface="Courier New" pitchFamily="49" charset="0"/>
                <a:cs typeface="Courier New" pitchFamily="49" charset="0"/>
              </a:rPr>
              <a:t>G.n</a:t>
            </a:r>
            <a:r>
              <a:rPr lang="en-US" dirty="0">
                <a:latin typeface="Courier New" pitchFamily="49" charset="0"/>
                <a:cs typeface="Courier New" pitchFamily="49" charset="0"/>
              </a:rPr>
              <a:t>; v++)</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predecessorcount</a:t>
            </a:r>
            <a:r>
              <a:rPr lang="en-US" dirty="0">
                <a:latin typeface="Courier New" pitchFamily="49" charset="0"/>
                <a:cs typeface="Courier New" pitchFamily="49" charset="0"/>
              </a:rPr>
              <a:t>[v]==0)</a:t>
            </a:r>
          </a:p>
          <a:p>
            <a:pPr marL="0" indent="0">
              <a:buNone/>
            </a:pPr>
            <a:r>
              <a:rPr lang="en-US" dirty="0">
                <a:latin typeface="Courier New" pitchFamily="49" charset="0"/>
                <a:cs typeface="Courier New" pitchFamily="49" charset="0"/>
              </a:rPr>
              <a:t>      Insert(v, &amp;Q);</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 start the breadth-first traversal */</a:t>
            </a:r>
          </a:p>
          <a:p>
            <a:pPr marL="0" indent="0">
              <a:buNone/>
            </a:pPr>
            <a:r>
              <a:rPr lang="en-US" dirty="0">
                <a:latin typeface="Courier New" pitchFamily="49" charset="0"/>
                <a:cs typeface="Courier New" pitchFamily="49" charset="0"/>
              </a:rPr>
              <a:t>  place=-1;</a:t>
            </a:r>
          </a:p>
          <a:p>
            <a:pPr marL="0" indent="0">
              <a:buNone/>
            </a:pPr>
            <a:r>
              <a:rPr lang="en-US" dirty="0">
                <a:latin typeface="Courier New" pitchFamily="49" charset="0"/>
                <a:cs typeface="Courier New" pitchFamily="49" charset="0"/>
              </a:rPr>
              <a:t>  while (!Empty(&amp;Q)) {</a:t>
            </a:r>
          </a:p>
          <a:p>
            <a:pPr marL="0" indent="0">
              <a:buNone/>
            </a:pPr>
            <a:r>
              <a:rPr lang="en-US" dirty="0">
                <a:latin typeface="Courier New" pitchFamily="49" charset="0"/>
                <a:cs typeface="Courier New" pitchFamily="49" charset="0"/>
              </a:rPr>
              <a:t>    /* visit v by placing it into the topological order */</a:t>
            </a:r>
          </a:p>
          <a:p>
            <a:pPr marL="0" indent="0">
              <a:buNone/>
            </a:pPr>
            <a:r>
              <a:rPr lang="en-US" dirty="0">
                <a:latin typeface="Courier New" pitchFamily="49" charset="0"/>
                <a:cs typeface="Courier New" pitchFamily="49" charset="0"/>
              </a:rPr>
              <a:t>    Remove(&amp;Q, &amp;v);</a:t>
            </a:r>
          </a:p>
          <a:p>
            <a:pPr marL="0" indent="0">
              <a:buNone/>
            </a:pPr>
            <a:r>
              <a:rPr lang="en-US" dirty="0">
                <a:latin typeface="Courier New" pitchFamily="49" charset="0"/>
                <a:cs typeface="Courier New" pitchFamily="49" charset="0"/>
              </a:rPr>
              <a:t>    place++;</a:t>
            </a:r>
          </a:p>
          <a:p>
            <a:pPr marL="0" indent="0">
              <a:buNone/>
            </a:pPr>
            <a:r>
              <a:rPr lang="en-US" dirty="0">
                <a:latin typeface="Courier New" pitchFamily="49" charset="0"/>
                <a:cs typeface="Courier New" pitchFamily="49" charset="0"/>
              </a:rPr>
              <a:t>    T[place]=v;</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 traverse the list of successors of v */</a:t>
            </a:r>
          </a:p>
          <a:p>
            <a:pPr marL="0" indent="0">
              <a:buNone/>
            </a:pPr>
            <a:r>
              <a:rPr lang="en-US" dirty="0">
                <a:latin typeface="Courier New" pitchFamily="49" charset="0"/>
                <a:cs typeface="Courier New" pitchFamily="49" charset="0"/>
              </a:rPr>
              <a:t>    for (</a:t>
            </a:r>
            <a:r>
              <a:rPr lang="en-US" dirty="0" err="1">
                <a:latin typeface="Courier New" pitchFamily="49" charset="0"/>
                <a:cs typeface="Courier New" pitchFamily="49" charset="0"/>
              </a:rPr>
              <a:t>curedge</a:t>
            </a:r>
            <a:r>
              <a:rPr lang="en-US" dirty="0">
                <a:latin typeface="Courier New" pitchFamily="49" charset="0"/>
                <a:cs typeface="Courier New" pitchFamily="49" charset="0"/>
              </a:rPr>
              <a:t>=</a:t>
            </a:r>
            <a:r>
              <a:rPr lang="en-US" dirty="0" err="1">
                <a:latin typeface="Courier New" pitchFamily="49" charset="0"/>
                <a:cs typeface="Courier New" pitchFamily="49" charset="0"/>
              </a:rPr>
              <a:t>G.firstedge</a:t>
            </a:r>
            <a:r>
              <a:rPr lang="en-US" dirty="0">
                <a:latin typeface="Courier New" pitchFamily="49" charset="0"/>
                <a:cs typeface="Courier New" pitchFamily="49" charset="0"/>
              </a:rPr>
              <a:t>[v]; </a:t>
            </a:r>
            <a:r>
              <a:rPr lang="en-US" dirty="0" err="1">
                <a:latin typeface="Courier New" pitchFamily="49" charset="0"/>
                <a:cs typeface="Courier New" pitchFamily="49" charset="0"/>
              </a:rPr>
              <a:t>curedge</a:t>
            </a:r>
            <a:r>
              <a:rPr lang="en-US" dirty="0">
                <a:latin typeface="Courier New" pitchFamily="49" charset="0"/>
                <a:cs typeface="Courier New" pitchFamily="49" charset="0"/>
              </a:rPr>
              <a:t>; </a:t>
            </a:r>
            <a:r>
              <a:rPr lang="en-US" dirty="0" err="1">
                <a:latin typeface="Courier New" pitchFamily="49" charset="0"/>
                <a:cs typeface="Courier New" pitchFamily="49" charset="0"/>
              </a:rPr>
              <a:t>curedge</a:t>
            </a:r>
            <a:r>
              <a:rPr lang="en-US" dirty="0">
                <a:latin typeface="Courier New" pitchFamily="49" charset="0"/>
                <a:cs typeface="Courier New" pitchFamily="49" charset="0"/>
              </a:rPr>
              <a:t>=</a:t>
            </a:r>
            <a:r>
              <a:rPr lang="en-US" dirty="0" err="1">
                <a:latin typeface="Courier New" pitchFamily="49" charset="0"/>
                <a:cs typeface="Courier New" pitchFamily="49" charset="0"/>
              </a:rPr>
              <a:t>curedge</a:t>
            </a:r>
            <a:r>
              <a:rPr lang="en-US" dirty="0">
                <a:latin typeface="Courier New" pitchFamily="49" charset="0"/>
                <a:cs typeface="Courier New" pitchFamily="49" charset="0"/>
              </a:rPr>
              <a:t>-&gt;</a:t>
            </a:r>
            <a:r>
              <a:rPr lang="en-US" dirty="0" err="1">
                <a:latin typeface="Courier New" pitchFamily="49" charset="0"/>
                <a:cs typeface="Courier New" pitchFamily="49" charset="0"/>
              </a:rPr>
              <a:t>nextedge</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 reduce the predecessor count for each successor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succ</a:t>
            </a:r>
            <a:r>
              <a:rPr lang="en-US" dirty="0">
                <a:latin typeface="Courier New" pitchFamily="49" charset="0"/>
                <a:cs typeface="Courier New" pitchFamily="49" charset="0"/>
              </a:rPr>
              <a:t>=</a:t>
            </a:r>
            <a:r>
              <a:rPr lang="en-US" dirty="0" err="1">
                <a:latin typeface="Courier New" pitchFamily="49" charset="0"/>
                <a:cs typeface="Courier New" pitchFamily="49" charset="0"/>
              </a:rPr>
              <a:t>curedge</a:t>
            </a:r>
            <a:r>
              <a:rPr lang="en-US" dirty="0">
                <a:latin typeface="Courier New" pitchFamily="49" charset="0"/>
                <a:cs typeface="Courier New" pitchFamily="49" charset="0"/>
              </a:rPr>
              <a:t>-&gt;endpoint;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predecessorcount</a:t>
            </a:r>
            <a:r>
              <a:rPr lang="en-US" dirty="0">
                <a:latin typeface="Courier New" pitchFamily="49" charset="0"/>
                <a:cs typeface="Courier New" pitchFamily="49" charset="0"/>
              </a:rPr>
              <a:t>[</a:t>
            </a:r>
            <a:r>
              <a:rPr lang="en-US" dirty="0" err="1">
                <a:latin typeface="Courier New" pitchFamily="49" charset="0"/>
                <a:cs typeface="Courier New" pitchFamily="49" charset="0"/>
              </a:rPr>
              <a:t>succ</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predecessorcount</a:t>
            </a:r>
            <a:r>
              <a:rPr lang="en-US" dirty="0">
                <a:latin typeface="Courier New" pitchFamily="49" charset="0"/>
                <a:cs typeface="Courier New" pitchFamily="49" charset="0"/>
              </a:rPr>
              <a:t>[</a:t>
            </a:r>
            <a:r>
              <a:rPr lang="en-US" dirty="0" err="1">
                <a:latin typeface="Courier New" pitchFamily="49" charset="0"/>
                <a:cs typeface="Courier New" pitchFamily="49" charset="0"/>
              </a:rPr>
              <a:t>succ</a:t>
            </a:r>
            <a:r>
              <a:rPr lang="en-US" dirty="0">
                <a:latin typeface="Courier New" pitchFamily="49" charset="0"/>
                <a:cs typeface="Courier New" pitchFamily="49" charset="0"/>
              </a:rPr>
              <a:t>]==0)</a:t>
            </a:r>
          </a:p>
          <a:p>
            <a:pPr marL="0" indent="0">
              <a:buNone/>
            </a:pPr>
            <a:r>
              <a:rPr lang="en-US" dirty="0">
                <a:latin typeface="Courier New" pitchFamily="49" charset="0"/>
                <a:cs typeface="Courier New" pitchFamily="49" charset="0"/>
              </a:rPr>
              <a:t>         /* </a:t>
            </a:r>
            <a:r>
              <a:rPr lang="en-US" dirty="0" err="1">
                <a:latin typeface="Courier New" pitchFamily="49" charset="0"/>
                <a:cs typeface="Courier New" pitchFamily="49" charset="0"/>
              </a:rPr>
              <a:t>succ</a:t>
            </a:r>
            <a:r>
              <a:rPr lang="en-US" dirty="0">
                <a:latin typeface="Courier New" pitchFamily="49" charset="0"/>
                <a:cs typeface="Courier New" pitchFamily="49" charset="0"/>
              </a:rPr>
              <a:t> has no further predecessors, so it is ready to process */</a:t>
            </a:r>
          </a:p>
          <a:p>
            <a:pPr marL="0" indent="0">
              <a:buNone/>
            </a:pPr>
            <a:r>
              <a:rPr lang="en-US" dirty="0">
                <a:latin typeface="Courier New" pitchFamily="49" charset="0"/>
                <a:cs typeface="Courier New" pitchFamily="49" charset="0"/>
              </a:rPr>
              <a:t>         Insert(</a:t>
            </a:r>
            <a:r>
              <a:rPr lang="en-US" dirty="0" err="1">
                <a:latin typeface="Courier New" pitchFamily="49" charset="0"/>
                <a:cs typeface="Courier New" pitchFamily="49" charset="0"/>
              </a:rPr>
              <a:t>succ</a:t>
            </a:r>
            <a:r>
              <a:rPr lang="en-US" dirty="0">
                <a:latin typeface="Courier New" pitchFamily="49" charset="0"/>
                <a:cs typeface="Courier New" pitchFamily="49" charset="0"/>
              </a:rPr>
              <a:t>, &amp;Q);</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114</a:t>
            </a:fld>
            <a:endParaRPr lang="en-US"/>
          </a:p>
        </p:txBody>
      </p:sp>
    </p:spTree>
    <p:extLst>
      <p:ext uri="{BB962C8B-B14F-4D97-AF65-F5344CB8AC3E}">
        <p14:creationId xmlns:p14="http://schemas.microsoft.com/office/powerpoint/2010/main" val="18542755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Topological Sort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complexity of topological sort is again </a:t>
                </a:r>
                <a14:m>
                  <m:oMath xmlns:m="http://schemas.openxmlformats.org/officeDocument/2006/math">
                    <m:r>
                      <a:rPr lang="en-US" b="1" i="1" smtClean="0">
                        <a:latin typeface="Cambria Math"/>
                      </a:rPr>
                      <m:t>𝑶</m:t>
                    </m:r>
                    <m:r>
                      <a:rPr lang="en-US" b="1" i="1" smtClean="0">
                        <a:latin typeface="Cambria Math"/>
                      </a:rPr>
                      <m:t>(</m:t>
                    </m:r>
                    <m:r>
                      <a:rPr lang="en-US" b="1" i="1" smtClean="0">
                        <a:latin typeface="Cambria Math"/>
                      </a:rPr>
                      <m:t>𝒏</m:t>
                    </m:r>
                    <m:r>
                      <a:rPr lang="en-US" b="1" i="1" smtClean="0">
                        <a:latin typeface="Cambria Math"/>
                      </a:rPr>
                      <m:t>+</m:t>
                    </m:r>
                    <m:r>
                      <a:rPr lang="en-US" b="1" i="1" smtClean="0">
                        <a:latin typeface="Cambria Math"/>
                      </a:rPr>
                      <m:t>𝒆</m:t>
                    </m:r>
                    <m:r>
                      <a:rPr lang="en-US" b="1" i="1" smtClean="0">
                        <a:latin typeface="Cambria Math"/>
                      </a:rPr>
                      <m:t>).</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115</a:t>
            </a:fld>
            <a:endParaRPr lang="en-US"/>
          </a:p>
        </p:txBody>
      </p:sp>
    </p:spTree>
    <p:extLst>
      <p:ext uri="{BB962C8B-B14F-4D97-AF65-F5344CB8AC3E}">
        <p14:creationId xmlns:p14="http://schemas.microsoft.com/office/powerpoint/2010/main" val="33910530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Strongly Connected Components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A </a:t>
                </a:r>
                <a:r>
                  <a:rPr lang="en-US" b="1" dirty="0"/>
                  <a:t>strongly connected component </a:t>
                </a:r>
                <a:r>
                  <a:rPr lang="el-GR" b="1" dirty="0"/>
                  <a:t>(ισχυρά συνεκτική συνιστώσα) </a:t>
                </a:r>
                <a:r>
                  <a:rPr lang="en-US" dirty="0"/>
                  <a:t>of a directed graph is a maximal set of vertices in which there is a path from any one vertex in the set to any other vertex.</a:t>
                </a:r>
              </a:p>
              <a:p>
                <a:r>
                  <a:rPr lang="en-US" dirty="0"/>
                  <a:t>More formally, let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be a directed graph. We can partition </a:t>
                </a:r>
                <a14:m>
                  <m:oMath xmlns:m="http://schemas.openxmlformats.org/officeDocument/2006/math">
                    <m:r>
                      <a:rPr lang="en-US" b="0" i="1" smtClean="0">
                        <a:latin typeface="Cambria Math"/>
                      </a:rPr>
                      <m:t>𝑉</m:t>
                    </m:r>
                  </m:oMath>
                </a14:m>
                <a:r>
                  <a:rPr lang="en-US" dirty="0"/>
                  <a:t> into equivalence classes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𝑉</m:t>
                        </m:r>
                      </m:e>
                      <m:sub>
                        <m:r>
                          <a:rPr lang="en-US" b="0" i="1" smtClean="0">
                            <a:latin typeface="Cambria Math"/>
                          </a:rPr>
                          <m:t>𝑖</m:t>
                        </m:r>
                      </m:sub>
                    </m:sSub>
                    <m:r>
                      <a:rPr lang="en-US" b="0" i="0" smtClean="0">
                        <a:latin typeface="Cambria Math"/>
                      </a:rPr>
                      <m:t>, 1</m:t>
                    </m:r>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𝑟</m:t>
                    </m:r>
                    <m:r>
                      <a:rPr lang="en-US" b="0" i="1" smtClean="0">
                        <a:latin typeface="Cambria Math"/>
                        <a:ea typeface="Cambria Math"/>
                      </a:rPr>
                      <m:t>,</m:t>
                    </m:r>
                  </m:oMath>
                </a14:m>
                <a:r>
                  <a:rPr lang="en-US" dirty="0"/>
                  <a:t> such that vertices </a:t>
                </a:r>
                <a14:m>
                  <m:oMath xmlns:m="http://schemas.openxmlformats.org/officeDocument/2006/math">
                    <m:r>
                      <a:rPr lang="en-US" b="0" i="1" smtClean="0">
                        <a:latin typeface="Cambria Math"/>
                      </a:rPr>
                      <m:t>𝑣</m:t>
                    </m:r>
                  </m:oMath>
                </a14:m>
                <a:r>
                  <a:rPr lang="en-US" dirty="0"/>
                  <a:t> and </a:t>
                </a:r>
                <a14:m>
                  <m:oMath xmlns:m="http://schemas.openxmlformats.org/officeDocument/2006/math">
                    <m:r>
                      <a:rPr lang="en-US" b="0" i="1" smtClean="0">
                        <a:latin typeface="Cambria Math"/>
                      </a:rPr>
                      <m:t>𝑤</m:t>
                    </m:r>
                  </m:oMath>
                </a14:m>
                <a:r>
                  <a:rPr lang="en-US" dirty="0"/>
                  <a:t> are equivalent if and only if there is a path from </a:t>
                </a:r>
                <a14:m>
                  <m:oMath xmlns:m="http://schemas.openxmlformats.org/officeDocument/2006/math">
                    <m:r>
                      <a:rPr lang="en-US" i="1">
                        <a:latin typeface="Cambria Math"/>
                      </a:rPr>
                      <m:t>𝑣</m:t>
                    </m:r>
                  </m:oMath>
                </a14:m>
                <a:r>
                  <a:rPr lang="en-US" dirty="0"/>
                  <a:t> to </a:t>
                </a:r>
                <a14:m>
                  <m:oMath xmlns:m="http://schemas.openxmlformats.org/officeDocument/2006/math">
                    <m:r>
                      <a:rPr lang="en-US" i="1">
                        <a:latin typeface="Cambria Math"/>
                      </a:rPr>
                      <m:t>𝑤</m:t>
                    </m:r>
                  </m:oMath>
                </a14:m>
                <a:r>
                  <a:rPr lang="en-US" dirty="0"/>
                  <a:t> and a path from </a:t>
                </a:r>
                <a14:m>
                  <m:oMath xmlns:m="http://schemas.openxmlformats.org/officeDocument/2006/math">
                    <m:r>
                      <a:rPr lang="en-US" i="1">
                        <a:latin typeface="Cambria Math"/>
                      </a:rPr>
                      <m:t>𝑤</m:t>
                    </m:r>
                  </m:oMath>
                </a14:m>
                <a:r>
                  <a:rPr lang="en-US" dirty="0"/>
                  <a:t> to </a:t>
                </a:r>
                <a14:m>
                  <m:oMath xmlns:m="http://schemas.openxmlformats.org/officeDocument/2006/math">
                    <m:r>
                      <a:rPr lang="en-US" i="1">
                        <a:latin typeface="Cambria Math"/>
                      </a:rPr>
                      <m:t>𝑣</m:t>
                    </m:r>
                  </m:oMath>
                </a14:m>
                <a:r>
                  <a:rPr lang="en-US" dirty="0"/>
                  <a:t>. Let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𝐸</m:t>
                        </m:r>
                      </m:e>
                      <m:sub>
                        <m:r>
                          <a:rPr lang="en-US" i="1">
                            <a:latin typeface="Cambria Math"/>
                          </a:rPr>
                          <m:t>𝑖</m:t>
                        </m:r>
                      </m:sub>
                    </m:sSub>
                    <m:r>
                      <a:rPr lang="en-US">
                        <a:latin typeface="Cambria Math"/>
                      </a:rPr>
                      <m:t>, 1</m:t>
                    </m:r>
                    <m:r>
                      <a:rPr lang="en-US" i="1">
                        <a:latin typeface="Cambria Math"/>
                        <a:ea typeface="Cambria Math"/>
                      </a:rPr>
                      <m:t>≤</m:t>
                    </m:r>
                    <m:r>
                      <a:rPr lang="en-US" i="1">
                        <a:latin typeface="Cambria Math"/>
                        <a:ea typeface="Cambria Math"/>
                      </a:rPr>
                      <m:t>𝑖</m:t>
                    </m:r>
                    <m:r>
                      <a:rPr lang="en-US" i="1">
                        <a:latin typeface="Cambria Math"/>
                        <a:ea typeface="Cambria Math"/>
                      </a:rPr>
                      <m:t>≤</m:t>
                    </m:r>
                    <m:r>
                      <a:rPr lang="en-US" i="1">
                        <a:latin typeface="Cambria Math"/>
                        <a:ea typeface="Cambria Math"/>
                      </a:rPr>
                      <m:t>𝑟</m:t>
                    </m:r>
                  </m:oMath>
                </a14:m>
                <a:r>
                  <a:rPr lang="en-US" dirty="0"/>
                  <a:t>, be the set of edges with endpoints in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𝑉</m:t>
                        </m:r>
                      </m:e>
                      <m:sub>
                        <m:r>
                          <a:rPr lang="en-US" b="0" i="1" smtClean="0">
                            <a:latin typeface="Cambria Math"/>
                          </a:rPr>
                          <m:t>𝑖</m:t>
                        </m:r>
                      </m:sub>
                    </m:sSub>
                    <m:r>
                      <a:rPr lang="en-US" b="0" i="1" smtClean="0">
                        <a:latin typeface="Cambria Math"/>
                      </a:rPr>
                      <m:t>.</m:t>
                    </m:r>
                  </m:oMath>
                </a14:m>
                <a:r>
                  <a:rPr lang="en-US" dirty="0"/>
                  <a:t> The graphs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𝐺</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𝑖</m:t>
                        </m:r>
                      </m:sub>
                    </m:sSub>
                    <m:r>
                      <a:rPr lang="en-US" b="0" i="1" smtClean="0">
                        <a:latin typeface="Cambria Math"/>
                      </a:rPr>
                      <m:t>)</m:t>
                    </m:r>
                  </m:oMath>
                </a14:m>
                <a:r>
                  <a:rPr lang="en-US" dirty="0"/>
                  <a:t> are called the </a:t>
                </a:r>
                <a:r>
                  <a:rPr lang="en-US" b="1" dirty="0"/>
                  <a:t>strongly connected components </a:t>
                </a:r>
                <a:r>
                  <a:rPr lang="en-US" dirty="0"/>
                  <a:t>or just </a:t>
                </a:r>
                <a:r>
                  <a:rPr lang="en-US" b="1" dirty="0"/>
                  <a:t>strong components</a:t>
                </a:r>
                <a:r>
                  <a:rPr lang="el-GR" dirty="0"/>
                  <a:t> </a:t>
                </a:r>
                <a:r>
                  <a:rPr lang="el-GR" b="1" dirty="0"/>
                  <a:t>(ισχυρές συνιστώσες) </a:t>
                </a:r>
                <a:r>
                  <a:rPr lang="en-US" dirty="0"/>
                  <a:t>of </a:t>
                </a:r>
                <a14:m>
                  <m:oMath xmlns:m="http://schemas.openxmlformats.org/officeDocument/2006/math">
                    <m:r>
                      <a:rPr lang="en-US" b="0" i="1" smtClean="0">
                        <a:latin typeface="Cambria Math"/>
                      </a:rPr>
                      <m:t>𝐺</m:t>
                    </m:r>
                    <m:r>
                      <a:rPr lang="en-US" b="0" i="1" smtClean="0">
                        <a:latin typeface="Cambria Math"/>
                      </a:rPr>
                      <m:t>.</m:t>
                    </m:r>
                  </m:oMath>
                </a14:m>
                <a:endParaRPr lang="en-US" dirty="0"/>
              </a:p>
              <a:p>
                <a:r>
                  <a:rPr lang="en-US" dirty="0"/>
                  <a:t>A directed graph with only one strong component is said to be </a:t>
                </a:r>
                <a:r>
                  <a:rPr lang="en-US" b="1" dirty="0"/>
                  <a:t>strongly connected</a:t>
                </a:r>
                <a:r>
                  <a:rPr lang="el-GR" b="1" dirty="0"/>
                  <a:t> (ισχυρά συνδεδεμένος).</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2561" r="-118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116</a:t>
            </a:fld>
            <a:endParaRPr lang="en-US"/>
          </a:p>
        </p:txBody>
      </p:sp>
    </p:spTree>
    <p:extLst>
      <p:ext uri="{BB962C8B-B14F-4D97-AF65-F5344CB8AC3E}">
        <p14:creationId xmlns:p14="http://schemas.microsoft.com/office/powerpoint/2010/main" val="326744965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Directed Graph</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117</a:t>
            </a:fld>
            <a:endParaRPr lang="en-US"/>
          </a:p>
        </p:txBody>
      </p:sp>
      <p:sp>
        <p:nvSpPr>
          <p:cNvPr id="6" name="Oval 5"/>
          <p:cNvSpPr/>
          <p:nvPr/>
        </p:nvSpPr>
        <p:spPr>
          <a:xfrm>
            <a:off x="3131840" y="21328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92080" y="210523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4380"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72100" y="40372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6"/>
            <a:endCxn id="7" idx="2"/>
          </p:cNvCxnSpPr>
          <p:nvPr/>
        </p:nvCxnSpPr>
        <p:spPr>
          <a:xfrm flipV="1">
            <a:off x="3491880" y="2285256"/>
            <a:ext cx="1800200" cy="27620"/>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8" idx="0"/>
          </p:cNvCxnSpPr>
          <p:nvPr/>
        </p:nvCxnSpPr>
        <p:spPr>
          <a:xfrm>
            <a:off x="3311860" y="2492896"/>
            <a:ext cx="142540" cy="151216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9" idx="0"/>
          </p:cNvCxnSpPr>
          <p:nvPr/>
        </p:nvCxnSpPr>
        <p:spPr>
          <a:xfrm>
            <a:off x="5472100" y="2465276"/>
            <a:ext cx="180020" cy="15719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p:cNvCxnSpPr>
          <p:nvPr/>
        </p:nvCxnSpPr>
        <p:spPr>
          <a:xfrm flipH="1" flipV="1">
            <a:off x="3634420" y="4185084"/>
            <a:ext cx="1837680" cy="3218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a:endCxn id="6" idx="5"/>
          </p:cNvCxnSpPr>
          <p:nvPr/>
        </p:nvCxnSpPr>
        <p:spPr>
          <a:xfrm flipH="1" flipV="1">
            <a:off x="3439153" y="2440169"/>
            <a:ext cx="2085674" cy="164980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03848" y="2139039"/>
            <a:ext cx="235305" cy="369332"/>
          </a:xfrm>
          <a:prstGeom prst="rect">
            <a:avLst/>
          </a:prstGeom>
          <a:noFill/>
        </p:spPr>
        <p:txBody>
          <a:bodyPr wrap="square" rtlCol="0">
            <a:spAutoFit/>
          </a:bodyPr>
          <a:lstStyle/>
          <a:p>
            <a:pPr algn="ctr"/>
            <a:r>
              <a:rPr lang="en-US" dirty="0"/>
              <a:t>A</a:t>
            </a:r>
          </a:p>
        </p:txBody>
      </p:sp>
      <p:sp>
        <p:nvSpPr>
          <p:cNvPr id="23" name="TextBox 22"/>
          <p:cNvSpPr txBox="1"/>
          <p:nvPr/>
        </p:nvSpPr>
        <p:spPr>
          <a:xfrm>
            <a:off x="5354447" y="2095155"/>
            <a:ext cx="235305" cy="369332"/>
          </a:xfrm>
          <a:prstGeom prst="rect">
            <a:avLst/>
          </a:prstGeom>
          <a:noFill/>
        </p:spPr>
        <p:txBody>
          <a:bodyPr wrap="square" rtlCol="0">
            <a:spAutoFit/>
          </a:bodyPr>
          <a:lstStyle/>
          <a:p>
            <a:pPr algn="ctr"/>
            <a:r>
              <a:rPr lang="en-US" dirty="0"/>
              <a:t>B</a:t>
            </a:r>
          </a:p>
        </p:txBody>
      </p:sp>
      <p:sp>
        <p:nvSpPr>
          <p:cNvPr id="24" name="TextBox 23"/>
          <p:cNvSpPr txBox="1"/>
          <p:nvPr/>
        </p:nvSpPr>
        <p:spPr>
          <a:xfrm>
            <a:off x="3336747" y="3984986"/>
            <a:ext cx="235305" cy="369332"/>
          </a:xfrm>
          <a:prstGeom prst="rect">
            <a:avLst/>
          </a:prstGeom>
          <a:noFill/>
        </p:spPr>
        <p:txBody>
          <a:bodyPr wrap="square" rtlCol="0">
            <a:spAutoFit/>
          </a:bodyPr>
          <a:lstStyle/>
          <a:p>
            <a:pPr algn="ctr"/>
            <a:r>
              <a:rPr lang="en-US" dirty="0"/>
              <a:t>D</a:t>
            </a:r>
          </a:p>
        </p:txBody>
      </p:sp>
      <p:sp>
        <p:nvSpPr>
          <p:cNvPr id="25" name="TextBox 24"/>
          <p:cNvSpPr txBox="1"/>
          <p:nvPr/>
        </p:nvSpPr>
        <p:spPr>
          <a:xfrm>
            <a:off x="5534467" y="4037248"/>
            <a:ext cx="235305" cy="369332"/>
          </a:xfrm>
          <a:prstGeom prst="rect">
            <a:avLst/>
          </a:prstGeom>
          <a:noFill/>
        </p:spPr>
        <p:txBody>
          <a:bodyPr wrap="square" rtlCol="0">
            <a:spAutoFit/>
          </a:bodyPr>
          <a:lstStyle/>
          <a:p>
            <a:pPr algn="ctr"/>
            <a:r>
              <a:rPr lang="en-US" dirty="0"/>
              <a:t>C</a:t>
            </a:r>
          </a:p>
        </p:txBody>
      </p:sp>
    </p:spTree>
    <p:extLst>
      <p:ext uri="{BB962C8B-B14F-4D97-AF65-F5344CB8AC3E}">
        <p14:creationId xmlns:p14="http://schemas.microsoft.com/office/powerpoint/2010/main" val="85114039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Strong Components of the Digraph</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118</a:t>
            </a:fld>
            <a:endParaRPr lang="en-US"/>
          </a:p>
        </p:txBody>
      </p:sp>
      <p:sp>
        <p:nvSpPr>
          <p:cNvPr id="6" name="Oval 5"/>
          <p:cNvSpPr/>
          <p:nvPr/>
        </p:nvSpPr>
        <p:spPr>
          <a:xfrm>
            <a:off x="3131840" y="21328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92080" y="210523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4380"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72100" y="40372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6"/>
            <a:endCxn id="7" idx="2"/>
          </p:cNvCxnSpPr>
          <p:nvPr/>
        </p:nvCxnSpPr>
        <p:spPr>
          <a:xfrm flipV="1">
            <a:off x="3491880" y="2285256"/>
            <a:ext cx="1800200" cy="27620"/>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9" idx="0"/>
          </p:cNvCxnSpPr>
          <p:nvPr/>
        </p:nvCxnSpPr>
        <p:spPr>
          <a:xfrm>
            <a:off x="5472100" y="2465276"/>
            <a:ext cx="180020" cy="15719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a:endCxn id="6" idx="5"/>
          </p:cNvCxnSpPr>
          <p:nvPr/>
        </p:nvCxnSpPr>
        <p:spPr>
          <a:xfrm flipH="1" flipV="1">
            <a:off x="3439153" y="2440169"/>
            <a:ext cx="2085674" cy="164980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03848" y="2139039"/>
            <a:ext cx="235305" cy="369332"/>
          </a:xfrm>
          <a:prstGeom prst="rect">
            <a:avLst/>
          </a:prstGeom>
          <a:noFill/>
        </p:spPr>
        <p:txBody>
          <a:bodyPr wrap="square" rtlCol="0">
            <a:spAutoFit/>
          </a:bodyPr>
          <a:lstStyle/>
          <a:p>
            <a:pPr algn="ctr"/>
            <a:r>
              <a:rPr lang="en-US" dirty="0"/>
              <a:t>A</a:t>
            </a:r>
          </a:p>
        </p:txBody>
      </p:sp>
      <p:sp>
        <p:nvSpPr>
          <p:cNvPr id="23" name="TextBox 22"/>
          <p:cNvSpPr txBox="1"/>
          <p:nvPr/>
        </p:nvSpPr>
        <p:spPr>
          <a:xfrm>
            <a:off x="5354447" y="2095155"/>
            <a:ext cx="235305" cy="369332"/>
          </a:xfrm>
          <a:prstGeom prst="rect">
            <a:avLst/>
          </a:prstGeom>
          <a:noFill/>
        </p:spPr>
        <p:txBody>
          <a:bodyPr wrap="square" rtlCol="0">
            <a:spAutoFit/>
          </a:bodyPr>
          <a:lstStyle/>
          <a:p>
            <a:pPr algn="ctr"/>
            <a:r>
              <a:rPr lang="en-US" dirty="0"/>
              <a:t>B</a:t>
            </a:r>
          </a:p>
        </p:txBody>
      </p:sp>
      <p:sp>
        <p:nvSpPr>
          <p:cNvPr id="24" name="TextBox 23"/>
          <p:cNvSpPr txBox="1"/>
          <p:nvPr/>
        </p:nvSpPr>
        <p:spPr>
          <a:xfrm>
            <a:off x="3336747" y="3984986"/>
            <a:ext cx="235305" cy="369332"/>
          </a:xfrm>
          <a:prstGeom prst="rect">
            <a:avLst/>
          </a:prstGeom>
          <a:noFill/>
        </p:spPr>
        <p:txBody>
          <a:bodyPr wrap="square" rtlCol="0">
            <a:spAutoFit/>
          </a:bodyPr>
          <a:lstStyle/>
          <a:p>
            <a:pPr algn="ctr"/>
            <a:r>
              <a:rPr lang="en-US" dirty="0"/>
              <a:t>D</a:t>
            </a:r>
          </a:p>
        </p:txBody>
      </p:sp>
      <p:sp>
        <p:nvSpPr>
          <p:cNvPr id="25" name="TextBox 24"/>
          <p:cNvSpPr txBox="1"/>
          <p:nvPr/>
        </p:nvSpPr>
        <p:spPr>
          <a:xfrm>
            <a:off x="5534467" y="4037248"/>
            <a:ext cx="235305" cy="369332"/>
          </a:xfrm>
          <a:prstGeom prst="rect">
            <a:avLst/>
          </a:prstGeom>
          <a:noFill/>
        </p:spPr>
        <p:txBody>
          <a:bodyPr wrap="square" rtlCol="0">
            <a:spAutoFit/>
          </a:bodyPr>
          <a:lstStyle/>
          <a:p>
            <a:pPr algn="ctr"/>
            <a:r>
              <a:rPr lang="en-US" dirty="0"/>
              <a:t>C</a:t>
            </a:r>
          </a:p>
        </p:txBody>
      </p:sp>
    </p:spTree>
    <p:extLst>
      <p:ext uri="{BB962C8B-B14F-4D97-AF65-F5344CB8AC3E}">
        <p14:creationId xmlns:p14="http://schemas.microsoft.com/office/powerpoint/2010/main" val="39887919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Components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Every vertex of a directed graph </a:t>
                </a:r>
                <a14:m>
                  <m:oMath xmlns:m="http://schemas.openxmlformats.org/officeDocument/2006/math">
                    <m:r>
                      <a:rPr lang="en-US" b="0" i="1" smtClean="0">
                        <a:latin typeface="Cambria Math"/>
                      </a:rPr>
                      <m:t>𝐺</m:t>
                    </m:r>
                  </m:oMath>
                </a14:m>
                <a:r>
                  <a:rPr lang="en-US" dirty="0"/>
                  <a:t> is in some strong component, but certain edges may not be in any component.</a:t>
                </a:r>
              </a:p>
              <a:p>
                <a:r>
                  <a:rPr lang="en-US" dirty="0"/>
                  <a:t>Such edges, called </a:t>
                </a:r>
                <a:r>
                  <a:rPr lang="en-US" b="1" dirty="0"/>
                  <a:t>cross-component</a:t>
                </a:r>
                <a:r>
                  <a:rPr lang="en-US" dirty="0"/>
                  <a:t> edges, go from one vertex in one component to a vertex in another.</a:t>
                </a:r>
              </a:p>
              <a:p>
                <a:r>
                  <a:rPr lang="en-US" dirty="0"/>
                  <a:t>We can represent the interconnections among components by constructing a </a:t>
                </a:r>
                <a:r>
                  <a:rPr lang="en-US" b="1" dirty="0"/>
                  <a:t>reduced graph (</a:t>
                </a:r>
                <a:r>
                  <a:rPr lang="el-GR" b="1" dirty="0"/>
                  <a:t>ελαττωμένο </a:t>
                </a:r>
                <a:r>
                  <a:rPr lang="el-GR" b="1" dirty="0" err="1"/>
                  <a:t>γράφο</a:t>
                </a:r>
                <a:r>
                  <a:rPr lang="el-GR" b="1" dirty="0"/>
                  <a:t>)</a:t>
                </a:r>
                <a:r>
                  <a:rPr lang="en-US" b="1" dirty="0"/>
                  <a:t> </a:t>
                </a:r>
                <a:r>
                  <a:rPr lang="en-US" dirty="0"/>
                  <a:t>for </a:t>
                </a:r>
                <a14:m>
                  <m:oMath xmlns:m="http://schemas.openxmlformats.org/officeDocument/2006/math">
                    <m:r>
                      <a:rPr lang="en-US" i="1">
                        <a:latin typeface="Cambria Math"/>
                      </a:rPr>
                      <m:t>𝐺</m:t>
                    </m:r>
                  </m:oMath>
                </a14:m>
                <a:r>
                  <a:rPr lang="en-US" dirty="0"/>
                  <a:t>. There is an edge from vertex </a:t>
                </a:r>
                <a14:m>
                  <m:oMath xmlns:m="http://schemas.openxmlformats.org/officeDocument/2006/math">
                    <m:r>
                      <a:rPr lang="en-US" b="0" i="1" smtClean="0">
                        <a:latin typeface="Cambria Math"/>
                      </a:rPr>
                      <m:t>𝐶</m:t>
                    </m:r>
                  </m:oMath>
                </a14:m>
                <a:r>
                  <a:rPr lang="en-US" dirty="0"/>
                  <a:t> to vertex </a:t>
                </a:r>
                <a14:m>
                  <m:oMath xmlns:m="http://schemas.openxmlformats.org/officeDocument/2006/math">
                    <m:r>
                      <a:rPr lang="en-US" b="0" i="1" smtClean="0">
                        <a:latin typeface="Cambria Math"/>
                      </a:rPr>
                      <m:t>𝐶</m:t>
                    </m:r>
                    <m:r>
                      <a:rPr lang="en-US" b="0" i="1" smtClean="0">
                        <a:latin typeface="Cambria Math"/>
                      </a:rPr>
                      <m:t>′</m:t>
                    </m:r>
                  </m:oMath>
                </a14:m>
                <a:r>
                  <a:rPr lang="en-US" dirty="0"/>
                  <a:t> of the reduced graph if there is an edge in </a:t>
                </a:r>
                <a14:m>
                  <m:oMath xmlns:m="http://schemas.openxmlformats.org/officeDocument/2006/math">
                    <m:r>
                      <a:rPr lang="en-US" i="1">
                        <a:latin typeface="Cambria Math"/>
                      </a:rPr>
                      <m:t>𝐺</m:t>
                    </m:r>
                    <m:r>
                      <a:rPr lang="en-US" i="1">
                        <a:latin typeface="Cambria Math"/>
                      </a:rPr>
                      <m:t> </m:t>
                    </m:r>
                  </m:oMath>
                </a14:m>
                <a:r>
                  <a:rPr lang="en-US" dirty="0"/>
                  <a:t>from some vertex in the component </a:t>
                </a:r>
                <a14:m>
                  <m:oMath xmlns:m="http://schemas.openxmlformats.org/officeDocument/2006/math">
                    <m:r>
                      <a:rPr lang="en-US" i="1">
                        <a:latin typeface="Cambria Math"/>
                      </a:rPr>
                      <m:t>𝐶</m:t>
                    </m:r>
                  </m:oMath>
                </a14:m>
                <a:r>
                  <a:rPr lang="en-US" dirty="0"/>
                  <a:t> to some vertex in the component </a:t>
                </a:r>
                <a14:m>
                  <m:oMath xmlns:m="http://schemas.openxmlformats.org/officeDocument/2006/math">
                    <m:r>
                      <a:rPr lang="en-US" i="1">
                        <a:latin typeface="Cambria Math"/>
                      </a:rPr>
                      <m:t>𝐶</m:t>
                    </m:r>
                    <m:r>
                      <a:rPr lang="en-US" i="1">
                        <a:latin typeface="Cambria Math"/>
                      </a:rPr>
                      <m:t>′</m:t>
                    </m:r>
                  </m:oMath>
                </a14:m>
                <a:r>
                  <a:rPr lang="en-US" dirty="0"/>
                  <a:t>.</a:t>
                </a:r>
              </a:p>
              <a:p>
                <a:r>
                  <a:rPr lang="en-US" dirty="0"/>
                  <a:t>The reduced graph is always a dag.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830" r="-155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119</a:t>
            </a:fld>
            <a:endParaRPr lang="en-US"/>
          </a:p>
        </p:txBody>
      </p:sp>
    </p:spTree>
    <p:extLst>
      <p:ext uri="{BB962C8B-B14F-4D97-AF65-F5344CB8AC3E}">
        <p14:creationId xmlns:p14="http://schemas.microsoft.com/office/powerpoint/2010/main" val="418398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an Undirected Graph</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12</a:t>
            </a:fld>
            <a:endParaRPr lang="en-US"/>
          </a:p>
        </p:txBody>
      </p:sp>
      <p:sp>
        <p:nvSpPr>
          <p:cNvPr id="6" name="Oval 5"/>
          <p:cNvSpPr/>
          <p:nvPr/>
        </p:nvSpPr>
        <p:spPr>
          <a:xfrm>
            <a:off x="1979712" y="22768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79612" y="289580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92930" y="340112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13491" y="33569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47864" y="22768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7" idx="7"/>
            <a:endCxn id="6" idx="3"/>
          </p:cNvCxnSpPr>
          <p:nvPr/>
        </p:nvCxnSpPr>
        <p:spPr>
          <a:xfrm flipV="1">
            <a:off x="1386925" y="2584185"/>
            <a:ext cx="645514" cy="364344"/>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6"/>
            <a:endCxn id="10" idx="2"/>
          </p:cNvCxnSpPr>
          <p:nvPr/>
        </p:nvCxnSpPr>
        <p:spPr>
          <a:xfrm>
            <a:off x="2339752" y="2456892"/>
            <a:ext cx="1008112" cy="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4"/>
            <a:endCxn id="9" idx="0"/>
          </p:cNvCxnSpPr>
          <p:nvPr/>
        </p:nvCxnSpPr>
        <p:spPr>
          <a:xfrm>
            <a:off x="3527884" y="2636912"/>
            <a:ext cx="65627" cy="72008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5"/>
            <a:endCxn id="8" idx="1"/>
          </p:cNvCxnSpPr>
          <p:nvPr/>
        </p:nvCxnSpPr>
        <p:spPr>
          <a:xfrm>
            <a:off x="1386925" y="3203115"/>
            <a:ext cx="758732" cy="250737"/>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a:endCxn id="9" idx="2"/>
          </p:cNvCxnSpPr>
          <p:nvPr/>
        </p:nvCxnSpPr>
        <p:spPr>
          <a:xfrm flipV="1">
            <a:off x="2452970" y="3537012"/>
            <a:ext cx="960521" cy="44133"/>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097362" y="33569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32040" y="240416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10" idx="6"/>
            <a:endCxn id="25" idx="2"/>
          </p:cNvCxnSpPr>
          <p:nvPr/>
        </p:nvCxnSpPr>
        <p:spPr>
          <a:xfrm>
            <a:off x="3707904" y="2456892"/>
            <a:ext cx="1224136" cy="127293"/>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4"/>
            <a:endCxn id="24" idx="0"/>
          </p:cNvCxnSpPr>
          <p:nvPr/>
        </p:nvCxnSpPr>
        <p:spPr>
          <a:xfrm>
            <a:off x="5112060" y="2764205"/>
            <a:ext cx="165322" cy="592787"/>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245330" y="421541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740717" y="454512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065310" y="5222307"/>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67824" y="540215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endCxn id="31" idx="2"/>
          </p:cNvCxnSpPr>
          <p:nvPr/>
        </p:nvCxnSpPr>
        <p:spPr>
          <a:xfrm>
            <a:off x="2605370" y="4395438"/>
            <a:ext cx="1135347" cy="329706"/>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4"/>
            <a:endCxn id="32" idx="0"/>
          </p:cNvCxnSpPr>
          <p:nvPr/>
        </p:nvCxnSpPr>
        <p:spPr>
          <a:xfrm flipH="1">
            <a:off x="2245330" y="4575458"/>
            <a:ext cx="180020" cy="646849"/>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6"/>
            <a:endCxn id="33" idx="2"/>
          </p:cNvCxnSpPr>
          <p:nvPr/>
        </p:nvCxnSpPr>
        <p:spPr>
          <a:xfrm>
            <a:off x="2425350" y="5402327"/>
            <a:ext cx="942474" cy="179851"/>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15615" y="2889204"/>
            <a:ext cx="271309" cy="369332"/>
          </a:xfrm>
          <a:prstGeom prst="rect">
            <a:avLst/>
          </a:prstGeom>
          <a:noFill/>
        </p:spPr>
        <p:txBody>
          <a:bodyPr wrap="square" rtlCol="0">
            <a:spAutoFit/>
          </a:bodyPr>
          <a:lstStyle/>
          <a:p>
            <a:r>
              <a:rPr lang="en-US" dirty="0"/>
              <a:t>1</a:t>
            </a:r>
          </a:p>
        </p:txBody>
      </p:sp>
      <p:sp>
        <p:nvSpPr>
          <p:cNvPr id="28" name="TextBox 27"/>
          <p:cNvSpPr txBox="1"/>
          <p:nvPr/>
        </p:nvSpPr>
        <p:spPr>
          <a:xfrm>
            <a:off x="2034895" y="2276872"/>
            <a:ext cx="271309" cy="369332"/>
          </a:xfrm>
          <a:prstGeom prst="rect">
            <a:avLst/>
          </a:prstGeom>
          <a:noFill/>
        </p:spPr>
        <p:txBody>
          <a:bodyPr wrap="square" rtlCol="0">
            <a:spAutoFit/>
          </a:bodyPr>
          <a:lstStyle/>
          <a:p>
            <a:r>
              <a:rPr lang="en-US" dirty="0"/>
              <a:t>2</a:t>
            </a:r>
          </a:p>
        </p:txBody>
      </p:sp>
      <p:sp>
        <p:nvSpPr>
          <p:cNvPr id="34" name="TextBox 33"/>
          <p:cNvSpPr txBox="1"/>
          <p:nvPr/>
        </p:nvSpPr>
        <p:spPr>
          <a:xfrm>
            <a:off x="2154041" y="3401125"/>
            <a:ext cx="271309" cy="369332"/>
          </a:xfrm>
          <a:prstGeom prst="rect">
            <a:avLst/>
          </a:prstGeom>
          <a:noFill/>
        </p:spPr>
        <p:txBody>
          <a:bodyPr wrap="square" rtlCol="0">
            <a:spAutoFit/>
          </a:bodyPr>
          <a:lstStyle/>
          <a:p>
            <a:r>
              <a:rPr lang="en-US" dirty="0"/>
              <a:t>3</a:t>
            </a:r>
          </a:p>
        </p:txBody>
      </p:sp>
      <p:sp>
        <p:nvSpPr>
          <p:cNvPr id="35" name="TextBox 34"/>
          <p:cNvSpPr txBox="1"/>
          <p:nvPr/>
        </p:nvSpPr>
        <p:spPr>
          <a:xfrm>
            <a:off x="3456555" y="3351575"/>
            <a:ext cx="271309" cy="369332"/>
          </a:xfrm>
          <a:prstGeom prst="rect">
            <a:avLst/>
          </a:prstGeom>
          <a:noFill/>
        </p:spPr>
        <p:txBody>
          <a:bodyPr wrap="square" rtlCol="0">
            <a:spAutoFit/>
          </a:bodyPr>
          <a:lstStyle/>
          <a:p>
            <a:r>
              <a:rPr lang="en-US" dirty="0"/>
              <a:t>4</a:t>
            </a:r>
          </a:p>
        </p:txBody>
      </p:sp>
      <p:sp>
        <p:nvSpPr>
          <p:cNvPr id="36" name="TextBox 35"/>
          <p:cNvSpPr txBox="1"/>
          <p:nvPr/>
        </p:nvSpPr>
        <p:spPr>
          <a:xfrm>
            <a:off x="3425042" y="2267580"/>
            <a:ext cx="271309" cy="369332"/>
          </a:xfrm>
          <a:prstGeom prst="rect">
            <a:avLst/>
          </a:prstGeom>
          <a:noFill/>
        </p:spPr>
        <p:txBody>
          <a:bodyPr wrap="square" rtlCol="0">
            <a:spAutoFit/>
          </a:bodyPr>
          <a:lstStyle/>
          <a:p>
            <a:r>
              <a:rPr lang="en-US" dirty="0"/>
              <a:t>5</a:t>
            </a:r>
          </a:p>
        </p:txBody>
      </p:sp>
      <p:sp>
        <p:nvSpPr>
          <p:cNvPr id="38" name="TextBox 37"/>
          <p:cNvSpPr txBox="1"/>
          <p:nvPr/>
        </p:nvSpPr>
        <p:spPr>
          <a:xfrm>
            <a:off x="4961707" y="2394873"/>
            <a:ext cx="271309" cy="369332"/>
          </a:xfrm>
          <a:prstGeom prst="rect">
            <a:avLst/>
          </a:prstGeom>
          <a:noFill/>
        </p:spPr>
        <p:txBody>
          <a:bodyPr wrap="square" rtlCol="0">
            <a:spAutoFit/>
          </a:bodyPr>
          <a:lstStyle/>
          <a:p>
            <a:r>
              <a:rPr lang="en-US" dirty="0"/>
              <a:t>6</a:t>
            </a:r>
          </a:p>
        </p:txBody>
      </p:sp>
      <p:sp>
        <p:nvSpPr>
          <p:cNvPr id="40" name="TextBox 39"/>
          <p:cNvSpPr txBox="1"/>
          <p:nvPr/>
        </p:nvSpPr>
        <p:spPr>
          <a:xfrm>
            <a:off x="5135798" y="3374412"/>
            <a:ext cx="271309" cy="369332"/>
          </a:xfrm>
          <a:prstGeom prst="rect">
            <a:avLst/>
          </a:prstGeom>
          <a:noFill/>
        </p:spPr>
        <p:txBody>
          <a:bodyPr wrap="square" rtlCol="0">
            <a:spAutoFit/>
          </a:bodyPr>
          <a:lstStyle/>
          <a:p>
            <a:r>
              <a:rPr lang="en-US" dirty="0"/>
              <a:t>7</a:t>
            </a:r>
          </a:p>
        </p:txBody>
      </p:sp>
      <p:sp>
        <p:nvSpPr>
          <p:cNvPr id="42" name="TextBox 41"/>
          <p:cNvSpPr txBox="1"/>
          <p:nvPr/>
        </p:nvSpPr>
        <p:spPr>
          <a:xfrm>
            <a:off x="2285999" y="4215418"/>
            <a:ext cx="271309" cy="369332"/>
          </a:xfrm>
          <a:prstGeom prst="rect">
            <a:avLst/>
          </a:prstGeom>
          <a:noFill/>
        </p:spPr>
        <p:txBody>
          <a:bodyPr wrap="square" rtlCol="0">
            <a:spAutoFit/>
          </a:bodyPr>
          <a:lstStyle/>
          <a:p>
            <a:r>
              <a:rPr lang="en-US" dirty="0"/>
              <a:t>8</a:t>
            </a:r>
          </a:p>
        </p:txBody>
      </p:sp>
      <p:sp>
        <p:nvSpPr>
          <p:cNvPr id="43" name="TextBox 42"/>
          <p:cNvSpPr txBox="1"/>
          <p:nvPr/>
        </p:nvSpPr>
        <p:spPr>
          <a:xfrm>
            <a:off x="3812268" y="4529550"/>
            <a:ext cx="271309" cy="369332"/>
          </a:xfrm>
          <a:prstGeom prst="rect">
            <a:avLst/>
          </a:prstGeom>
          <a:noFill/>
        </p:spPr>
        <p:txBody>
          <a:bodyPr wrap="square" rtlCol="0">
            <a:spAutoFit/>
          </a:bodyPr>
          <a:lstStyle/>
          <a:p>
            <a:r>
              <a:rPr lang="en-US" dirty="0"/>
              <a:t>9</a:t>
            </a:r>
          </a:p>
        </p:txBody>
      </p:sp>
      <p:sp>
        <p:nvSpPr>
          <p:cNvPr id="44" name="TextBox 43"/>
          <p:cNvSpPr txBox="1"/>
          <p:nvPr/>
        </p:nvSpPr>
        <p:spPr>
          <a:xfrm>
            <a:off x="2032439" y="5212342"/>
            <a:ext cx="464378" cy="369332"/>
          </a:xfrm>
          <a:prstGeom prst="rect">
            <a:avLst/>
          </a:prstGeom>
          <a:noFill/>
        </p:spPr>
        <p:txBody>
          <a:bodyPr wrap="square" rtlCol="0">
            <a:spAutoFit/>
          </a:bodyPr>
          <a:lstStyle/>
          <a:p>
            <a:r>
              <a:rPr lang="en-US" dirty="0"/>
              <a:t>10</a:t>
            </a:r>
          </a:p>
        </p:txBody>
      </p:sp>
      <p:sp>
        <p:nvSpPr>
          <p:cNvPr id="45" name="TextBox 44"/>
          <p:cNvSpPr txBox="1"/>
          <p:nvPr/>
        </p:nvSpPr>
        <p:spPr>
          <a:xfrm>
            <a:off x="3309153" y="5389134"/>
            <a:ext cx="464378" cy="369332"/>
          </a:xfrm>
          <a:prstGeom prst="rect">
            <a:avLst/>
          </a:prstGeom>
          <a:noFill/>
        </p:spPr>
        <p:txBody>
          <a:bodyPr wrap="square" rtlCol="0">
            <a:spAutoFit/>
          </a:bodyPr>
          <a:lstStyle/>
          <a:p>
            <a:r>
              <a:rPr lang="en-US" dirty="0"/>
              <a:t>11</a:t>
            </a:r>
          </a:p>
        </p:txBody>
      </p:sp>
      <mc:AlternateContent xmlns:mc="http://schemas.openxmlformats.org/markup-compatibility/2006" xmlns:a14="http://schemas.microsoft.com/office/drawing/2010/main">
        <mc:Choice Requires="a14">
          <p:sp>
            <p:nvSpPr>
              <p:cNvPr id="46" name="TextBox 45"/>
              <p:cNvSpPr txBox="1"/>
              <p:nvPr/>
            </p:nvSpPr>
            <p:spPr>
              <a:xfrm>
                <a:off x="5004048" y="4540166"/>
                <a:ext cx="3672408"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𝐺</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𝑉</m:t>
                          </m:r>
                          <m:r>
                            <a:rPr lang="en-US" b="0" i="1" smtClean="0">
                              <a:latin typeface="Cambria Math"/>
                            </a:rPr>
                            <m:t>,</m:t>
                          </m:r>
                          <m:r>
                            <a:rPr lang="en-US" b="0" i="1" smtClean="0">
                              <a:latin typeface="Cambria Math"/>
                            </a:rPr>
                            <m:t>𝐸</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={1, 2, 3, 4, 5, 6, 7, 8, 9, 10, 11}</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1,2</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1,3</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2,5</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3,4</m:t>
                          </m:r>
                        </m:e>
                      </m:d>
                      <m:r>
                        <a:rPr lang="en-US" b="0" i="1" smtClean="0">
                          <a:latin typeface="Cambria Math"/>
                        </a:rPr>
                        <m:t>,</m:t>
                      </m:r>
                    </m:oMath>
                  </m:oMathPara>
                </a14:m>
                <a:endParaRPr lang="en-US" b="0" dirty="0"/>
              </a:p>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5,4</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5,6</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6,7</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8,9</m:t>
                          </m:r>
                        </m:e>
                      </m:d>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8,10</m:t>
                          </m:r>
                        </m:e>
                      </m:d>
                      <m:r>
                        <a:rPr lang="en-US" b="0" i="1" smtClean="0">
                          <a:latin typeface="Cambria Math"/>
                        </a:rPr>
                        <m:t>, (10,11)}</m:t>
                      </m:r>
                    </m:oMath>
                  </m:oMathPara>
                </a14:m>
                <a:endParaRPr lang="en-US" b="0" dirty="0"/>
              </a:p>
            </p:txBody>
          </p:sp>
        </mc:Choice>
        <mc:Fallback xmlns="">
          <p:sp>
            <p:nvSpPr>
              <p:cNvPr id="46" name="TextBox 45"/>
              <p:cNvSpPr txBox="1">
                <a:spLocks noRot="1" noChangeAspect="1" noMove="1" noResize="1" noEditPoints="1" noAdjustHandles="1" noChangeArrowheads="1" noChangeShapeType="1" noTextEdit="1"/>
              </p:cNvSpPr>
              <p:nvPr/>
            </p:nvSpPr>
            <p:spPr>
              <a:xfrm>
                <a:off x="5004048" y="4540166"/>
                <a:ext cx="3672408" cy="1200329"/>
              </a:xfrm>
              <a:prstGeom prst="rect">
                <a:avLst/>
              </a:prstGeom>
              <a:blipFill rotWithShape="1">
                <a:blip r:embed="rId2"/>
                <a:stretch>
                  <a:fillRect r="-10465" b="-4061"/>
                </a:stretch>
              </a:blipFill>
            </p:spPr>
            <p:txBody>
              <a:bodyPr/>
              <a:lstStyle/>
              <a:p>
                <a:r>
                  <a:rPr lang="en-US">
                    <a:noFill/>
                  </a:rPr>
                  <a:t> </a:t>
                </a:r>
              </a:p>
            </p:txBody>
          </p:sp>
        </mc:Fallback>
      </mc:AlternateContent>
    </p:spTree>
    <p:extLst>
      <p:ext uri="{BB962C8B-B14F-4D97-AF65-F5344CB8AC3E}">
        <p14:creationId xmlns:p14="http://schemas.microsoft.com/office/powerpoint/2010/main" val="37941359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Example Directed Graph </a:t>
                </a:r>
                <a14:m>
                  <m:oMath xmlns:m="http://schemas.openxmlformats.org/officeDocument/2006/math">
                    <m:r>
                      <a:rPr lang="en-US" b="0" i="1" smtClean="0">
                        <a:latin typeface="Cambria Math"/>
                      </a:rPr>
                      <m:t>𝐺</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120</a:t>
            </a:fld>
            <a:endParaRPr lang="en-US"/>
          </a:p>
        </p:txBody>
      </p:sp>
      <p:sp>
        <p:nvSpPr>
          <p:cNvPr id="6" name="Oval 5"/>
          <p:cNvSpPr/>
          <p:nvPr/>
        </p:nvSpPr>
        <p:spPr>
          <a:xfrm>
            <a:off x="3131840" y="21328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92080" y="210523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4380"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72100" y="40372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6"/>
            <a:endCxn id="7" idx="2"/>
          </p:cNvCxnSpPr>
          <p:nvPr/>
        </p:nvCxnSpPr>
        <p:spPr>
          <a:xfrm flipV="1">
            <a:off x="3491880" y="2285256"/>
            <a:ext cx="1800200" cy="27620"/>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8" idx="0"/>
          </p:cNvCxnSpPr>
          <p:nvPr/>
        </p:nvCxnSpPr>
        <p:spPr>
          <a:xfrm>
            <a:off x="3311860" y="2492896"/>
            <a:ext cx="142540" cy="151216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9" idx="0"/>
          </p:cNvCxnSpPr>
          <p:nvPr/>
        </p:nvCxnSpPr>
        <p:spPr>
          <a:xfrm>
            <a:off x="5472100" y="2465276"/>
            <a:ext cx="180020" cy="15719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p:cNvCxnSpPr>
          <p:nvPr/>
        </p:nvCxnSpPr>
        <p:spPr>
          <a:xfrm flipH="1" flipV="1">
            <a:off x="3634420" y="4185084"/>
            <a:ext cx="1837680" cy="3218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a:endCxn id="6" idx="5"/>
          </p:cNvCxnSpPr>
          <p:nvPr/>
        </p:nvCxnSpPr>
        <p:spPr>
          <a:xfrm flipH="1" flipV="1">
            <a:off x="3439153" y="2440169"/>
            <a:ext cx="2085674" cy="164980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03848" y="2139039"/>
            <a:ext cx="235305" cy="369332"/>
          </a:xfrm>
          <a:prstGeom prst="rect">
            <a:avLst/>
          </a:prstGeom>
          <a:noFill/>
        </p:spPr>
        <p:txBody>
          <a:bodyPr wrap="square" rtlCol="0">
            <a:spAutoFit/>
          </a:bodyPr>
          <a:lstStyle/>
          <a:p>
            <a:pPr algn="ctr"/>
            <a:r>
              <a:rPr lang="en-US" dirty="0"/>
              <a:t>A</a:t>
            </a:r>
          </a:p>
        </p:txBody>
      </p:sp>
      <p:sp>
        <p:nvSpPr>
          <p:cNvPr id="23" name="TextBox 22"/>
          <p:cNvSpPr txBox="1"/>
          <p:nvPr/>
        </p:nvSpPr>
        <p:spPr>
          <a:xfrm>
            <a:off x="5354447" y="2095155"/>
            <a:ext cx="235305" cy="369332"/>
          </a:xfrm>
          <a:prstGeom prst="rect">
            <a:avLst/>
          </a:prstGeom>
          <a:noFill/>
        </p:spPr>
        <p:txBody>
          <a:bodyPr wrap="square" rtlCol="0">
            <a:spAutoFit/>
          </a:bodyPr>
          <a:lstStyle/>
          <a:p>
            <a:pPr algn="ctr"/>
            <a:r>
              <a:rPr lang="en-US" dirty="0"/>
              <a:t>B</a:t>
            </a:r>
          </a:p>
        </p:txBody>
      </p:sp>
      <p:sp>
        <p:nvSpPr>
          <p:cNvPr id="24" name="TextBox 23"/>
          <p:cNvSpPr txBox="1"/>
          <p:nvPr/>
        </p:nvSpPr>
        <p:spPr>
          <a:xfrm>
            <a:off x="3336747" y="3984986"/>
            <a:ext cx="235305" cy="369332"/>
          </a:xfrm>
          <a:prstGeom prst="rect">
            <a:avLst/>
          </a:prstGeom>
          <a:noFill/>
        </p:spPr>
        <p:txBody>
          <a:bodyPr wrap="square" rtlCol="0">
            <a:spAutoFit/>
          </a:bodyPr>
          <a:lstStyle/>
          <a:p>
            <a:pPr algn="ctr"/>
            <a:r>
              <a:rPr lang="en-US" dirty="0"/>
              <a:t>D</a:t>
            </a:r>
          </a:p>
        </p:txBody>
      </p:sp>
      <p:sp>
        <p:nvSpPr>
          <p:cNvPr id="25" name="TextBox 24"/>
          <p:cNvSpPr txBox="1"/>
          <p:nvPr/>
        </p:nvSpPr>
        <p:spPr>
          <a:xfrm>
            <a:off x="5534467" y="4037248"/>
            <a:ext cx="235305" cy="369332"/>
          </a:xfrm>
          <a:prstGeom prst="rect">
            <a:avLst/>
          </a:prstGeom>
          <a:noFill/>
        </p:spPr>
        <p:txBody>
          <a:bodyPr wrap="square" rtlCol="0">
            <a:spAutoFit/>
          </a:bodyPr>
          <a:lstStyle/>
          <a:p>
            <a:pPr algn="ctr"/>
            <a:r>
              <a:rPr lang="en-US" dirty="0"/>
              <a:t>C</a:t>
            </a:r>
          </a:p>
        </p:txBody>
      </p:sp>
    </p:spTree>
    <p:extLst>
      <p:ext uri="{BB962C8B-B14F-4D97-AF65-F5344CB8AC3E}">
        <p14:creationId xmlns:p14="http://schemas.microsoft.com/office/powerpoint/2010/main" val="21451074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Example Reduced Graph for </a:t>
                </a:r>
                <a14:m>
                  <m:oMath xmlns:m="http://schemas.openxmlformats.org/officeDocument/2006/math">
                    <m:r>
                      <a:rPr lang="en-US" b="0" i="1" smtClean="0">
                        <a:latin typeface="Cambria Math"/>
                      </a:rPr>
                      <m:t>𝐺</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121</a:t>
            </a:fld>
            <a:endParaRPr lang="en-US"/>
          </a:p>
        </p:txBody>
      </p:sp>
      <p:sp>
        <p:nvSpPr>
          <p:cNvPr id="6" name="Oval 5"/>
          <p:cNvSpPr/>
          <p:nvPr/>
        </p:nvSpPr>
        <p:spPr>
          <a:xfrm>
            <a:off x="3605712" y="2062738"/>
            <a:ext cx="1271257" cy="545845"/>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41340"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09292" y="2162555"/>
            <a:ext cx="864096" cy="369332"/>
          </a:xfrm>
          <a:prstGeom prst="rect">
            <a:avLst/>
          </a:prstGeom>
          <a:noFill/>
        </p:spPr>
        <p:txBody>
          <a:bodyPr wrap="square" rtlCol="0">
            <a:spAutoFit/>
          </a:bodyPr>
          <a:lstStyle/>
          <a:p>
            <a:pPr algn="ctr"/>
            <a:r>
              <a:rPr lang="en-US" dirty="0"/>
              <a:t>A, B, C</a:t>
            </a:r>
          </a:p>
        </p:txBody>
      </p:sp>
      <p:sp>
        <p:nvSpPr>
          <p:cNvPr id="24" name="TextBox 23"/>
          <p:cNvSpPr txBox="1"/>
          <p:nvPr/>
        </p:nvSpPr>
        <p:spPr>
          <a:xfrm>
            <a:off x="4303707" y="4005064"/>
            <a:ext cx="235305" cy="369332"/>
          </a:xfrm>
          <a:prstGeom prst="rect">
            <a:avLst/>
          </a:prstGeom>
          <a:noFill/>
        </p:spPr>
        <p:txBody>
          <a:bodyPr wrap="square" rtlCol="0">
            <a:spAutoFit/>
          </a:bodyPr>
          <a:lstStyle/>
          <a:p>
            <a:pPr algn="ctr"/>
            <a:r>
              <a:rPr lang="en-US" dirty="0"/>
              <a:t>D</a:t>
            </a:r>
          </a:p>
        </p:txBody>
      </p:sp>
      <p:cxnSp>
        <p:nvCxnSpPr>
          <p:cNvPr id="12" name="Straight Arrow Connector 11"/>
          <p:cNvCxnSpPr>
            <a:stCxn id="6" idx="4"/>
            <a:endCxn id="8" idx="0"/>
          </p:cNvCxnSpPr>
          <p:nvPr/>
        </p:nvCxnSpPr>
        <p:spPr>
          <a:xfrm>
            <a:off x="4241341" y="2608583"/>
            <a:ext cx="180019" cy="139648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107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Algorithm for Computing Strong Components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We can use DFS to compute the strong components of a given directed graph </a:t>
                </a:r>
                <a14:m>
                  <m:oMath xmlns:m="http://schemas.openxmlformats.org/officeDocument/2006/math">
                    <m:r>
                      <a:rPr lang="en-US" b="0" i="1" smtClean="0">
                        <a:latin typeface="Cambria Math"/>
                      </a:rPr>
                      <m:t>𝐺</m:t>
                    </m:r>
                  </m:oMath>
                </a14:m>
                <a:r>
                  <a:rPr lang="en-US" dirty="0"/>
                  <a:t> as follows:</a:t>
                </a:r>
              </a:p>
              <a:p>
                <a:pPr marL="971550" lvl="1" indent="-514350">
                  <a:buFont typeface="+mj-lt"/>
                  <a:buAutoNum type="arabicPeriod"/>
                </a:pPr>
                <a:r>
                  <a:rPr lang="en-US" dirty="0"/>
                  <a:t>Perform a DFS of </a:t>
                </a:r>
                <a14:m>
                  <m:oMath xmlns:m="http://schemas.openxmlformats.org/officeDocument/2006/math">
                    <m:r>
                      <a:rPr lang="en-US" i="1">
                        <a:latin typeface="Cambria Math"/>
                      </a:rPr>
                      <m:t>𝐺</m:t>
                    </m:r>
                  </m:oMath>
                </a14:m>
                <a:r>
                  <a:rPr lang="en-US" dirty="0"/>
                  <a:t> and number the vertices in order of completion of the recursive calls.</a:t>
                </a:r>
              </a:p>
              <a:p>
                <a:pPr marL="971550" lvl="1" indent="-514350">
                  <a:buFont typeface="+mj-lt"/>
                  <a:buAutoNum type="arabicPeriod"/>
                </a:pPr>
                <a:r>
                  <a:rPr lang="en-US" dirty="0"/>
                  <a:t>Construct a new directed graph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𝐺</m:t>
                        </m:r>
                      </m:e>
                      <m:sub>
                        <m:r>
                          <a:rPr lang="en-US" b="0" i="1" smtClean="0">
                            <a:latin typeface="Cambria Math"/>
                          </a:rPr>
                          <m:t>𝑟</m:t>
                        </m:r>
                      </m:sub>
                    </m:sSub>
                  </m:oMath>
                </a14:m>
                <a:r>
                  <a:rPr lang="en-US" dirty="0"/>
                  <a:t> by reversing the direction of each edge in </a:t>
                </a:r>
                <a14:m>
                  <m:oMath xmlns:m="http://schemas.openxmlformats.org/officeDocument/2006/math">
                    <m:r>
                      <a:rPr lang="en-US" i="1">
                        <a:latin typeface="Cambria Math"/>
                      </a:rPr>
                      <m:t>𝐺</m:t>
                    </m:r>
                  </m:oMath>
                </a14:m>
                <a:r>
                  <a:rPr lang="en-US" dirty="0"/>
                  <a:t>.</a:t>
                </a:r>
              </a:p>
              <a:p>
                <a:pPr marL="971550" lvl="1" indent="-514350">
                  <a:buFont typeface="+mj-lt"/>
                  <a:buAutoNum type="arabicPeriod"/>
                </a:pPr>
                <a:r>
                  <a:rPr lang="en-US" dirty="0"/>
                  <a:t>Perform a DFS of </a:t>
                </a:r>
                <a14:m>
                  <m:oMath xmlns:m="http://schemas.openxmlformats.org/officeDocument/2006/math">
                    <m:sSub>
                      <m:sSubPr>
                        <m:ctrlPr>
                          <a:rPr lang="en-US" i="1">
                            <a:latin typeface="Cambria Math" panose="02040503050406030204" pitchFamily="18" charset="0"/>
                          </a:rPr>
                        </m:ctrlPr>
                      </m:sSubPr>
                      <m:e>
                        <m:r>
                          <a:rPr lang="en-US" i="1">
                            <a:latin typeface="Cambria Math"/>
                          </a:rPr>
                          <m:t>𝐺</m:t>
                        </m:r>
                      </m:e>
                      <m:sub>
                        <m:r>
                          <a:rPr lang="en-US" i="1">
                            <a:latin typeface="Cambria Math"/>
                          </a:rPr>
                          <m:t>𝑟</m:t>
                        </m:r>
                      </m:sub>
                    </m:sSub>
                  </m:oMath>
                </a14:m>
                <a:r>
                  <a:rPr lang="en-US" dirty="0"/>
                  <a:t>, starting the search from the highest numbered vertex according to the numbering assigned in Step 1. If the DFS does not reach all vertices, start the next DFS from the highest-numbered remaining vertex.</a:t>
                </a:r>
              </a:p>
              <a:p>
                <a:pPr marL="971550" lvl="1" indent="-514350">
                  <a:buFont typeface="+mj-lt"/>
                  <a:buAutoNum type="arabicPeriod"/>
                </a:pPr>
                <a:r>
                  <a:rPr lang="en-US" dirty="0"/>
                  <a:t>Each tree in the resulting spanning forest is a strongly connected component of </a:t>
                </a:r>
                <a14:m>
                  <m:oMath xmlns:m="http://schemas.openxmlformats.org/officeDocument/2006/math">
                    <m:r>
                      <a:rPr lang="en-US" i="1">
                        <a:latin typeface="Cambria Math"/>
                      </a:rPr>
                      <m:t>𝐺</m:t>
                    </m:r>
                    <m:r>
                      <a:rPr lang="en-US" b="0" i="0"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156" r="-1778" b="-53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122</a:t>
            </a:fld>
            <a:endParaRPr lang="en-US"/>
          </a:p>
        </p:txBody>
      </p:sp>
    </p:spTree>
    <p:extLst>
      <p:ext uri="{BB962C8B-B14F-4D97-AF65-F5344CB8AC3E}">
        <p14:creationId xmlns:p14="http://schemas.microsoft.com/office/powerpoint/2010/main" val="38979853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Example Directed Graph </a:t>
                </a:r>
                <a14:m>
                  <m:oMath xmlns:m="http://schemas.openxmlformats.org/officeDocument/2006/math">
                    <m:r>
                      <a:rPr lang="en-US" b="0" i="1" smtClean="0">
                        <a:latin typeface="Cambria Math"/>
                      </a:rPr>
                      <m:t>𝐺</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123</a:t>
            </a:fld>
            <a:endParaRPr lang="en-US"/>
          </a:p>
        </p:txBody>
      </p:sp>
      <p:sp>
        <p:nvSpPr>
          <p:cNvPr id="6" name="Oval 5"/>
          <p:cNvSpPr/>
          <p:nvPr/>
        </p:nvSpPr>
        <p:spPr>
          <a:xfrm>
            <a:off x="3131840" y="21328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92080" y="210523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4380"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72100" y="40372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6"/>
            <a:endCxn id="7" idx="2"/>
          </p:cNvCxnSpPr>
          <p:nvPr/>
        </p:nvCxnSpPr>
        <p:spPr>
          <a:xfrm flipV="1">
            <a:off x="3491880" y="2285256"/>
            <a:ext cx="1800200" cy="27620"/>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8" idx="0"/>
          </p:cNvCxnSpPr>
          <p:nvPr/>
        </p:nvCxnSpPr>
        <p:spPr>
          <a:xfrm>
            <a:off x="3311860" y="2492896"/>
            <a:ext cx="142540" cy="151216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9" idx="0"/>
          </p:cNvCxnSpPr>
          <p:nvPr/>
        </p:nvCxnSpPr>
        <p:spPr>
          <a:xfrm>
            <a:off x="5472100" y="2465276"/>
            <a:ext cx="180020" cy="15719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p:cNvCxnSpPr>
          <p:nvPr/>
        </p:nvCxnSpPr>
        <p:spPr>
          <a:xfrm flipH="1" flipV="1">
            <a:off x="3634420" y="4185084"/>
            <a:ext cx="1837680" cy="3218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a:endCxn id="6" idx="5"/>
          </p:cNvCxnSpPr>
          <p:nvPr/>
        </p:nvCxnSpPr>
        <p:spPr>
          <a:xfrm flipH="1" flipV="1">
            <a:off x="3439153" y="2440169"/>
            <a:ext cx="2085674" cy="164980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03848" y="2139039"/>
            <a:ext cx="235305" cy="369332"/>
          </a:xfrm>
          <a:prstGeom prst="rect">
            <a:avLst/>
          </a:prstGeom>
          <a:noFill/>
        </p:spPr>
        <p:txBody>
          <a:bodyPr wrap="square" rtlCol="0">
            <a:spAutoFit/>
          </a:bodyPr>
          <a:lstStyle/>
          <a:p>
            <a:pPr algn="ctr"/>
            <a:r>
              <a:rPr lang="en-US" dirty="0"/>
              <a:t>A</a:t>
            </a:r>
          </a:p>
        </p:txBody>
      </p:sp>
      <p:sp>
        <p:nvSpPr>
          <p:cNvPr id="23" name="TextBox 22"/>
          <p:cNvSpPr txBox="1"/>
          <p:nvPr/>
        </p:nvSpPr>
        <p:spPr>
          <a:xfrm>
            <a:off x="5354447" y="2095155"/>
            <a:ext cx="235305" cy="369332"/>
          </a:xfrm>
          <a:prstGeom prst="rect">
            <a:avLst/>
          </a:prstGeom>
          <a:noFill/>
        </p:spPr>
        <p:txBody>
          <a:bodyPr wrap="square" rtlCol="0">
            <a:spAutoFit/>
          </a:bodyPr>
          <a:lstStyle/>
          <a:p>
            <a:pPr algn="ctr"/>
            <a:r>
              <a:rPr lang="en-US" dirty="0"/>
              <a:t>B</a:t>
            </a:r>
          </a:p>
        </p:txBody>
      </p:sp>
      <p:sp>
        <p:nvSpPr>
          <p:cNvPr id="24" name="TextBox 23"/>
          <p:cNvSpPr txBox="1"/>
          <p:nvPr/>
        </p:nvSpPr>
        <p:spPr>
          <a:xfrm>
            <a:off x="3336747" y="3984986"/>
            <a:ext cx="235305" cy="369332"/>
          </a:xfrm>
          <a:prstGeom prst="rect">
            <a:avLst/>
          </a:prstGeom>
          <a:noFill/>
        </p:spPr>
        <p:txBody>
          <a:bodyPr wrap="square" rtlCol="0">
            <a:spAutoFit/>
          </a:bodyPr>
          <a:lstStyle/>
          <a:p>
            <a:pPr algn="ctr"/>
            <a:r>
              <a:rPr lang="en-US" dirty="0"/>
              <a:t>D</a:t>
            </a:r>
          </a:p>
        </p:txBody>
      </p:sp>
      <p:sp>
        <p:nvSpPr>
          <p:cNvPr id="25" name="TextBox 24"/>
          <p:cNvSpPr txBox="1"/>
          <p:nvPr/>
        </p:nvSpPr>
        <p:spPr>
          <a:xfrm>
            <a:off x="5534467" y="4037248"/>
            <a:ext cx="235305" cy="369332"/>
          </a:xfrm>
          <a:prstGeom prst="rect">
            <a:avLst/>
          </a:prstGeom>
          <a:noFill/>
        </p:spPr>
        <p:txBody>
          <a:bodyPr wrap="square" rtlCol="0">
            <a:spAutoFit/>
          </a:bodyPr>
          <a:lstStyle/>
          <a:p>
            <a:pPr algn="ctr"/>
            <a:r>
              <a:rPr lang="en-US" dirty="0"/>
              <a:t>C</a:t>
            </a:r>
          </a:p>
        </p:txBody>
      </p:sp>
    </p:spTree>
    <p:extLst>
      <p:ext uri="{BB962C8B-B14F-4D97-AF65-F5344CB8AC3E}">
        <p14:creationId xmlns:p14="http://schemas.microsoft.com/office/powerpoint/2010/main" val="39669886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Step 1</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124</a:t>
            </a:fld>
            <a:endParaRPr lang="en-US"/>
          </a:p>
        </p:txBody>
      </p:sp>
      <p:sp>
        <p:nvSpPr>
          <p:cNvPr id="6" name="Oval 5"/>
          <p:cNvSpPr/>
          <p:nvPr/>
        </p:nvSpPr>
        <p:spPr>
          <a:xfrm>
            <a:off x="3131840" y="21328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92080" y="210523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4380"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72100" y="40372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6"/>
            <a:endCxn id="7" idx="2"/>
          </p:cNvCxnSpPr>
          <p:nvPr/>
        </p:nvCxnSpPr>
        <p:spPr>
          <a:xfrm flipV="1">
            <a:off x="3491880" y="2285256"/>
            <a:ext cx="1800200" cy="27620"/>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8" idx="0"/>
          </p:cNvCxnSpPr>
          <p:nvPr/>
        </p:nvCxnSpPr>
        <p:spPr>
          <a:xfrm>
            <a:off x="3311860" y="2492896"/>
            <a:ext cx="142540" cy="1512168"/>
          </a:xfrm>
          <a:prstGeom prst="straightConnector1">
            <a:avLst/>
          </a:prstGeom>
          <a:ln w="127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9" idx="0"/>
          </p:cNvCxnSpPr>
          <p:nvPr/>
        </p:nvCxnSpPr>
        <p:spPr>
          <a:xfrm>
            <a:off x="5472100" y="2465276"/>
            <a:ext cx="180020" cy="15719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p:cNvCxnSpPr>
          <p:nvPr/>
        </p:nvCxnSpPr>
        <p:spPr>
          <a:xfrm flipH="1" flipV="1">
            <a:off x="3634420" y="4185084"/>
            <a:ext cx="1837680" cy="3218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a:endCxn id="6" idx="5"/>
          </p:cNvCxnSpPr>
          <p:nvPr/>
        </p:nvCxnSpPr>
        <p:spPr>
          <a:xfrm flipH="1" flipV="1">
            <a:off x="3439153" y="2440169"/>
            <a:ext cx="2085674" cy="1649806"/>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03848" y="2139039"/>
            <a:ext cx="235305" cy="369332"/>
          </a:xfrm>
          <a:prstGeom prst="rect">
            <a:avLst/>
          </a:prstGeom>
          <a:noFill/>
        </p:spPr>
        <p:txBody>
          <a:bodyPr wrap="square" rtlCol="0">
            <a:spAutoFit/>
          </a:bodyPr>
          <a:lstStyle/>
          <a:p>
            <a:pPr algn="ctr"/>
            <a:r>
              <a:rPr lang="en-US" dirty="0"/>
              <a:t>A</a:t>
            </a:r>
          </a:p>
        </p:txBody>
      </p:sp>
      <p:sp>
        <p:nvSpPr>
          <p:cNvPr id="23" name="TextBox 22"/>
          <p:cNvSpPr txBox="1"/>
          <p:nvPr/>
        </p:nvSpPr>
        <p:spPr>
          <a:xfrm>
            <a:off x="5354447" y="2095155"/>
            <a:ext cx="235305" cy="369332"/>
          </a:xfrm>
          <a:prstGeom prst="rect">
            <a:avLst/>
          </a:prstGeom>
          <a:noFill/>
        </p:spPr>
        <p:txBody>
          <a:bodyPr wrap="square" rtlCol="0">
            <a:spAutoFit/>
          </a:bodyPr>
          <a:lstStyle/>
          <a:p>
            <a:pPr algn="ctr"/>
            <a:r>
              <a:rPr lang="en-US" dirty="0"/>
              <a:t>B</a:t>
            </a:r>
          </a:p>
        </p:txBody>
      </p:sp>
      <p:sp>
        <p:nvSpPr>
          <p:cNvPr id="24" name="TextBox 23"/>
          <p:cNvSpPr txBox="1"/>
          <p:nvPr/>
        </p:nvSpPr>
        <p:spPr>
          <a:xfrm>
            <a:off x="3336747" y="3984986"/>
            <a:ext cx="235305" cy="369332"/>
          </a:xfrm>
          <a:prstGeom prst="rect">
            <a:avLst/>
          </a:prstGeom>
          <a:noFill/>
        </p:spPr>
        <p:txBody>
          <a:bodyPr wrap="square" rtlCol="0">
            <a:spAutoFit/>
          </a:bodyPr>
          <a:lstStyle/>
          <a:p>
            <a:pPr algn="ctr"/>
            <a:r>
              <a:rPr lang="en-US" dirty="0"/>
              <a:t>D</a:t>
            </a:r>
          </a:p>
        </p:txBody>
      </p:sp>
      <p:sp>
        <p:nvSpPr>
          <p:cNvPr id="25" name="TextBox 24"/>
          <p:cNvSpPr txBox="1"/>
          <p:nvPr/>
        </p:nvSpPr>
        <p:spPr>
          <a:xfrm>
            <a:off x="5534467" y="4037248"/>
            <a:ext cx="235305" cy="369332"/>
          </a:xfrm>
          <a:prstGeom prst="rect">
            <a:avLst/>
          </a:prstGeom>
          <a:noFill/>
        </p:spPr>
        <p:txBody>
          <a:bodyPr wrap="square" rtlCol="0">
            <a:spAutoFit/>
          </a:bodyPr>
          <a:lstStyle/>
          <a:p>
            <a:pPr algn="ctr"/>
            <a:r>
              <a:rPr lang="en-US" dirty="0"/>
              <a:t>C</a:t>
            </a:r>
          </a:p>
        </p:txBody>
      </p:sp>
      <p:cxnSp>
        <p:nvCxnSpPr>
          <p:cNvPr id="19" name="Straight Arrow Connector 18"/>
          <p:cNvCxnSpPr/>
          <p:nvPr/>
        </p:nvCxnSpPr>
        <p:spPr>
          <a:xfrm>
            <a:off x="6818120" y="5104050"/>
            <a:ext cx="1152128" cy="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76256" y="5877272"/>
            <a:ext cx="1152128" cy="0"/>
          </a:xfrm>
          <a:prstGeom prst="straightConnector1">
            <a:avLst/>
          </a:prstGeom>
          <a:ln w="127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14837" y="4919384"/>
            <a:ext cx="1476164" cy="369332"/>
          </a:xfrm>
          <a:prstGeom prst="rect">
            <a:avLst/>
          </a:prstGeom>
          <a:noFill/>
        </p:spPr>
        <p:txBody>
          <a:bodyPr wrap="square" rtlCol="0">
            <a:spAutoFit/>
          </a:bodyPr>
          <a:lstStyle/>
          <a:p>
            <a:r>
              <a:rPr lang="en-US" dirty="0"/>
              <a:t>Tree edges</a:t>
            </a:r>
          </a:p>
        </p:txBody>
      </p:sp>
      <p:sp>
        <p:nvSpPr>
          <p:cNvPr id="27" name="TextBox 26"/>
          <p:cNvSpPr txBox="1"/>
          <p:nvPr/>
        </p:nvSpPr>
        <p:spPr>
          <a:xfrm>
            <a:off x="5670122" y="5665588"/>
            <a:ext cx="1476164" cy="369332"/>
          </a:xfrm>
          <a:prstGeom prst="rect">
            <a:avLst/>
          </a:prstGeom>
          <a:noFill/>
        </p:spPr>
        <p:txBody>
          <a:bodyPr wrap="square" rtlCol="0">
            <a:spAutoFit/>
          </a:bodyPr>
          <a:lstStyle/>
          <a:p>
            <a:r>
              <a:rPr lang="en-US" dirty="0"/>
              <a:t>Back edges</a:t>
            </a:r>
          </a:p>
        </p:txBody>
      </p:sp>
      <p:sp>
        <p:nvSpPr>
          <p:cNvPr id="28" name="TextBox 27"/>
          <p:cNvSpPr txBox="1"/>
          <p:nvPr/>
        </p:nvSpPr>
        <p:spPr>
          <a:xfrm>
            <a:off x="2896535" y="2139039"/>
            <a:ext cx="235305" cy="369332"/>
          </a:xfrm>
          <a:prstGeom prst="rect">
            <a:avLst/>
          </a:prstGeom>
          <a:noFill/>
        </p:spPr>
        <p:txBody>
          <a:bodyPr wrap="square" rtlCol="0">
            <a:spAutoFit/>
          </a:bodyPr>
          <a:lstStyle/>
          <a:p>
            <a:pPr algn="ctr"/>
            <a:r>
              <a:rPr lang="en-US" dirty="0"/>
              <a:t>4</a:t>
            </a:r>
          </a:p>
        </p:txBody>
      </p:sp>
      <p:sp>
        <p:nvSpPr>
          <p:cNvPr id="29" name="TextBox 28"/>
          <p:cNvSpPr txBox="1"/>
          <p:nvPr/>
        </p:nvSpPr>
        <p:spPr>
          <a:xfrm>
            <a:off x="5670122" y="2100590"/>
            <a:ext cx="235305" cy="369332"/>
          </a:xfrm>
          <a:prstGeom prst="rect">
            <a:avLst/>
          </a:prstGeom>
          <a:noFill/>
        </p:spPr>
        <p:txBody>
          <a:bodyPr wrap="square" rtlCol="0">
            <a:spAutoFit/>
          </a:bodyPr>
          <a:lstStyle/>
          <a:p>
            <a:pPr algn="ctr"/>
            <a:r>
              <a:rPr lang="en-US" dirty="0"/>
              <a:t>3</a:t>
            </a:r>
          </a:p>
        </p:txBody>
      </p:sp>
      <p:sp>
        <p:nvSpPr>
          <p:cNvPr id="30" name="TextBox 29"/>
          <p:cNvSpPr txBox="1"/>
          <p:nvPr/>
        </p:nvSpPr>
        <p:spPr>
          <a:xfrm>
            <a:off x="5905427" y="4016510"/>
            <a:ext cx="235305" cy="369332"/>
          </a:xfrm>
          <a:prstGeom prst="rect">
            <a:avLst/>
          </a:prstGeom>
          <a:noFill/>
        </p:spPr>
        <p:txBody>
          <a:bodyPr wrap="square" rtlCol="0">
            <a:spAutoFit/>
          </a:bodyPr>
          <a:lstStyle/>
          <a:p>
            <a:pPr algn="ctr"/>
            <a:r>
              <a:rPr lang="en-US" dirty="0"/>
              <a:t>2</a:t>
            </a:r>
          </a:p>
        </p:txBody>
      </p:sp>
      <p:sp>
        <p:nvSpPr>
          <p:cNvPr id="31" name="TextBox 30"/>
          <p:cNvSpPr txBox="1"/>
          <p:nvPr/>
        </p:nvSpPr>
        <p:spPr>
          <a:xfrm>
            <a:off x="3014187" y="4016510"/>
            <a:ext cx="235305" cy="369332"/>
          </a:xfrm>
          <a:prstGeom prst="rect">
            <a:avLst/>
          </a:prstGeom>
          <a:noFill/>
        </p:spPr>
        <p:txBody>
          <a:bodyPr wrap="square" rtlCol="0">
            <a:spAutoFit/>
          </a:bodyPr>
          <a:lstStyle/>
          <a:p>
            <a:pPr algn="ctr"/>
            <a:r>
              <a:rPr lang="en-US" dirty="0"/>
              <a:t>1</a:t>
            </a:r>
          </a:p>
        </p:txBody>
      </p:sp>
      <p:sp>
        <p:nvSpPr>
          <p:cNvPr id="32" name="TextBox 31"/>
          <p:cNvSpPr txBox="1"/>
          <p:nvPr/>
        </p:nvSpPr>
        <p:spPr>
          <a:xfrm>
            <a:off x="5163065" y="5296256"/>
            <a:ext cx="1720028" cy="369332"/>
          </a:xfrm>
          <a:prstGeom prst="rect">
            <a:avLst/>
          </a:prstGeom>
          <a:noFill/>
        </p:spPr>
        <p:txBody>
          <a:bodyPr wrap="square" rtlCol="0">
            <a:spAutoFit/>
          </a:bodyPr>
          <a:lstStyle/>
          <a:p>
            <a:r>
              <a:rPr lang="en-US" dirty="0"/>
              <a:t>Forward edges</a:t>
            </a:r>
          </a:p>
        </p:txBody>
      </p:sp>
      <p:cxnSp>
        <p:nvCxnSpPr>
          <p:cNvPr id="33" name="Straight Arrow Connector 32"/>
          <p:cNvCxnSpPr/>
          <p:nvPr/>
        </p:nvCxnSpPr>
        <p:spPr>
          <a:xfrm>
            <a:off x="6818120" y="5480922"/>
            <a:ext cx="1152128" cy="0"/>
          </a:xfrm>
          <a:prstGeom prst="straightConnector1">
            <a:avLst/>
          </a:prstGeom>
          <a:ln w="1270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9731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 DAG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𝐺</m:t>
                        </m:r>
                      </m:e>
                      <m:sub>
                        <m:r>
                          <a:rPr lang="en-US" b="0" i="1" smtClean="0">
                            <a:latin typeface="Cambria Math"/>
                          </a:rPr>
                          <m:t>𝑟</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125</a:t>
            </a:fld>
            <a:endParaRPr lang="en-US"/>
          </a:p>
        </p:txBody>
      </p:sp>
      <p:sp>
        <p:nvSpPr>
          <p:cNvPr id="6" name="Oval 5"/>
          <p:cNvSpPr/>
          <p:nvPr/>
        </p:nvSpPr>
        <p:spPr>
          <a:xfrm>
            <a:off x="3131840" y="21328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92080" y="210523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4380"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72100" y="40372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6"/>
            <a:endCxn id="7" idx="2"/>
          </p:cNvCxnSpPr>
          <p:nvPr/>
        </p:nvCxnSpPr>
        <p:spPr>
          <a:xfrm flipV="1">
            <a:off x="3491880" y="2285256"/>
            <a:ext cx="1800200" cy="27620"/>
          </a:xfrm>
          <a:prstGeom prst="line">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8" idx="0"/>
          </p:cNvCxnSpPr>
          <p:nvPr/>
        </p:nvCxnSpPr>
        <p:spPr>
          <a:xfrm>
            <a:off x="3311860" y="2492896"/>
            <a:ext cx="142540" cy="1512168"/>
          </a:xfrm>
          <a:prstGeom prst="straightConnector1">
            <a:avLst/>
          </a:prstGeom>
          <a:ln w="127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9" idx="0"/>
          </p:cNvCxnSpPr>
          <p:nvPr/>
        </p:nvCxnSpPr>
        <p:spPr>
          <a:xfrm>
            <a:off x="5472100" y="2465276"/>
            <a:ext cx="180020" cy="1571972"/>
          </a:xfrm>
          <a:prstGeom prst="straightConnector1">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p:cNvCxnSpPr>
          <p:nvPr/>
        </p:nvCxnSpPr>
        <p:spPr>
          <a:xfrm flipH="1" flipV="1">
            <a:off x="3634420" y="4185084"/>
            <a:ext cx="1837680" cy="32184"/>
          </a:xfrm>
          <a:prstGeom prst="straightConnector1">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a:endCxn id="6" idx="5"/>
          </p:cNvCxnSpPr>
          <p:nvPr/>
        </p:nvCxnSpPr>
        <p:spPr>
          <a:xfrm flipH="1" flipV="1">
            <a:off x="3439153" y="2440169"/>
            <a:ext cx="2085674" cy="1649806"/>
          </a:xfrm>
          <a:prstGeom prst="straightConnector1">
            <a:avLst/>
          </a:prstGeom>
          <a:ln w="127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03848" y="2139039"/>
            <a:ext cx="235305" cy="369332"/>
          </a:xfrm>
          <a:prstGeom prst="rect">
            <a:avLst/>
          </a:prstGeom>
          <a:noFill/>
        </p:spPr>
        <p:txBody>
          <a:bodyPr wrap="square" rtlCol="0">
            <a:spAutoFit/>
          </a:bodyPr>
          <a:lstStyle/>
          <a:p>
            <a:pPr algn="ctr"/>
            <a:r>
              <a:rPr lang="en-US" dirty="0"/>
              <a:t>A</a:t>
            </a:r>
          </a:p>
        </p:txBody>
      </p:sp>
      <p:sp>
        <p:nvSpPr>
          <p:cNvPr id="23" name="TextBox 22"/>
          <p:cNvSpPr txBox="1"/>
          <p:nvPr/>
        </p:nvSpPr>
        <p:spPr>
          <a:xfrm>
            <a:off x="5354447" y="2095155"/>
            <a:ext cx="235305" cy="369332"/>
          </a:xfrm>
          <a:prstGeom prst="rect">
            <a:avLst/>
          </a:prstGeom>
          <a:noFill/>
        </p:spPr>
        <p:txBody>
          <a:bodyPr wrap="square" rtlCol="0">
            <a:spAutoFit/>
          </a:bodyPr>
          <a:lstStyle/>
          <a:p>
            <a:pPr algn="ctr"/>
            <a:r>
              <a:rPr lang="en-US" dirty="0"/>
              <a:t>B</a:t>
            </a:r>
          </a:p>
        </p:txBody>
      </p:sp>
      <p:sp>
        <p:nvSpPr>
          <p:cNvPr id="24" name="TextBox 23"/>
          <p:cNvSpPr txBox="1"/>
          <p:nvPr/>
        </p:nvSpPr>
        <p:spPr>
          <a:xfrm>
            <a:off x="3336747" y="3984986"/>
            <a:ext cx="235305" cy="369332"/>
          </a:xfrm>
          <a:prstGeom prst="rect">
            <a:avLst/>
          </a:prstGeom>
          <a:noFill/>
        </p:spPr>
        <p:txBody>
          <a:bodyPr wrap="square" rtlCol="0">
            <a:spAutoFit/>
          </a:bodyPr>
          <a:lstStyle/>
          <a:p>
            <a:pPr algn="ctr"/>
            <a:r>
              <a:rPr lang="en-US" dirty="0"/>
              <a:t>D</a:t>
            </a:r>
          </a:p>
        </p:txBody>
      </p:sp>
      <p:sp>
        <p:nvSpPr>
          <p:cNvPr id="25" name="TextBox 24"/>
          <p:cNvSpPr txBox="1"/>
          <p:nvPr/>
        </p:nvSpPr>
        <p:spPr>
          <a:xfrm>
            <a:off x="5534467" y="4037248"/>
            <a:ext cx="235305" cy="369332"/>
          </a:xfrm>
          <a:prstGeom prst="rect">
            <a:avLst/>
          </a:prstGeom>
          <a:noFill/>
        </p:spPr>
        <p:txBody>
          <a:bodyPr wrap="square" rtlCol="0">
            <a:spAutoFit/>
          </a:bodyPr>
          <a:lstStyle/>
          <a:p>
            <a:pPr algn="ctr"/>
            <a:r>
              <a:rPr lang="en-US" dirty="0"/>
              <a:t>C</a:t>
            </a:r>
          </a:p>
        </p:txBody>
      </p:sp>
      <p:sp>
        <p:nvSpPr>
          <p:cNvPr id="28" name="TextBox 27"/>
          <p:cNvSpPr txBox="1"/>
          <p:nvPr/>
        </p:nvSpPr>
        <p:spPr>
          <a:xfrm>
            <a:off x="2896535" y="2139039"/>
            <a:ext cx="235305" cy="369332"/>
          </a:xfrm>
          <a:prstGeom prst="rect">
            <a:avLst/>
          </a:prstGeom>
          <a:noFill/>
        </p:spPr>
        <p:txBody>
          <a:bodyPr wrap="square" rtlCol="0">
            <a:spAutoFit/>
          </a:bodyPr>
          <a:lstStyle/>
          <a:p>
            <a:pPr algn="ctr"/>
            <a:r>
              <a:rPr lang="en-US" dirty="0"/>
              <a:t>4</a:t>
            </a:r>
          </a:p>
        </p:txBody>
      </p:sp>
      <p:sp>
        <p:nvSpPr>
          <p:cNvPr id="29" name="TextBox 28"/>
          <p:cNvSpPr txBox="1"/>
          <p:nvPr/>
        </p:nvSpPr>
        <p:spPr>
          <a:xfrm>
            <a:off x="5670122" y="2100590"/>
            <a:ext cx="235305" cy="369332"/>
          </a:xfrm>
          <a:prstGeom prst="rect">
            <a:avLst/>
          </a:prstGeom>
          <a:noFill/>
        </p:spPr>
        <p:txBody>
          <a:bodyPr wrap="square" rtlCol="0">
            <a:spAutoFit/>
          </a:bodyPr>
          <a:lstStyle/>
          <a:p>
            <a:pPr algn="ctr"/>
            <a:r>
              <a:rPr lang="en-US" dirty="0"/>
              <a:t>3</a:t>
            </a:r>
          </a:p>
        </p:txBody>
      </p:sp>
      <p:sp>
        <p:nvSpPr>
          <p:cNvPr id="30" name="TextBox 29"/>
          <p:cNvSpPr txBox="1"/>
          <p:nvPr/>
        </p:nvSpPr>
        <p:spPr>
          <a:xfrm>
            <a:off x="5905427" y="4016510"/>
            <a:ext cx="235305" cy="369332"/>
          </a:xfrm>
          <a:prstGeom prst="rect">
            <a:avLst/>
          </a:prstGeom>
          <a:noFill/>
        </p:spPr>
        <p:txBody>
          <a:bodyPr wrap="square" rtlCol="0">
            <a:spAutoFit/>
          </a:bodyPr>
          <a:lstStyle/>
          <a:p>
            <a:pPr algn="ctr"/>
            <a:r>
              <a:rPr lang="en-US" dirty="0"/>
              <a:t>2</a:t>
            </a:r>
          </a:p>
        </p:txBody>
      </p:sp>
      <p:sp>
        <p:nvSpPr>
          <p:cNvPr id="31" name="TextBox 30"/>
          <p:cNvSpPr txBox="1"/>
          <p:nvPr/>
        </p:nvSpPr>
        <p:spPr>
          <a:xfrm>
            <a:off x="3014187" y="4016510"/>
            <a:ext cx="235305" cy="369332"/>
          </a:xfrm>
          <a:prstGeom prst="rect">
            <a:avLst/>
          </a:prstGeom>
          <a:noFill/>
        </p:spPr>
        <p:txBody>
          <a:bodyPr wrap="square" rtlCol="0">
            <a:spAutoFit/>
          </a:bodyPr>
          <a:lstStyle/>
          <a:p>
            <a:pPr algn="ctr"/>
            <a:r>
              <a:rPr lang="en-US" dirty="0"/>
              <a:t>1</a:t>
            </a:r>
          </a:p>
        </p:txBody>
      </p:sp>
    </p:spTree>
    <p:extLst>
      <p:ext uri="{BB962C8B-B14F-4D97-AF65-F5344CB8AC3E}">
        <p14:creationId xmlns:p14="http://schemas.microsoft.com/office/powerpoint/2010/main" val="34099976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Depth-first Spanning Forest for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𝐺</m:t>
                        </m:r>
                      </m:e>
                      <m:sub>
                        <m:r>
                          <a:rPr lang="en-US" b="0" i="1" smtClean="0">
                            <a:latin typeface="Cambria Math"/>
                          </a:rPr>
                          <m:t>𝑟</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741"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126</a:t>
            </a:fld>
            <a:endParaRPr lang="en-US"/>
          </a:p>
        </p:txBody>
      </p:sp>
      <p:sp>
        <p:nvSpPr>
          <p:cNvPr id="6" name="Oval 5"/>
          <p:cNvSpPr/>
          <p:nvPr/>
        </p:nvSpPr>
        <p:spPr>
          <a:xfrm>
            <a:off x="3131840" y="21328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92080" y="210523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4380"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72100" y="40372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6"/>
            <a:endCxn id="7" idx="2"/>
          </p:cNvCxnSpPr>
          <p:nvPr/>
        </p:nvCxnSpPr>
        <p:spPr>
          <a:xfrm flipV="1">
            <a:off x="3491880" y="2285256"/>
            <a:ext cx="1800200" cy="27620"/>
          </a:xfrm>
          <a:prstGeom prst="line">
            <a:avLst/>
          </a:prstGeom>
          <a:ln w="127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8" idx="0"/>
          </p:cNvCxnSpPr>
          <p:nvPr/>
        </p:nvCxnSpPr>
        <p:spPr>
          <a:xfrm>
            <a:off x="3311860" y="2492896"/>
            <a:ext cx="142540" cy="1512168"/>
          </a:xfrm>
          <a:prstGeom prst="straightConnector1">
            <a:avLst/>
          </a:prstGeom>
          <a:ln w="127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9" idx="0"/>
          </p:cNvCxnSpPr>
          <p:nvPr/>
        </p:nvCxnSpPr>
        <p:spPr>
          <a:xfrm>
            <a:off x="5472100" y="2465276"/>
            <a:ext cx="180020" cy="1571972"/>
          </a:xfrm>
          <a:prstGeom prst="straightConnector1">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p:cNvCxnSpPr>
          <p:nvPr/>
        </p:nvCxnSpPr>
        <p:spPr>
          <a:xfrm flipH="1" flipV="1">
            <a:off x="3634420" y="4185084"/>
            <a:ext cx="1837680" cy="32184"/>
          </a:xfrm>
          <a:prstGeom prst="straightConnector1">
            <a:avLst/>
          </a:prstGeom>
          <a:ln w="127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a:endCxn id="6" idx="5"/>
          </p:cNvCxnSpPr>
          <p:nvPr/>
        </p:nvCxnSpPr>
        <p:spPr>
          <a:xfrm flipH="1" flipV="1">
            <a:off x="3439153" y="2440169"/>
            <a:ext cx="2085674" cy="1649806"/>
          </a:xfrm>
          <a:prstGeom prst="straightConnector1">
            <a:avLst/>
          </a:prstGeom>
          <a:ln w="127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03848" y="2139039"/>
            <a:ext cx="235305" cy="369332"/>
          </a:xfrm>
          <a:prstGeom prst="rect">
            <a:avLst/>
          </a:prstGeom>
          <a:noFill/>
        </p:spPr>
        <p:txBody>
          <a:bodyPr wrap="square" rtlCol="0">
            <a:spAutoFit/>
          </a:bodyPr>
          <a:lstStyle/>
          <a:p>
            <a:pPr algn="ctr"/>
            <a:r>
              <a:rPr lang="en-US" dirty="0"/>
              <a:t>A</a:t>
            </a:r>
          </a:p>
        </p:txBody>
      </p:sp>
      <p:sp>
        <p:nvSpPr>
          <p:cNvPr id="23" name="TextBox 22"/>
          <p:cNvSpPr txBox="1"/>
          <p:nvPr/>
        </p:nvSpPr>
        <p:spPr>
          <a:xfrm>
            <a:off x="5354447" y="2095155"/>
            <a:ext cx="235305" cy="369332"/>
          </a:xfrm>
          <a:prstGeom prst="rect">
            <a:avLst/>
          </a:prstGeom>
          <a:noFill/>
        </p:spPr>
        <p:txBody>
          <a:bodyPr wrap="square" rtlCol="0">
            <a:spAutoFit/>
          </a:bodyPr>
          <a:lstStyle/>
          <a:p>
            <a:pPr algn="ctr"/>
            <a:r>
              <a:rPr lang="en-US" dirty="0"/>
              <a:t>B</a:t>
            </a:r>
          </a:p>
        </p:txBody>
      </p:sp>
      <p:sp>
        <p:nvSpPr>
          <p:cNvPr id="24" name="TextBox 23"/>
          <p:cNvSpPr txBox="1"/>
          <p:nvPr/>
        </p:nvSpPr>
        <p:spPr>
          <a:xfrm>
            <a:off x="3336747" y="3984986"/>
            <a:ext cx="235305" cy="369332"/>
          </a:xfrm>
          <a:prstGeom prst="rect">
            <a:avLst/>
          </a:prstGeom>
          <a:noFill/>
        </p:spPr>
        <p:txBody>
          <a:bodyPr wrap="square" rtlCol="0">
            <a:spAutoFit/>
          </a:bodyPr>
          <a:lstStyle/>
          <a:p>
            <a:pPr algn="ctr"/>
            <a:r>
              <a:rPr lang="en-US" dirty="0"/>
              <a:t>D</a:t>
            </a:r>
          </a:p>
        </p:txBody>
      </p:sp>
      <p:sp>
        <p:nvSpPr>
          <p:cNvPr id="25" name="TextBox 24"/>
          <p:cNvSpPr txBox="1"/>
          <p:nvPr/>
        </p:nvSpPr>
        <p:spPr>
          <a:xfrm>
            <a:off x="5534467" y="4037248"/>
            <a:ext cx="235305" cy="369332"/>
          </a:xfrm>
          <a:prstGeom prst="rect">
            <a:avLst/>
          </a:prstGeom>
          <a:noFill/>
        </p:spPr>
        <p:txBody>
          <a:bodyPr wrap="square" rtlCol="0">
            <a:spAutoFit/>
          </a:bodyPr>
          <a:lstStyle/>
          <a:p>
            <a:pPr algn="ctr"/>
            <a:r>
              <a:rPr lang="en-US" dirty="0"/>
              <a:t>C</a:t>
            </a:r>
          </a:p>
        </p:txBody>
      </p:sp>
      <p:cxnSp>
        <p:nvCxnSpPr>
          <p:cNvPr id="19" name="Straight Arrow Connector 18"/>
          <p:cNvCxnSpPr/>
          <p:nvPr/>
        </p:nvCxnSpPr>
        <p:spPr>
          <a:xfrm>
            <a:off x="6842128" y="5091350"/>
            <a:ext cx="1152128" cy="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76256" y="5877272"/>
            <a:ext cx="1152128" cy="0"/>
          </a:xfrm>
          <a:prstGeom prst="straightConnector1">
            <a:avLst/>
          </a:prstGeom>
          <a:ln w="127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65468" y="4906684"/>
            <a:ext cx="1476164" cy="369332"/>
          </a:xfrm>
          <a:prstGeom prst="rect">
            <a:avLst/>
          </a:prstGeom>
          <a:noFill/>
        </p:spPr>
        <p:txBody>
          <a:bodyPr wrap="square" rtlCol="0">
            <a:spAutoFit/>
          </a:bodyPr>
          <a:lstStyle/>
          <a:p>
            <a:r>
              <a:rPr lang="en-US" dirty="0"/>
              <a:t>Tree edges</a:t>
            </a:r>
          </a:p>
        </p:txBody>
      </p:sp>
      <p:sp>
        <p:nvSpPr>
          <p:cNvPr id="27" name="TextBox 26"/>
          <p:cNvSpPr txBox="1"/>
          <p:nvPr/>
        </p:nvSpPr>
        <p:spPr>
          <a:xfrm>
            <a:off x="5670122" y="5665588"/>
            <a:ext cx="1476164" cy="369332"/>
          </a:xfrm>
          <a:prstGeom prst="rect">
            <a:avLst/>
          </a:prstGeom>
          <a:noFill/>
        </p:spPr>
        <p:txBody>
          <a:bodyPr wrap="square" rtlCol="0">
            <a:spAutoFit/>
          </a:bodyPr>
          <a:lstStyle/>
          <a:p>
            <a:r>
              <a:rPr lang="en-US" dirty="0"/>
              <a:t>Back edges</a:t>
            </a:r>
          </a:p>
        </p:txBody>
      </p:sp>
      <p:sp>
        <p:nvSpPr>
          <p:cNvPr id="28" name="TextBox 27"/>
          <p:cNvSpPr txBox="1"/>
          <p:nvPr/>
        </p:nvSpPr>
        <p:spPr>
          <a:xfrm>
            <a:off x="2896535" y="2139039"/>
            <a:ext cx="235305" cy="369332"/>
          </a:xfrm>
          <a:prstGeom prst="rect">
            <a:avLst/>
          </a:prstGeom>
          <a:noFill/>
        </p:spPr>
        <p:txBody>
          <a:bodyPr wrap="square" rtlCol="0">
            <a:spAutoFit/>
          </a:bodyPr>
          <a:lstStyle/>
          <a:p>
            <a:pPr algn="ctr"/>
            <a:r>
              <a:rPr lang="en-US" dirty="0"/>
              <a:t>4</a:t>
            </a:r>
          </a:p>
        </p:txBody>
      </p:sp>
      <p:sp>
        <p:nvSpPr>
          <p:cNvPr id="29" name="TextBox 28"/>
          <p:cNvSpPr txBox="1"/>
          <p:nvPr/>
        </p:nvSpPr>
        <p:spPr>
          <a:xfrm>
            <a:off x="5670122" y="2100590"/>
            <a:ext cx="235305" cy="369332"/>
          </a:xfrm>
          <a:prstGeom prst="rect">
            <a:avLst/>
          </a:prstGeom>
          <a:noFill/>
        </p:spPr>
        <p:txBody>
          <a:bodyPr wrap="square" rtlCol="0">
            <a:spAutoFit/>
          </a:bodyPr>
          <a:lstStyle/>
          <a:p>
            <a:pPr algn="ctr"/>
            <a:r>
              <a:rPr lang="en-US" dirty="0"/>
              <a:t>3</a:t>
            </a:r>
          </a:p>
        </p:txBody>
      </p:sp>
      <p:sp>
        <p:nvSpPr>
          <p:cNvPr id="30" name="TextBox 29"/>
          <p:cNvSpPr txBox="1"/>
          <p:nvPr/>
        </p:nvSpPr>
        <p:spPr>
          <a:xfrm>
            <a:off x="5905427" y="4016510"/>
            <a:ext cx="235305" cy="369332"/>
          </a:xfrm>
          <a:prstGeom prst="rect">
            <a:avLst/>
          </a:prstGeom>
          <a:noFill/>
        </p:spPr>
        <p:txBody>
          <a:bodyPr wrap="square" rtlCol="0">
            <a:spAutoFit/>
          </a:bodyPr>
          <a:lstStyle/>
          <a:p>
            <a:pPr algn="ctr"/>
            <a:r>
              <a:rPr lang="en-US" dirty="0"/>
              <a:t>2</a:t>
            </a:r>
          </a:p>
        </p:txBody>
      </p:sp>
      <p:sp>
        <p:nvSpPr>
          <p:cNvPr id="31" name="TextBox 30"/>
          <p:cNvSpPr txBox="1"/>
          <p:nvPr/>
        </p:nvSpPr>
        <p:spPr>
          <a:xfrm>
            <a:off x="3014187" y="4016510"/>
            <a:ext cx="235305" cy="369332"/>
          </a:xfrm>
          <a:prstGeom prst="rect">
            <a:avLst/>
          </a:prstGeom>
          <a:noFill/>
        </p:spPr>
        <p:txBody>
          <a:bodyPr wrap="square" rtlCol="0">
            <a:spAutoFit/>
          </a:bodyPr>
          <a:lstStyle/>
          <a:p>
            <a:pPr algn="ctr"/>
            <a:r>
              <a:rPr lang="en-US" dirty="0"/>
              <a:t>1</a:t>
            </a:r>
          </a:p>
        </p:txBody>
      </p:sp>
      <p:cxnSp>
        <p:nvCxnSpPr>
          <p:cNvPr id="32" name="Straight Arrow Connector 31"/>
          <p:cNvCxnSpPr/>
          <p:nvPr/>
        </p:nvCxnSpPr>
        <p:spPr>
          <a:xfrm>
            <a:off x="6842128" y="5469974"/>
            <a:ext cx="1152128" cy="0"/>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616392" y="5276016"/>
            <a:ext cx="1476164" cy="369332"/>
          </a:xfrm>
          <a:prstGeom prst="rect">
            <a:avLst/>
          </a:prstGeom>
          <a:noFill/>
        </p:spPr>
        <p:txBody>
          <a:bodyPr wrap="square" rtlCol="0">
            <a:spAutoFit/>
          </a:bodyPr>
          <a:lstStyle/>
          <a:p>
            <a:r>
              <a:rPr lang="en-US" dirty="0"/>
              <a:t>Cross edges</a:t>
            </a:r>
          </a:p>
        </p:txBody>
      </p:sp>
    </p:spTree>
    <p:extLst>
      <p:ext uri="{BB962C8B-B14F-4D97-AF65-F5344CB8AC3E}">
        <p14:creationId xmlns:p14="http://schemas.microsoft.com/office/powerpoint/2010/main" val="34099976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The Strong Components of </a:t>
                </a:r>
                <a14:m>
                  <m:oMath xmlns:m="http://schemas.openxmlformats.org/officeDocument/2006/math">
                    <m:r>
                      <a:rPr lang="en-US" b="0" i="1" smtClean="0">
                        <a:latin typeface="Cambria Math"/>
                      </a:rPr>
                      <m:t>𝐺</m:t>
                    </m:r>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b="-8511"/>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127</a:t>
            </a:fld>
            <a:endParaRPr lang="en-US"/>
          </a:p>
        </p:txBody>
      </p:sp>
      <p:sp>
        <p:nvSpPr>
          <p:cNvPr id="6" name="Oval 5"/>
          <p:cNvSpPr/>
          <p:nvPr/>
        </p:nvSpPr>
        <p:spPr>
          <a:xfrm>
            <a:off x="3131840" y="21328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92080" y="210523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74380"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72100" y="40372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6"/>
            <a:endCxn id="7" idx="2"/>
          </p:cNvCxnSpPr>
          <p:nvPr/>
        </p:nvCxnSpPr>
        <p:spPr>
          <a:xfrm flipV="1">
            <a:off x="3491880" y="2285256"/>
            <a:ext cx="1800200" cy="27620"/>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4"/>
            <a:endCxn id="9" idx="0"/>
          </p:cNvCxnSpPr>
          <p:nvPr/>
        </p:nvCxnSpPr>
        <p:spPr>
          <a:xfrm>
            <a:off x="5472100" y="2465276"/>
            <a:ext cx="180020" cy="15719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1"/>
            <a:endCxn id="6" idx="5"/>
          </p:cNvCxnSpPr>
          <p:nvPr/>
        </p:nvCxnSpPr>
        <p:spPr>
          <a:xfrm flipH="1" flipV="1">
            <a:off x="3439153" y="2440169"/>
            <a:ext cx="2085674" cy="164980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03848" y="2139039"/>
            <a:ext cx="235305" cy="369332"/>
          </a:xfrm>
          <a:prstGeom prst="rect">
            <a:avLst/>
          </a:prstGeom>
          <a:noFill/>
        </p:spPr>
        <p:txBody>
          <a:bodyPr wrap="square" rtlCol="0">
            <a:spAutoFit/>
          </a:bodyPr>
          <a:lstStyle/>
          <a:p>
            <a:pPr algn="ctr"/>
            <a:r>
              <a:rPr lang="en-US" dirty="0"/>
              <a:t>A</a:t>
            </a:r>
          </a:p>
        </p:txBody>
      </p:sp>
      <p:sp>
        <p:nvSpPr>
          <p:cNvPr id="23" name="TextBox 22"/>
          <p:cNvSpPr txBox="1"/>
          <p:nvPr/>
        </p:nvSpPr>
        <p:spPr>
          <a:xfrm>
            <a:off x="5354447" y="2095155"/>
            <a:ext cx="235305" cy="369332"/>
          </a:xfrm>
          <a:prstGeom prst="rect">
            <a:avLst/>
          </a:prstGeom>
          <a:noFill/>
        </p:spPr>
        <p:txBody>
          <a:bodyPr wrap="square" rtlCol="0">
            <a:spAutoFit/>
          </a:bodyPr>
          <a:lstStyle/>
          <a:p>
            <a:pPr algn="ctr"/>
            <a:r>
              <a:rPr lang="en-US" dirty="0"/>
              <a:t>B</a:t>
            </a:r>
          </a:p>
        </p:txBody>
      </p:sp>
      <p:sp>
        <p:nvSpPr>
          <p:cNvPr id="24" name="TextBox 23"/>
          <p:cNvSpPr txBox="1"/>
          <p:nvPr/>
        </p:nvSpPr>
        <p:spPr>
          <a:xfrm>
            <a:off x="3336747" y="3984986"/>
            <a:ext cx="235305" cy="369332"/>
          </a:xfrm>
          <a:prstGeom prst="rect">
            <a:avLst/>
          </a:prstGeom>
          <a:noFill/>
        </p:spPr>
        <p:txBody>
          <a:bodyPr wrap="square" rtlCol="0">
            <a:spAutoFit/>
          </a:bodyPr>
          <a:lstStyle/>
          <a:p>
            <a:pPr algn="ctr"/>
            <a:r>
              <a:rPr lang="en-US" dirty="0"/>
              <a:t>D</a:t>
            </a:r>
          </a:p>
        </p:txBody>
      </p:sp>
      <p:sp>
        <p:nvSpPr>
          <p:cNvPr id="25" name="TextBox 24"/>
          <p:cNvSpPr txBox="1"/>
          <p:nvPr/>
        </p:nvSpPr>
        <p:spPr>
          <a:xfrm>
            <a:off x="5534467" y="4037248"/>
            <a:ext cx="235305" cy="369332"/>
          </a:xfrm>
          <a:prstGeom prst="rect">
            <a:avLst/>
          </a:prstGeom>
          <a:noFill/>
        </p:spPr>
        <p:txBody>
          <a:bodyPr wrap="square" rtlCol="0">
            <a:spAutoFit/>
          </a:bodyPr>
          <a:lstStyle/>
          <a:p>
            <a:pPr algn="ctr"/>
            <a:r>
              <a:rPr lang="en-US" dirty="0"/>
              <a:t>C</a:t>
            </a:r>
          </a:p>
        </p:txBody>
      </p:sp>
    </p:spTree>
    <p:extLst>
      <p:ext uri="{BB962C8B-B14F-4D97-AF65-F5344CB8AC3E}">
        <p14:creationId xmlns:p14="http://schemas.microsoft.com/office/powerpoint/2010/main" val="7156907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Complexity of Algorithm for Computing Strong Components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complexity of the algorithm we presented for computing strong components is again </a:t>
                </a:r>
                <a14:m>
                  <m:oMath xmlns:m="http://schemas.openxmlformats.org/officeDocument/2006/math">
                    <m:r>
                      <a:rPr lang="en-US" b="1" i="1" smtClean="0">
                        <a:latin typeface="Cambria Math"/>
                      </a:rPr>
                      <m:t>𝑶</m:t>
                    </m:r>
                    <m:r>
                      <a:rPr lang="en-US" b="1" i="1" smtClean="0">
                        <a:latin typeface="Cambria Math"/>
                      </a:rPr>
                      <m:t>(</m:t>
                    </m:r>
                    <m:r>
                      <a:rPr lang="en-US" b="1" i="1" smtClean="0">
                        <a:latin typeface="Cambria Math"/>
                      </a:rPr>
                      <m:t>𝒏</m:t>
                    </m:r>
                    <m:r>
                      <a:rPr lang="en-US" b="1" i="1" smtClean="0">
                        <a:latin typeface="Cambria Math"/>
                      </a:rPr>
                      <m:t>+</m:t>
                    </m:r>
                    <m:r>
                      <a:rPr lang="en-US" b="1" i="1" smtClean="0">
                        <a:latin typeface="Cambria Math"/>
                      </a:rPr>
                      <m:t>𝒆</m:t>
                    </m:r>
                    <m:r>
                      <a:rPr lang="en-US" b="1" i="1" smtClean="0">
                        <a:latin typeface="Cambria Math"/>
                      </a:rPr>
                      <m:t>).</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200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128</a:t>
            </a:fld>
            <a:endParaRPr lang="en-US"/>
          </a:p>
        </p:txBody>
      </p:sp>
    </p:spTree>
    <p:extLst>
      <p:ext uri="{BB962C8B-B14F-4D97-AF65-F5344CB8AC3E}">
        <p14:creationId xmlns:p14="http://schemas.microsoft.com/office/powerpoint/2010/main" val="10149338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Readings</a:t>
            </a:r>
          </a:p>
        </p:txBody>
      </p:sp>
      <p:sp>
        <p:nvSpPr>
          <p:cNvPr id="3" name="Content Placeholder 2"/>
          <p:cNvSpPr>
            <a:spLocks noGrp="1"/>
          </p:cNvSpPr>
          <p:nvPr>
            <p:ph idx="1"/>
          </p:nvPr>
        </p:nvSpPr>
        <p:spPr/>
        <p:txBody>
          <a:bodyPr>
            <a:normAutofit fontScale="85000" lnSpcReduction="20000"/>
          </a:bodyPr>
          <a:lstStyle/>
          <a:p>
            <a:r>
              <a:rPr lang="en-US" dirty="0"/>
              <a:t>T. A. Standish. </a:t>
            </a:r>
            <a:r>
              <a:rPr lang="en-US" i="1" dirty="0"/>
              <a:t>Data Structures , Algorithms and Software Principles in C</a:t>
            </a:r>
            <a:r>
              <a:rPr lang="en-US" dirty="0"/>
              <a:t>.</a:t>
            </a:r>
          </a:p>
          <a:p>
            <a:pPr lvl="1"/>
            <a:r>
              <a:rPr lang="en-US" dirty="0"/>
              <a:t>Chapter 10</a:t>
            </a:r>
          </a:p>
          <a:p>
            <a:r>
              <a:rPr lang="en-US" dirty="0"/>
              <a:t>R. Kruse and C.L. </a:t>
            </a:r>
            <a:r>
              <a:rPr lang="en-US" dirty="0" err="1"/>
              <a:t>Tondo</a:t>
            </a:r>
            <a:r>
              <a:rPr lang="en-US" dirty="0"/>
              <a:t> and B. Leung. Data Structures and Program Design in C. 2</a:t>
            </a:r>
            <a:r>
              <a:rPr lang="en-US" baseline="30000" dirty="0"/>
              <a:t>nd</a:t>
            </a:r>
            <a:r>
              <a:rPr lang="en-US" dirty="0"/>
              <a:t> edition.</a:t>
            </a:r>
          </a:p>
          <a:p>
            <a:pPr lvl="1"/>
            <a:r>
              <a:rPr lang="en-US" dirty="0"/>
              <a:t>Chapter 11</a:t>
            </a:r>
          </a:p>
          <a:p>
            <a:r>
              <a:rPr lang="en-US" dirty="0"/>
              <a:t>A. V. </a:t>
            </a:r>
            <a:r>
              <a:rPr lang="en-US" dirty="0" err="1"/>
              <a:t>Aho</a:t>
            </a:r>
            <a:r>
              <a:rPr lang="en-US" dirty="0"/>
              <a:t>, J. E. </a:t>
            </a:r>
            <a:r>
              <a:rPr lang="en-US" dirty="0" err="1"/>
              <a:t>Hopcroft</a:t>
            </a:r>
            <a:r>
              <a:rPr lang="en-US" dirty="0"/>
              <a:t> and J. D. Ullman. </a:t>
            </a:r>
            <a:r>
              <a:rPr lang="en-US" i="1" dirty="0"/>
              <a:t>Data Structures and Algorithms. </a:t>
            </a:r>
          </a:p>
          <a:p>
            <a:pPr lvl="1"/>
            <a:r>
              <a:rPr lang="en-US" dirty="0"/>
              <a:t>Chapters 6 and 7</a:t>
            </a:r>
          </a:p>
          <a:p>
            <a:r>
              <a:rPr lang="en-US" dirty="0"/>
              <a:t>M. T. Goodrich, R. </a:t>
            </a:r>
            <a:r>
              <a:rPr lang="en-US" dirty="0" err="1"/>
              <a:t>Tamassia</a:t>
            </a:r>
            <a:r>
              <a:rPr lang="en-US" dirty="0"/>
              <a:t> and D. Mount. </a:t>
            </a:r>
            <a:r>
              <a:rPr lang="en-US" i="1" dirty="0"/>
              <a:t>Data Structures and Algorithms in C++. </a:t>
            </a:r>
            <a:r>
              <a:rPr lang="en-US" dirty="0"/>
              <a:t>2</a:t>
            </a:r>
            <a:r>
              <a:rPr lang="en-US" baseline="30000" dirty="0"/>
              <a:t>nd</a:t>
            </a:r>
            <a:r>
              <a:rPr lang="en-US" dirty="0"/>
              <a:t> edition.</a:t>
            </a:r>
          </a:p>
          <a:p>
            <a:pPr lvl="1"/>
            <a:r>
              <a:rPr lang="en-US"/>
              <a:t>Chapter 13</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129</a:t>
            </a:fld>
            <a:endParaRPr lang="en-US"/>
          </a:p>
        </p:txBody>
      </p:sp>
    </p:spTree>
    <p:extLst>
      <p:ext uri="{BB962C8B-B14F-4D97-AF65-F5344CB8AC3E}">
        <p14:creationId xmlns:p14="http://schemas.microsoft.com/office/powerpoint/2010/main" val="169330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Definitions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Two different vertices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oMath>
                </a14:m>
                <a:r>
                  <a:rPr lang="en-US" dirty="0"/>
                  <a:t> in a graph </a:t>
                </a:r>
                <a14:m>
                  <m:oMath xmlns:m="http://schemas.openxmlformats.org/officeDocument/2006/math">
                    <m:r>
                      <a:rPr lang="en-US" b="0" i="1" smtClean="0">
                        <a:latin typeface="Cambria Math"/>
                      </a:rPr>
                      <m:t>𝐺</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𝑉</m:t>
                        </m:r>
                        <m:r>
                          <a:rPr lang="en-US" b="0" i="1" smtClean="0">
                            <a:latin typeface="Cambria Math"/>
                          </a:rPr>
                          <m:t>,</m:t>
                        </m:r>
                        <m:r>
                          <a:rPr lang="en-US" b="0" i="1" smtClean="0">
                            <a:latin typeface="Cambria Math"/>
                          </a:rPr>
                          <m:t>𝐸</m:t>
                        </m:r>
                      </m:e>
                    </m:d>
                  </m:oMath>
                </a14:m>
                <a:r>
                  <a:rPr lang="en-US" dirty="0"/>
                  <a:t> are said to be </a:t>
                </a:r>
                <a:r>
                  <a:rPr lang="en-US" b="1" dirty="0"/>
                  <a:t>adjacent</a:t>
                </a:r>
                <a:r>
                  <a:rPr lang="el-GR" b="1" dirty="0"/>
                  <a:t> (γειτονικές)</a:t>
                </a:r>
                <a:r>
                  <a:rPr lang="en-US" dirty="0"/>
                  <a:t> if there exists an edge </a:t>
                </a:r>
                <a14:m>
                  <m:oMath xmlns:m="http://schemas.openxmlformats.org/officeDocument/2006/math">
                    <m:r>
                      <a:rPr lang="en-US" b="0" i="1" smtClean="0">
                        <a:latin typeface="Cambria Math"/>
                      </a:rPr>
                      <m:t>𝑒</m:t>
                    </m:r>
                    <m:r>
                      <a:rPr lang="en-US" b="0" i="1" smtClean="0">
                        <a:latin typeface="Cambria Math"/>
                      </a:rPr>
                      <m:t> </m:t>
                    </m:r>
                    <m:r>
                      <a:rPr lang="en-US" b="0" i="1" smtClean="0">
                        <a:latin typeface="Cambria Math"/>
                        <a:ea typeface="Cambria Math"/>
                      </a:rPr>
                      <m:t>𝜖</m:t>
                    </m:r>
                    <m:r>
                      <a:rPr lang="en-US" b="0" i="1" smtClean="0">
                        <a:latin typeface="Cambria Math"/>
                        <a:ea typeface="Cambria Math"/>
                      </a:rPr>
                      <m:t> </m:t>
                    </m:r>
                    <m:r>
                      <a:rPr lang="en-US" b="0" i="1" smtClean="0">
                        <a:latin typeface="Cambria Math"/>
                        <a:ea typeface="Cambria Math"/>
                      </a:rPr>
                      <m:t>𝐸</m:t>
                    </m:r>
                    <m:r>
                      <a:rPr lang="en-US" b="0" i="1" smtClean="0">
                        <a:latin typeface="Cambria Math"/>
                        <a:ea typeface="Cambria Math"/>
                      </a:rPr>
                      <m:t> </m:t>
                    </m:r>
                  </m:oMath>
                </a14:m>
                <a:r>
                  <a:rPr lang="en-US" dirty="0"/>
                  <a:t>such that </a:t>
                </a:r>
                <a14:m>
                  <m:oMath xmlns:m="http://schemas.openxmlformats.org/officeDocument/2006/math">
                    <m:r>
                      <a:rPr lang="en-US" b="0" i="1" smtClean="0">
                        <a:latin typeface="Cambria Math"/>
                      </a:rPr>
                      <m:t>𝑒</m:t>
                    </m:r>
                    <m:r>
                      <a:rPr lang="en-US" b="0" i="1" smtClean="0">
                        <a:latin typeface="Cambria Math"/>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e>
                    </m:d>
                    <m:r>
                      <a:rPr lang="en-US" b="0" i="1" smtClean="0">
                        <a:latin typeface="Cambria Math"/>
                      </a:rPr>
                      <m:t>.</m:t>
                    </m:r>
                  </m:oMath>
                </a14:m>
                <a:endParaRPr lang="en-US" dirty="0"/>
              </a:p>
              <a:p>
                <a:r>
                  <a:rPr lang="en-US" dirty="0"/>
                  <a:t>An edge is said to be </a:t>
                </a:r>
                <a:r>
                  <a:rPr lang="en-US" b="1" dirty="0"/>
                  <a:t>incident (</a:t>
                </a:r>
                <a:r>
                  <a:rPr lang="el-GR" b="1" dirty="0"/>
                  <a:t>προσπίπτουσα)</a:t>
                </a:r>
                <a:r>
                  <a:rPr lang="en-US" dirty="0"/>
                  <a:t> on a vertex if the vertex is one of the edge’s endpoints.</a:t>
                </a:r>
              </a:p>
              <a:p>
                <a:r>
                  <a:rPr lang="en-US" dirty="0"/>
                  <a:t>A </a:t>
                </a:r>
                <a:r>
                  <a:rPr lang="en-US" b="1" dirty="0"/>
                  <a:t>path</a:t>
                </a:r>
                <a:r>
                  <a:rPr lang="el-GR" b="1" dirty="0"/>
                  <a:t> (μονοπάτι)</a:t>
                </a:r>
                <a:r>
                  <a:rPr lang="en-US" dirty="0"/>
                  <a:t> </a:t>
                </a:r>
                <a14:m>
                  <m:oMath xmlns:m="http://schemas.openxmlformats.org/officeDocument/2006/math">
                    <m:r>
                      <a:rPr lang="en-US" b="0" i="1" smtClean="0">
                        <a:latin typeface="Cambria Math"/>
                      </a:rPr>
                      <m:t>𝑝</m:t>
                    </m:r>
                    <m:r>
                      <a:rPr lang="en-US" b="0" i="1" smtClean="0">
                        <a:latin typeface="Cambria Math"/>
                      </a:rPr>
                      <m:t> </m:t>
                    </m:r>
                    <m:r>
                      <m:rPr>
                        <m:nor/>
                      </m:rPr>
                      <a:rPr lang="en-US" dirty="0" smtClean="0"/>
                      <m:t>in</m:t>
                    </m:r>
                    <m:r>
                      <m:rPr>
                        <m:nor/>
                      </m:rPr>
                      <a:rPr lang="en-US" dirty="0" smtClean="0"/>
                      <m:t> </m:t>
                    </m:r>
                    <m:r>
                      <m:rPr>
                        <m:nor/>
                      </m:rPr>
                      <a:rPr lang="en-US" dirty="0" smtClean="0"/>
                      <m:t>a</m:t>
                    </m:r>
                    <m:r>
                      <m:rPr>
                        <m:nor/>
                      </m:rPr>
                      <a:rPr lang="en-US" dirty="0" smtClean="0"/>
                      <m:t> </m:t>
                    </m:r>
                    <m:r>
                      <m:rPr>
                        <m:nor/>
                      </m:rPr>
                      <a:rPr lang="en-US" dirty="0" smtClean="0"/>
                      <m:t>graph</m:t>
                    </m:r>
                    <m:r>
                      <m:rPr>
                        <m:nor/>
                      </m:rPr>
                      <a:rPr lang="en-US" dirty="0" smtClean="0"/>
                      <m:t> </m:t>
                    </m:r>
                    <m:r>
                      <a:rPr lang="en-US" b="0" i="1" smtClean="0">
                        <a:latin typeface="Cambria Math"/>
                      </a:rPr>
                      <m:t>𝐺</m:t>
                    </m:r>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𝑉</m:t>
                        </m:r>
                        <m:r>
                          <a:rPr lang="en-US" b="0" i="1" smtClean="0">
                            <a:latin typeface="Cambria Math"/>
                          </a:rPr>
                          <m:t>,</m:t>
                        </m:r>
                        <m:r>
                          <a:rPr lang="en-US" b="0" i="1" smtClean="0">
                            <a:latin typeface="Cambria Math"/>
                          </a:rPr>
                          <m:t>𝐸</m:t>
                        </m:r>
                      </m:e>
                    </m:d>
                    <m:r>
                      <a:rPr lang="en-US" b="0" i="1" smtClean="0">
                        <a:latin typeface="Cambria Math"/>
                      </a:rPr>
                      <m:t> </m:t>
                    </m:r>
                  </m:oMath>
                </a14:m>
                <a:r>
                  <a:rPr lang="en-US" dirty="0"/>
                  <a:t>is a sequence of vertices of </a:t>
                </a:r>
                <a14:m>
                  <m:oMath xmlns:m="http://schemas.openxmlformats.org/officeDocument/2006/math">
                    <m:r>
                      <a:rPr lang="en-US" b="0" i="1" smtClean="0">
                        <a:latin typeface="Cambria Math"/>
                      </a:rPr>
                      <m:t>𝑉</m:t>
                    </m:r>
                  </m:oMath>
                </a14:m>
                <a:r>
                  <a:rPr lang="en-US" dirty="0"/>
                  <a:t> of the form </a:t>
                </a:r>
                <a14:m>
                  <m:oMath xmlns:m="http://schemas.openxmlformats.org/officeDocument/2006/math">
                    <m:r>
                      <a:rPr lang="en-US" b="0" i="1" smtClean="0">
                        <a:latin typeface="Cambria Math"/>
                      </a:rPr>
                      <m:t>𝑝</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𝑛</m:t>
                        </m:r>
                      </m:sub>
                    </m:sSub>
                    <m:r>
                      <a:rPr lang="en-US" b="0" i="1" smtClean="0">
                        <a:latin typeface="Cambria Math"/>
                      </a:rPr>
                      <m:t>, </m:t>
                    </m:r>
                    <m:d>
                      <m:dPr>
                        <m:ctrlPr>
                          <a:rPr lang="en-US" b="0" i="1" smtClean="0">
                            <a:latin typeface="Cambria Math" panose="02040503050406030204" pitchFamily="18" charset="0"/>
                          </a:rPr>
                        </m:ctrlPr>
                      </m:dPr>
                      <m:e>
                        <m:r>
                          <a:rPr lang="en-US" b="0" i="1" smtClean="0">
                            <a:latin typeface="Cambria Math"/>
                          </a:rPr>
                          <m:t>𝑛</m:t>
                        </m:r>
                        <m:r>
                          <a:rPr lang="en-US" b="0" i="1" smtClean="0">
                            <a:latin typeface="Cambria Math"/>
                            <a:ea typeface="Cambria Math"/>
                          </a:rPr>
                          <m:t>≥2</m:t>
                        </m:r>
                      </m:e>
                    </m:d>
                    <m:r>
                      <a:rPr lang="en-US" b="0" i="1" smtClean="0">
                        <a:latin typeface="Cambria Math"/>
                        <a:ea typeface="Cambria Math"/>
                      </a:rPr>
                      <m:t> </m:t>
                    </m:r>
                  </m:oMath>
                </a14:m>
                <a:r>
                  <a:rPr lang="en-US" dirty="0"/>
                  <a:t>in which each vertex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a:t> is adjacent to the next one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r>
                          <a:rPr lang="en-US" b="0" i="1" smtClean="0">
                            <a:latin typeface="Cambria Math"/>
                          </a:rPr>
                          <m:t>+1</m:t>
                        </m:r>
                      </m:sub>
                    </m:sSub>
                  </m:oMath>
                </a14:m>
                <a:r>
                  <a:rPr lang="en-US" dirty="0"/>
                  <a:t> (for </a:t>
                </a:r>
                <a14:m>
                  <m:oMath xmlns:m="http://schemas.openxmlformats.org/officeDocument/2006/math">
                    <m:r>
                      <a:rPr lang="en-US" b="0" i="1" smtClean="0">
                        <a:latin typeface="Cambria Math"/>
                      </a:rPr>
                      <m:t>1</m:t>
                    </m:r>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oMath>
                </a14:m>
                <a:r>
                  <a:rPr lang="en-US" dirty="0"/>
                  <a:t>).</a:t>
                </a:r>
              </a:p>
              <a:p>
                <a:r>
                  <a:rPr lang="en-US" dirty="0"/>
                  <a:t>The </a:t>
                </a:r>
                <a:r>
                  <a:rPr lang="en-US" b="1" dirty="0"/>
                  <a:t>length</a:t>
                </a:r>
                <a:r>
                  <a:rPr lang="en-US" dirty="0"/>
                  <a:t> of a path is the number of edges in it.</a:t>
                </a:r>
              </a:p>
              <a:p>
                <a:r>
                  <a:rPr lang="en-US" dirty="0"/>
                  <a:t>A path is </a:t>
                </a:r>
                <a:r>
                  <a:rPr lang="en-US" b="1" dirty="0"/>
                  <a:t>simple</a:t>
                </a:r>
                <a:r>
                  <a:rPr lang="en-US" dirty="0"/>
                  <a:t> if each vertex in the path is distinct.</a:t>
                </a:r>
              </a:p>
              <a:p>
                <a:r>
                  <a:rPr lang="en-US" dirty="0"/>
                  <a:t>A </a:t>
                </a:r>
                <a:r>
                  <a:rPr lang="en-US" b="1" dirty="0"/>
                  <a:t>cycle</a:t>
                </a:r>
                <a:r>
                  <a:rPr lang="en-US" dirty="0"/>
                  <a:t> is a path </a:t>
                </a:r>
                <a14:m>
                  <m:oMath xmlns:m="http://schemas.openxmlformats.org/officeDocument/2006/math">
                    <m:r>
                      <a:rPr lang="en-US" b="0" i="1" smtClean="0">
                        <a:latin typeface="Cambria Math"/>
                      </a:rPr>
                      <m:t>𝑝</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𝑛</m:t>
                        </m:r>
                      </m:sub>
                    </m:sSub>
                  </m:oMath>
                </a14:m>
                <a:r>
                  <a:rPr lang="en-US" dirty="0"/>
                  <a:t> of length greater than one that begins and ends at the same vertex (i.e.,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r>
                      <a:rPr lang="en-US" b="0" i="0"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𝑛</m:t>
                        </m:r>
                      </m:sub>
                    </m:sSub>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37" t="-2426" r="-963" b="-296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13</a:t>
            </a:fld>
            <a:endParaRPr lang="en-US"/>
          </a:p>
        </p:txBody>
      </p:sp>
    </p:spTree>
    <p:extLst>
      <p:ext uri="{BB962C8B-B14F-4D97-AF65-F5344CB8AC3E}">
        <p14:creationId xmlns:p14="http://schemas.microsoft.com/office/powerpoint/2010/main" val="303692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(cont’d)</a:t>
            </a:r>
          </a:p>
        </p:txBody>
      </p:sp>
      <p:sp>
        <p:nvSpPr>
          <p:cNvPr id="3" name="Content Placeholder 2"/>
          <p:cNvSpPr>
            <a:spLocks noGrp="1"/>
          </p:cNvSpPr>
          <p:nvPr>
            <p:ph idx="1"/>
          </p:nvPr>
        </p:nvSpPr>
        <p:spPr/>
        <p:txBody>
          <a:bodyPr/>
          <a:lstStyle/>
          <a:p>
            <a:r>
              <a:rPr lang="en-US" dirty="0"/>
              <a:t>A </a:t>
            </a:r>
            <a:r>
              <a:rPr lang="en-US" b="1" dirty="0"/>
              <a:t>directed path </a:t>
            </a:r>
            <a:r>
              <a:rPr lang="en-US" dirty="0"/>
              <a:t>is a path such that all edges are directed and are traversed along their direction.</a:t>
            </a:r>
          </a:p>
          <a:p>
            <a:r>
              <a:rPr lang="en-US" dirty="0"/>
              <a:t>A </a:t>
            </a:r>
            <a:r>
              <a:rPr lang="en-US" b="1" dirty="0"/>
              <a:t>directed cycle </a:t>
            </a:r>
            <a:r>
              <a:rPr lang="en-US" dirty="0"/>
              <a:t>is similarly defined.</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14</a:t>
            </a:fld>
            <a:endParaRPr lang="en-US"/>
          </a:p>
        </p:txBody>
      </p:sp>
    </p:spTree>
    <p:extLst>
      <p:ext uri="{BB962C8B-B14F-4D97-AF65-F5344CB8AC3E}">
        <p14:creationId xmlns:p14="http://schemas.microsoft.com/office/powerpoint/2010/main" val="425871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a:t>
                </a:r>
                <a:r>
                  <a:rPr lang="en-US" b="1" dirty="0"/>
                  <a:t>simple cycle </a:t>
                </a:r>
                <a:r>
                  <a:rPr lang="en-US" dirty="0"/>
                  <a:t>is a path that travels through three or more </a:t>
                </a:r>
                <a:r>
                  <a:rPr lang="en-US" b="1" dirty="0"/>
                  <a:t>distinct</a:t>
                </a:r>
                <a:r>
                  <a:rPr lang="en-US" dirty="0"/>
                  <a:t> vertices and connects them into a loop. </a:t>
                </a:r>
              </a:p>
              <a:p>
                <a:r>
                  <a:rPr lang="en-US" dirty="0"/>
                  <a:t>Formally, if </a:t>
                </a:r>
                <a14:m>
                  <m:oMath xmlns:m="http://schemas.openxmlformats.org/officeDocument/2006/math">
                    <m:r>
                      <a:rPr lang="en-US" b="0" i="1" smtClean="0">
                        <a:latin typeface="Cambria Math"/>
                      </a:rPr>
                      <m:t>𝑝</m:t>
                    </m:r>
                    <m:r>
                      <a:rPr lang="en-US" b="0" i="1" smtClean="0">
                        <a:latin typeface="Cambria Math"/>
                      </a:rPr>
                      <m:t> </m:t>
                    </m:r>
                  </m:oMath>
                </a14:m>
                <a:r>
                  <a:rPr lang="en-US" dirty="0"/>
                  <a:t>is a path of the form </a:t>
                </a:r>
                <a14:m>
                  <m:oMath xmlns:m="http://schemas.openxmlformats.org/officeDocument/2006/math">
                    <m:r>
                      <a:rPr lang="en-US" b="0" i="1" smtClean="0">
                        <a:latin typeface="Cambria Math"/>
                      </a:rPr>
                      <m:t>𝑝</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𝑛</m:t>
                        </m:r>
                      </m:sub>
                    </m:sSub>
                  </m:oMath>
                </a14:m>
                <a:r>
                  <a:rPr lang="en-US" dirty="0"/>
                  <a:t>, then </a:t>
                </a:r>
                <a14:m>
                  <m:oMath xmlns:m="http://schemas.openxmlformats.org/officeDocument/2006/math">
                    <m:r>
                      <a:rPr lang="en-US" b="0" i="1" smtClean="0">
                        <a:latin typeface="Cambria Math"/>
                      </a:rPr>
                      <m:t>𝑝</m:t>
                    </m:r>
                    <m:r>
                      <a:rPr lang="en-US" b="0" i="1" smtClean="0">
                        <a:latin typeface="Cambria Math"/>
                      </a:rPr>
                      <m:t> </m:t>
                    </m:r>
                  </m:oMath>
                </a14:m>
                <a:r>
                  <a:rPr lang="en-US" dirty="0"/>
                  <a:t>is a </a:t>
                </a:r>
                <a:r>
                  <a:rPr lang="en-US" b="1" dirty="0"/>
                  <a:t>simple cycle </a:t>
                </a:r>
                <a:r>
                  <a:rPr lang="en-US" dirty="0"/>
                  <a:t>if and only if </a:t>
                </a:r>
                <a14:m>
                  <m:oMath xmlns:m="http://schemas.openxmlformats.org/officeDocument/2006/math">
                    <m:r>
                      <a:rPr lang="en-US" b="0" i="1" smtClean="0">
                        <a:latin typeface="Cambria Math"/>
                      </a:rPr>
                      <m:t>𝑛</m:t>
                    </m:r>
                    <m:r>
                      <a:rPr lang="en-US" b="0" i="1" smtClean="0">
                        <a:latin typeface="Cambria Math"/>
                      </a:rPr>
                      <m:t>&gt;3, </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𝑛</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r>
                      <a:rPr lang="en-US" i="1" smtClean="0">
                        <a:latin typeface="Cambria Math"/>
                        <a:ea typeface="Cambria Math"/>
                      </a:rPr>
                      <m:t>≠</m:t>
                    </m:r>
                    <m:sSub>
                      <m:sSubPr>
                        <m:ctrlPr>
                          <a:rPr lang="en-US" i="1" smtClean="0">
                            <a:latin typeface="Cambria Math" panose="02040503050406030204" pitchFamily="18" charset="0"/>
                            <a:ea typeface="Cambria Math"/>
                          </a:rPr>
                        </m:ctrlPr>
                      </m:sSubPr>
                      <m:e>
                        <m:r>
                          <a:rPr lang="en-US" b="0" i="1" smtClean="0">
                            <a:latin typeface="Cambria Math"/>
                            <a:ea typeface="Cambria Math"/>
                          </a:rPr>
                          <m:t>𝑣</m:t>
                        </m:r>
                      </m:e>
                      <m:sub>
                        <m:r>
                          <a:rPr lang="en-US" b="0" i="1" smtClean="0">
                            <a:latin typeface="Cambria Math"/>
                            <a:ea typeface="Cambria Math"/>
                          </a:rPr>
                          <m:t>𝑗</m:t>
                        </m:r>
                      </m:sub>
                    </m:sSub>
                  </m:oMath>
                </a14:m>
                <a:r>
                  <a:rPr lang="en-US" dirty="0"/>
                  <a:t> for distinct </a:t>
                </a:r>
                <a14:m>
                  <m:oMath xmlns:m="http://schemas.openxmlformats.org/officeDocument/2006/math">
                    <m:r>
                      <a:rPr lang="en-US" b="0" i="1" smtClean="0">
                        <a:latin typeface="Cambria Math"/>
                      </a:rPr>
                      <m:t>𝑖</m:t>
                    </m:r>
                  </m:oMath>
                </a14:m>
                <a:r>
                  <a:rPr lang="en-US" dirty="0"/>
                  <a:t> and </a:t>
                </a:r>
                <a14:m>
                  <m:oMath xmlns:m="http://schemas.openxmlformats.org/officeDocument/2006/math">
                    <m:r>
                      <a:rPr lang="en-US" b="0" i="1" smtClean="0">
                        <a:latin typeface="Cambria Math"/>
                      </a:rPr>
                      <m:t>𝑗</m:t>
                    </m:r>
                  </m:oMath>
                </a14:m>
                <a:r>
                  <a:rPr lang="en-US" dirty="0"/>
                  <a:t> in the range </a:t>
                </a:r>
                <a14:m>
                  <m:oMath xmlns:m="http://schemas.openxmlformats.org/officeDocument/2006/math">
                    <m:r>
                      <a:rPr lang="en-US" b="0" i="1" smtClean="0">
                        <a:latin typeface="Cambria Math"/>
                      </a:rPr>
                      <m:t>1</m:t>
                    </m:r>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𝑗</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oMath>
                </a14:m>
                <a:endParaRPr lang="el-GR" dirty="0"/>
              </a:p>
              <a:p>
                <a:r>
                  <a:rPr lang="en-US" dirty="0"/>
                  <a:t>Simple cycles </a:t>
                </a:r>
                <a:r>
                  <a:rPr lang="en-US" b="1" dirty="0"/>
                  <a:t>do not repeat edges</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222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15</a:t>
            </a:fld>
            <a:endParaRPr lang="en-US"/>
          </a:p>
        </p:txBody>
      </p:sp>
    </p:spTree>
    <p:extLst>
      <p:ext uri="{BB962C8B-B14F-4D97-AF65-F5344CB8AC3E}">
        <p14:creationId xmlns:p14="http://schemas.microsoft.com/office/powerpoint/2010/main" val="608257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619672"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16</a:t>
            </a:fld>
            <a:endParaRPr lang="en-US"/>
          </a:p>
        </p:txBody>
      </p:sp>
      <p:sp>
        <p:nvSpPr>
          <p:cNvPr id="6" name="Oval 5"/>
          <p:cNvSpPr/>
          <p:nvPr/>
        </p:nvSpPr>
        <p:spPr>
          <a:xfrm>
            <a:off x="4355976"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2752" y="4710837"/>
            <a:ext cx="360040" cy="369332"/>
          </a:xfrm>
          <a:prstGeom prst="rect">
            <a:avLst/>
          </a:prstGeom>
          <a:noFill/>
        </p:spPr>
        <p:txBody>
          <a:bodyPr wrap="square" rtlCol="0">
            <a:spAutoFit/>
          </a:bodyPr>
          <a:lstStyle/>
          <a:p>
            <a:pPr algn="ctr"/>
            <a:r>
              <a:rPr lang="en-US" dirty="0"/>
              <a:t>1</a:t>
            </a:r>
          </a:p>
        </p:txBody>
      </p:sp>
      <p:sp>
        <p:nvSpPr>
          <p:cNvPr id="8" name="Oval 7"/>
          <p:cNvSpPr/>
          <p:nvPr/>
        </p:nvSpPr>
        <p:spPr>
          <a:xfrm>
            <a:off x="3635896" y="2806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70376" y="2806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75888" y="338830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64514" y="35730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87824"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339752" y="377939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39752" y="3794936"/>
            <a:ext cx="360040" cy="369332"/>
          </a:xfrm>
          <a:prstGeom prst="rect">
            <a:avLst/>
          </a:prstGeom>
          <a:noFill/>
        </p:spPr>
        <p:txBody>
          <a:bodyPr wrap="square" rtlCol="0">
            <a:spAutoFit/>
          </a:bodyPr>
          <a:lstStyle/>
          <a:p>
            <a:pPr algn="ctr"/>
            <a:r>
              <a:rPr lang="en-US" dirty="0"/>
              <a:t>2</a:t>
            </a:r>
          </a:p>
        </p:txBody>
      </p:sp>
      <p:sp>
        <p:nvSpPr>
          <p:cNvPr id="18" name="TextBox 17"/>
          <p:cNvSpPr txBox="1"/>
          <p:nvPr/>
        </p:nvSpPr>
        <p:spPr>
          <a:xfrm>
            <a:off x="4355976" y="1979548"/>
            <a:ext cx="360040" cy="369332"/>
          </a:xfrm>
          <a:prstGeom prst="rect">
            <a:avLst/>
          </a:prstGeom>
          <a:noFill/>
        </p:spPr>
        <p:txBody>
          <a:bodyPr wrap="square" rtlCol="0">
            <a:spAutoFit/>
          </a:bodyPr>
          <a:lstStyle/>
          <a:p>
            <a:pPr algn="ctr"/>
            <a:r>
              <a:rPr lang="en-US" dirty="0"/>
              <a:t>5</a:t>
            </a:r>
          </a:p>
        </p:txBody>
      </p:sp>
      <p:sp>
        <p:nvSpPr>
          <p:cNvPr id="19" name="TextBox 18"/>
          <p:cNvSpPr txBox="1"/>
          <p:nvPr/>
        </p:nvSpPr>
        <p:spPr>
          <a:xfrm>
            <a:off x="3635896" y="2796788"/>
            <a:ext cx="360040" cy="369332"/>
          </a:xfrm>
          <a:prstGeom prst="rect">
            <a:avLst/>
          </a:prstGeom>
          <a:noFill/>
        </p:spPr>
        <p:txBody>
          <a:bodyPr wrap="square" rtlCol="0">
            <a:spAutoFit/>
          </a:bodyPr>
          <a:lstStyle/>
          <a:p>
            <a:pPr algn="ctr"/>
            <a:r>
              <a:rPr lang="en-US" dirty="0"/>
              <a:t>4</a:t>
            </a:r>
          </a:p>
        </p:txBody>
      </p:sp>
      <p:sp>
        <p:nvSpPr>
          <p:cNvPr id="20" name="TextBox 19"/>
          <p:cNvSpPr txBox="1"/>
          <p:nvPr/>
        </p:nvSpPr>
        <p:spPr>
          <a:xfrm>
            <a:off x="5270376" y="2807925"/>
            <a:ext cx="360040" cy="369332"/>
          </a:xfrm>
          <a:prstGeom prst="rect">
            <a:avLst/>
          </a:prstGeom>
          <a:noFill/>
        </p:spPr>
        <p:txBody>
          <a:bodyPr wrap="square" rtlCol="0">
            <a:spAutoFit/>
          </a:bodyPr>
          <a:lstStyle/>
          <a:p>
            <a:pPr algn="ctr"/>
            <a:r>
              <a:rPr lang="en-US" dirty="0"/>
              <a:t>6</a:t>
            </a:r>
          </a:p>
        </p:txBody>
      </p:sp>
      <p:sp>
        <p:nvSpPr>
          <p:cNvPr id="21" name="TextBox 20"/>
          <p:cNvSpPr txBox="1"/>
          <p:nvPr/>
        </p:nvSpPr>
        <p:spPr>
          <a:xfrm>
            <a:off x="4364514" y="3547834"/>
            <a:ext cx="360040" cy="369332"/>
          </a:xfrm>
          <a:prstGeom prst="rect">
            <a:avLst/>
          </a:prstGeom>
          <a:noFill/>
        </p:spPr>
        <p:txBody>
          <a:bodyPr wrap="square" rtlCol="0">
            <a:spAutoFit/>
          </a:bodyPr>
          <a:lstStyle/>
          <a:p>
            <a:pPr algn="ctr"/>
            <a:r>
              <a:rPr lang="en-US" dirty="0"/>
              <a:t>7</a:t>
            </a:r>
          </a:p>
        </p:txBody>
      </p:sp>
      <p:sp>
        <p:nvSpPr>
          <p:cNvPr id="22" name="TextBox 21"/>
          <p:cNvSpPr txBox="1"/>
          <p:nvPr/>
        </p:nvSpPr>
        <p:spPr>
          <a:xfrm>
            <a:off x="6661209" y="3363168"/>
            <a:ext cx="360040" cy="369332"/>
          </a:xfrm>
          <a:prstGeom prst="rect">
            <a:avLst/>
          </a:prstGeom>
          <a:noFill/>
        </p:spPr>
        <p:txBody>
          <a:bodyPr wrap="square" rtlCol="0">
            <a:spAutoFit/>
          </a:bodyPr>
          <a:lstStyle/>
          <a:p>
            <a:pPr algn="ctr"/>
            <a:r>
              <a:rPr lang="en-US" dirty="0"/>
              <a:t>8</a:t>
            </a:r>
          </a:p>
        </p:txBody>
      </p:sp>
      <p:sp>
        <p:nvSpPr>
          <p:cNvPr id="23" name="TextBox 22"/>
          <p:cNvSpPr txBox="1"/>
          <p:nvPr/>
        </p:nvSpPr>
        <p:spPr>
          <a:xfrm>
            <a:off x="2987824" y="4715852"/>
            <a:ext cx="360040" cy="369332"/>
          </a:xfrm>
          <a:prstGeom prst="rect">
            <a:avLst/>
          </a:prstGeom>
          <a:noFill/>
        </p:spPr>
        <p:txBody>
          <a:bodyPr wrap="square" rtlCol="0">
            <a:spAutoFit/>
          </a:bodyPr>
          <a:lstStyle/>
          <a:p>
            <a:pPr algn="ctr"/>
            <a:r>
              <a:rPr lang="en-US" dirty="0"/>
              <a:t>3</a:t>
            </a:r>
          </a:p>
        </p:txBody>
      </p:sp>
      <p:cxnSp>
        <p:nvCxnSpPr>
          <p:cNvPr id="33" name="Straight Connector 32"/>
          <p:cNvCxnSpPr>
            <a:stCxn id="8" idx="5"/>
            <a:endCxn id="11" idx="1"/>
          </p:cNvCxnSpPr>
          <p:nvPr/>
        </p:nvCxnSpPr>
        <p:spPr>
          <a:xfrm>
            <a:off x="3943209" y="3113393"/>
            <a:ext cx="474032" cy="5123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5"/>
            <a:endCxn id="9" idx="1"/>
          </p:cNvCxnSpPr>
          <p:nvPr/>
        </p:nvCxnSpPr>
        <p:spPr>
          <a:xfrm>
            <a:off x="4663289" y="2296153"/>
            <a:ext cx="659814" cy="5626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9" idx="5"/>
            <a:endCxn id="10" idx="1"/>
          </p:cNvCxnSpPr>
          <p:nvPr/>
        </p:nvCxnSpPr>
        <p:spPr>
          <a:xfrm>
            <a:off x="5577689" y="3113393"/>
            <a:ext cx="1150926" cy="327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3"/>
            <a:endCxn id="8" idx="7"/>
          </p:cNvCxnSpPr>
          <p:nvPr/>
        </p:nvCxnSpPr>
        <p:spPr>
          <a:xfrm flipH="1">
            <a:off x="3943209" y="2296153"/>
            <a:ext cx="465494" cy="5626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9" idx="3"/>
            <a:endCxn id="11" idx="7"/>
          </p:cNvCxnSpPr>
          <p:nvPr/>
        </p:nvCxnSpPr>
        <p:spPr>
          <a:xfrm flipH="1">
            <a:off x="4671827" y="3113393"/>
            <a:ext cx="651276" cy="5123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6"/>
            <a:endCxn id="9" idx="2"/>
          </p:cNvCxnSpPr>
          <p:nvPr/>
        </p:nvCxnSpPr>
        <p:spPr>
          <a:xfrm>
            <a:off x="3995936" y="2986100"/>
            <a:ext cx="12744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5" idx="7"/>
            <a:endCxn id="8" idx="3"/>
          </p:cNvCxnSpPr>
          <p:nvPr/>
        </p:nvCxnSpPr>
        <p:spPr>
          <a:xfrm flipV="1">
            <a:off x="2647065" y="3113393"/>
            <a:ext cx="1041558" cy="7187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5" idx="3"/>
            <a:endCxn id="12" idx="0"/>
          </p:cNvCxnSpPr>
          <p:nvPr/>
        </p:nvCxnSpPr>
        <p:spPr>
          <a:xfrm flipH="1">
            <a:off x="1799692" y="4086708"/>
            <a:ext cx="592787" cy="6384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5" idx="5"/>
            <a:endCxn id="13" idx="0"/>
          </p:cNvCxnSpPr>
          <p:nvPr/>
        </p:nvCxnSpPr>
        <p:spPr>
          <a:xfrm>
            <a:off x="2647065" y="4086708"/>
            <a:ext cx="520779" cy="6384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2" idx="6"/>
            <a:endCxn id="13" idx="2"/>
          </p:cNvCxnSpPr>
          <p:nvPr/>
        </p:nvCxnSpPr>
        <p:spPr>
          <a:xfrm>
            <a:off x="1979712" y="4905164"/>
            <a:ext cx="100811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08130" y="5620598"/>
            <a:ext cx="7632848" cy="369332"/>
          </a:xfrm>
          <a:prstGeom prst="rect">
            <a:avLst/>
          </a:prstGeom>
          <a:noFill/>
        </p:spPr>
        <p:txBody>
          <a:bodyPr wrap="square" rtlCol="0">
            <a:spAutoFit/>
          </a:bodyPr>
          <a:lstStyle/>
          <a:p>
            <a:r>
              <a:rPr lang="en-US" b="1" dirty="0"/>
              <a:t>Four simple cycles:  </a:t>
            </a:r>
            <a:r>
              <a:rPr lang="en-US" dirty="0"/>
              <a:t>(1,2,3,1)   (4,5,6,7,4)   (4,5,6,4)   (4,6,7,4)</a:t>
            </a:r>
          </a:p>
        </p:txBody>
      </p:sp>
    </p:spTree>
    <p:extLst>
      <p:ext uri="{BB962C8B-B14F-4D97-AF65-F5344CB8AC3E}">
        <p14:creationId xmlns:p14="http://schemas.microsoft.com/office/powerpoint/2010/main" val="1511537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619672"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lstStyle/>
          <a:p>
            <a:endParaRPr lang="en-US" dirty="0"/>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17</a:t>
            </a:fld>
            <a:endParaRPr lang="en-US"/>
          </a:p>
        </p:txBody>
      </p:sp>
      <p:sp>
        <p:nvSpPr>
          <p:cNvPr id="6" name="Oval 5"/>
          <p:cNvSpPr/>
          <p:nvPr/>
        </p:nvSpPr>
        <p:spPr>
          <a:xfrm>
            <a:off x="4355976"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2752" y="4710837"/>
            <a:ext cx="360040" cy="369332"/>
          </a:xfrm>
          <a:prstGeom prst="rect">
            <a:avLst/>
          </a:prstGeom>
          <a:noFill/>
        </p:spPr>
        <p:txBody>
          <a:bodyPr wrap="square" rtlCol="0">
            <a:spAutoFit/>
          </a:bodyPr>
          <a:lstStyle/>
          <a:p>
            <a:pPr algn="ctr"/>
            <a:r>
              <a:rPr lang="en-US" dirty="0"/>
              <a:t>1</a:t>
            </a:r>
          </a:p>
        </p:txBody>
      </p:sp>
      <p:sp>
        <p:nvSpPr>
          <p:cNvPr id="8" name="Oval 7"/>
          <p:cNvSpPr/>
          <p:nvPr/>
        </p:nvSpPr>
        <p:spPr>
          <a:xfrm>
            <a:off x="3635896" y="2806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70376" y="2806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75888" y="338830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64514" y="35730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87824"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339752" y="377939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39752" y="3794936"/>
            <a:ext cx="360040" cy="369332"/>
          </a:xfrm>
          <a:prstGeom prst="rect">
            <a:avLst/>
          </a:prstGeom>
          <a:noFill/>
        </p:spPr>
        <p:txBody>
          <a:bodyPr wrap="square" rtlCol="0">
            <a:spAutoFit/>
          </a:bodyPr>
          <a:lstStyle/>
          <a:p>
            <a:pPr algn="ctr"/>
            <a:r>
              <a:rPr lang="en-US" dirty="0"/>
              <a:t>2</a:t>
            </a:r>
          </a:p>
        </p:txBody>
      </p:sp>
      <p:sp>
        <p:nvSpPr>
          <p:cNvPr id="18" name="TextBox 17"/>
          <p:cNvSpPr txBox="1"/>
          <p:nvPr/>
        </p:nvSpPr>
        <p:spPr>
          <a:xfrm>
            <a:off x="4355976" y="1979548"/>
            <a:ext cx="360040" cy="369332"/>
          </a:xfrm>
          <a:prstGeom prst="rect">
            <a:avLst/>
          </a:prstGeom>
          <a:noFill/>
        </p:spPr>
        <p:txBody>
          <a:bodyPr wrap="square" rtlCol="0">
            <a:spAutoFit/>
          </a:bodyPr>
          <a:lstStyle/>
          <a:p>
            <a:pPr algn="ctr"/>
            <a:r>
              <a:rPr lang="en-US" dirty="0"/>
              <a:t>5</a:t>
            </a:r>
          </a:p>
        </p:txBody>
      </p:sp>
      <p:sp>
        <p:nvSpPr>
          <p:cNvPr id="19" name="TextBox 18"/>
          <p:cNvSpPr txBox="1"/>
          <p:nvPr/>
        </p:nvSpPr>
        <p:spPr>
          <a:xfrm>
            <a:off x="3635896" y="2796788"/>
            <a:ext cx="360040" cy="369332"/>
          </a:xfrm>
          <a:prstGeom prst="rect">
            <a:avLst/>
          </a:prstGeom>
          <a:noFill/>
        </p:spPr>
        <p:txBody>
          <a:bodyPr wrap="square" rtlCol="0">
            <a:spAutoFit/>
          </a:bodyPr>
          <a:lstStyle/>
          <a:p>
            <a:pPr algn="ctr"/>
            <a:r>
              <a:rPr lang="en-US" dirty="0"/>
              <a:t>4</a:t>
            </a:r>
          </a:p>
        </p:txBody>
      </p:sp>
      <p:sp>
        <p:nvSpPr>
          <p:cNvPr id="20" name="TextBox 19"/>
          <p:cNvSpPr txBox="1"/>
          <p:nvPr/>
        </p:nvSpPr>
        <p:spPr>
          <a:xfrm>
            <a:off x="5270376" y="2807925"/>
            <a:ext cx="360040" cy="369332"/>
          </a:xfrm>
          <a:prstGeom prst="rect">
            <a:avLst/>
          </a:prstGeom>
          <a:noFill/>
        </p:spPr>
        <p:txBody>
          <a:bodyPr wrap="square" rtlCol="0">
            <a:spAutoFit/>
          </a:bodyPr>
          <a:lstStyle/>
          <a:p>
            <a:pPr algn="ctr"/>
            <a:r>
              <a:rPr lang="en-US" dirty="0"/>
              <a:t>6</a:t>
            </a:r>
          </a:p>
        </p:txBody>
      </p:sp>
      <p:sp>
        <p:nvSpPr>
          <p:cNvPr id="21" name="TextBox 20"/>
          <p:cNvSpPr txBox="1"/>
          <p:nvPr/>
        </p:nvSpPr>
        <p:spPr>
          <a:xfrm>
            <a:off x="4364514" y="3547834"/>
            <a:ext cx="360040" cy="369332"/>
          </a:xfrm>
          <a:prstGeom prst="rect">
            <a:avLst/>
          </a:prstGeom>
          <a:noFill/>
        </p:spPr>
        <p:txBody>
          <a:bodyPr wrap="square" rtlCol="0">
            <a:spAutoFit/>
          </a:bodyPr>
          <a:lstStyle/>
          <a:p>
            <a:pPr algn="ctr"/>
            <a:r>
              <a:rPr lang="en-US" dirty="0"/>
              <a:t>7</a:t>
            </a:r>
          </a:p>
        </p:txBody>
      </p:sp>
      <p:sp>
        <p:nvSpPr>
          <p:cNvPr id="22" name="TextBox 21"/>
          <p:cNvSpPr txBox="1"/>
          <p:nvPr/>
        </p:nvSpPr>
        <p:spPr>
          <a:xfrm>
            <a:off x="6661209" y="3363168"/>
            <a:ext cx="360040" cy="369332"/>
          </a:xfrm>
          <a:prstGeom prst="rect">
            <a:avLst/>
          </a:prstGeom>
          <a:noFill/>
        </p:spPr>
        <p:txBody>
          <a:bodyPr wrap="square" rtlCol="0">
            <a:spAutoFit/>
          </a:bodyPr>
          <a:lstStyle/>
          <a:p>
            <a:pPr algn="ctr"/>
            <a:r>
              <a:rPr lang="en-US" dirty="0"/>
              <a:t>8</a:t>
            </a:r>
          </a:p>
        </p:txBody>
      </p:sp>
      <p:sp>
        <p:nvSpPr>
          <p:cNvPr id="23" name="TextBox 22"/>
          <p:cNvSpPr txBox="1"/>
          <p:nvPr/>
        </p:nvSpPr>
        <p:spPr>
          <a:xfrm>
            <a:off x="2987824" y="4715852"/>
            <a:ext cx="360040" cy="369332"/>
          </a:xfrm>
          <a:prstGeom prst="rect">
            <a:avLst/>
          </a:prstGeom>
          <a:noFill/>
        </p:spPr>
        <p:txBody>
          <a:bodyPr wrap="square" rtlCol="0">
            <a:spAutoFit/>
          </a:bodyPr>
          <a:lstStyle/>
          <a:p>
            <a:pPr algn="ctr"/>
            <a:r>
              <a:rPr lang="en-US" dirty="0"/>
              <a:t>3</a:t>
            </a:r>
          </a:p>
        </p:txBody>
      </p:sp>
      <p:cxnSp>
        <p:nvCxnSpPr>
          <p:cNvPr id="33" name="Straight Connector 32"/>
          <p:cNvCxnSpPr>
            <a:stCxn id="8" idx="5"/>
            <a:endCxn id="11" idx="1"/>
          </p:cNvCxnSpPr>
          <p:nvPr/>
        </p:nvCxnSpPr>
        <p:spPr>
          <a:xfrm>
            <a:off x="3943209" y="3113393"/>
            <a:ext cx="474032" cy="5123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5"/>
            <a:endCxn id="9" idx="1"/>
          </p:cNvCxnSpPr>
          <p:nvPr/>
        </p:nvCxnSpPr>
        <p:spPr>
          <a:xfrm>
            <a:off x="4663289" y="2296153"/>
            <a:ext cx="659814" cy="5626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9" idx="5"/>
            <a:endCxn id="10" idx="1"/>
          </p:cNvCxnSpPr>
          <p:nvPr/>
        </p:nvCxnSpPr>
        <p:spPr>
          <a:xfrm>
            <a:off x="5577689" y="3113393"/>
            <a:ext cx="1150926" cy="327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3"/>
            <a:endCxn id="8" idx="7"/>
          </p:cNvCxnSpPr>
          <p:nvPr/>
        </p:nvCxnSpPr>
        <p:spPr>
          <a:xfrm flipH="1">
            <a:off x="3943209" y="2296153"/>
            <a:ext cx="465494" cy="5626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9" idx="3"/>
            <a:endCxn id="11" idx="7"/>
          </p:cNvCxnSpPr>
          <p:nvPr/>
        </p:nvCxnSpPr>
        <p:spPr>
          <a:xfrm flipH="1">
            <a:off x="4671827" y="3113393"/>
            <a:ext cx="651276" cy="5123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6"/>
            <a:endCxn id="9" idx="2"/>
          </p:cNvCxnSpPr>
          <p:nvPr/>
        </p:nvCxnSpPr>
        <p:spPr>
          <a:xfrm>
            <a:off x="3995936" y="2986100"/>
            <a:ext cx="12744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5" idx="7"/>
            <a:endCxn id="8" idx="3"/>
          </p:cNvCxnSpPr>
          <p:nvPr/>
        </p:nvCxnSpPr>
        <p:spPr>
          <a:xfrm flipV="1">
            <a:off x="2647065" y="3113393"/>
            <a:ext cx="1041558" cy="7187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5" idx="3"/>
            <a:endCxn id="12" idx="0"/>
          </p:cNvCxnSpPr>
          <p:nvPr/>
        </p:nvCxnSpPr>
        <p:spPr>
          <a:xfrm flipH="1">
            <a:off x="1799692" y="4086708"/>
            <a:ext cx="592787" cy="6384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5" idx="5"/>
            <a:endCxn id="13" idx="0"/>
          </p:cNvCxnSpPr>
          <p:nvPr/>
        </p:nvCxnSpPr>
        <p:spPr>
          <a:xfrm>
            <a:off x="2647065" y="4086708"/>
            <a:ext cx="520779" cy="6384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2" idx="6"/>
            <a:endCxn id="13" idx="2"/>
          </p:cNvCxnSpPr>
          <p:nvPr/>
        </p:nvCxnSpPr>
        <p:spPr>
          <a:xfrm>
            <a:off x="1979712" y="4905164"/>
            <a:ext cx="100811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08130" y="5620598"/>
            <a:ext cx="7632848" cy="369332"/>
          </a:xfrm>
          <a:prstGeom prst="rect">
            <a:avLst/>
          </a:prstGeom>
          <a:noFill/>
        </p:spPr>
        <p:txBody>
          <a:bodyPr wrap="square" rtlCol="0">
            <a:spAutoFit/>
          </a:bodyPr>
          <a:lstStyle/>
          <a:p>
            <a:r>
              <a:rPr lang="en-US" b="1" dirty="0"/>
              <a:t>Two non-simple cycles:  </a:t>
            </a:r>
            <a:r>
              <a:rPr lang="en-US" dirty="0"/>
              <a:t>(1,2,1)   (4,5,6,4,7,6,4)</a:t>
            </a:r>
          </a:p>
        </p:txBody>
      </p:sp>
    </p:spTree>
    <p:extLst>
      <p:ext uri="{BB962C8B-B14F-4D97-AF65-F5344CB8AC3E}">
        <p14:creationId xmlns:p14="http://schemas.microsoft.com/office/powerpoint/2010/main" val="2326792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619672"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lstStyle/>
          <a:p>
            <a:endParaRPr lang="en-US" dirty="0"/>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18</a:t>
            </a:fld>
            <a:endParaRPr lang="en-US"/>
          </a:p>
        </p:txBody>
      </p:sp>
      <p:sp>
        <p:nvSpPr>
          <p:cNvPr id="6" name="Oval 5"/>
          <p:cNvSpPr/>
          <p:nvPr/>
        </p:nvSpPr>
        <p:spPr>
          <a:xfrm>
            <a:off x="4355976"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2752" y="4710837"/>
            <a:ext cx="360040" cy="369332"/>
          </a:xfrm>
          <a:prstGeom prst="rect">
            <a:avLst/>
          </a:prstGeom>
          <a:noFill/>
        </p:spPr>
        <p:txBody>
          <a:bodyPr wrap="square" rtlCol="0">
            <a:spAutoFit/>
          </a:bodyPr>
          <a:lstStyle/>
          <a:p>
            <a:pPr algn="ctr"/>
            <a:r>
              <a:rPr lang="en-US" dirty="0"/>
              <a:t>1</a:t>
            </a:r>
          </a:p>
        </p:txBody>
      </p:sp>
      <p:sp>
        <p:nvSpPr>
          <p:cNvPr id="8" name="Oval 7"/>
          <p:cNvSpPr/>
          <p:nvPr/>
        </p:nvSpPr>
        <p:spPr>
          <a:xfrm>
            <a:off x="3635896" y="2806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70376" y="2806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75888" y="338830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64514" y="35730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87824"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339752" y="377939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39752" y="3794936"/>
            <a:ext cx="360040" cy="369332"/>
          </a:xfrm>
          <a:prstGeom prst="rect">
            <a:avLst/>
          </a:prstGeom>
          <a:noFill/>
        </p:spPr>
        <p:txBody>
          <a:bodyPr wrap="square" rtlCol="0">
            <a:spAutoFit/>
          </a:bodyPr>
          <a:lstStyle/>
          <a:p>
            <a:pPr algn="ctr"/>
            <a:r>
              <a:rPr lang="en-US" dirty="0"/>
              <a:t>2</a:t>
            </a:r>
          </a:p>
        </p:txBody>
      </p:sp>
      <p:sp>
        <p:nvSpPr>
          <p:cNvPr id="18" name="TextBox 17"/>
          <p:cNvSpPr txBox="1"/>
          <p:nvPr/>
        </p:nvSpPr>
        <p:spPr>
          <a:xfrm>
            <a:off x="4355976" y="1979548"/>
            <a:ext cx="360040" cy="369332"/>
          </a:xfrm>
          <a:prstGeom prst="rect">
            <a:avLst/>
          </a:prstGeom>
          <a:noFill/>
        </p:spPr>
        <p:txBody>
          <a:bodyPr wrap="square" rtlCol="0">
            <a:spAutoFit/>
          </a:bodyPr>
          <a:lstStyle/>
          <a:p>
            <a:pPr algn="ctr"/>
            <a:r>
              <a:rPr lang="en-US" dirty="0"/>
              <a:t>5</a:t>
            </a:r>
          </a:p>
        </p:txBody>
      </p:sp>
      <p:sp>
        <p:nvSpPr>
          <p:cNvPr id="19" name="TextBox 18"/>
          <p:cNvSpPr txBox="1"/>
          <p:nvPr/>
        </p:nvSpPr>
        <p:spPr>
          <a:xfrm>
            <a:off x="3635896" y="2796788"/>
            <a:ext cx="360040" cy="369332"/>
          </a:xfrm>
          <a:prstGeom prst="rect">
            <a:avLst/>
          </a:prstGeom>
          <a:noFill/>
        </p:spPr>
        <p:txBody>
          <a:bodyPr wrap="square" rtlCol="0">
            <a:spAutoFit/>
          </a:bodyPr>
          <a:lstStyle/>
          <a:p>
            <a:pPr algn="ctr"/>
            <a:r>
              <a:rPr lang="en-US" dirty="0"/>
              <a:t>4</a:t>
            </a:r>
          </a:p>
        </p:txBody>
      </p:sp>
      <p:sp>
        <p:nvSpPr>
          <p:cNvPr id="20" name="TextBox 19"/>
          <p:cNvSpPr txBox="1"/>
          <p:nvPr/>
        </p:nvSpPr>
        <p:spPr>
          <a:xfrm>
            <a:off x="5270376" y="2807925"/>
            <a:ext cx="360040" cy="369332"/>
          </a:xfrm>
          <a:prstGeom prst="rect">
            <a:avLst/>
          </a:prstGeom>
          <a:noFill/>
        </p:spPr>
        <p:txBody>
          <a:bodyPr wrap="square" rtlCol="0">
            <a:spAutoFit/>
          </a:bodyPr>
          <a:lstStyle/>
          <a:p>
            <a:pPr algn="ctr"/>
            <a:r>
              <a:rPr lang="en-US" dirty="0"/>
              <a:t>6</a:t>
            </a:r>
          </a:p>
        </p:txBody>
      </p:sp>
      <p:sp>
        <p:nvSpPr>
          <p:cNvPr id="21" name="TextBox 20"/>
          <p:cNvSpPr txBox="1"/>
          <p:nvPr/>
        </p:nvSpPr>
        <p:spPr>
          <a:xfrm>
            <a:off x="4364514" y="3547834"/>
            <a:ext cx="360040" cy="369332"/>
          </a:xfrm>
          <a:prstGeom prst="rect">
            <a:avLst/>
          </a:prstGeom>
          <a:noFill/>
        </p:spPr>
        <p:txBody>
          <a:bodyPr wrap="square" rtlCol="0">
            <a:spAutoFit/>
          </a:bodyPr>
          <a:lstStyle/>
          <a:p>
            <a:pPr algn="ctr"/>
            <a:r>
              <a:rPr lang="en-US" dirty="0"/>
              <a:t>7</a:t>
            </a:r>
          </a:p>
        </p:txBody>
      </p:sp>
      <p:sp>
        <p:nvSpPr>
          <p:cNvPr id="22" name="TextBox 21"/>
          <p:cNvSpPr txBox="1"/>
          <p:nvPr/>
        </p:nvSpPr>
        <p:spPr>
          <a:xfrm>
            <a:off x="6661209" y="3363168"/>
            <a:ext cx="360040" cy="369332"/>
          </a:xfrm>
          <a:prstGeom prst="rect">
            <a:avLst/>
          </a:prstGeom>
          <a:noFill/>
        </p:spPr>
        <p:txBody>
          <a:bodyPr wrap="square" rtlCol="0">
            <a:spAutoFit/>
          </a:bodyPr>
          <a:lstStyle/>
          <a:p>
            <a:pPr algn="ctr"/>
            <a:r>
              <a:rPr lang="en-US" dirty="0"/>
              <a:t>8</a:t>
            </a:r>
          </a:p>
        </p:txBody>
      </p:sp>
      <p:sp>
        <p:nvSpPr>
          <p:cNvPr id="23" name="TextBox 22"/>
          <p:cNvSpPr txBox="1"/>
          <p:nvPr/>
        </p:nvSpPr>
        <p:spPr>
          <a:xfrm>
            <a:off x="2987824" y="4715852"/>
            <a:ext cx="360040" cy="369332"/>
          </a:xfrm>
          <a:prstGeom prst="rect">
            <a:avLst/>
          </a:prstGeom>
          <a:noFill/>
        </p:spPr>
        <p:txBody>
          <a:bodyPr wrap="square" rtlCol="0">
            <a:spAutoFit/>
          </a:bodyPr>
          <a:lstStyle/>
          <a:p>
            <a:pPr algn="ctr"/>
            <a:r>
              <a:rPr lang="en-US" dirty="0"/>
              <a:t>3</a:t>
            </a:r>
          </a:p>
        </p:txBody>
      </p:sp>
      <p:cxnSp>
        <p:nvCxnSpPr>
          <p:cNvPr id="33" name="Straight Connector 32"/>
          <p:cNvCxnSpPr>
            <a:stCxn id="8" idx="5"/>
            <a:endCxn id="11" idx="1"/>
          </p:cNvCxnSpPr>
          <p:nvPr/>
        </p:nvCxnSpPr>
        <p:spPr>
          <a:xfrm>
            <a:off x="3943209" y="3113393"/>
            <a:ext cx="474032" cy="5123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5"/>
            <a:endCxn id="9" idx="1"/>
          </p:cNvCxnSpPr>
          <p:nvPr/>
        </p:nvCxnSpPr>
        <p:spPr>
          <a:xfrm>
            <a:off x="4663289" y="2296153"/>
            <a:ext cx="659814" cy="5626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9" idx="5"/>
            <a:endCxn id="10" idx="1"/>
          </p:cNvCxnSpPr>
          <p:nvPr/>
        </p:nvCxnSpPr>
        <p:spPr>
          <a:xfrm>
            <a:off x="5577689" y="3113393"/>
            <a:ext cx="1150926" cy="327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3"/>
            <a:endCxn id="8" idx="7"/>
          </p:cNvCxnSpPr>
          <p:nvPr/>
        </p:nvCxnSpPr>
        <p:spPr>
          <a:xfrm flipH="1">
            <a:off x="3943209" y="2296153"/>
            <a:ext cx="465494" cy="5626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9" idx="3"/>
            <a:endCxn id="11" idx="7"/>
          </p:cNvCxnSpPr>
          <p:nvPr/>
        </p:nvCxnSpPr>
        <p:spPr>
          <a:xfrm flipH="1">
            <a:off x="4671827" y="3113393"/>
            <a:ext cx="651276" cy="5123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6"/>
            <a:endCxn id="9" idx="2"/>
          </p:cNvCxnSpPr>
          <p:nvPr/>
        </p:nvCxnSpPr>
        <p:spPr>
          <a:xfrm>
            <a:off x="3995936" y="2986100"/>
            <a:ext cx="12744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5" idx="7"/>
            <a:endCxn id="8" idx="3"/>
          </p:cNvCxnSpPr>
          <p:nvPr/>
        </p:nvCxnSpPr>
        <p:spPr>
          <a:xfrm flipV="1">
            <a:off x="2647065" y="3113393"/>
            <a:ext cx="1041558" cy="7187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5" idx="3"/>
            <a:endCxn id="12" idx="0"/>
          </p:cNvCxnSpPr>
          <p:nvPr/>
        </p:nvCxnSpPr>
        <p:spPr>
          <a:xfrm flipH="1">
            <a:off x="1799692" y="4086708"/>
            <a:ext cx="592787" cy="6384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5" idx="5"/>
            <a:endCxn id="13" idx="0"/>
          </p:cNvCxnSpPr>
          <p:nvPr/>
        </p:nvCxnSpPr>
        <p:spPr>
          <a:xfrm>
            <a:off x="2647065" y="4086708"/>
            <a:ext cx="520779" cy="6384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2" idx="6"/>
            <a:endCxn id="13" idx="2"/>
          </p:cNvCxnSpPr>
          <p:nvPr/>
        </p:nvCxnSpPr>
        <p:spPr>
          <a:xfrm>
            <a:off x="1979712" y="4905164"/>
            <a:ext cx="100811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08130" y="5620598"/>
            <a:ext cx="7632848" cy="369332"/>
          </a:xfrm>
          <a:prstGeom prst="rect">
            <a:avLst/>
          </a:prstGeom>
          <a:noFill/>
        </p:spPr>
        <p:txBody>
          <a:bodyPr wrap="square" rtlCol="0">
            <a:spAutoFit/>
          </a:bodyPr>
          <a:lstStyle/>
          <a:p>
            <a:r>
              <a:rPr lang="en-US" b="1" dirty="0"/>
              <a:t>A path that is not a cycle:  </a:t>
            </a:r>
            <a:r>
              <a:rPr lang="en-US" dirty="0"/>
              <a:t>(1,2,4,6,8)</a:t>
            </a:r>
          </a:p>
        </p:txBody>
      </p:sp>
    </p:spTree>
    <p:extLst>
      <p:ext uri="{BB962C8B-B14F-4D97-AF65-F5344CB8AC3E}">
        <p14:creationId xmlns:p14="http://schemas.microsoft.com/office/powerpoint/2010/main" val="155496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Connectivity and Components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Two vertices in a graph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are said to be </a:t>
                </a:r>
                <a:r>
                  <a:rPr lang="en-US" b="1" dirty="0"/>
                  <a:t>connected (</a:t>
                </a:r>
                <a:r>
                  <a:rPr lang="el-GR" b="1" dirty="0"/>
                  <a:t>συνδεδεμένες)</a:t>
                </a:r>
                <a:r>
                  <a:rPr lang="en-US" dirty="0"/>
                  <a:t> if there is a path from the first to the second in </a:t>
                </a:r>
                <a14:m>
                  <m:oMath xmlns:m="http://schemas.openxmlformats.org/officeDocument/2006/math">
                    <m:r>
                      <a:rPr lang="en-US" b="0" i="1" smtClean="0">
                        <a:latin typeface="Cambria Math"/>
                      </a:rPr>
                      <m:t>𝐺</m:t>
                    </m:r>
                    <m:r>
                      <a:rPr lang="en-US" b="0" i="1" smtClean="0">
                        <a:latin typeface="Cambria Math"/>
                      </a:rPr>
                      <m:t>.</m:t>
                    </m:r>
                  </m:oMath>
                </a14:m>
                <a:r>
                  <a:rPr lang="en-US" dirty="0"/>
                  <a:t> </a:t>
                </a:r>
              </a:p>
              <a:p>
                <a:r>
                  <a:rPr lang="en-US" dirty="0"/>
                  <a:t>Formally, if </a:t>
                </a:r>
                <a14:m>
                  <m:oMath xmlns:m="http://schemas.openxmlformats.org/officeDocument/2006/math">
                    <m:r>
                      <a:rPr lang="en-US" b="0" i="1" smtClean="0">
                        <a:latin typeface="Cambria Math"/>
                      </a:rPr>
                      <m:t>𝑥</m:t>
                    </m:r>
                    <m:r>
                      <a:rPr lang="en-US" b="0" i="1" smtClean="0">
                        <a:latin typeface="Cambria Math"/>
                        <a:ea typeface="Cambria Math"/>
                      </a:rPr>
                      <m:t>∈</m:t>
                    </m:r>
                    <m:r>
                      <a:rPr lang="en-US" b="0" i="1" smtClean="0">
                        <a:latin typeface="Cambria Math"/>
                        <a:ea typeface="Cambria Math"/>
                      </a:rPr>
                      <m:t>𝑉</m:t>
                    </m:r>
                  </m:oMath>
                </a14:m>
                <a:r>
                  <a:rPr lang="en-US" dirty="0"/>
                  <a:t> and </a:t>
                </a:r>
                <a14:m>
                  <m:oMath xmlns:m="http://schemas.openxmlformats.org/officeDocument/2006/math">
                    <m:r>
                      <a:rPr lang="en-US" b="0" i="1" smtClean="0">
                        <a:latin typeface="Cambria Math"/>
                      </a:rPr>
                      <m:t>𝑦</m:t>
                    </m:r>
                    <m:r>
                      <a:rPr lang="en-US" b="0" i="1" smtClean="0">
                        <a:latin typeface="Cambria Math"/>
                        <a:ea typeface="Cambria Math"/>
                      </a:rPr>
                      <m:t>∈</m:t>
                    </m:r>
                    <m:r>
                      <a:rPr lang="en-US" b="0" i="1" smtClean="0">
                        <a:latin typeface="Cambria Math"/>
                        <a:ea typeface="Cambria Math"/>
                      </a:rPr>
                      <m:t>𝑉</m:t>
                    </m:r>
                  </m:oMath>
                </a14:m>
                <a:r>
                  <a:rPr lang="en-US" dirty="0"/>
                  <a:t>, where </a:t>
                </a:r>
                <a14:m>
                  <m:oMath xmlns:m="http://schemas.openxmlformats.org/officeDocument/2006/math">
                    <m:r>
                      <a:rPr lang="en-US" b="0" i="1" smtClean="0">
                        <a:latin typeface="Cambria Math"/>
                      </a:rPr>
                      <m:t>𝑥</m:t>
                    </m:r>
                    <m:r>
                      <a:rPr lang="en-US" b="0" i="1" smtClean="0">
                        <a:latin typeface="Cambria Math"/>
                        <a:ea typeface="Cambria Math"/>
                      </a:rPr>
                      <m:t>≠</m:t>
                    </m:r>
                    <m:r>
                      <a:rPr lang="en-US" b="0" i="1" smtClean="0">
                        <a:latin typeface="Cambria Math"/>
                        <a:ea typeface="Cambria Math"/>
                      </a:rPr>
                      <m:t>𝑦</m:t>
                    </m:r>
                  </m:oMath>
                </a14:m>
                <a:r>
                  <a:rPr lang="en-US" dirty="0"/>
                  <a:t>, then </a:t>
                </a:r>
                <a14:m>
                  <m:oMath xmlns:m="http://schemas.openxmlformats.org/officeDocument/2006/math">
                    <m:r>
                      <a:rPr lang="en-US" b="0" i="1" smtClean="0">
                        <a:latin typeface="Cambria Math"/>
                      </a:rPr>
                      <m:t>𝑥</m:t>
                    </m:r>
                  </m:oMath>
                </a14:m>
                <a:r>
                  <a:rPr lang="en-US" dirty="0"/>
                  <a:t> and </a:t>
                </a:r>
                <a14:m>
                  <m:oMath xmlns:m="http://schemas.openxmlformats.org/officeDocument/2006/math">
                    <m:r>
                      <a:rPr lang="en-US" b="0" i="1" smtClean="0">
                        <a:latin typeface="Cambria Math"/>
                      </a:rPr>
                      <m:t>𝑦</m:t>
                    </m:r>
                  </m:oMath>
                </a14:m>
                <a:r>
                  <a:rPr lang="en-US" dirty="0"/>
                  <a:t> are </a:t>
                </a:r>
                <a:r>
                  <a:rPr lang="en-US" b="1" dirty="0"/>
                  <a:t>connected</a:t>
                </a:r>
                <a:r>
                  <a:rPr lang="en-US" dirty="0"/>
                  <a:t> if there exists a path </a:t>
                </a:r>
                <a14:m>
                  <m:oMath xmlns:m="http://schemas.openxmlformats.org/officeDocument/2006/math">
                    <m:r>
                      <a:rPr lang="en-US" b="0" i="1" smtClean="0">
                        <a:latin typeface="Cambria Math"/>
                      </a:rPr>
                      <m:t>𝑝</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𝑛</m:t>
                        </m:r>
                      </m:sub>
                    </m:sSub>
                  </m:oMath>
                </a14:m>
                <a:r>
                  <a:rPr lang="en-US" dirty="0"/>
                  <a:t> in </a:t>
                </a:r>
                <a14:m>
                  <m:oMath xmlns:m="http://schemas.openxmlformats.org/officeDocument/2006/math">
                    <m:r>
                      <a:rPr lang="en-US" b="0" i="1" smtClean="0">
                        <a:latin typeface="Cambria Math"/>
                      </a:rPr>
                      <m:t>𝐺</m:t>
                    </m:r>
                  </m:oMath>
                </a14:m>
                <a:r>
                  <a:rPr lang="en-US" dirty="0"/>
                  <a:t> such that </a:t>
                </a:r>
                <a14:m>
                  <m:oMath xmlns:m="http://schemas.openxmlformats.org/officeDocument/2006/math">
                    <m:r>
                      <a:rPr lang="en-US" b="0" i="1" smtClean="0">
                        <a:latin typeface="Cambria Math"/>
                      </a:rPr>
                      <m:t>𝑥</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oMath>
                </a14:m>
                <a:r>
                  <a:rPr lang="en-US" dirty="0"/>
                  <a:t> and </a:t>
                </a:r>
                <a14:m>
                  <m:oMath xmlns:m="http://schemas.openxmlformats.org/officeDocument/2006/math">
                    <m:r>
                      <a:rPr lang="en-US" b="0" i="1" smtClean="0">
                        <a:latin typeface="Cambria Math"/>
                      </a:rPr>
                      <m:t>𝑦</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𝑛</m:t>
                        </m:r>
                      </m:sub>
                    </m:sSub>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18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19</a:t>
            </a:fld>
            <a:endParaRPr lang="en-US"/>
          </a:p>
        </p:txBody>
      </p:sp>
    </p:spTree>
    <p:extLst>
      <p:ext uri="{BB962C8B-B14F-4D97-AF65-F5344CB8AC3E}">
        <p14:creationId xmlns:p14="http://schemas.microsoft.com/office/powerpoint/2010/main" val="248782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Graphs</a:t>
            </a:r>
          </a:p>
        </p:txBody>
      </p:sp>
      <p:sp>
        <p:nvSpPr>
          <p:cNvPr id="3" name="Content Placeholder 2"/>
          <p:cNvSpPr>
            <a:spLocks noGrp="1"/>
          </p:cNvSpPr>
          <p:nvPr>
            <p:ph idx="1"/>
          </p:nvPr>
        </p:nvSpPr>
        <p:spPr/>
        <p:txBody>
          <a:bodyPr>
            <a:normAutofit fontScale="92500"/>
          </a:bodyPr>
          <a:lstStyle/>
          <a:p>
            <a:r>
              <a:rPr lang="en-US" b="1" dirty="0"/>
              <a:t>Graphs</a:t>
            </a:r>
            <a:r>
              <a:rPr lang="en-US" dirty="0"/>
              <a:t> are collections of nodes in which various pairs are connected by line segments. The nodes are usually called </a:t>
            </a:r>
            <a:r>
              <a:rPr lang="en-US" b="1" dirty="0"/>
              <a:t>vertices</a:t>
            </a:r>
            <a:r>
              <a:rPr lang="en-US" dirty="0"/>
              <a:t> </a:t>
            </a:r>
            <a:r>
              <a:rPr lang="el-GR" dirty="0"/>
              <a:t>(</a:t>
            </a:r>
            <a:r>
              <a:rPr lang="el-GR" b="1" dirty="0"/>
              <a:t>κορυφές</a:t>
            </a:r>
            <a:r>
              <a:rPr lang="el-GR" dirty="0"/>
              <a:t>) </a:t>
            </a:r>
            <a:r>
              <a:rPr lang="en-US" dirty="0"/>
              <a:t>and the line segments </a:t>
            </a:r>
            <a:r>
              <a:rPr lang="en-US" b="1" dirty="0"/>
              <a:t>edges</a:t>
            </a:r>
            <a:r>
              <a:rPr lang="el-GR" b="1" dirty="0"/>
              <a:t> (ακμές).</a:t>
            </a:r>
            <a:endParaRPr lang="en-US" dirty="0"/>
          </a:p>
          <a:p>
            <a:r>
              <a:rPr lang="en-US" dirty="0"/>
              <a:t>Graphs are </a:t>
            </a:r>
            <a:r>
              <a:rPr lang="en-US" b="1" dirty="0"/>
              <a:t>more general than trees</a:t>
            </a:r>
            <a:r>
              <a:rPr lang="en-US" dirty="0"/>
              <a:t>. Graphs are allowed to have cycles and can have more than one connected component.</a:t>
            </a:r>
          </a:p>
          <a:p>
            <a:r>
              <a:rPr lang="en-US" dirty="0"/>
              <a:t>Some authors use the terms </a:t>
            </a:r>
            <a:r>
              <a:rPr lang="en-US" b="1" dirty="0"/>
              <a:t>nodes</a:t>
            </a:r>
            <a:r>
              <a:rPr lang="el-GR" b="1" dirty="0"/>
              <a:t> (κόμβοι)</a:t>
            </a:r>
            <a:r>
              <a:rPr lang="en-US" dirty="0"/>
              <a:t> and </a:t>
            </a:r>
            <a:r>
              <a:rPr lang="en-US" b="1" dirty="0"/>
              <a:t>arcs</a:t>
            </a:r>
            <a:r>
              <a:rPr lang="el-GR" b="1" dirty="0"/>
              <a:t> (τόξα)</a:t>
            </a:r>
            <a:r>
              <a:rPr lang="en-US" dirty="0"/>
              <a:t> instead of vertices and edges.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a:t>
            </a:fld>
            <a:endParaRPr lang="en-US"/>
          </a:p>
        </p:txBody>
      </p:sp>
    </p:spTree>
    <p:extLst>
      <p:ext uri="{BB962C8B-B14F-4D97-AF65-F5344CB8AC3E}">
        <p14:creationId xmlns:p14="http://schemas.microsoft.com/office/powerpoint/2010/main" val="2248382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Connectivity and Components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In the graph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a </a:t>
                </a:r>
                <a:r>
                  <a:rPr lang="en-US" b="1" dirty="0"/>
                  <a:t>connected component</a:t>
                </a:r>
                <a:r>
                  <a:rPr lang="el-GR" b="1" dirty="0"/>
                  <a:t> (συνεκτική συνιστώσα)</a:t>
                </a:r>
                <a:r>
                  <a:rPr lang="en-US" dirty="0"/>
                  <a:t> is a subset </a:t>
                </a:r>
                <a14:m>
                  <m:oMath xmlns:m="http://schemas.openxmlformats.org/officeDocument/2006/math">
                    <m:r>
                      <a:rPr lang="en-US" b="0" i="1" smtClean="0">
                        <a:latin typeface="Cambria Math"/>
                      </a:rPr>
                      <m:t>𝑆</m:t>
                    </m:r>
                  </m:oMath>
                </a14:m>
                <a:r>
                  <a:rPr lang="en-US" dirty="0"/>
                  <a:t> of the vertices </a:t>
                </a:r>
                <a14:m>
                  <m:oMath xmlns:m="http://schemas.openxmlformats.org/officeDocument/2006/math">
                    <m:r>
                      <a:rPr lang="en-US" b="0" i="1" smtClean="0">
                        <a:latin typeface="Cambria Math"/>
                      </a:rPr>
                      <m:t>𝑉</m:t>
                    </m:r>
                  </m:oMath>
                </a14:m>
                <a:r>
                  <a:rPr lang="en-US" dirty="0"/>
                  <a:t> that are all connected to one another.</a:t>
                </a:r>
              </a:p>
              <a:p>
                <a:r>
                  <a:rPr lang="en-US" dirty="0"/>
                  <a:t>A connected component </a:t>
                </a:r>
                <a14:m>
                  <m:oMath xmlns:m="http://schemas.openxmlformats.org/officeDocument/2006/math">
                    <m:r>
                      <a:rPr lang="en-US" b="0" i="1" smtClean="0">
                        <a:latin typeface="Cambria Math"/>
                      </a:rPr>
                      <m:t>𝑆</m:t>
                    </m:r>
                  </m:oMath>
                </a14:m>
                <a:r>
                  <a:rPr lang="en-US" dirty="0"/>
                  <a:t> of </a:t>
                </a:r>
                <a14:m>
                  <m:oMath xmlns:m="http://schemas.openxmlformats.org/officeDocument/2006/math">
                    <m:r>
                      <a:rPr lang="en-US" b="0" i="1" smtClean="0">
                        <a:latin typeface="Cambria Math"/>
                      </a:rPr>
                      <m:t>𝐺</m:t>
                    </m:r>
                  </m:oMath>
                </a14:m>
                <a:r>
                  <a:rPr lang="en-US" dirty="0"/>
                  <a:t> is a </a:t>
                </a:r>
                <a:r>
                  <a:rPr lang="en-US" b="1" dirty="0"/>
                  <a:t>maximal connected component</a:t>
                </a:r>
                <a:r>
                  <a:rPr lang="el-GR" b="1" dirty="0"/>
                  <a:t> (μέγιστη συνεκτική συνιστώσα)</a:t>
                </a:r>
                <a:r>
                  <a:rPr lang="en-US" dirty="0"/>
                  <a:t> provided there is no bigger subset </a:t>
                </a:r>
                <a14:m>
                  <m:oMath xmlns:m="http://schemas.openxmlformats.org/officeDocument/2006/math">
                    <m:r>
                      <a:rPr lang="en-US" b="0" i="1" smtClean="0">
                        <a:latin typeface="Cambria Math"/>
                      </a:rPr>
                      <m:t>𝑇</m:t>
                    </m:r>
                  </m:oMath>
                </a14:m>
                <a:r>
                  <a:rPr lang="en-US" dirty="0"/>
                  <a:t> of vertices in </a:t>
                </a:r>
                <a14:m>
                  <m:oMath xmlns:m="http://schemas.openxmlformats.org/officeDocument/2006/math">
                    <m:r>
                      <a:rPr lang="en-US" b="0" i="1" smtClean="0">
                        <a:latin typeface="Cambria Math"/>
                      </a:rPr>
                      <m:t>𝑉</m:t>
                    </m:r>
                  </m:oMath>
                </a14:m>
                <a:r>
                  <a:rPr lang="en-US" dirty="0"/>
                  <a:t> such that </a:t>
                </a:r>
                <a14:m>
                  <m:oMath xmlns:m="http://schemas.openxmlformats.org/officeDocument/2006/math">
                    <m:r>
                      <a:rPr lang="en-US" b="0" i="1" smtClean="0">
                        <a:latin typeface="Cambria Math"/>
                      </a:rPr>
                      <m:t>𝑇</m:t>
                    </m:r>
                  </m:oMath>
                </a14:m>
                <a:r>
                  <a:rPr lang="en-US" dirty="0"/>
                  <a:t> properly contains </a:t>
                </a:r>
                <a14:m>
                  <m:oMath xmlns:m="http://schemas.openxmlformats.org/officeDocument/2006/math">
                    <m:r>
                      <a:rPr lang="en-US" b="0" i="1" smtClean="0">
                        <a:latin typeface="Cambria Math"/>
                      </a:rPr>
                      <m:t>𝑆</m:t>
                    </m:r>
                  </m:oMath>
                </a14:m>
                <a:r>
                  <a:rPr lang="en-US" dirty="0"/>
                  <a:t> and such that </a:t>
                </a:r>
                <a14:m>
                  <m:oMath xmlns:m="http://schemas.openxmlformats.org/officeDocument/2006/math">
                    <m:r>
                      <a:rPr lang="en-US" b="0" i="1" smtClean="0">
                        <a:latin typeface="Cambria Math"/>
                      </a:rPr>
                      <m:t>𝑇</m:t>
                    </m:r>
                  </m:oMath>
                </a14:m>
                <a:r>
                  <a:rPr lang="en-US" dirty="0"/>
                  <a:t> itself is a connected component of </a:t>
                </a:r>
                <a14:m>
                  <m:oMath xmlns:m="http://schemas.openxmlformats.org/officeDocument/2006/math">
                    <m:r>
                      <a:rPr lang="en-US" b="0" i="1" smtClean="0">
                        <a:latin typeface="Cambria Math"/>
                      </a:rPr>
                      <m:t>𝐺</m:t>
                    </m:r>
                  </m:oMath>
                </a14:m>
                <a:r>
                  <a:rPr lang="en-US" dirty="0"/>
                  <a:t>.</a:t>
                </a:r>
              </a:p>
              <a:p>
                <a:r>
                  <a:rPr lang="en-US" dirty="0"/>
                  <a:t>An undirected graph </a:t>
                </a:r>
                <a14:m>
                  <m:oMath xmlns:m="http://schemas.openxmlformats.org/officeDocument/2006/math">
                    <m:r>
                      <a:rPr lang="en-US" b="0" i="1" smtClean="0">
                        <a:latin typeface="Cambria Math"/>
                      </a:rPr>
                      <m:t>𝐺</m:t>
                    </m:r>
                  </m:oMath>
                </a14:m>
                <a:r>
                  <a:rPr lang="en-US" dirty="0"/>
                  <a:t> can always be separated into maximal connected components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𝑆</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𝑆</m:t>
                        </m:r>
                      </m:e>
                      <m:sub>
                        <m:r>
                          <a:rPr lang="en-US" b="0" i="1" smtClean="0">
                            <a:latin typeface="Cambria Math"/>
                          </a:rPr>
                          <m:t>𝑛</m:t>
                        </m:r>
                      </m:sub>
                    </m:sSub>
                  </m:oMath>
                </a14:m>
                <a:r>
                  <a:rPr lang="en-US" dirty="0"/>
                  <a:t> such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m:t>
                        </m:r>
                      </m:e>
                      <m:sub>
                        <m:r>
                          <a:rPr lang="en-US" b="0" i="1" smtClean="0">
                            <a:latin typeface="Cambria Math"/>
                          </a:rPr>
                          <m:t>𝑖</m:t>
                        </m:r>
                      </m:sub>
                    </m:sSub>
                    <m:r>
                      <a:rPr lang="en-US" i="1" smtClean="0">
                        <a:latin typeface="Cambria Math"/>
                        <a:ea typeface="Cambria Math"/>
                      </a:rPr>
                      <m:t>∩</m:t>
                    </m:r>
                    <m:sSub>
                      <m:sSubPr>
                        <m:ctrlPr>
                          <a:rPr lang="en-US" i="1" smtClean="0">
                            <a:latin typeface="Cambria Math" panose="02040503050406030204" pitchFamily="18" charset="0"/>
                            <a:ea typeface="Cambria Math"/>
                          </a:rPr>
                        </m:ctrlPr>
                      </m:sSubPr>
                      <m:e>
                        <m:r>
                          <a:rPr lang="en-US" b="0" i="1" smtClean="0">
                            <a:latin typeface="Cambria Math"/>
                            <a:ea typeface="Cambria Math"/>
                          </a:rPr>
                          <m:t>𝑆</m:t>
                        </m:r>
                      </m:e>
                      <m:sub>
                        <m:r>
                          <a:rPr lang="en-US" b="0" i="1" smtClean="0">
                            <a:latin typeface="Cambria Math"/>
                            <a:ea typeface="Cambria Math"/>
                          </a:rPr>
                          <m:t>𝑗</m:t>
                        </m:r>
                      </m:sub>
                    </m:sSub>
                    <m:r>
                      <a:rPr lang="en-US" b="0" i="1" smtClean="0">
                        <a:latin typeface="Cambria Math"/>
                        <a:ea typeface="Cambria Math"/>
                      </a:rPr>
                      <m:t>=∅</m:t>
                    </m:r>
                  </m:oMath>
                </a14:m>
                <a:r>
                  <a:rPr lang="en-US" dirty="0"/>
                  <a:t> whenever </a:t>
                </a:r>
                <a14:m>
                  <m:oMath xmlns:m="http://schemas.openxmlformats.org/officeDocument/2006/math">
                    <m:r>
                      <a:rPr lang="en-US" b="0" i="1" smtClean="0">
                        <a:latin typeface="Cambria Math"/>
                      </a:rPr>
                      <m:t>𝑖</m:t>
                    </m:r>
                    <m:r>
                      <a:rPr lang="en-US" b="0" i="1" smtClean="0">
                        <a:latin typeface="Cambria Math"/>
                        <a:ea typeface="Cambria Math"/>
                      </a:rPr>
                      <m:t>≠</m:t>
                    </m:r>
                    <m:r>
                      <a:rPr lang="en-US" b="0" i="1" smtClean="0">
                        <a:latin typeface="Cambria Math"/>
                        <a:ea typeface="Cambria Math"/>
                      </a:rPr>
                      <m:t>𝑗</m:t>
                    </m:r>
                    <m:r>
                      <a:rPr lang="en-US" b="0" i="1" smtClean="0">
                        <a:latin typeface="Cambria Math"/>
                        <a:ea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156" r="-163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20</a:t>
            </a:fld>
            <a:endParaRPr lang="en-US"/>
          </a:p>
        </p:txBody>
      </p:sp>
    </p:spTree>
    <p:extLst>
      <p:ext uri="{BB962C8B-B14F-4D97-AF65-F5344CB8AC3E}">
        <p14:creationId xmlns:p14="http://schemas.microsoft.com/office/powerpoint/2010/main" val="4157043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 of Undirected Graph and its Separation into Two Maximal Connected Components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21</a:t>
            </a:fld>
            <a:endParaRPr lang="en-US"/>
          </a:p>
        </p:txBody>
      </p:sp>
      <p:sp>
        <p:nvSpPr>
          <p:cNvPr id="6" name="Oval 5"/>
          <p:cNvSpPr/>
          <p:nvPr/>
        </p:nvSpPr>
        <p:spPr>
          <a:xfrm>
            <a:off x="1979712" y="22768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79612" y="289580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92930" y="340112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13491" y="33569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47864" y="22768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7" idx="7"/>
            <a:endCxn id="6" idx="3"/>
          </p:cNvCxnSpPr>
          <p:nvPr/>
        </p:nvCxnSpPr>
        <p:spPr>
          <a:xfrm flipV="1">
            <a:off x="1386925" y="2584185"/>
            <a:ext cx="645514" cy="364344"/>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6"/>
            <a:endCxn id="10" idx="2"/>
          </p:cNvCxnSpPr>
          <p:nvPr/>
        </p:nvCxnSpPr>
        <p:spPr>
          <a:xfrm>
            <a:off x="2339752" y="2456892"/>
            <a:ext cx="1008112" cy="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4"/>
            <a:endCxn id="9" idx="0"/>
          </p:cNvCxnSpPr>
          <p:nvPr/>
        </p:nvCxnSpPr>
        <p:spPr>
          <a:xfrm>
            <a:off x="3527884" y="2636912"/>
            <a:ext cx="65627" cy="72008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5"/>
            <a:endCxn id="8" idx="1"/>
          </p:cNvCxnSpPr>
          <p:nvPr/>
        </p:nvCxnSpPr>
        <p:spPr>
          <a:xfrm>
            <a:off x="1386925" y="3203115"/>
            <a:ext cx="758732" cy="250737"/>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a:endCxn id="9" idx="2"/>
          </p:cNvCxnSpPr>
          <p:nvPr/>
        </p:nvCxnSpPr>
        <p:spPr>
          <a:xfrm flipV="1">
            <a:off x="2452970" y="3537012"/>
            <a:ext cx="960521" cy="44133"/>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097362" y="33569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32040" y="240416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10" idx="6"/>
            <a:endCxn id="25" idx="2"/>
          </p:cNvCxnSpPr>
          <p:nvPr/>
        </p:nvCxnSpPr>
        <p:spPr>
          <a:xfrm>
            <a:off x="3707904" y="2456892"/>
            <a:ext cx="1224136" cy="127293"/>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4"/>
            <a:endCxn id="24" idx="0"/>
          </p:cNvCxnSpPr>
          <p:nvPr/>
        </p:nvCxnSpPr>
        <p:spPr>
          <a:xfrm>
            <a:off x="5112060" y="2764205"/>
            <a:ext cx="165322" cy="592787"/>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245330" y="421541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740717" y="454512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065310" y="5222307"/>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67824" y="540215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endCxn id="31" idx="2"/>
          </p:cNvCxnSpPr>
          <p:nvPr/>
        </p:nvCxnSpPr>
        <p:spPr>
          <a:xfrm>
            <a:off x="2605370" y="4395438"/>
            <a:ext cx="1135347" cy="329706"/>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4"/>
            <a:endCxn id="32" idx="0"/>
          </p:cNvCxnSpPr>
          <p:nvPr/>
        </p:nvCxnSpPr>
        <p:spPr>
          <a:xfrm flipH="1">
            <a:off x="2245330" y="4575458"/>
            <a:ext cx="180020" cy="646849"/>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6"/>
            <a:endCxn id="33" idx="2"/>
          </p:cNvCxnSpPr>
          <p:nvPr/>
        </p:nvCxnSpPr>
        <p:spPr>
          <a:xfrm>
            <a:off x="2425350" y="5402327"/>
            <a:ext cx="942474" cy="179851"/>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262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Connectivity and Components in Directed Graphs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subset </a:t>
                </a:r>
                <a14:m>
                  <m:oMath xmlns:m="http://schemas.openxmlformats.org/officeDocument/2006/math">
                    <m:r>
                      <a:rPr lang="en-US" b="0" i="1" smtClean="0">
                        <a:latin typeface="Cambria Math"/>
                      </a:rPr>
                      <m:t>𝑆</m:t>
                    </m:r>
                  </m:oMath>
                </a14:m>
                <a:r>
                  <a:rPr lang="en-US" dirty="0"/>
                  <a:t> of vertices in a </a:t>
                </a:r>
                <a:r>
                  <a:rPr lang="en-US" b="1" dirty="0"/>
                  <a:t>directed</a:t>
                </a:r>
                <a:r>
                  <a:rPr lang="en-US" dirty="0"/>
                  <a:t> graph </a:t>
                </a:r>
                <a14:m>
                  <m:oMath xmlns:m="http://schemas.openxmlformats.org/officeDocument/2006/math">
                    <m:r>
                      <a:rPr lang="en-US" b="0" i="1" smtClean="0">
                        <a:latin typeface="Cambria Math"/>
                      </a:rPr>
                      <m:t>𝐺</m:t>
                    </m:r>
                  </m:oMath>
                </a14:m>
                <a:r>
                  <a:rPr lang="en-US" dirty="0"/>
                  <a:t> is </a:t>
                </a:r>
                <a:r>
                  <a:rPr lang="en-US" b="1" dirty="0"/>
                  <a:t>strongly connected</a:t>
                </a:r>
                <a:r>
                  <a:rPr lang="el-GR" b="1" dirty="0"/>
                  <a:t> (ισχυρά συνεκτικό)</a:t>
                </a:r>
                <a:r>
                  <a:rPr lang="en-US" b="1" dirty="0"/>
                  <a:t> </a:t>
                </a:r>
                <a:r>
                  <a:rPr lang="en-US" dirty="0"/>
                  <a:t>if for each pair of distinct vertices </a:t>
                </a:r>
                <a14:m>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r>
                      <a:rPr lang="en-US" b="0" i="1" smtClean="0">
                        <a:latin typeface="Cambria Math"/>
                      </a:rPr>
                      <m:t>)</m:t>
                    </m:r>
                  </m:oMath>
                </a14:m>
                <a:r>
                  <a:rPr lang="en-US" dirty="0"/>
                  <a:t> in </a:t>
                </a:r>
                <a14:m>
                  <m:oMath xmlns:m="http://schemas.openxmlformats.org/officeDocument/2006/math">
                    <m:r>
                      <a:rPr lang="en-US" b="0" i="1" smtClean="0">
                        <a:latin typeface="Cambria Math"/>
                      </a:rPr>
                      <m:t>𝑆</m:t>
                    </m:r>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a:t> is connected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oMath>
                </a14:m>
                <a:r>
                  <a:rPr lang="en-US" dirty="0"/>
                  <a:t> is connected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a:t> .</a:t>
                </a:r>
              </a:p>
              <a:p>
                <a:r>
                  <a:rPr lang="en-US" dirty="0"/>
                  <a:t>A subset </a:t>
                </a:r>
                <a14:m>
                  <m:oMath xmlns:m="http://schemas.openxmlformats.org/officeDocument/2006/math">
                    <m:r>
                      <a:rPr lang="en-US" b="0" i="1" smtClean="0">
                        <a:latin typeface="Cambria Math"/>
                      </a:rPr>
                      <m:t>𝑆</m:t>
                    </m:r>
                  </m:oMath>
                </a14:m>
                <a:r>
                  <a:rPr lang="en-US" dirty="0"/>
                  <a:t> of vertices in a </a:t>
                </a:r>
                <a:r>
                  <a:rPr lang="en-US" b="1" dirty="0"/>
                  <a:t>directed</a:t>
                </a:r>
                <a:r>
                  <a:rPr lang="en-US" dirty="0"/>
                  <a:t> graph </a:t>
                </a:r>
                <a14:m>
                  <m:oMath xmlns:m="http://schemas.openxmlformats.org/officeDocument/2006/math">
                    <m:r>
                      <a:rPr lang="en-US" b="0" i="1" smtClean="0">
                        <a:latin typeface="Cambria Math"/>
                      </a:rPr>
                      <m:t>𝐺</m:t>
                    </m:r>
                  </m:oMath>
                </a14:m>
                <a:r>
                  <a:rPr lang="en-US" dirty="0"/>
                  <a:t> is </a:t>
                </a:r>
                <a:r>
                  <a:rPr lang="en-US" b="1" dirty="0"/>
                  <a:t>weakly connected</a:t>
                </a:r>
                <a:r>
                  <a:rPr lang="el-GR" b="1" dirty="0"/>
                  <a:t> (ασθενώς συνεκτικό)</a:t>
                </a:r>
                <a:r>
                  <a:rPr lang="en-US" b="1" dirty="0"/>
                  <a:t> </a:t>
                </a:r>
                <a:r>
                  <a:rPr lang="en-US" dirty="0"/>
                  <a:t>if for each pair of distinct vertices </a:t>
                </a:r>
                <a14:m>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r>
                      <a:rPr lang="en-US" b="0" i="1" smtClean="0">
                        <a:latin typeface="Cambria Math"/>
                      </a:rPr>
                      <m:t>)</m:t>
                    </m:r>
                  </m:oMath>
                </a14:m>
                <a:r>
                  <a:rPr lang="en-US" dirty="0"/>
                  <a:t> in </a:t>
                </a:r>
                <a14:m>
                  <m:oMath xmlns:m="http://schemas.openxmlformats.org/officeDocument/2006/math">
                    <m:r>
                      <a:rPr lang="en-US" b="0" i="1" smtClean="0">
                        <a:latin typeface="Cambria Math"/>
                      </a:rPr>
                      <m:t>𝑆</m:t>
                    </m:r>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a:t> is connected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oMath>
                </a14:m>
                <a:r>
                  <a:rPr lang="en-US" dirty="0"/>
                  <a:t> 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oMath>
                </a14:m>
                <a:r>
                  <a:rPr lang="en-US" dirty="0"/>
                  <a:t> is connected to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118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22</a:t>
            </a:fld>
            <a:endParaRPr lang="en-US"/>
          </a:p>
        </p:txBody>
      </p:sp>
    </p:spTree>
    <p:extLst>
      <p:ext uri="{BB962C8B-B14F-4D97-AF65-F5344CB8AC3E}">
        <p14:creationId xmlns:p14="http://schemas.microsoft.com/office/powerpoint/2010/main" val="2389718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 Strongly Connected Digraph</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23</a:t>
            </a:fld>
            <a:endParaRPr lang="en-US"/>
          </a:p>
        </p:txBody>
      </p:sp>
      <p:sp>
        <p:nvSpPr>
          <p:cNvPr id="6" name="Oval 5"/>
          <p:cNvSpPr/>
          <p:nvPr/>
        </p:nvSpPr>
        <p:spPr>
          <a:xfrm>
            <a:off x="4211960" y="22048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31840" y="299695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64088" y="299695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45222"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35896"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7" idx="7"/>
            <a:endCxn id="6" idx="3"/>
          </p:cNvCxnSpPr>
          <p:nvPr/>
        </p:nvCxnSpPr>
        <p:spPr>
          <a:xfrm flipV="1">
            <a:off x="3439153" y="2512177"/>
            <a:ext cx="825534" cy="5375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5"/>
            <a:endCxn id="8" idx="1"/>
          </p:cNvCxnSpPr>
          <p:nvPr/>
        </p:nvCxnSpPr>
        <p:spPr>
          <a:xfrm>
            <a:off x="4519273" y="2512177"/>
            <a:ext cx="897542" cy="5375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2"/>
            <a:endCxn id="7" idx="6"/>
          </p:cNvCxnSpPr>
          <p:nvPr/>
        </p:nvCxnSpPr>
        <p:spPr>
          <a:xfrm flipH="1">
            <a:off x="3491880" y="3176972"/>
            <a:ext cx="187220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4"/>
            <a:endCxn id="10" idx="1"/>
          </p:cNvCxnSpPr>
          <p:nvPr/>
        </p:nvCxnSpPr>
        <p:spPr>
          <a:xfrm>
            <a:off x="3311860" y="3356992"/>
            <a:ext cx="376763" cy="700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6"/>
            <a:endCxn id="8" idx="3"/>
          </p:cNvCxnSpPr>
          <p:nvPr/>
        </p:nvCxnSpPr>
        <p:spPr>
          <a:xfrm flipV="1">
            <a:off x="3995936" y="3304265"/>
            <a:ext cx="1420879" cy="8808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4"/>
            <a:endCxn id="9" idx="7"/>
          </p:cNvCxnSpPr>
          <p:nvPr/>
        </p:nvCxnSpPr>
        <p:spPr>
          <a:xfrm flipH="1">
            <a:off x="5152535" y="3356992"/>
            <a:ext cx="391573" cy="700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2"/>
            <a:endCxn id="10" idx="6"/>
          </p:cNvCxnSpPr>
          <p:nvPr/>
        </p:nvCxnSpPr>
        <p:spPr>
          <a:xfrm flipH="1">
            <a:off x="3995936" y="4185084"/>
            <a:ext cx="84928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07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A Weakly Connected Digraph</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24</a:t>
            </a:fld>
            <a:endParaRPr lang="en-US"/>
          </a:p>
        </p:txBody>
      </p:sp>
      <p:sp>
        <p:nvSpPr>
          <p:cNvPr id="6" name="Oval 5"/>
          <p:cNvSpPr/>
          <p:nvPr/>
        </p:nvSpPr>
        <p:spPr>
          <a:xfrm>
            <a:off x="4211960" y="22048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31840" y="299695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64088" y="299695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45222"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35896"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7" idx="7"/>
            <a:endCxn id="6" idx="3"/>
          </p:cNvCxnSpPr>
          <p:nvPr/>
        </p:nvCxnSpPr>
        <p:spPr>
          <a:xfrm flipV="1">
            <a:off x="3439153" y="2512177"/>
            <a:ext cx="825534" cy="5375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5"/>
            <a:endCxn id="8" idx="1"/>
          </p:cNvCxnSpPr>
          <p:nvPr/>
        </p:nvCxnSpPr>
        <p:spPr>
          <a:xfrm>
            <a:off x="4519273" y="2512177"/>
            <a:ext cx="897542" cy="5375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2"/>
            <a:endCxn id="7" idx="6"/>
          </p:cNvCxnSpPr>
          <p:nvPr/>
        </p:nvCxnSpPr>
        <p:spPr>
          <a:xfrm flipH="1">
            <a:off x="3491880" y="3176972"/>
            <a:ext cx="1872208" cy="0"/>
          </a:xfrm>
          <a:prstGeom prst="straightConnector1">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4"/>
            <a:endCxn id="10" idx="1"/>
          </p:cNvCxnSpPr>
          <p:nvPr/>
        </p:nvCxnSpPr>
        <p:spPr>
          <a:xfrm>
            <a:off x="3311860" y="3356992"/>
            <a:ext cx="376763" cy="700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6"/>
            <a:endCxn id="6" idx="4"/>
          </p:cNvCxnSpPr>
          <p:nvPr/>
        </p:nvCxnSpPr>
        <p:spPr>
          <a:xfrm flipV="1">
            <a:off x="3995936" y="2564904"/>
            <a:ext cx="396044" cy="162018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4"/>
            <a:endCxn id="9" idx="7"/>
          </p:cNvCxnSpPr>
          <p:nvPr/>
        </p:nvCxnSpPr>
        <p:spPr>
          <a:xfrm flipH="1">
            <a:off x="5152535" y="3356992"/>
            <a:ext cx="391573" cy="700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2"/>
            <a:endCxn id="10" idx="6"/>
          </p:cNvCxnSpPr>
          <p:nvPr/>
        </p:nvCxnSpPr>
        <p:spPr>
          <a:xfrm flipH="1">
            <a:off x="3995936" y="4185084"/>
            <a:ext cx="84928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5"/>
            <a:endCxn id="9" idx="1"/>
          </p:cNvCxnSpPr>
          <p:nvPr/>
        </p:nvCxnSpPr>
        <p:spPr>
          <a:xfrm>
            <a:off x="3439153" y="3304265"/>
            <a:ext cx="1458796" cy="7535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579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 in Undirected Graphs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 an undirected graph </a:t>
                </a:r>
                <a14:m>
                  <m:oMath xmlns:m="http://schemas.openxmlformats.org/officeDocument/2006/math">
                    <m:r>
                      <a:rPr lang="en-US" b="0" i="1" smtClean="0">
                        <a:latin typeface="Cambria Math"/>
                      </a:rPr>
                      <m:t>𝐺</m:t>
                    </m:r>
                  </m:oMath>
                </a14:m>
                <a:r>
                  <a:rPr lang="en-US" dirty="0"/>
                  <a:t> the </a:t>
                </a:r>
                <a:r>
                  <a:rPr lang="en-US" b="1" dirty="0"/>
                  <a:t>degree</a:t>
                </a:r>
                <a:r>
                  <a:rPr lang="en-US" dirty="0"/>
                  <a:t> </a:t>
                </a:r>
                <a:r>
                  <a:rPr lang="el-GR" dirty="0"/>
                  <a:t>(</a:t>
                </a:r>
                <a:r>
                  <a:rPr lang="el-GR" b="1" dirty="0"/>
                  <a:t>βαθμός</a:t>
                </a:r>
                <a:r>
                  <a:rPr lang="el-GR" dirty="0"/>
                  <a:t>) </a:t>
                </a:r>
                <a:r>
                  <a:rPr lang="en-US" dirty="0"/>
                  <a:t>of vertex </a:t>
                </a:r>
                <a14:m>
                  <m:oMath xmlns:m="http://schemas.openxmlformats.org/officeDocument/2006/math">
                    <m:r>
                      <a:rPr lang="en-US" b="0" i="1" smtClean="0">
                        <a:latin typeface="Cambria Math"/>
                      </a:rPr>
                      <m:t>𝑥</m:t>
                    </m:r>
                  </m:oMath>
                </a14:m>
                <a:r>
                  <a:rPr lang="en-US" dirty="0"/>
                  <a:t> is the number of edges </a:t>
                </a:r>
                <a14:m>
                  <m:oMath xmlns:m="http://schemas.openxmlformats.org/officeDocument/2006/math">
                    <m:r>
                      <a:rPr lang="en-US" b="0" i="1" smtClean="0">
                        <a:latin typeface="Cambria Math"/>
                      </a:rPr>
                      <m:t>𝑒</m:t>
                    </m:r>
                  </m:oMath>
                </a14:m>
                <a:r>
                  <a:rPr lang="en-US" dirty="0"/>
                  <a:t> in which </a:t>
                </a:r>
                <a14:m>
                  <m:oMath xmlns:m="http://schemas.openxmlformats.org/officeDocument/2006/math">
                    <m:r>
                      <a:rPr lang="en-US" b="0" i="1" smtClean="0">
                        <a:latin typeface="Cambria Math"/>
                      </a:rPr>
                      <m:t>𝑥</m:t>
                    </m:r>
                  </m:oMath>
                </a14:m>
                <a:r>
                  <a:rPr lang="en-US" dirty="0"/>
                  <a:t> is one of the endpoints of </a:t>
                </a:r>
                <a14:m>
                  <m:oMath xmlns:m="http://schemas.openxmlformats.org/officeDocument/2006/math">
                    <m:r>
                      <a:rPr lang="en-US" b="0" i="1" smtClean="0">
                        <a:latin typeface="Cambria Math"/>
                      </a:rPr>
                      <m:t>𝑒</m:t>
                    </m:r>
                  </m:oMath>
                </a14:m>
                <a:r>
                  <a:rPr lang="en-US" dirty="0"/>
                  <a:t>.</a:t>
                </a:r>
              </a:p>
              <a:p>
                <a:r>
                  <a:rPr lang="en-US" dirty="0"/>
                  <a:t>The degree of a vertex </a:t>
                </a:r>
                <a14:m>
                  <m:oMath xmlns:m="http://schemas.openxmlformats.org/officeDocument/2006/math">
                    <m:r>
                      <a:rPr lang="en-US" i="1">
                        <a:latin typeface="Cambria Math"/>
                      </a:rPr>
                      <m:t>𝑥</m:t>
                    </m:r>
                  </m:oMath>
                </a14:m>
                <a:r>
                  <a:rPr lang="en-US" dirty="0"/>
                  <a:t> is denoted by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deg</m:t>
                        </m:r>
                      </m:fName>
                      <m:e>
                        <m:d>
                          <m:dPr>
                            <m:ctrlPr>
                              <a:rPr lang="en-US" b="0" i="1" smtClean="0">
                                <a:latin typeface="Cambria Math" panose="02040503050406030204" pitchFamily="18" charset="0"/>
                              </a:rPr>
                            </m:ctrlPr>
                          </m:dPr>
                          <m:e>
                            <m:r>
                              <a:rPr lang="en-US" b="0" i="1" smtClean="0">
                                <a:latin typeface="Cambria Math"/>
                              </a:rPr>
                              <m:t>𝑥</m:t>
                            </m:r>
                          </m:e>
                        </m:d>
                      </m:e>
                    </m:func>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2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25</a:t>
            </a:fld>
            <a:endParaRPr lang="en-US"/>
          </a:p>
        </p:txBody>
      </p:sp>
    </p:spTree>
    <p:extLst>
      <p:ext uri="{BB962C8B-B14F-4D97-AF65-F5344CB8AC3E}">
        <p14:creationId xmlns:p14="http://schemas.microsoft.com/office/powerpoint/2010/main" val="3000306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619672"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26</a:t>
            </a:fld>
            <a:endParaRPr lang="en-US"/>
          </a:p>
        </p:txBody>
      </p:sp>
      <p:sp>
        <p:nvSpPr>
          <p:cNvPr id="6" name="Oval 5"/>
          <p:cNvSpPr/>
          <p:nvPr/>
        </p:nvSpPr>
        <p:spPr>
          <a:xfrm>
            <a:off x="4355976"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2752" y="4710837"/>
            <a:ext cx="360040" cy="369332"/>
          </a:xfrm>
          <a:prstGeom prst="rect">
            <a:avLst/>
          </a:prstGeom>
          <a:noFill/>
        </p:spPr>
        <p:txBody>
          <a:bodyPr wrap="square" rtlCol="0">
            <a:spAutoFit/>
          </a:bodyPr>
          <a:lstStyle/>
          <a:p>
            <a:pPr algn="ctr"/>
            <a:r>
              <a:rPr lang="en-US" dirty="0"/>
              <a:t>1</a:t>
            </a:r>
          </a:p>
        </p:txBody>
      </p:sp>
      <p:sp>
        <p:nvSpPr>
          <p:cNvPr id="8" name="Oval 7"/>
          <p:cNvSpPr/>
          <p:nvPr/>
        </p:nvSpPr>
        <p:spPr>
          <a:xfrm>
            <a:off x="3635896" y="2806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70376" y="2806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75888" y="338830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64514" y="35730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87824"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339752" y="377939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39752" y="3794936"/>
            <a:ext cx="360040" cy="369332"/>
          </a:xfrm>
          <a:prstGeom prst="rect">
            <a:avLst/>
          </a:prstGeom>
          <a:noFill/>
        </p:spPr>
        <p:txBody>
          <a:bodyPr wrap="square" rtlCol="0">
            <a:spAutoFit/>
          </a:bodyPr>
          <a:lstStyle/>
          <a:p>
            <a:pPr algn="ctr"/>
            <a:r>
              <a:rPr lang="en-US" dirty="0"/>
              <a:t>2</a:t>
            </a:r>
          </a:p>
        </p:txBody>
      </p:sp>
      <p:sp>
        <p:nvSpPr>
          <p:cNvPr id="18" name="TextBox 17"/>
          <p:cNvSpPr txBox="1"/>
          <p:nvPr/>
        </p:nvSpPr>
        <p:spPr>
          <a:xfrm>
            <a:off x="4355976" y="1979548"/>
            <a:ext cx="360040" cy="369332"/>
          </a:xfrm>
          <a:prstGeom prst="rect">
            <a:avLst/>
          </a:prstGeom>
          <a:noFill/>
        </p:spPr>
        <p:txBody>
          <a:bodyPr wrap="square" rtlCol="0">
            <a:spAutoFit/>
          </a:bodyPr>
          <a:lstStyle/>
          <a:p>
            <a:pPr algn="ctr"/>
            <a:r>
              <a:rPr lang="en-US" dirty="0"/>
              <a:t>5</a:t>
            </a:r>
          </a:p>
        </p:txBody>
      </p:sp>
      <p:sp>
        <p:nvSpPr>
          <p:cNvPr id="19" name="TextBox 18"/>
          <p:cNvSpPr txBox="1"/>
          <p:nvPr/>
        </p:nvSpPr>
        <p:spPr>
          <a:xfrm>
            <a:off x="3635896" y="2796788"/>
            <a:ext cx="360040" cy="369332"/>
          </a:xfrm>
          <a:prstGeom prst="rect">
            <a:avLst/>
          </a:prstGeom>
          <a:noFill/>
        </p:spPr>
        <p:txBody>
          <a:bodyPr wrap="square" rtlCol="0">
            <a:spAutoFit/>
          </a:bodyPr>
          <a:lstStyle/>
          <a:p>
            <a:pPr algn="ctr"/>
            <a:r>
              <a:rPr lang="en-US" dirty="0"/>
              <a:t>4</a:t>
            </a:r>
          </a:p>
        </p:txBody>
      </p:sp>
      <p:sp>
        <p:nvSpPr>
          <p:cNvPr id="20" name="TextBox 19"/>
          <p:cNvSpPr txBox="1"/>
          <p:nvPr/>
        </p:nvSpPr>
        <p:spPr>
          <a:xfrm>
            <a:off x="5270376" y="2807925"/>
            <a:ext cx="360040" cy="369332"/>
          </a:xfrm>
          <a:prstGeom prst="rect">
            <a:avLst/>
          </a:prstGeom>
          <a:noFill/>
        </p:spPr>
        <p:txBody>
          <a:bodyPr wrap="square" rtlCol="0">
            <a:spAutoFit/>
          </a:bodyPr>
          <a:lstStyle/>
          <a:p>
            <a:pPr algn="ctr"/>
            <a:r>
              <a:rPr lang="en-US" dirty="0"/>
              <a:t>6</a:t>
            </a:r>
          </a:p>
        </p:txBody>
      </p:sp>
      <p:sp>
        <p:nvSpPr>
          <p:cNvPr id="21" name="TextBox 20"/>
          <p:cNvSpPr txBox="1"/>
          <p:nvPr/>
        </p:nvSpPr>
        <p:spPr>
          <a:xfrm>
            <a:off x="4364514" y="3547834"/>
            <a:ext cx="360040" cy="369332"/>
          </a:xfrm>
          <a:prstGeom prst="rect">
            <a:avLst/>
          </a:prstGeom>
          <a:noFill/>
        </p:spPr>
        <p:txBody>
          <a:bodyPr wrap="square" rtlCol="0">
            <a:spAutoFit/>
          </a:bodyPr>
          <a:lstStyle/>
          <a:p>
            <a:pPr algn="ctr"/>
            <a:r>
              <a:rPr lang="en-US" dirty="0"/>
              <a:t>7</a:t>
            </a:r>
          </a:p>
        </p:txBody>
      </p:sp>
      <p:sp>
        <p:nvSpPr>
          <p:cNvPr id="22" name="TextBox 21"/>
          <p:cNvSpPr txBox="1"/>
          <p:nvPr/>
        </p:nvSpPr>
        <p:spPr>
          <a:xfrm>
            <a:off x="6661209" y="3363168"/>
            <a:ext cx="360040" cy="369332"/>
          </a:xfrm>
          <a:prstGeom prst="rect">
            <a:avLst/>
          </a:prstGeom>
          <a:noFill/>
        </p:spPr>
        <p:txBody>
          <a:bodyPr wrap="square" rtlCol="0">
            <a:spAutoFit/>
          </a:bodyPr>
          <a:lstStyle/>
          <a:p>
            <a:pPr algn="ctr"/>
            <a:r>
              <a:rPr lang="en-US" dirty="0"/>
              <a:t>8</a:t>
            </a:r>
          </a:p>
        </p:txBody>
      </p:sp>
      <p:sp>
        <p:nvSpPr>
          <p:cNvPr id="23" name="TextBox 22"/>
          <p:cNvSpPr txBox="1"/>
          <p:nvPr/>
        </p:nvSpPr>
        <p:spPr>
          <a:xfrm>
            <a:off x="2987824" y="4715852"/>
            <a:ext cx="360040" cy="369332"/>
          </a:xfrm>
          <a:prstGeom prst="rect">
            <a:avLst/>
          </a:prstGeom>
          <a:noFill/>
        </p:spPr>
        <p:txBody>
          <a:bodyPr wrap="square" rtlCol="0">
            <a:spAutoFit/>
          </a:bodyPr>
          <a:lstStyle/>
          <a:p>
            <a:pPr algn="ctr"/>
            <a:r>
              <a:rPr lang="en-US" dirty="0"/>
              <a:t>3</a:t>
            </a:r>
          </a:p>
        </p:txBody>
      </p:sp>
      <p:cxnSp>
        <p:nvCxnSpPr>
          <p:cNvPr id="33" name="Straight Connector 32"/>
          <p:cNvCxnSpPr>
            <a:stCxn id="8" idx="5"/>
            <a:endCxn id="11" idx="1"/>
          </p:cNvCxnSpPr>
          <p:nvPr/>
        </p:nvCxnSpPr>
        <p:spPr>
          <a:xfrm>
            <a:off x="3943209" y="3113393"/>
            <a:ext cx="474032" cy="5123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5"/>
            <a:endCxn id="9" idx="1"/>
          </p:cNvCxnSpPr>
          <p:nvPr/>
        </p:nvCxnSpPr>
        <p:spPr>
          <a:xfrm>
            <a:off x="4663289" y="2296153"/>
            <a:ext cx="659814" cy="5626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9" idx="5"/>
            <a:endCxn id="10" idx="1"/>
          </p:cNvCxnSpPr>
          <p:nvPr/>
        </p:nvCxnSpPr>
        <p:spPr>
          <a:xfrm>
            <a:off x="5577689" y="3113393"/>
            <a:ext cx="1150926" cy="327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3"/>
            <a:endCxn id="8" idx="7"/>
          </p:cNvCxnSpPr>
          <p:nvPr/>
        </p:nvCxnSpPr>
        <p:spPr>
          <a:xfrm flipH="1">
            <a:off x="3943209" y="2296153"/>
            <a:ext cx="465494" cy="56265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9" idx="3"/>
            <a:endCxn id="11" idx="7"/>
          </p:cNvCxnSpPr>
          <p:nvPr/>
        </p:nvCxnSpPr>
        <p:spPr>
          <a:xfrm flipH="1">
            <a:off x="4671827" y="3113393"/>
            <a:ext cx="651276" cy="5123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6"/>
            <a:endCxn id="9" idx="2"/>
          </p:cNvCxnSpPr>
          <p:nvPr/>
        </p:nvCxnSpPr>
        <p:spPr>
          <a:xfrm>
            <a:off x="3995936" y="2986100"/>
            <a:ext cx="12744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5" idx="7"/>
            <a:endCxn id="8" idx="3"/>
          </p:cNvCxnSpPr>
          <p:nvPr/>
        </p:nvCxnSpPr>
        <p:spPr>
          <a:xfrm flipV="1">
            <a:off x="2647065" y="3113393"/>
            <a:ext cx="1041558" cy="71872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5" idx="3"/>
            <a:endCxn id="12" idx="0"/>
          </p:cNvCxnSpPr>
          <p:nvPr/>
        </p:nvCxnSpPr>
        <p:spPr>
          <a:xfrm flipH="1">
            <a:off x="1799692" y="4086708"/>
            <a:ext cx="592787" cy="6384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5" idx="5"/>
            <a:endCxn id="13" idx="0"/>
          </p:cNvCxnSpPr>
          <p:nvPr/>
        </p:nvCxnSpPr>
        <p:spPr>
          <a:xfrm>
            <a:off x="2647065" y="4086708"/>
            <a:ext cx="520779" cy="6384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2" idx="6"/>
            <a:endCxn id="13" idx="2"/>
          </p:cNvCxnSpPr>
          <p:nvPr/>
        </p:nvCxnSpPr>
        <p:spPr>
          <a:xfrm>
            <a:off x="1979712" y="4905164"/>
            <a:ext cx="100811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08130" y="5620598"/>
            <a:ext cx="7632848" cy="369332"/>
          </a:xfrm>
          <a:prstGeom prst="rect">
            <a:avLst/>
          </a:prstGeom>
          <a:noFill/>
        </p:spPr>
        <p:txBody>
          <a:bodyPr wrap="square" rtlCol="0">
            <a:spAutoFit/>
          </a:bodyPr>
          <a:lstStyle/>
          <a:p>
            <a:r>
              <a:rPr lang="en-US" dirty="0"/>
              <a:t>The degree of node 1 is 2. The degree of node 4 is 4. The degree of node 8 is 1</a:t>
            </a:r>
            <a:r>
              <a:rPr lang="en-US" b="1" dirty="0"/>
              <a:t>.</a:t>
            </a:r>
            <a:endParaRPr lang="en-US" dirty="0"/>
          </a:p>
        </p:txBody>
      </p:sp>
    </p:spTree>
    <p:extLst>
      <p:ext uri="{BB962C8B-B14F-4D97-AF65-F5344CB8AC3E}">
        <p14:creationId xmlns:p14="http://schemas.microsoft.com/office/powerpoint/2010/main" val="2047032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Predecessors and Successors in Directed Graphs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b="0" i="1" smtClean="0">
                        <a:latin typeface="Cambria Math"/>
                      </a:rPr>
                      <m:t>𝑥</m:t>
                    </m:r>
                  </m:oMath>
                </a14:m>
                <a:r>
                  <a:rPr lang="en-US" dirty="0"/>
                  <a:t> is a vertex in a </a:t>
                </a:r>
                <a:r>
                  <a:rPr lang="en-US" b="1" dirty="0"/>
                  <a:t>directed</a:t>
                </a:r>
                <a:r>
                  <a:rPr lang="en-US" dirty="0"/>
                  <a:t> graph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then the set of </a:t>
                </a:r>
                <a:r>
                  <a:rPr lang="en-US" b="1" dirty="0"/>
                  <a:t>predecessors (</a:t>
                </a:r>
                <a:r>
                  <a:rPr lang="el-GR" b="1" dirty="0"/>
                  <a:t>προηγούμενων)</a:t>
                </a:r>
                <a:r>
                  <a:rPr lang="en-US" dirty="0"/>
                  <a:t> of </a:t>
                </a:r>
                <a14:m>
                  <m:oMath xmlns:m="http://schemas.openxmlformats.org/officeDocument/2006/math">
                    <m:r>
                      <a:rPr lang="en-US" b="0" i="1" smtClean="0">
                        <a:latin typeface="Cambria Math"/>
                      </a:rPr>
                      <m:t>𝑥</m:t>
                    </m:r>
                  </m:oMath>
                </a14:m>
                <a:r>
                  <a:rPr lang="en-US" dirty="0"/>
                  <a:t> denoted by </a:t>
                </a:r>
                <a14:m>
                  <m:oMath xmlns:m="http://schemas.openxmlformats.org/officeDocument/2006/math">
                    <m:r>
                      <a:rPr lang="en-US" b="0" i="1" smtClean="0">
                        <a:latin typeface="Cambria Math"/>
                      </a:rPr>
                      <m:t>𝑃𝑟𝑒𝑑</m:t>
                    </m:r>
                    <m:r>
                      <a:rPr lang="en-US" b="0" i="1" smtClean="0">
                        <a:latin typeface="Cambria Math"/>
                      </a:rPr>
                      <m:t>(</m:t>
                    </m:r>
                    <m:r>
                      <a:rPr lang="en-US" b="0" i="1" smtClean="0">
                        <a:latin typeface="Cambria Math"/>
                      </a:rPr>
                      <m:t>𝑥</m:t>
                    </m:r>
                    <m:r>
                      <a:rPr lang="en-US" b="0" i="1" smtClean="0">
                        <a:latin typeface="Cambria Math"/>
                      </a:rPr>
                      <m:t>)</m:t>
                    </m:r>
                  </m:oMath>
                </a14:m>
                <a:r>
                  <a:rPr lang="en-US" dirty="0"/>
                  <a:t> is the set of all vertices </a:t>
                </a:r>
                <a14:m>
                  <m:oMath xmlns:m="http://schemas.openxmlformats.org/officeDocument/2006/math">
                    <m:r>
                      <a:rPr lang="en-US" b="0" i="1" smtClean="0">
                        <a:latin typeface="Cambria Math"/>
                      </a:rPr>
                      <m:t>𝑦</m:t>
                    </m:r>
                    <m:r>
                      <a:rPr lang="en-US" b="0" i="1" smtClean="0">
                        <a:latin typeface="Cambria Math"/>
                        <a:ea typeface="Cambria Math"/>
                      </a:rPr>
                      <m:t>∈</m:t>
                    </m:r>
                    <m:r>
                      <a:rPr lang="en-US" b="0" i="1" smtClean="0">
                        <a:latin typeface="Cambria Math"/>
                        <a:ea typeface="Cambria Math"/>
                      </a:rPr>
                      <m:t>𝑉</m:t>
                    </m:r>
                  </m:oMath>
                </a14:m>
                <a:r>
                  <a:rPr lang="en-US" dirty="0"/>
                  <a:t> such that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𝑦</m:t>
                        </m:r>
                        <m:r>
                          <a:rPr lang="en-US" b="0" i="1" smtClean="0">
                            <a:latin typeface="Cambria Math"/>
                          </a:rPr>
                          <m:t>,</m:t>
                        </m:r>
                        <m:r>
                          <a:rPr lang="en-US" b="0" i="1" smtClean="0">
                            <a:latin typeface="Cambria Math"/>
                          </a:rPr>
                          <m:t>𝑥</m:t>
                        </m:r>
                      </m:e>
                    </m:d>
                    <m:r>
                      <a:rPr lang="en-US" b="0" i="1" smtClean="0">
                        <a:latin typeface="Cambria Math"/>
                        <a:ea typeface="Cambria Math"/>
                      </a:rPr>
                      <m:t>∈</m:t>
                    </m:r>
                    <m:r>
                      <a:rPr lang="en-US" b="0" i="1" smtClean="0">
                        <a:latin typeface="Cambria Math"/>
                        <a:ea typeface="Cambria Math"/>
                      </a:rPr>
                      <m:t>𝐸</m:t>
                    </m:r>
                    <m:r>
                      <a:rPr lang="en-US" b="0" i="1" smtClean="0">
                        <a:latin typeface="Cambria Math"/>
                        <a:ea typeface="Cambria Math"/>
                      </a:rPr>
                      <m:t>.</m:t>
                    </m:r>
                  </m:oMath>
                </a14:m>
                <a:endParaRPr lang="en-US" dirty="0"/>
              </a:p>
              <a:p>
                <a:r>
                  <a:rPr lang="en-US" dirty="0"/>
                  <a:t>Similarly the set of </a:t>
                </a:r>
                <a:r>
                  <a:rPr lang="en-US" b="1" dirty="0"/>
                  <a:t>successors</a:t>
                </a:r>
                <a:r>
                  <a:rPr lang="el-GR" b="1" dirty="0"/>
                  <a:t> (επόμενων)</a:t>
                </a:r>
                <a:r>
                  <a:rPr lang="en-US" dirty="0"/>
                  <a:t> of </a:t>
                </a:r>
                <a14:m>
                  <m:oMath xmlns:m="http://schemas.openxmlformats.org/officeDocument/2006/math">
                    <m:r>
                      <a:rPr lang="en-US" b="0" i="1" smtClean="0">
                        <a:latin typeface="Cambria Math"/>
                      </a:rPr>
                      <m:t>𝑥</m:t>
                    </m:r>
                  </m:oMath>
                </a14:m>
                <a:r>
                  <a:rPr lang="en-US" dirty="0"/>
                  <a:t> denoted by </a:t>
                </a:r>
                <a14:m>
                  <m:oMath xmlns:m="http://schemas.openxmlformats.org/officeDocument/2006/math">
                    <m:r>
                      <a:rPr lang="en-US" b="0" i="1" smtClean="0">
                        <a:latin typeface="Cambria Math"/>
                      </a:rPr>
                      <m:t>𝑆𝑢𝑐𝑐</m:t>
                    </m:r>
                    <m:r>
                      <a:rPr lang="en-US" b="0" i="1" smtClean="0">
                        <a:latin typeface="Cambria Math"/>
                      </a:rPr>
                      <m:t>(</m:t>
                    </m:r>
                    <m:r>
                      <a:rPr lang="en-US" b="0" i="1" smtClean="0">
                        <a:latin typeface="Cambria Math"/>
                      </a:rPr>
                      <m:t>𝑥</m:t>
                    </m:r>
                    <m:r>
                      <a:rPr lang="en-US" b="0" i="1" smtClean="0">
                        <a:latin typeface="Cambria Math"/>
                      </a:rPr>
                      <m:t>)</m:t>
                    </m:r>
                  </m:oMath>
                </a14:m>
                <a:r>
                  <a:rPr lang="en-US" dirty="0"/>
                  <a:t> is the set of all vertices </a:t>
                </a:r>
                <a14:m>
                  <m:oMath xmlns:m="http://schemas.openxmlformats.org/officeDocument/2006/math">
                    <m:r>
                      <a:rPr lang="en-US" b="0" i="1" smtClean="0">
                        <a:latin typeface="Cambria Math"/>
                      </a:rPr>
                      <m:t>𝑦</m:t>
                    </m:r>
                    <m:r>
                      <a:rPr lang="en-US" b="0" i="1" smtClean="0">
                        <a:latin typeface="Cambria Math"/>
                        <a:ea typeface="Cambria Math"/>
                      </a:rPr>
                      <m:t>∈</m:t>
                    </m:r>
                    <m:r>
                      <a:rPr lang="en-US" b="0" i="1" smtClean="0">
                        <a:latin typeface="Cambria Math"/>
                        <a:ea typeface="Cambria Math"/>
                      </a:rPr>
                      <m:t>𝑉</m:t>
                    </m:r>
                  </m:oMath>
                </a14:m>
                <a:r>
                  <a:rPr lang="en-US" dirty="0"/>
                  <a:t> such that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𝑥</m:t>
                        </m:r>
                        <m:r>
                          <a:rPr lang="en-US" b="0" i="1" smtClean="0">
                            <a:latin typeface="Cambria Math"/>
                          </a:rPr>
                          <m:t>,</m:t>
                        </m:r>
                        <m:r>
                          <a:rPr lang="en-US" b="0" i="1" smtClean="0">
                            <a:latin typeface="Cambria Math"/>
                          </a:rPr>
                          <m:t>𝑦</m:t>
                        </m:r>
                      </m:e>
                    </m:d>
                    <m:r>
                      <a:rPr lang="en-US" b="0" i="1" smtClean="0">
                        <a:latin typeface="Cambria Math"/>
                        <a:ea typeface="Cambria Math"/>
                      </a:rPr>
                      <m:t>∈</m:t>
                    </m:r>
                    <m:r>
                      <a:rPr lang="en-US" b="0" i="1" smtClean="0">
                        <a:latin typeface="Cambria Math"/>
                        <a:ea typeface="Cambria Math"/>
                      </a:rPr>
                      <m:t>𝐸</m:t>
                    </m:r>
                    <m:r>
                      <a:rPr lang="en-US" b="0" i="1" smtClean="0">
                        <a:latin typeface="Cambria Math"/>
                        <a:ea typeface="Cambria Math"/>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17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27</a:t>
            </a:fld>
            <a:endParaRPr lang="en-US"/>
          </a:p>
        </p:txBody>
      </p:sp>
    </p:spTree>
    <p:extLst>
      <p:ext uri="{BB962C8B-B14F-4D97-AF65-F5344CB8AC3E}">
        <p14:creationId xmlns:p14="http://schemas.microsoft.com/office/powerpoint/2010/main" val="2891198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In-Degree and Out-Degree in Directed Graphs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The </a:t>
                </a:r>
                <a:r>
                  <a:rPr lang="en-US" b="1" dirty="0"/>
                  <a:t>in-degree</a:t>
                </a:r>
                <a:r>
                  <a:rPr lang="en-US" dirty="0"/>
                  <a:t> of a vertex </a:t>
                </a:r>
                <a14:m>
                  <m:oMath xmlns:m="http://schemas.openxmlformats.org/officeDocument/2006/math">
                    <m:r>
                      <a:rPr lang="en-US" b="0" i="1" smtClean="0">
                        <a:latin typeface="Cambria Math"/>
                      </a:rPr>
                      <m:t>𝑥</m:t>
                    </m:r>
                  </m:oMath>
                </a14:m>
                <a:r>
                  <a:rPr lang="en-US" dirty="0"/>
                  <a:t> is the number of predecessors of </a:t>
                </a:r>
                <a14:m>
                  <m:oMath xmlns:m="http://schemas.openxmlformats.org/officeDocument/2006/math">
                    <m:r>
                      <a:rPr lang="en-US" b="0" i="1" smtClean="0">
                        <a:latin typeface="Cambria Math"/>
                      </a:rPr>
                      <m:t>𝑥</m:t>
                    </m:r>
                    <m:r>
                      <a:rPr lang="en-US" b="0" i="0" smtClean="0">
                        <a:latin typeface="Cambria Math"/>
                      </a:rPr>
                      <m:t>.</m:t>
                    </m:r>
                  </m:oMath>
                </a14:m>
                <a:endParaRPr lang="en-US" dirty="0"/>
              </a:p>
              <a:p>
                <a:r>
                  <a:rPr lang="en-US" dirty="0"/>
                  <a:t>The </a:t>
                </a:r>
                <a:r>
                  <a:rPr lang="en-US" b="1" dirty="0"/>
                  <a:t>out-degree</a:t>
                </a:r>
                <a:r>
                  <a:rPr lang="en-US" dirty="0"/>
                  <a:t> of a vertex </a:t>
                </a:r>
                <a14:m>
                  <m:oMath xmlns:m="http://schemas.openxmlformats.org/officeDocument/2006/math">
                    <m:r>
                      <a:rPr lang="en-US" b="0" i="1" smtClean="0">
                        <a:latin typeface="Cambria Math"/>
                      </a:rPr>
                      <m:t>𝑥</m:t>
                    </m:r>
                  </m:oMath>
                </a14:m>
                <a:r>
                  <a:rPr lang="en-US" dirty="0"/>
                  <a:t> is the number of successors of </a:t>
                </a:r>
                <a14:m>
                  <m:oMath xmlns:m="http://schemas.openxmlformats.org/officeDocument/2006/math">
                    <m:r>
                      <a:rPr lang="en-US" b="0" i="1" smtClean="0">
                        <a:latin typeface="Cambria Math"/>
                      </a:rPr>
                      <m:t>𝑥</m:t>
                    </m:r>
                    <m:r>
                      <a:rPr lang="en-US" b="0" i="0" smtClean="0">
                        <a:latin typeface="Cambria Math"/>
                      </a:rPr>
                      <m:t>.</m:t>
                    </m:r>
                  </m:oMath>
                </a14:m>
                <a:endParaRPr lang="en-US" dirty="0"/>
              </a:p>
              <a:p>
                <a:r>
                  <a:rPr lang="en-US" dirty="0"/>
                  <a:t>We can also define the in-degree and the out-degree by referring to the </a:t>
                </a:r>
                <a:r>
                  <a:rPr lang="en-US" b="1" dirty="0"/>
                  <a:t>incoming</a:t>
                </a:r>
                <a:r>
                  <a:rPr lang="en-US" dirty="0"/>
                  <a:t> and </a:t>
                </a:r>
                <a:r>
                  <a:rPr lang="en-US" b="1" dirty="0"/>
                  <a:t>outgoing</a:t>
                </a:r>
                <a:r>
                  <a:rPr lang="en-US" dirty="0"/>
                  <a:t> edges of a vertex.</a:t>
                </a:r>
              </a:p>
              <a:p>
                <a:r>
                  <a:rPr lang="en-US" dirty="0"/>
                  <a:t>The in-degree and out-degree of a vertex </a:t>
                </a:r>
                <a14:m>
                  <m:oMath xmlns:m="http://schemas.openxmlformats.org/officeDocument/2006/math">
                    <m:r>
                      <a:rPr lang="en-US" i="1">
                        <a:latin typeface="Cambria Math"/>
                      </a:rPr>
                      <m:t>𝑥</m:t>
                    </m:r>
                  </m:oMath>
                </a14:m>
                <a:r>
                  <a:rPr lang="en-US" dirty="0"/>
                  <a:t> are denoted by </a:t>
                </a:r>
                <a14:m>
                  <m:oMath xmlns:m="http://schemas.openxmlformats.org/officeDocument/2006/math">
                    <m:r>
                      <a:rPr lang="en-US" b="0" i="1" smtClean="0">
                        <a:latin typeface="Cambria Math"/>
                      </a:rPr>
                      <m:t>𝑖𝑛𝑑𝑒𝑔</m:t>
                    </m:r>
                    <m:r>
                      <a:rPr lang="en-US" b="0" i="1" smtClean="0">
                        <a:latin typeface="Cambria Math"/>
                      </a:rPr>
                      <m:t>(</m:t>
                    </m:r>
                    <m:r>
                      <a:rPr lang="en-US" b="0" i="1" smtClean="0">
                        <a:latin typeface="Cambria Math"/>
                      </a:rPr>
                      <m:t>𝑥</m:t>
                    </m:r>
                    <m:r>
                      <a:rPr lang="en-US" b="0" i="1" smtClean="0">
                        <a:latin typeface="Cambria Math"/>
                      </a:rPr>
                      <m:t>)</m:t>
                    </m:r>
                  </m:oMath>
                </a14:m>
                <a:r>
                  <a:rPr lang="en-US" dirty="0"/>
                  <a:t> and </a:t>
                </a:r>
                <a14:m>
                  <m:oMath xmlns:m="http://schemas.openxmlformats.org/officeDocument/2006/math">
                    <m:r>
                      <a:rPr lang="en-US" b="0" i="1" smtClean="0">
                        <a:latin typeface="Cambria Math"/>
                      </a:rPr>
                      <m:t>𝑜𝑢𝑡𝑑𝑒𝑔</m:t>
                    </m:r>
                    <m:r>
                      <a:rPr lang="en-US" b="0" i="1" smtClean="0">
                        <a:latin typeface="Cambria Math"/>
                      </a:rPr>
                      <m:t>(</m:t>
                    </m:r>
                    <m:r>
                      <a:rPr lang="en-US" b="0" i="1" smtClean="0">
                        <a:latin typeface="Cambria Math"/>
                      </a:rPr>
                      <m:t>𝑥</m:t>
                    </m:r>
                    <m:r>
                      <a:rPr lang="en-US" b="0" i="1" smtClean="0">
                        <a:latin typeface="Cambria Math"/>
                      </a:rPr>
                      <m:t>)</m:t>
                    </m:r>
                  </m:oMath>
                </a14:m>
                <a:r>
                  <a:rPr lang="en-US" dirty="0"/>
                  <a:t> respectively.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r="-1333" b="-3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28</a:t>
            </a:fld>
            <a:endParaRPr lang="en-US"/>
          </a:p>
        </p:txBody>
      </p:sp>
    </p:spTree>
    <p:extLst>
      <p:ext uri="{BB962C8B-B14F-4D97-AF65-F5344CB8AC3E}">
        <p14:creationId xmlns:p14="http://schemas.microsoft.com/office/powerpoint/2010/main" val="476767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29</a:t>
            </a:fld>
            <a:endParaRPr lang="en-US"/>
          </a:p>
        </p:txBody>
      </p:sp>
      <p:sp>
        <p:nvSpPr>
          <p:cNvPr id="6" name="Oval 5"/>
          <p:cNvSpPr/>
          <p:nvPr/>
        </p:nvSpPr>
        <p:spPr>
          <a:xfrm>
            <a:off x="4211960" y="22048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31840" y="299695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64088" y="299695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845222"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35896" y="40050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7" idx="7"/>
            <a:endCxn id="6" idx="3"/>
          </p:cNvCxnSpPr>
          <p:nvPr/>
        </p:nvCxnSpPr>
        <p:spPr>
          <a:xfrm flipV="1">
            <a:off x="3439153" y="2512177"/>
            <a:ext cx="825534" cy="5375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5"/>
            <a:endCxn id="8" idx="1"/>
          </p:cNvCxnSpPr>
          <p:nvPr/>
        </p:nvCxnSpPr>
        <p:spPr>
          <a:xfrm>
            <a:off x="4519273" y="2512177"/>
            <a:ext cx="897542" cy="5375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2"/>
            <a:endCxn id="7" idx="6"/>
          </p:cNvCxnSpPr>
          <p:nvPr/>
        </p:nvCxnSpPr>
        <p:spPr>
          <a:xfrm flipH="1">
            <a:off x="3491880" y="3176972"/>
            <a:ext cx="187220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4"/>
            <a:endCxn id="10" idx="1"/>
          </p:cNvCxnSpPr>
          <p:nvPr/>
        </p:nvCxnSpPr>
        <p:spPr>
          <a:xfrm>
            <a:off x="3311860" y="3356992"/>
            <a:ext cx="376763" cy="700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6"/>
            <a:endCxn id="8" idx="3"/>
          </p:cNvCxnSpPr>
          <p:nvPr/>
        </p:nvCxnSpPr>
        <p:spPr>
          <a:xfrm flipV="1">
            <a:off x="3995936" y="3304265"/>
            <a:ext cx="1420879" cy="8808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4"/>
            <a:endCxn id="9" idx="7"/>
          </p:cNvCxnSpPr>
          <p:nvPr/>
        </p:nvCxnSpPr>
        <p:spPr>
          <a:xfrm flipH="1">
            <a:off x="5152535" y="3356992"/>
            <a:ext cx="391573" cy="700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2"/>
            <a:endCxn id="10" idx="6"/>
          </p:cNvCxnSpPr>
          <p:nvPr/>
        </p:nvCxnSpPr>
        <p:spPr>
          <a:xfrm flipH="1">
            <a:off x="3995936" y="4185084"/>
            <a:ext cx="849286"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64687" y="2214683"/>
            <a:ext cx="254586" cy="369332"/>
          </a:xfrm>
          <a:prstGeom prst="rect">
            <a:avLst/>
          </a:prstGeom>
          <a:noFill/>
        </p:spPr>
        <p:txBody>
          <a:bodyPr wrap="square" rtlCol="0">
            <a:spAutoFit/>
          </a:bodyPr>
          <a:lstStyle/>
          <a:p>
            <a:pPr algn="ctr"/>
            <a:r>
              <a:rPr lang="en-US" dirty="0"/>
              <a:t>1</a:t>
            </a:r>
          </a:p>
        </p:txBody>
      </p:sp>
      <p:sp>
        <p:nvSpPr>
          <p:cNvPr id="19" name="TextBox 18"/>
          <p:cNvSpPr txBox="1"/>
          <p:nvPr/>
        </p:nvSpPr>
        <p:spPr>
          <a:xfrm>
            <a:off x="3192573" y="2996952"/>
            <a:ext cx="254586" cy="369332"/>
          </a:xfrm>
          <a:prstGeom prst="rect">
            <a:avLst/>
          </a:prstGeom>
          <a:noFill/>
        </p:spPr>
        <p:txBody>
          <a:bodyPr wrap="square" rtlCol="0">
            <a:spAutoFit/>
          </a:bodyPr>
          <a:lstStyle/>
          <a:p>
            <a:pPr algn="ctr"/>
            <a:r>
              <a:rPr lang="en-US" dirty="0"/>
              <a:t>2</a:t>
            </a:r>
          </a:p>
        </p:txBody>
      </p:sp>
      <p:sp>
        <p:nvSpPr>
          <p:cNvPr id="20" name="TextBox 19"/>
          <p:cNvSpPr txBox="1"/>
          <p:nvPr/>
        </p:nvSpPr>
        <p:spPr>
          <a:xfrm>
            <a:off x="5416815" y="2996952"/>
            <a:ext cx="254586" cy="369332"/>
          </a:xfrm>
          <a:prstGeom prst="rect">
            <a:avLst/>
          </a:prstGeom>
          <a:noFill/>
        </p:spPr>
        <p:txBody>
          <a:bodyPr wrap="square" rtlCol="0">
            <a:spAutoFit/>
          </a:bodyPr>
          <a:lstStyle/>
          <a:p>
            <a:pPr algn="ctr"/>
            <a:r>
              <a:rPr lang="en-US" dirty="0"/>
              <a:t>3</a:t>
            </a:r>
          </a:p>
        </p:txBody>
      </p:sp>
      <p:sp>
        <p:nvSpPr>
          <p:cNvPr id="22" name="TextBox 21"/>
          <p:cNvSpPr txBox="1"/>
          <p:nvPr/>
        </p:nvSpPr>
        <p:spPr>
          <a:xfrm>
            <a:off x="3688623" y="4022602"/>
            <a:ext cx="254586" cy="369332"/>
          </a:xfrm>
          <a:prstGeom prst="rect">
            <a:avLst/>
          </a:prstGeom>
          <a:noFill/>
        </p:spPr>
        <p:txBody>
          <a:bodyPr wrap="square" rtlCol="0">
            <a:spAutoFit/>
          </a:bodyPr>
          <a:lstStyle/>
          <a:p>
            <a:pPr algn="ctr"/>
            <a:r>
              <a:rPr lang="en-US" dirty="0"/>
              <a:t>4</a:t>
            </a:r>
          </a:p>
        </p:txBody>
      </p:sp>
      <p:sp>
        <p:nvSpPr>
          <p:cNvPr id="24" name="TextBox 23"/>
          <p:cNvSpPr txBox="1"/>
          <p:nvPr/>
        </p:nvSpPr>
        <p:spPr>
          <a:xfrm>
            <a:off x="4891901" y="4022602"/>
            <a:ext cx="254586" cy="369332"/>
          </a:xfrm>
          <a:prstGeom prst="rect">
            <a:avLst/>
          </a:prstGeom>
          <a:noFill/>
        </p:spPr>
        <p:txBody>
          <a:bodyPr wrap="square" rtlCol="0">
            <a:spAutoFit/>
          </a:bodyPr>
          <a:lstStyle/>
          <a:p>
            <a:pPr algn="ctr"/>
            <a:r>
              <a:rPr lang="en-US" dirty="0"/>
              <a:t>5</a:t>
            </a:r>
          </a:p>
        </p:txBody>
      </p:sp>
      <p:sp>
        <p:nvSpPr>
          <p:cNvPr id="13" name="TextBox 12"/>
          <p:cNvSpPr txBox="1"/>
          <p:nvPr/>
        </p:nvSpPr>
        <p:spPr>
          <a:xfrm>
            <a:off x="827584" y="5445224"/>
            <a:ext cx="7632848" cy="369332"/>
          </a:xfrm>
          <a:prstGeom prst="rect">
            <a:avLst/>
          </a:prstGeom>
          <a:noFill/>
        </p:spPr>
        <p:txBody>
          <a:bodyPr wrap="square" rtlCol="0">
            <a:spAutoFit/>
          </a:bodyPr>
          <a:lstStyle/>
          <a:p>
            <a:r>
              <a:rPr lang="en-US" dirty="0"/>
              <a:t>The in-degree of node 4 is 2. The out-degree of node 4 is 1.</a:t>
            </a:r>
          </a:p>
        </p:txBody>
      </p:sp>
    </p:spTree>
    <p:extLst>
      <p:ext uri="{BB962C8B-B14F-4D97-AF65-F5344CB8AC3E}">
        <p14:creationId xmlns:p14="http://schemas.microsoft.com/office/powerpoint/2010/main" val="187019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Graphs</a:t>
            </a:r>
            <a:r>
              <a:rPr lang="el-GR" dirty="0"/>
              <a:t> (</a:t>
            </a:r>
            <a:r>
              <a:rPr lang="en-US" dirty="0"/>
              <a:t>Directed)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a:t>
            </a:fld>
            <a:endParaRPr lang="en-US"/>
          </a:p>
        </p:txBody>
      </p:sp>
      <p:sp>
        <p:nvSpPr>
          <p:cNvPr id="6" name="Oval 5"/>
          <p:cNvSpPr/>
          <p:nvPr/>
        </p:nvSpPr>
        <p:spPr>
          <a:xfrm>
            <a:off x="1979712" y="22768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79612" y="289580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92930" y="340112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13491" y="33569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47864" y="22768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7" idx="7"/>
            <a:endCxn id="6" idx="3"/>
          </p:cNvCxnSpPr>
          <p:nvPr/>
        </p:nvCxnSpPr>
        <p:spPr>
          <a:xfrm flipV="1">
            <a:off x="1386925" y="2584185"/>
            <a:ext cx="645514" cy="3643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6"/>
            <a:endCxn id="10" idx="2"/>
          </p:cNvCxnSpPr>
          <p:nvPr/>
        </p:nvCxnSpPr>
        <p:spPr>
          <a:xfrm>
            <a:off x="2339752" y="2456892"/>
            <a:ext cx="10081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4"/>
            <a:endCxn id="9" idx="0"/>
          </p:cNvCxnSpPr>
          <p:nvPr/>
        </p:nvCxnSpPr>
        <p:spPr>
          <a:xfrm>
            <a:off x="3527884" y="2636912"/>
            <a:ext cx="65627" cy="72008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5"/>
            <a:endCxn id="8" idx="1"/>
          </p:cNvCxnSpPr>
          <p:nvPr/>
        </p:nvCxnSpPr>
        <p:spPr>
          <a:xfrm>
            <a:off x="1386925" y="3203115"/>
            <a:ext cx="758732" cy="25073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a:endCxn id="9" idx="2"/>
          </p:cNvCxnSpPr>
          <p:nvPr/>
        </p:nvCxnSpPr>
        <p:spPr>
          <a:xfrm flipV="1">
            <a:off x="2452970" y="3537012"/>
            <a:ext cx="960521" cy="441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097362" y="33569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32040" y="240416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10" idx="6"/>
            <a:endCxn id="25" idx="2"/>
          </p:cNvCxnSpPr>
          <p:nvPr/>
        </p:nvCxnSpPr>
        <p:spPr>
          <a:xfrm>
            <a:off x="3707904" y="2456892"/>
            <a:ext cx="1224136" cy="12729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4"/>
            <a:endCxn id="24" idx="0"/>
          </p:cNvCxnSpPr>
          <p:nvPr/>
        </p:nvCxnSpPr>
        <p:spPr>
          <a:xfrm>
            <a:off x="5112060" y="2764205"/>
            <a:ext cx="165322" cy="59278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245330" y="421541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740717" y="454512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065310" y="5222307"/>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67824" y="540215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endCxn id="31" idx="2"/>
          </p:cNvCxnSpPr>
          <p:nvPr/>
        </p:nvCxnSpPr>
        <p:spPr>
          <a:xfrm>
            <a:off x="2605370" y="4395438"/>
            <a:ext cx="1135347" cy="32970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4"/>
            <a:endCxn id="32" idx="0"/>
          </p:cNvCxnSpPr>
          <p:nvPr/>
        </p:nvCxnSpPr>
        <p:spPr>
          <a:xfrm flipH="1">
            <a:off x="2245330" y="4575458"/>
            <a:ext cx="180020" cy="64684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6"/>
            <a:endCxn id="33" idx="2"/>
          </p:cNvCxnSpPr>
          <p:nvPr/>
        </p:nvCxnSpPr>
        <p:spPr>
          <a:xfrm>
            <a:off x="2425350" y="5402327"/>
            <a:ext cx="942474" cy="1798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361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b="0" i="1" smtClean="0">
                        <a:latin typeface="Cambria Math"/>
                      </a:rPr>
                      <m:t>𝐺</m:t>
                    </m:r>
                  </m:oMath>
                </a14:m>
                <a:r>
                  <a:rPr lang="en-US" dirty="0"/>
                  <a:t> is an undirected graph with </a:t>
                </a:r>
                <a14:m>
                  <m:oMath xmlns:m="http://schemas.openxmlformats.org/officeDocument/2006/math">
                    <m:r>
                      <a:rPr lang="en-US" b="0" i="1" smtClean="0">
                        <a:latin typeface="Cambria Math"/>
                      </a:rPr>
                      <m:t>𝑚</m:t>
                    </m:r>
                  </m:oMath>
                </a14:m>
                <a:r>
                  <a:rPr lang="en-US" dirty="0"/>
                  <a:t> edges, then</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a:rPr>
                            <m:t>𝑣</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𝐺</m:t>
                          </m:r>
                        </m:sub>
                        <m:sup/>
                        <m:e>
                          <m:r>
                            <m:rPr>
                              <m:sty m:val="p"/>
                            </m:rPr>
                            <a:rPr lang="en-US" b="0" i="0" smtClean="0">
                              <a:latin typeface="Cambria Math"/>
                            </a:rPr>
                            <m:t>deg</m:t>
                          </m:r>
                          <m:r>
                            <a:rPr lang="en-US" b="0" i="1" smtClean="0">
                              <a:latin typeface="Cambria Math"/>
                            </a:rPr>
                            <m:t>⁡(</m:t>
                          </m:r>
                          <m:r>
                            <a:rPr lang="en-US" b="0" i="1" smtClean="0">
                              <a:latin typeface="Cambria Math"/>
                            </a:rPr>
                            <m:t>𝑣</m:t>
                          </m:r>
                          <m:r>
                            <a:rPr lang="en-US" b="0" i="1" smtClean="0">
                              <a:latin typeface="Cambria Math"/>
                            </a:rPr>
                            <m:t>)</m:t>
                          </m:r>
                        </m:e>
                      </m:nary>
                      <m:r>
                        <a:rPr lang="en-US" b="0" i="1" smtClean="0">
                          <a:latin typeface="Cambria Math"/>
                        </a:rPr>
                        <m:t>=2</m:t>
                      </m:r>
                      <m:r>
                        <a:rPr lang="en-US" b="0" i="1" smtClean="0">
                          <a:latin typeface="Cambria Math"/>
                        </a:rPr>
                        <m:t>𝑚</m:t>
                      </m:r>
                      <m:r>
                        <a:rPr lang="en-US" b="0" i="1" smtClean="0">
                          <a:latin typeface="Cambria Math"/>
                        </a:rPr>
                        <m:t>.</m:t>
                      </m:r>
                    </m:oMath>
                  </m:oMathPara>
                </a14:m>
                <a:endParaRPr lang="en-US" dirty="0"/>
              </a:p>
              <a:p>
                <a:r>
                  <a:rPr lang="en-US" dirty="0"/>
                  <a:t>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111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30</a:t>
            </a:fld>
            <a:endParaRPr lang="en-US"/>
          </a:p>
        </p:txBody>
      </p:sp>
    </p:spTree>
    <p:extLst>
      <p:ext uri="{BB962C8B-B14F-4D97-AF65-F5344CB8AC3E}">
        <p14:creationId xmlns:p14="http://schemas.microsoft.com/office/powerpoint/2010/main" val="179205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An edge </a:t>
                </a:r>
                <a14:m>
                  <m:oMath xmlns:m="http://schemas.openxmlformats.org/officeDocument/2006/math">
                    <m:r>
                      <a:rPr lang="en-US" b="0" i="1" smtClean="0">
                        <a:latin typeface="Cambria Math"/>
                      </a:rPr>
                      <m:t>(</m:t>
                    </m:r>
                    <m:r>
                      <a:rPr lang="en-US" b="0" i="1" smtClean="0">
                        <a:latin typeface="Cambria Math"/>
                      </a:rPr>
                      <m:t>𝑢</m:t>
                    </m:r>
                    <m:r>
                      <a:rPr lang="en-US" b="0" i="1" smtClean="0">
                        <a:latin typeface="Cambria Math"/>
                      </a:rPr>
                      <m:t>,</m:t>
                    </m:r>
                    <m:r>
                      <a:rPr lang="en-US" b="0" i="1" smtClean="0">
                        <a:latin typeface="Cambria Math"/>
                      </a:rPr>
                      <m:t>𝑣</m:t>
                    </m:r>
                    <m:r>
                      <a:rPr lang="en-US" b="0" i="1" smtClean="0">
                        <a:latin typeface="Cambria Math"/>
                      </a:rPr>
                      <m:t>)</m:t>
                    </m:r>
                  </m:oMath>
                </a14:m>
                <a:r>
                  <a:rPr lang="en-US" dirty="0"/>
                  <a:t> is counted twice in the summation above; once by its endpoint </a:t>
                </a:r>
                <a14:m>
                  <m:oMath xmlns:m="http://schemas.openxmlformats.org/officeDocument/2006/math">
                    <m:r>
                      <a:rPr lang="en-US" b="0" i="1" smtClean="0">
                        <a:latin typeface="Cambria Math"/>
                      </a:rPr>
                      <m:t>𝑢</m:t>
                    </m:r>
                  </m:oMath>
                </a14:m>
                <a:r>
                  <a:rPr lang="en-US" dirty="0"/>
                  <a:t> and one by its endpoint </a:t>
                </a:r>
                <a14:m>
                  <m:oMath xmlns:m="http://schemas.openxmlformats.org/officeDocument/2006/math">
                    <m:r>
                      <a:rPr lang="en-US" b="0" i="1" smtClean="0">
                        <a:latin typeface="Cambria Math"/>
                      </a:rPr>
                      <m:t>𝑣</m:t>
                    </m:r>
                    <m:r>
                      <a:rPr lang="en-US" b="0" i="1" smtClean="0">
                        <a:latin typeface="Cambria Math"/>
                      </a:rPr>
                      <m:t>.</m:t>
                    </m:r>
                  </m:oMath>
                </a14:m>
                <a:r>
                  <a:rPr lang="en-US" dirty="0"/>
                  <a:t> Thus, the total contribution of the edges to the degrees of the vertices is twice the number of edges.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155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31</a:t>
            </a:fld>
            <a:endParaRPr lang="en-US"/>
          </a:p>
        </p:txBody>
      </p:sp>
    </p:spTree>
    <p:extLst>
      <p:ext uri="{BB962C8B-B14F-4D97-AF65-F5344CB8AC3E}">
        <p14:creationId xmlns:p14="http://schemas.microsoft.com/office/powerpoint/2010/main" val="159644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b="0" i="1" smtClean="0">
                        <a:latin typeface="Cambria Math"/>
                      </a:rPr>
                      <m:t>𝐺</m:t>
                    </m:r>
                  </m:oMath>
                </a14:m>
                <a:r>
                  <a:rPr lang="en-US" dirty="0"/>
                  <a:t> is a directed graph with </a:t>
                </a:r>
                <a14:m>
                  <m:oMath xmlns:m="http://schemas.openxmlformats.org/officeDocument/2006/math">
                    <m:r>
                      <a:rPr lang="en-US" b="0" i="1" smtClean="0">
                        <a:latin typeface="Cambria Math"/>
                      </a:rPr>
                      <m:t>𝑚</m:t>
                    </m:r>
                  </m:oMath>
                </a14:m>
                <a:r>
                  <a:rPr lang="en-US" dirty="0"/>
                  <a:t> edges, then</a:t>
                </a: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a:rPr>
                            <m:t>𝑣</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𝐺</m:t>
                          </m:r>
                        </m:sub>
                        <m:sup/>
                        <m:e>
                          <m:r>
                            <a:rPr lang="en-US" b="0" i="1" smtClean="0">
                              <a:latin typeface="Cambria Math"/>
                            </a:rPr>
                            <m:t>𝑖𝑛𝑑𝑒</m:t>
                          </m:r>
                          <m:func>
                            <m:funcPr>
                              <m:ctrlPr>
                                <a:rPr lang="en-US" b="0" i="1" smtClean="0">
                                  <a:latin typeface="Cambria Math" panose="02040503050406030204" pitchFamily="18" charset="0"/>
                                </a:rPr>
                              </m:ctrlPr>
                            </m:funcPr>
                            <m:fName>
                              <m:r>
                                <a:rPr lang="en-US" b="0" i="1" smtClean="0">
                                  <a:latin typeface="Cambria Math"/>
                                </a:rPr>
                                <m:t>𝑔</m:t>
                              </m:r>
                            </m:fName>
                            <m:e>
                              <m:d>
                                <m:dPr>
                                  <m:ctrlPr>
                                    <a:rPr lang="en-US" b="0" i="1" smtClean="0">
                                      <a:latin typeface="Cambria Math" panose="02040503050406030204" pitchFamily="18" charset="0"/>
                                    </a:rPr>
                                  </m:ctrlPr>
                                </m:dPr>
                                <m:e>
                                  <m:r>
                                    <a:rPr lang="en-US" b="0" i="1" smtClean="0">
                                      <a:latin typeface="Cambria Math"/>
                                    </a:rPr>
                                    <m:t>𝑣</m:t>
                                  </m:r>
                                </m:e>
                              </m:d>
                            </m:e>
                          </m:func>
                          <m:r>
                            <a:rPr lang="en-US" b="0" i="1" smtClean="0">
                              <a:latin typeface="Cambria Math"/>
                            </a:rPr>
                            <m:t>=</m:t>
                          </m:r>
                        </m:e>
                      </m:nary>
                      <m:nary>
                        <m:naryPr>
                          <m:chr m:val="∑"/>
                          <m:supHide m:val="on"/>
                          <m:ctrlPr>
                            <a:rPr lang="en-US" i="1" smtClean="0">
                              <a:latin typeface="Cambria Math" panose="02040503050406030204" pitchFamily="18" charset="0"/>
                            </a:rPr>
                          </m:ctrlPr>
                        </m:naryPr>
                        <m:sub>
                          <m:r>
                            <m:rPr>
                              <m:brk m:alnAt="7"/>
                            </m:rPr>
                            <a:rPr lang="en-US" b="0" i="1" smtClean="0">
                              <a:latin typeface="Cambria Math"/>
                            </a:rPr>
                            <m:t>𝑣</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𝐺</m:t>
                          </m:r>
                        </m:sub>
                        <m:sup/>
                        <m:e>
                          <m:r>
                            <a:rPr lang="en-US" b="0" i="1" smtClean="0">
                              <a:latin typeface="Cambria Math"/>
                            </a:rPr>
                            <m:t>𝑜𝑢𝑡𝑑𝑒𝑔</m:t>
                          </m:r>
                          <m:r>
                            <a:rPr lang="en-US" b="0" i="1" smtClean="0">
                              <a:latin typeface="Cambria Math"/>
                            </a:rPr>
                            <m:t>(</m:t>
                          </m:r>
                          <m:r>
                            <a:rPr lang="en-US" b="0" i="1" smtClean="0">
                              <a:latin typeface="Cambria Math"/>
                            </a:rPr>
                            <m:t>𝑣</m:t>
                          </m:r>
                          <m:r>
                            <a:rPr lang="en-US" b="0" i="1" smtClean="0">
                              <a:latin typeface="Cambria Math"/>
                            </a:rPr>
                            <m:t>)</m:t>
                          </m:r>
                        </m:e>
                      </m:nary>
                      <m:r>
                        <a:rPr lang="en-US" b="0" i="1" smtClean="0">
                          <a:latin typeface="Cambria Math"/>
                        </a:rPr>
                        <m:t>=</m:t>
                      </m:r>
                      <m:r>
                        <a:rPr lang="en-US" b="0" i="1" smtClean="0">
                          <a:latin typeface="Cambria Math"/>
                        </a:rPr>
                        <m:t>𝑚</m:t>
                      </m:r>
                      <m:r>
                        <a:rPr lang="en-US" b="0" i="1" smtClean="0">
                          <a:latin typeface="Cambria Math"/>
                        </a:rPr>
                        <m:t>.</m:t>
                      </m:r>
                    </m:oMath>
                  </m:oMathPara>
                </a14:m>
                <a:endParaRPr lang="en-US" dirty="0"/>
              </a:p>
              <a:p>
                <a:r>
                  <a:rPr lang="en-US" dirty="0"/>
                  <a:t>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32</a:t>
            </a:fld>
            <a:endParaRPr lang="en-US"/>
          </a:p>
        </p:txBody>
      </p:sp>
    </p:spTree>
    <p:extLst>
      <p:ext uri="{BB962C8B-B14F-4D97-AF65-F5344CB8AC3E}">
        <p14:creationId xmlns:p14="http://schemas.microsoft.com/office/powerpoint/2010/main" val="3344888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 a directed graph, an edge </a:t>
                </a:r>
                <a14:m>
                  <m:oMath xmlns:m="http://schemas.openxmlformats.org/officeDocument/2006/math">
                    <m:r>
                      <a:rPr lang="en-US" b="0" i="1" smtClean="0">
                        <a:latin typeface="Cambria Math"/>
                      </a:rPr>
                      <m:t>(</m:t>
                    </m:r>
                    <m:r>
                      <a:rPr lang="en-US" b="0" i="1" smtClean="0">
                        <a:latin typeface="Cambria Math"/>
                      </a:rPr>
                      <m:t>𝑢</m:t>
                    </m:r>
                    <m:r>
                      <a:rPr lang="en-US" b="0" i="1" smtClean="0">
                        <a:latin typeface="Cambria Math"/>
                      </a:rPr>
                      <m:t>,</m:t>
                    </m:r>
                    <m:r>
                      <a:rPr lang="en-US" b="0" i="1" smtClean="0">
                        <a:latin typeface="Cambria Math"/>
                      </a:rPr>
                      <m:t>𝑣</m:t>
                    </m:r>
                    <m:r>
                      <a:rPr lang="en-US" b="0" i="1" smtClean="0">
                        <a:latin typeface="Cambria Math"/>
                      </a:rPr>
                      <m:t>)</m:t>
                    </m:r>
                  </m:oMath>
                </a14:m>
                <a:r>
                  <a:rPr lang="en-US" dirty="0"/>
                  <a:t> contributes one unit to the out-degree of its origin vertex </a:t>
                </a:r>
                <a14:m>
                  <m:oMath xmlns:m="http://schemas.openxmlformats.org/officeDocument/2006/math">
                    <m:r>
                      <a:rPr lang="en-US" i="1">
                        <a:latin typeface="Cambria Math"/>
                      </a:rPr>
                      <m:t>𝑢</m:t>
                    </m:r>
                    <m:r>
                      <a:rPr lang="en-US" i="1">
                        <a:latin typeface="Cambria Math"/>
                      </a:rPr>
                      <m:t> </m:t>
                    </m:r>
                  </m:oMath>
                </a14:m>
                <a:r>
                  <a:rPr lang="en-US" dirty="0"/>
                  <a:t>and one unit to the in-degree of its destination </a:t>
                </a:r>
                <a14:m>
                  <m:oMath xmlns:m="http://schemas.openxmlformats.org/officeDocument/2006/math">
                    <m:r>
                      <a:rPr lang="en-US" i="1">
                        <a:latin typeface="Cambria Math"/>
                      </a:rPr>
                      <m:t>𝑣</m:t>
                    </m:r>
                    <m:r>
                      <a:rPr lang="en-US" i="1">
                        <a:latin typeface="Cambria Math"/>
                      </a:rPr>
                      <m:t>.</m:t>
                    </m:r>
                  </m:oMath>
                </a14:m>
                <a:r>
                  <a:rPr lang="en-US" dirty="0"/>
                  <a:t> Thus, the total contribution of the edges to the out-degrees of the vertices is equal to the number of edges, and similarly for the out-degrees.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214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33</a:t>
            </a:fld>
            <a:endParaRPr lang="en-US"/>
          </a:p>
        </p:txBody>
      </p:sp>
    </p:spTree>
    <p:extLst>
      <p:ext uri="{BB962C8B-B14F-4D97-AF65-F5344CB8AC3E}">
        <p14:creationId xmlns:p14="http://schemas.microsoft.com/office/powerpoint/2010/main" val="2102362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b="0" i="1" smtClean="0">
                        <a:latin typeface="Cambria Math"/>
                      </a:rPr>
                      <m:t>𝐺</m:t>
                    </m:r>
                  </m:oMath>
                </a14:m>
                <a:r>
                  <a:rPr lang="en-US" dirty="0"/>
                  <a:t> be a graph with</a:t>
                </a:r>
                <a14:m>
                  <m:oMath xmlns:m="http://schemas.openxmlformats.org/officeDocument/2006/math">
                    <m:r>
                      <a:rPr lang="en-US" b="0" i="0" smtClean="0">
                        <a:latin typeface="Cambria Math"/>
                      </a:rPr>
                      <m:t> </m:t>
                    </m:r>
                    <m:r>
                      <a:rPr lang="en-US" b="0" i="1" smtClean="0">
                        <a:latin typeface="Cambria Math"/>
                      </a:rPr>
                      <m:t>𝑛</m:t>
                    </m:r>
                  </m:oMath>
                </a14:m>
                <a:r>
                  <a:rPr lang="en-US" dirty="0"/>
                  <a:t> vertices and </a:t>
                </a:r>
                <a14:m>
                  <m:oMath xmlns:m="http://schemas.openxmlformats.org/officeDocument/2006/math">
                    <m:r>
                      <a:rPr lang="en-US" dirty="0" smtClean="0">
                        <a:latin typeface="Cambria Math"/>
                      </a:rPr>
                      <m:t> </m:t>
                    </m:r>
                    <m:r>
                      <a:rPr lang="en-US" b="0" i="1" smtClean="0">
                        <a:latin typeface="Cambria Math"/>
                      </a:rPr>
                      <m:t>𝑚</m:t>
                    </m:r>
                  </m:oMath>
                </a14:m>
                <a:r>
                  <a:rPr lang="en-US" dirty="0"/>
                  <a:t> edges. If </a:t>
                </a:r>
                <a14:m>
                  <m:oMath xmlns:m="http://schemas.openxmlformats.org/officeDocument/2006/math">
                    <m:r>
                      <a:rPr lang="en-US" i="1">
                        <a:latin typeface="Cambria Math"/>
                      </a:rPr>
                      <m:t>𝐺</m:t>
                    </m:r>
                  </m:oMath>
                </a14:m>
                <a:r>
                  <a:rPr lang="en-US" dirty="0"/>
                  <a:t> is undirected, then </a:t>
                </a:r>
                <a14:m>
                  <m:oMath xmlns:m="http://schemas.openxmlformats.org/officeDocument/2006/math">
                    <m:r>
                      <a:rPr lang="en-US" b="0" i="1" smtClean="0">
                        <a:latin typeface="Cambria Math"/>
                      </a:rPr>
                      <m:t>𝑚</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𝑛</m:t>
                        </m:r>
                        <m:d>
                          <m:dPr>
                            <m:ctrlPr>
                              <a:rPr lang="en-US" b="0" i="1" smtClean="0">
                                <a:latin typeface="Cambria Math" panose="02040503050406030204" pitchFamily="18" charset="0"/>
                                <a:ea typeface="Cambria Math"/>
                              </a:rPr>
                            </m:ctrlPr>
                          </m:dPr>
                          <m:e>
                            <m:r>
                              <a:rPr lang="en-US" b="0" i="1" smtClean="0">
                                <a:latin typeface="Cambria Math"/>
                                <a:ea typeface="Cambria Math"/>
                              </a:rPr>
                              <m:t>𝑛</m:t>
                            </m:r>
                            <m:r>
                              <a:rPr lang="en-US" b="0" i="1" smtClean="0">
                                <a:latin typeface="Cambria Math"/>
                                <a:ea typeface="Cambria Math"/>
                              </a:rPr>
                              <m:t>−1</m:t>
                            </m:r>
                          </m:e>
                        </m:d>
                      </m:num>
                      <m:den>
                        <m:r>
                          <a:rPr lang="en-US" b="0" i="1" smtClean="0">
                            <a:latin typeface="Cambria Math"/>
                            <a:ea typeface="Cambria Math"/>
                          </a:rPr>
                          <m:t>2</m:t>
                        </m:r>
                      </m:den>
                    </m:f>
                    <m:r>
                      <a:rPr lang="en-US" b="0" i="1" smtClean="0">
                        <a:latin typeface="Cambria Math"/>
                        <a:ea typeface="Cambria Math"/>
                      </a:rPr>
                      <m:t>, </m:t>
                    </m:r>
                  </m:oMath>
                </a14:m>
                <a:r>
                  <a:rPr lang="en-US" dirty="0"/>
                  <a:t>and if </a:t>
                </a:r>
                <a14:m>
                  <m:oMath xmlns:m="http://schemas.openxmlformats.org/officeDocument/2006/math">
                    <m:r>
                      <a:rPr lang="en-US" i="1">
                        <a:latin typeface="Cambria Math"/>
                      </a:rPr>
                      <m:t>𝐺</m:t>
                    </m:r>
                  </m:oMath>
                </a14:m>
                <a:r>
                  <a:rPr lang="en-US" dirty="0"/>
                  <a:t> is directed, then </a:t>
                </a:r>
                <a14:m>
                  <m:oMath xmlns:m="http://schemas.openxmlformats.org/officeDocument/2006/math">
                    <m:r>
                      <a:rPr lang="en-US" b="0" i="1" smtClean="0">
                        <a:latin typeface="Cambria Math"/>
                      </a:rPr>
                      <m:t>𝑚</m:t>
                    </m:r>
                    <m:r>
                      <a:rPr lang="en-US" b="0" i="1" smtClean="0">
                        <a:latin typeface="Cambria Math"/>
                        <a:ea typeface="Cambria Math"/>
                      </a:rPr>
                      <m:t>≤</m:t>
                    </m:r>
                    <m:r>
                      <a:rPr lang="en-US" b="0" i="1" smtClean="0">
                        <a:latin typeface="Cambria Math"/>
                        <a:ea typeface="Cambria Math"/>
                      </a:rPr>
                      <m:t>𝑛</m:t>
                    </m:r>
                    <m:d>
                      <m:dPr>
                        <m:ctrlPr>
                          <a:rPr lang="en-US" b="0" i="1" smtClean="0">
                            <a:latin typeface="Cambria Math" panose="02040503050406030204" pitchFamily="18" charset="0"/>
                            <a:ea typeface="Cambria Math"/>
                          </a:rPr>
                        </m:ctrlPr>
                      </m:dPr>
                      <m:e>
                        <m:r>
                          <a:rPr lang="en-US" b="0" i="1" smtClean="0">
                            <a:latin typeface="Cambria Math"/>
                            <a:ea typeface="Cambria Math"/>
                          </a:rPr>
                          <m:t>𝑛</m:t>
                        </m:r>
                        <m:r>
                          <a:rPr lang="en-US" b="0" i="1" smtClean="0">
                            <a:latin typeface="Cambria Math"/>
                            <a:ea typeface="Cambria Math"/>
                          </a:rPr>
                          <m:t>−1</m:t>
                        </m:r>
                      </m:e>
                    </m:d>
                    <m:r>
                      <a:rPr lang="en-US" b="0" i="1" smtClean="0">
                        <a:latin typeface="Cambria Math"/>
                        <a:ea typeface="Cambria Math"/>
                      </a:rPr>
                      <m:t>.</m:t>
                    </m:r>
                  </m:oMath>
                </a14:m>
                <a:endParaRPr lang="en-US" dirty="0"/>
              </a:p>
              <a:p>
                <a:r>
                  <a:rPr lang="en-US" dirty="0"/>
                  <a:t>Proof?</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r="-25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34</a:t>
            </a:fld>
            <a:endParaRPr lang="en-US"/>
          </a:p>
        </p:txBody>
      </p:sp>
    </p:spTree>
    <p:extLst>
      <p:ext uri="{BB962C8B-B14F-4D97-AF65-F5344CB8AC3E}">
        <p14:creationId xmlns:p14="http://schemas.microsoft.com/office/powerpoint/2010/main" val="813390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a:t>
                </a:r>
                <a14:m>
                  <m:oMath xmlns:m="http://schemas.openxmlformats.org/officeDocument/2006/math">
                    <m:r>
                      <a:rPr lang="en-US" b="0" i="1" smtClean="0">
                        <a:latin typeface="Cambria Math"/>
                      </a:rPr>
                      <m:t>𝐺</m:t>
                    </m:r>
                  </m:oMath>
                </a14:m>
                <a:r>
                  <a:rPr lang="en-US" dirty="0"/>
                  <a:t> is undirected then the maximum degree of a vertex is </a:t>
                </a:r>
                <a14:m>
                  <m:oMath xmlns:m="http://schemas.openxmlformats.org/officeDocument/2006/math">
                    <m:r>
                      <a:rPr lang="en-US" b="0" i="1" smtClean="0">
                        <a:latin typeface="Cambria Math"/>
                      </a:rPr>
                      <m:t>𝑛</m:t>
                    </m:r>
                    <m:r>
                      <a:rPr lang="en-US" b="0" i="1" smtClean="0">
                        <a:latin typeface="Cambria Math"/>
                      </a:rPr>
                      <m:t>−1</m:t>
                    </m:r>
                  </m:oMath>
                </a14:m>
                <a:r>
                  <a:rPr lang="en-US" dirty="0"/>
                  <a:t>. Therefore, from the previous proposition about the sum of the degrees, we have </a:t>
                </a:r>
                <a14:m>
                  <m:oMath xmlns:m="http://schemas.openxmlformats.org/officeDocument/2006/math">
                    <m:r>
                      <a:rPr lang="en-US" b="0" i="1" smtClean="0">
                        <a:latin typeface="Cambria Math"/>
                      </a:rPr>
                      <m:t>2</m:t>
                    </m:r>
                    <m:r>
                      <a:rPr lang="en-US" b="0" i="1" smtClean="0">
                        <a:latin typeface="Cambria Math"/>
                      </a:rPr>
                      <m:t>𝑚</m:t>
                    </m:r>
                    <m:r>
                      <a:rPr lang="en-US" b="0" i="1" smtClean="0">
                        <a:latin typeface="Cambria Math"/>
                        <a:ea typeface="Cambria Math"/>
                      </a:rPr>
                      <m:t>≤</m:t>
                    </m:r>
                    <m:r>
                      <a:rPr lang="en-US" b="0" i="1" smtClean="0">
                        <a:latin typeface="Cambria Math"/>
                        <a:ea typeface="Cambria Math"/>
                      </a:rPr>
                      <m:t>𝑛</m:t>
                    </m:r>
                    <m:d>
                      <m:dPr>
                        <m:ctrlPr>
                          <a:rPr lang="en-US" b="0" i="1" smtClean="0">
                            <a:latin typeface="Cambria Math" panose="02040503050406030204" pitchFamily="18" charset="0"/>
                            <a:ea typeface="Cambria Math"/>
                          </a:rPr>
                        </m:ctrlPr>
                      </m:dPr>
                      <m:e>
                        <m:r>
                          <a:rPr lang="en-US" b="0" i="1" smtClean="0">
                            <a:latin typeface="Cambria Math"/>
                            <a:ea typeface="Cambria Math"/>
                          </a:rPr>
                          <m:t>𝑛</m:t>
                        </m:r>
                        <m:r>
                          <a:rPr lang="en-US" b="0" i="1" smtClean="0">
                            <a:latin typeface="Cambria Math"/>
                            <a:ea typeface="Cambria Math"/>
                          </a:rPr>
                          <m:t>−1</m:t>
                        </m:r>
                      </m:e>
                    </m:d>
                    <m:r>
                      <a:rPr lang="en-US" b="0" i="1" smtClean="0">
                        <a:latin typeface="Cambria Math"/>
                        <a:ea typeface="Cambria Math"/>
                      </a:rPr>
                      <m:t>.</m:t>
                    </m:r>
                  </m:oMath>
                </a14:m>
                <a:endParaRPr lang="en-US" dirty="0"/>
              </a:p>
              <a:p>
                <a:r>
                  <a:rPr lang="en-US" dirty="0"/>
                  <a:t>If </a:t>
                </a:r>
                <a14:m>
                  <m:oMath xmlns:m="http://schemas.openxmlformats.org/officeDocument/2006/math">
                    <m:r>
                      <a:rPr lang="en-US" i="1">
                        <a:latin typeface="Cambria Math"/>
                      </a:rPr>
                      <m:t>𝐺</m:t>
                    </m:r>
                  </m:oMath>
                </a14:m>
                <a:r>
                  <a:rPr lang="en-US" dirty="0"/>
                  <a:t> is directed then the maximum in-degree of a vertex is </a:t>
                </a:r>
                <a14:m>
                  <m:oMath xmlns:m="http://schemas.openxmlformats.org/officeDocument/2006/math">
                    <m:r>
                      <a:rPr lang="en-US" i="1">
                        <a:latin typeface="Cambria Math"/>
                      </a:rPr>
                      <m:t>𝑛</m:t>
                    </m:r>
                    <m:r>
                      <a:rPr lang="en-US" i="1">
                        <a:latin typeface="Cambria Math"/>
                      </a:rPr>
                      <m:t>−1</m:t>
                    </m:r>
                  </m:oMath>
                </a14:m>
                <a:r>
                  <a:rPr lang="en-US" dirty="0"/>
                  <a:t>. Therefore, from the previous proposition about the sum of the in-degrees, we have </a:t>
                </a:r>
                <a14:m>
                  <m:oMath xmlns:m="http://schemas.openxmlformats.org/officeDocument/2006/math">
                    <m:r>
                      <a:rPr lang="en-US" i="1">
                        <a:latin typeface="Cambria Math"/>
                      </a:rPr>
                      <m:t>𝑚</m:t>
                    </m:r>
                    <m:r>
                      <a:rPr lang="en-US" i="1">
                        <a:latin typeface="Cambria Math"/>
                        <a:ea typeface="Cambria Math"/>
                      </a:rPr>
                      <m:t>≤</m:t>
                    </m:r>
                    <m:r>
                      <a:rPr lang="en-US" i="1">
                        <a:latin typeface="Cambria Math"/>
                        <a:ea typeface="Cambria Math"/>
                      </a:rPr>
                      <m:t>𝑛</m:t>
                    </m:r>
                    <m:d>
                      <m:dPr>
                        <m:ctrlPr>
                          <a:rPr lang="en-US" i="1">
                            <a:latin typeface="Cambria Math" panose="02040503050406030204" pitchFamily="18" charset="0"/>
                            <a:ea typeface="Cambria Math"/>
                          </a:rPr>
                        </m:ctrlPr>
                      </m:dPr>
                      <m:e>
                        <m:r>
                          <a:rPr lang="en-US" i="1">
                            <a:latin typeface="Cambria Math"/>
                            <a:ea typeface="Cambria Math"/>
                          </a:rPr>
                          <m:t>𝑛</m:t>
                        </m:r>
                        <m:r>
                          <a:rPr lang="en-US" i="1">
                            <a:latin typeface="Cambria Math"/>
                            <a:ea typeface="Cambria Math"/>
                          </a:rPr>
                          <m:t>−1</m:t>
                        </m:r>
                      </m:e>
                    </m:d>
                    <m:r>
                      <a:rPr lang="en-US" i="1">
                        <a:latin typeface="Cambria Math"/>
                        <a:ea typeface="Cambria Math"/>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35</a:t>
            </a:fld>
            <a:endParaRPr lang="en-US"/>
          </a:p>
        </p:txBody>
      </p:sp>
    </p:spTree>
    <p:extLst>
      <p:ext uri="{BB962C8B-B14F-4D97-AF65-F5344CB8AC3E}">
        <p14:creationId xmlns:p14="http://schemas.microsoft.com/office/powerpoint/2010/main" val="362277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definitions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A </a:t>
                </a:r>
                <a:r>
                  <a:rPr lang="en-US" b="1" dirty="0"/>
                  <a:t>subgraph (</a:t>
                </a:r>
                <a:r>
                  <a:rPr lang="el-GR" b="1" dirty="0" err="1"/>
                  <a:t>υπογράφος</a:t>
                </a:r>
                <a:r>
                  <a:rPr lang="el-GR" b="1" dirty="0"/>
                  <a:t>)</a:t>
                </a:r>
                <a:r>
                  <a:rPr lang="en-US" dirty="0"/>
                  <a:t> of a graph </a:t>
                </a:r>
                <a14:m>
                  <m:oMath xmlns:m="http://schemas.openxmlformats.org/officeDocument/2006/math">
                    <m:r>
                      <a:rPr lang="en-US" b="0" i="1" smtClean="0">
                        <a:latin typeface="Cambria Math"/>
                      </a:rPr>
                      <m:t>𝐺</m:t>
                    </m:r>
                  </m:oMath>
                </a14:m>
                <a:r>
                  <a:rPr lang="en-US" dirty="0"/>
                  <a:t> is a graph </a:t>
                </a:r>
                <a14:m>
                  <m:oMath xmlns:m="http://schemas.openxmlformats.org/officeDocument/2006/math">
                    <m:r>
                      <a:rPr lang="en-US" b="0" i="1" smtClean="0">
                        <a:latin typeface="Cambria Math"/>
                      </a:rPr>
                      <m:t>𝐻</m:t>
                    </m:r>
                  </m:oMath>
                </a14:m>
                <a:r>
                  <a:rPr lang="en-US" dirty="0"/>
                  <a:t> whose vertices and edges are subsets of the vertices and edges of </a:t>
                </a:r>
                <a14:m>
                  <m:oMath xmlns:m="http://schemas.openxmlformats.org/officeDocument/2006/math">
                    <m:r>
                      <a:rPr lang="en-US" i="1">
                        <a:latin typeface="Cambria Math"/>
                      </a:rPr>
                      <m:t>𝐺</m:t>
                    </m:r>
                  </m:oMath>
                </a14:m>
                <a:r>
                  <a:rPr lang="en-US" dirty="0"/>
                  <a:t> respectively.</a:t>
                </a:r>
              </a:p>
              <a:p>
                <a:r>
                  <a:rPr lang="en-US" dirty="0"/>
                  <a:t>A </a:t>
                </a:r>
                <a:r>
                  <a:rPr lang="en-US" b="1" dirty="0"/>
                  <a:t>spanning subgraph</a:t>
                </a:r>
                <a:r>
                  <a:rPr lang="el-GR" b="1" dirty="0"/>
                  <a:t> (</a:t>
                </a:r>
                <a:r>
                  <a:rPr lang="el-GR" b="1" dirty="0" err="1"/>
                  <a:t>υπογράφος</a:t>
                </a:r>
                <a:r>
                  <a:rPr lang="el-GR" b="1" dirty="0"/>
                  <a:t> επικάλυψης)</a:t>
                </a:r>
                <a:r>
                  <a:rPr lang="en-US" b="1" dirty="0"/>
                  <a:t> </a:t>
                </a:r>
                <a:r>
                  <a:rPr lang="en-US" dirty="0"/>
                  <a:t>of </a:t>
                </a:r>
                <a14:m>
                  <m:oMath xmlns:m="http://schemas.openxmlformats.org/officeDocument/2006/math">
                    <m:r>
                      <a:rPr lang="en-US" i="1">
                        <a:latin typeface="Cambria Math"/>
                      </a:rPr>
                      <m:t>𝐺</m:t>
                    </m:r>
                  </m:oMath>
                </a14:m>
                <a:r>
                  <a:rPr lang="en-US" dirty="0"/>
                  <a:t> is a </a:t>
                </a:r>
                <a:r>
                  <a:rPr lang="en-US" dirty="0" err="1"/>
                  <a:t>subgraph</a:t>
                </a:r>
                <a:r>
                  <a:rPr lang="en-US" dirty="0"/>
                  <a:t> of </a:t>
                </a:r>
                <a14:m>
                  <m:oMath xmlns:m="http://schemas.openxmlformats.org/officeDocument/2006/math">
                    <m:r>
                      <a:rPr lang="en-US" i="1">
                        <a:latin typeface="Cambria Math"/>
                      </a:rPr>
                      <m:t>𝐺</m:t>
                    </m:r>
                  </m:oMath>
                </a14:m>
                <a:r>
                  <a:rPr lang="en-US" dirty="0"/>
                  <a:t> that contains all the vertices of </a:t>
                </a:r>
                <a14:m>
                  <m:oMath xmlns:m="http://schemas.openxmlformats.org/officeDocument/2006/math">
                    <m:r>
                      <a:rPr lang="en-US" i="1">
                        <a:latin typeface="Cambria Math"/>
                      </a:rPr>
                      <m:t>𝐺</m:t>
                    </m:r>
                  </m:oMath>
                </a14:m>
                <a:r>
                  <a:rPr lang="en-US" dirty="0"/>
                  <a:t>.</a:t>
                </a:r>
              </a:p>
              <a:p>
                <a:r>
                  <a:rPr lang="en-US" dirty="0"/>
                  <a:t>A </a:t>
                </a:r>
                <a:r>
                  <a:rPr lang="en-US" b="1" dirty="0"/>
                  <a:t>forest</a:t>
                </a:r>
                <a:r>
                  <a:rPr lang="el-GR" b="1" dirty="0"/>
                  <a:t> (δάσος)</a:t>
                </a:r>
                <a:r>
                  <a:rPr lang="en-US" dirty="0"/>
                  <a:t> is a graph without cycles.</a:t>
                </a:r>
              </a:p>
              <a:p>
                <a:r>
                  <a:rPr lang="en-US" dirty="0"/>
                  <a:t>A </a:t>
                </a:r>
                <a:r>
                  <a:rPr lang="en-US" b="1" dirty="0"/>
                  <a:t>free tree</a:t>
                </a:r>
                <a:r>
                  <a:rPr lang="el-GR" b="1" dirty="0"/>
                  <a:t> (ελεύθερο δένδρο)</a:t>
                </a:r>
                <a:r>
                  <a:rPr lang="en-US" b="1" dirty="0"/>
                  <a:t> </a:t>
                </a:r>
                <a:r>
                  <a:rPr lang="en-US" dirty="0"/>
                  <a:t>is a connected forest i.e., a connected graph without cycles. The trees that we studied in earlier lectures are </a:t>
                </a:r>
                <a:r>
                  <a:rPr lang="en-US" b="1" dirty="0"/>
                  <a:t>rooted trees</a:t>
                </a:r>
                <a:r>
                  <a:rPr lang="el-GR" b="1" dirty="0"/>
                  <a:t> (δένδρα με ρίζα)</a:t>
                </a:r>
                <a:r>
                  <a:rPr lang="en-US" dirty="0"/>
                  <a:t> and they are different than free trees.</a:t>
                </a:r>
              </a:p>
              <a:p>
                <a:r>
                  <a:rPr lang="en-US" dirty="0"/>
                  <a:t>A </a:t>
                </a:r>
                <a:r>
                  <a:rPr lang="en-US" b="1" dirty="0"/>
                  <a:t>spanning tree </a:t>
                </a:r>
                <a:r>
                  <a:rPr lang="el-GR" b="1" dirty="0"/>
                  <a:t>(δένδρο επικάλυψης) </a:t>
                </a:r>
                <a:r>
                  <a:rPr lang="en-US" dirty="0"/>
                  <a:t>of a graph is a spanning subgraph that is a free tree.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830" r="-1481" b="-40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36</a:t>
            </a:fld>
            <a:endParaRPr lang="en-US"/>
          </a:p>
        </p:txBody>
      </p:sp>
    </p:spTree>
    <p:extLst>
      <p:ext uri="{BB962C8B-B14F-4D97-AF65-F5344CB8AC3E}">
        <p14:creationId xmlns:p14="http://schemas.microsoft.com/office/powerpoint/2010/main" val="541175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619672"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37</a:t>
            </a:fld>
            <a:endParaRPr lang="en-US"/>
          </a:p>
        </p:txBody>
      </p:sp>
      <p:sp>
        <p:nvSpPr>
          <p:cNvPr id="6" name="Oval 5"/>
          <p:cNvSpPr/>
          <p:nvPr/>
        </p:nvSpPr>
        <p:spPr>
          <a:xfrm>
            <a:off x="4355976" y="198884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02752" y="4710837"/>
            <a:ext cx="360040" cy="369332"/>
          </a:xfrm>
          <a:prstGeom prst="rect">
            <a:avLst/>
          </a:prstGeom>
          <a:noFill/>
        </p:spPr>
        <p:txBody>
          <a:bodyPr wrap="square" rtlCol="0">
            <a:spAutoFit/>
          </a:bodyPr>
          <a:lstStyle/>
          <a:p>
            <a:pPr algn="ctr"/>
            <a:r>
              <a:rPr lang="en-US" dirty="0"/>
              <a:t>1</a:t>
            </a:r>
          </a:p>
        </p:txBody>
      </p:sp>
      <p:sp>
        <p:nvSpPr>
          <p:cNvPr id="8" name="Oval 7"/>
          <p:cNvSpPr/>
          <p:nvPr/>
        </p:nvSpPr>
        <p:spPr>
          <a:xfrm>
            <a:off x="3635896" y="2806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70376" y="2806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75888" y="338830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64514" y="35730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987824"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339752" y="377939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39752" y="3794936"/>
            <a:ext cx="360040" cy="369332"/>
          </a:xfrm>
          <a:prstGeom prst="rect">
            <a:avLst/>
          </a:prstGeom>
          <a:noFill/>
        </p:spPr>
        <p:txBody>
          <a:bodyPr wrap="square" rtlCol="0">
            <a:spAutoFit/>
          </a:bodyPr>
          <a:lstStyle/>
          <a:p>
            <a:pPr algn="ctr"/>
            <a:r>
              <a:rPr lang="en-US" dirty="0"/>
              <a:t>2</a:t>
            </a:r>
          </a:p>
        </p:txBody>
      </p:sp>
      <p:sp>
        <p:nvSpPr>
          <p:cNvPr id="18" name="TextBox 17"/>
          <p:cNvSpPr txBox="1"/>
          <p:nvPr/>
        </p:nvSpPr>
        <p:spPr>
          <a:xfrm>
            <a:off x="4355976" y="1979548"/>
            <a:ext cx="360040" cy="369332"/>
          </a:xfrm>
          <a:prstGeom prst="rect">
            <a:avLst/>
          </a:prstGeom>
          <a:noFill/>
        </p:spPr>
        <p:txBody>
          <a:bodyPr wrap="square" rtlCol="0">
            <a:spAutoFit/>
          </a:bodyPr>
          <a:lstStyle/>
          <a:p>
            <a:pPr algn="ctr"/>
            <a:r>
              <a:rPr lang="en-US" dirty="0"/>
              <a:t>5</a:t>
            </a:r>
          </a:p>
        </p:txBody>
      </p:sp>
      <p:sp>
        <p:nvSpPr>
          <p:cNvPr id="19" name="TextBox 18"/>
          <p:cNvSpPr txBox="1"/>
          <p:nvPr/>
        </p:nvSpPr>
        <p:spPr>
          <a:xfrm>
            <a:off x="3635896" y="2796788"/>
            <a:ext cx="360040" cy="369332"/>
          </a:xfrm>
          <a:prstGeom prst="rect">
            <a:avLst/>
          </a:prstGeom>
          <a:noFill/>
        </p:spPr>
        <p:txBody>
          <a:bodyPr wrap="square" rtlCol="0">
            <a:spAutoFit/>
          </a:bodyPr>
          <a:lstStyle/>
          <a:p>
            <a:pPr algn="ctr"/>
            <a:r>
              <a:rPr lang="en-US" dirty="0"/>
              <a:t>4</a:t>
            </a:r>
          </a:p>
        </p:txBody>
      </p:sp>
      <p:sp>
        <p:nvSpPr>
          <p:cNvPr id="20" name="TextBox 19"/>
          <p:cNvSpPr txBox="1"/>
          <p:nvPr/>
        </p:nvSpPr>
        <p:spPr>
          <a:xfrm>
            <a:off x="5270376" y="2807925"/>
            <a:ext cx="360040" cy="369332"/>
          </a:xfrm>
          <a:prstGeom prst="rect">
            <a:avLst/>
          </a:prstGeom>
          <a:noFill/>
        </p:spPr>
        <p:txBody>
          <a:bodyPr wrap="square" rtlCol="0">
            <a:spAutoFit/>
          </a:bodyPr>
          <a:lstStyle/>
          <a:p>
            <a:pPr algn="ctr"/>
            <a:r>
              <a:rPr lang="en-US" dirty="0"/>
              <a:t>6</a:t>
            </a:r>
          </a:p>
        </p:txBody>
      </p:sp>
      <p:sp>
        <p:nvSpPr>
          <p:cNvPr id="21" name="TextBox 20"/>
          <p:cNvSpPr txBox="1"/>
          <p:nvPr/>
        </p:nvSpPr>
        <p:spPr>
          <a:xfrm>
            <a:off x="4364514" y="3547834"/>
            <a:ext cx="360040" cy="369332"/>
          </a:xfrm>
          <a:prstGeom prst="rect">
            <a:avLst/>
          </a:prstGeom>
          <a:noFill/>
        </p:spPr>
        <p:txBody>
          <a:bodyPr wrap="square" rtlCol="0">
            <a:spAutoFit/>
          </a:bodyPr>
          <a:lstStyle/>
          <a:p>
            <a:pPr algn="ctr"/>
            <a:r>
              <a:rPr lang="en-US" dirty="0"/>
              <a:t>7</a:t>
            </a:r>
          </a:p>
        </p:txBody>
      </p:sp>
      <p:sp>
        <p:nvSpPr>
          <p:cNvPr id="22" name="TextBox 21"/>
          <p:cNvSpPr txBox="1"/>
          <p:nvPr/>
        </p:nvSpPr>
        <p:spPr>
          <a:xfrm>
            <a:off x="6661209" y="3363168"/>
            <a:ext cx="360040" cy="369332"/>
          </a:xfrm>
          <a:prstGeom prst="rect">
            <a:avLst/>
          </a:prstGeom>
          <a:noFill/>
        </p:spPr>
        <p:txBody>
          <a:bodyPr wrap="square" rtlCol="0">
            <a:spAutoFit/>
          </a:bodyPr>
          <a:lstStyle/>
          <a:p>
            <a:pPr algn="ctr"/>
            <a:r>
              <a:rPr lang="en-US" dirty="0"/>
              <a:t>8</a:t>
            </a:r>
          </a:p>
        </p:txBody>
      </p:sp>
      <p:sp>
        <p:nvSpPr>
          <p:cNvPr id="23" name="TextBox 22"/>
          <p:cNvSpPr txBox="1"/>
          <p:nvPr/>
        </p:nvSpPr>
        <p:spPr>
          <a:xfrm>
            <a:off x="2987824" y="4715852"/>
            <a:ext cx="360040" cy="369332"/>
          </a:xfrm>
          <a:prstGeom prst="rect">
            <a:avLst/>
          </a:prstGeom>
          <a:noFill/>
        </p:spPr>
        <p:txBody>
          <a:bodyPr wrap="square" rtlCol="0">
            <a:spAutoFit/>
          </a:bodyPr>
          <a:lstStyle/>
          <a:p>
            <a:pPr algn="ctr"/>
            <a:r>
              <a:rPr lang="en-US" dirty="0"/>
              <a:t>3</a:t>
            </a:r>
          </a:p>
        </p:txBody>
      </p:sp>
      <p:cxnSp>
        <p:nvCxnSpPr>
          <p:cNvPr id="33" name="Straight Connector 32"/>
          <p:cNvCxnSpPr>
            <a:stCxn id="8" idx="5"/>
            <a:endCxn id="11" idx="1"/>
          </p:cNvCxnSpPr>
          <p:nvPr/>
        </p:nvCxnSpPr>
        <p:spPr>
          <a:xfrm>
            <a:off x="3943209" y="3113393"/>
            <a:ext cx="474032" cy="51235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6" idx="5"/>
            <a:endCxn id="9" idx="1"/>
          </p:cNvCxnSpPr>
          <p:nvPr/>
        </p:nvCxnSpPr>
        <p:spPr>
          <a:xfrm>
            <a:off x="4663289" y="2296153"/>
            <a:ext cx="659814" cy="5626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9" idx="5"/>
            <a:endCxn id="10" idx="1"/>
          </p:cNvCxnSpPr>
          <p:nvPr/>
        </p:nvCxnSpPr>
        <p:spPr>
          <a:xfrm>
            <a:off x="5577689" y="3113393"/>
            <a:ext cx="1150926" cy="32764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3"/>
            <a:endCxn id="8" idx="7"/>
          </p:cNvCxnSpPr>
          <p:nvPr/>
        </p:nvCxnSpPr>
        <p:spPr>
          <a:xfrm flipH="1">
            <a:off x="3943209" y="2296153"/>
            <a:ext cx="465494" cy="56265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9" idx="3"/>
            <a:endCxn id="11" idx="7"/>
          </p:cNvCxnSpPr>
          <p:nvPr/>
        </p:nvCxnSpPr>
        <p:spPr>
          <a:xfrm flipH="1">
            <a:off x="4671827" y="3113393"/>
            <a:ext cx="651276" cy="5123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 idx="6"/>
            <a:endCxn id="9" idx="2"/>
          </p:cNvCxnSpPr>
          <p:nvPr/>
        </p:nvCxnSpPr>
        <p:spPr>
          <a:xfrm>
            <a:off x="3995936" y="2986100"/>
            <a:ext cx="127444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5" idx="7"/>
            <a:endCxn id="8" idx="3"/>
          </p:cNvCxnSpPr>
          <p:nvPr/>
        </p:nvCxnSpPr>
        <p:spPr>
          <a:xfrm flipV="1">
            <a:off x="2647065" y="3113393"/>
            <a:ext cx="1041558" cy="718729"/>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5" idx="3"/>
            <a:endCxn id="12" idx="0"/>
          </p:cNvCxnSpPr>
          <p:nvPr/>
        </p:nvCxnSpPr>
        <p:spPr>
          <a:xfrm flipH="1">
            <a:off x="1799692" y="4086708"/>
            <a:ext cx="592787" cy="63843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5" idx="5"/>
            <a:endCxn id="13" idx="0"/>
          </p:cNvCxnSpPr>
          <p:nvPr/>
        </p:nvCxnSpPr>
        <p:spPr>
          <a:xfrm>
            <a:off x="2647065" y="4086708"/>
            <a:ext cx="520779" cy="6384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2" idx="6"/>
            <a:endCxn id="13" idx="2"/>
          </p:cNvCxnSpPr>
          <p:nvPr/>
        </p:nvCxnSpPr>
        <p:spPr>
          <a:xfrm>
            <a:off x="1979712" y="4905164"/>
            <a:ext cx="100811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908130" y="5620598"/>
            <a:ext cx="7632848" cy="369332"/>
          </a:xfrm>
          <a:prstGeom prst="rect">
            <a:avLst/>
          </a:prstGeom>
          <a:noFill/>
        </p:spPr>
        <p:txBody>
          <a:bodyPr wrap="square" rtlCol="0">
            <a:spAutoFit/>
          </a:bodyPr>
          <a:lstStyle/>
          <a:p>
            <a:r>
              <a:rPr lang="en-US" dirty="0"/>
              <a:t>The thick green lines define a spanning tree of the graph.</a:t>
            </a:r>
          </a:p>
        </p:txBody>
      </p:sp>
    </p:spTree>
    <p:extLst>
      <p:ext uri="{BB962C8B-B14F-4D97-AF65-F5344CB8AC3E}">
        <p14:creationId xmlns:p14="http://schemas.microsoft.com/office/powerpoint/2010/main" val="3736829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38</a:t>
            </a:fld>
            <a:endParaRPr lang="en-US"/>
          </a:p>
        </p:txBody>
      </p:sp>
      <p:sp>
        <p:nvSpPr>
          <p:cNvPr id="6" name="Oval 5"/>
          <p:cNvSpPr/>
          <p:nvPr/>
        </p:nvSpPr>
        <p:spPr>
          <a:xfrm>
            <a:off x="1979712" y="22768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79612" y="289580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92930" y="340112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13491" y="33569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47864" y="22768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7" idx="7"/>
            <a:endCxn id="6" idx="3"/>
          </p:cNvCxnSpPr>
          <p:nvPr/>
        </p:nvCxnSpPr>
        <p:spPr>
          <a:xfrm flipV="1">
            <a:off x="1386925" y="2584185"/>
            <a:ext cx="645514" cy="364344"/>
          </a:xfrm>
          <a:prstGeom prst="straightConnector1">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6"/>
            <a:endCxn id="10" idx="2"/>
          </p:cNvCxnSpPr>
          <p:nvPr/>
        </p:nvCxnSpPr>
        <p:spPr>
          <a:xfrm>
            <a:off x="2339752" y="2456892"/>
            <a:ext cx="1008112" cy="0"/>
          </a:xfrm>
          <a:prstGeom prst="straightConnector1">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4"/>
            <a:endCxn id="9" idx="0"/>
          </p:cNvCxnSpPr>
          <p:nvPr/>
        </p:nvCxnSpPr>
        <p:spPr>
          <a:xfrm>
            <a:off x="3527884" y="2636912"/>
            <a:ext cx="65627" cy="72008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5"/>
            <a:endCxn id="8" idx="1"/>
          </p:cNvCxnSpPr>
          <p:nvPr/>
        </p:nvCxnSpPr>
        <p:spPr>
          <a:xfrm>
            <a:off x="1386925" y="3203115"/>
            <a:ext cx="758732" cy="250737"/>
          </a:xfrm>
          <a:prstGeom prst="straightConnector1">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a:endCxn id="9" idx="2"/>
          </p:cNvCxnSpPr>
          <p:nvPr/>
        </p:nvCxnSpPr>
        <p:spPr>
          <a:xfrm flipV="1">
            <a:off x="2452970" y="3537012"/>
            <a:ext cx="960521" cy="44133"/>
          </a:xfrm>
          <a:prstGeom prst="straightConnector1">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097362" y="33569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32040" y="240416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10" idx="6"/>
            <a:endCxn id="25" idx="2"/>
          </p:cNvCxnSpPr>
          <p:nvPr/>
        </p:nvCxnSpPr>
        <p:spPr>
          <a:xfrm>
            <a:off x="3707904" y="2456892"/>
            <a:ext cx="1224136" cy="127293"/>
          </a:xfrm>
          <a:prstGeom prst="straightConnector1">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4"/>
            <a:endCxn id="24" idx="0"/>
          </p:cNvCxnSpPr>
          <p:nvPr/>
        </p:nvCxnSpPr>
        <p:spPr>
          <a:xfrm>
            <a:off x="5112060" y="2764205"/>
            <a:ext cx="165322" cy="592787"/>
          </a:xfrm>
          <a:prstGeom prst="straightConnector1">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245330" y="421541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740717" y="454512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065310" y="5222307"/>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67824" y="540215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endCxn id="31" idx="2"/>
          </p:cNvCxnSpPr>
          <p:nvPr/>
        </p:nvCxnSpPr>
        <p:spPr>
          <a:xfrm>
            <a:off x="2605370" y="4395438"/>
            <a:ext cx="1135347" cy="329706"/>
          </a:xfrm>
          <a:prstGeom prst="straightConnector1">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4"/>
            <a:endCxn id="32" idx="0"/>
          </p:cNvCxnSpPr>
          <p:nvPr/>
        </p:nvCxnSpPr>
        <p:spPr>
          <a:xfrm flipH="1">
            <a:off x="2245330" y="4575458"/>
            <a:ext cx="180020" cy="646849"/>
          </a:xfrm>
          <a:prstGeom prst="straightConnector1">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6"/>
            <a:endCxn id="33" idx="2"/>
          </p:cNvCxnSpPr>
          <p:nvPr/>
        </p:nvCxnSpPr>
        <p:spPr>
          <a:xfrm>
            <a:off x="2425350" y="5402327"/>
            <a:ext cx="942474" cy="179851"/>
          </a:xfrm>
          <a:prstGeom prst="straightConnector1">
            <a:avLst/>
          </a:pr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1" idx="4"/>
          </p:cNvCxnSpPr>
          <p:nvPr/>
        </p:nvCxnSpPr>
        <p:spPr>
          <a:xfrm flipH="1">
            <a:off x="3593511" y="4905164"/>
            <a:ext cx="327226" cy="49699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94721" y="5492252"/>
            <a:ext cx="3625751" cy="646331"/>
          </a:xfrm>
          <a:prstGeom prst="rect">
            <a:avLst/>
          </a:prstGeom>
          <a:noFill/>
        </p:spPr>
        <p:txBody>
          <a:bodyPr wrap="square" rtlCol="0">
            <a:spAutoFit/>
          </a:bodyPr>
          <a:lstStyle/>
          <a:p>
            <a:r>
              <a:rPr lang="en-US" dirty="0"/>
              <a:t>The thick green lines define a forest which consists of two free trees.</a:t>
            </a:r>
          </a:p>
        </p:txBody>
      </p:sp>
    </p:spTree>
    <p:extLst>
      <p:ext uri="{BB962C8B-B14F-4D97-AF65-F5344CB8AC3E}">
        <p14:creationId xmlns:p14="http://schemas.microsoft.com/office/powerpoint/2010/main" val="4712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Representations: Adjacency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Let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be a graph. Suppose we number the vertices in </a:t>
                </a:r>
                <a14:m>
                  <m:oMath xmlns:m="http://schemas.openxmlformats.org/officeDocument/2006/math">
                    <m:r>
                      <a:rPr lang="en-US" b="0" i="1" smtClean="0">
                        <a:latin typeface="Cambria Math"/>
                      </a:rPr>
                      <m:t>𝑉</m:t>
                    </m:r>
                  </m:oMath>
                </a14:m>
                <a:r>
                  <a:rPr lang="en-US" dirty="0"/>
                  <a:t> as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𝑛</m:t>
                        </m:r>
                      </m:sub>
                    </m:sSub>
                    <m:r>
                      <a:rPr lang="en-US" b="0" i="1" smtClean="0">
                        <a:latin typeface="Cambria Math"/>
                      </a:rPr>
                      <m:t>.</m:t>
                    </m:r>
                  </m:oMath>
                </a14:m>
                <a:endParaRPr lang="en-US" dirty="0"/>
              </a:p>
              <a:p>
                <a:r>
                  <a:rPr lang="en-US" dirty="0"/>
                  <a:t>The </a:t>
                </a:r>
                <a:r>
                  <a:rPr lang="en-US" b="1" dirty="0"/>
                  <a:t>adjacency matrix </a:t>
                </a:r>
                <a:r>
                  <a:rPr lang="el-GR" b="1" dirty="0"/>
                  <a:t>(πίνακας γειτνίασης) </a:t>
                </a:r>
                <a14:m>
                  <m:oMath xmlns:m="http://schemas.openxmlformats.org/officeDocument/2006/math">
                    <m:r>
                      <a:rPr lang="en-US" b="0" i="1" smtClean="0">
                        <a:latin typeface="Cambria Math"/>
                      </a:rPr>
                      <m:t>𝑇</m:t>
                    </m:r>
                  </m:oMath>
                </a14:m>
                <a:r>
                  <a:rPr lang="en-US" dirty="0"/>
                  <a:t> corresponding to </a:t>
                </a:r>
                <a14:m>
                  <m:oMath xmlns:m="http://schemas.openxmlformats.org/officeDocument/2006/math">
                    <m:r>
                      <a:rPr lang="en-US" b="0" i="1" smtClean="0">
                        <a:latin typeface="Cambria Math"/>
                      </a:rPr>
                      <m:t>𝐺</m:t>
                    </m:r>
                  </m:oMath>
                </a14:m>
                <a:r>
                  <a:rPr lang="en-US" dirty="0"/>
                  <a:t> is an </a:t>
                </a:r>
                <a14:m>
                  <m:oMath xmlns:m="http://schemas.openxmlformats.org/officeDocument/2006/math">
                    <m:r>
                      <a:rPr lang="en-US" b="0" i="1" smtClean="0">
                        <a:latin typeface="Cambria Math"/>
                      </a:rPr>
                      <m:t>𝑛</m:t>
                    </m:r>
                    <m:r>
                      <a:rPr lang="en-US" b="0" i="1" smtClean="0">
                        <a:latin typeface="Cambria Math"/>
                        <a:ea typeface="Cambria Math"/>
                      </a:rPr>
                      <m:t>×</m:t>
                    </m:r>
                    <m:r>
                      <a:rPr lang="en-US" b="0" i="1" smtClean="0">
                        <a:latin typeface="Cambria Math"/>
                        <a:ea typeface="Cambria Math"/>
                      </a:rPr>
                      <m:t>𝑛</m:t>
                    </m:r>
                  </m:oMath>
                </a14:m>
                <a:r>
                  <a:rPr lang="en-US" dirty="0"/>
                  <a:t> matrix such that </a:t>
                </a:r>
                <a14:m>
                  <m:oMath xmlns:m="http://schemas.openxmlformats.org/officeDocument/2006/math">
                    <m:r>
                      <a:rPr lang="en-US" b="0" i="1" smtClean="0">
                        <a:latin typeface="Cambria Math"/>
                      </a:rPr>
                      <m:t>𝑇</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=1</m:t>
                    </m:r>
                  </m:oMath>
                </a14:m>
                <a:r>
                  <a:rPr lang="en-US" dirty="0"/>
                  <a:t> if there is an edge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e>
                    </m:d>
                    <m:r>
                      <a:rPr lang="en-US" b="0" i="1" smtClean="0">
                        <a:latin typeface="Cambria Math"/>
                        <a:ea typeface="Cambria Math"/>
                      </a:rPr>
                      <m:t>∈</m:t>
                    </m:r>
                    <m:r>
                      <a:rPr lang="en-US" b="0" i="1" smtClean="0">
                        <a:latin typeface="Cambria Math"/>
                        <a:ea typeface="Cambria Math"/>
                      </a:rPr>
                      <m:t>𝐸</m:t>
                    </m:r>
                  </m:oMath>
                </a14:m>
                <a:r>
                  <a:rPr lang="en-US" dirty="0"/>
                  <a:t>, and </a:t>
                </a:r>
                <a14:m>
                  <m:oMath xmlns:m="http://schemas.openxmlformats.org/officeDocument/2006/math">
                    <m:r>
                      <a:rPr lang="en-US" b="0" i="1" smtClean="0">
                        <a:latin typeface="Cambria Math"/>
                      </a:rPr>
                      <m:t>𝑇</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=0</m:t>
                    </m:r>
                  </m:oMath>
                </a14:m>
                <a:r>
                  <a:rPr lang="en-US" dirty="0"/>
                  <a:t> if there is no such edge in </a:t>
                </a:r>
                <a14:m>
                  <m:oMath xmlns:m="http://schemas.openxmlformats.org/officeDocument/2006/math">
                    <m:r>
                      <a:rPr lang="en-US" b="0" i="1" smtClean="0">
                        <a:latin typeface="Cambria Math"/>
                      </a:rPr>
                      <m:t>𝐸</m:t>
                    </m:r>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617" r="-288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39</a:t>
            </a:fld>
            <a:endParaRPr lang="en-US"/>
          </a:p>
        </p:txBody>
      </p:sp>
    </p:spTree>
    <p:extLst>
      <p:ext uri="{BB962C8B-B14F-4D97-AF65-F5344CB8AC3E}">
        <p14:creationId xmlns:p14="http://schemas.microsoft.com/office/powerpoint/2010/main" val="24000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Graphs (Undirected)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a:t>
            </a:fld>
            <a:endParaRPr lang="en-US"/>
          </a:p>
        </p:txBody>
      </p:sp>
      <p:sp>
        <p:nvSpPr>
          <p:cNvPr id="6" name="Oval 5"/>
          <p:cNvSpPr/>
          <p:nvPr/>
        </p:nvSpPr>
        <p:spPr>
          <a:xfrm>
            <a:off x="1979712" y="22768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79612" y="289580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92930" y="340112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413491" y="33569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47864" y="22768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7" idx="7"/>
            <a:endCxn id="6" idx="3"/>
          </p:cNvCxnSpPr>
          <p:nvPr/>
        </p:nvCxnSpPr>
        <p:spPr>
          <a:xfrm flipV="1">
            <a:off x="1386925" y="2584185"/>
            <a:ext cx="645514" cy="364344"/>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6"/>
            <a:endCxn id="10" idx="2"/>
          </p:cNvCxnSpPr>
          <p:nvPr/>
        </p:nvCxnSpPr>
        <p:spPr>
          <a:xfrm>
            <a:off x="2339752" y="2456892"/>
            <a:ext cx="1008112" cy="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4"/>
            <a:endCxn id="9" idx="0"/>
          </p:cNvCxnSpPr>
          <p:nvPr/>
        </p:nvCxnSpPr>
        <p:spPr>
          <a:xfrm>
            <a:off x="3527884" y="2636912"/>
            <a:ext cx="65627" cy="72008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5"/>
            <a:endCxn id="8" idx="1"/>
          </p:cNvCxnSpPr>
          <p:nvPr/>
        </p:nvCxnSpPr>
        <p:spPr>
          <a:xfrm>
            <a:off x="1386925" y="3203115"/>
            <a:ext cx="758732" cy="250737"/>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6"/>
            <a:endCxn id="9" idx="2"/>
          </p:cNvCxnSpPr>
          <p:nvPr/>
        </p:nvCxnSpPr>
        <p:spPr>
          <a:xfrm flipV="1">
            <a:off x="2452970" y="3537012"/>
            <a:ext cx="960521" cy="44133"/>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5097362" y="335699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32040" y="240416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a:stCxn id="10" idx="6"/>
            <a:endCxn id="25" idx="2"/>
          </p:cNvCxnSpPr>
          <p:nvPr/>
        </p:nvCxnSpPr>
        <p:spPr>
          <a:xfrm>
            <a:off x="3707904" y="2456892"/>
            <a:ext cx="1224136" cy="127293"/>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4"/>
            <a:endCxn id="24" idx="0"/>
          </p:cNvCxnSpPr>
          <p:nvPr/>
        </p:nvCxnSpPr>
        <p:spPr>
          <a:xfrm>
            <a:off x="5112060" y="2764205"/>
            <a:ext cx="165322" cy="592787"/>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2245330" y="421541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740717" y="454512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065310" y="5222307"/>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67824" y="540215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endCxn id="31" idx="2"/>
          </p:cNvCxnSpPr>
          <p:nvPr/>
        </p:nvCxnSpPr>
        <p:spPr>
          <a:xfrm>
            <a:off x="2605370" y="4395438"/>
            <a:ext cx="1135347" cy="329706"/>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4"/>
            <a:endCxn id="32" idx="0"/>
          </p:cNvCxnSpPr>
          <p:nvPr/>
        </p:nvCxnSpPr>
        <p:spPr>
          <a:xfrm flipH="1">
            <a:off x="2245330" y="4575458"/>
            <a:ext cx="180020" cy="646849"/>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6"/>
            <a:endCxn id="33" idx="2"/>
          </p:cNvCxnSpPr>
          <p:nvPr/>
        </p:nvCxnSpPr>
        <p:spPr>
          <a:xfrm>
            <a:off x="2425350" y="5402327"/>
            <a:ext cx="942474" cy="179851"/>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391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a:t>
            </a:r>
          </a:p>
        </p:txBody>
      </p:sp>
      <p:graphicFrame>
        <p:nvGraphicFramePr>
          <p:cNvPr id="44" name="Content Placeholder 43"/>
          <p:cNvGraphicFramePr>
            <a:graphicFrameLocks noGrp="1"/>
          </p:cNvGraphicFramePr>
          <p:nvPr>
            <p:ph idx="1"/>
            <p:extLst>
              <p:ext uri="{D42A27DB-BD31-4B8C-83A1-F6EECF244321}">
                <p14:modId xmlns:p14="http://schemas.microsoft.com/office/powerpoint/2010/main" val="756418440"/>
              </p:ext>
            </p:extLst>
          </p:nvPr>
        </p:nvGraphicFramePr>
        <p:xfrm>
          <a:off x="5076056" y="2749673"/>
          <a:ext cx="1872208" cy="1463040"/>
        </p:xfrm>
        <a:graphic>
          <a:graphicData uri="http://schemas.openxmlformats.org/drawingml/2006/table">
            <a:tbl>
              <a:tblPr firstRow="1" bandRow="1">
                <a:tableStyleId>{5C22544A-7EE6-4342-B048-85BDC9FD1C3A}</a:tableStyleId>
              </a:tblPr>
              <a:tblGrid>
                <a:gridCol w="468052">
                  <a:extLst>
                    <a:ext uri="{9D8B030D-6E8A-4147-A177-3AD203B41FA5}">
                      <a16:colId xmlns:a16="http://schemas.microsoft.com/office/drawing/2014/main" val="20000"/>
                    </a:ext>
                  </a:extLst>
                </a:gridCol>
                <a:gridCol w="468052">
                  <a:extLst>
                    <a:ext uri="{9D8B030D-6E8A-4147-A177-3AD203B41FA5}">
                      <a16:colId xmlns:a16="http://schemas.microsoft.com/office/drawing/2014/main" val="20001"/>
                    </a:ext>
                  </a:extLst>
                </a:gridCol>
                <a:gridCol w="468052">
                  <a:extLst>
                    <a:ext uri="{9D8B030D-6E8A-4147-A177-3AD203B41FA5}">
                      <a16:colId xmlns:a16="http://schemas.microsoft.com/office/drawing/2014/main" val="20002"/>
                    </a:ext>
                  </a:extLst>
                </a:gridCol>
                <a:gridCol w="468052">
                  <a:extLst>
                    <a:ext uri="{9D8B030D-6E8A-4147-A177-3AD203B41FA5}">
                      <a16:colId xmlns:a16="http://schemas.microsoft.com/office/drawing/2014/main" val="20003"/>
                    </a:ext>
                  </a:extLst>
                </a:gridCol>
              </a:tblGrid>
              <a:tr h="353254">
                <a:tc>
                  <a:txBody>
                    <a:bodyPr/>
                    <a:lstStyle/>
                    <a:p>
                      <a:r>
                        <a:rPr lang="en-US" b="0" baseline="0" dirty="0">
                          <a:solidFill>
                            <a:schemeClr val="tx1"/>
                          </a:solidFill>
                        </a:rPr>
                        <a:t>0</a:t>
                      </a:r>
                    </a:p>
                  </a:txBody>
                  <a:tcPr>
                    <a:solidFill>
                      <a:schemeClr val="tx2">
                        <a:lumMod val="20000"/>
                        <a:lumOff val="80000"/>
                      </a:schemeClr>
                    </a:solidFill>
                  </a:tcPr>
                </a:tc>
                <a:tc>
                  <a:txBody>
                    <a:bodyPr/>
                    <a:lstStyle/>
                    <a:p>
                      <a:r>
                        <a:rPr lang="en-US" b="0" baseline="0" dirty="0">
                          <a:solidFill>
                            <a:schemeClr val="tx1"/>
                          </a:solidFill>
                        </a:rPr>
                        <a:t>1</a:t>
                      </a:r>
                    </a:p>
                  </a:txBody>
                  <a:tcPr>
                    <a:solidFill>
                      <a:schemeClr val="tx2">
                        <a:lumMod val="20000"/>
                        <a:lumOff val="80000"/>
                      </a:schemeClr>
                    </a:solidFill>
                  </a:tcPr>
                </a:tc>
                <a:tc>
                  <a:txBody>
                    <a:bodyPr/>
                    <a:lstStyle/>
                    <a:p>
                      <a:r>
                        <a:rPr lang="en-US" b="0" baseline="0" dirty="0">
                          <a:solidFill>
                            <a:schemeClr val="tx1"/>
                          </a:solidFill>
                        </a:rPr>
                        <a:t>0</a:t>
                      </a:r>
                    </a:p>
                  </a:txBody>
                  <a:tcPr>
                    <a:solidFill>
                      <a:schemeClr val="tx2">
                        <a:lumMod val="20000"/>
                        <a:lumOff val="80000"/>
                      </a:schemeClr>
                    </a:solidFill>
                  </a:tcPr>
                </a:tc>
                <a:tc>
                  <a:txBody>
                    <a:bodyPr/>
                    <a:lstStyle/>
                    <a:p>
                      <a:r>
                        <a:rPr lang="en-US" b="0" baseline="0" dirty="0">
                          <a:solidFill>
                            <a:schemeClr val="tx1"/>
                          </a:solidFill>
                        </a:rPr>
                        <a:t>0</a:t>
                      </a:r>
                    </a:p>
                  </a:txBody>
                  <a:tcPr>
                    <a:solidFill>
                      <a:schemeClr val="tx2">
                        <a:lumMod val="20000"/>
                        <a:lumOff val="80000"/>
                      </a:schemeClr>
                    </a:solidFill>
                  </a:tcPr>
                </a:tc>
                <a:extLst>
                  <a:ext uri="{0D108BD9-81ED-4DB2-BD59-A6C34878D82A}">
                    <a16:rowId xmlns:a16="http://schemas.microsoft.com/office/drawing/2014/main" val="10000"/>
                  </a:ext>
                </a:extLst>
              </a:tr>
              <a:tr h="353254">
                <a:tc>
                  <a:txBody>
                    <a:bodyPr/>
                    <a:lstStyle/>
                    <a:p>
                      <a:r>
                        <a:rPr lang="en-US" dirty="0"/>
                        <a:t>0</a:t>
                      </a:r>
                    </a:p>
                  </a:txBody>
                  <a:tcPr>
                    <a:solidFill>
                      <a:schemeClr val="tx2">
                        <a:lumMod val="20000"/>
                        <a:lumOff val="80000"/>
                      </a:schemeClr>
                    </a:solidFill>
                  </a:tcPr>
                </a:tc>
                <a:tc>
                  <a:txBody>
                    <a:bodyPr/>
                    <a:lstStyle/>
                    <a:p>
                      <a:r>
                        <a:rPr lang="en-US" dirty="0"/>
                        <a:t>0</a:t>
                      </a:r>
                    </a:p>
                  </a:txBody>
                  <a:tcPr>
                    <a:solidFill>
                      <a:schemeClr val="tx2">
                        <a:lumMod val="20000"/>
                        <a:lumOff val="80000"/>
                      </a:schemeClr>
                    </a:solidFill>
                  </a:tcPr>
                </a:tc>
                <a:tc>
                  <a:txBody>
                    <a:bodyPr/>
                    <a:lstStyle/>
                    <a:p>
                      <a:r>
                        <a:rPr lang="en-US" dirty="0"/>
                        <a:t>1</a:t>
                      </a:r>
                    </a:p>
                  </a:txBody>
                  <a:tcPr>
                    <a:solidFill>
                      <a:schemeClr val="tx2">
                        <a:lumMod val="20000"/>
                        <a:lumOff val="80000"/>
                      </a:schemeClr>
                    </a:solidFill>
                  </a:tcPr>
                </a:tc>
                <a:tc>
                  <a:txBody>
                    <a:bodyPr/>
                    <a:lstStyle/>
                    <a:p>
                      <a:r>
                        <a:rPr lang="en-US" dirty="0"/>
                        <a:t>1</a:t>
                      </a:r>
                    </a:p>
                  </a:txBody>
                  <a:tcPr>
                    <a:solidFill>
                      <a:schemeClr val="tx2">
                        <a:lumMod val="20000"/>
                        <a:lumOff val="80000"/>
                      </a:schemeClr>
                    </a:solidFill>
                  </a:tcPr>
                </a:tc>
                <a:extLst>
                  <a:ext uri="{0D108BD9-81ED-4DB2-BD59-A6C34878D82A}">
                    <a16:rowId xmlns:a16="http://schemas.microsoft.com/office/drawing/2014/main" val="10001"/>
                  </a:ext>
                </a:extLst>
              </a:tr>
              <a:tr h="353254">
                <a:tc>
                  <a:txBody>
                    <a:bodyPr/>
                    <a:lstStyle/>
                    <a:p>
                      <a:r>
                        <a:rPr lang="en-US" dirty="0"/>
                        <a:t>1</a:t>
                      </a:r>
                    </a:p>
                  </a:txBody>
                  <a:tcPr>
                    <a:solidFill>
                      <a:schemeClr val="tx2">
                        <a:lumMod val="20000"/>
                        <a:lumOff val="80000"/>
                      </a:schemeClr>
                    </a:solidFill>
                  </a:tcPr>
                </a:tc>
                <a:tc>
                  <a:txBody>
                    <a:bodyPr/>
                    <a:lstStyle/>
                    <a:p>
                      <a:r>
                        <a:rPr lang="en-US" dirty="0"/>
                        <a:t>0</a:t>
                      </a:r>
                    </a:p>
                  </a:txBody>
                  <a:tcPr>
                    <a:solidFill>
                      <a:schemeClr val="tx2">
                        <a:lumMod val="20000"/>
                        <a:lumOff val="80000"/>
                      </a:schemeClr>
                    </a:solidFill>
                  </a:tcPr>
                </a:tc>
                <a:tc>
                  <a:txBody>
                    <a:bodyPr/>
                    <a:lstStyle/>
                    <a:p>
                      <a:r>
                        <a:rPr lang="en-US" dirty="0"/>
                        <a:t>0</a:t>
                      </a:r>
                    </a:p>
                  </a:txBody>
                  <a:tcPr>
                    <a:solidFill>
                      <a:schemeClr val="tx2">
                        <a:lumMod val="20000"/>
                        <a:lumOff val="80000"/>
                      </a:schemeClr>
                    </a:solidFill>
                  </a:tcPr>
                </a:tc>
                <a:tc>
                  <a:txBody>
                    <a:bodyPr/>
                    <a:lstStyle/>
                    <a:p>
                      <a:r>
                        <a:rPr lang="en-US" dirty="0"/>
                        <a:t>1</a:t>
                      </a:r>
                    </a:p>
                  </a:txBody>
                  <a:tcPr>
                    <a:solidFill>
                      <a:schemeClr val="tx2">
                        <a:lumMod val="20000"/>
                        <a:lumOff val="80000"/>
                      </a:schemeClr>
                    </a:solidFill>
                  </a:tcPr>
                </a:tc>
                <a:extLst>
                  <a:ext uri="{0D108BD9-81ED-4DB2-BD59-A6C34878D82A}">
                    <a16:rowId xmlns:a16="http://schemas.microsoft.com/office/drawing/2014/main" val="10002"/>
                  </a:ext>
                </a:extLst>
              </a:tr>
              <a:tr h="353254">
                <a:tc>
                  <a:txBody>
                    <a:bodyPr/>
                    <a:lstStyle/>
                    <a:p>
                      <a:r>
                        <a:rPr lang="en-US" dirty="0"/>
                        <a:t>1</a:t>
                      </a:r>
                    </a:p>
                  </a:txBody>
                  <a:tcPr>
                    <a:solidFill>
                      <a:schemeClr val="tx2">
                        <a:lumMod val="20000"/>
                        <a:lumOff val="80000"/>
                      </a:schemeClr>
                    </a:solidFill>
                  </a:tcPr>
                </a:tc>
                <a:tc>
                  <a:txBody>
                    <a:bodyPr/>
                    <a:lstStyle/>
                    <a:p>
                      <a:r>
                        <a:rPr lang="en-US" dirty="0"/>
                        <a:t>0</a:t>
                      </a:r>
                    </a:p>
                  </a:txBody>
                  <a:tcPr>
                    <a:solidFill>
                      <a:schemeClr val="tx2">
                        <a:lumMod val="20000"/>
                        <a:lumOff val="80000"/>
                      </a:schemeClr>
                    </a:solidFill>
                  </a:tcPr>
                </a:tc>
                <a:tc>
                  <a:txBody>
                    <a:bodyPr/>
                    <a:lstStyle/>
                    <a:p>
                      <a:r>
                        <a:rPr lang="en-US" dirty="0"/>
                        <a:t>0</a:t>
                      </a:r>
                    </a:p>
                  </a:txBody>
                  <a:tcPr>
                    <a:solidFill>
                      <a:schemeClr val="tx2">
                        <a:lumMod val="20000"/>
                        <a:lumOff val="80000"/>
                      </a:schemeClr>
                    </a:solidFill>
                  </a:tcPr>
                </a:tc>
                <a:tc>
                  <a:txBody>
                    <a:bodyPr/>
                    <a:lstStyle/>
                    <a:p>
                      <a:r>
                        <a:rPr lang="en-US" dirty="0"/>
                        <a:t>0</a:t>
                      </a:r>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40</a:t>
            </a:fld>
            <a:endParaRPr lang="en-US"/>
          </a:p>
        </p:txBody>
      </p:sp>
      <p:sp>
        <p:nvSpPr>
          <p:cNvPr id="6" name="Oval 5"/>
          <p:cNvSpPr/>
          <p:nvPr/>
        </p:nvSpPr>
        <p:spPr>
          <a:xfrm>
            <a:off x="791580" y="247447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1580" y="422363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99322" y="247447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99322" y="418508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7" idx="0"/>
          </p:cNvCxnSpPr>
          <p:nvPr/>
        </p:nvCxnSpPr>
        <p:spPr>
          <a:xfrm flipV="1">
            <a:off x="971600" y="2839230"/>
            <a:ext cx="31852" cy="138440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4307" y="2474474"/>
            <a:ext cx="254586" cy="369332"/>
          </a:xfrm>
          <a:prstGeom prst="rect">
            <a:avLst/>
          </a:prstGeom>
          <a:noFill/>
        </p:spPr>
        <p:txBody>
          <a:bodyPr wrap="square" rtlCol="0">
            <a:spAutoFit/>
          </a:bodyPr>
          <a:lstStyle/>
          <a:p>
            <a:pPr algn="ctr"/>
            <a:r>
              <a:rPr lang="en-US" dirty="0"/>
              <a:t>1</a:t>
            </a:r>
          </a:p>
        </p:txBody>
      </p:sp>
      <p:sp>
        <p:nvSpPr>
          <p:cNvPr id="19" name="TextBox 18"/>
          <p:cNvSpPr txBox="1"/>
          <p:nvPr/>
        </p:nvSpPr>
        <p:spPr>
          <a:xfrm>
            <a:off x="3072555" y="2475507"/>
            <a:ext cx="254586" cy="369332"/>
          </a:xfrm>
          <a:prstGeom prst="rect">
            <a:avLst/>
          </a:prstGeom>
          <a:noFill/>
        </p:spPr>
        <p:txBody>
          <a:bodyPr wrap="square" rtlCol="0">
            <a:spAutoFit/>
          </a:bodyPr>
          <a:lstStyle/>
          <a:p>
            <a:pPr algn="ctr"/>
            <a:r>
              <a:rPr lang="en-US" dirty="0"/>
              <a:t>2</a:t>
            </a:r>
          </a:p>
        </p:txBody>
      </p:sp>
      <p:sp>
        <p:nvSpPr>
          <p:cNvPr id="20" name="TextBox 19"/>
          <p:cNvSpPr txBox="1"/>
          <p:nvPr/>
        </p:nvSpPr>
        <p:spPr>
          <a:xfrm>
            <a:off x="854580" y="4199713"/>
            <a:ext cx="254586" cy="369332"/>
          </a:xfrm>
          <a:prstGeom prst="rect">
            <a:avLst/>
          </a:prstGeom>
          <a:noFill/>
        </p:spPr>
        <p:txBody>
          <a:bodyPr wrap="square" rtlCol="0">
            <a:spAutoFit/>
          </a:bodyPr>
          <a:lstStyle/>
          <a:p>
            <a:pPr algn="ctr"/>
            <a:r>
              <a:rPr lang="en-US" dirty="0"/>
              <a:t>3</a:t>
            </a:r>
          </a:p>
        </p:txBody>
      </p:sp>
      <p:sp>
        <p:nvSpPr>
          <p:cNvPr id="22" name="TextBox 21"/>
          <p:cNvSpPr txBox="1"/>
          <p:nvPr/>
        </p:nvSpPr>
        <p:spPr>
          <a:xfrm>
            <a:off x="3052049" y="4162690"/>
            <a:ext cx="254586" cy="369332"/>
          </a:xfrm>
          <a:prstGeom prst="rect">
            <a:avLst/>
          </a:prstGeom>
          <a:noFill/>
        </p:spPr>
        <p:txBody>
          <a:bodyPr wrap="square" rtlCol="0">
            <a:spAutoFit/>
          </a:bodyPr>
          <a:lstStyle/>
          <a:p>
            <a:pPr algn="ctr"/>
            <a:r>
              <a:rPr lang="en-US" dirty="0"/>
              <a:t>4</a:t>
            </a:r>
          </a:p>
        </p:txBody>
      </p:sp>
      <p:cxnSp>
        <p:nvCxnSpPr>
          <p:cNvPr id="35" name="Straight Arrow Connector 34"/>
          <p:cNvCxnSpPr>
            <a:stCxn id="6" idx="6"/>
            <a:endCxn id="8" idx="2"/>
          </p:cNvCxnSpPr>
          <p:nvPr/>
        </p:nvCxnSpPr>
        <p:spPr>
          <a:xfrm>
            <a:off x="1151620" y="2654494"/>
            <a:ext cx="184770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0" idx="0"/>
          </p:cNvCxnSpPr>
          <p:nvPr/>
        </p:nvCxnSpPr>
        <p:spPr>
          <a:xfrm>
            <a:off x="3179342" y="2839230"/>
            <a:ext cx="0" cy="134585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6"/>
            <a:endCxn id="10" idx="2"/>
          </p:cNvCxnSpPr>
          <p:nvPr/>
        </p:nvCxnSpPr>
        <p:spPr>
          <a:xfrm flipV="1">
            <a:off x="1151620" y="4365104"/>
            <a:ext cx="1847702" cy="385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0" idx="1"/>
            <a:endCxn id="6" idx="5"/>
          </p:cNvCxnSpPr>
          <p:nvPr/>
        </p:nvCxnSpPr>
        <p:spPr>
          <a:xfrm flipH="1" flipV="1">
            <a:off x="1098893" y="2781787"/>
            <a:ext cx="1953156" cy="145602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7" idx="7"/>
          </p:cNvCxnSpPr>
          <p:nvPr/>
        </p:nvCxnSpPr>
        <p:spPr>
          <a:xfrm flipH="1">
            <a:off x="1098893" y="2781787"/>
            <a:ext cx="1953156" cy="149457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139302" y="4714885"/>
            <a:ext cx="1734642" cy="369332"/>
          </a:xfrm>
          <a:prstGeom prst="rect">
            <a:avLst/>
          </a:prstGeom>
          <a:noFill/>
        </p:spPr>
        <p:txBody>
          <a:bodyPr wrap="square" rtlCol="0">
            <a:spAutoFit/>
          </a:bodyPr>
          <a:lstStyle/>
          <a:p>
            <a:r>
              <a:rPr lang="en-US" dirty="0"/>
              <a:t>A graph G</a:t>
            </a:r>
          </a:p>
        </p:txBody>
      </p:sp>
      <p:sp>
        <p:nvSpPr>
          <p:cNvPr id="46" name="TextBox 45"/>
          <p:cNvSpPr txBox="1"/>
          <p:nvPr/>
        </p:nvSpPr>
        <p:spPr>
          <a:xfrm>
            <a:off x="4499992" y="4675202"/>
            <a:ext cx="3384376" cy="369332"/>
          </a:xfrm>
          <a:prstGeom prst="rect">
            <a:avLst/>
          </a:prstGeom>
          <a:noFill/>
        </p:spPr>
        <p:txBody>
          <a:bodyPr wrap="square" rtlCol="0">
            <a:spAutoFit/>
          </a:bodyPr>
          <a:lstStyle/>
          <a:p>
            <a:r>
              <a:rPr lang="en-US" dirty="0"/>
              <a:t>The adjacency matrix for graph G</a:t>
            </a:r>
          </a:p>
        </p:txBody>
      </p:sp>
      <p:sp>
        <p:nvSpPr>
          <p:cNvPr id="47" name="TextBox 46"/>
          <p:cNvSpPr txBox="1"/>
          <p:nvPr/>
        </p:nvSpPr>
        <p:spPr>
          <a:xfrm>
            <a:off x="5108879" y="2373945"/>
            <a:ext cx="432048" cy="369332"/>
          </a:xfrm>
          <a:prstGeom prst="rect">
            <a:avLst/>
          </a:prstGeom>
          <a:noFill/>
        </p:spPr>
        <p:txBody>
          <a:bodyPr wrap="square" rtlCol="0">
            <a:spAutoFit/>
          </a:bodyPr>
          <a:lstStyle/>
          <a:p>
            <a:pPr algn="ctr"/>
            <a:r>
              <a:rPr lang="en-US" dirty="0"/>
              <a:t>1</a:t>
            </a:r>
          </a:p>
        </p:txBody>
      </p:sp>
      <p:sp>
        <p:nvSpPr>
          <p:cNvPr id="48" name="TextBox 47"/>
          <p:cNvSpPr txBox="1"/>
          <p:nvPr/>
        </p:nvSpPr>
        <p:spPr>
          <a:xfrm>
            <a:off x="5540927" y="2382307"/>
            <a:ext cx="432048" cy="369332"/>
          </a:xfrm>
          <a:prstGeom prst="rect">
            <a:avLst/>
          </a:prstGeom>
          <a:noFill/>
        </p:spPr>
        <p:txBody>
          <a:bodyPr wrap="square" rtlCol="0">
            <a:spAutoFit/>
          </a:bodyPr>
          <a:lstStyle/>
          <a:p>
            <a:pPr algn="ctr"/>
            <a:r>
              <a:rPr lang="en-US" dirty="0"/>
              <a:t>2</a:t>
            </a:r>
          </a:p>
        </p:txBody>
      </p:sp>
      <p:sp>
        <p:nvSpPr>
          <p:cNvPr id="49" name="TextBox 48"/>
          <p:cNvSpPr txBox="1"/>
          <p:nvPr/>
        </p:nvSpPr>
        <p:spPr>
          <a:xfrm>
            <a:off x="6004508" y="2390454"/>
            <a:ext cx="432048" cy="369332"/>
          </a:xfrm>
          <a:prstGeom prst="rect">
            <a:avLst/>
          </a:prstGeom>
          <a:noFill/>
        </p:spPr>
        <p:txBody>
          <a:bodyPr wrap="square" rtlCol="0">
            <a:spAutoFit/>
          </a:bodyPr>
          <a:lstStyle/>
          <a:p>
            <a:pPr algn="ctr"/>
            <a:r>
              <a:rPr lang="en-US" dirty="0"/>
              <a:t>3</a:t>
            </a:r>
          </a:p>
        </p:txBody>
      </p:sp>
      <p:sp>
        <p:nvSpPr>
          <p:cNvPr id="50" name="TextBox 49"/>
          <p:cNvSpPr txBox="1"/>
          <p:nvPr/>
        </p:nvSpPr>
        <p:spPr>
          <a:xfrm>
            <a:off x="6436556" y="2373945"/>
            <a:ext cx="432048" cy="369332"/>
          </a:xfrm>
          <a:prstGeom prst="rect">
            <a:avLst/>
          </a:prstGeom>
          <a:noFill/>
        </p:spPr>
        <p:txBody>
          <a:bodyPr wrap="square" rtlCol="0">
            <a:spAutoFit/>
          </a:bodyPr>
          <a:lstStyle/>
          <a:p>
            <a:pPr algn="ctr"/>
            <a:r>
              <a:rPr lang="en-US" dirty="0"/>
              <a:t>4</a:t>
            </a:r>
          </a:p>
        </p:txBody>
      </p:sp>
      <p:sp>
        <p:nvSpPr>
          <p:cNvPr id="51" name="TextBox 50"/>
          <p:cNvSpPr txBox="1"/>
          <p:nvPr/>
        </p:nvSpPr>
        <p:spPr>
          <a:xfrm>
            <a:off x="4676831" y="2781787"/>
            <a:ext cx="432048" cy="369332"/>
          </a:xfrm>
          <a:prstGeom prst="rect">
            <a:avLst/>
          </a:prstGeom>
          <a:noFill/>
        </p:spPr>
        <p:txBody>
          <a:bodyPr wrap="square" rtlCol="0">
            <a:spAutoFit/>
          </a:bodyPr>
          <a:lstStyle/>
          <a:p>
            <a:pPr algn="ctr"/>
            <a:r>
              <a:rPr lang="en-US" dirty="0"/>
              <a:t>1</a:t>
            </a:r>
          </a:p>
        </p:txBody>
      </p:sp>
      <p:sp>
        <p:nvSpPr>
          <p:cNvPr id="52" name="TextBox 51"/>
          <p:cNvSpPr txBox="1"/>
          <p:nvPr/>
        </p:nvSpPr>
        <p:spPr>
          <a:xfrm>
            <a:off x="4676831" y="3151119"/>
            <a:ext cx="432048" cy="369332"/>
          </a:xfrm>
          <a:prstGeom prst="rect">
            <a:avLst/>
          </a:prstGeom>
          <a:noFill/>
        </p:spPr>
        <p:txBody>
          <a:bodyPr wrap="square" rtlCol="0">
            <a:spAutoFit/>
          </a:bodyPr>
          <a:lstStyle/>
          <a:p>
            <a:pPr algn="ctr"/>
            <a:r>
              <a:rPr lang="en-US" dirty="0"/>
              <a:t>2</a:t>
            </a:r>
          </a:p>
        </p:txBody>
      </p:sp>
      <p:sp>
        <p:nvSpPr>
          <p:cNvPr id="53" name="TextBox 52"/>
          <p:cNvSpPr txBox="1"/>
          <p:nvPr/>
        </p:nvSpPr>
        <p:spPr>
          <a:xfrm>
            <a:off x="4691196" y="3488185"/>
            <a:ext cx="432048" cy="369332"/>
          </a:xfrm>
          <a:prstGeom prst="rect">
            <a:avLst/>
          </a:prstGeom>
          <a:noFill/>
        </p:spPr>
        <p:txBody>
          <a:bodyPr wrap="square" rtlCol="0">
            <a:spAutoFit/>
          </a:bodyPr>
          <a:lstStyle/>
          <a:p>
            <a:pPr algn="ctr"/>
            <a:r>
              <a:rPr lang="en-US" dirty="0"/>
              <a:t>3</a:t>
            </a:r>
          </a:p>
        </p:txBody>
      </p:sp>
      <p:sp>
        <p:nvSpPr>
          <p:cNvPr id="54" name="TextBox 53"/>
          <p:cNvSpPr txBox="1"/>
          <p:nvPr/>
        </p:nvSpPr>
        <p:spPr>
          <a:xfrm>
            <a:off x="4691196" y="3815752"/>
            <a:ext cx="432048" cy="369332"/>
          </a:xfrm>
          <a:prstGeom prst="rect">
            <a:avLst/>
          </a:prstGeom>
          <a:noFill/>
        </p:spPr>
        <p:txBody>
          <a:bodyPr wrap="square" rtlCol="0">
            <a:spAutoFit/>
          </a:bodyPr>
          <a:lstStyle/>
          <a:p>
            <a:pPr algn="ctr"/>
            <a:r>
              <a:rPr lang="en-US" dirty="0"/>
              <a:t>4</a:t>
            </a:r>
          </a:p>
        </p:txBody>
      </p:sp>
    </p:spTree>
    <p:extLst>
      <p:ext uri="{BB962C8B-B14F-4D97-AF65-F5344CB8AC3E}">
        <p14:creationId xmlns:p14="http://schemas.microsoft.com/office/powerpoint/2010/main" val="4279175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Matrices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The adjacency matrix of an </a:t>
                </a:r>
                <a:r>
                  <a:rPr lang="en-US" b="1" dirty="0"/>
                  <a:t>undirected graph </a:t>
                </a:r>
                <a14:m>
                  <m:oMath xmlns:m="http://schemas.openxmlformats.org/officeDocument/2006/math">
                    <m:r>
                      <a:rPr lang="en-US" b="0" i="1" smtClean="0">
                        <a:latin typeface="Cambria Math"/>
                      </a:rPr>
                      <m:t>𝐺</m:t>
                    </m:r>
                  </m:oMath>
                </a14:m>
                <a:r>
                  <a:rPr lang="en-US" dirty="0"/>
                  <a:t> is a </a:t>
                </a:r>
                <a:r>
                  <a:rPr lang="en-US" b="1" dirty="0"/>
                  <a:t>symmetric matrix </a:t>
                </a:r>
                <a:r>
                  <a:rPr lang="en-US" dirty="0"/>
                  <a:t>i.e., </a:t>
                </a:r>
                <a14:m>
                  <m:oMath xmlns:m="http://schemas.openxmlformats.org/officeDocument/2006/math">
                    <m:r>
                      <a:rPr lang="en-US" b="0" i="1" smtClean="0">
                        <a:latin typeface="Cambria Math"/>
                      </a:rPr>
                      <m:t>𝑇</m:t>
                    </m:r>
                    <m:d>
                      <m:dPr>
                        <m:begChr m:val="["/>
                        <m:endChr m:val="]"/>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r>
                          <a:rPr lang="en-US" b="0" i="1" smtClean="0">
                            <a:latin typeface="Cambria Math"/>
                          </a:rPr>
                          <m:t>𝑗</m:t>
                        </m:r>
                      </m:e>
                    </m:d>
                    <m:r>
                      <a:rPr lang="en-US" b="0" i="1" smtClean="0">
                        <a:latin typeface="Cambria Math"/>
                      </a:rPr>
                      <m:t>=</m:t>
                    </m:r>
                    <m:r>
                      <a:rPr lang="en-US" b="0" i="1" smtClean="0">
                        <a:latin typeface="Cambria Math"/>
                      </a:rPr>
                      <m:t>𝑇</m:t>
                    </m:r>
                    <m:r>
                      <a:rPr lang="en-US" b="0" i="1" smtClean="0">
                        <a:latin typeface="Cambria Math"/>
                      </a:rPr>
                      <m:t>[</m:t>
                    </m:r>
                    <m:r>
                      <a:rPr lang="en-US" b="0" i="1" smtClean="0">
                        <a:latin typeface="Cambria Math"/>
                      </a:rPr>
                      <m:t>𝑗</m:t>
                    </m:r>
                    <m:r>
                      <a:rPr lang="en-US" b="0" i="1" smtClean="0">
                        <a:latin typeface="Cambria Math"/>
                      </a:rPr>
                      <m:t>,</m:t>
                    </m:r>
                    <m:r>
                      <a:rPr lang="en-US" b="0" i="1" smtClean="0">
                        <a:latin typeface="Cambria Math"/>
                      </a:rPr>
                      <m:t>𝑖</m:t>
                    </m:r>
                    <m:r>
                      <a:rPr lang="en-US" b="0" i="1" smtClean="0">
                        <a:latin typeface="Cambria Math"/>
                      </a:rPr>
                      <m:t>]</m:t>
                    </m:r>
                  </m:oMath>
                </a14:m>
                <a:r>
                  <a:rPr lang="en-US" dirty="0"/>
                  <a:t> for all </a:t>
                </a:r>
                <a14:m>
                  <m:oMath xmlns:m="http://schemas.openxmlformats.org/officeDocument/2006/math">
                    <m:r>
                      <a:rPr lang="en-US" b="0" i="1" smtClean="0">
                        <a:latin typeface="Cambria Math"/>
                      </a:rPr>
                      <m:t>𝑖</m:t>
                    </m:r>
                  </m:oMath>
                </a14:m>
                <a:r>
                  <a:rPr lang="en-US" dirty="0"/>
                  <a:t> and </a:t>
                </a:r>
                <a14:m>
                  <m:oMath xmlns:m="http://schemas.openxmlformats.org/officeDocument/2006/math">
                    <m:r>
                      <a:rPr lang="en-US" b="0" i="1" smtClean="0">
                        <a:latin typeface="Cambria Math"/>
                      </a:rPr>
                      <m:t>𝑗</m:t>
                    </m:r>
                  </m:oMath>
                </a14:m>
                <a:r>
                  <a:rPr lang="en-US" dirty="0"/>
                  <a:t> in the range </a:t>
                </a:r>
                <a14:m>
                  <m:oMath xmlns:m="http://schemas.openxmlformats.org/officeDocument/2006/math">
                    <m:r>
                      <a:rPr lang="en-US" b="0" i="1" smtClean="0">
                        <a:latin typeface="Cambria Math"/>
                      </a:rPr>
                      <m:t>1</m:t>
                    </m:r>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m:t>
                    </m:r>
                    <m:r>
                      <a:rPr lang="en-US" b="0" i="1" smtClean="0">
                        <a:latin typeface="Cambria Math"/>
                        <a:ea typeface="Cambria Math"/>
                      </a:rPr>
                      <m:t>𝑗</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m:t>
                    </m:r>
                  </m:oMath>
                </a14:m>
                <a:endParaRPr lang="en-US" dirty="0"/>
              </a:p>
              <a:p>
                <a:endParaRPr lang="en-US" dirty="0"/>
              </a:p>
              <a:p>
                <a:r>
                  <a:rPr lang="en-US" dirty="0"/>
                  <a:t>The adjacency matrix for a </a:t>
                </a:r>
                <a:r>
                  <a:rPr lang="en-US" b="1" dirty="0"/>
                  <a:t>directed graph </a:t>
                </a:r>
                <a:r>
                  <a:rPr lang="en-US" dirty="0"/>
                  <a:t>need not be symmetric.</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41</a:t>
            </a:fld>
            <a:endParaRPr lang="en-US"/>
          </a:p>
        </p:txBody>
      </p:sp>
    </p:spTree>
    <p:extLst>
      <p:ext uri="{BB962C8B-B14F-4D97-AF65-F5344CB8AC3E}">
        <p14:creationId xmlns:p14="http://schemas.microsoft.com/office/powerpoint/2010/main" val="3398732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Matrices</a:t>
            </a:r>
          </a:p>
        </p:txBody>
      </p:sp>
      <p:sp>
        <p:nvSpPr>
          <p:cNvPr id="3" name="Content Placeholder 2"/>
          <p:cNvSpPr>
            <a:spLocks noGrp="1"/>
          </p:cNvSpPr>
          <p:nvPr>
            <p:ph idx="1"/>
          </p:nvPr>
        </p:nvSpPr>
        <p:spPr/>
        <p:txBody>
          <a:bodyPr/>
          <a:lstStyle/>
          <a:p>
            <a:r>
              <a:rPr lang="en-US" dirty="0"/>
              <a:t>The </a:t>
            </a:r>
            <a:r>
              <a:rPr lang="en-US" b="1" dirty="0"/>
              <a:t>diagonal entries </a:t>
            </a:r>
            <a:r>
              <a:rPr lang="en-US" dirty="0"/>
              <a:t>in an adjacency matrix (of a directed or undirected graph) </a:t>
            </a:r>
            <a:r>
              <a:rPr lang="en-US" b="1" dirty="0"/>
              <a:t>are zero</a:t>
            </a:r>
            <a:r>
              <a:rPr lang="en-US" dirty="0"/>
              <a:t>, since graphs as we have defined them are not permitted to have looping self-referential edges that connect a vertex to itself.</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42</a:t>
            </a:fld>
            <a:endParaRPr lang="en-US"/>
          </a:p>
        </p:txBody>
      </p:sp>
    </p:spTree>
    <p:extLst>
      <p:ext uri="{BB962C8B-B14F-4D97-AF65-F5344CB8AC3E}">
        <p14:creationId xmlns:p14="http://schemas.microsoft.com/office/powerpoint/2010/main" val="169037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a:t>
            </a:r>
          </a:p>
        </p:txBody>
      </p:sp>
      <p:graphicFrame>
        <p:nvGraphicFramePr>
          <p:cNvPr id="44" name="Content Placeholder 43"/>
          <p:cNvGraphicFramePr>
            <a:graphicFrameLocks noGrp="1"/>
          </p:cNvGraphicFramePr>
          <p:nvPr>
            <p:ph idx="1"/>
            <p:extLst>
              <p:ext uri="{D42A27DB-BD31-4B8C-83A1-F6EECF244321}">
                <p14:modId xmlns:p14="http://schemas.microsoft.com/office/powerpoint/2010/main" val="967913852"/>
              </p:ext>
            </p:extLst>
          </p:nvPr>
        </p:nvGraphicFramePr>
        <p:xfrm>
          <a:off x="5076056" y="2749673"/>
          <a:ext cx="1872208" cy="1463040"/>
        </p:xfrm>
        <a:graphic>
          <a:graphicData uri="http://schemas.openxmlformats.org/drawingml/2006/table">
            <a:tbl>
              <a:tblPr firstRow="1" bandRow="1">
                <a:tableStyleId>{5C22544A-7EE6-4342-B048-85BDC9FD1C3A}</a:tableStyleId>
              </a:tblPr>
              <a:tblGrid>
                <a:gridCol w="468052">
                  <a:extLst>
                    <a:ext uri="{9D8B030D-6E8A-4147-A177-3AD203B41FA5}">
                      <a16:colId xmlns:a16="http://schemas.microsoft.com/office/drawing/2014/main" val="20000"/>
                    </a:ext>
                  </a:extLst>
                </a:gridCol>
                <a:gridCol w="468052">
                  <a:extLst>
                    <a:ext uri="{9D8B030D-6E8A-4147-A177-3AD203B41FA5}">
                      <a16:colId xmlns:a16="http://schemas.microsoft.com/office/drawing/2014/main" val="20001"/>
                    </a:ext>
                  </a:extLst>
                </a:gridCol>
                <a:gridCol w="468052">
                  <a:extLst>
                    <a:ext uri="{9D8B030D-6E8A-4147-A177-3AD203B41FA5}">
                      <a16:colId xmlns:a16="http://schemas.microsoft.com/office/drawing/2014/main" val="20002"/>
                    </a:ext>
                  </a:extLst>
                </a:gridCol>
                <a:gridCol w="468052">
                  <a:extLst>
                    <a:ext uri="{9D8B030D-6E8A-4147-A177-3AD203B41FA5}">
                      <a16:colId xmlns:a16="http://schemas.microsoft.com/office/drawing/2014/main" val="20003"/>
                    </a:ext>
                  </a:extLst>
                </a:gridCol>
              </a:tblGrid>
              <a:tr h="353254">
                <a:tc>
                  <a:txBody>
                    <a:bodyPr/>
                    <a:lstStyle/>
                    <a:p>
                      <a:r>
                        <a:rPr lang="en-US" b="0" baseline="0" dirty="0">
                          <a:solidFill>
                            <a:schemeClr val="tx1"/>
                          </a:solidFill>
                        </a:rPr>
                        <a:t>0</a:t>
                      </a:r>
                    </a:p>
                  </a:txBody>
                  <a:tcPr>
                    <a:solidFill>
                      <a:schemeClr val="tx2">
                        <a:lumMod val="20000"/>
                        <a:lumOff val="80000"/>
                      </a:schemeClr>
                    </a:solidFill>
                  </a:tcPr>
                </a:tc>
                <a:tc>
                  <a:txBody>
                    <a:bodyPr/>
                    <a:lstStyle/>
                    <a:p>
                      <a:r>
                        <a:rPr lang="en-US" b="0" baseline="0" dirty="0">
                          <a:solidFill>
                            <a:schemeClr val="tx1"/>
                          </a:solidFill>
                        </a:rPr>
                        <a:t>1</a:t>
                      </a:r>
                    </a:p>
                  </a:txBody>
                  <a:tcPr>
                    <a:solidFill>
                      <a:schemeClr val="tx2">
                        <a:lumMod val="20000"/>
                        <a:lumOff val="80000"/>
                      </a:schemeClr>
                    </a:solidFill>
                  </a:tcPr>
                </a:tc>
                <a:tc>
                  <a:txBody>
                    <a:bodyPr/>
                    <a:lstStyle/>
                    <a:p>
                      <a:r>
                        <a:rPr lang="en-US" b="0" baseline="0" dirty="0">
                          <a:solidFill>
                            <a:schemeClr val="tx1"/>
                          </a:solidFill>
                        </a:rPr>
                        <a:t>1</a:t>
                      </a:r>
                    </a:p>
                  </a:txBody>
                  <a:tcPr>
                    <a:solidFill>
                      <a:schemeClr val="tx2">
                        <a:lumMod val="20000"/>
                        <a:lumOff val="80000"/>
                      </a:schemeClr>
                    </a:solidFill>
                  </a:tcPr>
                </a:tc>
                <a:tc>
                  <a:txBody>
                    <a:bodyPr/>
                    <a:lstStyle/>
                    <a:p>
                      <a:r>
                        <a:rPr lang="en-US" b="0" baseline="0" dirty="0">
                          <a:solidFill>
                            <a:schemeClr val="tx1"/>
                          </a:solidFill>
                        </a:rPr>
                        <a:t>1</a:t>
                      </a:r>
                    </a:p>
                  </a:txBody>
                  <a:tcPr>
                    <a:solidFill>
                      <a:schemeClr val="tx2">
                        <a:lumMod val="20000"/>
                        <a:lumOff val="80000"/>
                      </a:schemeClr>
                    </a:solidFill>
                  </a:tcPr>
                </a:tc>
                <a:extLst>
                  <a:ext uri="{0D108BD9-81ED-4DB2-BD59-A6C34878D82A}">
                    <a16:rowId xmlns:a16="http://schemas.microsoft.com/office/drawing/2014/main" val="10000"/>
                  </a:ext>
                </a:extLst>
              </a:tr>
              <a:tr h="353254">
                <a:tc>
                  <a:txBody>
                    <a:bodyPr/>
                    <a:lstStyle/>
                    <a:p>
                      <a:r>
                        <a:rPr lang="en-US" dirty="0"/>
                        <a:t>1</a:t>
                      </a:r>
                    </a:p>
                  </a:txBody>
                  <a:tcPr>
                    <a:solidFill>
                      <a:schemeClr val="tx2">
                        <a:lumMod val="20000"/>
                        <a:lumOff val="80000"/>
                      </a:schemeClr>
                    </a:solidFill>
                  </a:tcPr>
                </a:tc>
                <a:tc>
                  <a:txBody>
                    <a:bodyPr/>
                    <a:lstStyle/>
                    <a:p>
                      <a:r>
                        <a:rPr lang="en-US" dirty="0"/>
                        <a:t>0</a:t>
                      </a:r>
                    </a:p>
                  </a:txBody>
                  <a:tcPr>
                    <a:solidFill>
                      <a:schemeClr val="tx2">
                        <a:lumMod val="20000"/>
                        <a:lumOff val="80000"/>
                      </a:schemeClr>
                    </a:solidFill>
                  </a:tcPr>
                </a:tc>
                <a:tc>
                  <a:txBody>
                    <a:bodyPr/>
                    <a:lstStyle/>
                    <a:p>
                      <a:r>
                        <a:rPr lang="en-US" dirty="0"/>
                        <a:t>1</a:t>
                      </a:r>
                    </a:p>
                  </a:txBody>
                  <a:tcPr>
                    <a:solidFill>
                      <a:schemeClr val="tx2">
                        <a:lumMod val="20000"/>
                        <a:lumOff val="80000"/>
                      </a:schemeClr>
                    </a:solidFill>
                  </a:tcPr>
                </a:tc>
                <a:tc>
                  <a:txBody>
                    <a:bodyPr/>
                    <a:lstStyle/>
                    <a:p>
                      <a:r>
                        <a:rPr lang="en-US" dirty="0"/>
                        <a:t>1</a:t>
                      </a:r>
                    </a:p>
                  </a:txBody>
                  <a:tcPr>
                    <a:solidFill>
                      <a:schemeClr val="tx2">
                        <a:lumMod val="20000"/>
                        <a:lumOff val="80000"/>
                      </a:schemeClr>
                    </a:solidFill>
                  </a:tcPr>
                </a:tc>
                <a:extLst>
                  <a:ext uri="{0D108BD9-81ED-4DB2-BD59-A6C34878D82A}">
                    <a16:rowId xmlns:a16="http://schemas.microsoft.com/office/drawing/2014/main" val="10001"/>
                  </a:ext>
                </a:extLst>
              </a:tr>
              <a:tr h="353254">
                <a:tc>
                  <a:txBody>
                    <a:bodyPr/>
                    <a:lstStyle/>
                    <a:p>
                      <a:r>
                        <a:rPr lang="en-US" dirty="0"/>
                        <a:t>1</a:t>
                      </a:r>
                    </a:p>
                  </a:txBody>
                  <a:tcPr>
                    <a:solidFill>
                      <a:schemeClr val="tx2">
                        <a:lumMod val="20000"/>
                        <a:lumOff val="80000"/>
                      </a:schemeClr>
                    </a:solidFill>
                  </a:tcPr>
                </a:tc>
                <a:tc>
                  <a:txBody>
                    <a:bodyPr/>
                    <a:lstStyle/>
                    <a:p>
                      <a:r>
                        <a:rPr lang="en-US" dirty="0"/>
                        <a:t>1</a:t>
                      </a:r>
                    </a:p>
                  </a:txBody>
                  <a:tcPr>
                    <a:solidFill>
                      <a:schemeClr val="tx2">
                        <a:lumMod val="20000"/>
                        <a:lumOff val="80000"/>
                      </a:schemeClr>
                    </a:solidFill>
                  </a:tcPr>
                </a:tc>
                <a:tc>
                  <a:txBody>
                    <a:bodyPr/>
                    <a:lstStyle/>
                    <a:p>
                      <a:r>
                        <a:rPr lang="en-US" dirty="0"/>
                        <a:t>0</a:t>
                      </a:r>
                    </a:p>
                  </a:txBody>
                  <a:tcPr>
                    <a:solidFill>
                      <a:schemeClr val="tx2">
                        <a:lumMod val="20000"/>
                        <a:lumOff val="80000"/>
                      </a:schemeClr>
                    </a:solidFill>
                  </a:tcPr>
                </a:tc>
                <a:tc>
                  <a:txBody>
                    <a:bodyPr/>
                    <a:lstStyle/>
                    <a:p>
                      <a:r>
                        <a:rPr lang="en-US" dirty="0"/>
                        <a:t>1</a:t>
                      </a:r>
                    </a:p>
                  </a:txBody>
                  <a:tcPr>
                    <a:solidFill>
                      <a:schemeClr val="tx2">
                        <a:lumMod val="20000"/>
                        <a:lumOff val="80000"/>
                      </a:schemeClr>
                    </a:solidFill>
                  </a:tcPr>
                </a:tc>
                <a:extLst>
                  <a:ext uri="{0D108BD9-81ED-4DB2-BD59-A6C34878D82A}">
                    <a16:rowId xmlns:a16="http://schemas.microsoft.com/office/drawing/2014/main" val="10002"/>
                  </a:ext>
                </a:extLst>
              </a:tr>
              <a:tr h="353254">
                <a:tc>
                  <a:txBody>
                    <a:bodyPr/>
                    <a:lstStyle/>
                    <a:p>
                      <a:r>
                        <a:rPr lang="en-US" dirty="0"/>
                        <a:t>1</a:t>
                      </a:r>
                    </a:p>
                  </a:txBody>
                  <a:tcPr>
                    <a:solidFill>
                      <a:schemeClr val="tx2">
                        <a:lumMod val="20000"/>
                        <a:lumOff val="80000"/>
                      </a:schemeClr>
                    </a:solidFill>
                  </a:tcPr>
                </a:tc>
                <a:tc>
                  <a:txBody>
                    <a:bodyPr/>
                    <a:lstStyle/>
                    <a:p>
                      <a:r>
                        <a:rPr lang="en-US" dirty="0"/>
                        <a:t>1</a:t>
                      </a:r>
                    </a:p>
                  </a:txBody>
                  <a:tcPr>
                    <a:solidFill>
                      <a:schemeClr val="tx2">
                        <a:lumMod val="20000"/>
                        <a:lumOff val="80000"/>
                      </a:schemeClr>
                    </a:solidFill>
                  </a:tcPr>
                </a:tc>
                <a:tc>
                  <a:txBody>
                    <a:bodyPr/>
                    <a:lstStyle/>
                    <a:p>
                      <a:r>
                        <a:rPr lang="en-US" dirty="0"/>
                        <a:t>1</a:t>
                      </a:r>
                    </a:p>
                  </a:txBody>
                  <a:tcPr>
                    <a:solidFill>
                      <a:schemeClr val="tx2">
                        <a:lumMod val="20000"/>
                        <a:lumOff val="80000"/>
                      </a:schemeClr>
                    </a:solidFill>
                  </a:tcPr>
                </a:tc>
                <a:tc>
                  <a:txBody>
                    <a:bodyPr/>
                    <a:lstStyle/>
                    <a:p>
                      <a:r>
                        <a:rPr lang="en-US" dirty="0"/>
                        <a:t>0</a:t>
                      </a:r>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43</a:t>
            </a:fld>
            <a:endParaRPr lang="en-US"/>
          </a:p>
        </p:txBody>
      </p:sp>
      <p:sp>
        <p:nvSpPr>
          <p:cNvPr id="6" name="Oval 5"/>
          <p:cNvSpPr/>
          <p:nvPr/>
        </p:nvSpPr>
        <p:spPr>
          <a:xfrm>
            <a:off x="791580" y="247447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1580" y="422363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99322" y="247447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99322" y="418508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7" idx="0"/>
          </p:cNvCxnSpPr>
          <p:nvPr/>
        </p:nvCxnSpPr>
        <p:spPr>
          <a:xfrm flipV="1">
            <a:off x="971600" y="2839230"/>
            <a:ext cx="31852" cy="1384405"/>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44307" y="2474474"/>
            <a:ext cx="254586" cy="369332"/>
          </a:xfrm>
          <a:prstGeom prst="rect">
            <a:avLst/>
          </a:prstGeom>
          <a:noFill/>
        </p:spPr>
        <p:txBody>
          <a:bodyPr wrap="square" rtlCol="0">
            <a:spAutoFit/>
          </a:bodyPr>
          <a:lstStyle/>
          <a:p>
            <a:pPr algn="ctr"/>
            <a:r>
              <a:rPr lang="en-US" dirty="0"/>
              <a:t>1</a:t>
            </a:r>
          </a:p>
        </p:txBody>
      </p:sp>
      <p:sp>
        <p:nvSpPr>
          <p:cNvPr id="19" name="TextBox 18"/>
          <p:cNvSpPr txBox="1"/>
          <p:nvPr/>
        </p:nvSpPr>
        <p:spPr>
          <a:xfrm>
            <a:off x="3072555" y="2475507"/>
            <a:ext cx="254586" cy="369332"/>
          </a:xfrm>
          <a:prstGeom prst="rect">
            <a:avLst/>
          </a:prstGeom>
          <a:noFill/>
        </p:spPr>
        <p:txBody>
          <a:bodyPr wrap="square" rtlCol="0">
            <a:spAutoFit/>
          </a:bodyPr>
          <a:lstStyle/>
          <a:p>
            <a:pPr algn="ctr"/>
            <a:r>
              <a:rPr lang="en-US" dirty="0"/>
              <a:t>2</a:t>
            </a:r>
          </a:p>
        </p:txBody>
      </p:sp>
      <p:sp>
        <p:nvSpPr>
          <p:cNvPr id="20" name="TextBox 19"/>
          <p:cNvSpPr txBox="1"/>
          <p:nvPr/>
        </p:nvSpPr>
        <p:spPr>
          <a:xfrm>
            <a:off x="854580" y="4199713"/>
            <a:ext cx="254586" cy="369332"/>
          </a:xfrm>
          <a:prstGeom prst="rect">
            <a:avLst/>
          </a:prstGeom>
          <a:noFill/>
        </p:spPr>
        <p:txBody>
          <a:bodyPr wrap="square" rtlCol="0">
            <a:spAutoFit/>
          </a:bodyPr>
          <a:lstStyle/>
          <a:p>
            <a:pPr algn="ctr"/>
            <a:r>
              <a:rPr lang="en-US" dirty="0"/>
              <a:t>3</a:t>
            </a:r>
          </a:p>
        </p:txBody>
      </p:sp>
      <p:sp>
        <p:nvSpPr>
          <p:cNvPr id="22" name="TextBox 21"/>
          <p:cNvSpPr txBox="1"/>
          <p:nvPr/>
        </p:nvSpPr>
        <p:spPr>
          <a:xfrm>
            <a:off x="3052049" y="4162690"/>
            <a:ext cx="254586" cy="369332"/>
          </a:xfrm>
          <a:prstGeom prst="rect">
            <a:avLst/>
          </a:prstGeom>
          <a:noFill/>
        </p:spPr>
        <p:txBody>
          <a:bodyPr wrap="square" rtlCol="0">
            <a:spAutoFit/>
          </a:bodyPr>
          <a:lstStyle/>
          <a:p>
            <a:pPr algn="ctr"/>
            <a:r>
              <a:rPr lang="en-US" dirty="0"/>
              <a:t>4</a:t>
            </a:r>
          </a:p>
        </p:txBody>
      </p:sp>
      <p:cxnSp>
        <p:nvCxnSpPr>
          <p:cNvPr id="35" name="Straight Arrow Connector 34"/>
          <p:cNvCxnSpPr>
            <a:stCxn id="6" idx="6"/>
            <a:endCxn id="8" idx="2"/>
          </p:cNvCxnSpPr>
          <p:nvPr/>
        </p:nvCxnSpPr>
        <p:spPr>
          <a:xfrm>
            <a:off x="1151620" y="2654494"/>
            <a:ext cx="1847702" cy="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0" idx="0"/>
          </p:cNvCxnSpPr>
          <p:nvPr/>
        </p:nvCxnSpPr>
        <p:spPr>
          <a:xfrm>
            <a:off x="3179342" y="2839230"/>
            <a:ext cx="0" cy="1345854"/>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7" idx="6"/>
            <a:endCxn id="10" idx="2"/>
          </p:cNvCxnSpPr>
          <p:nvPr/>
        </p:nvCxnSpPr>
        <p:spPr>
          <a:xfrm flipV="1">
            <a:off x="1151620" y="4365104"/>
            <a:ext cx="1847702" cy="38551"/>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0" idx="1"/>
            <a:endCxn id="6" idx="5"/>
          </p:cNvCxnSpPr>
          <p:nvPr/>
        </p:nvCxnSpPr>
        <p:spPr>
          <a:xfrm flipH="1" flipV="1">
            <a:off x="1098893" y="2781787"/>
            <a:ext cx="1953156" cy="1456024"/>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8" idx="3"/>
            <a:endCxn id="7" idx="7"/>
          </p:cNvCxnSpPr>
          <p:nvPr/>
        </p:nvCxnSpPr>
        <p:spPr>
          <a:xfrm flipH="1">
            <a:off x="1098893" y="2781787"/>
            <a:ext cx="1953156" cy="1494575"/>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26829" y="4714885"/>
            <a:ext cx="2496594" cy="369332"/>
          </a:xfrm>
          <a:prstGeom prst="rect">
            <a:avLst/>
          </a:prstGeom>
          <a:noFill/>
        </p:spPr>
        <p:txBody>
          <a:bodyPr wrap="square" rtlCol="0">
            <a:spAutoFit/>
          </a:bodyPr>
          <a:lstStyle/>
          <a:p>
            <a:r>
              <a:rPr lang="en-US" dirty="0"/>
              <a:t>An undirected graph G</a:t>
            </a:r>
          </a:p>
        </p:txBody>
      </p:sp>
      <p:sp>
        <p:nvSpPr>
          <p:cNvPr id="46" name="TextBox 45"/>
          <p:cNvSpPr txBox="1"/>
          <p:nvPr/>
        </p:nvSpPr>
        <p:spPr>
          <a:xfrm>
            <a:off x="4499992" y="4675202"/>
            <a:ext cx="3384376" cy="369332"/>
          </a:xfrm>
          <a:prstGeom prst="rect">
            <a:avLst/>
          </a:prstGeom>
          <a:noFill/>
        </p:spPr>
        <p:txBody>
          <a:bodyPr wrap="square" rtlCol="0">
            <a:spAutoFit/>
          </a:bodyPr>
          <a:lstStyle/>
          <a:p>
            <a:r>
              <a:rPr lang="en-US" dirty="0"/>
              <a:t>The adjacency matrix for graph G</a:t>
            </a:r>
          </a:p>
        </p:txBody>
      </p:sp>
      <p:sp>
        <p:nvSpPr>
          <p:cNvPr id="47" name="TextBox 46"/>
          <p:cNvSpPr txBox="1"/>
          <p:nvPr/>
        </p:nvSpPr>
        <p:spPr>
          <a:xfrm>
            <a:off x="5108879" y="2373945"/>
            <a:ext cx="432048" cy="369332"/>
          </a:xfrm>
          <a:prstGeom prst="rect">
            <a:avLst/>
          </a:prstGeom>
          <a:noFill/>
        </p:spPr>
        <p:txBody>
          <a:bodyPr wrap="square" rtlCol="0">
            <a:spAutoFit/>
          </a:bodyPr>
          <a:lstStyle/>
          <a:p>
            <a:pPr algn="ctr"/>
            <a:r>
              <a:rPr lang="en-US" dirty="0"/>
              <a:t>1</a:t>
            </a:r>
          </a:p>
        </p:txBody>
      </p:sp>
      <p:sp>
        <p:nvSpPr>
          <p:cNvPr id="48" name="TextBox 47"/>
          <p:cNvSpPr txBox="1"/>
          <p:nvPr/>
        </p:nvSpPr>
        <p:spPr>
          <a:xfrm>
            <a:off x="5540927" y="2382307"/>
            <a:ext cx="432048" cy="369332"/>
          </a:xfrm>
          <a:prstGeom prst="rect">
            <a:avLst/>
          </a:prstGeom>
          <a:noFill/>
        </p:spPr>
        <p:txBody>
          <a:bodyPr wrap="square" rtlCol="0">
            <a:spAutoFit/>
          </a:bodyPr>
          <a:lstStyle/>
          <a:p>
            <a:pPr algn="ctr"/>
            <a:r>
              <a:rPr lang="en-US" dirty="0"/>
              <a:t>2</a:t>
            </a:r>
          </a:p>
        </p:txBody>
      </p:sp>
      <p:sp>
        <p:nvSpPr>
          <p:cNvPr id="49" name="TextBox 48"/>
          <p:cNvSpPr txBox="1"/>
          <p:nvPr/>
        </p:nvSpPr>
        <p:spPr>
          <a:xfrm>
            <a:off x="6004508" y="2390454"/>
            <a:ext cx="432048" cy="369332"/>
          </a:xfrm>
          <a:prstGeom prst="rect">
            <a:avLst/>
          </a:prstGeom>
          <a:noFill/>
        </p:spPr>
        <p:txBody>
          <a:bodyPr wrap="square" rtlCol="0">
            <a:spAutoFit/>
          </a:bodyPr>
          <a:lstStyle/>
          <a:p>
            <a:pPr algn="ctr"/>
            <a:r>
              <a:rPr lang="en-US" dirty="0"/>
              <a:t>3</a:t>
            </a:r>
          </a:p>
        </p:txBody>
      </p:sp>
      <p:sp>
        <p:nvSpPr>
          <p:cNvPr id="50" name="TextBox 49"/>
          <p:cNvSpPr txBox="1"/>
          <p:nvPr/>
        </p:nvSpPr>
        <p:spPr>
          <a:xfrm>
            <a:off x="6436556" y="2373945"/>
            <a:ext cx="432048" cy="369332"/>
          </a:xfrm>
          <a:prstGeom prst="rect">
            <a:avLst/>
          </a:prstGeom>
          <a:noFill/>
        </p:spPr>
        <p:txBody>
          <a:bodyPr wrap="square" rtlCol="0">
            <a:spAutoFit/>
          </a:bodyPr>
          <a:lstStyle/>
          <a:p>
            <a:pPr algn="ctr"/>
            <a:r>
              <a:rPr lang="en-US" dirty="0"/>
              <a:t>4</a:t>
            </a:r>
          </a:p>
        </p:txBody>
      </p:sp>
      <p:sp>
        <p:nvSpPr>
          <p:cNvPr id="51" name="TextBox 50"/>
          <p:cNvSpPr txBox="1"/>
          <p:nvPr/>
        </p:nvSpPr>
        <p:spPr>
          <a:xfrm>
            <a:off x="4676831" y="2781787"/>
            <a:ext cx="432048" cy="369332"/>
          </a:xfrm>
          <a:prstGeom prst="rect">
            <a:avLst/>
          </a:prstGeom>
          <a:noFill/>
        </p:spPr>
        <p:txBody>
          <a:bodyPr wrap="square" rtlCol="0">
            <a:spAutoFit/>
          </a:bodyPr>
          <a:lstStyle/>
          <a:p>
            <a:pPr algn="ctr"/>
            <a:r>
              <a:rPr lang="en-US" dirty="0"/>
              <a:t>1</a:t>
            </a:r>
          </a:p>
        </p:txBody>
      </p:sp>
      <p:sp>
        <p:nvSpPr>
          <p:cNvPr id="52" name="TextBox 51"/>
          <p:cNvSpPr txBox="1"/>
          <p:nvPr/>
        </p:nvSpPr>
        <p:spPr>
          <a:xfrm>
            <a:off x="4676831" y="3151119"/>
            <a:ext cx="432048" cy="369332"/>
          </a:xfrm>
          <a:prstGeom prst="rect">
            <a:avLst/>
          </a:prstGeom>
          <a:noFill/>
        </p:spPr>
        <p:txBody>
          <a:bodyPr wrap="square" rtlCol="0">
            <a:spAutoFit/>
          </a:bodyPr>
          <a:lstStyle/>
          <a:p>
            <a:pPr algn="ctr"/>
            <a:r>
              <a:rPr lang="en-US" dirty="0"/>
              <a:t>2</a:t>
            </a:r>
          </a:p>
        </p:txBody>
      </p:sp>
      <p:sp>
        <p:nvSpPr>
          <p:cNvPr id="53" name="TextBox 52"/>
          <p:cNvSpPr txBox="1"/>
          <p:nvPr/>
        </p:nvSpPr>
        <p:spPr>
          <a:xfrm>
            <a:off x="4691196" y="3488185"/>
            <a:ext cx="432048" cy="369332"/>
          </a:xfrm>
          <a:prstGeom prst="rect">
            <a:avLst/>
          </a:prstGeom>
          <a:noFill/>
        </p:spPr>
        <p:txBody>
          <a:bodyPr wrap="square" rtlCol="0">
            <a:spAutoFit/>
          </a:bodyPr>
          <a:lstStyle/>
          <a:p>
            <a:pPr algn="ctr"/>
            <a:r>
              <a:rPr lang="en-US" dirty="0"/>
              <a:t>3</a:t>
            </a:r>
          </a:p>
        </p:txBody>
      </p:sp>
      <p:sp>
        <p:nvSpPr>
          <p:cNvPr id="54" name="TextBox 53"/>
          <p:cNvSpPr txBox="1"/>
          <p:nvPr/>
        </p:nvSpPr>
        <p:spPr>
          <a:xfrm>
            <a:off x="4691196" y="3815752"/>
            <a:ext cx="432048" cy="369332"/>
          </a:xfrm>
          <a:prstGeom prst="rect">
            <a:avLst/>
          </a:prstGeom>
          <a:noFill/>
        </p:spPr>
        <p:txBody>
          <a:bodyPr wrap="square" rtlCol="0">
            <a:spAutoFit/>
          </a:bodyPr>
          <a:lstStyle/>
          <a:p>
            <a:pPr algn="ctr"/>
            <a:r>
              <a:rPr lang="en-US" dirty="0"/>
              <a:t>4</a:t>
            </a:r>
          </a:p>
        </p:txBody>
      </p:sp>
    </p:spTree>
    <p:extLst>
      <p:ext uri="{BB962C8B-B14F-4D97-AF65-F5344CB8AC3E}">
        <p14:creationId xmlns:p14="http://schemas.microsoft.com/office/powerpoint/2010/main" val="2109033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Matrices in C</a:t>
            </a:r>
          </a:p>
        </p:txBody>
      </p:sp>
      <p:sp>
        <p:nvSpPr>
          <p:cNvPr id="3" name="Content Placeholder 2"/>
          <p:cNvSpPr>
            <a:spLocks noGrp="1"/>
          </p:cNvSpPr>
          <p:nvPr>
            <p:ph idx="1"/>
          </p:nvPr>
        </p:nvSpPr>
        <p:spPr/>
        <p:txBody>
          <a:bodyPr>
            <a:normAutofit/>
          </a:bodyPr>
          <a:lstStyle/>
          <a:p>
            <a:pPr marL="0" indent="0">
              <a:buNone/>
            </a:pPr>
            <a:r>
              <a:rPr lang="en-US" sz="2000" dirty="0">
                <a:latin typeface="Courier New" pitchFamily="49" charset="0"/>
                <a:cs typeface="Courier New" pitchFamily="49" charset="0"/>
              </a:rPr>
              <a:t>#define MAXVERTEX 10</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typedef </a:t>
            </a:r>
            <a:r>
              <a:rPr lang="en-US" sz="2000" dirty="0" err="1">
                <a:latin typeface="Courier New" pitchFamily="49" charset="0"/>
                <a:cs typeface="Courier New" pitchFamily="49" charset="0"/>
              </a:rPr>
              <a:t>enum</a:t>
            </a:r>
            <a:r>
              <a:rPr lang="en-US" sz="2000" dirty="0">
                <a:latin typeface="Courier New" pitchFamily="49" charset="0"/>
                <a:cs typeface="Courier New" pitchFamily="49" charset="0"/>
              </a:rPr>
              <a:t> {FALSE, TRUE} Boolean</a:t>
            </a:r>
          </a:p>
          <a:p>
            <a:pPr marL="0" indent="0">
              <a:buNone/>
            </a:pPr>
            <a:endParaRPr lang="en-US" sz="2000" dirty="0">
              <a:latin typeface="Courier New" pitchFamily="49" charset="0"/>
              <a:cs typeface="Courier New" pitchFamily="49" charset="0"/>
            </a:endParaRPr>
          </a:p>
          <a:p>
            <a:pPr marL="0" indent="0">
              <a:buNone/>
            </a:pPr>
            <a:r>
              <a:rPr lang="en-US" sz="2000" dirty="0" err="1">
                <a:latin typeface="Courier New" pitchFamily="49" charset="0"/>
                <a:cs typeface="Courier New" pitchFamily="49" charset="0"/>
              </a:rPr>
              <a:t>typedef</a:t>
            </a:r>
            <a:r>
              <a:rPr lang="en-US" sz="2000" dirty="0">
                <a:latin typeface="Courier New" pitchFamily="49" charset="0"/>
                <a:cs typeface="Courier New" pitchFamily="49" charset="0"/>
              </a:rPr>
              <a:t> Boolean</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AdjacencyMatrix</a:t>
            </a:r>
            <a:r>
              <a:rPr lang="en-US" sz="2000" dirty="0">
                <a:latin typeface="Courier New" pitchFamily="49" charset="0"/>
                <a:cs typeface="Courier New" pitchFamily="49" charset="0"/>
              </a:rPr>
              <a:t>[MAXVERTEX][MAXVERTEX]</a:t>
            </a:r>
          </a:p>
          <a:p>
            <a:pPr marL="0" indent="0">
              <a:buNone/>
            </a:pPr>
            <a:endParaRPr lang="en-US" sz="2000" dirty="0">
              <a:latin typeface="Courier New" pitchFamily="49" charset="0"/>
              <a:cs typeface="Courier New" pitchFamily="49" charset="0"/>
            </a:endParaRPr>
          </a:p>
          <a:p>
            <a:pPr marL="0" indent="0">
              <a:buNone/>
            </a:pPr>
            <a:r>
              <a:rPr lang="en-US" sz="2000" dirty="0" err="1">
                <a:latin typeface="Courier New" pitchFamily="49" charset="0"/>
                <a:cs typeface="Courier New" pitchFamily="49" charset="0"/>
              </a:rPr>
              <a:t>typedef</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struct</a:t>
            </a:r>
            <a:r>
              <a:rPr lang="en-US" sz="2000" dirty="0">
                <a:latin typeface="Courier New" pitchFamily="49" charset="0"/>
                <a:cs typeface="Courier New" pitchFamily="49" charset="0"/>
              </a:rPr>
              <a:t> graph {</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n    /*number of vertices in graph */</a:t>
            </a: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AdjacencyMatrix</a:t>
            </a:r>
            <a:r>
              <a:rPr lang="en-US" sz="2000" dirty="0">
                <a:latin typeface="Courier New" pitchFamily="49" charset="0"/>
                <a:cs typeface="Courier New" pitchFamily="49" charset="0"/>
              </a:rPr>
              <a:t> A;</a:t>
            </a:r>
          </a:p>
          <a:p>
            <a:pPr marL="0" indent="0">
              <a:buNone/>
            </a:pPr>
            <a:r>
              <a:rPr lang="en-US" sz="2000" dirty="0">
                <a:latin typeface="Courier New" pitchFamily="49" charset="0"/>
                <a:cs typeface="Courier New" pitchFamily="49" charset="0"/>
              </a:rPr>
              <a:t>} Graph;</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44</a:t>
            </a:fld>
            <a:endParaRPr lang="en-US"/>
          </a:p>
        </p:txBody>
      </p:sp>
    </p:spTree>
    <p:extLst>
      <p:ext uri="{BB962C8B-B14F-4D97-AF65-F5344CB8AC3E}">
        <p14:creationId xmlns:p14="http://schemas.microsoft.com/office/powerpoint/2010/main" val="1459640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Adjacency Sets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Another way to define a graph </a:t>
                </a:r>
                <a14:m>
                  <m:oMath xmlns:m="http://schemas.openxmlformats.org/officeDocument/2006/math">
                    <m:r>
                      <a:rPr lang="en-US" b="0" i="1" smtClean="0">
                        <a:latin typeface="Cambria Math"/>
                      </a:rPr>
                      <m:t>𝐺</m:t>
                    </m:r>
                    <m:r>
                      <a:rPr lang="en-US" b="0" i="1" smtClean="0">
                        <a:latin typeface="Cambria Math"/>
                      </a:rPr>
                      <m:t>=(</m:t>
                    </m:r>
                    <m:r>
                      <a:rPr lang="en-US" b="0" i="1" smtClean="0">
                        <a:latin typeface="Cambria Math"/>
                      </a:rPr>
                      <m:t>𝑉</m:t>
                    </m:r>
                    <m:r>
                      <a:rPr lang="en-US" b="0" i="1" smtClean="0">
                        <a:latin typeface="Cambria Math"/>
                      </a:rPr>
                      <m:t>,</m:t>
                    </m:r>
                    <m:r>
                      <a:rPr lang="en-US" b="0" i="1" smtClean="0">
                        <a:latin typeface="Cambria Math"/>
                      </a:rPr>
                      <m:t>𝐸</m:t>
                    </m:r>
                    <m:r>
                      <a:rPr lang="en-US" b="0" i="1" smtClean="0">
                        <a:latin typeface="Cambria Math"/>
                      </a:rPr>
                      <m:t>)</m:t>
                    </m:r>
                  </m:oMath>
                </a14:m>
                <a:r>
                  <a:rPr lang="en-US" dirty="0"/>
                  <a:t> is to specify </a:t>
                </a:r>
                <a:r>
                  <a:rPr lang="en-US" b="1" dirty="0"/>
                  <a:t>adjacency sets</a:t>
                </a:r>
                <a:r>
                  <a:rPr lang="el-GR" b="1" dirty="0"/>
                  <a:t> (σύνολα γειτνίασης)</a:t>
                </a:r>
                <a:r>
                  <a:rPr lang="en-US" b="1" dirty="0"/>
                  <a:t> </a:t>
                </a:r>
                <a:r>
                  <a:rPr lang="en-US" dirty="0"/>
                  <a:t>for each vertex in </a:t>
                </a:r>
                <a14:m>
                  <m:oMath xmlns:m="http://schemas.openxmlformats.org/officeDocument/2006/math">
                    <m:r>
                      <a:rPr lang="en-US" b="0" i="1" smtClean="0">
                        <a:latin typeface="Cambria Math"/>
                      </a:rPr>
                      <m:t>𝑉</m:t>
                    </m:r>
                    <m:r>
                      <a:rPr lang="en-US" b="0" i="1" smtClean="0">
                        <a:latin typeface="Cambria Math"/>
                      </a:rPr>
                      <m:t>.</m:t>
                    </m:r>
                  </m:oMath>
                </a14:m>
                <a:endParaRPr lang="en-US" dirty="0"/>
              </a:p>
              <a:p>
                <a:r>
                  <a:rPr lang="en-US" dirty="0"/>
                  <a:t>Let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𝑉</m:t>
                        </m:r>
                      </m:e>
                      <m:sub>
                        <m:r>
                          <a:rPr lang="en-US" b="0" i="1" smtClean="0">
                            <a:latin typeface="Cambria Math"/>
                          </a:rPr>
                          <m:t>𝑥</m:t>
                        </m:r>
                      </m:sub>
                    </m:sSub>
                  </m:oMath>
                </a14:m>
                <a:r>
                  <a:rPr lang="en-US" dirty="0"/>
                  <a:t> stand for the set of all vertices </a:t>
                </a:r>
                <a:r>
                  <a:rPr lang="en-US" b="1" dirty="0"/>
                  <a:t>adjacent</a:t>
                </a:r>
                <a:r>
                  <a:rPr lang="en-US" dirty="0"/>
                  <a:t> to </a:t>
                </a:r>
                <a14:m>
                  <m:oMath xmlns:m="http://schemas.openxmlformats.org/officeDocument/2006/math">
                    <m:r>
                      <a:rPr lang="en-US" b="0" i="1" smtClean="0">
                        <a:latin typeface="Cambria Math"/>
                      </a:rPr>
                      <m:t>𝑥</m:t>
                    </m:r>
                  </m:oMath>
                </a14:m>
                <a:r>
                  <a:rPr lang="en-US" dirty="0"/>
                  <a:t> in an undirected graph </a:t>
                </a:r>
                <a14:m>
                  <m:oMath xmlns:m="http://schemas.openxmlformats.org/officeDocument/2006/math">
                    <m:r>
                      <a:rPr lang="en-US" b="0" i="1" smtClean="0">
                        <a:latin typeface="Cambria Math"/>
                      </a:rPr>
                      <m:t>𝐺</m:t>
                    </m:r>
                  </m:oMath>
                </a14:m>
                <a:r>
                  <a:rPr lang="en-US" dirty="0"/>
                  <a:t> or the set of all vertices that are </a:t>
                </a:r>
                <a:r>
                  <a:rPr lang="en-US" b="1" dirty="0"/>
                  <a:t>successors</a:t>
                </a:r>
                <a:r>
                  <a:rPr lang="en-US" dirty="0"/>
                  <a:t> of </a:t>
                </a:r>
                <a14:m>
                  <m:oMath xmlns:m="http://schemas.openxmlformats.org/officeDocument/2006/math">
                    <m:r>
                      <a:rPr lang="en-US" i="1">
                        <a:latin typeface="Cambria Math"/>
                      </a:rPr>
                      <m:t>𝑥</m:t>
                    </m:r>
                  </m:oMath>
                </a14:m>
                <a:r>
                  <a:rPr lang="en-US" dirty="0"/>
                  <a:t> in a directed graph </a:t>
                </a:r>
                <a14:m>
                  <m:oMath xmlns:m="http://schemas.openxmlformats.org/officeDocument/2006/math">
                    <m:r>
                      <a:rPr lang="en-US" i="1">
                        <a:latin typeface="Cambria Math"/>
                      </a:rPr>
                      <m:t>𝐺</m:t>
                    </m:r>
                    <m:r>
                      <a:rPr lang="en-US" b="0" i="0" smtClean="0">
                        <a:latin typeface="Cambria Math" panose="02040503050406030204" pitchFamily="18" charset="0"/>
                      </a:rPr>
                      <m:t>.</m:t>
                    </m:r>
                  </m:oMath>
                </a14:m>
                <a:endParaRPr lang="en-US" dirty="0"/>
              </a:p>
              <a:p>
                <a:r>
                  <a:rPr lang="en-US" dirty="0"/>
                  <a:t>If we give both the vertex set  </a:t>
                </a:r>
                <a14:m>
                  <m:oMath xmlns:m="http://schemas.openxmlformats.org/officeDocument/2006/math">
                    <m:r>
                      <a:rPr lang="en-US" b="0" i="1" smtClean="0">
                        <a:latin typeface="Cambria Math"/>
                      </a:rPr>
                      <m:t>𝑉</m:t>
                    </m:r>
                  </m:oMath>
                </a14:m>
                <a:r>
                  <a:rPr lang="en-US" dirty="0"/>
                  <a:t> and the collection </a:t>
                </a:r>
                <a14:m>
                  <m:oMath xmlns:m="http://schemas.openxmlformats.org/officeDocument/2006/math">
                    <m:r>
                      <a:rPr lang="en-US" b="0" i="1" smtClean="0">
                        <a:latin typeface="Cambria Math"/>
                      </a:rPr>
                      <m:t>𝐴</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𝑉</m:t>
                        </m:r>
                      </m:e>
                      <m:sub>
                        <m:r>
                          <a:rPr lang="en-US" b="0" i="1" smtClean="0">
                            <a:latin typeface="Cambria Math"/>
                          </a:rPr>
                          <m:t>𝑥</m:t>
                        </m:r>
                      </m:sub>
                    </m:sSub>
                    <m:r>
                      <a:rPr lang="en-US" b="0" i="1" smtClean="0">
                        <a:latin typeface="Cambria Math"/>
                      </a:rPr>
                      <m:t>|</m:t>
                    </m:r>
                    <m:r>
                      <a:rPr lang="en-US" b="0" i="1" smtClean="0">
                        <a:latin typeface="Cambria Math"/>
                      </a:rPr>
                      <m:t>𝑥</m:t>
                    </m:r>
                    <m:r>
                      <a:rPr lang="en-US" b="0" i="1" smtClean="0">
                        <a:latin typeface="Cambria Math"/>
                        <a:ea typeface="Cambria Math"/>
                      </a:rPr>
                      <m:t>∈</m:t>
                    </m:r>
                    <m:r>
                      <a:rPr lang="en-US" b="0" i="1" smtClean="0">
                        <a:latin typeface="Cambria Math"/>
                        <a:ea typeface="Cambria Math"/>
                      </a:rPr>
                      <m:t>𝑉</m:t>
                    </m:r>
                    <m:r>
                      <a:rPr lang="en-US" b="0" i="1" smtClean="0">
                        <a:latin typeface="Cambria Math"/>
                        <a:ea typeface="Cambria Math"/>
                      </a:rPr>
                      <m:t>}</m:t>
                    </m:r>
                  </m:oMath>
                </a14:m>
                <a:r>
                  <a:rPr lang="en-US" dirty="0"/>
                  <a:t> of adjacency sets for each vertex in </a:t>
                </a:r>
                <a14:m>
                  <m:oMath xmlns:m="http://schemas.openxmlformats.org/officeDocument/2006/math">
                    <m:r>
                      <a:rPr lang="en-US" b="0" i="1" smtClean="0">
                        <a:latin typeface="Cambria Math"/>
                      </a:rPr>
                      <m:t>𝑉</m:t>
                    </m:r>
                  </m:oMath>
                </a14:m>
                <a:r>
                  <a:rPr lang="en-US" dirty="0"/>
                  <a:t> then we have given enough information to define the graph </a:t>
                </a:r>
                <a14:m>
                  <m:oMath xmlns:m="http://schemas.openxmlformats.org/officeDocument/2006/math">
                    <m:r>
                      <a:rPr lang="en-US" b="0" i="1" smtClean="0">
                        <a:latin typeface="Cambria Math"/>
                      </a:rPr>
                      <m:t>𝐺</m:t>
                    </m:r>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3504" r="-2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45</a:t>
            </a:fld>
            <a:endParaRPr lang="en-US"/>
          </a:p>
        </p:txBody>
      </p:sp>
    </p:spTree>
    <p:extLst>
      <p:ext uri="{BB962C8B-B14F-4D97-AF65-F5344CB8AC3E}">
        <p14:creationId xmlns:p14="http://schemas.microsoft.com/office/powerpoint/2010/main" val="170190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Representations: Adjacency Lists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Another family of representations for a graph uses </a:t>
                </a:r>
                <a:r>
                  <a:rPr lang="en-US" b="1" dirty="0"/>
                  <a:t>adjacency</a:t>
                </a:r>
                <a:r>
                  <a:rPr lang="en-US" dirty="0"/>
                  <a:t> </a:t>
                </a:r>
                <a:r>
                  <a:rPr lang="en-US" b="1" dirty="0"/>
                  <a:t>lists (</a:t>
                </a:r>
                <a:r>
                  <a:rPr lang="el-GR" b="1" dirty="0"/>
                  <a:t>λίστες γειτνίασης)</a:t>
                </a:r>
                <a:r>
                  <a:rPr lang="en-US" dirty="0"/>
                  <a:t> to represent the adjacency set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𝑉</m:t>
                        </m:r>
                      </m:e>
                      <m:sub>
                        <m:r>
                          <a:rPr lang="en-US" b="0" i="1" smtClean="0">
                            <a:latin typeface="Cambria Math"/>
                          </a:rPr>
                          <m:t>𝑥</m:t>
                        </m:r>
                      </m:sub>
                    </m:sSub>
                  </m:oMath>
                </a14:m>
                <a:r>
                  <a:rPr lang="en-US" dirty="0"/>
                  <a:t> for each vertex </a:t>
                </a:r>
                <a14:m>
                  <m:oMath xmlns:m="http://schemas.openxmlformats.org/officeDocument/2006/math">
                    <m:r>
                      <a:rPr lang="en-US" b="0" i="1" smtClean="0">
                        <a:latin typeface="Cambria Math"/>
                      </a:rPr>
                      <m:t>𝑥</m:t>
                    </m:r>
                  </m:oMath>
                </a14:m>
                <a:r>
                  <a:rPr lang="en-US" dirty="0"/>
                  <a:t> in the graph.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04" t="-1752" r="-133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46</a:t>
            </a:fld>
            <a:endParaRPr lang="en-US"/>
          </a:p>
        </p:txBody>
      </p:sp>
    </p:spTree>
    <p:extLst>
      <p:ext uri="{BB962C8B-B14F-4D97-AF65-F5344CB8AC3E}">
        <p14:creationId xmlns:p14="http://schemas.microsoft.com/office/powerpoint/2010/main" val="3171156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Directed Graph</a:t>
            </a:r>
          </a:p>
        </p:txBody>
      </p:sp>
      <p:graphicFrame>
        <p:nvGraphicFramePr>
          <p:cNvPr id="44" name="Content Placeholder 43"/>
          <p:cNvGraphicFramePr>
            <a:graphicFrameLocks noGrp="1"/>
          </p:cNvGraphicFramePr>
          <p:nvPr>
            <p:ph idx="1"/>
            <p:extLst>
              <p:ext uri="{D42A27DB-BD31-4B8C-83A1-F6EECF244321}">
                <p14:modId xmlns:p14="http://schemas.microsoft.com/office/powerpoint/2010/main" val="2623655829"/>
              </p:ext>
            </p:extLst>
          </p:nvPr>
        </p:nvGraphicFramePr>
        <p:xfrm>
          <a:off x="4499993" y="2749673"/>
          <a:ext cx="3744415" cy="1828800"/>
        </p:xfrm>
        <a:graphic>
          <a:graphicData uri="http://schemas.openxmlformats.org/drawingml/2006/table">
            <a:tbl>
              <a:tblPr firstRow="1" bandRow="1">
                <a:tableStyleId>{5C22544A-7EE6-4342-B048-85BDC9FD1C3A}</a:tableStyleId>
              </a:tblPr>
              <a:tblGrid>
                <a:gridCol w="1044116">
                  <a:extLst>
                    <a:ext uri="{9D8B030D-6E8A-4147-A177-3AD203B41FA5}">
                      <a16:colId xmlns:a16="http://schemas.microsoft.com/office/drawing/2014/main" val="20000"/>
                    </a:ext>
                  </a:extLst>
                </a:gridCol>
                <a:gridCol w="1188131">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353254">
                <a:tc>
                  <a:txBody>
                    <a:bodyPr/>
                    <a:lstStyle/>
                    <a:p>
                      <a:r>
                        <a:rPr lang="en-US" b="0" baseline="0" dirty="0">
                          <a:solidFill>
                            <a:schemeClr val="tx1"/>
                          </a:solidFill>
                        </a:rPr>
                        <a:t>1</a:t>
                      </a:r>
                    </a:p>
                  </a:txBody>
                  <a:tcPr>
                    <a:solidFill>
                      <a:schemeClr val="tx2">
                        <a:lumMod val="20000"/>
                        <a:lumOff val="80000"/>
                      </a:schemeClr>
                    </a:solidFill>
                  </a:tcPr>
                </a:tc>
                <a:tc>
                  <a:txBody>
                    <a:bodyPr/>
                    <a:lstStyle/>
                    <a:p>
                      <a:r>
                        <a:rPr lang="en-US" b="0" baseline="0" dirty="0">
                          <a:solidFill>
                            <a:schemeClr val="tx1"/>
                          </a:solidFill>
                        </a:rPr>
                        <a:t>2</a:t>
                      </a:r>
                    </a:p>
                  </a:txBody>
                  <a:tcPr>
                    <a:solidFill>
                      <a:schemeClr val="tx2">
                        <a:lumMod val="20000"/>
                        <a:lumOff val="80000"/>
                      </a:schemeClr>
                    </a:solidFill>
                  </a:tcPr>
                </a:tc>
                <a:tc>
                  <a:txBody>
                    <a:bodyPr/>
                    <a:lstStyle/>
                    <a:p>
                      <a:r>
                        <a:rPr lang="en-US" b="0" baseline="0" dirty="0">
                          <a:solidFill>
                            <a:schemeClr val="tx1"/>
                          </a:solidFill>
                        </a:rPr>
                        <a:t>2  3</a:t>
                      </a:r>
                    </a:p>
                  </a:txBody>
                  <a:tcPr>
                    <a:solidFill>
                      <a:schemeClr val="tx2">
                        <a:lumMod val="20000"/>
                        <a:lumOff val="80000"/>
                      </a:schemeClr>
                    </a:solidFill>
                  </a:tcPr>
                </a:tc>
                <a:extLst>
                  <a:ext uri="{0D108BD9-81ED-4DB2-BD59-A6C34878D82A}">
                    <a16:rowId xmlns:a16="http://schemas.microsoft.com/office/drawing/2014/main" val="10000"/>
                  </a:ext>
                </a:extLst>
              </a:tr>
              <a:tr h="353254">
                <a:tc>
                  <a:txBody>
                    <a:bodyPr/>
                    <a:lstStyle/>
                    <a:p>
                      <a:r>
                        <a:rPr lang="en-US" dirty="0"/>
                        <a:t>2</a:t>
                      </a:r>
                    </a:p>
                  </a:txBody>
                  <a:tcPr>
                    <a:solidFill>
                      <a:schemeClr val="tx2">
                        <a:lumMod val="20000"/>
                        <a:lumOff val="80000"/>
                      </a:schemeClr>
                    </a:solidFill>
                  </a:tcPr>
                </a:tc>
                <a:tc>
                  <a:txBody>
                    <a:bodyPr/>
                    <a:lstStyle/>
                    <a:p>
                      <a:r>
                        <a:rPr lang="en-US" dirty="0"/>
                        <a:t>3</a:t>
                      </a:r>
                    </a:p>
                  </a:txBody>
                  <a:tcPr>
                    <a:solidFill>
                      <a:schemeClr val="tx2">
                        <a:lumMod val="20000"/>
                        <a:lumOff val="80000"/>
                      </a:schemeClr>
                    </a:solidFill>
                  </a:tcPr>
                </a:tc>
                <a:tc>
                  <a:txBody>
                    <a:bodyPr/>
                    <a:lstStyle/>
                    <a:p>
                      <a:r>
                        <a:rPr lang="en-US" dirty="0"/>
                        <a:t>3</a:t>
                      </a:r>
                      <a:r>
                        <a:rPr lang="en-US" baseline="0" dirty="0"/>
                        <a:t>  4  5</a:t>
                      </a:r>
                      <a:endParaRPr lang="en-US" dirty="0"/>
                    </a:p>
                  </a:txBody>
                  <a:tcPr>
                    <a:solidFill>
                      <a:schemeClr val="tx2">
                        <a:lumMod val="20000"/>
                        <a:lumOff val="80000"/>
                      </a:schemeClr>
                    </a:solidFill>
                  </a:tcPr>
                </a:tc>
                <a:extLst>
                  <a:ext uri="{0D108BD9-81ED-4DB2-BD59-A6C34878D82A}">
                    <a16:rowId xmlns:a16="http://schemas.microsoft.com/office/drawing/2014/main" val="10001"/>
                  </a:ext>
                </a:extLst>
              </a:tr>
              <a:tr h="353254">
                <a:tc>
                  <a:txBody>
                    <a:bodyPr/>
                    <a:lstStyle/>
                    <a:p>
                      <a:r>
                        <a:rPr lang="en-US" dirty="0"/>
                        <a:t>3</a:t>
                      </a:r>
                    </a:p>
                  </a:txBody>
                  <a:tcPr>
                    <a:solidFill>
                      <a:schemeClr val="tx2">
                        <a:lumMod val="20000"/>
                        <a:lumOff val="80000"/>
                      </a:schemeClr>
                    </a:solidFill>
                  </a:tcPr>
                </a:tc>
                <a:tc>
                  <a:txBody>
                    <a:bodyPr/>
                    <a:lstStyle/>
                    <a:p>
                      <a:r>
                        <a:rPr lang="en-US" dirty="0"/>
                        <a:t>1</a:t>
                      </a:r>
                    </a:p>
                  </a:txBody>
                  <a:tcPr>
                    <a:solidFill>
                      <a:schemeClr val="tx2">
                        <a:lumMod val="20000"/>
                        <a:lumOff val="80000"/>
                      </a:schemeClr>
                    </a:solidFill>
                  </a:tcPr>
                </a:tc>
                <a:tc>
                  <a:txBody>
                    <a:bodyPr/>
                    <a:lstStyle/>
                    <a:p>
                      <a:r>
                        <a:rPr lang="en-US" dirty="0"/>
                        <a:t>4</a:t>
                      </a:r>
                    </a:p>
                  </a:txBody>
                  <a:tcPr>
                    <a:solidFill>
                      <a:schemeClr val="tx2">
                        <a:lumMod val="20000"/>
                        <a:lumOff val="80000"/>
                      </a:schemeClr>
                    </a:solidFill>
                  </a:tcPr>
                </a:tc>
                <a:extLst>
                  <a:ext uri="{0D108BD9-81ED-4DB2-BD59-A6C34878D82A}">
                    <a16:rowId xmlns:a16="http://schemas.microsoft.com/office/drawing/2014/main" val="10002"/>
                  </a:ext>
                </a:extLst>
              </a:tr>
              <a:tr h="353254">
                <a:tc>
                  <a:txBody>
                    <a:bodyPr/>
                    <a:lstStyle/>
                    <a:p>
                      <a:r>
                        <a:rPr lang="en-US" dirty="0"/>
                        <a:t>4</a:t>
                      </a:r>
                    </a:p>
                  </a:txBody>
                  <a:tcPr>
                    <a:solidFill>
                      <a:schemeClr val="tx2">
                        <a:lumMod val="20000"/>
                        <a:lumOff val="80000"/>
                      </a:schemeClr>
                    </a:solidFill>
                  </a:tcPr>
                </a:tc>
                <a:tc>
                  <a:txBody>
                    <a:bodyPr/>
                    <a:lstStyle/>
                    <a:p>
                      <a:r>
                        <a:rPr lang="en-US" dirty="0"/>
                        <a:t>0</a:t>
                      </a:r>
                    </a:p>
                  </a:txBody>
                  <a:tcPr>
                    <a:solidFill>
                      <a:schemeClr val="tx2">
                        <a:lumMod val="20000"/>
                        <a:lumOff val="80000"/>
                      </a:schemeClr>
                    </a:solidFill>
                  </a:tcPr>
                </a:tc>
                <a:tc>
                  <a:txBody>
                    <a:bodyPr/>
                    <a:lstStyle/>
                    <a:p>
                      <a:endParaRPr lang="en-US" dirty="0"/>
                    </a:p>
                  </a:txBody>
                  <a:tcPr>
                    <a:solidFill>
                      <a:schemeClr val="tx2">
                        <a:lumMod val="20000"/>
                        <a:lumOff val="80000"/>
                      </a:schemeClr>
                    </a:solidFill>
                  </a:tcPr>
                </a:tc>
                <a:extLst>
                  <a:ext uri="{0D108BD9-81ED-4DB2-BD59-A6C34878D82A}">
                    <a16:rowId xmlns:a16="http://schemas.microsoft.com/office/drawing/2014/main" val="10003"/>
                  </a:ext>
                </a:extLst>
              </a:tr>
              <a:tr h="353254">
                <a:tc>
                  <a:txBody>
                    <a:bodyPr/>
                    <a:lstStyle/>
                    <a:p>
                      <a:r>
                        <a:rPr lang="en-US" dirty="0"/>
                        <a:t>5</a:t>
                      </a:r>
                    </a:p>
                  </a:txBody>
                  <a:tcPr>
                    <a:solidFill>
                      <a:schemeClr val="tx2">
                        <a:lumMod val="20000"/>
                        <a:lumOff val="80000"/>
                      </a:schemeClr>
                    </a:solidFill>
                  </a:tcPr>
                </a:tc>
                <a:tc>
                  <a:txBody>
                    <a:bodyPr/>
                    <a:lstStyle/>
                    <a:p>
                      <a:r>
                        <a:rPr lang="en-US" dirty="0"/>
                        <a:t>1</a:t>
                      </a:r>
                    </a:p>
                  </a:txBody>
                  <a:tcPr>
                    <a:solidFill>
                      <a:schemeClr val="tx2">
                        <a:lumMod val="20000"/>
                        <a:lumOff val="80000"/>
                      </a:schemeClr>
                    </a:solidFill>
                  </a:tcPr>
                </a:tc>
                <a:tc>
                  <a:txBody>
                    <a:bodyPr/>
                    <a:lstStyle/>
                    <a:p>
                      <a:r>
                        <a:rPr lang="en-US" dirty="0"/>
                        <a:t>1</a:t>
                      </a:r>
                    </a:p>
                  </a:txBody>
                  <a:tcPr>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47</a:t>
            </a:fld>
            <a:endParaRPr lang="en-US"/>
          </a:p>
        </p:txBody>
      </p:sp>
      <p:sp>
        <p:nvSpPr>
          <p:cNvPr id="6" name="Oval 5"/>
          <p:cNvSpPr/>
          <p:nvPr/>
        </p:nvSpPr>
        <p:spPr>
          <a:xfrm>
            <a:off x="791580" y="247447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1580" y="422363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99322" y="247447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99322" y="418508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4307" y="2469828"/>
            <a:ext cx="254586" cy="369332"/>
          </a:xfrm>
          <a:prstGeom prst="rect">
            <a:avLst/>
          </a:prstGeom>
          <a:noFill/>
        </p:spPr>
        <p:txBody>
          <a:bodyPr wrap="square" rtlCol="0">
            <a:spAutoFit/>
          </a:bodyPr>
          <a:lstStyle/>
          <a:p>
            <a:pPr algn="ctr"/>
            <a:r>
              <a:rPr lang="en-US" dirty="0"/>
              <a:t>1</a:t>
            </a:r>
          </a:p>
        </p:txBody>
      </p:sp>
      <p:sp>
        <p:nvSpPr>
          <p:cNvPr id="19" name="TextBox 18"/>
          <p:cNvSpPr txBox="1"/>
          <p:nvPr/>
        </p:nvSpPr>
        <p:spPr>
          <a:xfrm>
            <a:off x="3067172" y="2465182"/>
            <a:ext cx="254586" cy="369332"/>
          </a:xfrm>
          <a:prstGeom prst="rect">
            <a:avLst/>
          </a:prstGeom>
          <a:noFill/>
        </p:spPr>
        <p:txBody>
          <a:bodyPr wrap="square" rtlCol="0">
            <a:spAutoFit/>
          </a:bodyPr>
          <a:lstStyle/>
          <a:p>
            <a:pPr algn="ctr"/>
            <a:r>
              <a:rPr lang="en-US" dirty="0"/>
              <a:t>3</a:t>
            </a:r>
          </a:p>
        </p:txBody>
      </p:sp>
      <p:sp>
        <p:nvSpPr>
          <p:cNvPr id="20" name="TextBox 19"/>
          <p:cNvSpPr txBox="1"/>
          <p:nvPr/>
        </p:nvSpPr>
        <p:spPr>
          <a:xfrm>
            <a:off x="873977" y="4214343"/>
            <a:ext cx="254586" cy="369332"/>
          </a:xfrm>
          <a:prstGeom prst="rect">
            <a:avLst/>
          </a:prstGeom>
          <a:noFill/>
        </p:spPr>
        <p:txBody>
          <a:bodyPr wrap="square" rtlCol="0">
            <a:spAutoFit/>
          </a:bodyPr>
          <a:lstStyle/>
          <a:p>
            <a:pPr algn="ctr"/>
            <a:r>
              <a:rPr lang="en-US" dirty="0"/>
              <a:t>5</a:t>
            </a:r>
          </a:p>
        </p:txBody>
      </p:sp>
      <p:sp>
        <p:nvSpPr>
          <p:cNvPr id="22" name="TextBox 21"/>
          <p:cNvSpPr txBox="1"/>
          <p:nvPr/>
        </p:nvSpPr>
        <p:spPr>
          <a:xfrm>
            <a:off x="3067172" y="4190158"/>
            <a:ext cx="254586" cy="369332"/>
          </a:xfrm>
          <a:prstGeom prst="rect">
            <a:avLst/>
          </a:prstGeom>
          <a:noFill/>
        </p:spPr>
        <p:txBody>
          <a:bodyPr wrap="square" rtlCol="0">
            <a:spAutoFit/>
          </a:bodyPr>
          <a:lstStyle/>
          <a:p>
            <a:pPr algn="ctr"/>
            <a:r>
              <a:rPr lang="en-US" dirty="0"/>
              <a:t>4</a:t>
            </a:r>
          </a:p>
        </p:txBody>
      </p:sp>
      <p:sp>
        <p:nvSpPr>
          <p:cNvPr id="45" name="TextBox 44"/>
          <p:cNvSpPr txBox="1"/>
          <p:nvPr/>
        </p:nvSpPr>
        <p:spPr>
          <a:xfrm>
            <a:off x="900085" y="4714885"/>
            <a:ext cx="2496594" cy="369332"/>
          </a:xfrm>
          <a:prstGeom prst="rect">
            <a:avLst/>
          </a:prstGeom>
          <a:noFill/>
        </p:spPr>
        <p:txBody>
          <a:bodyPr wrap="square" rtlCol="0">
            <a:spAutoFit/>
          </a:bodyPr>
          <a:lstStyle/>
          <a:p>
            <a:r>
              <a:rPr lang="en-US" dirty="0"/>
              <a:t>A directed graph G</a:t>
            </a:r>
          </a:p>
        </p:txBody>
      </p:sp>
      <p:sp>
        <p:nvSpPr>
          <p:cNvPr id="46" name="TextBox 45"/>
          <p:cNvSpPr txBox="1"/>
          <p:nvPr/>
        </p:nvSpPr>
        <p:spPr>
          <a:xfrm>
            <a:off x="4499992" y="4899551"/>
            <a:ext cx="4104456" cy="923330"/>
          </a:xfrm>
          <a:prstGeom prst="rect">
            <a:avLst/>
          </a:prstGeom>
          <a:noFill/>
        </p:spPr>
        <p:txBody>
          <a:bodyPr wrap="square" rtlCol="0">
            <a:spAutoFit/>
          </a:bodyPr>
          <a:lstStyle/>
          <a:p>
            <a:r>
              <a:rPr lang="en-US" dirty="0"/>
              <a:t>The </a:t>
            </a:r>
            <a:r>
              <a:rPr lang="en-US" b="1" dirty="0"/>
              <a:t>sequential</a:t>
            </a:r>
            <a:r>
              <a:rPr lang="en-US" dirty="0"/>
              <a:t> adjacency lists for graph G. Notice that vertices are listed in their </a:t>
            </a:r>
            <a:r>
              <a:rPr lang="en-US" b="1" dirty="0"/>
              <a:t>natural order</a:t>
            </a:r>
            <a:r>
              <a:rPr lang="en-US" dirty="0"/>
              <a:t>.</a:t>
            </a:r>
          </a:p>
        </p:txBody>
      </p:sp>
      <p:sp>
        <p:nvSpPr>
          <p:cNvPr id="30" name="Oval 29"/>
          <p:cNvSpPr/>
          <p:nvPr/>
        </p:nvSpPr>
        <p:spPr>
          <a:xfrm>
            <a:off x="1826603" y="1491499"/>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30" idx="3"/>
            <a:endCxn id="6" idx="7"/>
          </p:cNvCxnSpPr>
          <p:nvPr/>
        </p:nvCxnSpPr>
        <p:spPr>
          <a:xfrm flipH="1">
            <a:off x="1098893" y="1798812"/>
            <a:ext cx="780437" cy="728389"/>
          </a:xfrm>
          <a:prstGeom prst="straightConnector1">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0" idx="5"/>
            <a:endCxn id="8" idx="1"/>
          </p:cNvCxnSpPr>
          <p:nvPr/>
        </p:nvCxnSpPr>
        <p:spPr>
          <a:xfrm>
            <a:off x="2133916" y="1798812"/>
            <a:ext cx="918133" cy="7283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6"/>
            <a:endCxn id="8" idx="2"/>
          </p:cNvCxnSpPr>
          <p:nvPr/>
        </p:nvCxnSpPr>
        <p:spPr>
          <a:xfrm>
            <a:off x="1151620" y="2654494"/>
            <a:ext cx="184770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0" idx="4"/>
            <a:endCxn id="7" idx="0"/>
          </p:cNvCxnSpPr>
          <p:nvPr/>
        </p:nvCxnSpPr>
        <p:spPr>
          <a:xfrm flipH="1">
            <a:off x="971600" y="1851539"/>
            <a:ext cx="1035023" cy="237209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0" idx="4"/>
            <a:endCxn id="10" idx="0"/>
          </p:cNvCxnSpPr>
          <p:nvPr/>
        </p:nvCxnSpPr>
        <p:spPr>
          <a:xfrm>
            <a:off x="2006623" y="1851539"/>
            <a:ext cx="1172719" cy="233354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0"/>
            <a:endCxn id="6" idx="4"/>
          </p:cNvCxnSpPr>
          <p:nvPr/>
        </p:nvCxnSpPr>
        <p:spPr>
          <a:xfrm flipV="1">
            <a:off x="971600" y="2834514"/>
            <a:ext cx="0" cy="138912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4"/>
            <a:endCxn id="10" idx="0"/>
          </p:cNvCxnSpPr>
          <p:nvPr/>
        </p:nvCxnSpPr>
        <p:spPr>
          <a:xfrm>
            <a:off x="3179342" y="2834514"/>
            <a:ext cx="0" cy="135057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879330" y="1493989"/>
            <a:ext cx="254586" cy="369332"/>
          </a:xfrm>
          <a:prstGeom prst="rect">
            <a:avLst/>
          </a:prstGeom>
          <a:noFill/>
        </p:spPr>
        <p:txBody>
          <a:bodyPr wrap="square" rtlCol="0">
            <a:spAutoFit/>
          </a:bodyPr>
          <a:lstStyle/>
          <a:p>
            <a:pPr algn="ctr"/>
            <a:r>
              <a:rPr lang="en-US" dirty="0"/>
              <a:t>2</a:t>
            </a:r>
          </a:p>
        </p:txBody>
      </p:sp>
      <p:sp>
        <p:nvSpPr>
          <p:cNvPr id="56" name="TextBox 55"/>
          <p:cNvSpPr txBox="1"/>
          <p:nvPr/>
        </p:nvSpPr>
        <p:spPr>
          <a:xfrm>
            <a:off x="6732240" y="2345631"/>
            <a:ext cx="1734642" cy="369332"/>
          </a:xfrm>
          <a:prstGeom prst="rect">
            <a:avLst/>
          </a:prstGeom>
          <a:noFill/>
        </p:spPr>
        <p:txBody>
          <a:bodyPr wrap="square" rtlCol="0">
            <a:spAutoFit/>
          </a:bodyPr>
          <a:lstStyle/>
          <a:p>
            <a:r>
              <a:rPr lang="en-US" dirty="0"/>
              <a:t>Adjacency list</a:t>
            </a:r>
          </a:p>
        </p:txBody>
      </p:sp>
      <p:sp>
        <p:nvSpPr>
          <p:cNvPr id="57" name="TextBox 56"/>
          <p:cNvSpPr txBox="1"/>
          <p:nvPr/>
        </p:nvSpPr>
        <p:spPr>
          <a:xfrm>
            <a:off x="5508104" y="2345631"/>
            <a:ext cx="1734642" cy="369332"/>
          </a:xfrm>
          <a:prstGeom prst="rect">
            <a:avLst/>
          </a:prstGeom>
          <a:noFill/>
        </p:spPr>
        <p:txBody>
          <a:bodyPr wrap="square" rtlCol="0">
            <a:spAutoFit/>
          </a:bodyPr>
          <a:lstStyle/>
          <a:p>
            <a:r>
              <a:rPr lang="en-US" dirty="0"/>
              <a:t>Out Degree</a:t>
            </a:r>
          </a:p>
        </p:txBody>
      </p:sp>
      <p:sp>
        <p:nvSpPr>
          <p:cNvPr id="58" name="TextBox 57"/>
          <p:cNvSpPr txBox="1"/>
          <p:nvPr/>
        </p:nvSpPr>
        <p:spPr>
          <a:xfrm>
            <a:off x="4498922" y="2188183"/>
            <a:ext cx="1009181" cy="646331"/>
          </a:xfrm>
          <a:prstGeom prst="rect">
            <a:avLst/>
          </a:prstGeom>
          <a:noFill/>
        </p:spPr>
        <p:txBody>
          <a:bodyPr wrap="square" rtlCol="0">
            <a:spAutoFit/>
          </a:bodyPr>
          <a:lstStyle/>
          <a:p>
            <a:r>
              <a:rPr lang="en-US" dirty="0"/>
              <a:t>Vertex Number</a:t>
            </a:r>
          </a:p>
        </p:txBody>
      </p:sp>
    </p:spTree>
    <p:extLst>
      <p:ext uri="{BB962C8B-B14F-4D97-AF65-F5344CB8AC3E}">
        <p14:creationId xmlns:p14="http://schemas.microsoft.com/office/powerpoint/2010/main" val="3046729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2" name="Title 1"/>
          <p:cNvSpPr>
            <a:spLocks noGrp="1"/>
          </p:cNvSpPr>
          <p:nvPr>
            <p:ph type="title"/>
          </p:nvPr>
        </p:nvSpPr>
        <p:spPr/>
        <p:txBody>
          <a:bodyPr>
            <a:normAutofit/>
          </a:bodyPr>
          <a:lstStyle/>
          <a:p>
            <a:r>
              <a:rPr lang="en-US" dirty="0"/>
              <a:t>Example Directed Graph</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48</a:t>
            </a:fld>
            <a:endParaRPr lang="en-US"/>
          </a:p>
        </p:txBody>
      </p:sp>
      <p:sp>
        <p:nvSpPr>
          <p:cNvPr id="6" name="Oval 5"/>
          <p:cNvSpPr/>
          <p:nvPr/>
        </p:nvSpPr>
        <p:spPr>
          <a:xfrm>
            <a:off x="791580" y="247447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1580" y="422363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99322" y="247447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99322" y="418508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4307" y="2469828"/>
            <a:ext cx="254586" cy="369332"/>
          </a:xfrm>
          <a:prstGeom prst="rect">
            <a:avLst/>
          </a:prstGeom>
          <a:noFill/>
        </p:spPr>
        <p:txBody>
          <a:bodyPr wrap="square" rtlCol="0">
            <a:spAutoFit/>
          </a:bodyPr>
          <a:lstStyle/>
          <a:p>
            <a:pPr algn="ctr"/>
            <a:r>
              <a:rPr lang="en-US" dirty="0"/>
              <a:t>1</a:t>
            </a:r>
          </a:p>
        </p:txBody>
      </p:sp>
      <p:sp>
        <p:nvSpPr>
          <p:cNvPr id="19" name="TextBox 18"/>
          <p:cNvSpPr txBox="1"/>
          <p:nvPr/>
        </p:nvSpPr>
        <p:spPr>
          <a:xfrm>
            <a:off x="3067172" y="2465182"/>
            <a:ext cx="254586" cy="369332"/>
          </a:xfrm>
          <a:prstGeom prst="rect">
            <a:avLst/>
          </a:prstGeom>
          <a:noFill/>
        </p:spPr>
        <p:txBody>
          <a:bodyPr wrap="square" rtlCol="0">
            <a:spAutoFit/>
          </a:bodyPr>
          <a:lstStyle/>
          <a:p>
            <a:pPr algn="ctr"/>
            <a:r>
              <a:rPr lang="en-US" dirty="0"/>
              <a:t>3</a:t>
            </a:r>
          </a:p>
        </p:txBody>
      </p:sp>
      <p:sp>
        <p:nvSpPr>
          <p:cNvPr id="20" name="TextBox 19"/>
          <p:cNvSpPr txBox="1"/>
          <p:nvPr/>
        </p:nvSpPr>
        <p:spPr>
          <a:xfrm>
            <a:off x="873977" y="4214343"/>
            <a:ext cx="254586" cy="369332"/>
          </a:xfrm>
          <a:prstGeom prst="rect">
            <a:avLst/>
          </a:prstGeom>
          <a:noFill/>
        </p:spPr>
        <p:txBody>
          <a:bodyPr wrap="square" rtlCol="0">
            <a:spAutoFit/>
          </a:bodyPr>
          <a:lstStyle/>
          <a:p>
            <a:pPr algn="ctr"/>
            <a:r>
              <a:rPr lang="en-US" dirty="0"/>
              <a:t>5</a:t>
            </a:r>
          </a:p>
        </p:txBody>
      </p:sp>
      <p:sp>
        <p:nvSpPr>
          <p:cNvPr id="22" name="TextBox 21"/>
          <p:cNvSpPr txBox="1"/>
          <p:nvPr/>
        </p:nvSpPr>
        <p:spPr>
          <a:xfrm>
            <a:off x="3067172" y="4190158"/>
            <a:ext cx="254586" cy="369332"/>
          </a:xfrm>
          <a:prstGeom prst="rect">
            <a:avLst/>
          </a:prstGeom>
          <a:noFill/>
        </p:spPr>
        <p:txBody>
          <a:bodyPr wrap="square" rtlCol="0">
            <a:spAutoFit/>
          </a:bodyPr>
          <a:lstStyle/>
          <a:p>
            <a:pPr algn="ctr"/>
            <a:r>
              <a:rPr lang="en-US" dirty="0"/>
              <a:t>4</a:t>
            </a:r>
          </a:p>
        </p:txBody>
      </p:sp>
      <p:sp>
        <p:nvSpPr>
          <p:cNvPr id="45" name="TextBox 44"/>
          <p:cNvSpPr txBox="1"/>
          <p:nvPr/>
        </p:nvSpPr>
        <p:spPr>
          <a:xfrm>
            <a:off x="1139302" y="4714885"/>
            <a:ext cx="2568602" cy="369332"/>
          </a:xfrm>
          <a:prstGeom prst="rect">
            <a:avLst/>
          </a:prstGeom>
          <a:noFill/>
        </p:spPr>
        <p:txBody>
          <a:bodyPr wrap="square" rtlCol="0">
            <a:spAutoFit/>
          </a:bodyPr>
          <a:lstStyle/>
          <a:p>
            <a:r>
              <a:rPr lang="en-US" dirty="0"/>
              <a:t>A directed graph G</a:t>
            </a:r>
          </a:p>
        </p:txBody>
      </p:sp>
      <p:sp>
        <p:nvSpPr>
          <p:cNvPr id="46" name="TextBox 45"/>
          <p:cNvSpPr txBox="1"/>
          <p:nvPr/>
        </p:nvSpPr>
        <p:spPr>
          <a:xfrm>
            <a:off x="4455311" y="5229200"/>
            <a:ext cx="4104456" cy="923330"/>
          </a:xfrm>
          <a:prstGeom prst="rect">
            <a:avLst/>
          </a:prstGeom>
          <a:noFill/>
        </p:spPr>
        <p:txBody>
          <a:bodyPr wrap="square" rtlCol="0">
            <a:spAutoFit/>
          </a:bodyPr>
          <a:lstStyle/>
          <a:p>
            <a:r>
              <a:rPr lang="en-US" dirty="0"/>
              <a:t>The </a:t>
            </a:r>
            <a:r>
              <a:rPr lang="en-US" b="1" dirty="0"/>
              <a:t>linked</a:t>
            </a:r>
            <a:r>
              <a:rPr lang="en-US" dirty="0"/>
              <a:t> adjacency lists for graph G. Notice that vertices in a list are organized according to their </a:t>
            </a:r>
            <a:r>
              <a:rPr lang="en-US" b="1" dirty="0"/>
              <a:t>natural order.</a:t>
            </a:r>
          </a:p>
        </p:txBody>
      </p:sp>
      <p:sp>
        <p:nvSpPr>
          <p:cNvPr id="30" name="Oval 29"/>
          <p:cNvSpPr/>
          <p:nvPr/>
        </p:nvSpPr>
        <p:spPr>
          <a:xfrm>
            <a:off x="1826603" y="1491499"/>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30" idx="3"/>
            <a:endCxn id="6" idx="7"/>
          </p:cNvCxnSpPr>
          <p:nvPr/>
        </p:nvCxnSpPr>
        <p:spPr>
          <a:xfrm flipH="1">
            <a:off x="1098893" y="1798812"/>
            <a:ext cx="780437" cy="728389"/>
          </a:xfrm>
          <a:prstGeom prst="straightConnector1">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0" idx="5"/>
            <a:endCxn id="8" idx="1"/>
          </p:cNvCxnSpPr>
          <p:nvPr/>
        </p:nvCxnSpPr>
        <p:spPr>
          <a:xfrm>
            <a:off x="2133916" y="1798812"/>
            <a:ext cx="918133" cy="7283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6"/>
            <a:endCxn id="8" idx="2"/>
          </p:cNvCxnSpPr>
          <p:nvPr/>
        </p:nvCxnSpPr>
        <p:spPr>
          <a:xfrm>
            <a:off x="1151620" y="2654494"/>
            <a:ext cx="184770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0" idx="4"/>
            <a:endCxn id="7" idx="0"/>
          </p:cNvCxnSpPr>
          <p:nvPr/>
        </p:nvCxnSpPr>
        <p:spPr>
          <a:xfrm flipH="1">
            <a:off x="971600" y="1851539"/>
            <a:ext cx="1035023" cy="237209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0" idx="4"/>
            <a:endCxn id="10" idx="0"/>
          </p:cNvCxnSpPr>
          <p:nvPr/>
        </p:nvCxnSpPr>
        <p:spPr>
          <a:xfrm>
            <a:off x="2006623" y="1851539"/>
            <a:ext cx="1172719" cy="233354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0"/>
            <a:endCxn id="6" idx="4"/>
          </p:cNvCxnSpPr>
          <p:nvPr/>
        </p:nvCxnSpPr>
        <p:spPr>
          <a:xfrm flipV="1">
            <a:off x="971600" y="2834514"/>
            <a:ext cx="0" cy="138912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4"/>
            <a:endCxn id="10" idx="0"/>
          </p:cNvCxnSpPr>
          <p:nvPr/>
        </p:nvCxnSpPr>
        <p:spPr>
          <a:xfrm>
            <a:off x="3179342" y="2834514"/>
            <a:ext cx="0" cy="135057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879330" y="1493989"/>
            <a:ext cx="254586" cy="369332"/>
          </a:xfrm>
          <a:prstGeom prst="rect">
            <a:avLst/>
          </a:prstGeom>
          <a:noFill/>
        </p:spPr>
        <p:txBody>
          <a:bodyPr wrap="square" rtlCol="0">
            <a:spAutoFit/>
          </a:bodyPr>
          <a:lstStyle/>
          <a:p>
            <a:pPr algn="ctr"/>
            <a:r>
              <a:rPr lang="en-US" dirty="0"/>
              <a:t>2</a:t>
            </a:r>
          </a:p>
        </p:txBody>
      </p:sp>
      <p:sp>
        <p:nvSpPr>
          <p:cNvPr id="12" name="Rectangle 11"/>
          <p:cNvSpPr/>
          <p:nvPr/>
        </p:nvSpPr>
        <p:spPr>
          <a:xfrm>
            <a:off x="4354728" y="1600900"/>
            <a:ext cx="576064" cy="317072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327286" y="2163006"/>
            <a:ext cx="57606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371674" y="2732357"/>
            <a:ext cx="57606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327286" y="3354553"/>
            <a:ext cx="57606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27286" y="4026279"/>
            <a:ext cx="57606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253000" y="1634143"/>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6" name="Rectangle 35"/>
          <p:cNvSpPr/>
          <p:nvPr/>
        </p:nvSpPr>
        <p:spPr>
          <a:xfrm>
            <a:off x="5746438" y="1634143"/>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92318" y="1634143"/>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Rectangle 39"/>
          <p:cNvSpPr/>
          <p:nvPr/>
        </p:nvSpPr>
        <p:spPr>
          <a:xfrm>
            <a:off x="7170152" y="1634143"/>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4639861" y="1863321"/>
            <a:ext cx="613139" cy="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39" idx="1"/>
          </p:cNvCxnSpPr>
          <p:nvPr/>
        </p:nvCxnSpPr>
        <p:spPr>
          <a:xfrm>
            <a:off x="5993157" y="1863321"/>
            <a:ext cx="699161" cy="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372426" y="1675064"/>
            <a:ext cx="254586" cy="369332"/>
          </a:xfrm>
          <a:prstGeom prst="rect">
            <a:avLst/>
          </a:prstGeom>
          <a:noFill/>
        </p:spPr>
        <p:txBody>
          <a:bodyPr wrap="square" rtlCol="0">
            <a:spAutoFit/>
          </a:bodyPr>
          <a:lstStyle/>
          <a:p>
            <a:pPr algn="ctr"/>
            <a:r>
              <a:rPr lang="en-US" dirty="0"/>
              <a:t>2</a:t>
            </a:r>
          </a:p>
        </p:txBody>
      </p:sp>
      <p:sp>
        <p:nvSpPr>
          <p:cNvPr id="48" name="TextBox 47"/>
          <p:cNvSpPr txBox="1"/>
          <p:nvPr/>
        </p:nvSpPr>
        <p:spPr>
          <a:xfrm>
            <a:off x="6811744" y="1675064"/>
            <a:ext cx="254586" cy="369332"/>
          </a:xfrm>
          <a:prstGeom prst="rect">
            <a:avLst/>
          </a:prstGeom>
          <a:noFill/>
        </p:spPr>
        <p:txBody>
          <a:bodyPr wrap="square" rtlCol="0">
            <a:spAutoFit/>
          </a:bodyPr>
          <a:lstStyle/>
          <a:p>
            <a:pPr algn="ctr"/>
            <a:r>
              <a:rPr lang="en-US" dirty="0"/>
              <a:t>3</a:t>
            </a:r>
          </a:p>
        </p:txBody>
      </p:sp>
      <p:sp>
        <p:nvSpPr>
          <p:cNvPr id="49" name="TextBox 48"/>
          <p:cNvSpPr txBox="1"/>
          <p:nvPr/>
        </p:nvSpPr>
        <p:spPr>
          <a:xfrm>
            <a:off x="7152232" y="1167232"/>
            <a:ext cx="593375" cy="1015663"/>
          </a:xfrm>
          <a:prstGeom prst="rect">
            <a:avLst/>
          </a:prstGeom>
          <a:noFill/>
        </p:spPr>
        <p:txBody>
          <a:bodyPr wrap="square" rtlCol="0">
            <a:spAutoFit/>
          </a:bodyPr>
          <a:lstStyle/>
          <a:p>
            <a:pPr algn="ctr"/>
            <a:r>
              <a:rPr lang="en-US" sz="6000" dirty="0"/>
              <a:t>.</a:t>
            </a:r>
          </a:p>
        </p:txBody>
      </p:sp>
      <p:sp>
        <p:nvSpPr>
          <p:cNvPr id="50" name="Rectangle 49"/>
          <p:cNvSpPr/>
          <p:nvPr/>
        </p:nvSpPr>
        <p:spPr>
          <a:xfrm>
            <a:off x="5228618" y="2245296"/>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1" name="Rectangle 50"/>
          <p:cNvSpPr/>
          <p:nvPr/>
        </p:nvSpPr>
        <p:spPr>
          <a:xfrm>
            <a:off x="5722056" y="2245296"/>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667936" y="2245296"/>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53" name="Straight Arrow Connector 52"/>
          <p:cNvCxnSpPr/>
          <p:nvPr/>
        </p:nvCxnSpPr>
        <p:spPr>
          <a:xfrm>
            <a:off x="4615479" y="2474474"/>
            <a:ext cx="613139" cy="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2" idx="1"/>
          </p:cNvCxnSpPr>
          <p:nvPr/>
        </p:nvCxnSpPr>
        <p:spPr>
          <a:xfrm>
            <a:off x="5968775" y="2474474"/>
            <a:ext cx="699161" cy="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348044" y="2286217"/>
            <a:ext cx="254586" cy="369332"/>
          </a:xfrm>
          <a:prstGeom prst="rect">
            <a:avLst/>
          </a:prstGeom>
          <a:noFill/>
        </p:spPr>
        <p:txBody>
          <a:bodyPr wrap="square" rtlCol="0">
            <a:spAutoFit/>
          </a:bodyPr>
          <a:lstStyle/>
          <a:p>
            <a:pPr algn="ctr"/>
            <a:r>
              <a:rPr lang="en-US" dirty="0"/>
              <a:t>3</a:t>
            </a:r>
          </a:p>
        </p:txBody>
      </p:sp>
      <p:sp>
        <p:nvSpPr>
          <p:cNvPr id="60" name="TextBox 59"/>
          <p:cNvSpPr txBox="1"/>
          <p:nvPr/>
        </p:nvSpPr>
        <p:spPr>
          <a:xfrm>
            <a:off x="6787362" y="2286217"/>
            <a:ext cx="254586" cy="369332"/>
          </a:xfrm>
          <a:prstGeom prst="rect">
            <a:avLst/>
          </a:prstGeom>
          <a:noFill/>
        </p:spPr>
        <p:txBody>
          <a:bodyPr wrap="square" rtlCol="0">
            <a:spAutoFit/>
          </a:bodyPr>
          <a:lstStyle/>
          <a:p>
            <a:pPr algn="ctr"/>
            <a:r>
              <a:rPr lang="en-US" dirty="0"/>
              <a:t>4</a:t>
            </a:r>
          </a:p>
        </p:txBody>
      </p:sp>
      <p:sp>
        <p:nvSpPr>
          <p:cNvPr id="62" name="Rectangle 61"/>
          <p:cNvSpPr/>
          <p:nvPr/>
        </p:nvSpPr>
        <p:spPr>
          <a:xfrm>
            <a:off x="7149307" y="2245296"/>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3" name="Rectangle 62"/>
          <p:cNvSpPr/>
          <p:nvPr/>
        </p:nvSpPr>
        <p:spPr>
          <a:xfrm>
            <a:off x="8066329" y="2286217"/>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64" name="Straight Arrow Connector 63"/>
          <p:cNvCxnSpPr>
            <a:endCxn id="63" idx="1"/>
          </p:cNvCxnSpPr>
          <p:nvPr/>
        </p:nvCxnSpPr>
        <p:spPr>
          <a:xfrm>
            <a:off x="7367168" y="2515395"/>
            <a:ext cx="699161" cy="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185755" y="2334320"/>
            <a:ext cx="254586" cy="369332"/>
          </a:xfrm>
          <a:prstGeom prst="rect">
            <a:avLst/>
          </a:prstGeom>
          <a:noFill/>
        </p:spPr>
        <p:txBody>
          <a:bodyPr wrap="square" rtlCol="0">
            <a:spAutoFit/>
          </a:bodyPr>
          <a:lstStyle/>
          <a:p>
            <a:pPr algn="ctr"/>
            <a:r>
              <a:rPr lang="en-US" dirty="0"/>
              <a:t>5</a:t>
            </a:r>
          </a:p>
        </p:txBody>
      </p:sp>
      <p:sp>
        <p:nvSpPr>
          <p:cNvPr id="66" name="Rectangle 65"/>
          <p:cNvSpPr/>
          <p:nvPr/>
        </p:nvSpPr>
        <p:spPr>
          <a:xfrm>
            <a:off x="8547700" y="2286217"/>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1" name="TextBox 60"/>
          <p:cNvSpPr txBox="1"/>
          <p:nvPr/>
        </p:nvSpPr>
        <p:spPr>
          <a:xfrm>
            <a:off x="8497731" y="1806530"/>
            <a:ext cx="593375" cy="1015663"/>
          </a:xfrm>
          <a:prstGeom prst="rect">
            <a:avLst/>
          </a:prstGeom>
          <a:noFill/>
        </p:spPr>
        <p:txBody>
          <a:bodyPr wrap="square" rtlCol="0">
            <a:spAutoFit/>
          </a:bodyPr>
          <a:lstStyle/>
          <a:p>
            <a:pPr algn="ctr"/>
            <a:r>
              <a:rPr lang="en-US" sz="6000" dirty="0"/>
              <a:t>.</a:t>
            </a:r>
          </a:p>
        </p:txBody>
      </p:sp>
      <p:sp>
        <p:nvSpPr>
          <p:cNvPr id="67" name="Rectangle 66"/>
          <p:cNvSpPr/>
          <p:nvPr/>
        </p:nvSpPr>
        <p:spPr>
          <a:xfrm>
            <a:off x="5348044" y="2808409"/>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68" name="Straight Arrow Connector 67"/>
          <p:cNvCxnSpPr>
            <a:endCxn id="67" idx="1"/>
          </p:cNvCxnSpPr>
          <p:nvPr/>
        </p:nvCxnSpPr>
        <p:spPr>
          <a:xfrm>
            <a:off x="4648883" y="3037587"/>
            <a:ext cx="699161" cy="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5467470" y="2856512"/>
            <a:ext cx="254586" cy="369332"/>
          </a:xfrm>
          <a:prstGeom prst="rect">
            <a:avLst/>
          </a:prstGeom>
          <a:noFill/>
        </p:spPr>
        <p:txBody>
          <a:bodyPr wrap="square" rtlCol="0">
            <a:spAutoFit/>
          </a:bodyPr>
          <a:lstStyle/>
          <a:p>
            <a:pPr algn="ctr"/>
            <a:r>
              <a:rPr lang="en-US" dirty="0"/>
              <a:t>4</a:t>
            </a:r>
          </a:p>
        </p:txBody>
      </p:sp>
      <p:sp>
        <p:nvSpPr>
          <p:cNvPr id="71" name="Rectangle 70"/>
          <p:cNvSpPr/>
          <p:nvPr/>
        </p:nvSpPr>
        <p:spPr>
          <a:xfrm>
            <a:off x="5851913" y="2808409"/>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2" name="Rectangle 71"/>
          <p:cNvSpPr/>
          <p:nvPr/>
        </p:nvSpPr>
        <p:spPr>
          <a:xfrm>
            <a:off x="5372426" y="4118497"/>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cxnSp>
        <p:nvCxnSpPr>
          <p:cNvPr id="73" name="Straight Arrow Connector 72"/>
          <p:cNvCxnSpPr>
            <a:endCxn id="72" idx="1"/>
          </p:cNvCxnSpPr>
          <p:nvPr/>
        </p:nvCxnSpPr>
        <p:spPr>
          <a:xfrm>
            <a:off x="4673265" y="4347675"/>
            <a:ext cx="699161" cy="0"/>
          </a:xfrm>
          <a:prstGeom prst="straightConnector1">
            <a:avLst/>
          </a:prstGeom>
          <a:ln w="25400">
            <a:headEnd type="ova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491852" y="4166600"/>
            <a:ext cx="254586" cy="369332"/>
          </a:xfrm>
          <a:prstGeom prst="rect">
            <a:avLst/>
          </a:prstGeom>
          <a:noFill/>
        </p:spPr>
        <p:txBody>
          <a:bodyPr wrap="square" rtlCol="0">
            <a:spAutoFit/>
          </a:bodyPr>
          <a:lstStyle/>
          <a:p>
            <a:pPr algn="ctr"/>
            <a:r>
              <a:rPr lang="en-US" dirty="0"/>
              <a:t>1</a:t>
            </a:r>
          </a:p>
        </p:txBody>
      </p:sp>
      <p:sp>
        <p:nvSpPr>
          <p:cNvPr id="75" name="Rectangle 74"/>
          <p:cNvSpPr/>
          <p:nvPr/>
        </p:nvSpPr>
        <p:spPr>
          <a:xfrm>
            <a:off x="5876295" y="4118497"/>
            <a:ext cx="493438" cy="4583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0" name="TextBox 69"/>
          <p:cNvSpPr txBox="1"/>
          <p:nvPr/>
        </p:nvSpPr>
        <p:spPr>
          <a:xfrm>
            <a:off x="5851913" y="3658768"/>
            <a:ext cx="593375" cy="1015663"/>
          </a:xfrm>
          <a:prstGeom prst="rect">
            <a:avLst/>
          </a:prstGeom>
          <a:noFill/>
        </p:spPr>
        <p:txBody>
          <a:bodyPr wrap="square" rtlCol="0">
            <a:spAutoFit/>
          </a:bodyPr>
          <a:lstStyle/>
          <a:p>
            <a:pPr algn="ctr"/>
            <a:r>
              <a:rPr lang="en-US" sz="6000" dirty="0"/>
              <a:t>.</a:t>
            </a:r>
          </a:p>
        </p:txBody>
      </p:sp>
      <p:sp>
        <p:nvSpPr>
          <p:cNvPr id="76" name="TextBox 75"/>
          <p:cNvSpPr txBox="1"/>
          <p:nvPr/>
        </p:nvSpPr>
        <p:spPr>
          <a:xfrm>
            <a:off x="5826326" y="2338890"/>
            <a:ext cx="593375" cy="1015663"/>
          </a:xfrm>
          <a:prstGeom prst="rect">
            <a:avLst/>
          </a:prstGeom>
          <a:noFill/>
        </p:spPr>
        <p:txBody>
          <a:bodyPr wrap="square" rtlCol="0">
            <a:spAutoFit/>
          </a:bodyPr>
          <a:lstStyle/>
          <a:p>
            <a:pPr algn="ctr"/>
            <a:r>
              <a:rPr lang="en-US" sz="6000" dirty="0"/>
              <a:t>.</a:t>
            </a:r>
          </a:p>
        </p:txBody>
      </p:sp>
      <p:sp>
        <p:nvSpPr>
          <p:cNvPr id="77" name="TextBox 76"/>
          <p:cNvSpPr txBox="1"/>
          <p:nvPr/>
        </p:nvSpPr>
        <p:spPr>
          <a:xfrm>
            <a:off x="4376577" y="2986384"/>
            <a:ext cx="593375" cy="1015663"/>
          </a:xfrm>
          <a:prstGeom prst="rect">
            <a:avLst/>
          </a:prstGeom>
          <a:noFill/>
        </p:spPr>
        <p:txBody>
          <a:bodyPr wrap="square" rtlCol="0">
            <a:spAutoFit/>
          </a:bodyPr>
          <a:lstStyle/>
          <a:p>
            <a:pPr algn="ctr"/>
            <a:r>
              <a:rPr lang="en-US" sz="6000" dirty="0"/>
              <a:t>.</a:t>
            </a:r>
          </a:p>
        </p:txBody>
      </p:sp>
      <p:sp>
        <p:nvSpPr>
          <p:cNvPr id="78" name="TextBox 77"/>
          <p:cNvSpPr txBox="1"/>
          <p:nvPr/>
        </p:nvSpPr>
        <p:spPr>
          <a:xfrm>
            <a:off x="3912737" y="1723167"/>
            <a:ext cx="542574" cy="369332"/>
          </a:xfrm>
          <a:prstGeom prst="rect">
            <a:avLst/>
          </a:prstGeom>
          <a:noFill/>
        </p:spPr>
        <p:txBody>
          <a:bodyPr wrap="square" rtlCol="0">
            <a:spAutoFit/>
          </a:bodyPr>
          <a:lstStyle/>
          <a:p>
            <a:pPr algn="ctr"/>
            <a:r>
              <a:rPr lang="en-US" dirty="0"/>
              <a:t>1:</a:t>
            </a:r>
          </a:p>
        </p:txBody>
      </p:sp>
      <p:sp>
        <p:nvSpPr>
          <p:cNvPr id="79" name="TextBox 78"/>
          <p:cNvSpPr txBox="1"/>
          <p:nvPr/>
        </p:nvSpPr>
        <p:spPr>
          <a:xfrm>
            <a:off x="3933371" y="2245296"/>
            <a:ext cx="501305" cy="369332"/>
          </a:xfrm>
          <a:prstGeom prst="rect">
            <a:avLst/>
          </a:prstGeom>
          <a:noFill/>
        </p:spPr>
        <p:txBody>
          <a:bodyPr wrap="square" rtlCol="0">
            <a:spAutoFit/>
          </a:bodyPr>
          <a:lstStyle/>
          <a:p>
            <a:pPr algn="ctr"/>
            <a:r>
              <a:rPr lang="en-US" dirty="0"/>
              <a:t>2:</a:t>
            </a:r>
          </a:p>
        </p:txBody>
      </p:sp>
      <p:sp>
        <p:nvSpPr>
          <p:cNvPr id="80" name="TextBox 79"/>
          <p:cNvSpPr txBox="1"/>
          <p:nvPr/>
        </p:nvSpPr>
        <p:spPr>
          <a:xfrm>
            <a:off x="3892355" y="2859190"/>
            <a:ext cx="501305" cy="369332"/>
          </a:xfrm>
          <a:prstGeom prst="rect">
            <a:avLst/>
          </a:prstGeom>
          <a:noFill/>
        </p:spPr>
        <p:txBody>
          <a:bodyPr wrap="square" rtlCol="0">
            <a:spAutoFit/>
          </a:bodyPr>
          <a:lstStyle/>
          <a:p>
            <a:pPr algn="ctr"/>
            <a:r>
              <a:rPr lang="en-US" dirty="0"/>
              <a:t>3:</a:t>
            </a:r>
          </a:p>
        </p:txBody>
      </p:sp>
      <p:sp>
        <p:nvSpPr>
          <p:cNvPr id="81" name="TextBox 80"/>
          <p:cNvSpPr txBox="1"/>
          <p:nvPr/>
        </p:nvSpPr>
        <p:spPr>
          <a:xfrm>
            <a:off x="3933370" y="3529074"/>
            <a:ext cx="501305" cy="369332"/>
          </a:xfrm>
          <a:prstGeom prst="rect">
            <a:avLst/>
          </a:prstGeom>
          <a:noFill/>
        </p:spPr>
        <p:txBody>
          <a:bodyPr wrap="square" rtlCol="0">
            <a:spAutoFit/>
          </a:bodyPr>
          <a:lstStyle/>
          <a:p>
            <a:pPr algn="ctr"/>
            <a:r>
              <a:rPr lang="en-US" dirty="0"/>
              <a:t>4:</a:t>
            </a:r>
          </a:p>
        </p:txBody>
      </p:sp>
      <p:sp>
        <p:nvSpPr>
          <p:cNvPr id="82" name="TextBox 81"/>
          <p:cNvSpPr txBox="1"/>
          <p:nvPr/>
        </p:nvSpPr>
        <p:spPr>
          <a:xfrm>
            <a:off x="3933369" y="4212286"/>
            <a:ext cx="501305" cy="369332"/>
          </a:xfrm>
          <a:prstGeom prst="rect">
            <a:avLst/>
          </a:prstGeom>
          <a:noFill/>
        </p:spPr>
        <p:txBody>
          <a:bodyPr wrap="square" rtlCol="0">
            <a:spAutoFit/>
          </a:bodyPr>
          <a:lstStyle/>
          <a:p>
            <a:pPr algn="ctr"/>
            <a:r>
              <a:rPr lang="en-US" dirty="0"/>
              <a:t>5:</a:t>
            </a:r>
          </a:p>
        </p:txBody>
      </p:sp>
    </p:spTree>
    <p:extLst>
      <p:ext uri="{BB962C8B-B14F-4D97-AF65-F5344CB8AC3E}">
        <p14:creationId xmlns:p14="http://schemas.microsoft.com/office/powerpoint/2010/main" val="3748444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Undirected Graph</a:t>
            </a:r>
          </a:p>
        </p:txBody>
      </p:sp>
      <p:graphicFrame>
        <p:nvGraphicFramePr>
          <p:cNvPr id="44" name="Content Placeholder 43"/>
          <p:cNvGraphicFramePr>
            <a:graphicFrameLocks noGrp="1"/>
          </p:cNvGraphicFramePr>
          <p:nvPr>
            <p:ph idx="1"/>
            <p:extLst>
              <p:ext uri="{D42A27DB-BD31-4B8C-83A1-F6EECF244321}">
                <p14:modId xmlns:p14="http://schemas.microsoft.com/office/powerpoint/2010/main" val="3650817230"/>
              </p:ext>
            </p:extLst>
          </p:nvPr>
        </p:nvGraphicFramePr>
        <p:xfrm>
          <a:off x="4499993" y="2749673"/>
          <a:ext cx="3744415" cy="1828800"/>
        </p:xfrm>
        <a:graphic>
          <a:graphicData uri="http://schemas.openxmlformats.org/drawingml/2006/table">
            <a:tbl>
              <a:tblPr firstRow="1" bandRow="1">
                <a:tableStyleId>{5C22544A-7EE6-4342-B048-85BDC9FD1C3A}</a:tableStyleId>
              </a:tblPr>
              <a:tblGrid>
                <a:gridCol w="1044116">
                  <a:extLst>
                    <a:ext uri="{9D8B030D-6E8A-4147-A177-3AD203B41FA5}">
                      <a16:colId xmlns:a16="http://schemas.microsoft.com/office/drawing/2014/main" val="20000"/>
                    </a:ext>
                  </a:extLst>
                </a:gridCol>
                <a:gridCol w="1188131">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353254">
                <a:tc>
                  <a:txBody>
                    <a:bodyPr/>
                    <a:lstStyle/>
                    <a:p>
                      <a:r>
                        <a:rPr lang="en-US" b="0" baseline="0" dirty="0">
                          <a:solidFill>
                            <a:schemeClr val="tx1"/>
                          </a:solidFill>
                        </a:rPr>
                        <a:t>1</a:t>
                      </a:r>
                    </a:p>
                  </a:txBody>
                  <a:tcPr>
                    <a:solidFill>
                      <a:schemeClr val="tx2">
                        <a:lumMod val="20000"/>
                        <a:lumOff val="80000"/>
                      </a:schemeClr>
                    </a:solidFill>
                  </a:tcPr>
                </a:tc>
                <a:tc>
                  <a:txBody>
                    <a:bodyPr/>
                    <a:lstStyle/>
                    <a:p>
                      <a:r>
                        <a:rPr lang="en-US" b="0" baseline="0" dirty="0">
                          <a:solidFill>
                            <a:schemeClr val="tx1"/>
                          </a:solidFill>
                        </a:rPr>
                        <a:t>3</a:t>
                      </a:r>
                    </a:p>
                  </a:txBody>
                  <a:tcPr>
                    <a:solidFill>
                      <a:schemeClr val="tx2">
                        <a:lumMod val="20000"/>
                        <a:lumOff val="80000"/>
                      </a:schemeClr>
                    </a:solidFill>
                  </a:tcPr>
                </a:tc>
                <a:tc>
                  <a:txBody>
                    <a:bodyPr/>
                    <a:lstStyle/>
                    <a:p>
                      <a:r>
                        <a:rPr lang="en-US" b="0" baseline="0" dirty="0">
                          <a:solidFill>
                            <a:schemeClr val="tx1"/>
                          </a:solidFill>
                        </a:rPr>
                        <a:t>2  3  5</a:t>
                      </a:r>
                    </a:p>
                  </a:txBody>
                  <a:tcPr>
                    <a:solidFill>
                      <a:schemeClr val="tx2">
                        <a:lumMod val="20000"/>
                        <a:lumOff val="80000"/>
                      </a:schemeClr>
                    </a:solidFill>
                  </a:tcPr>
                </a:tc>
                <a:extLst>
                  <a:ext uri="{0D108BD9-81ED-4DB2-BD59-A6C34878D82A}">
                    <a16:rowId xmlns:a16="http://schemas.microsoft.com/office/drawing/2014/main" val="10000"/>
                  </a:ext>
                </a:extLst>
              </a:tr>
              <a:tr h="353254">
                <a:tc>
                  <a:txBody>
                    <a:bodyPr/>
                    <a:lstStyle/>
                    <a:p>
                      <a:r>
                        <a:rPr lang="en-US" dirty="0"/>
                        <a:t>2</a:t>
                      </a:r>
                    </a:p>
                  </a:txBody>
                  <a:tcPr>
                    <a:solidFill>
                      <a:schemeClr val="tx2">
                        <a:lumMod val="20000"/>
                        <a:lumOff val="80000"/>
                      </a:schemeClr>
                    </a:solidFill>
                  </a:tcPr>
                </a:tc>
                <a:tc>
                  <a:txBody>
                    <a:bodyPr/>
                    <a:lstStyle/>
                    <a:p>
                      <a:r>
                        <a:rPr lang="en-US" dirty="0"/>
                        <a:t>4</a:t>
                      </a:r>
                    </a:p>
                  </a:txBody>
                  <a:tcPr>
                    <a:solidFill>
                      <a:schemeClr val="tx2">
                        <a:lumMod val="20000"/>
                        <a:lumOff val="80000"/>
                      </a:schemeClr>
                    </a:solidFill>
                  </a:tcPr>
                </a:tc>
                <a:tc>
                  <a:txBody>
                    <a:bodyPr/>
                    <a:lstStyle/>
                    <a:p>
                      <a:r>
                        <a:rPr lang="en-US" dirty="0"/>
                        <a:t>1  3</a:t>
                      </a:r>
                      <a:r>
                        <a:rPr lang="en-US" baseline="0" dirty="0"/>
                        <a:t>  4  5</a:t>
                      </a:r>
                      <a:endParaRPr lang="en-US" dirty="0"/>
                    </a:p>
                  </a:txBody>
                  <a:tcPr>
                    <a:solidFill>
                      <a:schemeClr val="tx2">
                        <a:lumMod val="20000"/>
                        <a:lumOff val="80000"/>
                      </a:schemeClr>
                    </a:solidFill>
                  </a:tcPr>
                </a:tc>
                <a:extLst>
                  <a:ext uri="{0D108BD9-81ED-4DB2-BD59-A6C34878D82A}">
                    <a16:rowId xmlns:a16="http://schemas.microsoft.com/office/drawing/2014/main" val="10001"/>
                  </a:ext>
                </a:extLst>
              </a:tr>
              <a:tr h="353254">
                <a:tc>
                  <a:txBody>
                    <a:bodyPr/>
                    <a:lstStyle/>
                    <a:p>
                      <a:r>
                        <a:rPr lang="en-US" dirty="0"/>
                        <a:t>3</a:t>
                      </a:r>
                    </a:p>
                  </a:txBody>
                  <a:tcPr>
                    <a:solidFill>
                      <a:schemeClr val="tx2">
                        <a:lumMod val="20000"/>
                        <a:lumOff val="80000"/>
                      </a:schemeClr>
                    </a:solidFill>
                  </a:tcPr>
                </a:tc>
                <a:tc>
                  <a:txBody>
                    <a:bodyPr/>
                    <a:lstStyle/>
                    <a:p>
                      <a:r>
                        <a:rPr lang="en-US" dirty="0"/>
                        <a:t>3</a:t>
                      </a:r>
                    </a:p>
                  </a:txBody>
                  <a:tcPr>
                    <a:solidFill>
                      <a:schemeClr val="tx2">
                        <a:lumMod val="20000"/>
                        <a:lumOff val="80000"/>
                      </a:schemeClr>
                    </a:solidFill>
                  </a:tcPr>
                </a:tc>
                <a:tc>
                  <a:txBody>
                    <a:bodyPr/>
                    <a:lstStyle/>
                    <a:p>
                      <a:r>
                        <a:rPr lang="en-US" dirty="0"/>
                        <a:t>1  2  4</a:t>
                      </a:r>
                    </a:p>
                  </a:txBody>
                  <a:tcPr>
                    <a:solidFill>
                      <a:schemeClr val="tx2">
                        <a:lumMod val="20000"/>
                        <a:lumOff val="80000"/>
                      </a:schemeClr>
                    </a:solidFill>
                  </a:tcPr>
                </a:tc>
                <a:extLst>
                  <a:ext uri="{0D108BD9-81ED-4DB2-BD59-A6C34878D82A}">
                    <a16:rowId xmlns:a16="http://schemas.microsoft.com/office/drawing/2014/main" val="10002"/>
                  </a:ext>
                </a:extLst>
              </a:tr>
              <a:tr h="353254">
                <a:tc>
                  <a:txBody>
                    <a:bodyPr/>
                    <a:lstStyle/>
                    <a:p>
                      <a:r>
                        <a:rPr lang="en-US" dirty="0"/>
                        <a:t>4</a:t>
                      </a:r>
                    </a:p>
                  </a:txBody>
                  <a:tcPr>
                    <a:solidFill>
                      <a:schemeClr val="tx2">
                        <a:lumMod val="20000"/>
                        <a:lumOff val="80000"/>
                      </a:schemeClr>
                    </a:solidFill>
                  </a:tcPr>
                </a:tc>
                <a:tc>
                  <a:txBody>
                    <a:bodyPr/>
                    <a:lstStyle/>
                    <a:p>
                      <a:r>
                        <a:rPr lang="en-US" dirty="0"/>
                        <a:t>2</a:t>
                      </a:r>
                    </a:p>
                  </a:txBody>
                  <a:tcPr>
                    <a:solidFill>
                      <a:schemeClr val="tx2">
                        <a:lumMod val="20000"/>
                        <a:lumOff val="80000"/>
                      </a:schemeClr>
                    </a:solidFill>
                  </a:tcPr>
                </a:tc>
                <a:tc>
                  <a:txBody>
                    <a:bodyPr/>
                    <a:lstStyle/>
                    <a:p>
                      <a:r>
                        <a:rPr lang="en-US" dirty="0"/>
                        <a:t>2  4</a:t>
                      </a:r>
                    </a:p>
                  </a:txBody>
                  <a:tcPr>
                    <a:solidFill>
                      <a:schemeClr val="tx2">
                        <a:lumMod val="20000"/>
                        <a:lumOff val="80000"/>
                      </a:schemeClr>
                    </a:solidFill>
                  </a:tcPr>
                </a:tc>
                <a:extLst>
                  <a:ext uri="{0D108BD9-81ED-4DB2-BD59-A6C34878D82A}">
                    <a16:rowId xmlns:a16="http://schemas.microsoft.com/office/drawing/2014/main" val="10003"/>
                  </a:ext>
                </a:extLst>
              </a:tr>
              <a:tr h="353254">
                <a:tc>
                  <a:txBody>
                    <a:bodyPr/>
                    <a:lstStyle/>
                    <a:p>
                      <a:r>
                        <a:rPr lang="en-US" dirty="0"/>
                        <a:t>5</a:t>
                      </a:r>
                    </a:p>
                  </a:txBody>
                  <a:tcPr>
                    <a:solidFill>
                      <a:schemeClr val="tx2">
                        <a:lumMod val="20000"/>
                        <a:lumOff val="80000"/>
                      </a:schemeClr>
                    </a:solidFill>
                  </a:tcPr>
                </a:tc>
                <a:tc>
                  <a:txBody>
                    <a:bodyPr/>
                    <a:lstStyle/>
                    <a:p>
                      <a:r>
                        <a:rPr lang="en-US" dirty="0"/>
                        <a:t>2</a:t>
                      </a:r>
                    </a:p>
                  </a:txBody>
                  <a:tcPr>
                    <a:solidFill>
                      <a:schemeClr val="tx2">
                        <a:lumMod val="20000"/>
                        <a:lumOff val="80000"/>
                      </a:schemeClr>
                    </a:solidFill>
                  </a:tcPr>
                </a:tc>
                <a:tc>
                  <a:txBody>
                    <a:bodyPr/>
                    <a:lstStyle/>
                    <a:p>
                      <a:r>
                        <a:rPr lang="en-US" dirty="0"/>
                        <a:t>1  2</a:t>
                      </a:r>
                    </a:p>
                  </a:txBody>
                  <a:tcPr>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49</a:t>
            </a:fld>
            <a:endParaRPr lang="en-US"/>
          </a:p>
        </p:txBody>
      </p:sp>
      <p:sp>
        <p:nvSpPr>
          <p:cNvPr id="6" name="Oval 5"/>
          <p:cNvSpPr/>
          <p:nvPr/>
        </p:nvSpPr>
        <p:spPr>
          <a:xfrm>
            <a:off x="791580" y="247447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91580" y="4223635"/>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99322" y="247447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99322" y="418508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44307" y="2469828"/>
            <a:ext cx="254586" cy="369332"/>
          </a:xfrm>
          <a:prstGeom prst="rect">
            <a:avLst/>
          </a:prstGeom>
          <a:noFill/>
        </p:spPr>
        <p:txBody>
          <a:bodyPr wrap="square" rtlCol="0">
            <a:spAutoFit/>
          </a:bodyPr>
          <a:lstStyle/>
          <a:p>
            <a:pPr algn="ctr"/>
            <a:r>
              <a:rPr lang="en-US" dirty="0"/>
              <a:t>1</a:t>
            </a:r>
          </a:p>
        </p:txBody>
      </p:sp>
      <p:sp>
        <p:nvSpPr>
          <p:cNvPr id="19" name="TextBox 18"/>
          <p:cNvSpPr txBox="1"/>
          <p:nvPr/>
        </p:nvSpPr>
        <p:spPr>
          <a:xfrm>
            <a:off x="3067172" y="2465182"/>
            <a:ext cx="254586" cy="369332"/>
          </a:xfrm>
          <a:prstGeom prst="rect">
            <a:avLst/>
          </a:prstGeom>
          <a:noFill/>
        </p:spPr>
        <p:txBody>
          <a:bodyPr wrap="square" rtlCol="0">
            <a:spAutoFit/>
          </a:bodyPr>
          <a:lstStyle/>
          <a:p>
            <a:pPr algn="ctr"/>
            <a:r>
              <a:rPr lang="en-US" dirty="0"/>
              <a:t>3</a:t>
            </a:r>
          </a:p>
        </p:txBody>
      </p:sp>
      <p:sp>
        <p:nvSpPr>
          <p:cNvPr id="20" name="TextBox 19"/>
          <p:cNvSpPr txBox="1"/>
          <p:nvPr/>
        </p:nvSpPr>
        <p:spPr>
          <a:xfrm>
            <a:off x="873977" y="4214343"/>
            <a:ext cx="254586" cy="369332"/>
          </a:xfrm>
          <a:prstGeom prst="rect">
            <a:avLst/>
          </a:prstGeom>
          <a:noFill/>
        </p:spPr>
        <p:txBody>
          <a:bodyPr wrap="square" rtlCol="0">
            <a:spAutoFit/>
          </a:bodyPr>
          <a:lstStyle/>
          <a:p>
            <a:pPr algn="ctr"/>
            <a:r>
              <a:rPr lang="en-US" dirty="0"/>
              <a:t>5</a:t>
            </a:r>
          </a:p>
        </p:txBody>
      </p:sp>
      <p:sp>
        <p:nvSpPr>
          <p:cNvPr id="22" name="TextBox 21"/>
          <p:cNvSpPr txBox="1"/>
          <p:nvPr/>
        </p:nvSpPr>
        <p:spPr>
          <a:xfrm>
            <a:off x="3067172" y="4190158"/>
            <a:ext cx="254586" cy="369332"/>
          </a:xfrm>
          <a:prstGeom prst="rect">
            <a:avLst/>
          </a:prstGeom>
          <a:noFill/>
        </p:spPr>
        <p:txBody>
          <a:bodyPr wrap="square" rtlCol="0">
            <a:spAutoFit/>
          </a:bodyPr>
          <a:lstStyle/>
          <a:p>
            <a:pPr algn="ctr"/>
            <a:r>
              <a:rPr lang="en-US" dirty="0"/>
              <a:t>4</a:t>
            </a:r>
          </a:p>
        </p:txBody>
      </p:sp>
      <p:sp>
        <p:nvSpPr>
          <p:cNvPr id="45" name="TextBox 44"/>
          <p:cNvSpPr txBox="1"/>
          <p:nvPr/>
        </p:nvSpPr>
        <p:spPr>
          <a:xfrm>
            <a:off x="755166" y="4724420"/>
            <a:ext cx="2640610" cy="369332"/>
          </a:xfrm>
          <a:prstGeom prst="rect">
            <a:avLst/>
          </a:prstGeom>
          <a:noFill/>
        </p:spPr>
        <p:txBody>
          <a:bodyPr wrap="square" rtlCol="0">
            <a:spAutoFit/>
          </a:bodyPr>
          <a:lstStyle/>
          <a:p>
            <a:r>
              <a:rPr lang="en-US" dirty="0"/>
              <a:t>An undirected graph G</a:t>
            </a:r>
          </a:p>
        </p:txBody>
      </p:sp>
      <p:sp>
        <p:nvSpPr>
          <p:cNvPr id="46" name="TextBox 45"/>
          <p:cNvSpPr txBox="1"/>
          <p:nvPr/>
        </p:nvSpPr>
        <p:spPr>
          <a:xfrm>
            <a:off x="4499992" y="4899551"/>
            <a:ext cx="4104456" cy="369332"/>
          </a:xfrm>
          <a:prstGeom prst="rect">
            <a:avLst/>
          </a:prstGeom>
          <a:noFill/>
        </p:spPr>
        <p:txBody>
          <a:bodyPr wrap="square" rtlCol="0">
            <a:spAutoFit/>
          </a:bodyPr>
          <a:lstStyle/>
          <a:p>
            <a:r>
              <a:rPr lang="en-US" dirty="0"/>
              <a:t>The sequential adjacency lists for graph G</a:t>
            </a:r>
          </a:p>
        </p:txBody>
      </p:sp>
      <p:sp>
        <p:nvSpPr>
          <p:cNvPr id="30" name="Oval 29"/>
          <p:cNvSpPr/>
          <p:nvPr/>
        </p:nvSpPr>
        <p:spPr>
          <a:xfrm>
            <a:off x="1826603" y="1491499"/>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30" idx="3"/>
            <a:endCxn id="6" idx="7"/>
          </p:cNvCxnSpPr>
          <p:nvPr/>
        </p:nvCxnSpPr>
        <p:spPr>
          <a:xfrm flipH="1">
            <a:off x="1098893" y="1798812"/>
            <a:ext cx="780437" cy="728389"/>
          </a:xfrm>
          <a:prstGeom prst="straightConnector1">
            <a:avLst/>
          </a:prstGeom>
          <a:ln w="12700">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0" idx="5"/>
            <a:endCxn id="8" idx="1"/>
          </p:cNvCxnSpPr>
          <p:nvPr/>
        </p:nvCxnSpPr>
        <p:spPr>
          <a:xfrm>
            <a:off x="2133916" y="1798812"/>
            <a:ext cx="918133" cy="728389"/>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6"/>
            <a:endCxn id="8" idx="2"/>
          </p:cNvCxnSpPr>
          <p:nvPr/>
        </p:nvCxnSpPr>
        <p:spPr>
          <a:xfrm>
            <a:off x="1151620" y="2654494"/>
            <a:ext cx="1847702" cy="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0" idx="4"/>
            <a:endCxn id="7" idx="0"/>
          </p:cNvCxnSpPr>
          <p:nvPr/>
        </p:nvCxnSpPr>
        <p:spPr>
          <a:xfrm flipH="1">
            <a:off x="971600" y="1851539"/>
            <a:ext cx="1035023" cy="2372096"/>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0" idx="4"/>
            <a:endCxn id="10" idx="0"/>
          </p:cNvCxnSpPr>
          <p:nvPr/>
        </p:nvCxnSpPr>
        <p:spPr>
          <a:xfrm>
            <a:off x="2006623" y="1851539"/>
            <a:ext cx="1172719" cy="2333545"/>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0"/>
            <a:endCxn id="6" idx="4"/>
          </p:cNvCxnSpPr>
          <p:nvPr/>
        </p:nvCxnSpPr>
        <p:spPr>
          <a:xfrm flipV="1">
            <a:off x="971600" y="2834514"/>
            <a:ext cx="0" cy="1389121"/>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4"/>
            <a:endCxn id="10" idx="0"/>
          </p:cNvCxnSpPr>
          <p:nvPr/>
        </p:nvCxnSpPr>
        <p:spPr>
          <a:xfrm>
            <a:off x="3179342" y="2834514"/>
            <a:ext cx="0" cy="135057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879330" y="1493989"/>
            <a:ext cx="254586" cy="369332"/>
          </a:xfrm>
          <a:prstGeom prst="rect">
            <a:avLst/>
          </a:prstGeom>
          <a:noFill/>
        </p:spPr>
        <p:txBody>
          <a:bodyPr wrap="square" rtlCol="0">
            <a:spAutoFit/>
          </a:bodyPr>
          <a:lstStyle/>
          <a:p>
            <a:pPr algn="ctr"/>
            <a:r>
              <a:rPr lang="en-US" dirty="0"/>
              <a:t>2</a:t>
            </a:r>
          </a:p>
        </p:txBody>
      </p:sp>
      <p:sp>
        <p:nvSpPr>
          <p:cNvPr id="56" name="TextBox 55"/>
          <p:cNvSpPr txBox="1"/>
          <p:nvPr/>
        </p:nvSpPr>
        <p:spPr>
          <a:xfrm>
            <a:off x="6732240" y="2345631"/>
            <a:ext cx="1734642" cy="369332"/>
          </a:xfrm>
          <a:prstGeom prst="rect">
            <a:avLst/>
          </a:prstGeom>
          <a:noFill/>
        </p:spPr>
        <p:txBody>
          <a:bodyPr wrap="square" rtlCol="0">
            <a:spAutoFit/>
          </a:bodyPr>
          <a:lstStyle/>
          <a:p>
            <a:r>
              <a:rPr lang="en-US" dirty="0"/>
              <a:t>Adjacency list</a:t>
            </a:r>
          </a:p>
        </p:txBody>
      </p:sp>
      <p:sp>
        <p:nvSpPr>
          <p:cNvPr id="57" name="TextBox 56"/>
          <p:cNvSpPr txBox="1"/>
          <p:nvPr/>
        </p:nvSpPr>
        <p:spPr>
          <a:xfrm>
            <a:off x="5508104" y="2345631"/>
            <a:ext cx="1734642" cy="369332"/>
          </a:xfrm>
          <a:prstGeom prst="rect">
            <a:avLst/>
          </a:prstGeom>
          <a:noFill/>
        </p:spPr>
        <p:txBody>
          <a:bodyPr wrap="square" rtlCol="0">
            <a:spAutoFit/>
          </a:bodyPr>
          <a:lstStyle/>
          <a:p>
            <a:r>
              <a:rPr lang="en-US" dirty="0"/>
              <a:t>Degree</a:t>
            </a:r>
          </a:p>
        </p:txBody>
      </p:sp>
      <p:sp>
        <p:nvSpPr>
          <p:cNvPr id="58" name="TextBox 57"/>
          <p:cNvSpPr txBox="1"/>
          <p:nvPr/>
        </p:nvSpPr>
        <p:spPr>
          <a:xfrm>
            <a:off x="4498922" y="2188183"/>
            <a:ext cx="1009181" cy="646331"/>
          </a:xfrm>
          <a:prstGeom prst="rect">
            <a:avLst/>
          </a:prstGeom>
          <a:noFill/>
        </p:spPr>
        <p:txBody>
          <a:bodyPr wrap="square" rtlCol="0">
            <a:spAutoFit/>
          </a:bodyPr>
          <a:lstStyle/>
          <a:p>
            <a:r>
              <a:rPr lang="en-US" dirty="0"/>
              <a:t>Vertex Number</a:t>
            </a:r>
          </a:p>
        </p:txBody>
      </p:sp>
    </p:spTree>
    <p:extLst>
      <p:ext uri="{BB962C8B-B14F-4D97-AF65-F5344CB8AC3E}">
        <p14:creationId xmlns:p14="http://schemas.microsoft.com/office/powerpoint/2010/main" val="102746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Graphs</a:t>
            </a:r>
          </a:p>
        </p:txBody>
      </p:sp>
      <p:sp>
        <p:nvSpPr>
          <p:cNvPr id="3" name="Content Placeholder 2"/>
          <p:cNvSpPr>
            <a:spLocks noGrp="1"/>
          </p:cNvSpPr>
          <p:nvPr>
            <p:ph idx="1"/>
          </p:nvPr>
        </p:nvSpPr>
        <p:spPr/>
        <p:txBody>
          <a:bodyPr/>
          <a:lstStyle/>
          <a:p>
            <a:r>
              <a:rPr lang="en-US" dirty="0"/>
              <a:t>Transportation networks</a:t>
            </a:r>
          </a:p>
          <a:p>
            <a:r>
              <a:rPr lang="en-US" b="1" dirty="0"/>
              <a:t>Interesting problem</a:t>
            </a:r>
            <a:r>
              <a:rPr lang="en-US" dirty="0"/>
              <a:t>: What is the path with one or more stops of shortest overall distance connecting a starting city and a destination city?</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a:t>
            </a:fld>
            <a:endParaRPr lang="en-US"/>
          </a:p>
        </p:txBody>
      </p:sp>
      <p:graphicFrame>
        <p:nvGraphicFramePr>
          <p:cNvPr id="6" name="Object 5">
            <a:extLst>
              <a:ext uri="{FF2B5EF4-FFF2-40B4-BE49-F238E27FC236}">
                <a16:creationId xmlns:a16="http://schemas.microsoft.com/office/drawing/2014/main" id="{DBC904A6-7CFD-4D16-BDCA-A20EB0E6A8C0}"/>
              </a:ext>
            </a:extLst>
          </p:cNvPr>
          <p:cNvGraphicFramePr>
            <a:graphicFrameLocks noChangeAspect="1"/>
          </p:cNvGraphicFramePr>
          <p:nvPr>
            <p:extLst>
              <p:ext uri="{D42A27DB-BD31-4B8C-83A1-F6EECF244321}">
                <p14:modId xmlns:p14="http://schemas.microsoft.com/office/powerpoint/2010/main" val="3923666841"/>
              </p:ext>
            </p:extLst>
          </p:nvPr>
        </p:nvGraphicFramePr>
        <p:xfrm>
          <a:off x="6156176" y="3894452"/>
          <a:ext cx="1588194" cy="2267165"/>
        </p:xfrm>
        <a:graphic>
          <a:graphicData uri="http://schemas.openxmlformats.org/presentationml/2006/ole">
            <mc:AlternateContent xmlns:mc="http://schemas.openxmlformats.org/markup-compatibility/2006">
              <mc:Choice xmlns:v="urn:schemas-microsoft-com:vml" Requires="v">
                <p:oleObj spid="_x0000_s1034" name="Acrobat Document" r:id="rId3" imgW="3207786" imgH="4579481" progId="AcroExch.Document.DC">
                  <p:embed/>
                </p:oleObj>
              </mc:Choice>
              <mc:Fallback>
                <p:oleObj name="Acrobat Document" r:id="rId3" imgW="3207786" imgH="4579481" progId="AcroExch.Document.DC">
                  <p:embed/>
                  <p:pic>
                    <p:nvPicPr>
                      <p:cNvPr id="0" name=""/>
                      <p:cNvPicPr/>
                      <p:nvPr/>
                    </p:nvPicPr>
                    <p:blipFill>
                      <a:blip r:embed="rId4"/>
                      <a:stretch>
                        <a:fillRect/>
                      </a:stretch>
                    </p:blipFill>
                    <p:spPr>
                      <a:xfrm>
                        <a:off x="6156176" y="3894452"/>
                        <a:ext cx="1588194" cy="2267165"/>
                      </a:xfrm>
                      <a:prstGeom prst="rect">
                        <a:avLst/>
                      </a:prstGeom>
                    </p:spPr>
                  </p:pic>
                </p:oleObj>
              </mc:Fallback>
            </mc:AlternateContent>
          </a:graphicData>
        </a:graphic>
      </p:graphicFrame>
    </p:spTree>
    <p:extLst>
      <p:ext uri="{BB962C8B-B14F-4D97-AF65-F5344CB8AC3E}">
        <p14:creationId xmlns:p14="http://schemas.microsoft.com/office/powerpoint/2010/main" val="1494851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Adjacency Lists in C</a:t>
            </a:r>
          </a:p>
        </p:txBody>
      </p:sp>
      <p:sp>
        <p:nvSpPr>
          <p:cNvPr id="3" name="Content Placeholder 2"/>
          <p:cNvSpPr>
            <a:spLocks noGrp="1"/>
          </p:cNvSpPr>
          <p:nvPr>
            <p:ph idx="1"/>
          </p:nvPr>
        </p:nvSpPr>
        <p:spPr/>
        <p:txBody>
          <a:bodyPr>
            <a:normAutofit/>
          </a:bodyPr>
          <a:lstStyle/>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AdjacencyList</a:t>
            </a:r>
            <a:r>
              <a:rPr lang="en-US" sz="2400" dirty="0">
                <a:latin typeface="Courier New" pitchFamily="49" charset="0"/>
                <a:cs typeface="Courier New" pitchFamily="49" charset="0"/>
              </a:rPr>
              <a:t>[MAXVERTEX];</a:t>
            </a:r>
          </a:p>
          <a:p>
            <a:pPr marL="0" indent="0">
              <a:buNone/>
            </a:pPr>
            <a:endParaRPr lang="en-US" sz="2400" dirty="0">
              <a:latin typeface="Courier New" pitchFamily="49" charset="0"/>
              <a:cs typeface="Courier New" pitchFamily="49" charset="0"/>
            </a:endParaRPr>
          </a:p>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graph{</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n; /*number of vertices in graph */</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degree[MAXVERTEX];</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AdjacencyList</a:t>
            </a:r>
            <a:r>
              <a:rPr lang="en-US" sz="2400" dirty="0">
                <a:latin typeface="Courier New" pitchFamily="49" charset="0"/>
                <a:cs typeface="Courier New" pitchFamily="49" charset="0"/>
              </a:rPr>
              <a:t> A[MAXVERTEX];</a:t>
            </a:r>
          </a:p>
          <a:p>
            <a:pPr marL="0" indent="0">
              <a:buNone/>
            </a:pPr>
            <a:r>
              <a:rPr lang="en-US" sz="2400" dirty="0">
                <a:latin typeface="Courier New" pitchFamily="49" charset="0"/>
                <a:cs typeface="Courier New" pitchFamily="49" charset="0"/>
              </a:rPr>
              <a:t>} Graph;</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50</a:t>
            </a:fld>
            <a:endParaRPr lang="en-US"/>
          </a:p>
        </p:txBody>
      </p:sp>
    </p:spTree>
    <p:extLst>
      <p:ext uri="{BB962C8B-B14F-4D97-AF65-F5344CB8AC3E}">
        <p14:creationId xmlns:p14="http://schemas.microsoft.com/office/powerpoint/2010/main" val="4263354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Linked Adjacency Lists in C</a:t>
            </a:r>
          </a:p>
        </p:txBody>
      </p:sp>
      <p:sp>
        <p:nvSpPr>
          <p:cNvPr id="3" name="Content Placeholder 2"/>
          <p:cNvSpPr>
            <a:spLocks noGrp="1"/>
          </p:cNvSpPr>
          <p:nvPr>
            <p:ph idx="1"/>
          </p:nvPr>
        </p:nvSpPr>
        <p:spPr/>
        <p:txBody>
          <a:bodyPr>
            <a:normAutofit lnSpcReduction="10000"/>
          </a:bodyPr>
          <a:lstStyle/>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Vertex;</a:t>
            </a:r>
          </a:p>
          <a:p>
            <a:pPr marL="0" indent="0">
              <a:buNone/>
            </a:pPr>
            <a:endParaRPr lang="en-US" sz="2400" dirty="0">
              <a:latin typeface="Courier New" pitchFamily="49" charset="0"/>
              <a:cs typeface="Courier New" pitchFamily="49" charset="0"/>
            </a:endParaRPr>
          </a:p>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edge {</a:t>
            </a:r>
          </a:p>
          <a:p>
            <a:pPr marL="0" indent="0">
              <a:buNone/>
            </a:pPr>
            <a:r>
              <a:rPr lang="en-US" sz="2400" dirty="0">
                <a:latin typeface="Courier New" pitchFamily="49" charset="0"/>
                <a:cs typeface="Courier New" pitchFamily="49" charset="0"/>
              </a:rPr>
              <a:t>  Vertex endpoint;</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edge *</a:t>
            </a:r>
            <a:r>
              <a:rPr lang="en-US" sz="2400" dirty="0" err="1">
                <a:latin typeface="Courier New" pitchFamily="49" charset="0"/>
                <a:cs typeface="Courier New" pitchFamily="49" charset="0"/>
              </a:rPr>
              <a:t>nextedge</a:t>
            </a: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Edge;</a:t>
            </a:r>
          </a:p>
          <a:p>
            <a:pPr marL="0" indent="0">
              <a:buNone/>
            </a:pPr>
            <a:endParaRPr lang="en-US" sz="2400" dirty="0">
              <a:latin typeface="Courier New" pitchFamily="49" charset="0"/>
              <a:cs typeface="Courier New" pitchFamily="49" charset="0"/>
            </a:endParaRPr>
          </a:p>
          <a:p>
            <a:pPr marL="0" indent="0">
              <a:buNone/>
            </a:pPr>
            <a:r>
              <a:rPr lang="en-US" sz="2400" dirty="0" err="1">
                <a:latin typeface="Courier New" pitchFamily="49" charset="0"/>
                <a:cs typeface="Courier New" pitchFamily="49" charset="0"/>
              </a:rPr>
              <a:t>typedef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graph{</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n; /*number of vertices in graph */</a:t>
            </a:r>
          </a:p>
          <a:p>
            <a:pPr marL="0" indent="0">
              <a:buNone/>
            </a:pPr>
            <a:r>
              <a:rPr lang="en-US" sz="2400" dirty="0">
                <a:latin typeface="Courier New" pitchFamily="49" charset="0"/>
                <a:cs typeface="Courier New" pitchFamily="49" charset="0"/>
              </a:rPr>
              <a:t>   Edge *</a:t>
            </a:r>
            <a:r>
              <a:rPr lang="en-US" sz="2400" dirty="0" err="1">
                <a:latin typeface="Courier New" pitchFamily="49" charset="0"/>
                <a:cs typeface="Courier New" pitchFamily="49" charset="0"/>
              </a:rPr>
              <a:t>firstedge</a:t>
            </a:r>
            <a:r>
              <a:rPr lang="en-US" sz="2400" dirty="0">
                <a:latin typeface="Courier New" pitchFamily="49" charset="0"/>
                <a:cs typeface="Courier New" pitchFamily="49" charset="0"/>
              </a:rPr>
              <a:t>[MAXVERTEX];</a:t>
            </a:r>
          </a:p>
          <a:p>
            <a:pPr marL="0" indent="0">
              <a:buNone/>
            </a:pPr>
            <a:r>
              <a:rPr lang="en-US" sz="2400" dirty="0">
                <a:latin typeface="Courier New" pitchFamily="49" charset="0"/>
                <a:cs typeface="Courier New" pitchFamily="49" charset="0"/>
              </a:rPr>
              <a:t>} Graph;</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51</a:t>
            </a:fld>
            <a:endParaRPr lang="en-US"/>
          </a:p>
        </p:txBody>
      </p:sp>
    </p:spTree>
    <p:extLst>
      <p:ext uri="{BB962C8B-B14F-4D97-AF65-F5344CB8AC3E}">
        <p14:creationId xmlns:p14="http://schemas.microsoft.com/office/powerpoint/2010/main" val="2602810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Linked Adjacency Lists in C (cont’d)</a:t>
            </a:r>
          </a:p>
        </p:txBody>
      </p:sp>
      <p:sp>
        <p:nvSpPr>
          <p:cNvPr id="3" name="Content Placeholder 2"/>
          <p:cNvSpPr>
            <a:spLocks noGrp="1"/>
          </p:cNvSpPr>
          <p:nvPr>
            <p:ph idx="1"/>
          </p:nvPr>
        </p:nvSpPr>
        <p:spPr/>
        <p:txBody>
          <a:bodyPr/>
          <a:lstStyle/>
          <a:p>
            <a:r>
              <a:rPr lang="en-US" dirty="0"/>
              <a:t>The previous representation used an array for the vertices and linked lists for the adjacency lists.</a:t>
            </a:r>
          </a:p>
          <a:p>
            <a:r>
              <a:rPr lang="en-US" dirty="0"/>
              <a:t>We can use linked lists for the vertices as well as follows.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52</a:t>
            </a:fld>
            <a:endParaRPr lang="en-US"/>
          </a:p>
        </p:txBody>
      </p:sp>
    </p:spTree>
    <p:extLst>
      <p:ext uri="{BB962C8B-B14F-4D97-AF65-F5344CB8AC3E}">
        <p14:creationId xmlns:p14="http://schemas.microsoft.com/office/powerpoint/2010/main" val="4186971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Linked Adjacency Lists in C (cont’d)</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vertex </a:t>
            </a:r>
            <a:r>
              <a:rPr lang="en-US" dirty="0" err="1">
                <a:latin typeface="Courier New" pitchFamily="49" charset="0"/>
                <a:cs typeface="Courier New" pitchFamily="49" charset="0"/>
              </a:rPr>
              <a:t>Vertex</a:t>
            </a:r>
            <a:r>
              <a:rPr lang="en-US"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edge </a:t>
            </a:r>
            <a:r>
              <a:rPr lang="en-US" dirty="0" err="1">
                <a:latin typeface="Courier New" pitchFamily="49" charset="0"/>
                <a:cs typeface="Courier New" pitchFamily="49" charset="0"/>
              </a:rPr>
              <a:t>Edge</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struct</a:t>
            </a:r>
            <a:r>
              <a:rPr lang="en-US" dirty="0">
                <a:latin typeface="Courier New" pitchFamily="49" charset="0"/>
                <a:cs typeface="Courier New" pitchFamily="49" charset="0"/>
              </a:rPr>
              <a:t> vertex {</a:t>
            </a:r>
          </a:p>
          <a:p>
            <a:pPr marL="0" indent="0">
              <a:buNone/>
            </a:pPr>
            <a:r>
              <a:rPr lang="en-US" dirty="0">
                <a:latin typeface="Courier New" pitchFamily="49" charset="0"/>
                <a:cs typeface="Courier New" pitchFamily="49" charset="0"/>
              </a:rPr>
              <a:t>  Edge *</a:t>
            </a:r>
            <a:r>
              <a:rPr lang="en-US" dirty="0" err="1">
                <a:latin typeface="Courier New" pitchFamily="49" charset="0"/>
                <a:cs typeface="Courier New" pitchFamily="49" charset="0"/>
              </a:rPr>
              <a:t>firstedge</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Vertex *</a:t>
            </a:r>
            <a:r>
              <a:rPr lang="en-US" dirty="0" err="1">
                <a:latin typeface="Courier New" pitchFamily="49" charset="0"/>
                <a:cs typeface="Courier New" pitchFamily="49" charset="0"/>
              </a:rPr>
              <a:t>nextvertex</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struct</a:t>
            </a:r>
            <a:r>
              <a:rPr lang="en-US" dirty="0">
                <a:latin typeface="Courier New" pitchFamily="49" charset="0"/>
                <a:cs typeface="Courier New" pitchFamily="49" charset="0"/>
              </a:rPr>
              <a:t> edge {</a:t>
            </a:r>
          </a:p>
          <a:p>
            <a:pPr marL="0" indent="0">
              <a:buNone/>
            </a:pPr>
            <a:r>
              <a:rPr lang="en-US" dirty="0">
                <a:latin typeface="Courier New" pitchFamily="49" charset="0"/>
                <a:cs typeface="Courier New" pitchFamily="49" charset="0"/>
              </a:rPr>
              <a:t>  Vertex *endpoint;</a:t>
            </a:r>
          </a:p>
          <a:p>
            <a:pPr marL="0" indent="0">
              <a:buNone/>
            </a:pPr>
            <a:r>
              <a:rPr lang="en-US" dirty="0">
                <a:latin typeface="Courier New" pitchFamily="49" charset="0"/>
                <a:cs typeface="Courier New" pitchFamily="49" charset="0"/>
              </a:rPr>
              <a:t>  Edge *</a:t>
            </a:r>
            <a:r>
              <a:rPr lang="en-US" dirty="0" err="1">
                <a:latin typeface="Courier New" pitchFamily="49" charset="0"/>
                <a:cs typeface="Courier New" pitchFamily="49" charset="0"/>
              </a:rPr>
              <a:t>nextedge</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typedef</a:t>
            </a:r>
            <a:r>
              <a:rPr lang="en-US" dirty="0">
                <a:latin typeface="Courier New" pitchFamily="49" charset="0"/>
                <a:cs typeface="Courier New" pitchFamily="49" charset="0"/>
              </a:rPr>
              <a:t> Vertex *Graph;</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53</a:t>
            </a:fld>
            <a:endParaRPr lang="en-US"/>
          </a:p>
        </p:txBody>
      </p:sp>
    </p:spTree>
    <p:extLst>
      <p:ext uri="{BB962C8B-B14F-4D97-AF65-F5344CB8AC3E}">
        <p14:creationId xmlns:p14="http://schemas.microsoft.com/office/powerpoint/2010/main" val="646551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Searching</a:t>
            </a:r>
          </a:p>
        </p:txBody>
      </p:sp>
      <p:sp>
        <p:nvSpPr>
          <p:cNvPr id="3" name="Content Placeholder 2"/>
          <p:cNvSpPr>
            <a:spLocks noGrp="1"/>
          </p:cNvSpPr>
          <p:nvPr>
            <p:ph idx="1"/>
          </p:nvPr>
        </p:nvSpPr>
        <p:spPr/>
        <p:txBody>
          <a:bodyPr>
            <a:normAutofit lnSpcReduction="10000"/>
          </a:bodyPr>
          <a:lstStyle/>
          <a:p>
            <a:r>
              <a:rPr lang="en-US" dirty="0"/>
              <a:t>To search a graph </a:t>
            </a:r>
            <a:r>
              <a:rPr lang="en-US" dirty="0">
                <a:latin typeface="Courier New" pitchFamily="49" charset="0"/>
                <a:cs typeface="Courier New" pitchFamily="49" charset="0"/>
              </a:rPr>
              <a:t>G</a:t>
            </a:r>
            <a:r>
              <a:rPr lang="en-US" dirty="0"/>
              <a:t>, we need to visit all vertices of </a:t>
            </a:r>
            <a:r>
              <a:rPr lang="en-US" dirty="0">
                <a:latin typeface="Courier New" pitchFamily="49" charset="0"/>
                <a:ea typeface="Cambria Math" pitchFamily="18" charset="0"/>
                <a:cs typeface="Courier New" pitchFamily="49" charset="0"/>
              </a:rPr>
              <a:t>G</a:t>
            </a:r>
            <a:r>
              <a:rPr lang="en-US" dirty="0"/>
              <a:t> in some systematic order.</a:t>
            </a:r>
          </a:p>
          <a:p>
            <a:r>
              <a:rPr lang="en-US" dirty="0"/>
              <a:t>Let us define an enumeration</a:t>
            </a:r>
          </a:p>
          <a:p>
            <a:pPr marL="0" indent="0">
              <a:buNone/>
            </a:pPr>
            <a:r>
              <a:rPr lang="en-US" dirty="0"/>
              <a:t>    </a:t>
            </a:r>
            <a:r>
              <a:rPr lang="en-US" sz="2400" dirty="0">
                <a:latin typeface="Courier New" pitchFamily="49" charset="0"/>
                <a:cs typeface="Courier New" pitchFamily="49" charset="0"/>
              </a:rPr>
              <a:t>typedef </a:t>
            </a:r>
            <a:r>
              <a:rPr lang="en-US" sz="2400" dirty="0" err="1">
                <a:latin typeface="Courier New" pitchFamily="49" charset="0"/>
                <a:cs typeface="Courier New" pitchFamily="49" charset="0"/>
              </a:rPr>
              <a:t>enum</a:t>
            </a:r>
            <a:r>
              <a:rPr lang="en-US" sz="2400" dirty="0">
                <a:latin typeface="Courier New" pitchFamily="49" charset="0"/>
                <a:cs typeface="Courier New" pitchFamily="49" charset="0"/>
              </a:rPr>
              <a:t> {FALSE, TRUE} Boolean;</a:t>
            </a:r>
          </a:p>
          <a:p>
            <a:endParaRPr lang="en-US" sz="2400" dirty="0">
              <a:cs typeface="Courier New" pitchFamily="49" charset="0"/>
            </a:endParaRPr>
          </a:p>
          <a:p>
            <a:r>
              <a:rPr lang="en-US" dirty="0">
                <a:cs typeface="Courier New" pitchFamily="49" charset="0"/>
              </a:rPr>
              <a:t>Each vertex </a:t>
            </a:r>
            <a:r>
              <a:rPr lang="en-US" dirty="0">
                <a:latin typeface="Courier New" pitchFamily="49" charset="0"/>
                <a:cs typeface="Courier New" pitchFamily="49" charset="0"/>
              </a:rPr>
              <a:t>v</a:t>
            </a:r>
            <a:r>
              <a:rPr lang="en-US" dirty="0">
                <a:cs typeface="Courier New" pitchFamily="49" charset="0"/>
              </a:rPr>
              <a:t> can be a structure with a </a:t>
            </a:r>
            <a:r>
              <a:rPr lang="en-US" dirty="0">
                <a:latin typeface="Courier New" pitchFamily="49" charset="0"/>
                <a:cs typeface="Courier New" pitchFamily="49" charset="0"/>
              </a:rPr>
              <a:t>Boolean</a:t>
            </a:r>
            <a:r>
              <a:rPr lang="en-US" dirty="0">
                <a:cs typeface="Courier New" pitchFamily="49" charset="0"/>
              </a:rPr>
              <a:t> valued member </a:t>
            </a:r>
            <a:r>
              <a:rPr lang="en-US" dirty="0" err="1">
                <a:latin typeface="Courier New" pitchFamily="49" charset="0"/>
                <a:cs typeface="Courier New" pitchFamily="49" charset="0"/>
              </a:rPr>
              <a:t>v.Visited</a:t>
            </a:r>
            <a:r>
              <a:rPr lang="en-US" dirty="0">
                <a:cs typeface="Courier New" pitchFamily="49" charset="0"/>
              </a:rPr>
              <a:t> which is initially</a:t>
            </a:r>
            <a:r>
              <a:rPr lang="en-US" dirty="0">
                <a:latin typeface="Courier New" panose="02070309020205020404" pitchFamily="49" charset="0"/>
                <a:cs typeface="Courier New" panose="02070309020205020404" pitchFamily="49" charset="0"/>
              </a:rPr>
              <a:t> FALSE</a:t>
            </a:r>
            <a:r>
              <a:rPr lang="en-US" dirty="0">
                <a:cs typeface="Courier New" pitchFamily="49" charset="0"/>
              </a:rPr>
              <a:t> for all vertices of </a:t>
            </a:r>
            <a:r>
              <a:rPr lang="en-US" dirty="0">
                <a:latin typeface="Courier New" pitchFamily="49" charset="0"/>
                <a:cs typeface="Courier New" pitchFamily="49" charset="0"/>
              </a:rPr>
              <a:t>G</a:t>
            </a:r>
            <a:r>
              <a:rPr lang="en-US" dirty="0">
                <a:cs typeface="Courier New" pitchFamily="49" charset="0"/>
              </a:rPr>
              <a:t>. When we visit </a:t>
            </a:r>
            <a:r>
              <a:rPr lang="en-US" dirty="0">
                <a:latin typeface="Courier New" pitchFamily="49" charset="0"/>
                <a:cs typeface="Courier New" pitchFamily="49" charset="0"/>
              </a:rPr>
              <a:t>v</a:t>
            </a:r>
            <a:r>
              <a:rPr lang="en-US" dirty="0">
                <a:cs typeface="Courier New" pitchFamily="49" charset="0"/>
              </a:rPr>
              <a:t>, we will set it to </a:t>
            </a:r>
            <a:r>
              <a:rPr lang="en-US" dirty="0">
                <a:latin typeface="Courier New" pitchFamily="49" charset="0"/>
                <a:cs typeface="Courier New" pitchFamily="49" charset="0"/>
              </a:rPr>
              <a:t>TRUE</a:t>
            </a:r>
            <a:r>
              <a:rPr lang="en-US" dirty="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54</a:t>
            </a:fld>
            <a:endParaRPr lang="en-US"/>
          </a:p>
        </p:txBody>
      </p:sp>
    </p:spTree>
    <p:extLst>
      <p:ext uri="{BB962C8B-B14F-4D97-AF65-F5344CB8AC3E}">
        <p14:creationId xmlns:p14="http://schemas.microsoft.com/office/powerpoint/2010/main" val="21579721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 Algorithm for Graph Searching</a:t>
            </a: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GraphSearch</a:t>
            </a:r>
            <a:r>
              <a:rPr lang="en-US" dirty="0">
                <a:latin typeface="Courier New" pitchFamily="49" charset="0"/>
                <a:cs typeface="Courier New" pitchFamily="49" charset="0"/>
              </a:rPr>
              <a:t>(</a:t>
            </a:r>
            <a:r>
              <a:rPr lang="en-US" dirty="0" err="1">
                <a:latin typeface="Courier New" pitchFamily="49" charset="0"/>
                <a:cs typeface="Courier New" pitchFamily="49" charset="0"/>
              </a:rPr>
              <a:t>G,v</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Let G=(V,E) be a graph.</a:t>
            </a:r>
          </a:p>
          <a:p>
            <a:pPr marL="0" indent="0">
              <a:buNone/>
            </a:pPr>
            <a:r>
              <a:rPr lang="en-US" dirty="0">
                <a:latin typeface="Courier New" pitchFamily="49" charset="0"/>
                <a:cs typeface="Courier New" pitchFamily="49" charset="0"/>
              </a:rPr>
              <a:t>     Let C be an empty container.</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for (each vertex x in V){</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x.Visited</a:t>
            </a:r>
            <a:r>
              <a:rPr lang="en-US" dirty="0">
                <a:latin typeface="Courier New" pitchFamily="49" charset="0"/>
                <a:cs typeface="Courier New" pitchFamily="49" charset="0"/>
              </a:rPr>
              <a:t>=FALSE;</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Put v into C;</a:t>
            </a:r>
          </a:p>
          <a:p>
            <a:pPr marL="0" indent="0">
              <a:buNone/>
            </a:pPr>
            <a:r>
              <a:rPr lang="en-US" dirty="0">
                <a:latin typeface="Courier New" pitchFamily="49" charset="0"/>
                <a:cs typeface="Courier New" pitchFamily="49" charset="0"/>
              </a:rPr>
              <a:t>     while (C is non-empty){</a:t>
            </a:r>
          </a:p>
          <a:p>
            <a:pPr marL="0" indent="0">
              <a:buNone/>
            </a:pPr>
            <a:r>
              <a:rPr lang="en-US" dirty="0">
                <a:latin typeface="Courier New" pitchFamily="49" charset="0"/>
                <a:cs typeface="Courier New" pitchFamily="49" charset="0"/>
              </a:rPr>
              <a:t>        Remove a vertex x from container C;</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x.Visited</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Visit(x);</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x.Visited</a:t>
            </a:r>
            <a:r>
              <a:rPr lang="en-US" dirty="0">
                <a:latin typeface="Courier New" pitchFamily="49" charset="0"/>
                <a:cs typeface="Courier New" pitchFamily="49" charset="0"/>
              </a:rPr>
              <a:t>=TRUE;</a:t>
            </a:r>
          </a:p>
          <a:p>
            <a:pPr marL="0" indent="0">
              <a:buNone/>
            </a:pPr>
            <a:r>
              <a:rPr lang="en-US" dirty="0">
                <a:latin typeface="Courier New" pitchFamily="49" charset="0"/>
                <a:cs typeface="Courier New" pitchFamily="49" charset="0"/>
              </a:rPr>
              <a:t>           for (each vertex w in </a:t>
            </a:r>
            <a:r>
              <a:rPr lang="en-US" dirty="0" err="1">
                <a:latin typeface="Courier New" pitchFamily="49" charset="0"/>
                <a:cs typeface="Courier New" pitchFamily="49" charset="0"/>
              </a:rPr>
              <a:t>V</a:t>
            </a:r>
            <a:r>
              <a:rPr lang="en-US" baseline="-25000" dirty="0" err="1">
                <a:latin typeface="Courier New" pitchFamily="49" charset="0"/>
                <a:cs typeface="Courier New" pitchFamily="49" charset="0"/>
              </a:rPr>
              <a:t>x</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w.Visited</a:t>
            </a:r>
            <a:r>
              <a:rPr lang="en-US" dirty="0">
                <a:latin typeface="Courier New" pitchFamily="49" charset="0"/>
                <a:cs typeface="Courier New" pitchFamily="49" charset="0"/>
              </a:rPr>
              <a:t>)) Put w into C;</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baseline="-25000" dirty="0">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55</a:t>
            </a:fld>
            <a:endParaRPr lang="en-US"/>
          </a:p>
        </p:txBody>
      </p:sp>
    </p:spTree>
    <p:extLst>
      <p:ext uri="{BB962C8B-B14F-4D97-AF65-F5344CB8AC3E}">
        <p14:creationId xmlns:p14="http://schemas.microsoft.com/office/powerpoint/2010/main" val="2759588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Searching (cont’d)</a:t>
            </a:r>
          </a:p>
        </p:txBody>
      </p:sp>
      <p:sp>
        <p:nvSpPr>
          <p:cNvPr id="3" name="Content Placeholder 2"/>
          <p:cNvSpPr>
            <a:spLocks noGrp="1"/>
          </p:cNvSpPr>
          <p:nvPr>
            <p:ph idx="1"/>
          </p:nvPr>
        </p:nvSpPr>
        <p:spPr/>
        <p:txBody>
          <a:bodyPr/>
          <a:lstStyle/>
          <a:p>
            <a:r>
              <a:rPr lang="en-US" dirty="0"/>
              <a:t>Let us consider what happens when the container </a:t>
            </a:r>
            <a:r>
              <a:rPr lang="en-US" dirty="0">
                <a:latin typeface="Courier New" pitchFamily="49" charset="0"/>
                <a:cs typeface="Courier New" pitchFamily="49" charset="0"/>
              </a:rPr>
              <a:t>C</a:t>
            </a:r>
            <a:r>
              <a:rPr lang="en-US" dirty="0"/>
              <a:t> is a stack.</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56</a:t>
            </a:fld>
            <a:endParaRPr lang="en-US"/>
          </a:p>
        </p:txBody>
      </p:sp>
    </p:spTree>
    <p:extLst>
      <p:ext uri="{BB962C8B-B14F-4D97-AF65-F5344CB8AC3E}">
        <p14:creationId xmlns:p14="http://schemas.microsoft.com/office/powerpoint/2010/main" val="4035917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57</a:t>
            </a:fld>
            <a:endParaRPr lang="en-US"/>
          </a:p>
        </p:txBody>
      </p:sp>
      <p:sp>
        <p:nvSpPr>
          <p:cNvPr id="6" name="Oval 5"/>
          <p:cNvSpPr/>
          <p:nvPr/>
        </p:nvSpPr>
        <p:spPr>
          <a:xfrm>
            <a:off x="4231241" y="16720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11225"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39749"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47065"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55377"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51121"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71001"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07505"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3"/>
            <a:endCxn id="9" idx="7"/>
          </p:cNvCxnSpPr>
          <p:nvPr/>
        </p:nvCxnSpPr>
        <p:spPr>
          <a:xfrm flipH="1">
            <a:off x="2954378" y="1979385"/>
            <a:ext cx="1329590" cy="11001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5"/>
            <a:endCxn id="7" idx="1"/>
          </p:cNvCxnSpPr>
          <p:nvPr/>
        </p:nvCxnSpPr>
        <p:spPr>
          <a:xfrm>
            <a:off x="4538554" y="1979385"/>
            <a:ext cx="1325398" cy="11001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4"/>
            <a:endCxn id="8" idx="0"/>
          </p:cNvCxnSpPr>
          <p:nvPr/>
        </p:nvCxnSpPr>
        <p:spPr>
          <a:xfrm>
            <a:off x="4411261" y="2032112"/>
            <a:ext cx="8508" cy="9946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a:endCxn id="12" idx="0"/>
          </p:cNvCxnSpPr>
          <p:nvPr/>
        </p:nvCxnSpPr>
        <p:spPr>
          <a:xfrm flipH="1">
            <a:off x="2251021" y="3334077"/>
            <a:ext cx="448771" cy="11688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5"/>
            <a:endCxn id="11" idx="0"/>
          </p:cNvCxnSpPr>
          <p:nvPr/>
        </p:nvCxnSpPr>
        <p:spPr>
          <a:xfrm>
            <a:off x="2954378" y="3334077"/>
            <a:ext cx="376763" cy="11688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3"/>
            <a:endCxn id="10" idx="0"/>
          </p:cNvCxnSpPr>
          <p:nvPr/>
        </p:nvCxnSpPr>
        <p:spPr>
          <a:xfrm flipH="1">
            <a:off x="5635397" y="3334077"/>
            <a:ext cx="228555" cy="11688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5"/>
            <a:endCxn id="13" idx="0"/>
          </p:cNvCxnSpPr>
          <p:nvPr/>
        </p:nvCxnSpPr>
        <p:spPr>
          <a:xfrm>
            <a:off x="6118538" y="3334077"/>
            <a:ext cx="668987" cy="116885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83641" y="1672072"/>
            <a:ext cx="254586" cy="369332"/>
          </a:xfrm>
          <a:prstGeom prst="rect">
            <a:avLst/>
          </a:prstGeom>
          <a:noFill/>
        </p:spPr>
        <p:txBody>
          <a:bodyPr wrap="square" rtlCol="0">
            <a:spAutoFit/>
          </a:bodyPr>
          <a:lstStyle/>
          <a:p>
            <a:pPr algn="ctr"/>
            <a:r>
              <a:rPr lang="en-US" dirty="0"/>
              <a:t>1</a:t>
            </a:r>
          </a:p>
        </p:txBody>
      </p:sp>
      <p:sp>
        <p:nvSpPr>
          <p:cNvPr id="31" name="TextBox 30"/>
          <p:cNvSpPr txBox="1"/>
          <p:nvPr/>
        </p:nvSpPr>
        <p:spPr>
          <a:xfrm>
            <a:off x="2684612" y="3009858"/>
            <a:ext cx="254586" cy="369332"/>
          </a:xfrm>
          <a:prstGeom prst="rect">
            <a:avLst/>
          </a:prstGeom>
          <a:noFill/>
        </p:spPr>
        <p:txBody>
          <a:bodyPr wrap="square" rtlCol="0">
            <a:spAutoFit/>
          </a:bodyPr>
          <a:lstStyle/>
          <a:p>
            <a:pPr algn="ctr"/>
            <a:r>
              <a:rPr lang="en-US" dirty="0"/>
              <a:t>2</a:t>
            </a:r>
          </a:p>
        </p:txBody>
      </p:sp>
      <p:sp>
        <p:nvSpPr>
          <p:cNvPr id="33" name="TextBox 32"/>
          <p:cNvSpPr txBox="1"/>
          <p:nvPr/>
        </p:nvSpPr>
        <p:spPr>
          <a:xfrm>
            <a:off x="4272834" y="3014006"/>
            <a:ext cx="254586" cy="369332"/>
          </a:xfrm>
          <a:prstGeom prst="rect">
            <a:avLst/>
          </a:prstGeom>
          <a:noFill/>
        </p:spPr>
        <p:txBody>
          <a:bodyPr wrap="square" rtlCol="0">
            <a:spAutoFit/>
          </a:bodyPr>
          <a:lstStyle/>
          <a:p>
            <a:pPr algn="ctr"/>
            <a:r>
              <a:rPr lang="en-US" dirty="0"/>
              <a:t>3</a:t>
            </a:r>
          </a:p>
        </p:txBody>
      </p:sp>
      <p:sp>
        <p:nvSpPr>
          <p:cNvPr id="34" name="TextBox 33"/>
          <p:cNvSpPr txBox="1"/>
          <p:nvPr/>
        </p:nvSpPr>
        <p:spPr>
          <a:xfrm>
            <a:off x="5863952" y="3017472"/>
            <a:ext cx="254586" cy="369332"/>
          </a:xfrm>
          <a:prstGeom prst="rect">
            <a:avLst/>
          </a:prstGeom>
          <a:noFill/>
        </p:spPr>
        <p:txBody>
          <a:bodyPr wrap="square" rtlCol="0">
            <a:spAutoFit/>
          </a:bodyPr>
          <a:lstStyle/>
          <a:p>
            <a:pPr algn="ctr"/>
            <a:r>
              <a:rPr lang="en-US" dirty="0"/>
              <a:t>4</a:t>
            </a:r>
          </a:p>
        </p:txBody>
      </p:sp>
      <p:sp>
        <p:nvSpPr>
          <p:cNvPr id="35" name="TextBox 34"/>
          <p:cNvSpPr txBox="1"/>
          <p:nvPr/>
        </p:nvSpPr>
        <p:spPr>
          <a:xfrm>
            <a:off x="2123728" y="4514496"/>
            <a:ext cx="254586" cy="369332"/>
          </a:xfrm>
          <a:prstGeom prst="rect">
            <a:avLst/>
          </a:prstGeom>
          <a:noFill/>
        </p:spPr>
        <p:txBody>
          <a:bodyPr wrap="square" rtlCol="0">
            <a:spAutoFit/>
          </a:bodyPr>
          <a:lstStyle/>
          <a:p>
            <a:pPr algn="ctr"/>
            <a:r>
              <a:rPr lang="en-US" dirty="0"/>
              <a:t>5</a:t>
            </a:r>
          </a:p>
        </p:txBody>
      </p:sp>
      <p:sp>
        <p:nvSpPr>
          <p:cNvPr id="36" name="TextBox 35"/>
          <p:cNvSpPr txBox="1"/>
          <p:nvPr/>
        </p:nvSpPr>
        <p:spPr>
          <a:xfrm>
            <a:off x="3203848" y="4486932"/>
            <a:ext cx="254586" cy="369332"/>
          </a:xfrm>
          <a:prstGeom prst="rect">
            <a:avLst/>
          </a:prstGeom>
          <a:noFill/>
        </p:spPr>
        <p:txBody>
          <a:bodyPr wrap="square" rtlCol="0">
            <a:spAutoFit/>
          </a:bodyPr>
          <a:lstStyle/>
          <a:p>
            <a:pPr algn="ctr"/>
            <a:r>
              <a:rPr lang="en-US" dirty="0"/>
              <a:t>6</a:t>
            </a:r>
          </a:p>
        </p:txBody>
      </p:sp>
      <p:sp>
        <p:nvSpPr>
          <p:cNvPr id="37" name="TextBox 36"/>
          <p:cNvSpPr txBox="1"/>
          <p:nvPr/>
        </p:nvSpPr>
        <p:spPr>
          <a:xfrm>
            <a:off x="5476799" y="4493636"/>
            <a:ext cx="254586" cy="369332"/>
          </a:xfrm>
          <a:prstGeom prst="rect">
            <a:avLst/>
          </a:prstGeom>
          <a:noFill/>
        </p:spPr>
        <p:txBody>
          <a:bodyPr wrap="square" rtlCol="0">
            <a:spAutoFit/>
          </a:bodyPr>
          <a:lstStyle/>
          <a:p>
            <a:pPr algn="ctr"/>
            <a:r>
              <a:rPr lang="en-US" dirty="0"/>
              <a:t>7</a:t>
            </a:r>
          </a:p>
        </p:txBody>
      </p:sp>
      <p:sp>
        <p:nvSpPr>
          <p:cNvPr id="38" name="TextBox 37"/>
          <p:cNvSpPr txBox="1"/>
          <p:nvPr/>
        </p:nvSpPr>
        <p:spPr>
          <a:xfrm>
            <a:off x="6660232" y="4514496"/>
            <a:ext cx="254586" cy="369332"/>
          </a:xfrm>
          <a:prstGeom prst="rect">
            <a:avLst/>
          </a:prstGeom>
          <a:noFill/>
        </p:spPr>
        <p:txBody>
          <a:bodyPr wrap="square" rtlCol="0">
            <a:spAutoFit/>
          </a:bodyPr>
          <a:lstStyle/>
          <a:p>
            <a:pPr algn="ctr"/>
            <a:r>
              <a:rPr lang="en-US" dirty="0"/>
              <a:t>8</a:t>
            </a:r>
          </a:p>
        </p:txBody>
      </p:sp>
      <p:sp>
        <p:nvSpPr>
          <p:cNvPr id="39" name="TextBox 38"/>
          <p:cNvSpPr txBox="1"/>
          <p:nvPr/>
        </p:nvSpPr>
        <p:spPr>
          <a:xfrm>
            <a:off x="1118174" y="5579948"/>
            <a:ext cx="6840760" cy="369332"/>
          </a:xfrm>
          <a:prstGeom prst="rect">
            <a:avLst/>
          </a:prstGeom>
          <a:noFill/>
        </p:spPr>
        <p:txBody>
          <a:bodyPr wrap="square" rtlCol="0">
            <a:spAutoFit/>
          </a:bodyPr>
          <a:lstStyle/>
          <a:p>
            <a:r>
              <a:rPr lang="en-US" dirty="0"/>
              <a:t>What is the order vertices are visited?</a:t>
            </a:r>
          </a:p>
        </p:txBody>
      </p:sp>
    </p:spTree>
    <p:extLst>
      <p:ext uri="{BB962C8B-B14F-4D97-AF65-F5344CB8AC3E}">
        <p14:creationId xmlns:p14="http://schemas.microsoft.com/office/powerpoint/2010/main" val="1032519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58</a:t>
            </a:fld>
            <a:endParaRPr lang="en-US"/>
          </a:p>
        </p:txBody>
      </p:sp>
      <p:sp>
        <p:nvSpPr>
          <p:cNvPr id="6" name="Oval 5"/>
          <p:cNvSpPr/>
          <p:nvPr/>
        </p:nvSpPr>
        <p:spPr>
          <a:xfrm>
            <a:off x="4231241" y="16720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11225"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39749"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47065"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55377"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51121"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71001"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07505"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3"/>
            <a:endCxn id="9" idx="7"/>
          </p:cNvCxnSpPr>
          <p:nvPr/>
        </p:nvCxnSpPr>
        <p:spPr>
          <a:xfrm flipH="1">
            <a:off x="2954378" y="1979385"/>
            <a:ext cx="1329590" cy="11001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5"/>
            <a:endCxn id="7" idx="1"/>
          </p:cNvCxnSpPr>
          <p:nvPr/>
        </p:nvCxnSpPr>
        <p:spPr>
          <a:xfrm>
            <a:off x="4538554" y="1979385"/>
            <a:ext cx="1325398" cy="11001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4"/>
            <a:endCxn id="8" idx="0"/>
          </p:cNvCxnSpPr>
          <p:nvPr/>
        </p:nvCxnSpPr>
        <p:spPr>
          <a:xfrm>
            <a:off x="4411261" y="2032112"/>
            <a:ext cx="8508" cy="9946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a:endCxn id="12" idx="0"/>
          </p:cNvCxnSpPr>
          <p:nvPr/>
        </p:nvCxnSpPr>
        <p:spPr>
          <a:xfrm flipH="1">
            <a:off x="2251021" y="3334077"/>
            <a:ext cx="448771" cy="11688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5"/>
            <a:endCxn id="11" idx="0"/>
          </p:cNvCxnSpPr>
          <p:nvPr/>
        </p:nvCxnSpPr>
        <p:spPr>
          <a:xfrm>
            <a:off x="2954378" y="3334077"/>
            <a:ext cx="376763" cy="11688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3"/>
            <a:endCxn id="10" idx="0"/>
          </p:cNvCxnSpPr>
          <p:nvPr/>
        </p:nvCxnSpPr>
        <p:spPr>
          <a:xfrm flipH="1">
            <a:off x="5635397" y="3334077"/>
            <a:ext cx="228555" cy="11688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5"/>
            <a:endCxn id="13" idx="0"/>
          </p:cNvCxnSpPr>
          <p:nvPr/>
        </p:nvCxnSpPr>
        <p:spPr>
          <a:xfrm>
            <a:off x="6118538" y="3334077"/>
            <a:ext cx="668987" cy="116885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83641" y="1672072"/>
            <a:ext cx="254586" cy="369332"/>
          </a:xfrm>
          <a:prstGeom prst="rect">
            <a:avLst/>
          </a:prstGeom>
          <a:noFill/>
        </p:spPr>
        <p:txBody>
          <a:bodyPr wrap="square" rtlCol="0">
            <a:spAutoFit/>
          </a:bodyPr>
          <a:lstStyle/>
          <a:p>
            <a:pPr algn="ctr"/>
            <a:r>
              <a:rPr lang="en-US" dirty="0"/>
              <a:t>1</a:t>
            </a:r>
          </a:p>
        </p:txBody>
      </p:sp>
      <p:sp>
        <p:nvSpPr>
          <p:cNvPr id="31" name="TextBox 30"/>
          <p:cNvSpPr txBox="1"/>
          <p:nvPr/>
        </p:nvSpPr>
        <p:spPr>
          <a:xfrm>
            <a:off x="2684612" y="3009858"/>
            <a:ext cx="254586" cy="369332"/>
          </a:xfrm>
          <a:prstGeom prst="rect">
            <a:avLst/>
          </a:prstGeom>
          <a:noFill/>
        </p:spPr>
        <p:txBody>
          <a:bodyPr wrap="square" rtlCol="0">
            <a:spAutoFit/>
          </a:bodyPr>
          <a:lstStyle/>
          <a:p>
            <a:pPr algn="ctr"/>
            <a:r>
              <a:rPr lang="en-US" dirty="0"/>
              <a:t>2</a:t>
            </a:r>
          </a:p>
        </p:txBody>
      </p:sp>
      <p:sp>
        <p:nvSpPr>
          <p:cNvPr id="33" name="TextBox 32"/>
          <p:cNvSpPr txBox="1"/>
          <p:nvPr/>
        </p:nvSpPr>
        <p:spPr>
          <a:xfrm>
            <a:off x="4272834" y="3014006"/>
            <a:ext cx="254586" cy="369332"/>
          </a:xfrm>
          <a:prstGeom prst="rect">
            <a:avLst/>
          </a:prstGeom>
          <a:noFill/>
        </p:spPr>
        <p:txBody>
          <a:bodyPr wrap="square" rtlCol="0">
            <a:spAutoFit/>
          </a:bodyPr>
          <a:lstStyle/>
          <a:p>
            <a:pPr algn="ctr"/>
            <a:r>
              <a:rPr lang="en-US" dirty="0"/>
              <a:t>3</a:t>
            </a:r>
          </a:p>
        </p:txBody>
      </p:sp>
      <p:sp>
        <p:nvSpPr>
          <p:cNvPr id="34" name="TextBox 33"/>
          <p:cNvSpPr txBox="1"/>
          <p:nvPr/>
        </p:nvSpPr>
        <p:spPr>
          <a:xfrm>
            <a:off x="5863952" y="3017472"/>
            <a:ext cx="254586" cy="369332"/>
          </a:xfrm>
          <a:prstGeom prst="rect">
            <a:avLst/>
          </a:prstGeom>
          <a:noFill/>
        </p:spPr>
        <p:txBody>
          <a:bodyPr wrap="square" rtlCol="0">
            <a:spAutoFit/>
          </a:bodyPr>
          <a:lstStyle/>
          <a:p>
            <a:pPr algn="ctr"/>
            <a:r>
              <a:rPr lang="en-US" dirty="0"/>
              <a:t>4</a:t>
            </a:r>
          </a:p>
        </p:txBody>
      </p:sp>
      <p:sp>
        <p:nvSpPr>
          <p:cNvPr id="35" name="TextBox 34"/>
          <p:cNvSpPr txBox="1"/>
          <p:nvPr/>
        </p:nvSpPr>
        <p:spPr>
          <a:xfrm>
            <a:off x="2123728" y="4514496"/>
            <a:ext cx="254586" cy="369332"/>
          </a:xfrm>
          <a:prstGeom prst="rect">
            <a:avLst/>
          </a:prstGeom>
          <a:noFill/>
        </p:spPr>
        <p:txBody>
          <a:bodyPr wrap="square" rtlCol="0">
            <a:spAutoFit/>
          </a:bodyPr>
          <a:lstStyle/>
          <a:p>
            <a:pPr algn="ctr"/>
            <a:r>
              <a:rPr lang="en-US" dirty="0"/>
              <a:t>5</a:t>
            </a:r>
          </a:p>
        </p:txBody>
      </p:sp>
      <p:sp>
        <p:nvSpPr>
          <p:cNvPr id="36" name="TextBox 35"/>
          <p:cNvSpPr txBox="1"/>
          <p:nvPr/>
        </p:nvSpPr>
        <p:spPr>
          <a:xfrm>
            <a:off x="3203848" y="4486932"/>
            <a:ext cx="254586" cy="369332"/>
          </a:xfrm>
          <a:prstGeom prst="rect">
            <a:avLst/>
          </a:prstGeom>
          <a:noFill/>
        </p:spPr>
        <p:txBody>
          <a:bodyPr wrap="square" rtlCol="0">
            <a:spAutoFit/>
          </a:bodyPr>
          <a:lstStyle/>
          <a:p>
            <a:pPr algn="ctr"/>
            <a:r>
              <a:rPr lang="en-US" dirty="0"/>
              <a:t>6</a:t>
            </a:r>
          </a:p>
        </p:txBody>
      </p:sp>
      <p:sp>
        <p:nvSpPr>
          <p:cNvPr id="37" name="TextBox 36"/>
          <p:cNvSpPr txBox="1"/>
          <p:nvPr/>
        </p:nvSpPr>
        <p:spPr>
          <a:xfrm>
            <a:off x="5476799" y="4493636"/>
            <a:ext cx="254586" cy="369332"/>
          </a:xfrm>
          <a:prstGeom prst="rect">
            <a:avLst/>
          </a:prstGeom>
          <a:noFill/>
        </p:spPr>
        <p:txBody>
          <a:bodyPr wrap="square" rtlCol="0">
            <a:spAutoFit/>
          </a:bodyPr>
          <a:lstStyle/>
          <a:p>
            <a:pPr algn="ctr"/>
            <a:r>
              <a:rPr lang="en-US" dirty="0"/>
              <a:t>7</a:t>
            </a:r>
          </a:p>
        </p:txBody>
      </p:sp>
      <p:sp>
        <p:nvSpPr>
          <p:cNvPr id="38" name="TextBox 37"/>
          <p:cNvSpPr txBox="1"/>
          <p:nvPr/>
        </p:nvSpPr>
        <p:spPr>
          <a:xfrm>
            <a:off x="6660232" y="4514496"/>
            <a:ext cx="254586" cy="369332"/>
          </a:xfrm>
          <a:prstGeom prst="rect">
            <a:avLst/>
          </a:prstGeom>
          <a:noFill/>
        </p:spPr>
        <p:txBody>
          <a:bodyPr wrap="square" rtlCol="0">
            <a:spAutoFit/>
          </a:bodyPr>
          <a:lstStyle/>
          <a:p>
            <a:pPr algn="ctr"/>
            <a:r>
              <a:rPr lang="en-US" dirty="0"/>
              <a:t>8</a:t>
            </a:r>
          </a:p>
        </p:txBody>
      </p:sp>
      <p:sp>
        <p:nvSpPr>
          <p:cNvPr id="39" name="TextBox 38"/>
          <p:cNvSpPr txBox="1"/>
          <p:nvPr/>
        </p:nvSpPr>
        <p:spPr>
          <a:xfrm>
            <a:off x="1118174" y="5579948"/>
            <a:ext cx="6840760" cy="369332"/>
          </a:xfrm>
          <a:prstGeom prst="rect">
            <a:avLst/>
          </a:prstGeom>
          <a:noFill/>
        </p:spPr>
        <p:txBody>
          <a:bodyPr wrap="square" rtlCol="0">
            <a:spAutoFit/>
          </a:bodyPr>
          <a:lstStyle/>
          <a:p>
            <a:r>
              <a:rPr lang="en-US" dirty="0"/>
              <a:t>The vertices are visited in the order 1, </a:t>
            </a:r>
            <a:r>
              <a:rPr lang="el-GR" dirty="0"/>
              <a:t>4, 8, 7, 3, 2, 6</a:t>
            </a:r>
            <a:r>
              <a:rPr lang="en-US" dirty="0"/>
              <a:t> and </a:t>
            </a:r>
            <a:r>
              <a:rPr lang="el-GR" dirty="0"/>
              <a:t>5</a:t>
            </a:r>
            <a:r>
              <a:rPr lang="en-US" dirty="0"/>
              <a:t>.</a:t>
            </a:r>
          </a:p>
        </p:txBody>
      </p:sp>
    </p:spTree>
    <p:extLst>
      <p:ext uri="{BB962C8B-B14F-4D97-AF65-F5344CB8AC3E}">
        <p14:creationId xmlns:p14="http://schemas.microsoft.com/office/powerpoint/2010/main" val="1114552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Depth-First Search (DFS)</a:t>
            </a:r>
          </a:p>
        </p:txBody>
      </p:sp>
      <p:sp>
        <p:nvSpPr>
          <p:cNvPr id="3" name="Content Placeholder 2"/>
          <p:cNvSpPr>
            <a:spLocks noGrp="1"/>
          </p:cNvSpPr>
          <p:nvPr>
            <p:ph idx="1"/>
          </p:nvPr>
        </p:nvSpPr>
        <p:spPr/>
        <p:txBody>
          <a:bodyPr/>
          <a:lstStyle/>
          <a:p>
            <a:r>
              <a:rPr lang="en-US" dirty="0"/>
              <a:t>When </a:t>
            </a:r>
            <a:r>
              <a:rPr lang="en-US" dirty="0">
                <a:latin typeface="Courier New" pitchFamily="49" charset="0"/>
                <a:cs typeface="Courier New" pitchFamily="49" charset="0"/>
              </a:rPr>
              <a:t>C</a:t>
            </a:r>
            <a:r>
              <a:rPr lang="en-US" dirty="0"/>
              <a:t> is a </a:t>
            </a:r>
            <a:r>
              <a:rPr lang="en-US" b="1" dirty="0"/>
              <a:t>stack</a:t>
            </a:r>
            <a:r>
              <a:rPr lang="en-US" dirty="0"/>
              <a:t>, the tree in the previous example is searched in </a:t>
            </a:r>
            <a:r>
              <a:rPr lang="en-US" b="1" dirty="0"/>
              <a:t>depth-first order</a:t>
            </a:r>
            <a:r>
              <a:rPr lang="en-US" dirty="0"/>
              <a:t>.</a:t>
            </a:r>
          </a:p>
          <a:p>
            <a:r>
              <a:rPr lang="en-US" b="1" dirty="0"/>
              <a:t>Depth-first search (</a:t>
            </a:r>
            <a:r>
              <a:rPr lang="el-GR" b="1" dirty="0"/>
              <a:t>αναζήτηση πρώτα κατά βάθος)</a:t>
            </a:r>
            <a:r>
              <a:rPr lang="en-US" b="1" dirty="0"/>
              <a:t> </a:t>
            </a:r>
            <a:r>
              <a:rPr lang="en-US" dirty="0"/>
              <a:t>at a vertex always goes down (by visiting unvisited children) before going across (by visiting unvisited brothers and sisters).</a:t>
            </a:r>
          </a:p>
          <a:p>
            <a:r>
              <a:rPr lang="en-US" dirty="0"/>
              <a:t>Depth-first search of a graph is analogous to a </a:t>
            </a:r>
            <a:r>
              <a:rPr lang="en-US" b="1" dirty="0"/>
              <a:t>pre-order traversal </a:t>
            </a:r>
            <a:r>
              <a:rPr lang="en-US" dirty="0"/>
              <a:t>of an ordered tree.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59</a:t>
            </a:fld>
            <a:endParaRPr lang="en-US"/>
          </a:p>
        </p:txBody>
      </p:sp>
    </p:spTree>
    <p:extLst>
      <p:ext uri="{BB962C8B-B14F-4D97-AF65-F5344CB8AC3E}">
        <p14:creationId xmlns:p14="http://schemas.microsoft.com/office/powerpoint/2010/main" val="292716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(cont’d)</a:t>
            </a:r>
          </a:p>
        </p:txBody>
      </p:sp>
      <p:sp>
        <p:nvSpPr>
          <p:cNvPr id="3" name="Content Placeholder 2"/>
          <p:cNvSpPr>
            <a:spLocks noGrp="1"/>
          </p:cNvSpPr>
          <p:nvPr>
            <p:ph idx="1"/>
          </p:nvPr>
        </p:nvSpPr>
        <p:spPr/>
        <p:txBody>
          <a:bodyPr/>
          <a:lstStyle/>
          <a:p>
            <a:r>
              <a:rPr lang="en-US" dirty="0"/>
              <a:t>A network of oil pipelines</a:t>
            </a:r>
          </a:p>
          <a:p>
            <a:r>
              <a:rPr lang="en-US" b="1" dirty="0"/>
              <a:t>Interesting problem</a:t>
            </a:r>
            <a:r>
              <a:rPr lang="en-US" dirty="0"/>
              <a:t>: What is the maximum possible overall flow of oil from the source to the destination?</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6</a:t>
            </a:fld>
            <a:endParaRPr lang="en-US"/>
          </a:p>
        </p:txBody>
      </p:sp>
      <p:pic>
        <p:nvPicPr>
          <p:cNvPr id="7" name="Picture 6">
            <a:extLst>
              <a:ext uri="{FF2B5EF4-FFF2-40B4-BE49-F238E27FC236}">
                <a16:creationId xmlns:a16="http://schemas.microsoft.com/office/drawing/2014/main" id="{31C73CAE-5471-4537-9449-9E70A67276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244305"/>
            <a:ext cx="3708370" cy="2996952"/>
          </a:xfrm>
          <a:prstGeom prst="rect">
            <a:avLst/>
          </a:prstGeom>
        </p:spPr>
      </p:pic>
    </p:spTree>
    <p:extLst>
      <p:ext uri="{BB962C8B-B14F-4D97-AF65-F5344CB8AC3E}">
        <p14:creationId xmlns:p14="http://schemas.microsoft.com/office/powerpoint/2010/main" val="593408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Searching (cont’d)</a:t>
            </a:r>
          </a:p>
        </p:txBody>
      </p:sp>
      <p:sp>
        <p:nvSpPr>
          <p:cNvPr id="3" name="Content Placeholder 2"/>
          <p:cNvSpPr>
            <a:spLocks noGrp="1"/>
          </p:cNvSpPr>
          <p:nvPr>
            <p:ph idx="1"/>
          </p:nvPr>
        </p:nvSpPr>
        <p:spPr/>
        <p:txBody>
          <a:bodyPr/>
          <a:lstStyle/>
          <a:p>
            <a:r>
              <a:rPr lang="en-US" dirty="0"/>
              <a:t>Let us consider what happens when the container </a:t>
            </a:r>
            <a:r>
              <a:rPr lang="en-US" dirty="0">
                <a:latin typeface="Courier New" pitchFamily="49" charset="0"/>
                <a:cs typeface="Courier New" pitchFamily="49" charset="0"/>
              </a:rPr>
              <a:t>C</a:t>
            </a:r>
            <a:r>
              <a:rPr lang="en-US" dirty="0"/>
              <a:t> is a queue.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60</a:t>
            </a:fld>
            <a:endParaRPr lang="en-US"/>
          </a:p>
        </p:txBody>
      </p:sp>
    </p:spTree>
    <p:extLst>
      <p:ext uri="{BB962C8B-B14F-4D97-AF65-F5344CB8AC3E}">
        <p14:creationId xmlns:p14="http://schemas.microsoft.com/office/powerpoint/2010/main" val="2869545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61</a:t>
            </a:fld>
            <a:endParaRPr lang="en-US"/>
          </a:p>
        </p:txBody>
      </p:sp>
      <p:sp>
        <p:nvSpPr>
          <p:cNvPr id="6" name="Oval 5"/>
          <p:cNvSpPr/>
          <p:nvPr/>
        </p:nvSpPr>
        <p:spPr>
          <a:xfrm>
            <a:off x="4231241" y="16720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11225"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39749"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47065"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55377"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51121"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71001"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07505"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3"/>
            <a:endCxn id="9" idx="7"/>
          </p:cNvCxnSpPr>
          <p:nvPr/>
        </p:nvCxnSpPr>
        <p:spPr>
          <a:xfrm flipH="1">
            <a:off x="2954378" y="1979385"/>
            <a:ext cx="1329590" cy="1100106"/>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5"/>
            <a:endCxn id="7" idx="1"/>
          </p:cNvCxnSpPr>
          <p:nvPr/>
        </p:nvCxnSpPr>
        <p:spPr>
          <a:xfrm>
            <a:off x="4538554" y="1979385"/>
            <a:ext cx="1325398" cy="1100106"/>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4"/>
            <a:endCxn id="8" idx="0"/>
          </p:cNvCxnSpPr>
          <p:nvPr/>
        </p:nvCxnSpPr>
        <p:spPr>
          <a:xfrm>
            <a:off x="4411261" y="2032112"/>
            <a:ext cx="8508" cy="994652"/>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a:endCxn id="12" idx="0"/>
          </p:cNvCxnSpPr>
          <p:nvPr/>
        </p:nvCxnSpPr>
        <p:spPr>
          <a:xfrm flipH="1">
            <a:off x="2251021" y="3334077"/>
            <a:ext cx="448771" cy="116885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5"/>
            <a:endCxn id="11" idx="0"/>
          </p:cNvCxnSpPr>
          <p:nvPr/>
        </p:nvCxnSpPr>
        <p:spPr>
          <a:xfrm>
            <a:off x="2954378" y="3334077"/>
            <a:ext cx="376763" cy="116885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3"/>
            <a:endCxn id="10" idx="0"/>
          </p:cNvCxnSpPr>
          <p:nvPr/>
        </p:nvCxnSpPr>
        <p:spPr>
          <a:xfrm flipH="1">
            <a:off x="5635397" y="3334077"/>
            <a:ext cx="228555" cy="116885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5"/>
            <a:endCxn id="13" idx="0"/>
          </p:cNvCxnSpPr>
          <p:nvPr/>
        </p:nvCxnSpPr>
        <p:spPr>
          <a:xfrm>
            <a:off x="6118538" y="3334077"/>
            <a:ext cx="668987" cy="116885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83641" y="1672072"/>
            <a:ext cx="254586" cy="369332"/>
          </a:xfrm>
          <a:prstGeom prst="rect">
            <a:avLst/>
          </a:prstGeom>
          <a:noFill/>
        </p:spPr>
        <p:txBody>
          <a:bodyPr wrap="square" rtlCol="0">
            <a:spAutoFit/>
          </a:bodyPr>
          <a:lstStyle/>
          <a:p>
            <a:pPr algn="ctr"/>
            <a:r>
              <a:rPr lang="en-US" dirty="0"/>
              <a:t>1</a:t>
            </a:r>
          </a:p>
        </p:txBody>
      </p:sp>
      <p:sp>
        <p:nvSpPr>
          <p:cNvPr id="31" name="TextBox 30"/>
          <p:cNvSpPr txBox="1"/>
          <p:nvPr/>
        </p:nvSpPr>
        <p:spPr>
          <a:xfrm>
            <a:off x="2684612" y="3009858"/>
            <a:ext cx="254586" cy="369332"/>
          </a:xfrm>
          <a:prstGeom prst="rect">
            <a:avLst/>
          </a:prstGeom>
          <a:noFill/>
        </p:spPr>
        <p:txBody>
          <a:bodyPr wrap="square" rtlCol="0">
            <a:spAutoFit/>
          </a:bodyPr>
          <a:lstStyle/>
          <a:p>
            <a:pPr algn="ctr"/>
            <a:r>
              <a:rPr lang="en-US" dirty="0"/>
              <a:t>2</a:t>
            </a:r>
          </a:p>
        </p:txBody>
      </p:sp>
      <p:sp>
        <p:nvSpPr>
          <p:cNvPr id="33" name="TextBox 32"/>
          <p:cNvSpPr txBox="1"/>
          <p:nvPr/>
        </p:nvSpPr>
        <p:spPr>
          <a:xfrm>
            <a:off x="4272834" y="3014006"/>
            <a:ext cx="254586" cy="369332"/>
          </a:xfrm>
          <a:prstGeom prst="rect">
            <a:avLst/>
          </a:prstGeom>
          <a:noFill/>
        </p:spPr>
        <p:txBody>
          <a:bodyPr wrap="square" rtlCol="0">
            <a:spAutoFit/>
          </a:bodyPr>
          <a:lstStyle/>
          <a:p>
            <a:pPr algn="ctr"/>
            <a:r>
              <a:rPr lang="en-US" dirty="0"/>
              <a:t>3</a:t>
            </a:r>
          </a:p>
        </p:txBody>
      </p:sp>
      <p:sp>
        <p:nvSpPr>
          <p:cNvPr id="34" name="TextBox 33"/>
          <p:cNvSpPr txBox="1"/>
          <p:nvPr/>
        </p:nvSpPr>
        <p:spPr>
          <a:xfrm>
            <a:off x="5863952" y="3017472"/>
            <a:ext cx="254586" cy="369332"/>
          </a:xfrm>
          <a:prstGeom prst="rect">
            <a:avLst/>
          </a:prstGeom>
          <a:noFill/>
        </p:spPr>
        <p:txBody>
          <a:bodyPr wrap="square" rtlCol="0">
            <a:spAutoFit/>
          </a:bodyPr>
          <a:lstStyle/>
          <a:p>
            <a:pPr algn="ctr"/>
            <a:r>
              <a:rPr lang="en-US" dirty="0"/>
              <a:t>4</a:t>
            </a:r>
          </a:p>
        </p:txBody>
      </p:sp>
      <p:sp>
        <p:nvSpPr>
          <p:cNvPr id="35" name="TextBox 34"/>
          <p:cNvSpPr txBox="1"/>
          <p:nvPr/>
        </p:nvSpPr>
        <p:spPr>
          <a:xfrm>
            <a:off x="2123728" y="4502928"/>
            <a:ext cx="254586" cy="369332"/>
          </a:xfrm>
          <a:prstGeom prst="rect">
            <a:avLst/>
          </a:prstGeom>
          <a:noFill/>
        </p:spPr>
        <p:txBody>
          <a:bodyPr wrap="square" rtlCol="0">
            <a:spAutoFit/>
          </a:bodyPr>
          <a:lstStyle/>
          <a:p>
            <a:pPr algn="ctr"/>
            <a:r>
              <a:rPr lang="en-US" dirty="0"/>
              <a:t>5</a:t>
            </a:r>
          </a:p>
        </p:txBody>
      </p:sp>
      <p:sp>
        <p:nvSpPr>
          <p:cNvPr id="36" name="TextBox 35"/>
          <p:cNvSpPr txBox="1"/>
          <p:nvPr/>
        </p:nvSpPr>
        <p:spPr>
          <a:xfrm>
            <a:off x="3203848" y="4486932"/>
            <a:ext cx="254586" cy="369332"/>
          </a:xfrm>
          <a:prstGeom prst="rect">
            <a:avLst/>
          </a:prstGeom>
          <a:noFill/>
        </p:spPr>
        <p:txBody>
          <a:bodyPr wrap="square" rtlCol="0">
            <a:spAutoFit/>
          </a:bodyPr>
          <a:lstStyle/>
          <a:p>
            <a:pPr algn="ctr"/>
            <a:r>
              <a:rPr lang="en-US" dirty="0"/>
              <a:t>6</a:t>
            </a:r>
          </a:p>
        </p:txBody>
      </p:sp>
      <p:sp>
        <p:nvSpPr>
          <p:cNvPr id="37" name="TextBox 36"/>
          <p:cNvSpPr txBox="1"/>
          <p:nvPr/>
        </p:nvSpPr>
        <p:spPr>
          <a:xfrm>
            <a:off x="5476799" y="4493636"/>
            <a:ext cx="254586" cy="369332"/>
          </a:xfrm>
          <a:prstGeom prst="rect">
            <a:avLst/>
          </a:prstGeom>
          <a:noFill/>
        </p:spPr>
        <p:txBody>
          <a:bodyPr wrap="square" rtlCol="0">
            <a:spAutoFit/>
          </a:bodyPr>
          <a:lstStyle/>
          <a:p>
            <a:pPr algn="ctr"/>
            <a:r>
              <a:rPr lang="en-US" dirty="0"/>
              <a:t>7</a:t>
            </a:r>
          </a:p>
        </p:txBody>
      </p:sp>
      <p:sp>
        <p:nvSpPr>
          <p:cNvPr id="38" name="TextBox 37"/>
          <p:cNvSpPr txBox="1"/>
          <p:nvPr/>
        </p:nvSpPr>
        <p:spPr>
          <a:xfrm>
            <a:off x="6660232" y="4514496"/>
            <a:ext cx="254586" cy="369332"/>
          </a:xfrm>
          <a:prstGeom prst="rect">
            <a:avLst/>
          </a:prstGeom>
          <a:noFill/>
        </p:spPr>
        <p:txBody>
          <a:bodyPr wrap="square" rtlCol="0">
            <a:spAutoFit/>
          </a:bodyPr>
          <a:lstStyle/>
          <a:p>
            <a:pPr algn="ctr"/>
            <a:r>
              <a:rPr lang="en-US" dirty="0"/>
              <a:t>8</a:t>
            </a:r>
          </a:p>
        </p:txBody>
      </p:sp>
      <p:sp>
        <p:nvSpPr>
          <p:cNvPr id="39" name="TextBox 38"/>
          <p:cNvSpPr txBox="1"/>
          <p:nvPr/>
        </p:nvSpPr>
        <p:spPr>
          <a:xfrm>
            <a:off x="1118174" y="5579948"/>
            <a:ext cx="6840760" cy="369332"/>
          </a:xfrm>
          <a:prstGeom prst="rect">
            <a:avLst/>
          </a:prstGeom>
          <a:noFill/>
        </p:spPr>
        <p:txBody>
          <a:bodyPr wrap="square" rtlCol="0">
            <a:spAutoFit/>
          </a:bodyPr>
          <a:lstStyle/>
          <a:p>
            <a:r>
              <a:rPr lang="en-US" dirty="0"/>
              <a:t>What is the order vertices are visited?</a:t>
            </a:r>
          </a:p>
        </p:txBody>
      </p:sp>
    </p:spTree>
    <p:extLst>
      <p:ext uri="{BB962C8B-B14F-4D97-AF65-F5344CB8AC3E}">
        <p14:creationId xmlns:p14="http://schemas.microsoft.com/office/powerpoint/2010/main" val="17239190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62</a:t>
            </a:fld>
            <a:endParaRPr lang="en-US"/>
          </a:p>
        </p:txBody>
      </p:sp>
      <p:sp>
        <p:nvSpPr>
          <p:cNvPr id="6" name="Oval 5"/>
          <p:cNvSpPr/>
          <p:nvPr/>
        </p:nvSpPr>
        <p:spPr>
          <a:xfrm>
            <a:off x="4231241" y="16720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11225"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39749"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47065"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55377"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51121"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71001"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07505"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3"/>
            <a:endCxn id="9" idx="7"/>
          </p:cNvCxnSpPr>
          <p:nvPr/>
        </p:nvCxnSpPr>
        <p:spPr>
          <a:xfrm flipH="1">
            <a:off x="2954378" y="1979385"/>
            <a:ext cx="1329590" cy="11001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5"/>
            <a:endCxn id="7" idx="1"/>
          </p:cNvCxnSpPr>
          <p:nvPr/>
        </p:nvCxnSpPr>
        <p:spPr>
          <a:xfrm>
            <a:off x="4538554" y="1979385"/>
            <a:ext cx="1325398" cy="110010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4"/>
            <a:endCxn id="8" idx="0"/>
          </p:cNvCxnSpPr>
          <p:nvPr/>
        </p:nvCxnSpPr>
        <p:spPr>
          <a:xfrm>
            <a:off x="4411261" y="2032112"/>
            <a:ext cx="8508" cy="99465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a:endCxn id="12" idx="0"/>
          </p:cNvCxnSpPr>
          <p:nvPr/>
        </p:nvCxnSpPr>
        <p:spPr>
          <a:xfrm flipH="1">
            <a:off x="2251021" y="3334077"/>
            <a:ext cx="448771" cy="11688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5"/>
            <a:endCxn id="11" idx="0"/>
          </p:cNvCxnSpPr>
          <p:nvPr/>
        </p:nvCxnSpPr>
        <p:spPr>
          <a:xfrm>
            <a:off x="2954378" y="3334077"/>
            <a:ext cx="376763" cy="11688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3"/>
            <a:endCxn id="10" idx="0"/>
          </p:cNvCxnSpPr>
          <p:nvPr/>
        </p:nvCxnSpPr>
        <p:spPr>
          <a:xfrm flipH="1">
            <a:off x="5635397" y="3334077"/>
            <a:ext cx="228555" cy="11688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5"/>
            <a:endCxn id="13" idx="0"/>
          </p:cNvCxnSpPr>
          <p:nvPr/>
        </p:nvCxnSpPr>
        <p:spPr>
          <a:xfrm>
            <a:off x="6118538" y="3334077"/>
            <a:ext cx="668987" cy="116885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83641" y="1672072"/>
            <a:ext cx="254586" cy="369332"/>
          </a:xfrm>
          <a:prstGeom prst="rect">
            <a:avLst/>
          </a:prstGeom>
          <a:noFill/>
        </p:spPr>
        <p:txBody>
          <a:bodyPr wrap="square" rtlCol="0">
            <a:spAutoFit/>
          </a:bodyPr>
          <a:lstStyle/>
          <a:p>
            <a:pPr algn="ctr"/>
            <a:r>
              <a:rPr lang="en-US" dirty="0"/>
              <a:t>1</a:t>
            </a:r>
          </a:p>
        </p:txBody>
      </p:sp>
      <p:sp>
        <p:nvSpPr>
          <p:cNvPr id="31" name="TextBox 30"/>
          <p:cNvSpPr txBox="1"/>
          <p:nvPr/>
        </p:nvSpPr>
        <p:spPr>
          <a:xfrm>
            <a:off x="2684612" y="3009858"/>
            <a:ext cx="254586" cy="369332"/>
          </a:xfrm>
          <a:prstGeom prst="rect">
            <a:avLst/>
          </a:prstGeom>
          <a:noFill/>
        </p:spPr>
        <p:txBody>
          <a:bodyPr wrap="square" rtlCol="0">
            <a:spAutoFit/>
          </a:bodyPr>
          <a:lstStyle/>
          <a:p>
            <a:pPr algn="ctr"/>
            <a:r>
              <a:rPr lang="en-US" dirty="0"/>
              <a:t>2</a:t>
            </a:r>
          </a:p>
        </p:txBody>
      </p:sp>
      <p:sp>
        <p:nvSpPr>
          <p:cNvPr id="33" name="TextBox 32"/>
          <p:cNvSpPr txBox="1"/>
          <p:nvPr/>
        </p:nvSpPr>
        <p:spPr>
          <a:xfrm>
            <a:off x="4272834" y="3014006"/>
            <a:ext cx="254586" cy="369332"/>
          </a:xfrm>
          <a:prstGeom prst="rect">
            <a:avLst/>
          </a:prstGeom>
          <a:noFill/>
        </p:spPr>
        <p:txBody>
          <a:bodyPr wrap="square" rtlCol="0">
            <a:spAutoFit/>
          </a:bodyPr>
          <a:lstStyle/>
          <a:p>
            <a:pPr algn="ctr"/>
            <a:r>
              <a:rPr lang="en-US" dirty="0"/>
              <a:t>3</a:t>
            </a:r>
          </a:p>
        </p:txBody>
      </p:sp>
      <p:sp>
        <p:nvSpPr>
          <p:cNvPr id="34" name="TextBox 33"/>
          <p:cNvSpPr txBox="1"/>
          <p:nvPr/>
        </p:nvSpPr>
        <p:spPr>
          <a:xfrm>
            <a:off x="5863952" y="3017472"/>
            <a:ext cx="254586" cy="369332"/>
          </a:xfrm>
          <a:prstGeom prst="rect">
            <a:avLst/>
          </a:prstGeom>
          <a:noFill/>
        </p:spPr>
        <p:txBody>
          <a:bodyPr wrap="square" rtlCol="0">
            <a:spAutoFit/>
          </a:bodyPr>
          <a:lstStyle/>
          <a:p>
            <a:pPr algn="ctr"/>
            <a:r>
              <a:rPr lang="en-US" dirty="0"/>
              <a:t>4</a:t>
            </a:r>
          </a:p>
        </p:txBody>
      </p:sp>
      <p:sp>
        <p:nvSpPr>
          <p:cNvPr id="35" name="TextBox 34"/>
          <p:cNvSpPr txBox="1"/>
          <p:nvPr/>
        </p:nvSpPr>
        <p:spPr>
          <a:xfrm>
            <a:off x="2123728" y="4502928"/>
            <a:ext cx="254586" cy="369332"/>
          </a:xfrm>
          <a:prstGeom prst="rect">
            <a:avLst/>
          </a:prstGeom>
          <a:noFill/>
        </p:spPr>
        <p:txBody>
          <a:bodyPr wrap="square" rtlCol="0">
            <a:spAutoFit/>
          </a:bodyPr>
          <a:lstStyle/>
          <a:p>
            <a:pPr algn="ctr"/>
            <a:r>
              <a:rPr lang="en-US" dirty="0"/>
              <a:t>5</a:t>
            </a:r>
          </a:p>
        </p:txBody>
      </p:sp>
      <p:sp>
        <p:nvSpPr>
          <p:cNvPr id="36" name="TextBox 35"/>
          <p:cNvSpPr txBox="1"/>
          <p:nvPr/>
        </p:nvSpPr>
        <p:spPr>
          <a:xfrm>
            <a:off x="3203848" y="4486932"/>
            <a:ext cx="254586" cy="369332"/>
          </a:xfrm>
          <a:prstGeom prst="rect">
            <a:avLst/>
          </a:prstGeom>
          <a:noFill/>
        </p:spPr>
        <p:txBody>
          <a:bodyPr wrap="square" rtlCol="0">
            <a:spAutoFit/>
          </a:bodyPr>
          <a:lstStyle/>
          <a:p>
            <a:pPr algn="ctr"/>
            <a:r>
              <a:rPr lang="en-US" dirty="0"/>
              <a:t>6</a:t>
            </a:r>
          </a:p>
        </p:txBody>
      </p:sp>
      <p:sp>
        <p:nvSpPr>
          <p:cNvPr id="37" name="TextBox 36"/>
          <p:cNvSpPr txBox="1"/>
          <p:nvPr/>
        </p:nvSpPr>
        <p:spPr>
          <a:xfrm>
            <a:off x="5476799" y="4493636"/>
            <a:ext cx="254586" cy="369332"/>
          </a:xfrm>
          <a:prstGeom prst="rect">
            <a:avLst/>
          </a:prstGeom>
          <a:noFill/>
        </p:spPr>
        <p:txBody>
          <a:bodyPr wrap="square" rtlCol="0">
            <a:spAutoFit/>
          </a:bodyPr>
          <a:lstStyle/>
          <a:p>
            <a:pPr algn="ctr"/>
            <a:r>
              <a:rPr lang="en-US" dirty="0"/>
              <a:t>7</a:t>
            </a:r>
          </a:p>
        </p:txBody>
      </p:sp>
      <p:sp>
        <p:nvSpPr>
          <p:cNvPr id="38" name="TextBox 37"/>
          <p:cNvSpPr txBox="1"/>
          <p:nvPr/>
        </p:nvSpPr>
        <p:spPr>
          <a:xfrm>
            <a:off x="6660232" y="4514496"/>
            <a:ext cx="254586" cy="369332"/>
          </a:xfrm>
          <a:prstGeom prst="rect">
            <a:avLst/>
          </a:prstGeom>
          <a:noFill/>
        </p:spPr>
        <p:txBody>
          <a:bodyPr wrap="square" rtlCol="0">
            <a:spAutoFit/>
          </a:bodyPr>
          <a:lstStyle/>
          <a:p>
            <a:pPr algn="ctr"/>
            <a:r>
              <a:rPr lang="en-US" dirty="0"/>
              <a:t>8</a:t>
            </a:r>
          </a:p>
        </p:txBody>
      </p:sp>
      <p:sp>
        <p:nvSpPr>
          <p:cNvPr id="39" name="TextBox 38"/>
          <p:cNvSpPr txBox="1"/>
          <p:nvPr/>
        </p:nvSpPr>
        <p:spPr>
          <a:xfrm>
            <a:off x="1118174" y="5579948"/>
            <a:ext cx="6840760" cy="369332"/>
          </a:xfrm>
          <a:prstGeom prst="rect">
            <a:avLst/>
          </a:prstGeom>
          <a:noFill/>
        </p:spPr>
        <p:txBody>
          <a:bodyPr wrap="square" rtlCol="0">
            <a:spAutoFit/>
          </a:bodyPr>
          <a:lstStyle/>
          <a:p>
            <a:r>
              <a:rPr lang="en-US" dirty="0"/>
              <a:t>The vertices are visited in the order 1, 2, 3, 4, 5, 6, 7 and 8.</a:t>
            </a:r>
          </a:p>
        </p:txBody>
      </p:sp>
    </p:spTree>
    <p:extLst>
      <p:ext uri="{BB962C8B-B14F-4D97-AF65-F5344CB8AC3E}">
        <p14:creationId xmlns:p14="http://schemas.microsoft.com/office/powerpoint/2010/main" val="18786017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Breadth-First Search (BFS)</a:t>
            </a:r>
          </a:p>
        </p:txBody>
      </p:sp>
      <p:sp>
        <p:nvSpPr>
          <p:cNvPr id="3" name="Content Placeholder 2"/>
          <p:cNvSpPr>
            <a:spLocks noGrp="1"/>
          </p:cNvSpPr>
          <p:nvPr>
            <p:ph idx="1"/>
          </p:nvPr>
        </p:nvSpPr>
        <p:spPr/>
        <p:txBody>
          <a:bodyPr>
            <a:normAutofit fontScale="85000" lnSpcReduction="10000"/>
          </a:bodyPr>
          <a:lstStyle/>
          <a:p>
            <a:r>
              <a:rPr lang="en-US" dirty="0"/>
              <a:t>When </a:t>
            </a:r>
            <a:r>
              <a:rPr lang="en-US" dirty="0">
                <a:latin typeface="Courier New" pitchFamily="49" charset="0"/>
                <a:cs typeface="Courier New" pitchFamily="49" charset="0"/>
              </a:rPr>
              <a:t>C</a:t>
            </a:r>
            <a:r>
              <a:rPr lang="en-US" dirty="0"/>
              <a:t> is a </a:t>
            </a:r>
            <a:r>
              <a:rPr lang="en-US" b="1" dirty="0"/>
              <a:t>queue</a:t>
            </a:r>
            <a:r>
              <a:rPr lang="en-US" dirty="0"/>
              <a:t>, the tree in the previous example is searched in </a:t>
            </a:r>
            <a:r>
              <a:rPr lang="en-US" b="1" dirty="0"/>
              <a:t>breadth-first order</a:t>
            </a:r>
            <a:r>
              <a:rPr lang="en-US" dirty="0"/>
              <a:t>.</a:t>
            </a:r>
          </a:p>
          <a:p>
            <a:r>
              <a:rPr lang="en-US" b="1" dirty="0"/>
              <a:t>Breadth-first search</a:t>
            </a:r>
            <a:r>
              <a:rPr lang="el-GR" b="1" dirty="0"/>
              <a:t> (αναζήτηση πρώτα κατά πλάτος)</a:t>
            </a:r>
            <a:r>
              <a:rPr lang="en-US" b="1" dirty="0"/>
              <a:t> </a:t>
            </a:r>
            <a:r>
              <a:rPr lang="en-US" dirty="0"/>
              <a:t>at a vertex always goes broad before going deep.</a:t>
            </a:r>
          </a:p>
          <a:p>
            <a:r>
              <a:rPr lang="en-US" dirty="0"/>
              <a:t>Breadth-first traversal of a graph is analogous to a traversal of an ordered tree that visits the nodes of the tree in </a:t>
            </a:r>
            <a:r>
              <a:rPr lang="en-US" b="1" dirty="0"/>
              <a:t>level-order</a:t>
            </a:r>
            <a:r>
              <a:rPr lang="en-US" dirty="0"/>
              <a:t>.</a:t>
            </a:r>
          </a:p>
          <a:p>
            <a:r>
              <a:rPr lang="en-US" dirty="0"/>
              <a:t>BFS subdivides the vertices of a graph in </a:t>
            </a:r>
            <a:r>
              <a:rPr lang="en-US" b="1" dirty="0"/>
              <a:t>levels</a:t>
            </a:r>
            <a:r>
              <a:rPr lang="en-US" dirty="0"/>
              <a:t>. The starting vertex  is at level 0, then we have the vertices adjacent to the starting vertex at level 1, then the vertices adjacent to these vertices at level 2 etc.</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63</a:t>
            </a:fld>
            <a:endParaRPr lang="en-US"/>
          </a:p>
        </p:txBody>
      </p:sp>
    </p:spTree>
    <p:extLst>
      <p:ext uri="{BB962C8B-B14F-4D97-AF65-F5344CB8AC3E}">
        <p14:creationId xmlns:p14="http://schemas.microsoft.com/office/powerpoint/2010/main" val="399207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64</a:t>
            </a:fld>
            <a:endParaRPr lang="en-US"/>
          </a:p>
        </p:txBody>
      </p:sp>
      <p:sp>
        <p:nvSpPr>
          <p:cNvPr id="6" name="Oval 5"/>
          <p:cNvSpPr/>
          <p:nvPr/>
        </p:nvSpPr>
        <p:spPr>
          <a:xfrm>
            <a:off x="1743504"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15816"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5816"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15816" y="235751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48526" y="162880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01670" y="52367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48526" y="41425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48526" y="271755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6" idx="7"/>
            <a:endCxn id="9" idx="3"/>
          </p:cNvCxnSpPr>
          <p:nvPr/>
        </p:nvCxnSpPr>
        <p:spPr>
          <a:xfrm flipV="1">
            <a:off x="2050817" y="2664825"/>
            <a:ext cx="917726" cy="92281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6"/>
            <a:endCxn id="8" idx="2"/>
          </p:cNvCxnSpPr>
          <p:nvPr/>
        </p:nvCxnSpPr>
        <p:spPr>
          <a:xfrm>
            <a:off x="2103544" y="3714936"/>
            <a:ext cx="81227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5"/>
            <a:endCxn id="7" idx="1"/>
          </p:cNvCxnSpPr>
          <p:nvPr/>
        </p:nvCxnSpPr>
        <p:spPr>
          <a:xfrm>
            <a:off x="2050817" y="3842229"/>
            <a:ext cx="917726" cy="93564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7"/>
            <a:endCxn id="13" idx="2"/>
          </p:cNvCxnSpPr>
          <p:nvPr/>
        </p:nvCxnSpPr>
        <p:spPr>
          <a:xfrm flipV="1">
            <a:off x="3223129" y="4322564"/>
            <a:ext cx="1325397" cy="45530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5"/>
            <a:endCxn id="12" idx="2"/>
          </p:cNvCxnSpPr>
          <p:nvPr/>
        </p:nvCxnSpPr>
        <p:spPr>
          <a:xfrm>
            <a:off x="3223129" y="5032457"/>
            <a:ext cx="1378541" cy="38429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7"/>
            <a:endCxn id="11" idx="2"/>
          </p:cNvCxnSpPr>
          <p:nvPr/>
        </p:nvCxnSpPr>
        <p:spPr>
          <a:xfrm flipV="1">
            <a:off x="3223129" y="1808820"/>
            <a:ext cx="1325397" cy="6014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5"/>
            <a:endCxn id="14" idx="2"/>
          </p:cNvCxnSpPr>
          <p:nvPr/>
        </p:nvCxnSpPr>
        <p:spPr>
          <a:xfrm>
            <a:off x="3223129" y="2664825"/>
            <a:ext cx="1325397" cy="23274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6" idx="7"/>
          </p:cNvCxnSpPr>
          <p:nvPr/>
        </p:nvCxnSpPr>
        <p:spPr>
          <a:xfrm flipH="1">
            <a:off x="2050817" y="2897572"/>
            <a:ext cx="2497709" cy="69007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3"/>
            <a:endCxn id="8" idx="7"/>
          </p:cNvCxnSpPr>
          <p:nvPr/>
        </p:nvCxnSpPr>
        <p:spPr>
          <a:xfrm flipH="1">
            <a:off x="3223129" y="3024865"/>
            <a:ext cx="1378124" cy="56277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4" idx="4"/>
            <a:endCxn id="13" idx="0"/>
          </p:cNvCxnSpPr>
          <p:nvPr/>
        </p:nvCxnSpPr>
        <p:spPr>
          <a:xfrm>
            <a:off x="4728546" y="3077592"/>
            <a:ext cx="0" cy="10649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4"/>
            <a:endCxn id="12" idx="0"/>
          </p:cNvCxnSpPr>
          <p:nvPr/>
        </p:nvCxnSpPr>
        <p:spPr>
          <a:xfrm>
            <a:off x="4728546" y="4502584"/>
            <a:ext cx="53144" cy="7341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08566" y="1808820"/>
            <a:ext cx="59953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08104" y="1808820"/>
            <a:ext cx="0" cy="25012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3" idx="6"/>
          </p:cNvCxnSpPr>
          <p:nvPr/>
        </p:nvCxnSpPr>
        <p:spPr>
          <a:xfrm flipH="1">
            <a:off x="4908566" y="4310050"/>
            <a:ext cx="599538" cy="1251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97425" y="3541700"/>
            <a:ext cx="254586" cy="369332"/>
          </a:xfrm>
          <a:prstGeom prst="rect">
            <a:avLst/>
          </a:prstGeom>
          <a:noFill/>
        </p:spPr>
        <p:txBody>
          <a:bodyPr wrap="square" rtlCol="0">
            <a:spAutoFit/>
          </a:bodyPr>
          <a:lstStyle/>
          <a:p>
            <a:pPr algn="ctr"/>
            <a:r>
              <a:rPr lang="en-US" dirty="0"/>
              <a:t>1</a:t>
            </a:r>
          </a:p>
        </p:txBody>
      </p:sp>
      <p:sp>
        <p:nvSpPr>
          <p:cNvPr id="46" name="TextBox 45"/>
          <p:cNvSpPr txBox="1"/>
          <p:nvPr/>
        </p:nvSpPr>
        <p:spPr>
          <a:xfrm>
            <a:off x="2963887" y="4723544"/>
            <a:ext cx="254586" cy="369332"/>
          </a:xfrm>
          <a:prstGeom prst="rect">
            <a:avLst/>
          </a:prstGeom>
          <a:noFill/>
        </p:spPr>
        <p:txBody>
          <a:bodyPr wrap="square" rtlCol="0">
            <a:spAutoFit/>
          </a:bodyPr>
          <a:lstStyle/>
          <a:p>
            <a:pPr algn="ctr"/>
            <a:r>
              <a:rPr lang="en-US" dirty="0"/>
              <a:t>2</a:t>
            </a:r>
          </a:p>
        </p:txBody>
      </p:sp>
      <p:sp>
        <p:nvSpPr>
          <p:cNvPr id="47" name="TextBox 46"/>
          <p:cNvSpPr txBox="1"/>
          <p:nvPr/>
        </p:nvSpPr>
        <p:spPr>
          <a:xfrm>
            <a:off x="2988994" y="3530270"/>
            <a:ext cx="254586" cy="369332"/>
          </a:xfrm>
          <a:prstGeom prst="rect">
            <a:avLst/>
          </a:prstGeom>
          <a:noFill/>
        </p:spPr>
        <p:txBody>
          <a:bodyPr wrap="square" rtlCol="0">
            <a:spAutoFit/>
          </a:bodyPr>
          <a:lstStyle/>
          <a:p>
            <a:pPr algn="ctr"/>
            <a:r>
              <a:rPr lang="en-US" dirty="0"/>
              <a:t>3</a:t>
            </a:r>
          </a:p>
        </p:txBody>
      </p:sp>
      <p:sp>
        <p:nvSpPr>
          <p:cNvPr id="48" name="TextBox 47"/>
          <p:cNvSpPr txBox="1"/>
          <p:nvPr/>
        </p:nvSpPr>
        <p:spPr>
          <a:xfrm>
            <a:off x="2956267" y="2348220"/>
            <a:ext cx="254586" cy="369332"/>
          </a:xfrm>
          <a:prstGeom prst="rect">
            <a:avLst/>
          </a:prstGeom>
          <a:noFill/>
        </p:spPr>
        <p:txBody>
          <a:bodyPr wrap="square" rtlCol="0">
            <a:spAutoFit/>
          </a:bodyPr>
          <a:lstStyle/>
          <a:p>
            <a:pPr algn="ctr"/>
            <a:r>
              <a:rPr lang="en-US" dirty="0"/>
              <a:t>4</a:t>
            </a:r>
          </a:p>
        </p:txBody>
      </p:sp>
      <p:sp>
        <p:nvSpPr>
          <p:cNvPr id="49" name="TextBox 48"/>
          <p:cNvSpPr txBox="1"/>
          <p:nvPr/>
        </p:nvSpPr>
        <p:spPr>
          <a:xfrm>
            <a:off x="4665936" y="5207352"/>
            <a:ext cx="254586" cy="369332"/>
          </a:xfrm>
          <a:prstGeom prst="rect">
            <a:avLst/>
          </a:prstGeom>
          <a:noFill/>
        </p:spPr>
        <p:txBody>
          <a:bodyPr wrap="square" rtlCol="0">
            <a:spAutoFit/>
          </a:bodyPr>
          <a:lstStyle/>
          <a:p>
            <a:pPr algn="ctr"/>
            <a:r>
              <a:rPr lang="en-US" dirty="0"/>
              <a:t>5</a:t>
            </a:r>
          </a:p>
        </p:txBody>
      </p:sp>
      <p:sp>
        <p:nvSpPr>
          <p:cNvPr id="50" name="TextBox 49"/>
          <p:cNvSpPr txBox="1"/>
          <p:nvPr/>
        </p:nvSpPr>
        <p:spPr>
          <a:xfrm>
            <a:off x="4627825" y="4156628"/>
            <a:ext cx="254586" cy="369332"/>
          </a:xfrm>
          <a:prstGeom prst="rect">
            <a:avLst/>
          </a:prstGeom>
          <a:noFill/>
        </p:spPr>
        <p:txBody>
          <a:bodyPr wrap="square" rtlCol="0">
            <a:spAutoFit/>
          </a:bodyPr>
          <a:lstStyle/>
          <a:p>
            <a:pPr algn="ctr"/>
            <a:r>
              <a:rPr lang="en-US" dirty="0"/>
              <a:t>6</a:t>
            </a:r>
          </a:p>
        </p:txBody>
      </p:sp>
      <p:sp>
        <p:nvSpPr>
          <p:cNvPr id="51" name="TextBox 50"/>
          <p:cNvSpPr txBox="1"/>
          <p:nvPr/>
        </p:nvSpPr>
        <p:spPr>
          <a:xfrm>
            <a:off x="4611135" y="2717552"/>
            <a:ext cx="254586" cy="369332"/>
          </a:xfrm>
          <a:prstGeom prst="rect">
            <a:avLst/>
          </a:prstGeom>
          <a:noFill/>
        </p:spPr>
        <p:txBody>
          <a:bodyPr wrap="square" rtlCol="0">
            <a:spAutoFit/>
          </a:bodyPr>
          <a:lstStyle/>
          <a:p>
            <a:pPr algn="ctr"/>
            <a:r>
              <a:rPr lang="en-US" dirty="0"/>
              <a:t>7</a:t>
            </a:r>
          </a:p>
        </p:txBody>
      </p:sp>
      <p:sp>
        <p:nvSpPr>
          <p:cNvPr id="52" name="TextBox 51"/>
          <p:cNvSpPr txBox="1"/>
          <p:nvPr/>
        </p:nvSpPr>
        <p:spPr>
          <a:xfrm>
            <a:off x="4611135" y="1619508"/>
            <a:ext cx="254586" cy="369332"/>
          </a:xfrm>
          <a:prstGeom prst="rect">
            <a:avLst/>
          </a:prstGeom>
          <a:noFill/>
        </p:spPr>
        <p:txBody>
          <a:bodyPr wrap="square" rtlCol="0">
            <a:spAutoFit/>
          </a:bodyPr>
          <a:lstStyle/>
          <a:p>
            <a:pPr algn="ctr"/>
            <a:r>
              <a:rPr lang="en-US" dirty="0"/>
              <a:t>8</a:t>
            </a:r>
          </a:p>
        </p:txBody>
      </p:sp>
      <p:sp>
        <p:nvSpPr>
          <p:cNvPr id="54" name="TextBox 53"/>
          <p:cNvSpPr txBox="1"/>
          <p:nvPr/>
        </p:nvSpPr>
        <p:spPr>
          <a:xfrm>
            <a:off x="899592" y="5764614"/>
            <a:ext cx="6840760" cy="369332"/>
          </a:xfrm>
          <a:prstGeom prst="rect">
            <a:avLst/>
          </a:prstGeom>
          <a:noFill/>
        </p:spPr>
        <p:txBody>
          <a:bodyPr wrap="square" rtlCol="0">
            <a:spAutoFit/>
          </a:bodyPr>
          <a:lstStyle/>
          <a:p>
            <a:r>
              <a:rPr lang="en-US" dirty="0"/>
              <a:t>What is the order of visiting vertices for DFS?</a:t>
            </a:r>
          </a:p>
        </p:txBody>
      </p:sp>
    </p:spTree>
    <p:extLst>
      <p:ext uri="{BB962C8B-B14F-4D97-AF65-F5344CB8AC3E}">
        <p14:creationId xmlns:p14="http://schemas.microsoft.com/office/powerpoint/2010/main" val="1658100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65</a:t>
            </a:fld>
            <a:endParaRPr lang="en-US"/>
          </a:p>
        </p:txBody>
      </p:sp>
      <p:sp>
        <p:nvSpPr>
          <p:cNvPr id="6" name="Oval 5"/>
          <p:cNvSpPr/>
          <p:nvPr/>
        </p:nvSpPr>
        <p:spPr>
          <a:xfrm>
            <a:off x="1743504"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15816"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5816"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15816" y="235751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48526" y="162880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01670" y="52367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48526" y="41425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48526" y="271755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6" idx="7"/>
            <a:endCxn id="9" idx="3"/>
          </p:cNvCxnSpPr>
          <p:nvPr/>
        </p:nvCxnSpPr>
        <p:spPr>
          <a:xfrm flipV="1">
            <a:off x="2050817" y="2664825"/>
            <a:ext cx="917726" cy="92281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6"/>
            <a:endCxn id="8" idx="2"/>
          </p:cNvCxnSpPr>
          <p:nvPr/>
        </p:nvCxnSpPr>
        <p:spPr>
          <a:xfrm>
            <a:off x="2103544" y="3714936"/>
            <a:ext cx="81227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5"/>
            <a:endCxn id="7" idx="1"/>
          </p:cNvCxnSpPr>
          <p:nvPr/>
        </p:nvCxnSpPr>
        <p:spPr>
          <a:xfrm>
            <a:off x="2050817" y="3842229"/>
            <a:ext cx="917726" cy="93564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7"/>
            <a:endCxn id="13" idx="2"/>
          </p:cNvCxnSpPr>
          <p:nvPr/>
        </p:nvCxnSpPr>
        <p:spPr>
          <a:xfrm flipV="1">
            <a:off x="3223129" y="4322564"/>
            <a:ext cx="1325397" cy="45530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5"/>
            <a:endCxn id="12" idx="2"/>
          </p:cNvCxnSpPr>
          <p:nvPr/>
        </p:nvCxnSpPr>
        <p:spPr>
          <a:xfrm>
            <a:off x="3223129" y="5032457"/>
            <a:ext cx="1378541" cy="38429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7"/>
            <a:endCxn id="11" idx="2"/>
          </p:cNvCxnSpPr>
          <p:nvPr/>
        </p:nvCxnSpPr>
        <p:spPr>
          <a:xfrm flipV="1">
            <a:off x="3223129" y="1808820"/>
            <a:ext cx="1325397" cy="6014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5"/>
            <a:endCxn id="14" idx="2"/>
          </p:cNvCxnSpPr>
          <p:nvPr/>
        </p:nvCxnSpPr>
        <p:spPr>
          <a:xfrm>
            <a:off x="3223129" y="2664825"/>
            <a:ext cx="1325397" cy="23274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6" idx="7"/>
          </p:cNvCxnSpPr>
          <p:nvPr/>
        </p:nvCxnSpPr>
        <p:spPr>
          <a:xfrm flipH="1">
            <a:off x="2050817" y="2897572"/>
            <a:ext cx="2497709" cy="69007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3"/>
            <a:endCxn id="8" idx="7"/>
          </p:cNvCxnSpPr>
          <p:nvPr/>
        </p:nvCxnSpPr>
        <p:spPr>
          <a:xfrm flipH="1">
            <a:off x="3223129" y="3024865"/>
            <a:ext cx="1378124" cy="56277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4" idx="4"/>
            <a:endCxn id="13" idx="0"/>
          </p:cNvCxnSpPr>
          <p:nvPr/>
        </p:nvCxnSpPr>
        <p:spPr>
          <a:xfrm>
            <a:off x="4728546" y="3077592"/>
            <a:ext cx="0" cy="10649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4"/>
            <a:endCxn id="12" idx="0"/>
          </p:cNvCxnSpPr>
          <p:nvPr/>
        </p:nvCxnSpPr>
        <p:spPr>
          <a:xfrm>
            <a:off x="4728546" y="4502584"/>
            <a:ext cx="53144" cy="7341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08566" y="1808820"/>
            <a:ext cx="59953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08104" y="1808820"/>
            <a:ext cx="0" cy="25012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3" idx="6"/>
          </p:cNvCxnSpPr>
          <p:nvPr/>
        </p:nvCxnSpPr>
        <p:spPr>
          <a:xfrm flipH="1">
            <a:off x="4908566" y="4310050"/>
            <a:ext cx="599538" cy="1251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97425" y="3541700"/>
            <a:ext cx="254586" cy="369332"/>
          </a:xfrm>
          <a:prstGeom prst="rect">
            <a:avLst/>
          </a:prstGeom>
          <a:noFill/>
        </p:spPr>
        <p:txBody>
          <a:bodyPr wrap="square" rtlCol="0">
            <a:spAutoFit/>
          </a:bodyPr>
          <a:lstStyle/>
          <a:p>
            <a:pPr algn="ctr"/>
            <a:r>
              <a:rPr lang="en-US" dirty="0"/>
              <a:t>1</a:t>
            </a:r>
          </a:p>
        </p:txBody>
      </p:sp>
      <p:sp>
        <p:nvSpPr>
          <p:cNvPr id="46" name="TextBox 45"/>
          <p:cNvSpPr txBox="1"/>
          <p:nvPr/>
        </p:nvSpPr>
        <p:spPr>
          <a:xfrm>
            <a:off x="2963887" y="4723544"/>
            <a:ext cx="254586" cy="369332"/>
          </a:xfrm>
          <a:prstGeom prst="rect">
            <a:avLst/>
          </a:prstGeom>
          <a:noFill/>
        </p:spPr>
        <p:txBody>
          <a:bodyPr wrap="square" rtlCol="0">
            <a:spAutoFit/>
          </a:bodyPr>
          <a:lstStyle/>
          <a:p>
            <a:pPr algn="ctr"/>
            <a:r>
              <a:rPr lang="en-US" dirty="0"/>
              <a:t>2</a:t>
            </a:r>
          </a:p>
        </p:txBody>
      </p:sp>
      <p:sp>
        <p:nvSpPr>
          <p:cNvPr id="47" name="TextBox 46"/>
          <p:cNvSpPr txBox="1"/>
          <p:nvPr/>
        </p:nvSpPr>
        <p:spPr>
          <a:xfrm>
            <a:off x="2988994" y="3530270"/>
            <a:ext cx="254586" cy="369332"/>
          </a:xfrm>
          <a:prstGeom prst="rect">
            <a:avLst/>
          </a:prstGeom>
          <a:noFill/>
        </p:spPr>
        <p:txBody>
          <a:bodyPr wrap="square" rtlCol="0">
            <a:spAutoFit/>
          </a:bodyPr>
          <a:lstStyle/>
          <a:p>
            <a:pPr algn="ctr"/>
            <a:r>
              <a:rPr lang="en-US" dirty="0"/>
              <a:t>3</a:t>
            </a:r>
          </a:p>
        </p:txBody>
      </p:sp>
      <p:sp>
        <p:nvSpPr>
          <p:cNvPr id="48" name="TextBox 47"/>
          <p:cNvSpPr txBox="1"/>
          <p:nvPr/>
        </p:nvSpPr>
        <p:spPr>
          <a:xfrm>
            <a:off x="2956267" y="2348220"/>
            <a:ext cx="254586" cy="369332"/>
          </a:xfrm>
          <a:prstGeom prst="rect">
            <a:avLst/>
          </a:prstGeom>
          <a:noFill/>
        </p:spPr>
        <p:txBody>
          <a:bodyPr wrap="square" rtlCol="0">
            <a:spAutoFit/>
          </a:bodyPr>
          <a:lstStyle/>
          <a:p>
            <a:pPr algn="ctr"/>
            <a:r>
              <a:rPr lang="en-US" dirty="0"/>
              <a:t>4</a:t>
            </a:r>
          </a:p>
        </p:txBody>
      </p:sp>
      <p:sp>
        <p:nvSpPr>
          <p:cNvPr id="49" name="TextBox 48"/>
          <p:cNvSpPr txBox="1"/>
          <p:nvPr/>
        </p:nvSpPr>
        <p:spPr>
          <a:xfrm>
            <a:off x="4665936" y="5207352"/>
            <a:ext cx="254586" cy="369332"/>
          </a:xfrm>
          <a:prstGeom prst="rect">
            <a:avLst/>
          </a:prstGeom>
          <a:noFill/>
        </p:spPr>
        <p:txBody>
          <a:bodyPr wrap="square" rtlCol="0">
            <a:spAutoFit/>
          </a:bodyPr>
          <a:lstStyle/>
          <a:p>
            <a:pPr algn="ctr"/>
            <a:r>
              <a:rPr lang="en-US" dirty="0"/>
              <a:t>5</a:t>
            </a:r>
          </a:p>
        </p:txBody>
      </p:sp>
      <p:sp>
        <p:nvSpPr>
          <p:cNvPr id="50" name="TextBox 49"/>
          <p:cNvSpPr txBox="1"/>
          <p:nvPr/>
        </p:nvSpPr>
        <p:spPr>
          <a:xfrm>
            <a:off x="4627825" y="4156628"/>
            <a:ext cx="254586" cy="369332"/>
          </a:xfrm>
          <a:prstGeom prst="rect">
            <a:avLst/>
          </a:prstGeom>
          <a:noFill/>
        </p:spPr>
        <p:txBody>
          <a:bodyPr wrap="square" rtlCol="0">
            <a:spAutoFit/>
          </a:bodyPr>
          <a:lstStyle/>
          <a:p>
            <a:pPr algn="ctr"/>
            <a:r>
              <a:rPr lang="en-US" dirty="0"/>
              <a:t>6</a:t>
            </a:r>
          </a:p>
        </p:txBody>
      </p:sp>
      <p:sp>
        <p:nvSpPr>
          <p:cNvPr id="51" name="TextBox 50"/>
          <p:cNvSpPr txBox="1"/>
          <p:nvPr/>
        </p:nvSpPr>
        <p:spPr>
          <a:xfrm>
            <a:off x="4611135" y="2717552"/>
            <a:ext cx="254586" cy="369332"/>
          </a:xfrm>
          <a:prstGeom prst="rect">
            <a:avLst/>
          </a:prstGeom>
          <a:noFill/>
        </p:spPr>
        <p:txBody>
          <a:bodyPr wrap="square" rtlCol="0">
            <a:spAutoFit/>
          </a:bodyPr>
          <a:lstStyle/>
          <a:p>
            <a:pPr algn="ctr"/>
            <a:r>
              <a:rPr lang="en-US" dirty="0"/>
              <a:t>7</a:t>
            </a:r>
          </a:p>
        </p:txBody>
      </p:sp>
      <p:sp>
        <p:nvSpPr>
          <p:cNvPr id="52" name="TextBox 51"/>
          <p:cNvSpPr txBox="1"/>
          <p:nvPr/>
        </p:nvSpPr>
        <p:spPr>
          <a:xfrm>
            <a:off x="4611135" y="1619508"/>
            <a:ext cx="254586" cy="369332"/>
          </a:xfrm>
          <a:prstGeom prst="rect">
            <a:avLst/>
          </a:prstGeom>
          <a:noFill/>
        </p:spPr>
        <p:txBody>
          <a:bodyPr wrap="square" rtlCol="0">
            <a:spAutoFit/>
          </a:bodyPr>
          <a:lstStyle/>
          <a:p>
            <a:pPr algn="ctr"/>
            <a:r>
              <a:rPr lang="en-US" dirty="0"/>
              <a:t>8</a:t>
            </a:r>
          </a:p>
        </p:txBody>
      </p:sp>
      <p:sp>
        <p:nvSpPr>
          <p:cNvPr id="54" name="TextBox 53"/>
          <p:cNvSpPr txBox="1"/>
          <p:nvPr/>
        </p:nvSpPr>
        <p:spPr>
          <a:xfrm>
            <a:off x="899592" y="5764613"/>
            <a:ext cx="7272808" cy="369332"/>
          </a:xfrm>
          <a:prstGeom prst="rect">
            <a:avLst/>
          </a:prstGeom>
          <a:noFill/>
        </p:spPr>
        <p:txBody>
          <a:bodyPr wrap="square" rtlCol="0">
            <a:spAutoFit/>
          </a:bodyPr>
          <a:lstStyle/>
          <a:p>
            <a:r>
              <a:rPr lang="en-US" dirty="0"/>
              <a:t>Depth-first search visits the vertices in the order 1, </a:t>
            </a:r>
            <a:r>
              <a:rPr lang="el-GR" dirty="0"/>
              <a:t>4, 8, 6, 5, 7, 3</a:t>
            </a:r>
            <a:r>
              <a:rPr lang="en-US" dirty="0"/>
              <a:t> and</a:t>
            </a:r>
            <a:r>
              <a:rPr lang="el-GR" dirty="0"/>
              <a:t> 2</a:t>
            </a:r>
            <a:endParaRPr lang="en-US" dirty="0"/>
          </a:p>
        </p:txBody>
      </p:sp>
    </p:spTree>
    <p:extLst>
      <p:ext uri="{BB962C8B-B14F-4D97-AF65-F5344CB8AC3E}">
        <p14:creationId xmlns:p14="http://schemas.microsoft.com/office/powerpoint/2010/main" val="39854646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66</a:t>
            </a:fld>
            <a:endParaRPr lang="en-US"/>
          </a:p>
        </p:txBody>
      </p:sp>
      <p:sp>
        <p:nvSpPr>
          <p:cNvPr id="6" name="Oval 5"/>
          <p:cNvSpPr/>
          <p:nvPr/>
        </p:nvSpPr>
        <p:spPr>
          <a:xfrm>
            <a:off x="1743504"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15816"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5816"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15816" y="235751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48526" y="162880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01670" y="52367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48526" y="41425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48526" y="271755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6" idx="7"/>
            <a:endCxn id="9" idx="3"/>
          </p:cNvCxnSpPr>
          <p:nvPr/>
        </p:nvCxnSpPr>
        <p:spPr>
          <a:xfrm flipV="1">
            <a:off x="2050817" y="2664825"/>
            <a:ext cx="917726" cy="92281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6"/>
            <a:endCxn id="8" idx="2"/>
          </p:cNvCxnSpPr>
          <p:nvPr/>
        </p:nvCxnSpPr>
        <p:spPr>
          <a:xfrm>
            <a:off x="2103544" y="3714936"/>
            <a:ext cx="81227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5"/>
            <a:endCxn id="7" idx="1"/>
          </p:cNvCxnSpPr>
          <p:nvPr/>
        </p:nvCxnSpPr>
        <p:spPr>
          <a:xfrm>
            <a:off x="2050817" y="3842229"/>
            <a:ext cx="917726" cy="93564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7"/>
            <a:endCxn id="13" idx="2"/>
          </p:cNvCxnSpPr>
          <p:nvPr/>
        </p:nvCxnSpPr>
        <p:spPr>
          <a:xfrm flipV="1">
            <a:off x="3223129" y="4322564"/>
            <a:ext cx="1325397" cy="45530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5"/>
            <a:endCxn id="12" idx="2"/>
          </p:cNvCxnSpPr>
          <p:nvPr/>
        </p:nvCxnSpPr>
        <p:spPr>
          <a:xfrm>
            <a:off x="3223129" y="5032457"/>
            <a:ext cx="1378541" cy="38429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7"/>
            <a:endCxn id="11" idx="2"/>
          </p:cNvCxnSpPr>
          <p:nvPr/>
        </p:nvCxnSpPr>
        <p:spPr>
          <a:xfrm flipV="1">
            <a:off x="3223129" y="1808820"/>
            <a:ext cx="1325397" cy="6014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5"/>
            <a:endCxn id="14" idx="2"/>
          </p:cNvCxnSpPr>
          <p:nvPr/>
        </p:nvCxnSpPr>
        <p:spPr>
          <a:xfrm>
            <a:off x="3223129" y="2664825"/>
            <a:ext cx="1325397" cy="23274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6" idx="7"/>
          </p:cNvCxnSpPr>
          <p:nvPr/>
        </p:nvCxnSpPr>
        <p:spPr>
          <a:xfrm flipH="1">
            <a:off x="2050817" y="2897572"/>
            <a:ext cx="2497709" cy="69007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3"/>
            <a:endCxn id="8" idx="7"/>
          </p:cNvCxnSpPr>
          <p:nvPr/>
        </p:nvCxnSpPr>
        <p:spPr>
          <a:xfrm flipH="1">
            <a:off x="3223129" y="3024865"/>
            <a:ext cx="1378124" cy="56277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4" idx="4"/>
            <a:endCxn id="13" idx="0"/>
          </p:cNvCxnSpPr>
          <p:nvPr/>
        </p:nvCxnSpPr>
        <p:spPr>
          <a:xfrm>
            <a:off x="4728546" y="3077592"/>
            <a:ext cx="0" cy="10649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4"/>
            <a:endCxn id="12" idx="0"/>
          </p:cNvCxnSpPr>
          <p:nvPr/>
        </p:nvCxnSpPr>
        <p:spPr>
          <a:xfrm>
            <a:off x="4728546" y="4502584"/>
            <a:ext cx="53144" cy="7341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08566" y="1808820"/>
            <a:ext cx="59953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08104" y="1808820"/>
            <a:ext cx="0" cy="25012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3" idx="6"/>
          </p:cNvCxnSpPr>
          <p:nvPr/>
        </p:nvCxnSpPr>
        <p:spPr>
          <a:xfrm flipH="1">
            <a:off x="4908566" y="4310050"/>
            <a:ext cx="599538" cy="1251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96231" y="3549213"/>
            <a:ext cx="254586" cy="369332"/>
          </a:xfrm>
          <a:prstGeom prst="rect">
            <a:avLst/>
          </a:prstGeom>
          <a:noFill/>
        </p:spPr>
        <p:txBody>
          <a:bodyPr wrap="square" rtlCol="0">
            <a:spAutoFit/>
          </a:bodyPr>
          <a:lstStyle/>
          <a:p>
            <a:pPr algn="ctr"/>
            <a:r>
              <a:rPr lang="en-US" dirty="0"/>
              <a:t>1</a:t>
            </a:r>
          </a:p>
        </p:txBody>
      </p:sp>
      <p:sp>
        <p:nvSpPr>
          <p:cNvPr id="46" name="TextBox 45"/>
          <p:cNvSpPr txBox="1"/>
          <p:nvPr/>
        </p:nvSpPr>
        <p:spPr>
          <a:xfrm>
            <a:off x="2963887" y="4723544"/>
            <a:ext cx="254586" cy="369332"/>
          </a:xfrm>
          <a:prstGeom prst="rect">
            <a:avLst/>
          </a:prstGeom>
          <a:noFill/>
        </p:spPr>
        <p:txBody>
          <a:bodyPr wrap="square" rtlCol="0">
            <a:spAutoFit/>
          </a:bodyPr>
          <a:lstStyle/>
          <a:p>
            <a:pPr algn="ctr"/>
            <a:r>
              <a:rPr lang="en-US" dirty="0"/>
              <a:t>2</a:t>
            </a:r>
          </a:p>
        </p:txBody>
      </p:sp>
      <p:sp>
        <p:nvSpPr>
          <p:cNvPr id="47" name="TextBox 46"/>
          <p:cNvSpPr txBox="1"/>
          <p:nvPr/>
        </p:nvSpPr>
        <p:spPr>
          <a:xfrm>
            <a:off x="2988994" y="3530270"/>
            <a:ext cx="254586" cy="369332"/>
          </a:xfrm>
          <a:prstGeom prst="rect">
            <a:avLst/>
          </a:prstGeom>
          <a:noFill/>
        </p:spPr>
        <p:txBody>
          <a:bodyPr wrap="square" rtlCol="0">
            <a:spAutoFit/>
          </a:bodyPr>
          <a:lstStyle/>
          <a:p>
            <a:pPr algn="ctr"/>
            <a:r>
              <a:rPr lang="en-US" dirty="0"/>
              <a:t>3</a:t>
            </a:r>
          </a:p>
        </p:txBody>
      </p:sp>
      <p:sp>
        <p:nvSpPr>
          <p:cNvPr id="48" name="TextBox 47"/>
          <p:cNvSpPr txBox="1"/>
          <p:nvPr/>
        </p:nvSpPr>
        <p:spPr>
          <a:xfrm>
            <a:off x="2956267" y="2348220"/>
            <a:ext cx="254586" cy="369332"/>
          </a:xfrm>
          <a:prstGeom prst="rect">
            <a:avLst/>
          </a:prstGeom>
          <a:noFill/>
        </p:spPr>
        <p:txBody>
          <a:bodyPr wrap="square" rtlCol="0">
            <a:spAutoFit/>
          </a:bodyPr>
          <a:lstStyle/>
          <a:p>
            <a:pPr algn="ctr"/>
            <a:r>
              <a:rPr lang="en-US" dirty="0"/>
              <a:t>4</a:t>
            </a:r>
          </a:p>
        </p:txBody>
      </p:sp>
      <p:sp>
        <p:nvSpPr>
          <p:cNvPr id="49" name="TextBox 48"/>
          <p:cNvSpPr txBox="1"/>
          <p:nvPr/>
        </p:nvSpPr>
        <p:spPr>
          <a:xfrm>
            <a:off x="4665936" y="5207352"/>
            <a:ext cx="254586" cy="369332"/>
          </a:xfrm>
          <a:prstGeom prst="rect">
            <a:avLst/>
          </a:prstGeom>
          <a:noFill/>
        </p:spPr>
        <p:txBody>
          <a:bodyPr wrap="square" rtlCol="0">
            <a:spAutoFit/>
          </a:bodyPr>
          <a:lstStyle/>
          <a:p>
            <a:pPr algn="ctr"/>
            <a:r>
              <a:rPr lang="en-US" dirty="0"/>
              <a:t>5</a:t>
            </a:r>
          </a:p>
        </p:txBody>
      </p:sp>
      <p:sp>
        <p:nvSpPr>
          <p:cNvPr id="50" name="TextBox 49"/>
          <p:cNvSpPr txBox="1"/>
          <p:nvPr/>
        </p:nvSpPr>
        <p:spPr>
          <a:xfrm>
            <a:off x="4627825" y="4156628"/>
            <a:ext cx="254586" cy="369332"/>
          </a:xfrm>
          <a:prstGeom prst="rect">
            <a:avLst/>
          </a:prstGeom>
          <a:noFill/>
        </p:spPr>
        <p:txBody>
          <a:bodyPr wrap="square" rtlCol="0">
            <a:spAutoFit/>
          </a:bodyPr>
          <a:lstStyle/>
          <a:p>
            <a:pPr algn="ctr"/>
            <a:r>
              <a:rPr lang="en-US" dirty="0"/>
              <a:t>6</a:t>
            </a:r>
          </a:p>
        </p:txBody>
      </p:sp>
      <p:sp>
        <p:nvSpPr>
          <p:cNvPr id="51" name="TextBox 50"/>
          <p:cNvSpPr txBox="1"/>
          <p:nvPr/>
        </p:nvSpPr>
        <p:spPr>
          <a:xfrm>
            <a:off x="4611135" y="2717552"/>
            <a:ext cx="254586" cy="369332"/>
          </a:xfrm>
          <a:prstGeom prst="rect">
            <a:avLst/>
          </a:prstGeom>
          <a:noFill/>
        </p:spPr>
        <p:txBody>
          <a:bodyPr wrap="square" rtlCol="0">
            <a:spAutoFit/>
          </a:bodyPr>
          <a:lstStyle/>
          <a:p>
            <a:pPr algn="ctr"/>
            <a:r>
              <a:rPr lang="en-US" dirty="0"/>
              <a:t>7</a:t>
            </a:r>
          </a:p>
        </p:txBody>
      </p:sp>
      <p:sp>
        <p:nvSpPr>
          <p:cNvPr id="52" name="TextBox 51"/>
          <p:cNvSpPr txBox="1"/>
          <p:nvPr/>
        </p:nvSpPr>
        <p:spPr>
          <a:xfrm>
            <a:off x="4611135" y="1619508"/>
            <a:ext cx="254586" cy="369332"/>
          </a:xfrm>
          <a:prstGeom prst="rect">
            <a:avLst/>
          </a:prstGeom>
          <a:noFill/>
        </p:spPr>
        <p:txBody>
          <a:bodyPr wrap="square" rtlCol="0">
            <a:spAutoFit/>
          </a:bodyPr>
          <a:lstStyle/>
          <a:p>
            <a:pPr algn="ctr"/>
            <a:r>
              <a:rPr lang="en-US" dirty="0"/>
              <a:t>8</a:t>
            </a:r>
          </a:p>
        </p:txBody>
      </p:sp>
      <p:sp>
        <p:nvSpPr>
          <p:cNvPr id="53" name="TextBox 52"/>
          <p:cNvSpPr txBox="1"/>
          <p:nvPr/>
        </p:nvSpPr>
        <p:spPr>
          <a:xfrm>
            <a:off x="1207444" y="5764614"/>
            <a:ext cx="7036963" cy="369332"/>
          </a:xfrm>
          <a:prstGeom prst="rect">
            <a:avLst/>
          </a:prstGeom>
          <a:noFill/>
        </p:spPr>
        <p:txBody>
          <a:bodyPr wrap="square" rtlCol="0">
            <a:spAutoFit/>
          </a:bodyPr>
          <a:lstStyle/>
          <a:p>
            <a:r>
              <a:rPr lang="en-US" dirty="0"/>
              <a:t>What is the order of visit for BFS?</a:t>
            </a:r>
          </a:p>
        </p:txBody>
      </p:sp>
    </p:spTree>
    <p:extLst>
      <p:ext uri="{BB962C8B-B14F-4D97-AF65-F5344CB8AC3E}">
        <p14:creationId xmlns:p14="http://schemas.microsoft.com/office/powerpoint/2010/main" val="3083975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67</a:t>
            </a:fld>
            <a:endParaRPr lang="en-US"/>
          </a:p>
        </p:txBody>
      </p:sp>
      <p:sp>
        <p:nvSpPr>
          <p:cNvPr id="6" name="Oval 5"/>
          <p:cNvSpPr/>
          <p:nvPr/>
        </p:nvSpPr>
        <p:spPr>
          <a:xfrm>
            <a:off x="1743504"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15816" y="47251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915816" y="35349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15816" y="235751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48526" y="162880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601670" y="52367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48526" y="414254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48526" y="271755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6" idx="7"/>
            <a:endCxn id="9" idx="3"/>
          </p:cNvCxnSpPr>
          <p:nvPr/>
        </p:nvCxnSpPr>
        <p:spPr>
          <a:xfrm flipV="1">
            <a:off x="2050817" y="2664825"/>
            <a:ext cx="917726" cy="92281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6"/>
            <a:endCxn id="8" idx="2"/>
          </p:cNvCxnSpPr>
          <p:nvPr/>
        </p:nvCxnSpPr>
        <p:spPr>
          <a:xfrm>
            <a:off x="2103544" y="3714936"/>
            <a:ext cx="81227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5"/>
            <a:endCxn id="7" idx="1"/>
          </p:cNvCxnSpPr>
          <p:nvPr/>
        </p:nvCxnSpPr>
        <p:spPr>
          <a:xfrm>
            <a:off x="2050817" y="3842229"/>
            <a:ext cx="917726" cy="93564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7"/>
            <a:endCxn id="13" idx="2"/>
          </p:cNvCxnSpPr>
          <p:nvPr/>
        </p:nvCxnSpPr>
        <p:spPr>
          <a:xfrm flipV="1">
            <a:off x="3223129" y="4322564"/>
            <a:ext cx="1325397" cy="45530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5"/>
            <a:endCxn id="12" idx="2"/>
          </p:cNvCxnSpPr>
          <p:nvPr/>
        </p:nvCxnSpPr>
        <p:spPr>
          <a:xfrm>
            <a:off x="3223129" y="5032457"/>
            <a:ext cx="1378541" cy="38429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7"/>
            <a:endCxn id="11" idx="2"/>
          </p:cNvCxnSpPr>
          <p:nvPr/>
        </p:nvCxnSpPr>
        <p:spPr>
          <a:xfrm flipV="1">
            <a:off x="3223129" y="1808820"/>
            <a:ext cx="1325397" cy="6014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5"/>
            <a:endCxn id="14" idx="2"/>
          </p:cNvCxnSpPr>
          <p:nvPr/>
        </p:nvCxnSpPr>
        <p:spPr>
          <a:xfrm>
            <a:off x="3223129" y="2664825"/>
            <a:ext cx="1325397" cy="23274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6" idx="7"/>
          </p:cNvCxnSpPr>
          <p:nvPr/>
        </p:nvCxnSpPr>
        <p:spPr>
          <a:xfrm flipH="1">
            <a:off x="2050817" y="2897572"/>
            <a:ext cx="2497709" cy="69007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3"/>
            <a:endCxn id="8" idx="7"/>
          </p:cNvCxnSpPr>
          <p:nvPr/>
        </p:nvCxnSpPr>
        <p:spPr>
          <a:xfrm flipH="1">
            <a:off x="3223129" y="3024865"/>
            <a:ext cx="1378124" cy="56277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4" idx="4"/>
            <a:endCxn id="13" idx="0"/>
          </p:cNvCxnSpPr>
          <p:nvPr/>
        </p:nvCxnSpPr>
        <p:spPr>
          <a:xfrm>
            <a:off x="4728546" y="3077592"/>
            <a:ext cx="0" cy="106495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4"/>
            <a:endCxn id="12" idx="0"/>
          </p:cNvCxnSpPr>
          <p:nvPr/>
        </p:nvCxnSpPr>
        <p:spPr>
          <a:xfrm>
            <a:off x="4728546" y="4502584"/>
            <a:ext cx="53144" cy="7341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08566" y="1808820"/>
            <a:ext cx="59953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508104" y="1808820"/>
            <a:ext cx="0" cy="25012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3" idx="6"/>
          </p:cNvCxnSpPr>
          <p:nvPr/>
        </p:nvCxnSpPr>
        <p:spPr>
          <a:xfrm flipH="1">
            <a:off x="4908566" y="4310050"/>
            <a:ext cx="599538" cy="1251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96231" y="3549213"/>
            <a:ext cx="254586" cy="369332"/>
          </a:xfrm>
          <a:prstGeom prst="rect">
            <a:avLst/>
          </a:prstGeom>
          <a:noFill/>
        </p:spPr>
        <p:txBody>
          <a:bodyPr wrap="square" rtlCol="0">
            <a:spAutoFit/>
          </a:bodyPr>
          <a:lstStyle/>
          <a:p>
            <a:pPr algn="ctr"/>
            <a:r>
              <a:rPr lang="en-US" dirty="0"/>
              <a:t>1</a:t>
            </a:r>
          </a:p>
        </p:txBody>
      </p:sp>
      <p:sp>
        <p:nvSpPr>
          <p:cNvPr id="46" name="TextBox 45"/>
          <p:cNvSpPr txBox="1"/>
          <p:nvPr/>
        </p:nvSpPr>
        <p:spPr>
          <a:xfrm>
            <a:off x="2963887" y="4723544"/>
            <a:ext cx="254586" cy="369332"/>
          </a:xfrm>
          <a:prstGeom prst="rect">
            <a:avLst/>
          </a:prstGeom>
          <a:noFill/>
        </p:spPr>
        <p:txBody>
          <a:bodyPr wrap="square" rtlCol="0">
            <a:spAutoFit/>
          </a:bodyPr>
          <a:lstStyle/>
          <a:p>
            <a:pPr algn="ctr"/>
            <a:r>
              <a:rPr lang="en-US" dirty="0"/>
              <a:t>2</a:t>
            </a:r>
          </a:p>
        </p:txBody>
      </p:sp>
      <p:sp>
        <p:nvSpPr>
          <p:cNvPr id="47" name="TextBox 46"/>
          <p:cNvSpPr txBox="1"/>
          <p:nvPr/>
        </p:nvSpPr>
        <p:spPr>
          <a:xfrm>
            <a:off x="2988994" y="3530270"/>
            <a:ext cx="254586" cy="369332"/>
          </a:xfrm>
          <a:prstGeom prst="rect">
            <a:avLst/>
          </a:prstGeom>
          <a:noFill/>
        </p:spPr>
        <p:txBody>
          <a:bodyPr wrap="square" rtlCol="0">
            <a:spAutoFit/>
          </a:bodyPr>
          <a:lstStyle/>
          <a:p>
            <a:pPr algn="ctr"/>
            <a:r>
              <a:rPr lang="en-US" dirty="0"/>
              <a:t>3</a:t>
            </a:r>
          </a:p>
        </p:txBody>
      </p:sp>
      <p:sp>
        <p:nvSpPr>
          <p:cNvPr id="48" name="TextBox 47"/>
          <p:cNvSpPr txBox="1"/>
          <p:nvPr/>
        </p:nvSpPr>
        <p:spPr>
          <a:xfrm>
            <a:off x="2956267" y="2348220"/>
            <a:ext cx="254586" cy="369332"/>
          </a:xfrm>
          <a:prstGeom prst="rect">
            <a:avLst/>
          </a:prstGeom>
          <a:noFill/>
        </p:spPr>
        <p:txBody>
          <a:bodyPr wrap="square" rtlCol="0">
            <a:spAutoFit/>
          </a:bodyPr>
          <a:lstStyle/>
          <a:p>
            <a:pPr algn="ctr"/>
            <a:r>
              <a:rPr lang="en-US" dirty="0"/>
              <a:t>4</a:t>
            </a:r>
          </a:p>
        </p:txBody>
      </p:sp>
      <p:sp>
        <p:nvSpPr>
          <p:cNvPr id="49" name="TextBox 48"/>
          <p:cNvSpPr txBox="1"/>
          <p:nvPr/>
        </p:nvSpPr>
        <p:spPr>
          <a:xfrm>
            <a:off x="4665936" y="5207352"/>
            <a:ext cx="254586" cy="369332"/>
          </a:xfrm>
          <a:prstGeom prst="rect">
            <a:avLst/>
          </a:prstGeom>
          <a:noFill/>
        </p:spPr>
        <p:txBody>
          <a:bodyPr wrap="square" rtlCol="0">
            <a:spAutoFit/>
          </a:bodyPr>
          <a:lstStyle/>
          <a:p>
            <a:pPr algn="ctr"/>
            <a:r>
              <a:rPr lang="en-US" dirty="0"/>
              <a:t>5</a:t>
            </a:r>
          </a:p>
        </p:txBody>
      </p:sp>
      <p:sp>
        <p:nvSpPr>
          <p:cNvPr id="50" name="TextBox 49"/>
          <p:cNvSpPr txBox="1"/>
          <p:nvPr/>
        </p:nvSpPr>
        <p:spPr>
          <a:xfrm>
            <a:off x="4627825" y="4156628"/>
            <a:ext cx="254586" cy="369332"/>
          </a:xfrm>
          <a:prstGeom prst="rect">
            <a:avLst/>
          </a:prstGeom>
          <a:noFill/>
        </p:spPr>
        <p:txBody>
          <a:bodyPr wrap="square" rtlCol="0">
            <a:spAutoFit/>
          </a:bodyPr>
          <a:lstStyle/>
          <a:p>
            <a:pPr algn="ctr"/>
            <a:r>
              <a:rPr lang="en-US" dirty="0"/>
              <a:t>6</a:t>
            </a:r>
          </a:p>
        </p:txBody>
      </p:sp>
      <p:sp>
        <p:nvSpPr>
          <p:cNvPr id="51" name="TextBox 50"/>
          <p:cNvSpPr txBox="1"/>
          <p:nvPr/>
        </p:nvSpPr>
        <p:spPr>
          <a:xfrm>
            <a:off x="4611135" y="2717552"/>
            <a:ext cx="254586" cy="369332"/>
          </a:xfrm>
          <a:prstGeom prst="rect">
            <a:avLst/>
          </a:prstGeom>
          <a:noFill/>
        </p:spPr>
        <p:txBody>
          <a:bodyPr wrap="square" rtlCol="0">
            <a:spAutoFit/>
          </a:bodyPr>
          <a:lstStyle/>
          <a:p>
            <a:pPr algn="ctr"/>
            <a:r>
              <a:rPr lang="en-US" dirty="0"/>
              <a:t>7</a:t>
            </a:r>
          </a:p>
        </p:txBody>
      </p:sp>
      <p:sp>
        <p:nvSpPr>
          <p:cNvPr id="52" name="TextBox 51"/>
          <p:cNvSpPr txBox="1"/>
          <p:nvPr/>
        </p:nvSpPr>
        <p:spPr>
          <a:xfrm>
            <a:off x="4611135" y="1619508"/>
            <a:ext cx="254586" cy="369332"/>
          </a:xfrm>
          <a:prstGeom prst="rect">
            <a:avLst/>
          </a:prstGeom>
          <a:noFill/>
        </p:spPr>
        <p:txBody>
          <a:bodyPr wrap="square" rtlCol="0">
            <a:spAutoFit/>
          </a:bodyPr>
          <a:lstStyle/>
          <a:p>
            <a:pPr algn="ctr"/>
            <a:r>
              <a:rPr lang="en-US" dirty="0"/>
              <a:t>8</a:t>
            </a:r>
          </a:p>
        </p:txBody>
      </p:sp>
      <p:sp>
        <p:nvSpPr>
          <p:cNvPr id="53" name="TextBox 52"/>
          <p:cNvSpPr txBox="1"/>
          <p:nvPr/>
        </p:nvSpPr>
        <p:spPr>
          <a:xfrm>
            <a:off x="1207444" y="5764614"/>
            <a:ext cx="7036963" cy="369332"/>
          </a:xfrm>
          <a:prstGeom prst="rect">
            <a:avLst/>
          </a:prstGeom>
          <a:noFill/>
        </p:spPr>
        <p:txBody>
          <a:bodyPr wrap="square" rtlCol="0">
            <a:spAutoFit/>
          </a:bodyPr>
          <a:lstStyle/>
          <a:p>
            <a:r>
              <a:rPr lang="en-US" dirty="0"/>
              <a:t>Breadth-first search visits the vertices in the order 1, 2, 3, 4, 5, 6, 7 and 8.</a:t>
            </a:r>
          </a:p>
        </p:txBody>
      </p:sp>
    </p:spTree>
    <p:extLst>
      <p:ext uri="{BB962C8B-B14F-4D97-AF65-F5344CB8AC3E}">
        <p14:creationId xmlns:p14="http://schemas.microsoft.com/office/powerpoint/2010/main" val="3495742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Exhaustive Search</a:t>
            </a:r>
          </a:p>
        </p:txBody>
      </p:sp>
      <p:sp>
        <p:nvSpPr>
          <p:cNvPr id="3" name="Content Placeholder 2"/>
          <p:cNvSpPr>
            <a:spLocks noGrp="1"/>
          </p:cNvSpPr>
          <p:nvPr>
            <p:ph idx="1"/>
          </p:nvPr>
        </p:nvSpPr>
        <p:spPr/>
        <p:txBody>
          <a:bodyPr>
            <a:normAutofit lnSpcReduction="10000"/>
          </a:bodyPr>
          <a:lstStyle/>
          <a:p>
            <a:r>
              <a:rPr lang="en-US" dirty="0"/>
              <a:t>Either the stack version or the queue version of the algorithm </a:t>
            </a:r>
            <a:r>
              <a:rPr lang="en-US" dirty="0" err="1">
                <a:latin typeface="Courier New" pitchFamily="49" charset="0"/>
                <a:cs typeface="Courier New" pitchFamily="49" charset="0"/>
              </a:rPr>
              <a:t>GraphSearch</a:t>
            </a:r>
            <a:r>
              <a:rPr lang="en-US" dirty="0"/>
              <a:t> will visit every vertex in a graph </a:t>
            </a:r>
            <a:r>
              <a:rPr lang="en-US" dirty="0">
                <a:latin typeface="Courier New" pitchFamily="49" charset="0"/>
                <a:cs typeface="Courier New" pitchFamily="49" charset="0"/>
              </a:rPr>
              <a:t>G</a:t>
            </a:r>
            <a:r>
              <a:rPr lang="en-US" dirty="0"/>
              <a:t> provided that </a:t>
            </a:r>
            <a:r>
              <a:rPr lang="en-US" dirty="0">
                <a:latin typeface="Courier New" pitchFamily="49" charset="0"/>
                <a:cs typeface="Courier New" pitchFamily="49" charset="0"/>
              </a:rPr>
              <a:t>G</a:t>
            </a:r>
            <a:r>
              <a:rPr lang="en-US" dirty="0"/>
              <a:t> consists of a single strongly connected component.</a:t>
            </a:r>
          </a:p>
          <a:p>
            <a:r>
              <a:rPr lang="en-US" dirty="0"/>
              <a:t>If this is not the case, then we can enumerate all the vertices of </a:t>
            </a:r>
            <a:r>
              <a:rPr lang="en-US" dirty="0">
                <a:latin typeface="Courier New" pitchFamily="49" charset="0"/>
                <a:cs typeface="Courier New" pitchFamily="49" charset="0"/>
              </a:rPr>
              <a:t>G</a:t>
            </a:r>
            <a:r>
              <a:rPr lang="en-US" dirty="0"/>
              <a:t> and run </a:t>
            </a:r>
            <a:r>
              <a:rPr lang="en-US" dirty="0" err="1">
                <a:latin typeface="Courier New" pitchFamily="49" charset="0"/>
                <a:cs typeface="Courier New" pitchFamily="49" charset="0"/>
              </a:rPr>
              <a:t>GraphSearch</a:t>
            </a:r>
            <a:r>
              <a:rPr lang="en-US" dirty="0"/>
              <a:t> starting from each one of them in order to visit all the vertices of </a:t>
            </a:r>
            <a:r>
              <a:rPr lang="en-US" dirty="0">
                <a:latin typeface="Courier New" pitchFamily="49" charset="0"/>
                <a:cs typeface="Courier New" pitchFamily="49" charset="0"/>
              </a:rPr>
              <a:t>G</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68</a:t>
            </a:fld>
            <a:endParaRPr lang="en-US"/>
          </a:p>
        </p:txBody>
      </p:sp>
    </p:spTree>
    <p:extLst>
      <p:ext uri="{BB962C8B-B14F-4D97-AF65-F5344CB8AC3E}">
        <p14:creationId xmlns:p14="http://schemas.microsoft.com/office/powerpoint/2010/main" val="22594525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Exhaustive Search (cont’d)</a:t>
            </a:r>
          </a:p>
        </p:txBody>
      </p:sp>
      <p:sp>
        <p:nvSpPr>
          <p:cNvPr id="3" name="Content Placeholder 2"/>
          <p:cNvSpPr>
            <a:spLocks noGrp="1"/>
          </p:cNvSpPr>
          <p:nvPr>
            <p:ph idx="1"/>
          </p:nvPr>
        </p:nvSpPr>
        <p:spPr/>
        <p:txBody>
          <a:bodyPr>
            <a:normAutofit/>
          </a:bodyPr>
          <a:lstStyle/>
          <a:p>
            <a:pPr marL="0" indent="0">
              <a:buNone/>
            </a:pPr>
            <a:r>
              <a:rPr lang="en-US" sz="2400" dirty="0">
                <a:latin typeface="Courier New" pitchFamily="49" charset="0"/>
                <a:cs typeface="Courier New" pitchFamily="49" charset="0"/>
              </a:rPr>
              <a:t>void </a:t>
            </a:r>
            <a:r>
              <a:rPr lang="en-US" sz="2400" dirty="0" err="1">
                <a:latin typeface="Courier New" pitchFamily="49" charset="0"/>
                <a:cs typeface="Courier New" pitchFamily="49" charset="0"/>
              </a:rPr>
              <a:t>ExhaustiveGraphSearch</a:t>
            </a:r>
            <a:r>
              <a:rPr lang="en-US" sz="2400" dirty="0">
                <a:latin typeface="Courier New" pitchFamily="49" charset="0"/>
                <a:cs typeface="Courier New" pitchFamily="49" charset="0"/>
              </a:rPr>
              <a:t>(G)</a:t>
            </a:r>
          </a:p>
          <a:p>
            <a:pPr marL="0" indent="0">
              <a:buNone/>
            </a:pPr>
            <a:r>
              <a:rPr lang="en-US" sz="2400" dirty="0">
                <a:latin typeface="Courier New" pitchFamily="49" charset="0"/>
                <a:cs typeface="Courier New" pitchFamily="49" charset="0"/>
              </a:rPr>
              <a:t>{</a:t>
            </a:r>
          </a:p>
          <a:p>
            <a:pPr marL="0" indent="0">
              <a:buNone/>
            </a:pPr>
            <a:r>
              <a:rPr lang="en-US" sz="2400" dirty="0">
                <a:latin typeface="Courier New" pitchFamily="49" charset="0"/>
                <a:cs typeface="Courier New" pitchFamily="49" charset="0"/>
              </a:rPr>
              <a:t>  Let G=(V,E) be a graph.</a:t>
            </a:r>
          </a:p>
          <a:p>
            <a:pPr marL="0" indent="0">
              <a:buNone/>
            </a:pPr>
            <a:endParaRPr lang="en-US" sz="2400" dirty="0">
              <a:latin typeface="Courier New" pitchFamily="49" charset="0"/>
              <a:cs typeface="Courier New" pitchFamily="49" charset="0"/>
            </a:endParaRPr>
          </a:p>
          <a:p>
            <a:pPr marL="0" indent="0">
              <a:buNone/>
            </a:pPr>
            <a:r>
              <a:rPr lang="en-US" sz="2400" dirty="0">
                <a:latin typeface="Courier New" pitchFamily="49" charset="0"/>
                <a:cs typeface="Courier New" pitchFamily="49" charset="0"/>
              </a:rPr>
              <a:t>  for (each vertex v in G){</a:t>
            </a:r>
          </a:p>
          <a:p>
            <a:pPr marL="0" indent="0">
              <a:buNone/>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GraphSearch</a:t>
            </a:r>
            <a:r>
              <a:rPr lang="en-US" sz="2400" dirty="0">
                <a:latin typeface="Courier New" pitchFamily="49" charset="0"/>
                <a:cs typeface="Courier New" pitchFamily="49" charset="0"/>
              </a:rPr>
              <a:t>(G, v)</a:t>
            </a:r>
          </a:p>
          <a:p>
            <a:pPr marL="0" indent="0">
              <a:buNone/>
            </a:pPr>
            <a:r>
              <a:rPr lang="en-US" sz="2400" dirty="0">
                <a:latin typeface="Courier New" pitchFamily="49" charset="0"/>
                <a:cs typeface="Courier New" pitchFamily="49" charset="0"/>
              </a:rPr>
              <a:t>  }</a:t>
            </a:r>
          </a:p>
          <a:p>
            <a:pPr marL="0" indent="0">
              <a:buNone/>
            </a:pPr>
            <a:r>
              <a:rPr lang="en-US" sz="2400" dirty="0">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69</a:t>
            </a:fld>
            <a:endParaRPr lang="en-US"/>
          </a:p>
        </p:txBody>
      </p:sp>
    </p:spTree>
    <p:extLst>
      <p:ext uri="{BB962C8B-B14F-4D97-AF65-F5344CB8AC3E}">
        <p14:creationId xmlns:p14="http://schemas.microsoft.com/office/powerpoint/2010/main" val="3524876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(cont’d)</a:t>
            </a:r>
          </a:p>
        </p:txBody>
      </p:sp>
      <p:sp>
        <p:nvSpPr>
          <p:cNvPr id="3" name="Content Placeholder 2"/>
          <p:cNvSpPr>
            <a:spLocks noGrp="1"/>
          </p:cNvSpPr>
          <p:nvPr>
            <p:ph idx="1"/>
          </p:nvPr>
        </p:nvSpPr>
        <p:spPr/>
        <p:txBody>
          <a:bodyPr/>
          <a:lstStyle/>
          <a:p>
            <a:r>
              <a:rPr lang="en-US" dirty="0"/>
              <a:t>The Internet</a:t>
            </a:r>
          </a:p>
          <a:p>
            <a:r>
              <a:rPr lang="en-US" b="1" dirty="0"/>
              <a:t>Interesting problem</a:t>
            </a:r>
            <a:r>
              <a:rPr lang="en-US" dirty="0"/>
              <a:t>: Deliver an e-mail from user A to user B</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7</a:t>
            </a:fld>
            <a:endParaRPr lang="en-US"/>
          </a:p>
        </p:txBody>
      </p:sp>
      <p:pic>
        <p:nvPicPr>
          <p:cNvPr id="7" name="Picture 6">
            <a:extLst>
              <a:ext uri="{FF2B5EF4-FFF2-40B4-BE49-F238E27FC236}">
                <a16:creationId xmlns:a16="http://schemas.microsoft.com/office/drawing/2014/main" id="{6D646B57-2FE2-454B-86EC-CD3AFCF973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6550" y="3074070"/>
            <a:ext cx="4920250" cy="3052093"/>
          </a:xfrm>
          <a:prstGeom prst="rect">
            <a:avLst/>
          </a:prstGeom>
        </p:spPr>
      </p:pic>
    </p:spTree>
    <p:extLst>
      <p:ext uri="{BB962C8B-B14F-4D97-AF65-F5344CB8AC3E}">
        <p14:creationId xmlns:p14="http://schemas.microsoft.com/office/powerpoint/2010/main" val="21381660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Theseus in the Labyrinth </a:t>
            </a:r>
          </a:p>
        </p:txBody>
      </p:sp>
      <p:sp>
        <p:nvSpPr>
          <p:cNvPr id="3" name="Content Placeholder 2"/>
          <p:cNvSpPr>
            <a:spLocks noGrp="1"/>
          </p:cNvSpPr>
          <p:nvPr>
            <p:ph idx="1"/>
          </p:nvPr>
        </p:nvSpPr>
        <p:spPr/>
        <p:txBody>
          <a:bodyPr/>
          <a:lstStyle/>
          <a:p>
            <a:r>
              <a:rPr lang="en-US" dirty="0"/>
              <a:t>DFS and BFS can be simulated using a </a:t>
            </a:r>
            <a:r>
              <a:rPr lang="en-US" b="1" dirty="0"/>
              <a:t>string </a:t>
            </a:r>
            <a:r>
              <a:rPr lang="en-US" dirty="0"/>
              <a:t>and </a:t>
            </a:r>
            <a:r>
              <a:rPr lang="en-US" b="1" dirty="0"/>
              <a:t>a can of paint </a:t>
            </a:r>
            <a:r>
              <a:rPr lang="en-US" dirty="0"/>
              <a:t>for painting the vertices i.e., using a version of the algorithm that Theseus might have used in the labyrinth of the Minotaur!</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70</a:t>
            </a:fld>
            <a:endParaRPr lang="en-US"/>
          </a:p>
        </p:txBody>
      </p:sp>
    </p:spTree>
    <p:extLst>
      <p:ext uri="{BB962C8B-B14F-4D97-AF65-F5344CB8AC3E}">
        <p14:creationId xmlns:p14="http://schemas.microsoft.com/office/powerpoint/2010/main" val="4681015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DFS in C</a:t>
            </a:r>
          </a:p>
        </p:txBody>
      </p:sp>
      <p:sp>
        <p:nvSpPr>
          <p:cNvPr id="3" name="Content Placeholder 2"/>
          <p:cNvSpPr>
            <a:spLocks noGrp="1"/>
          </p:cNvSpPr>
          <p:nvPr>
            <p:ph idx="1"/>
          </p:nvPr>
        </p:nvSpPr>
        <p:spPr/>
        <p:txBody>
          <a:bodyPr/>
          <a:lstStyle/>
          <a:p>
            <a:r>
              <a:rPr lang="en-US" dirty="0"/>
              <a:t>We will now show how to implement depth-first search in C.</a:t>
            </a:r>
          </a:p>
          <a:p>
            <a:r>
              <a:rPr lang="en-US" dirty="0"/>
              <a:t>We will use the </a:t>
            </a:r>
            <a:r>
              <a:rPr lang="en-US" b="1" dirty="0"/>
              <a:t>linked adjacency lists </a:t>
            </a:r>
            <a:r>
              <a:rPr lang="en-US" dirty="0"/>
              <a:t>representation of a graph.</a:t>
            </a:r>
          </a:p>
          <a:p>
            <a:r>
              <a:rPr lang="en-US" dirty="0"/>
              <a:t>We will write a function </a:t>
            </a:r>
            <a:r>
              <a:rPr lang="en-US" dirty="0" err="1">
                <a:latin typeface="Courier New" pitchFamily="49" charset="0"/>
                <a:cs typeface="Courier New" pitchFamily="49" charset="0"/>
              </a:rPr>
              <a:t>DepthFirst</a:t>
            </a:r>
            <a:r>
              <a:rPr lang="en-US" dirty="0"/>
              <a:t> which calls the recursive function </a:t>
            </a:r>
            <a:r>
              <a:rPr lang="en-US" dirty="0">
                <a:latin typeface="Courier New" pitchFamily="49" charset="0"/>
                <a:cs typeface="Courier New" pitchFamily="49" charset="0"/>
              </a:rPr>
              <a:t>Traverse</a:t>
            </a:r>
            <a:r>
              <a:rPr lang="en-US" dirty="0"/>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71</a:t>
            </a:fld>
            <a:endParaRPr lang="en-US"/>
          </a:p>
        </p:txBody>
      </p:sp>
    </p:spTree>
    <p:extLst>
      <p:ext uri="{BB962C8B-B14F-4D97-AF65-F5344CB8AC3E}">
        <p14:creationId xmlns:p14="http://schemas.microsoft.com/office/powerpoint/2010/main" val="39170754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DFS in C (cont’d)</a:t>
            </a:r>
          </a:p>
        </p:txBody>
      </p:sp>
      <p:sp>
        <p:nvSpPr>
          <p:cNvPr id="3" name="Content Placeholder 2"/>
          <p:cNvSpPr>
            <a:spLocks noGrp="1"/>
          </p:cNvSpPr>
          <p:nvPr>
            <p:ph idx="1"/>
          </p:nvPr>
        </p:nvSpPr>
        <p:spPr/>
        <p:txBody>
          <a:bodyPr>
            <a:normAutofit fontScale="70000" lnSpcReduction="20000"/>
          </a:bodyPr>
          <a:lstStyle/>
          <a:p>
            <a:pPr marL="0" indent="0">
              <a:buNone/>
            </a:pPr>
            <a:r>
              <a:rPr lang="en-US" sz="2000" dirty="0">
                <a:latin typeface="Courier New" pitchFamily="49" charset="0"/>
                <a:cs typeface="Courier New" pitchFamily="49" charset="0"/>
              </a:rPr>
              <a:t>/* global variable visited */</a:t>
            </a:r>
          </a:p>
          <a:p>
            <a:pPr marL="0" indent="0">
              <a:buNone/>
            </a:pPr>
            <a:r>
              <a:rPr lang="en-US" sz="2000" dirty="0">
                <a:latin typeface="Courier New" pitchFamily="49" charset="0"/>
                <a:cs typeface="Courier New" pitchFamily="49" charset="0"/>
              </a:rPr>
              <a:t>Boolean visited[MAXVERTEX];</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DepthFirst</a:t>
            </a:r>
            <a:r>
              <a:rPr lang="en-US" sz="2000" dirty="0">
                <a:latin typeface="Courier New" pitchFamily="49" charset="0"/>
                <a:cs typeface="Courier New" pitchFamily="49" charset="0"/>
              </a:rPr>
              <a:t>: depth-first traversal of a graph</a:t>
            </a:r>
          </a:p>
          <a:p>
            <a:pPr marL="0" indent="0">
              <a:buNone/>
            </a:pPr>
            <a:r>
              <a:rPr lang="en-US" sz="2000" dirty="0">
                <a:latin typeface="Courier New" pitchFamily="49" charset="0"/>
                <a:cs typeface="Courier New" pitchFamily="49" charset="0"/>
              </a:rPr>
              <a:t>   Pre: The graph G has been created.</a:t>
            </a:r>
          </a:p>
          <a:p>
            <a:pPr marL="0" indent="0">
              <a:buNone/>
            </a:pPr>
            <a:r>
              <a:rPr lang="en-US" sz="2000" dirty="0">
                <a:latin typeface="Courier New" pitchFamily="49" charset="0"/>
                <a:cs typeface="Courier New" pitchFamily="49" charset="0"/>
              </a:rPr>
              <a:t>   Post: The function Visit has been performed at each vertex of G in </a:t>
            </a:r>
          </a:p>
          <a:p>
            <a:pPr marL="0" indent="0">
              <a:buNone/>
            </a:pPr>
            <a:r>
              <a:rPr lang="en-US" sz="2000" dirty="0">
                <a:latin typeface="Courier New" pitchFamily="49" charset="0"/>
                <a:cs typeface="Courier New" pitchFamily="49" charset="0"/>
              </a:rPr>
              <a:t>   depth-first order</a:t>
            </a:r>
          </a:p>
          <a:p>
            <a:pPr marL="0" indent="0">
              <a:buNone/>
            </a:pPr>
            <a:r>
              <a:rPr lang="en-US" sz="2000" dirty="0">
                <a:latin typeface="Courier New" pitchFamily="49" charset="0"/>
                <a:cs typeface="Courier New" pitchFamily="49" charset="0"/>
              </a:rPr>
              <a:t>   Uses: Function Traverse produces the recursive depth-first order */</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void </a:t>
            </a:r>
            <a:r>
              <a:rPr lang="en-US" sz="2000" dirty="0" err="1">
                <a:latin typeface="Courier New" pitchFamily="49" charset="0"/>
                <a:cs typeface="Courier New" pitchFamily="49" charset="0"/>
              </a:rPr>
              <a:t>DepthFirst</a:t>
            </a:r>
            <a:r>
              <a:rPr lang="en-US" sz="2000" dirty="0">
                <a:latin typeface="Courier New" pitchFamily="49" charset="0"/>
                <a:cs typeface="Courier New" pitchFamily="49" charset="0"/>
              </a:rPr>
              <a:t>(Graph G, void (*Visit)(Vertex x))</a:t>
            </a:r>
          </a:p>
          <a:p>
            <a:pPr marL="0" indent="0">
              <a:buNone/>
            </a:pPr>
            <a:r>
              <a:rPr lang="en-US" sz="2000" dirty="0">
                <a:latin typeface="Courier New" pitchFamily="49" charset="0"/>
                <a:cs typeface="Courier New" pitchFamily="49" charset="0"/>
              </a:rPr>
              <a:t>{</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  Vertex v;</a:t>
            </a:r>
          </a:p>
          <a:p>
            <a:pPr marL="0" indent="0">
              <a:buNone/>
            </a:pPr>
            <a:endParaRPr lang="en-US" sz="2000" dirty="0">
              <a:latin typeface="Courier New" pitchFamily="49" charset="0"/>
              <a:cs typeface="Courier New" pitchFamily="49" charset="0"/>
            </a:endParaRPr>
          </a:p>
          <a:p>
            <a:pPr marL="0" indent="0">
              <a:buNone/>
            </a:pPr>
            <a:r>
              <a:rPr lang="en-US" sz="2000" dirty="0">
                <a:latin typeface="Courier New" pitchFamily="49" charset="0"/>
                <a:cs typeface="Courier New" pitchFamily="49" charset="0"/>
              </a:rPr>
              <a:t>  for (v=0; v &lt; </a:t>
            </a:r>
            <a:r>
              <a:rPr lang="en-US" sz="2000" dirty="0" err="1">
                <a:latin typeface="Courier New" pitchFamily="49" charset="0"/>
                <a:cs typeface="Courier New" pitchFamily="49" charset="0"/>
              </a:rPr>
              <a:t>G.n</a:t>
            </a:r>
            <a:r>
              <a:rPr lang="en-US" sz="2000" dirty="0">
                <a:latin typeface="Courier New" pitchFamily="49" charset="0"/>
                <a:cs typeface="Courier New" pitchFamily="49" charset="0"/>
              </a:rPr>
              <a:t>; v++)</a:t>
            </a:r>
          </a:p>
          <a:p>
            <a:pPr marL="0" indent="0">
              <a:buNone/>
            </a:pPr>
            <a:r>
              <a:rPr lang="en-US" sz="2000" dirty="0">
                <a:latin typeface="Courier New" pitchFamily="49" charset="0"/>
                <a:cs typeface="Courier New" pitchFamily="49" charset="0"/>
              </a:rPr>
              <a:t>    visited[v]=FALSE;</a:t>
            </a:r>
          </a:p>
          <a:p>
            <a:pPr marL="0" indent="0">
              <a:buNone/>
            </a:pPr>
            <a:r>
              <a:rPr lang="en-US" sz="2000" dirty="0">
                <a:latin typeface="Courier New" pitchFamily="49" charset="0"/>
                <a:cs typeface="Courier New" pitchFamily="49" charset="0"/>
              </a:rPr>
              <a:t>  for (v=0; v &lt; </a:t>
            </a:r>
            <a:r>
              <a:rPr lang="en-US" sz="2000" dirty="0" err="1">
                <a:latin typeface="Courier New" pitchFamily="49" charset="0"/>
                <a:cs typeface="Courier New" pitchFamily="49" charset="0"/>
              </a:rPr>
              <a:t>G.n</a:t>
            </a:r>
            <a:r>
              <a:rPr lang="en-US" sz="2000" dirty="0">
                <a:latin typeface="Courier New" pitchFamily="49" charset="0"/>
                <a:cs typeface="Courier New" pitchFamily="49" charset="0"/>
              </a:rPr>
              <a:t>; v++)</a:t>
            </a:r>
          </a:p>
          <a:p>
            <a:pPr marL="0" indent="0">
              <a:buNone/>
            </a:pPr>
            <a:r>
              <a:rPr lang="en-US" sz="2000" dirty="0">
                <a:latin typeface="Courier New" pitchFamily="49" charset="0"/>
                <a:cs typeface="Courier New" pitchFamily="49" charset="0"/>
              </a:rPr>
              <a:t>    if (!visited[v]) Traverse(G, v, Visit);</a:t>
            </a:r>
          </a:p>
          <a:p>
            <a:pPr marL="0" indent="0">
              <a:buNone/>
            </a:pPr>
            <a:r>
              <a:rPr lang="en-US" sz="2000"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72</a:t>
            </a:fld>
            <a:endParaRPr lang="en-US"/>
          </a:p>
        </p:txBody>
      </p:sp>
    </p:spTree>
    <p:extLst>
      <p:ext uri="{BB962C8B-B14F-4D97-AF65-F5344CB8AC3E}">
        <p14:creationId xmlns:p14="http://schemas.microsoft.com/office/powerpoint/2010/main" val="39231364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DFS in C (cont’d)</a:t>
            </a:r>
          </a:p>
        </p:txBody>
      </p:sp>
      <p:sp>
        <p:nvSpPr>
          <p:cNvPr id="3" name="Content Placeholder 2"/>
          <p:cNvSpPr>
            <a:spLocks noGrp="1"/>
          </p:cNvSpPr>
          <p:nvPr>
            <p:ph idx="1"/>
          </p:nvPr>
        </p:nvSpPr>
        <p:spPr/>
        <p:txBody>
          <a:bodyPr>
            <a:noAutofit/>
          </a:bodyPr>
          <a:lstStyle/>
          <a:p>
            <a:pPr marL="0" indent="0">
              <a:buNone/>
            </a:pPr>
            <a:r>
              <a:rPr lang="en-US" sz="1200" dirty="0">
                <a:latin typeface="Courier New" pitchFamily="49" charset="0"/>
                <a:cs typeface="Courier New" pitchFamily="49" charset="0"/>
              </a:rPr>
              <a:t>/* Traverse: recursive traversal of a graph</a:t>
            </a:r>
          </a:p>
          <a:p>
            <a:pPr marL="0" indent="0">
              <a:buNone/>
            </a:pPr>
            <a:r>
              <a:rPr lang="en-US" sz="1200" dirty="0">
                <a:latin typeface="Courier New" pitchFamily="49" charset="0"/>
                <a:cs typeface="Courier New" pitchFamily="49" charset="0"/>
              </a:rPr>
              <a:t>   Pre: v is a vertex of graph G</a:t>
            </a:r>
          </a:p>
          <a:p>
            <a:pPr marL="0" indent="0">
              <a:buNone/>
            </a:pPr>
            <a:r>
              <a:rPr lang="en-US" sz="1200" dirty="0">
                <a:latin typeface="Courier New" pitchFamily="49" charset="0"/>
                <a:cs typeface="Courier New" pitchFamily="49" charset="0"/>
              </a:rPr>
              <a:t>   Post: The depth first traversal, using function Visit, has been</a:t>
            </a:r>
          </a:p>
          <a:p>
            <a:pPr marL="0" indent="0">
              <a:buNone/>
            </a:pPr>
            <a:r>
              <a:rPr lang="en-US" sz="1200" dirty="0">
                <a:latin typeface="Courier New" pitchFamily="49" charset="0"/>
                <a:cs typeface="Courier New" pitchFamily="49" charset="0"/>
              </a:rPr>
              <a:t>   completed for v and for all vertices adjacent to v.</a:t>
            </a:r>
          </a:p>
          <a:p>
            <a:pPr marL="0" indent="0">
              <a:buNone/>
            </a:pPr>
            <a:r>
              <a:rPr lang="en-US" sz="1200" dirty="0">
                <a:latin typeface="Courier New" pitchFamily="49" charset="0"/>
                <a:cs typeface="Courier New" pitchFamily="49" charset="0"/>
              </a:rPr>
              <a:t>   Uses: Traverse recursively, Visit */</a:t>
            </a:r>
          </a:p>
          <a:p>
            <a:pPr marL="0" indent="0">
              <a:buNone/>
            </a:pPr>
            <a:endParaRPr lang="en-US" sz="1200" dirty="0">
              <a:latin typeface="Courier New" pitchFamily="49" charset="0"/>
              <a:cs typeface="Courier New" pitchFamily="49" charset="0"/>
            </a:endParaRPr>
          </a:p>
          <a:p>
            <a:pPr marL="0" indent="0">
              <a:buNone/>
            </a:pPr>
            <a:r>
              <a:rPr lang="en-US" sz="1200" dirty="0">
                <a:latin typeface="Courier New" pitchFamily="49" charset="0"/>
                <a:cs typeface="Courier New" pitchFamily="49" charset="0"/>
              </a:rPr>
              <a:t>void Traverse(Graph G, Vertex v, void (*Visit)(Vertex x))</a:t>
            </a:r>
          </a:p>
          <a:p>
            <a:pPr marL="0" indent="0">
              <a:buNone/>
            </a:pPr>
            <a:r>
              <a:rPr lang="en-US" sz="1200" dirty="0">
                <a:latin typeface="Courier New" pitchFamily="49" charset="0"/>
                <a:cs typeface="Courier New" pitchFamily="49" charset="0"/>
              </a:rPr>
              <a:t>{</a:t>
            </a:r>
          </a:p>
          <a:p>
            <a:pPr marL="0" indent="0">
              <a:buNone/>
            </a:pPr>
            <a:r>
              <a:rPr lang="en-US" sz="1200" dirty="0">
                <a:latin typeface="Courier New" pitchFamily="49" charset="0"/>
                <a:cs typeface="Courier New" pitchFamily="49" charset="0"/>
              </a:rPr>
              <a:t>  Vertex w;</a:t>
            </a:r>
          </a:p>
          <a:p>
            <a:pPr marL="0" indent="0">
              <a:buNone/>
            </a:pPr>
            <a:r>
              <a:rPr lang="en-US" sz="1200" dirty="0">
                <a:latin typeface="Courier New" pitchFamily="49" charset="0"/>
                <a:cs typeface="Courier New" pitchFamily="49" charset="0"/>
              </a:rPr>
              <a:t>  Edge *</a:t>
            </a:r>
            <a:r>
              <a:rPr lang="en-US" sz="1200" dirty="0" err="1">
                <a:latin typeface="Courier New" pitchFamily="49" charset="0"/>
                <a:cs typeface="Courier New" pitchFamily="49" charset="0"/>
              </a:rPr>
              <a:t>curedge</a:t>
            </a:r>
            <a:r>
              <a:rPr lang="en-US" sz="1200" dirty="0">
                <a:latin typeface="Courier New" pitchFamily="49" charset="0"/>
                <a:cs typeface="Courier New" pitchFamily="49" charset="0"/>
              </a:rPr>
              <a:t>;</a:t>
            </a:r>
          </a:p>
          <a:p>
            <a:pPr marL="0" indent="0">
              <a:buNone/>
            </a:pPr>
            <a:endParaRPr lang="en-US" sz="1200" dirty="0">
              <a:latin typeface="Courier New" pitchFamily="49" charset="0"/>
              <a:cs typeface="Courier New" pitchFamily="49" charset="0"/>
            </a:endParaRPr>
          </a:p>
          <a:p>
            <a:pPr marL="0" indent="0">
              <a:buNone/>
            </a:pPr>
            <a:r>
              <a:rPr lang="en-US" sz="1200" dirty="0">
                <a:latin typeface="Courier New" pitchFamily="49" charset="0"/>
                <a:cs typeface="Courier New" pitchFamily="49" charset="0"/>
              </a:rPr>
              <a:t>  visited[v]=TRUE;</a:t>
            </a:r>
          </a:p>
          <a:p>
            <a:pPr marL="0" indent="0">
              <a:buNone/>
            </a:pPr>
            <a:r>
              <a:rPr lang="en-US" sz="1200" dirty="0">
                <a:latin typeface="Courier New" pitchFamily="49" charset="0"/>
                <a:cs typeface="Courier New" pitchFamily="49" charset="0"/>
              </a:rPr>
              <a:t>  Visit(v);</a:t>
            </a:r>
          </a:p>
          <a:p>
            <a:pPr marL="0" indent="0">
              <a:buNone/>
            </a:pPr>
            <a:endParaRPr lang="en-US" sz="1200" dirty="0">
              <a:latin typeface="Courier New" pitchFamily="49" charset="0"/>
              <a:cs typeface="Courier New" pitchFamily="49" charset="0"/>
            </a:endParaRPr>
          </a:p>
          <a:p>
            <a:pPr marL="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curedge</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G.firstedge</a:t>
            </a:r>
            <a:r>
              <a:rPr lang="en-US" sz="1200" dirty="0">
                <a:latin typeface="Courier New" pitchFamily="49" charset="0"/>
                <a:cs typeface="Courier New" pitchFamily="49" charset="0"/>
              </a:rPr>
              <a:t>[v];    /* </a:t>
            </a:r>
            <a:r>
              <a:rPr lang="en-US" sz="1200" dirty="0" err="1">
                <a:latin typeface="Courier New" pitchFamily="49" charset="0"/>
                <a:cs typeface="Courier New" pitchFamily="49" charset="0"/>
              </a:rPr>
              <a:t>curedge</a:t>
            </a:r>
            <a:r>
              <a:rPr lang="en-US" sz="1200" dirty="0">
                <a:latin typeface="Courier New" pitchFamily="49" charset="0"/>
                <a:cs typeface="Courier New" pitchFamily="49" charset="0"/>
              </a:rPr>
              <a:t> is a pointer to the first edge (v,_) of V */</a:t>
            </a:r>
          </a:p>
          <a:p>
            <a:pPr marL="0" indent="0">
              <a:buNone/>
            </a:pPr>
            <a:r>
              <a:rPr lang="en-US" sz="1200" dirty="0">
                <a:latin typeface="Courier New" pitchFamily="49" charset="0"/>
                <a:cs typeface="Courier New" pitchFamily="49" charset="0"/>
              </a:rPr>
              <a:t>  while (</a:t>
            </a:r>
            <a:r>
              <a:rPr lang="en-US" sz="1200" dirty="0" err="1">
                <a:latin typeface="Courier New" pitchFamily="49" charset="0"/>
                <a:cs typeface="Courier New" pitchFamily="49" charset="0"/>
              </a:rPr>
              <a:t>curedge</a:t>
            </a:r>
            <a:r>
              <a:rPr lang="en-US" sz="1200" dirty="0">
                <a:latin typeface="Courier New" pitchFamily="49" charset="0"/>
                <a:cs typeface="Courier New" pitchFamily="49" charset="0"/>
              </a:rPr>
              <a:t>){</a:t>
            </a:r>
          </a:p>
          <a:p>
            <a:pPr marL="0" indent="0">
              <a:buNone/>
            </a:pPr>
            <a:r>
              <a:rPr lang="en-US" sz="1200" dirty="0">
                <a:latin typeface="Courier New" pitchFamily="49" charset="0"/>
                <a:cs typeface="Courier New" pitchFamily="49" charset="0"/>
              </a:rPr>
              <a:t>    w=</a:t>
            </a:r>
            <a:r>
              <a:rPr lang="en-US" sz="1200" dirty="0" err="1">
                <a:latin typeface="Courier New" pitchFamily="49" charset="0"/>
                <a:cs typeface="Courier New" pitchFamily="49" charset="0"/>
              </a:rPr>
              <a:t>curedge</a:t>
            </a:r>
            <a:r>
              <a:rPr lang="en-US" sz="1200" dirty="0">
                <a:latin typeface="Courier New" pitchFamily="49" charset="0"/>
                <a:cs typeface="Courier New" pitchFamily="49" charset="0"/>
              </a:rPr>
              <a:t>-&gt;endpoint;      /* w is a successor of v and (</a:t>
            </a:r>
            <a:r>
              <a:rPr lang="en-US" sz="1200" dirty="0" err="1">
                <a:latin typeface="Courier New" pitchFamily="49" charset="0"/>
                <a:cs typeface="Courier New" pitchFamily="49" charset="0"/>
              </a:rPr>
              <a:t>v,w</a:t>
            </a:r>
            <a:r>
              <a:rPr lang="en-US" sz="1200" dirty="0">
                <a:latin typeface="Courier New" pitchFamily="49" charset="0"/>
                <a:cs typeface="Courier New" pitchFamily="49" charset="0"/>
              </a:rPr>
              <a:t>) is the current edge */</a:t>
            </a:r>
          </a:p>
          <a:p>
            <a:pPr marL="0" indent="0">
              <a:buNone/>
            </a:pPr>
            <a:r>
              <a:rPr lang="en-US" sz="1200" dirty="0">
                <a:latin typeface="Courier New" pitchFamily="49" charset="0"/>
                <a:cs typeface="Courier New" pitchFamily="49" charset="0"/>
              </a:rPr>
              <a:t>    if (!visited[w]) Traverse(G, w, Visit);</a:t>
            </a:r>
          </a:p>
          <a:p>
            <a:pPr marL="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curedge</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curedge</a:t>
            </a:r>
            <a:r>
              <a:rPr lang="en-US" sz="1200" dirty="0">
                <a:latin typeface="Courier New" pitchFamily="49" charset="0"/>
                <a:cs typeface="Courier New" pitchFamily="49" charset="0"/>
              </a:rPr>
              <a:t>-&gt;</a:t>
            </a:r>
            <a:r>
              <a:rPr lang="en-US" sz="1200" dirty="0" err="1">
                <a:latin typeface="Courier New" pitchFamily="49" charset="0"/>
                <a:cs typeface="Courier New" pitchFamily="49" charset="0"/>
              </a:rPr>
              <a:t>nextedge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curedge</a:t>
            </a:r>
            <a:r>
              <a:rPr lang="en-US" sz="1200" dirty="0">
                <a:latin typeface="Courier New" pitchFamily="49" charset="0"/>
                <a:cs typeface="Courier New" pitchFamily="49" charset="0"/>
              </a:rPr>
              <a:t> is a pointer to the next edge (v,_) of V */</a:t>
            </a:r>
          </a:p>
          <a:p>
            <a:pPr marL="0" indent="0">
              <a:buNone/>
            </a:pPr>
            <a:r>
              <a:rPr lang="en-US" sz="1200" dirty="0">
                <a:latin typeface="Courier New" pitchFamily="49" charset="0"/>
                <a:cs typeface="Courier New" pitchFamily="49" charset="0"/>
              </a:rPr>
              <a:t>  }</a:t>
            </a:r>
          </a:p>
          <a:p>
            <a:pPr marL="0" indent="0">
              <a:buNone/>
            </a:pPr>
            <a:r>
              <a:rPr lang="en-US" sz="1200" dirty="0">
                <a:latin typeface="Courier New" pitchFamily="49" charset="0"/>
                <a:cs typeface="Courier New" pitchFamily="49" charset="0"/>
              </a:rPr>
              <a: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73</a:t>
            </a:fld>
            <a:endParaRPr lang="en-US"/>
          </a:p>
        </p:txBody>
      </p:sp>
    </p:spTree>
    <p:extLst>
      <p:ext uri="{BB962C8B-B14F-4D97-AF65-F5344CB8AC3E}">
        <p14:creationId xmlns:p14="http://schemas.microsoft.com/office/powerpoint/2010/main" val="12674823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Recursive DFS</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74</a:t>
            </a:fld>
            <a:endParaRPr lang="en-US"/>
          </a:p>
        </p:txBody>
      </p:sp>
      <p:sp>
        <p:nvSpPr>
          <p:cNvPr id="6" name="Oval 5"/>
          <p:cNvSpPr/>
          <p:nvPr/>
        </p:nvSpPr>
        <p:spPr>
          <a:xfrm>
            <a:off x="4231241" y="16720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11225"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39749"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47065"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55377"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51121"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71001"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07505"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3"/>
            <a:endCxn id="9" idx="7"/>
          </p:cNvCxnSpPr>
          <p:nvPr/>
        </p:nvCxnSpPr>
        <p:spPr>
          <a:xfrm flipH="1">
            <a:off x="2954378" y="1979385"/>
            <a:ext cx="1329590" cy="1100106"/>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5"/>
            <a:endCxn id="7" idx="1"/>
          </p:cNvCxnSpPr>
          <p:nvPr/>
        </p:nvCxnSpPr>
        <p:spPr>
          <a:xfrm>
            <a:off x="4538554" y="1979385"/>
            <a:ext cx="1325398" cy="1100106"/>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4"/>
            <a:endCxn id="8" idx="0"/>
          </p:cNvCxnSpPr>
          <p:nvPr/>
        </p:nvCxnSpPr>
        <p:spPr>
          <a:xfrm>
            <a:off x="4411261" y="2032112"/>
            <a:ext cx="8508" cy="994652"/>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a:endCxn id="12" idx="0"/>
          </p:cNvCxnSpPr>
          <p:nvPr/>
        </p:nvCxnSpPr>
        <p:spPr>
          <a:xfrm flipH="1">
            <a:off x="2251021" y="3334077"/>
            <a:ext cx="448771" cy="116885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5"/>
            <a:endCxn id="11" idx="0"/>
          </p:cNvCxnSpPr>
          <p:nvPr/>
        </p:nvCxnSpPr>
        <p:spPr>
          <a:xfrm>
            <a:off x="2954378" y="3334077"/>
            <a:ext cx="376763" cy="116885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3"/>
            <a:endCxn id="10" idx="0"/>
          </p:cNvCxnSpPr>
          <p:nvPr/>
        </p:nvCxnSpPr>
        <p:spPr>
          <a:xfrm flipH="1">
            <a:off x="5635397" y="3334077"/>
            <a:ext cx="228555" cy="116885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5"/>
            <a:endCxn id="13" idx="0"/>
          </p:cNvCxnSpPr>
          <p:nvPr/>
        </p:nvCxnSpPr>
        <p:spPr>
          <a:xfrm>
            <a:off x="6118538" y="3334077"/>
            <a:ext cx="668987" cy="116885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83641" y="1672072"/>
            <a:ext cx="254586" cy="369332"/>
          </a:xfrm>
          <a:prstGeom prst="rect">
            <a:avLst/>
          </a:prstGeom>
          <a:noFill/>
        </p:spPr>
        <p:txBody>
          <a:bodyPr wrap="square" rtlCol="0">
            <a:spAutoFit/>
          </a:bodyPr>
          <a:lstStyle/>
          <a:p>
            <a:pPr algn="ctr"/>
            <a:r>
              <a:rPr lang="en-US" dirty="0"/>
              <a:t>1</a:t>
            </a:r>
          </a:p>
        </p:txBody>
      </p:sp>
      <p:sp>
        <p:nvSpPr>
          <p:cNvPr id="31" name="TextBox 30"/>
          <p:cNvSpPr txBox="1"/>
          <p:nvPr/>
        </p:nvSpPr>
        <p:spPr>
          <a:xfrm>
            <a:off x="2684612" y="3009858"/>
            <a:ext cx="254586" cy="369332"/>
          </a:xfrm>
          <a:prstGeom prst="rect">
            <a:avLst/>
          </a:prstGeom>
          <a:noFill/>
        </p:spPr>
        <p:txBody>
          <a:bodyPr wrap="square" rtlCol="0">
            <a:spAutoFit/>
          </a:bodyPr>
          <a:lstStyle/>
          <a:p>
            <a:pPr algn="ctr"/>
            <a:r>
              <a:rPr lang="en-US" dirty="0"/>
              <a:t>2</a:t>
            </a:r>
          </a:p>
        </p:txBody>
      </p:sp>
      <p:sp>
        <p:nvSpPr>
          <p:cNvPr id="33" name="TextBox 32"/>
          <p:cNvSpPr txBox="1"/>
          <p:nvPr/>
        </p:nvSpPr>
        <p:spPr>
          <a:xfrm>
            <a:off x="4272834" y="3014006"/>
            <a:ext cx="254586" cy="369332"/>
          </a:xfrm>
          <a:prstGeom prst="rect">
            <a:avLst/>
          </a:prstGeom>
          <a:noFill/>
        </p:spPr>
        <p:txBody>
          <a:bodyPr wrap="square" rtlCol="0">
            <a:spAutoFit/>
          </a:bodyPr>
          <a:lstStyle/>
          <a:p>
            <a:pPr algn="ctr"/>
            <a:r>
              <a:rPr lang="en-US" dirty="0"/>
              <a:t>3</a:t>
            </a:r>
          </a:p>
        </p:txBody>
      </p:sp>
      <p:sp>
        <p:nvSpPr>
          <p:cNvPr id="34" name="TextBox 33"/>
          <p:cNvSpPr txBox="1"/>
          <p:nvPr/>
        </p:nvSpPr>
        <p:spPr>
          <a:xfrm>
            <a:off x="5863952" y="3017472"/>
            <a:ext cx="254586" cy="369332"/>
          </a:xfrm>
          <a:prstGeom prst="rect">
            <a:avLst/>
          </a:prstGeom>
          <a:noFill/>
        </p:spPr>
        <p:txBody>
          <a:bodyPr wrap="square" rtlCol="0">
            <a:spAutoFit/>
          </a:bodyPr>
          <a:lstStyle/>
          <a:p>
            <a:pPr algn="ctr"/>
            <a:r>
              <a:rPr lang="en-US" dirty="0"/>
              <a:t>4</a:t>
            </a:r>
          </a:p>
        </p:txBody>
      </p:sp>
      <p:sp>
        <p:nvSpPr>
          <p:cNvPr id="35" name="TextBox 34"/>
          <p:cNvSpPr txBox="1"/>
          <p:nvPr/>
        </p:nvSpPr>
        <p:spPr>
          <a:xfrm>
            <a:off x="2123728" y="4514496"/>
            <a:ext cx="254586" cy="369332"/>
          </a:xfrm>
          <a:prstGeom prst="rect">
            <a:avLst/>
          </a:prstGeom>
          <a:noFill/>
        </p:spPr>
        <p:txBody>
          <a:bodyPr wrap="square" rtlCol="0">
            <a:spAutoFit/>
          </a:bodyPr>
          <a:lstStyle/>
          <a:p>
            <a:pPr algn="ctr"/>
            <a:r>
              <a:rPr lang="en-US" dirty="0"/>
              <a:t>5</a:t>
            </a:r>
          </a:p>
        </p:txBody>
      </p:sp>
      <p:sp>
        <p:nvSpPr>
          <p:cNvPr id="36" name="TextBox 35"/>
          <p:cNvSpPr txBox="1"/>
          <p:nvPr/>
        </p:nvSpPr>
        <p:spPr>
          <a:xfrm>
            <a:off x="3203848" y="4486932"/>
            <a:ext cx="254586" cy="369332"/>
          </a:xfrm>
          <a:prstGeom prst="rect">
            <a:avLst/>
          </a:prstGeom>
          <a:noFill/>
        </p:spPr>
        <p:txBody>
          <a:bodyPr wrap="square" rtlCol="0">
            <a:spAutoFit/>
          </a:bodyPr>
          <a:lstStyle/>
          <a:p>
            <a:pPr algn="ctr"/>
            <a:r>
              <a:rPr lang="en-US" dirty="0"/>
              <a:t>6</a:t>
            </a:r>
          </a:p>
        </p:txBody>
      </p:sp>
      <p:sp>
        <p:nvSpPr>
          <p:cNvPr id="37" name="TextBox 36"/>
          <p:cNvSpPr txBox="1"/>
          <p:nvPr/>
        </p:nvSpPr>
        <p:spPr>
          <a:xfrm>
            <a:off x="5476799" y="4493636"/>
            <a:ext cx="254586" cy="369332"/>
          </a:xfrm>
          <a:prstGeom prst="rect">
            <a:avLst/>
          </a:prstGeom>
          <a:noFill/>
        </p:spPr>
        <p:txBody>
          <a:bodyPr wrap="square" rtlCol="0">
            <a:spAutoFit/>
          </a:bodyPr>
          <a:lstStyle/>
          <a:p>
            <a:pPr algn="ctr"/>
            <a:r>
              <a:rPr lang="en-US" dirty="0"/>
              <a:t>7</a:t>
            </a:r>
          </a:p>
        </p:txBody>
      </p:sp>
      <p:sp>
        <p:nvSpPr>
          <p:cNvPr id="38" name="TextBox 37"/>
          <p:cNvSpPr txBox="1"/>
          <p:nvPr/>
        </p:nvSpPr>
        <p:spPr>
          <a:xfrm>
            <a:off x="6660232" y="4514496"/>
            <a:ext cx="254586" cy="369332"/>
          </a:xfrm>
          <a:prstGeom prst="rect">
            <a:avLst/>
          </a:prstGeom>
          <a:noFill/>
        </p:spPr>
        <p:txBody>
          <a:bodyPr wrap="square" rtlCol="0">
            <a:spAutoFit/>
          </a:bodyPr>
          <a:lstStyle/>
          <a:p>
            <a:pPr algn="ctr"/>
            <a:r>
              <a:rPr lang="en-US" dirty="0"/>
              <a:t>8</a:t>
            </a:r>
          </a:p>
        </p:txBody>
      </p:sp>
      <p:sp>
        <p:nvSpPr>
          <p:cNvPr id="39" name="TextBox 38"/>
          <p:cNvSpPr txBox="1"/>
          <p:nvPr/>
        </p:nvSpPr>
        <p:spPr>
          <a:xfrm>
            <a:off x="1118174" y="5579948"/>
            <a:ext cx="6840760" cy="369332"/>
          </a:xfrm>
          <a:prstGeom prst="rect">
            <a:avLst/>
          </a:prstGeom>
          <a:noFill/>
        </p:spPr>
        <p:txBody>
          <a:bodyPr wrap="square" rtlCol="0">
            <a:spAutoFit/>
          </a:bodyPr>
          <a:lstStyle/>
          <a:p>
            <a:r>
              <a:rPr lang="en-US" dirty="0"/>
              <a:t>What is the order vertices are visited?</a:t>
            </a:r>
          </a:p>
        </p:txBody>
      </p:sp>
    </p:spTree>
    <p:extLst>
      <p:ext uri="{BB962C8B-B14F-4D97-AF65-F5344CB8AC3E}">
        <p14:creationId xmlns:p14="http://schemas.microsoft.com/office/powerpoint/2010/main" val="23769867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75</a:t>
            </a:fld>
            <a:endParaRPr lang="en-US"/>
          </a:p>
        </p:txBody>
      </p:sp>
      <p:sp>
        <p:nvSpPr>
          <p:cNvPr id="6" name="Oval 5"/>
          <p:cNvSpPr/>
          <p:nvPr/>
        </p:nvSpPr>
        <p:spPr>
          <a:xfrm>
            <a:off x="4231241" y="16720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811225"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239749"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47065" y="302676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55377"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51121"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71001"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607505" y="4502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6" idx="3"/>
            <a:endCxn id="9" idx="7"/>
          </p:cNvCxnSpPr>
          <p:nvPr/>
        </p:nvCxnSpPr>
        <p:spPr>
          <a:xfrm flipH="1">
            <a:off x="2954378" y="1979385"/>
            <a:ext cx="1329590" cy="1100106"/>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5"/>
            <a:endCxn id="7" idx="1"/>
          </p:cNvCxnSpPr>
          <p:nvPr/>
        </p:nvCxnSpPr>
        <p:spPr>
          <a:xfrm>
            <a:off x="4538554" y="1979385"/>
            <a:ext cx="1325398" cy="1100106"/>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4"/>
            <a:endCxn id="8" idx="0"/>
          </p:cNvCxnSpPr>
          <p:nvPr/>
        </p:nvCxnSpPr>
        <p:spPr>
          <a:xfrm>
            <a:off x="4411261" y="2032112"/>
            <a:ext cx="8508" cy="994652"/>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a:endCxn id="12" idx="0"/>
          </p:cNvCxnSpPr>
          <p:nvPr/>
        </p:nvCxnSpPr>
        <p:spPr>
          <a:xfrm flipH="1">
            <a:off x="2251021" y="3334077"/>
            <a:ext cx="448771" cy="116885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9" idx="5"/>
            <a:endCxn id="11" idx="0"/>
          </p:cNvCxnSpPr>
          <p:nvPr/>
        </p:nvCxnSpPr>
        <p:spPr>
          <a:xfrm>
            <a:off x="2954378" y="3334077"/>
            <a:ext cx="376763" cy="116885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7" idx="3"/>
            <a:endCxn id="10" idx="0"/>
          </p:cNvCxnSpPr>
          <p:nvPr/>
        </p:nvCxnSpPr>
        <p:spPr>
          <a:xfrm flipH="1">
            <a:off x="5635397" y="3334077"/>
            <a:ext cx="228555" cy="116885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5"/>
            <a:endCxn id="13" idx="0"/>
          </p:cNvCxnSpPr>
          <p:nvPr/>
        </p:nvCxnSpPr>
        <p:spPr>
          <a:xfrm>
            <a:off x="6118538" y="3334077"/>
            <a:ext cx="668987" cy="1168851"/>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283641" y="1672072"/>
            <a:ext cx="254586" cy="369332"/>
          </a:xfrm>
          <a:prstGeom prst="rect">
            <a:avLst/>
          </a:prstGeom>
          <a:noFill/>
        </p:spPr>
        <p:txBody>
          <a:bodyPr wrap="square" rtlCol="0">
            <a:spAutoFit/>
          </a:bodyPr>
          <a:lstStyle/>
          <a:p>
            <a:pPr algn="ctr"/>
            <a:r>
              <a:rPr lang="en-US" dirty="0"/>
              <a:t>1</a:t>
            </a:r>
          </a:p>
        </p:txBody>
      </p:sp>
      <p:sp>
        <p:nvSpPr>
          <p:cNvPr id="31" name="TextBox 30"/>
          <p:cNvSpPr txBox="1"/>
          <p:nvPr/>
        </p:nvSpPr>
        <p:spPr>
          <a:xfrm>
            <a:off x="2684612" y="3009858"/>
            <a:ext cx="254586" cy="369332"/>
          </a:xfrm>
          <a:prstGeom prst="rect">
            <a:avLst/>
          </a:prstGeom>
          <a:noFill/>
        </p:spPr>
        <p:txBody>
          <a:bodyPr wrap="square" rtlCol="0">
            <a:spAutoFit/>
          </a:bodyPr>
          <a:lstStyle/>
          <a:p>
            <a:pPr algn="ctr"/>
            <a:r>
              <a:rPr lang="en-US" dirty="0"/>
              <a:t>2</a:t>
            </a:r>
          </a:p>
        </p:txBody>
      </p:sp>
      <p:sp>
        <p:nvSpPr>
          <p:cNvPr id="33" name="TextBox 32"/>
          <p:cNvSpPr txBox="1"/>
          <p:nvPr/>
        </p:nvSpPr>
        <p:spPr>
          <a:xfrm>
            <a:off x="4272834" y="3014006"/>
            <a:ext cx="254586" cy="369332"/>
          </a:xfrm>
          <a:prstGeom prst="rect">
            <a:avLst/>
          </a:prstGeom>
          <a:noFill/>
        </p:spPr>
        <p:txBody>
          <a:bodyPr wrap="square" rtlCol="0">
            <a:spAutoFit/>
          </a:bodyPr>
          <a:lstStyle/>
          <a:p>
            <a:pPr algn="ctr"/>
            <a:r>
              <a:rPr lang="en-US" dirty="0"/>
              <a:t>3</a:t>
            </a:r>
          </a:p>
        </p:txBody>
      </p:sp>
      <p:sp>
        <p:nvSpPr>
          <p:cNvPr id="34" name="TextBox 33"/>
          <p:cNvSpPr txBox="1"/>
          <p:nvPr/>
        </p:nvSpPr>
        <p:spPr>
          <a:xfrm>
            <a:off x="5863952" y="3017472"/>
            <a:ext cx="254586" cy="369332"/>
          </a:xfrm>
          <a:prstGeom prst="rect">
            <a:avLst/>
          </a:prstGeom>
          <a:noFill/>
        </p:spPr>
        <p:txBody>
          <a:bodyPr wrap="square" rtlCol="0">
            <a:spAutoFit/>
          </a:bodyPr>
          <a:lstStyle/>
          <a:p>
            <a:pPr algn="ctr"/>
            <a:r>
              <a:rPr lang="en-US" dirty="0"/>
              <a:t>4</a:t>
            </a:r>
          </a:p>
        </p:txBody>
      </p:sp>
      <p:sp>
        <p:nvSpPr>
          <p:cNvPr id="35" name="TextBox 34"/>
          <p:cNvSpPr txBox="1"/>
          <p:nvPr/>
        </p:nvSpPr>
        <p:spPr>
          <a:xfrm>
            <a:off x="2123728" y="4514496"/>
            <a:ext cx="254586" cy="369332"/>
          </a:xfrm>
          <a:prstGeom prst="rect">
            <a:avLst/>
          </a:prstGeom>
          <a:noFill/>
        </p:spPr>
        <p:txBody>
          <a:bodyPr wrap="square" rtlCol="0">
            <a:spAutoFit/>
          </a:bodyPr>
          <a:lstStyle/>
          <a:p>
            <a:pPr algn="ctr"/>
            <a:r>
              <a:rPr lang="en-US" dirty="0"/>
              <a:t>5</a:t>
            </a:r>
          </a:p>
        </p:txBody>
      </p:sp>
      <p:sp>
        <p:nvSpPr>
          <p:cNvPr id="36" name="TextBox 35"/>
          <p:cNvSpPr txBox="1"/>
          <p:nvPr/>
        </p:nvSpPr>
        <p:spPr>
          <a:xfrm>
            <a:off x="3203848" y="4486932"/>
            <a:ext cx="254586" cy="369332"/>
          </a:xfrm>
          <a:prstGeom prst="rect">
            <a:avLst/>
          </a:prstGeom>
          <a:noFill/>
        </p:spPr>
        <p:txBody>
          <a:bodyPr wrap="square" rtlCol="0">
            <a:spAutoFit/>
          </a:bodyPr>
          <a:lstStyle/>
          <a:p>
            <a:pPr algn="ctr"/>
            <a:r>
              <a:rPr lang="en-US" dirty="0"/>
              <a:t>6</a:t>
            </a:r>
          </a:p>
        </p:txBody>
      </p:sp>
      <p:sp>
        <p:nvSpPr>
          <p:cNvPr id="37" name="TextBox 36"/>
          <p:cNvSpPr txBox="1"/>
          <p:nvPr/>
        </p:nvSpPr>
        <p:spPr>
          <a:xfrm>
            <a:off x="5476799" y="4493636"/>
            <a:ext cx="254586" cy="369332"/>
          </a:xfrm>
          <a:prstGeom prst="rect">
            <a:avLst/>
          </a:prstGeom>
          <a:noFill/>
        </p:spPr>
        <p:txBody>
          <a:bodyPr wrap="square" rtlCol="0">
            <a:spAutoFit/>
          </a:bodyPr>
          <a:lstStyle/>
          <a:p>
            <a:pPr algn="ctr"/>
            <a:r>
              <a:rPr lang="en-US" dirty="0"/>
              <a:t>7</a:t>
            </a:r>
          </a:p>
        </p:txBody>
      </p:sp>
      <p:sp>
        <p:nvSpPr>
          <p:cNvPr id="38" name="TextBox 37"/>
          <p:cNvSpPr txBox="1"/>
          <p:nvPr/>
        </p:nvSpPr>
        <p:spPr>
          <a:xfrm>
            <a:off x="6660232" y="4514496"/>
            <a:ext cx="254586" cy="369332"/>
          </a:xfrm>
          <a:prstGeom prst="rect">
            <a:avLst/>
          </a:prstGeom>
          <a:noFill/>
        </p:spPr>
        <p:txBody>
          <a:bodyPr wrap="square" rtlCol="0">
            <a:spAutoFit/>
          </a:bodyPr>
          <a:lstStyle/>
          <a:p>
            <a:pPr algn="ctr"/>
            <a:r>
              <a:rPr lang="en-US" dirty="0"/>
              <a:t>8</a:t>
            </a:r>
          </a:p>
        </p:txBody>
      </p:sp>
      <p:sp>
        <p:nvSpPr>
          <p:cNvPr id="39" name="TextBox 38"/>
          <p:cNvSpPr txBox="1"/>
          <p:nvPr/>
        </p:nvSpPr>
        <p:spPr>
          <a:xfrm>
            <a:off x="1118174" y="5579948"/>
            <a:ext cx="6840760" cy="646331"/>
          </a:xfrm>
          <a:prstGeom prst="rect">
            <a:avLst/>
          </a:prstGeom>
          <a:noFill/>
        </p:spPr>
        <p:txBody>
          <a:bodyPr wrap="square" rtlCol="0">
            <a:spAutoFit/>
          </a:bodyPr>
          <a:lstStyle/>
          <a:p>
            <a:r>
              <a:rPr lang="en-US" dirty="0"/>
              <a:t>The vertices are visited in the order 1, 2, 5, 6, 3, 4, 7 and 8. This is different than the order we got when using a stack!</a:t>
            </a:r>
          </a:p>
        </p:txBody>
      </p:sp>
    </p:spTree>
    <p:extLst>
      <p:ext uri="{BB962C8B-B14F-4D97-AF65-F5344CB8AC3E}">
        <p14:creationId xmlns:p14="http://schemas.microsoft.com/office/powerpoint/2010/main" val="28052762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DFS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DFS as implemented above (with adjacency lists) on a graph with </a:t>
                </a:r>
                <a14:m>
                  <m:oMath xmlns:m="http://schemas.openxmlformats.org/officeDocument/2006/math">
                    <m:r>
                      <a:rPr lang="en-US" b="0" i="1" smtClean="0">
                        <a:latin typeface="Cambria Math"/>
                      </a:rPr>
                      <m:t>𝑒</m:t>
                    </m:r>
                  </m:oMath>
                </a14:m>
                <a:r>
                  <a:rPr lang="en-US" dirty="0"/>
                  <a:t> edges and </a:t>
                </a:r>
                <a14:m>
                  <m:oMath xmlns:m="http://schemas.openxmlformats.org/officeDocument/2006/math">
                    <m:r>
                      <a:rPr lang="en-US" b="0" i="1" smtClean="0">
                        <a:latin typeface="Cambria Math"/>
                      </a:rPr>
                      <m:t>𝑛</m:t>
                    </m:r>
                  </m:oMath>
                </a14:m>
                <a:r>
                  <a:rPr lang="en-US" dirty="0"/>
                  <a:t> vertices has complexity </a:t>
                </a:r>
                <a14:m>
                  <m:oMath xmlns:m="http://schemas.openxmlformats.org/officeDocument/2006/math">
                    <m:r>
                      <a:rPr lang="en-US" b="1" i="1" smtClean="0">
                        <a:latin typeface="Cambria Math"/>
                      </a:rPr>
                      <m:t>𝑶</m:t>
                    </m:r>
                    <m:d>
                      <m:dPr>
                        <m:ctrlPr>
                          <a:rPr lang="en-US" b="1" i="1" smtClean="0">
                            <a:latin typeface="Cambria Math" panose="02040503050406030204" pitchFamily="18" charset="0"/>
                          </a:rPr>
                        </m:ctrlPr>
                      </m:dPr>
                      <m:e>
                        <m:r>
                          <a:rPr lang="en-US" b="1" i="1" smtClean="0">
                            <a:latin typeface="Cambria Math"/>
                          </a:rPr>
                          <m:t>𝒏</m:t>
                        </m:r>
                        <m:r>
                          <a:rPr lang="en-US" b="1" i="1" smtClean="0">
                            <a:latin typeface="Cambria Math"/>
                          </a:rPr>
                          <m:t>+</m:t>
                        </m:r>
                        <m:r>
                          <a:rPr lang="en-US" b="1" i="1" smtClean="0">
                            <a:latin typeface="Cambria Math"/>
                          </a:rPr>
                          <m:t>𝒆</m:t>
                        </m:r>
                      </m:e>
                    </m:d>
                    <m:r>
                      <a:rPr lang="en-US" b="0" i="1" smtClean="0">
                        <a:latin typeface="Cambria Math"/>
                      </a:rPr>
                      <m:t>.</m:t>
                    </m:r>
                  </m:oMath>
                </a14:m>
                <a:r>
                  <a:rPr lang="en-US" dirty="0"/>
                  <a:t> </a:t>
                </a:r>
              </a:p>
              <a:p>
                <a:r>
                  <a:rPr lang="en-US" dirty="0"/>
                  <a:t>To see why observe that on no vertex is </a:t>
                </a:r>
                <a:r>
                  <a:rPr lang="en-US" dirty="0">
                    <a:latin typeface="Courier New" pitchFamily="49" charset="0"/>
                    <a:cs typeface="Courier New" pitchFamily="49" charset="0"/>
                  </a:rPr>
                  <a:t>Traverse</a:t>
                </a:r>
                <a:r>
                  <a:rPr lang="en-US" dirty="0"/>
                  <a:t> called more than once, because as soon as we call </a:t>
                </a:r>
                <a:r>
                  <a:rPr lang="en-US" dirty="0">
                    <a:latin typeface="Courier New" pitchFamily="49" charset="0"/>
                    <a:cs typeface="Courier New" pitchFamily="49" charset="0"/>
                  </a:rPr>
                  <a:t>Traverse</a:t>
                </a:r>
                <a:r>
                  <a:rPr lang="en-US" dirty="0"/>
                  <a:t> with parameter </a:t>
                </a:r>
                <a14:m>
                  <m:oMath xmlns:m="http://schemas.openxmlformats.org/officeDocument/2006/math">
                    <m:r>
                      <a:rPr lang="en-US" b="0" i="1" smtClean="0">
                        <a:latin typeface="Cambria Math"/>
                      </a:rPr>
                      <m:t>𝑣</m:t>
                    </m:r>
                  </m:oMath>
                </a14:m>
                <a:r>
                  <a:rPr lang="en-US" dirty="0"/>
                  <a:t>, we mark </a:t>
                </a:r>
                <a14:m>
                  <m:oMath xmlns:m="http://schemas.openxmlformats.org/officeDocument/2006/math">
                    <m:r>
                      <a:rPr lang="en-US" i="1">
                        <a:latin typeface="Cambria Math"/>
                      </a:rPr>
                      <m:t>𝑣</m:t>
                    </m:r>
                  </m:oMath>
                </a14:m>
                <a:r>
                  <a:rPr lang="en-US" dirty="0"/>
                  <a:t> visited and we never call </a:t>
                </a:r>
                <a:r>
                  <a:rPr lang="en-US" dirty="0">
                    <a:latin typeface="Courier New" pitchFamily="49" charset="0"/>
                    <a:cs typeface="Courier New" pitchFamily="49" charset="0"/>
                  </a:rPr>
                  <a:t>Traverse</a:t>
                </a:r>
                <a:r>
                  <a:rPr lang="en-US" dirty="0"/>
                  <a:t> on a vertex that has previously been marked as visited.</a:t>
                </a:r>
              </a:p>
              <a:p>
                <a:r>
                  <a:rPr lang="en-US" dirty="0"/>
                  <a:t>Thus, the total time spent going down the adjacency lists is proportional to the lengths of those lists, that is </a:t>
                </a:r>
                <a14:m>
                  <m:oMath xmlns:m="http://schemas.openxmlformats.org/officeDocument/2006/math">
                    <m:r>
                      <a:rPr lang="en-US" b="0" i="1">
                        <a:latin typeface="Cambria Math"/>
                      </a:rPr>
                      <m:t>𝑂</m:t>
                    </m:r>
                    <m:d>
                      <m:dPr>
                        <m:ctrlPr>
                          <a:rPr lang="en-US" i="1">
                            <a:latin typeface="Cambria Math" panose="02040503050406030204" pitchFamily="18" charset="0"/>
                          </a:rPr>
                        </m:ctrlPr>
                      </m:dPr>
                      <m:e>
                        <m:r>
                          <a:rPr lang="en-US" b="0" i="1">
                            <a:latin typeface="Cambria Math"/>
                          </a:rPr>
                          <m:t>𝑒</m:t>
                        </m:r>
                      </m:e>
                    </m:d>
                    <m:r>
                      <a:rPr lang="en-US" i="1">
                        <a:latin typeface="Cambria Math"/>
                      </a:rPr>
                      <m:t>.</m:t>
                    </m:r>
                  </m:oMath>
                </a14:m>
                <a:r>
                  <a:rPr lang="en-US" dirty="0"/>
                  <a:t> </a:t>
                </a:r>
              </a:p>
              <a:p>
                <a:r>
                  <a:rPr lang="en-US" dirty="0"/>
                  <a:t>The initialization steps in </a:t>
                </a:r>
                <a:r>
                  <a:rPr lang="en-US" dirty="0" err="1">
                    <a:latin typeface="Courier New" pitchFamily="49" charset="0"/>
                    <a:cs typeface="Courier New" pitchFamily="49" charset="0"/>
                  </a:rPr>
                  <a:t>DepthFirst</a:t>
                </a:r>
                <a:r>
                  <a:rPr lang="en-US" dirty="0"/>
                  <a:t> have complexity </a:t>
                </a:r>
                <a14:m>
                  <m:oMath xmlns:m="http://schemas.openxmlformats.org/officeDocument/2006/math">
                    <m:r>
                      <a:rPr lang="en-US" i="1">
                        <a:latin typeface="Cambria Math"/>
                      </a:rPr>
                      <m:t>𝑂</m:t>
                    </m:r>
                    <m:d>
                      <m:dPr>
                        <m:ctrlPr>
                          <a:rPr lang="en-US" i="1">
                            <a:latin typeface="Cambria Math" panose="02040503050406030204" pitchFamily="18" charset="0"/>
                          </a:rPr>
                        </m:ctrlPr>
                      </m:dPr>
                      <m:e>
                        <m:r>
                          <a:rPr lang="en-US" b="0" i="1" smtClean="0">
                            <a:latin typeface="Cambria Math"/>
                          </a:rPr>
                          <m:t>𝑛</m:t>
                        </m:r>
                      </m:e>
                    </m:d>
                    <m:r>
                      <a:rPr lang="en-US" i="1">
                        <a:latin typeface="Cambria Math"/>
                      </a:rPr>
                      <m:t>.</m:t>
                    </m:r>
                  </m:oMath>
                </a14:m>
                <a:r>
                  <a:rPr lang="en-US" dirty="0"/>
                  <a:t> </a:t>
                </a:r>
              </a:p>
              <a:p>
                <a:r>
                  <a:rPr lang="en-US" dirty="0"/>
                  <a:t>Thus, the total complexity is </a:t>
                </a:r>
                <a14:m>
                  <m:oMath xmlns:m="http://schemas.openxmlformats.org/officeDocument/2006/math">
                    <m:r>
                      <a:rPr lang="en-US" i="1">
                        <a:latin typeface="Cambria Math"/>
                      </a:rPr>
                      <m:t>𝑂</m:t>
                    </m:r>
                    <m:d>
                      <m:dPr>
                        <m:ctrlPr>
                          <a:rPr lang="en-US" i="1">
                            <a:latin typeface="Cambria Math" panose="02040503050406030204" pitchFamily="18" charset="0"/>
                          </a:rPr>
                        </m:ctrlPr>
                      </m:dPr>
                      <m:e>
                        <m:r>
                          <a:rPr lang="en-US" i="1">
                            <a:latin typeface="Cambria Math"/>
                          </a:rPr>
                          <m:t>𝑛</m:t>
                        </m:r>
                        <m:r>
                          <a:rPr lang="en-US" b="0" i="1" smtClean="0">
                            <a:latin typeface="Cambria Math"/>
                          </a:rPr>
                          <m:t>+</m:t>
                        </m:r>
                        <m:r>
                          <a:rPr lang="en-US" b="0" i="1" smtClean="0">
                            <a:latin typeface="Cambria Math"/>
                          </a:rPr>
                          <m:t>𝑒</m:t>
                        </m:r>
                      </m:e>
                    </m:d>
                    <m:r>
                      <a:rPr lang="en-US" i="1">
                        <a:latin typeface="Cambria Math"/>
                      </a:rPr>
                      <m:t>.</m:t>
                    </m:r>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37" t="-2426" r="-18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76</a:t>
            </a:fld>
            <a:endParaRPr lang="en-US"/>
          </a:p>
        </p:txBody>
      </p:sp>
    </p:spTree>
    <p:extLst>
      <p:ext uri="{BB962C8B-B14F-4D97-AF65-F5344CB8AC3E}">
        <p14:creationId xmlns:p14="http://schemas.microsoft.com/office/powerpoint/2010/main" val="2531856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DFS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If DFS is implemented using an adjacency matrix, then its complexity will be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𝑛</m:t>
                            </m:r>
                          </m:e>
                          <m:sup>
                            <m:r>
                              <a:rPr lang="en-US" b="0" i="1" smtClean="0">
                                <a:latin typeface="Cambria Math"/>
                              </a:rPr>
                              <m:t>2</m:t>
                            </m:r>
                          </m:sup>
                        </m:sSup>
                      </m:e>
                    </m:d>
                    <m:r>
                      <a:rPr lang="en-US" b="0" i="1" smtClean="0">
                        <a:latin typeface="Cambria Math"/>
                      </a:rPr>
                      <m:t>.</m:t>
                    </m:r>
                  </m:oMath>
                </a14:m>
                <a:endParaRPr lang="en-US" dirty="0"/>
              </a:p>
              <a:p>
                <a:r>
                  <a:rPr lang="en-US" dirty="0"/>
                  <a:t>If the graph is </a:t>
                </a:r>
                <a:r>
                  <a:rPr lang="en-US" b="1" dirty="0"/>
                  <a:t>dense (</a:t>
                </a:r>
                <a:r>
                  <a:rPr lang="el-GR" b="1" dirty="0"/>
                  <a:t>πυκνός)</a:t>
                </a:r>
                <a:r>
                  <a:rPr lang="en-US" dirty="0"/>
                  <a:t>, that is, it has close to </a:t>
                </a:r>
                <a14:m>
                  <m:oMath xmlns:m="http://schemas.openxmlformats.org/officeDocument/2006/math">
                    <m:r>
                      <a:rPr lang="en-US" i="1">
                        <a:latin typeface="Cambria Math"/>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a:rPr>
                              <m:t>𝑛</m:t>
                            </m:r>
                          </m:e>
                          <m:sup>
                            <m:r>
                              <a:rPr lang="en-US" i="1">
                                <a:latin typeface="Cambria Math"/>
                              </a:rPr>
                              <m:t>2</m:t>
                            </m:r>
                          </m:sup>
                        </m:sSup>
                      </m:e>
                    </m:d>
                  </m:oMath>
                </a14:m>
                <a:r>
                  <a:rPr lang="en-US" dirty="0"/>
                  <a:t> edges the difference of the two implementations is minor as they would both run in </a:t>
                </a:r>
                <a14:m>
                  <m:oMath xmlns:m="http://schemas.openxmlformats.org/officeDocument/2006/math">
                    <m:r>
                      <a:rPr lang="en-US" i="1">
                        <a:latin typeface="Cambria Math"/>
                      </a:rPr>
                      <m:t>𝑂</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a:rPr>
                              <m:t>𝑛</m:t>
                            </m:r>
                          </m:e>
                          <m:sup>
                            <m:r>
                              <a:rPr lang="en-US" i="1">
                                <a:latin typeface="Cambria Math"/>
                              </a:rPr>
                              <m:t>2</m:t>
                            </m:r>
                          </m:sup>
                        </m:sSup>
                      </m:e>
                    </m:d>
                  </m:oMath>
                </a14:m>
                <a:r>
                  <a:rPr lang="en-US" dirty="0"/>
                  <a:t> time.</a:t>
                </a:r>
              </a:p>
              <a:p>
                <a:r>
                  <a:rPr lang="en-US" dirty="0"/>
                  <a:t>If the graph is </a:t>
                </a:r>
                <a:r>
                  <a:rPr lang="en-US" b="1" dirty="0"/>
                  <a:t>sparse</a:t>
                </a:r>
                <a:r>
                  <a:rPr lang="el-GR" b="1" dirty="0"/>
                  <a:t> (αραιός)</a:t>
                </a:r>
                <a:r>
                  <a:rPr lang="en-US" dirty="0"/>
                  <a:t>, that is, it has close to </a:t>
                </a:r>
                <a14:m>
                  <m:oMath xmlns:m="http://schemas.openxmlformats.org/officeDocument/2006/math">
                    <m:r>
                      <a:rPr lang="en-US" b="0" i="1" smtClean="0">
                        <a:latin typeface="Cambria Math"/>
                      </a:rPr>
                      <m:t>𝑂</m:t>
                    </m:r>
                    <m:d>
                      <m:dPr>
                        <m:ctrlPr>
                          <a:rPr lang="en-US" b="0" i="1" smtClean="0">
                            <a:latin typeface="Cambria Math" panose="02040503050406030204" pitchFamily="18" charset="0"/>
                          </a:rPr>
                        </m:ctrlPr>
                      </m:dPr>
                      <m:e>
                        <m:r>
                          <a:rPr lang="en-US" b="0" i="1" smtClean="0">
                            <a:latin typeface="Cambria Math"/>
                          </a:rPr>
                          <m:t>𝑛</m:t>
                        </m:r>
                      </m:e>
                    </m:d>
                  </m:oMath>
                </a14:m>
                <a:r>
                  <a:rPr lang="en-US" dirty="0"/>
                  <a:t> edges, then the adjacency matrix approach would be much slower than the adjacency list approach.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3504" r="-244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77</a:t>
            </a:fld>
            <a:endParaRPr lang="en-US"/>
          </a:p>
        </p:txBody>
      </p:sp>
    </p:spTree>
    <p:extLst>
      <p:ext uri="{BB962C8B-B14F-4D97-AF65-F5344CB8AC3E}">
        <p14:creationId xmlns:p14="http://schemas.microsoft.com/office/powerpoint/2010/main" val="28919656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BFS in C</a:t>
            </a:r>
          </a:p>
        </p:txBody>
      </p:sp>
      <p:sp>
        <p:nvSpPr>
          <p:cNvPr id="3" name="Content Placeholder 2"/>
          <p:cNvSpPr>
            <a:spLocks noGrp="1"/>
          </p:cNvSpPr>
          <p:nvPr>
            <p:ph idx="1"/>
          </p:nvPr>
        </p:nvSpPr>
        <p:spPr/>
        <p:txBody>
          <a:bodyPr/>
          <a:lstStyle/>
          <a:p>
            <a:r>
              <a:rPr lang="en-US" dirty="0"/>
              <a:t>Let us now show how to implement breadth-first search in C.</a:t>
            </a:r>
          </a:p>
          <a:p>
            <a:r>
              <a:rPr lang="en-US" dirty="0"/>
              <a:t>The algorithm </a:t>
            </a:r>
            <a:r>
              <a:rPr lang="en-US" dirty="0" err="1">
                <a:latin typeface="Courier New" pitchFamily="49" charset="0"/>
                <a:cs typeface="Courier New" pitchFamily="49" charset="0"/>
              </a:rPr>
              <a:t>BreadthFirst</a:t>
            </a:r>
            <a:r>
              <a:rPr lang="en-US" dirty="0"/>
              <a:t> makes use of a queue which can be implemented using any of the implementations we presented in an earlier lecture.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78</a:t>
            </a:fld>
            <a:endParaRPr lang="en-US"/>
          </a:p>
        </p:txBody>
      </p:sp>
    </p:spTree>
    <p:extLst>
      <p:ext uri="{BB962C8B-B14F-4D97-AF65-F5344CB8AC3E}">
        <p14:creationId xmlns:p14="http://schemas.microsoft.com/office/powerpoint/2010/main" val="25396986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BFS in C (cont’d)</a:t>
            </a:r>
          </a:p>
        </p:txBody>
      </p:sp>
      <p:sp>
        <p:nvSpPr>
          <p:cNvPr id="3" name="Content Placeholder 2"/>
          <p:cNvSpPr>
            <a:spLocks noGrp="1"/>
          </p:cNvSpPr>
          <p:nvPr>
            <p:ph idx="1"/>
          </p:nvPr>
        </p:nvSpPr>
        <p:spPr/>
        <p:txBody>
          <a:bodyPr>
            <a:normAutofit fontScale="25000" lnSpcReduction="20000"/>
          </a:bodyPr>
          <a:lstStyle/>
          <a:p>
            <a:pPr marL="0" indent="0">
              <a:buNone/>
            </a:pPr>
            <a:endParaRPr lang="en-US" dirty="0"/>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BreadthFirst</a:t>
            </a:r>
            <a:r>
              <a:rPr lang="en-US" dirty="0">
                <a:latin typeface="Courier New" pitchFamily="49" charset="0"/>
                <a:cs typeface="Courier New" pitchFamily="49" charset="0"/>
              </a:rPr>
              <a:t>: breadth-first traversal of a graph</a:t>
            </a:r>
          </a:p>
          <a:p>
            <a:pPr marL="0" indent="0">
              <a:buNone/>
            </a:pPr>
            <a:r>
              <a:rPr lang="en-US" dirty="0">
                <a:latin typeface="Courier New" pitchFamily="49" charset="0"/>
                <a:cs typeface="Courier New" pitchFamily="49" charset="0"/>
              </a:rPr>
              <a:t>   Pre: The graph G has been created</a:t>
            </a:r>
          </a:p>
          <a:p>
            <a:pPr marL="0" indent="0">
              <a:buNone/>
            </a:pPr>
            <a:r>
              <a:rPr lang="en-US" dirty="0">
                <a:latin typeface="Courier New" pitchFamily="49" charset="0"/>
                <a:cs typeface="Courier New" pitchFamily="49" charset="0"/>
              </a:rPr>
              <a:t>   Post: The function visit has been performed at each vertex of G, where the vertices</a:t>
            </a:r>
          </a:p>
          <a:p>
            <a:pPr marL="0" indent="0">
              <a:buNone/>
            </a:pPr>
            <a:r>
              <a:rPr lang="en-US" dirty="0">
                <a:latin typeface="Courier New" pitchFamily="49" charset="0"/>
                <a:cs typeface="Courier New" pitchFamily="49" charset="0"/>
              </a:rPr>
              <a:t>   are chosen in breadth-first order.</a:t>
            </a:r>
          </a:p>
          <a:p>
            <a:pPr marL="0" indent="0">
              <a:buNone/>
            </a:pPr>
            <a:r>
              <a:rPr lang="en-US" dirty="0">
                <a:latin typeface="Courier New" pitchFamily="49" charset="0"/>
                <a:cs typeface="Courier New" pitchFamily="49" charset="0"/>
              </a:rPr>
              <a:t>   Uses: Queue functions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void </a:t>
            </a:r>
            <a:r>
              <a:rPr lang="en-US" dirty="0" err="1">
                <a:latin typeface="Courier New" pitchFamily="49" charset="0"/>
                <a:cs typeface="Courier New" pitchFamily="49" charset="0"/>
              </a:rPr>
              <a:t>BreadthFirst</a:t>
            </a:r>
            <a:r>
              <a:rPr lang="en-US" dirty="0">
                <a:latin typeface="Courier New" pitchFamily="49" charset="0"/>
                <a:cs typeface="Courier New" pitchFamily="49" charset="0"/>
              </a:rPr>
              <a:t>(Graph G, void (*Visit)(Vertex))</a:t>
            </a:r>
          </a:p>
          <a:p>
            <a:pPr marL="0" indent="0">
              <a:buNone/>
            </a:pP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Queue Q;</a:t>
            </a:r>
          </a:p>
          <a:p>
            <a:pPr marL="0" indent="0">
              <a:buNone/>
            </a:pPr>
            <a:r>
              <a:rPr lang="en-US" dirty="0">
                <a:latin typeface="Courier New" pitchFamily="49" charset="0"/>
                <a:cs typeface="Courier New" pitchFamily="49" charset="0"/>
              </a:rPr>
              <a:t>  Boolean visited[MAXVERTEX];</a:t>
            </a:r>
          </a:p>
          <a:p>
            <a:pPr marL="0" indent="0">
              <a:buNone/>
            </a:pPr>
            <a:r>
              <a:rPr lang="en-US" dirty="0">
                <a:latin typeface="Courier New" pitchFamily="49" charset="0"/>
                <a:cs typeface="Courier New" pitchFamily="49" charset="0"/>
              </a:rPr>
              <a:t>  Vertex v, w;</a:t>
            </a:r>
          </a:p>
          <a:p>
            <a:pPr marL="0" indent="0">
              <a:buNone/>
            </a:pPr>
            <a:r>
              <a:rPr lang="en-US" dirty="0">
                <a:latin typeface="Courier New" pitchFamily="49" charset="0"/>
                <a:cs typeface="Courier New" pitchFamily="49" charset="0"/>
              </a:rPr>
              <a:t>  Edge *</a:t>
            </a:r>
            <a:r>
              <a:rPr lang="en-US" dirty="0" err="1">
                <a:latin typeface="Courier New" pitchFamily="49" charset="0"/>
                <a:cs typeface="Courier New" pitchFamily="49" charset="0"/>
              </a:rPr>
              <a:t>curedge</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for (v=0; v &lt; </a:t>
            </a:r>
            <a:r>
              <a:rPr lang="en-US" dirty="0" err="1">
                <a:latin typeface="Courier New" pitchFamily="49" charset="0"/>
                <a:cs typeface="Courier New" pitchFamily="49" charset="0"/>
              </a:rPr>
              <a:t>G.n</a:t>
            </a:r>
            <a:r>
              <a:rPr lang="en-US" dirty="0">
                <a:latin typeface="Courier New" pitchFamily="49" charset="0"/>
                <a:cs typeface="Courier New" pitchFamily="49" charset="0"/>
              </a:rPr>
              <a:t>; v++)</a:t>
            </a:r>
          </a:p>
          <a:p>
            <a:pPr marL="0" indent="0">
              <a:buNone/>
            </a:pPr>
            <a:r>
              <a:rPr lang="en-US" dirty="0">
                <a:latin typeface="Courier New" pitchFamily="49" charset="0"/>
                <a:cs typeface="Courier New" pitchFamily="49" charset="0"/>
              </a:rPr>
              <a:t>    visited[v]=FALSE;</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InitializeQueue</a:t>
            </a:r>
            <a:r>
              <a:rPr lang="en-US" dirty="0">
                <a:latin typeface="Courier New" pitchFamily="49" charset="0"/>
                <a:cs typeface="Courier New" pitchFamily="49" charset="0"/>
              </a:rPr>
              <a:t>(&amp;Q);</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for (v=0; v &lt; </a:t>
            </a:r>
            <a:r>
              <a:rPr lang="en-US" dirty="0" err="1">
                <a:latin typeface="Courier New" pitchFamily="49" charset="0"/>
                <a:cs typeface="Courier New" pitchFamily="49" charset="0"/>
              </a:rPr>
              <a:t>G.n</a:t>
            </a:r>
            <a:r>
              <a:rPr lang="en-US" dirty="0">
                <a:latin typeface="Courier New" pitchFamily="49" charset="0"/>
                <a:cs typeface="Courier New" pitchFamily="49" charset="0"/>
              </a:rPr>
              <a:t>; v++)</a:t>
            </a:r>
          </a:p>
          <a:p>
            <a:pPr marL="0" indent="0">
              <a:buNone/>
            </a:pPr>
            <a:r>
              <a:rPr lang="en-US" dirty="0">
                <a:latin typeface="Courier New" pitchFamily="49" charset="0"/>
                <a:cs typeface="Courier New" pitchFamily="49" charset="0"/>
              </a:rPr>
              <a:t>    if (!visited[v]){</a:t>
            </a:r>
          </a:p>
          <a:p>
            <a:pPr marL="0" indent="0">
              <a:buNone/>
            </a:pPr>
            <a:r>
              <a:rPr lang="en-US" dirty="0">
                <a:latin typeface="Courier New" pitchFamily="49" charset="0"/>
                <a:cs typeface="Courier New" pitchFamily="49" charset="0"/>
              </a:rPr>
              <a:t>      Insert(v, &amp;Q);</a:t>
            </a:r>
          </a:p>
          <a:p>
            <a:pPr marL="0" indent="0">
              <a:buNone/>
            </a:pPr>
            <a:r>
              <a:rPr lang="en-US" dirty="0">
                <a:latin typeface="Courier New" pitchFamily="49" charset="0"/>
                <a:cs typeface="Courier New" pitchFamily="49" charset="0"/>
              </a:rPr>
              <a:t>      do {</a:t>
            </a:r>
          </a:p>
          <a:p>
            <a:pPr marL="0" indent="0">
              <a:buNone/>
            </a:pPr>
            <a:r>
              <a:rPr lang="en-US" dirty="0">
                <a:latin typeface="Courier New" pitchFamily="49" charset="0"/>
                <a:cs typeface="Courier New" pitchFamily="49" charset="0"/>
              </a:rPr>
              <a:t>         Remove(&amp;Q, &amp;v);;</a:t>
            </a:r>
          </a:p>
          <a:p>
            <a:pPr marL="0" indent="0">
              <a:buNone/>
            </a:pPr>
            <a:r>
              <a:rPr lang="en-US" dirty="0">
                <a:latin typeface="Courier New" pitchFamily="49" charset="0"/>
                <a:cs typeface="Courier New" pitchFamily="49" charset="0"/>
              </a:rPr>
              <a:t>         if (!visited[v]){</a:t>
            </a:r>
          </a:p>
          <a:p>
            <a:pPr marL="0" indent="0">
              <a:buNone/>
            </a:pPr>
            <a:r>
              <a:rPr lang="en-US" dirty="0">
                <a:latin typeface="Courier New" pitchFamily="49" charset="0"/>
                <a:cs typeface="Courier New" pitchFamily="49" charset="0"/>
              </a:rPr>
              <a:t>           visited[v]=TRUE;</a:t>
            </a:r>
          </a:p>
          <a:p>
            <a:pPr marL="0" indent="0">
              <a:buNone/>
            </a:pPr>
            <a:r>
              <a:rPr lang="en-US" dirty="0">
                <a:latin typeface="Courier New" pitchFamily="49" charset="0"/>
                <a:cs typeface="Courier New" pitchFamily="49" charset="0"/>
              </a:rPr>
              <a:t>           Visit(v);</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curedge</a:t>
            </a:r>
            <a:r>
              <a:rPr lang="en-US" dirty="0">
                <a:latin typeface="Courier New" pitchFamily="49" charset="0"/>
                <a:cs typeface="Courier New" pitchFamily="49" charset="0"/>
              </a:rPr>
              <a:t>=</a:t>
            </a:r>
            <a:r>
              <a:rPr lang="en-US" dirty="0" err="1">
                <a:latin typeface="Courier New" pitchFamily="49" charset="0"/>
                <a:cs typeface="Courier New" pitchFamily="49" charset="0"/>
              </a:rPr>
              <a:t>G.firstedge</a:t>
            </a:r>
            <a:r>
              <a:rPr lang="en-US" dirty="0">
                <a:latin typeface="Courier New" pitchFamily="49" charset="0"/>
                <a:cs typeface="Courier New" pitchFamily="49" charset="0"/>
              </a:rPr>
              <a:t>[v];  /* </a:t>
            </a:r>
            <a:r>
              <a:rPr lang="en-US" dirty="0" err="1">
                <a:latin typeface="Courier New" pitchFamily="49" charset="0"/>
                <a:cs typeface="Courier New" pitchFamily="49" charset="0"/>
              </a:rPr>
              <a:t>curedge</a:t>
            </a:r>
            <a:r>
              <a:rPr lang="en-US" dirty="0">
                <a:latin typeface="Courier New" pitchFamily="49" charset="0"/>
                <a:cs typeface="Courier New" pitchFamily="49" charset="0"/>
              </a:rPr>
              <a:t> is a pointer to the first edge (v,_) of V */</a:t>
            </a:r>
          </a:p>
          <a:p>
            <a:pPr marL="0" indent="0">
              <a:buNone/>
            </a:pPr>
            <a:r>
              <a:rPr lang="en-US" dirty="0">
                <a:latin typeface="Courier New" pitchFamily="49" charset="0"/>
                <a:cs typeface="Courier New" pitchFamily="49" charset="0"/>
              </a:rPr>
              <a:t>         while (</a:t>
            </a:r>
            <a:r>
              <a:rPr lang="en-US" dirty="0" err="1">
                <a:latin typeface="Courier New" pitchFamily="49" charset="0"/>
                <a:cs typeface="Courier New" pitchFamily="49" charset="0"/>
              </a:rPr>
              <a:t>curedge</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w=</a:t>
            </a:r>
            <a:r>
              <a:rPr lang="en-US" dirty="0" err="1">
                <a:latin typeface="Courier New" pitchFamily="49" charset="0"/>
                <a:cs typeface="Courier New" pitchFamily="49" charset="0"/>
              </a:rPr>
              <a:t>curedge</a:t>
            </a:r>
            <a:r>
              <a:rPr lang="en-US" dirty="0">
                <a:latin typeface="Courier New" pitchFamily="49" charset="0"/>
                <a:cs typeface="Courier New" pitchFamily="49" charset="0"/>
              </a:rPr>
              <a:t>-&gt;endpoint;  /* w is a successor of v and (</a:t>
            </a:r>
            <a:r>
              <a:rPr lang="en-US" dirty="0" err="1">
                <a:latin typeface="Courier New" pitchFamily="49" charset="0"/>
                <a:cs typeface="Courier New" pitchFamily="49" charset="0"/>
              </a:rPr>
              <a:t>v,w</a:t>
            </a:r>
            <a:r>
              <a:rPr lang="en-US" dirty="0">
                <a:latin typeface="Courier New" pitchFamily="49" charset="0"/>
                <a:cs typeface="Courier New" pitchFamily="49" charset="0"/>
              </a:rPr>
              <a:t>) is the current edge */</a:t>
            </a:r>
          </a:p>
          <a:p>
            <a:pPr marL="0" indent="0">
              <a:buNone/>
            </a:pPr>
            <a:r>
              <a:rPr lang="en-US" dirty="0">
                <a:latin typeface="Courier New" pitchFamily="49" charset="0"/>
                <a:cs typeface="Courier New" pitchFamily="49" charset="0"/>
              </a:rPr>
              <a:t>            if (!visited[w]) Insert(w, &amp;Q);</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curedge</a:t>
            </a:r>
            <a:r>
              <a:rPr lang="en-US" dirty="0">
                <a:latin typeface="Courier New" pitchFamily="49" charset="0"/>
                <a:cs typeface="Courier New" pitchFamily="49" charset="0"/>
              </a:rPr>
              <a:t>=</a:t>
            </a:r>
            <a:r>
              <a:rPr lang="en-US" dirty="0" err="1">
                <a:latin typeface="Courier New" pitchFamily="49" charset="0"/>
                <a:cs typeface="Courier New" pitchFamily="49" charset="0"/>
              </a:rPr>
              <a:t>curedge</a:t>
            </a:r>
            <a:r>
              <a:rPr lang="en-US" dirty="0">
                <a:latin typeface="Courier New" pitchFamily="49" charset="0"/>
                <a:cs typeface="Courier New" pitchFamily="49" charset="0"/>
              </a:rPr>
              <a:t>-&gt;</a:t>
            </a:r>
            <a:r>
              <a:rPr lang="en-US" dirty="0" err="1">
                <a:latin typeface="Courier New" pitchFamily="49" charset="0"/>
                <a:cs typeface="Courier New" pitchFamily="49" charset="0"/>
              </a:rPr>
              <a:t>nextedge</a:t>
            </a:r>
            <a:r>
              <a:rPr lang="en-US" dirty="0">
                <a:latin typeface="Courier New" pitchFamily="49" charset="0"/>
                <a:cs typeface="Courier New" pitchFamily="49" charset="0"/>
              </a:rPr>
              <a:t>;  /*</a:t>
            </a:r>
            <a:r>
              <a:rPr lang="en-US" dirty="0" err="1">
                <a:latin typeface="Courier New" pitchFamily="49" charset="0"/>
                <a:cs typeface="Courier New" pitchFamily="49" charset="0"/>
              </a:rPr>
              <a:t>curedge</a:t>
            </a:r>
            <a:r>
              <a:rPr lang="en-US" dirty="0">
                <a:latin typeface="Courier New" pitchFamily="49" charset="0"/>
                <a:cs typeface="Courier New" pitchFamily="49" charset="0"/>
              </a:rPr>
              <a:t> is a pointer to the next edge (v,_) of V */</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      } while (!Empty(&amp;Q));</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79</a:t>
            </a:fld>
            <a:endParaRPr lang="en-US"/>
          </a:p>
        </p:txBody>
      </p:sp>
    </p:spTree>
    <p:extLst>
      <p:ext uri="{BB962C8B-B14F-4D97-AF65-F5344CB8AC3E}">
        <p14:creationId xmlns:p14="http://schemas.microsoft.com/office/powerpoint/2010/main" val="347853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(cont’d)</a:t>
            </a:r>
          </a:p>
        </p:txBody>
      </p:sp>
      <p:sp>
        <p:nvSpPr>
          <p:cNvPr id="3" name="Content Placeholder 2"/>
          <p:cNvSpPr>
            <a:spLocks noGrp="1"/>
          </p:cNvSpPr>
          <p:nvPr>
            <p:ph idx="1"/>
          </p:nvPr>
        </p:nvSpPr>
        <p:spPr/>
        <p:txBody>
          <a:bodyPr/>
          <a:lstStyle/>
          <a:p>
            <a:r>
              <a:rPr lang="en-US" dirty="0"/>
              <a:t>The Web</a:t>
            </a:r>
          </a:p>
          <a:p>
            <a:r>
              <a:rPr lang="en-US" b="1" dirty="0"/>
              <a:t>Interesting problem</a:t>
            </a:r>
            <a:r>
              <a:rPr lang="en-US" dirty="0"/>
              <a:t>: What is the PageRank of a Web site?</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8</a:t>
            </a:fld>
            <a:endParaRPr lang="en-US"/>
          </a:p>
        </p:txBody>
      </p:sp>
      <p:pic>
        <p:nvPicPr>
          <p:cNvPr id="7" name="Picture 6">
            <a:extLst>
              <a:ext uri="{FF2B5EF4-FFF2-40B4-BE49-F238E27FC236}">
                <a16:creationId xmlns:a16="http://schemas.microsoft.com/office/drawing/2014/main" id="{7314DB6C-2472-4EAC-B802-5686B72D1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3212976"/>
            <a:ext cx="3712046" cy="2665924"/>
          </a:xfrm>
          <a:prstGeom prst="rect">
            <a:avLst/>
          </a:prstGeom>
        </p:spPr>
      </p:pic>
    </p:spTree>
    <p:extLst>
      <p:ext uri="{BB962C8B-B14F-4D97-AF65-F5344CB8AC3E}">
        <p14:creationId xmlns:p14="http://schemas.microsoft.com/office/powerpoint/2010/main" val="14330682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BFS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BFS as implemented above (with adjacency lists) has the same complexity as DFS i.e., </a:t>
                </a:r>
                <a14:m>
                  <m:oMath xmlns:m="http://schemas.openxmlformats.org/officeDocument/2006/math">
                    <m:r>
                      <a:rPr lang="en-US" b="1" i="1" smtClean="0">
                        <a:latin typeface="Cambria Math"/>
                      </a:rPr>
                      <m:t>𝑶</m:t>
                    </m:r>
                    <m:r>
                      <a:rPr lang="en-US" b="1" i="1" smtClean="0">
                        <a:latin typeface="Cambria Math"/>
                      </a:rPr>
                      <m:t>(</m:t>
                    </m:r>
                    <m:r>
                      <a:rPr lang="en-US" b="1" i="1" smtClean="0">
                        <a:latin typeface="Cambria Math"/>
                      </a:rPr>
                      <m:t>𝒏</m:t>
                    </m:r>
                    <m:r>
                      <a:rPr lang="en-US" b="1" i="1" smtClean="0">
                        <a:latin typeface="Cambria Math"/>
                      </a:rPr>
                      <m:t>+</m:t>
                    </m:r>
                    <m:r>
                      <a:rPr lang="en-US" b="1" i="1" smtClean="0">
                        <a:latin typeface="Cambria Math"/>
                      </a:rPr>
                      <m:t>𝒆</m:t>
                    </m:r>
                    <m:r>
                      <a:rPr lang="en-US" b="1" i="1" smtClean="0">
                        <a:latin typeface="Cambria Math"/>
                      </a:rPr>
                      <m:t>)</m:t>
                    </m:r>
                    <m:r>
                      <a:rPr lang="en-US" b="0" i="1" smtClean="0">
                        <a:latin typeface="Cambria Math"/>
                        <a:ea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80</a:t>
            </a:fld>
            <a:endParaRPr lang="en-US"/>
          </a:p>
        </p:txBody>
      </p:sp>
    </p:spTree>
    <p:extLst>
      <p:ext uri="{BB962C8B-B14F-4D97-AF65-F5344CB8AC3E}">
        <p14:creationId xmlns:p14="http://schemas.microsoft.com/office/powerpoint/2010/main" val="1788581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Traversal of a Directed Graph</a:t>
            </a:r>
          </a:p>
        </p:txBody>
      </p:sp>
      <p:sp>
        <p:nvSpPr>
          <p:cNvPr id="3" name="Content Placeholder 2"/>
          <p:cNvSpPr>
            <a:spLocks noGrp="1"/>
          </p:cNvSpPr>
          <p:nvPr>
            <p:ph idx="1"/>
          </p:nvPr>
        </p:nvSpPr>
        <p:spPr/>
        <p:txBody>
          <a:bodyPr>
            <a:normAutofit fontScale="70000" lnSpcReduction="20000"/>
          </a:bodyPr>
          <a:lstStyle/>
          <a:p>
            <a:r>
              <a:rPr lang="en-US" dirty="0"/>
              <a:t>During a depth-first traversal of a directed graph, certain edges, when traversed, lead to unvisited vertices. The edges leading to new vertices are called </a:t>
            </a:r>
            <a:r>
              <a:rPr lang="en-US" b="1" dirty="0"/>
              <a:t>tree edges</a:t>
            </a:r>
            <a:r>
              <a:rPr lang="en-US" dirty="0"/>
              <a:t> </a:t>
            </a:r>
            <a:r>
              <a:rPr lang="el-GR" b="1" dirty="0"/>
              <a:t>(ακμές δένδρου) </a:t>
            </a:r>
            <a:r>
              <a:rPr lang="en-US" dirty="0"/>
              <a:t>and they form a </a:t>
            </a:r>
            <a:r>
              <a:rPr lang="en-US" b="1" dirty="0"/>
              <a:t>depth-first spanning forest</a:t>
            </a:r>
            <a:r>
              <a:rPr lang="el-GR" b="1" dirty="0"/>
              <a:t> (πρώτα κατά βάθος δάσος επικάλυψης) </a:t>
            </a:r>
            <a:r>
              <a:rPr lang="en-US" b="1" dirty="0"/>
              <a:t> </a:t>
            </a:r>
            <a:r>
              <a:rPr lang="en-US" dirty="0"/>
              <a:t>for the given digraph.</a:t>
            </a:r>
          </a:p>
          <a:p>
            <a:r>
              <a:rPr lang="en-US" dirty="0"/>
              <a:t>There are also edges called </a:t>
            </a:r>
            <a:r>
              <a:rPr lang="en-US" b="1" dirty="0"/>
              <a:t>back edges</a:t>
            </a:r>
            <a:r>
              <a:rPr lang="el-GR" b="1" dirty="0"/>
              <a:t> (ακμές οπισθοχώρησης)</a:t>
            </a:r>
            <a:r>
              <a:rPr lang="en-US" b="1" dirty="0"/>
              <a:t> </a:t>
            </a:r>
            <a:r>
              <a:rPr lang="en-US" dirty="0"/>
              <a:t>that go from a vertex to one of its ancestors in the spanning forest.</a:t>
            </a:r>
          </a:p>
          <a:p>
            <a:r>
              <a:rPr lang="en-US" dirty="0"/>
              <a:t>There also edges that do not belong to the spanning forest and go from a vertex to a proper descendant. These are called </a:t>
            </a:r>
            <a:r>
              <a:rPr lang="en-US" b="1" dirty="0"/>
              <a:t>forward edges</a:t>
            </a:r>
            <a:r>
              <a:rPr lang="el-GR" b="1" dirty="0"/>
              <a:t> (ακμές προώθησης).</a:t>
            </a:r>
            <a:endParaRPr lang="en-US" dirty="0"/>
          </a:p>
          <a:p>
            <a:r>
              <a:rPr lang="en-US" dirty="0"/>
              <a:t>Finally, there are edges that go from a vertex to another vertex that is neither an ancestor nor a descendant that are called </a:t>
            </a:r>
            <a:r>
              <a:rPr lang="en-US" b="1" dirty="0"/>
              <a:t>cross edges</a:t>
            </a:r>
            <a:r>
              <a:rPr lang="el-GR" b="1" dirty="0"/>
              <a:t> (εγκάρσιες ακμές).</a:t>
            </a: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81</a:t>
            </a:fld>
            <a:endParaRPr lang="en-US"/>
          </a:p>
        </p:txBody>
      </p:sp>
    </p:spTree>
    <p:extLst>
      <p:ext uri="{BB962C8B-B14F-4D97-AF65-F5344CB8AC3E}">
        <p14:creationId xmlns:p14="http://schemas.microsoft.com/office/powerpoint/2010/main" val="37101687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82</a:t>
            </a:fld>
            <a:endParaRPr lang="en-US"/>
          </a:p>
        </p:txBody>
      </p:sp>
      <p:sp>
        <p:nvSpPr>
          <p:cNvPr id="7" name="Oval 6"/>
          <p:cNvSpPr/>
          <p:nvPr/>
        </p:nvSpPr>
        <p:spPr>
          <a:xfrm>
            <a:off x="1115616" y="3429000"/>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75756" y="4085456"/>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87712" y="2708920"/>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04248" y="2609168"/>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16016" y="2611140"/>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26560" y="3985828"/>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60032" y="4117640"/>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7" idx="7"/>
            <a:endCxn id="9" idx="3"/>
          </p:cNvCxnSpPr>
          <p:nvPr/>
        </p:nvCxnSpPr>
        <p:spPr>
          <a:xfrm flipV="1">
            <a:off x="1545855" y="3139159"/>
            <a:ext cx="815674" cy="363658"/>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5"/>
            <a:endCxn id="8" idx="1"/>
          </p:cNvCxnSpPr>
          <p:nvPr/>
        </p:nvCxnSpPr>
        <p:spPr>
          <a:xfrm>
            <a:off x="1545855" y="3859239"/>
            <a:ext cx="903718" cy="300034"/>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6"/>
            <a:endCxn id="11" idx="2"/>
          </p:cNvCxnSpPr>
          <p:nvPr/>
        </p:nvCxnSpPr>
        <p:spPr>
          <a:xfrm flipV="1">
            <a:off x="2791768" y="2863168"/>
            <a:ext cx="1924248" cy="97780"/>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6"/>
            <a:endCxn id="13" idx="2"/>
          </p:cNvCxnSpPr>
          <p:nvPr/>
        </p:nvCxnSpPr>
        <p:spPr>
          <a:xfrm>
            <a:off x="2879812" y="4337484"/>
            <a:ext cx="1980220" cy="32184"/>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6"/>
            <a:endCxn id="10" idx="2"/>
          </p:cNvCxnSpPr>
          <p:nvPr/>
        </p:nvCxnSpPr>
        <p:spPr>
          <a:xfrm flipV="1">
            <a:off x="5220072" y="2861196"/>
            <a:ext cx="1584176" cy="1972"/>
          </a:xfrm>
          <a:prstGeom prst="line">
            <a:avLst/>
          </a:prstGeom>
          <a:ln w="127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6"/>
            <a:endCxn id="12" idx="2"/>
          </p:cNvCxnSpPr>
          <p:nvPr/>
        </p:nvCxnSpPr>
        <p:spPr>
          <a:xfrm flipV="1">
            <a:off x="5364088" y="4237856"/>
            <a:ext cx="1462472" cy="131812"/>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0"/>
            <a:endCxn id="9" idx="4"/>
          </p:cNvCxnSpPr>
          <p:nvPr/>
        </p:nvCxnSpPr>
        <p:spPr>
          <a:xfrm flipH="1" flipV="1">
            <a:off x="2539740" y="3212976"/>
            <a:ext cx="88044" cy="87248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1" idx="4"/>
            <a:endCxn id="13" idx="0"/>
          </p:cNvCxnSpPr>
          <p:nvPr/>
        </p:nvCxnSpPr>
        <p:spPr>
          <a:xfrm>
            <a:off x="4968044" y="3115196"/>
            <a:ext cx="144016" cy="10024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2" idx="0"/>
            <a:endCxn id="10" idx="4"/>
          </p:cNvCxnSpPr>
          <p:nvPr/>
        </p:nvCxnSpPr>
        <p:spPr>
          <a:xfrm flipH="1" flipV="1">
            <a:off x="7056276" y="3113224"/>
            <a:ext cx="22312" cy="87260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7"/>
            <a:endCxn id="10" idx="3"/>
          </p:cNvCxnSpPr>
          <p:nvPr/>
        </p:nvCxnSpPr>
        <p:spPr>
          <a:xfrm flipV="1">
            <a:off x="5290271" y="3039407"/>
            <a:ext cx="1587794" cy="115205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1" idx="5"/>
            <a:endCxn id="12" idx="1"/>
          </p:cNvCxnSpPr>
          <p:nvPr/>
        </p:nvCxnSpPr>
        <p:spPr>
          <a:xfrm>
            <a:off x="5146255" y="3041379"/>
            <a:ext cx="1754122" cy="101826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51620" y="3471391"/>
            <a:ext cx="432048" cy="461665"/>
          </a:xfrm>
          <a:prstGeom prst="rect">
            <a:avLst/>
          </a:prstGeom>
          <a:noFill/>
        </p:spPr>
        <p:txBody>
          <a:bodyPr wrap="square" rtlCol="0">
            <a:spAutoFit/>
          </a:bodyPr>
          <a:lstStyle/>
          <a:p>
            <a:pPr algn="ctr"/>
            <a:r>
              <a:rPr lang="en-US" sz="2400" dirty="0"/>
              <a:t>E</a:t>
            </a:r>
          </a:p>
        </p:txBody>
      </p:sp>
      <p:sp>
        <p:nvSpPr>
          <p:cNvPr id="42" name="TextBox 41"/>
          <p:cNvSpPr txBox="1"/>
          <p:nvPr/>
        </p:nvSpPr>
        <p:spPr>
          <a:xfrm>
            <a:off x="2323716" y="2735529"/>
            <a:ext cx="432048" cy="461665"/>
          </a:xfrm>
          <a:prstGeom prst="rect">
            <a:avLst/>
          </a:prstGeom>
          <a:noFill/>
        </p:spPr>
        <p:txBody>
          <a:bodyPr wrap="square" rtlCol="0">
            <a:spAutoFit/>
          </a:bodyPr>
          <a:lstStyle/>
          <a:p>
            <a:pPr algn="ctr"/>
            <a:r>
              <a:rPr lang="en-US" sz="2400" dirty="0"/>
              <a:t>F</a:t>
            </a:r>
          </a:p>
        </p:txBody>
      </p:sp>
      <p:sp>
        <p:nvSpPr>
          <p:cNvPr id="43" name="TextBox 42"/>
          <p:cNvSpPr txBox="1"/>
          <p:nvPr/>
        </p:nvSpPr>
        <p:spPr>
          <a:xfrm>
            <a:off x="2425316" y="4094429"/>
            <a:ext cx="432048" cy="461665"/>
          </a:xfrm>
          <a:prstGeom prst="rect">
            <a:avLst/>
          </a:prstGeom>
          <a:noFill/>
        </p:spPr>
        <p:txBody>
          <a:bodyPr wrap="square" rtlCol="0">
            <a:spAutoFit/>
          </a:bodyPr>
          <a:lstStyle/>
          <a:p>
            <a:pPr algn="ctr"/>
            <a:r>
              <a:rPr lang="en-US" sz="2400" dirty="0"/>
              <a:t>G</a:t>
            </a:r>
          </a:p>
        </p:txBody>
      </p:sp>
      <p:sp>
        <p:nvSpPr>
          <p:cNvPr id="45" name="TextBox 44"/>
          <p:cNvSpPr txBox="1"/>
          <p:nvPr/>
        </p:nvSpPr>
        <p:spPr>
          <a:xfrm>
            <a:off x="4716016" y="2646499"/>
            <a:ext cx="432048" cy="461665"/>
          </a:xfrm>
          <a:prstGeom prst="rect">
            <a:avLst/>
          </a:prstGeom>
          <a:noFill/>
        </p:spPr>
        <p:txBody>
          <a:bodyPr wrap="square" rtlCol="0">
            <a:spAutoFit/>
          </a:bodyPr>
          <a:lstStyle/>
          <a:p>
            <a:pPr algn="ctr"/>
            <a:r>
              <a:rPr lang="en-US" sz="2400" dirty="0"/>
              <a:t>B</a:t>
            </a:r>
          </a:p>
        </p:txBody>
      </p:sp>
      <p:sp>
        <p:nvSpPr>
          <p:cNvPr id="46" name="TextBox 45"/>
          <p:cNvSpPr txBox="1"/>
          <p:nvPr/>
        </p:nvSpPr>
        <p:spPr>
          <a:xfrm>
            <a:off x="4930231" y="4127847"/>
            <a:ext cx="432048" cy="461665"/>
          </a:xfrm>
          <a:prstGeom prst="rect">
            <a:avLst/>
          </a:prstGeom>
          <a:noFill/>
        </p:spPr>
        <p:txBody>
          <a:bodyPr wrap="square" rtlCol="0">
            <a:spAutoFit/>
          </a:bodyPr>
          <a:lstStyle/>
          <a:p>
            <a:pPr algn="ctr"/>
            <a:r>
              <a:rPr lang="en-US" sz="2400" dirty="0"/>
              <a:t>D</a:t>
            </a:r>
          </a:p>
        </p:txBody>
      </p:sp>
      <p:sp>
        <p:nvSpPr>
          <p:cNvPr id="47" name="TextBox 46"/>
          <p:cNvSpPr txBox="1"/>
          <p:nvPr/>
        </p:nvSpPr>
        <p:spPr>
          <a:xfrm>
            <a:off x="6851408" y="2651559"/>
            <a:ext cx="432048" cy="461665"/>
          </a:xfrm>
          <a:prstGeom prst="rect">
            <a:avLst/>
          </a:prstGeom>
          <a:noFill/>
        </p:spPr>
        <p:txBody>
          <a:bodyPr wrap="square" rtlCol="0">
            <a:spAutoFit/>
          </a:bodyPr>
          <a:lstStyle/>
          <a:p>
            <a:pPr algn="ctr"/>
            <a:r>
              <a:rPr lang="en-US" sz="2400" dirty="0"/>
              <a:t>A</a:t>
            </a:r>
          </a:p>
        </p:txBody>
      </p:sp>
      <p:sp>
        <p:nvSpPr>
          <p:cNvPr id="48" name="TextBox 47"/>
          <p:cNvSpPr txBox="1"/>
          <p:nvPr/>
        </p:nvSpPr>
        <p:spPr>
          <a:xfrm>
            <a:off x="6878065" y="4009256"/>
            <a:ext cx="432048" cy="461665"/>
          </a:xfrm>
          <a:prstGeom prst="rect">
            <a:avLst/>
          </a:prstGeom>
          <a:noFill/>
        </p:spPr>
        <p:txBody>
          <a:bodyPr wrap="square" rtlCol="0">
            <a:spAutoFit/>
          </a:bodyPr>
          <a:lstStyle/>
          <a:p>
            <a:pPr algn="ctr"/>
            <a:r>
              <a:rPr lang="en-US" sz="2400" dirty="0"/>
              <a:t>C</a:t>
            </a:r>
          </a:p>
        </p:txBody>
      </p:sp>
    </p:spTree>
    <p:extLst>
      <p:ext uri="{BB962C8B-B14F-4D97-AF65-F5344CB8AC3E}">
        <p14:creationId xmlns:p14="http://schemas.microsoft.com/office/powerpoint/2010/main" val="19580560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83</a:t>
            </a:fld>
            <a:endParaRPr lang="en-US"/>
          </a:p>
        </p:txBody>
      </p:sp>
      <p:sp>
        <p:nvSpPr>
          <p:cNvPr id="6" name="Oval 5"/>
          <p:cNvSpPr/>
          <p:nvPr/>
        </p:nvSpPr>
        <p:spPr>
          <a:xfrm>
            <a:off x="2123728" y="1844824"/>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75384" y="3140968"/>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15616" y="4581128"/>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59832" y="4581128"/>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84168" y="1877380"/>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292080" y="2780928"/>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20272" y="2780928"/>
            <a:ext cx="504056" cy="50405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6" idx="4"/>
            <a:endCxn id="7" idx="0"/>
          </p:cNvCxnSpPr>
          <p:nvPr/>
        </p:nvCxnSpPr>
        <p:spPr>
          <a:xfrm>
            <a:off x="2375756" y="2348880"/>
            <a:ext cx="51656" cy="79208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8" idx="0"/>
          </p:cNvCxnSpPr>
          <p:nvPr/>
        </p:nvCxnSpPr>
        <p:spPr>
          <a:xfrm flipH="1">
            <a:off x="1367644" y="3571207"/>
            <a:ext cx="881557" cy="100992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5"/>
            <a:endCxn id="9" idx="0"/>
          </p:cNvCxnSpPr>
          <p:nvPr/>
        </p:nvCxnSpPr>
        <p:spPr>
          <a:xfrm>
            <a:off x="2605623" y="3571207"/>
            <a:ext cx="706237" cy="100992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a:endCxn id="11" idx="7"/>
          </p:cNvCxnSpPr>
          <p:nvPr/>
        </p:nvCxnSpPr>
        <p:spPr>
          <a:xfrm flipH="1">
            <a:off x="5722319" y="2307619"/>
            <a:ext cx="435666" cy="5471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5"/>
            <a:endCxn id="12" idx="1"/>
          </p:cNvCxnSpPr>
          <p:nvPr/>
        </p:nvCxnSpPr>
        <p:spPr>
          <a:xfrm>
            <a:off x="6514407" y="2307619"/>
            <a:ext cx="579682" cy="5471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2" idx="2"/>
          </p:cNvCxnSpPr>
          <p:nvPr/>
        </p:nvCxnSpPr>
        <p:spPr>
          <a:xfrm flipH="1">
            <a:off x="5796136" y="3032956"/>
            <a:ext cx="1224136"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2" idx="4"/>
            <a:endCxn id="9" idx="6"/>
          </p:cNvCxnSpPr>
          <p:nvPr/>
        </p:nvCxnSpPr>
        <p:spPr>
          <a:xfrm flipH="1">
            <a:off x="3563888" y="3284984"/>
            <a:ext cx="3708412" cy="15481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2"/>
            <a:endCxn id="8" idx="6"/>
          </p:cNvCxnSpPr>
          <p:nvPr/>
        </p:nvCxnSpPr>
        <p:spPr>
          <a:xfrm flipH="1">
            <a:off x="1619672" y="4833156"/>
            <a:ext cx="144016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 idx="0"/>
            <a:endCxn id="6" idx="5"/>
          </p:cNvCxnSpPr>
          <p:nvPr/>
        </p:nvCxnSpPr>
        <p:spPr>
          <a:xfrm flipH="1" flipV="1">
            <a:off x="2553967" y="2275063"/>
            <a:ext cx="757893" cy="230606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8" idx="0"/>
            <a:endCxn id="6" idx="3"/>
          </p:cNvCxnSpPr>
          <p:nvPr/>
        </p:nvCxnSpPr>
        <p:spPr>
          <a:xfrm flipV="1">
            <a:off x="1367644" y="2275063"/>
            <a:ext cx="829901" cy="2306065"/>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6876256" y="5085184"/>
            <a:ext cx="115212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876256" y="5517232"/>
            <a:ext cx="115212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876256" y="5877272"/>
            <a:ext cx="1152128"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691173" y="4911536"/>
            <a:ext cx="1476164" cy="369332"/>
          </a:xfrm>
          <a:prstGeom prst="rect">
            <a:avLst/>
          </a:prstGeom>
          <a:noFill/>
        </p:spPr>
        <p:txBody>
          <a:bodyPr wrap="square" rtlCol="0">
            <a:spAutoFit/>
          </a:bodyPr>
          <a:lstStyle/>
          <a:p>
            <a:r>
              <a:rPr lang="en-US" dirty="0"/>
              <a:t>Tree edges</a:t>
            </a:r>
          </a:p>
        </p:txBody>
      </p:sp>
      <p:sp>
        <p:nvSpPr>
          <p:cNvPr id="53" name="TextBox 52"/>
          <p:cNvSpPr txBox="1"/>
          <p:nvPr/>
        </p:nvSpPr>
        <p:spPr>
          <a:xfrm>
            <a:off x="5617925" y="5269850"/>
            <a:ext cx="1476164" cy="369332"/>
          </a:xfrm>
          <a:prstGeom prst="rect">
            <a:avLst/>
          </a:prstGeom>
          <a:noFill/>
        </p:spPr>
        <p:txBody>
          <a:bodyPr wrap="square" rtlCol="0">
            <a:spAutoFit/>
          </a:bodyPr>
          <a:lstStyle/>
          <a:p>
            <a:r>
              <a:rPr lang="en-US" dirty="0"/>
              <a:t>Cross edges</a:t>
            </a:r>
          </a:p>
        </p:txBody>
      </p:sp>
      <p:sp>
        <p:nvSpPr>
          <p:cNvPr id="54" name="TextBox 53"/>
          <p:cNvSpPr txBox="1"/>
          <p:nvPr/>
        </p:nvSpPr>
        <p:spPr>
          <a:xfrm>
            <a:off x="5670122" y="5665588"/>
            <a:ext cx="1476164" cy="369332"/>
          </a:xfrm>
          <a:prstGeom prst="rect">
            <a:avLst/>
          </a:prstGeom>
          <a:noFill/>
        </p:spPr>
        <p:txBody>
          <a:bodyPr wrap="square" rtlCol="0">
            <a:spAutoFit/>
          </a:bodyPr>
          <a:lstStyle/>
          <a:p>
            <a:r>
              <a:rPr lang="en-US" dirty="0"/>
              <a:t>Back edges</a:t>
            </a:r>
          </a:p>
        </p:txBody>
      </p:sp>
      <p:sp>
        <p:nvSpPr>
          <p:cNvPr id="55" name="TextBox 54"/>
          <p:cNvSpPr txBox="1"/>
          <p:nvPr/>
        </p:nvSpPr>
        <p:spPr>
          <a:xfrm>
            <a:off x="6121076" y="1928279"/>
            <a:ext cx="430239" cy="461665"/>
          </a:xfrm>
          <a:prstGeom prst="rect">
            <a:avLst/>
          </a:prstGeom>
          <a:noFill/>
        </p:spPr>
        <p:txBody>
          <a:bodyPr wrap="square" rtlCol="0">
            <a:spAutoFit/>
          </a:bodyPr>
          <a:lstStyle/>
          <a:p>
            <a:pPr algn="ctr"/>
            <a:r>
              <a:rPr lang="en-US" sz="2400" dirty="0"/>
              <a:t>E</a:t>
            </a:r>
          </a:p>
        </p:txBody>
      </p:sp>
      <p:sp>
        <p:nvSpPr>
          <p:cNvPr id="56" name="TextBox 55"/>
          <p:cNvSpPr txBox="1"/>
          <p:nvPr/>
        </p:nvSpPr>
        <p:spPr>
          <a:xfrm>
            <a:off x="5328988" y="2816907"/>
            <a:ext cx="430239" cy="461665"/>
          </a:xfrm>
          <a:prstGeom prst="rect">
            <a:avLst/>
          </a:prstGeom>
          <a:noFill/>
        </p:spPr>
        <p:txBody>
          <a:bodyPr wrap="square" rtlCol="0">
            <a:spAutoFit/>
          </a:bodyPr>
          <a:lstStyle/>
          <a:p>
            <a:pPr algn="ctr"/>
            <a:r>
              <a:rPr lang="en-US" sz="2400" dirty="0"/>
              <a:t>F</a:t>
            </a:r>
          </a:p>
        </p:txBody>
      </p:sp>
      <p:sp>
        <p:nvSpPr>
          <p:cNvPr id="57" name="TextBox 56"/>
          <p:cNvSpPr txBox="1"/>
          <p:nvPr/>
        </p:nvSpPr>
        <p:spPr>
          <a:xfrm>
            <a:off x="7068888" y="2791507"/>
            <a:ext cx="430239" cy="461665"/>
          </a:xfrm>
          <a:prstGeom prst="rect">
            <a:avLst/>
          </a:prstGeom>
          <a:noFill/>
        </p:spPr>
        <p:txBody>
          <a:bodyPr wrap="square" rtlCol="0">
            <a:spAutoFit/>
          </a:bodyPr>
          <a:lstStyle/>
          <a:p>
            <a:pPr algn="ctr"/>
            <a:r>
              <a:rPr lang="en-US" sz="2400" dirty="0"/>
              <a:t>G</a:t>
            </a:r>
          </a:p>
        </p:txBody>
      </p:sp>
      <p:sp>
        <p:nvSpPr>
          <p:cNvPr id="58" name="TextBox 57"/>
          <p:cNvSpPr txBox="1"/>
          <p:nvPr/>
        </p:nvSpPr>
        <p:spPr>
          <a:xfrm>
            <a:off x="2159608" y="1866019"/>
            <a:ext cx="430239" cy="461665"/>
          </a:xfrm>
          <a:prstGeom prst="rect">
            <a:avLst/>
          </a:prstGeom>
          <a:noFill/>
        </p:spPr>
        <p:txBody>
          <a:bodyPr wrap="square" rtlCol="0">
            <a:spAutoFit/>
          </a:bodyPr>
          <a:lstStyle/>
          <a:p>
            <a:pPr algn="ctr"/>
            <a:r>
              <a:rPr lang="en-US" sz="2400" dirty="0"/>
              <a:t>A</a:t>
            </a:r>
          </a:p>
        </p:txBody>
      </p:sp>
      <p:sp>
        <p:nvSpPr>
          <p:cNvPr id="59" name="TextBox 58"/>
          <p:cNvSpPr txBox="1"/>
          <p:nvPr/>
        </p:nvSpPr>
        <p:spPr>
          <a:xfrm>
            <a:off x="2212292" y="3140968"/>
            <a:ext cx="430239" cy="461665"/>
          </a:xfrm>
          <a:prstGeom prst="rect">
            <a:avLst/>
          </a:prstGeom>
          <a:noFill/>
        </p:spPr>
        <p:txBody>
          <a:bodyPr wrap="square" rtlCol="0">
            <a:spAutoFit/>
          </a:bodyPr>
          <a:lstStyle/>
          <a:p>
            <a:pPr algn="ctr"/>
            <a:r>
              <a:rPr lang="en-US" sz="2400" dirty="0"/>
              <a:t>B</a:t>
            </a:r>
          </a:p>
        </p:txBody>
      </p:sp>
      <p:sp>
        <p:nvSpPr>
          <p:cNvPr id="60" name="TextBox 59"/>
          <p:cNvSpPr txBox="1"/>
          <p:nvPr/>
        </p:nvSpPr>
        <p:spPr>
          <a:xfrm>
            <a:off x="1152524" y="4581128"/>
            <a:ext cx="430239" cy="461665"/>
          </a:xfrm>
          <a:prstGeom prst="rect">
            <a:avLst/>
          </a:prstGeom>
          <a:noFill/>
        </p:spPr>
        <p:txBody>
          <a:bodyPr wrap="square" rtlCol="0">
            <a:spAutoFit/>
          </a:bodyPr>
          <a:lstStyle/>
          <a:p>
            <a:pPr algn="ctr"/>
            <a:r>
              <a:rPr lang="en-US" sz="2400" dirty="0"/>
              <a:t>C</a:t>
            </a:r>
          </a:p>
        </p:txBody>
      </p:sp>
      <p:sp>
        <p:nvSpPr>
          <p:cNvPr id="61" name="TextBox 60"/>
          <p:cNvSpPr txBox="1"/>
          <p:nvPr/>
        </p:nvSpPr>
        <p:spPr>
          <a:xfrm>
            <a:off x="3080495" y="4602323"/>
            <a:ext cx="430239" cy="461665"/>
          </a:xfrm>
          <a:prstGeom prst="rect">
            <a:avLst/>
          </a:prstGeom>
          <a:noFill/>
        </p:spPr>
        <p:txBody>
          <a:bodyPr wrap="square" rtlCol="0">
            <a:spAutoFit/>
          </a:bodyPr>
          <a:lstStyle/>
          <a:p>
            <a:pPr algn="ctr"/>
            <a:r>
              <a:rPr lang="en-US" sz="2400" dirty="0"/>
              <a:t>D</a:t>
            </a:r>
          </a:p>
        </p:txBody>
      </p:sp>
      <p:sp>
        <p:nvSpPr>
          <p:cNvPr id="37" name="TextBox 36"/>
          <p:cNvSpPr txBox="1"/>
          <p:nvPr/>
        </p:nvSpPr>
        <p:spPr>
          <a:xfrm>
            <a:off x="5661022" y="6034920"/>
            <a:ext cx="3012630" cy="369332"/>
          </a:xfrm>
          <a:prstGeom prst="rect">
            <a:avLst/>
          </a:prstGeom>
          <a:noFill/>
        </p:spPr>
        <p:txBody>
          <a:bodyPr wrap="square" rtlCol="0">
            <a:spAutoFit/>
          </a:bodyPr>
          <a:lstStyle/>
          <a:p>
            <a:r>
              <a:rPr lang="en-US" dirty="0"/>
              <a:t>There are no forward edges</a:t>
            </a:r>
          </a:p>
        </p:txBody>
      </p:sp>
      <p:cxnSp>
        <p:nvCxnSpPr>
          <p:cNvPr id="39" name="Straight Arrow Connector 38"/>
          <p:cNvCxnSpPr>
            <a:endCxn id="7" idx="6"/>
          </p:cNvCxnSpPr>
          <p:nvPr/>
        </p:nvCxnSpPr>
        <p:spPr>
          <a:xfrm flipH="1">
            <a:off x="2679440" y="3063793"/>
            <a:ext cx="2612640" cy="32920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8696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Edges</a:t>
            </a:r>
          </a:p>
        </p:txBody>
      </p:sp>
      <p:sp>
        <p:nvSpPr>
          <p:cNvPr id="3" name="Content Placeholder 2"/>
          <p:cNvSpPr>
            <a:spLocks noGrp="1"/>
          </p:cNvSpPr>
          <p:nvPr>
            <p:ph idx="1"/>
          </p:nvPr>
        </p:nvSpPr>
        <p:spPr/>
        <p:txBody>
          <a:bodyPr>
            <a:normAutofit fontScale="70000" lnSpcReduction="20000"/>
          </a:bodyPr>
          <a:lstStyle/>
          <a:p>
            <a:r>
              <a:rPr lang="en-US" dirty="0"/>
              <a:t>How do we distinguish among the four types of edges?</a:t>
            </a:r>
          </a:p>
          <a:p>
            <a:r>
              <a:rPr lang="en-US" b="1" dirty="0"/>
              <a:t>Tree edges </a:t>
            </a:r>
            <a:r>
              <a:rPr lang="en-US" dirty="0"/>
              <a:t>are easy to find since they lead to an unvisited vertex during DFS.</a:t>
            </a:r>
          </a:p>
          <a:p>
            <a:r>
              <a:rPr lang="en-US" dirty="0"/>
              <a:t>Let us </a:t>
            </a:r>
            <a:r>
              <a:rPr lang="en-US" b="1" dirty="0"/>
              <a:t>number the vertices </a:t>
            </a:r>
            <a:r>
              <a:rPr lang="en-US" dirty="0"/>
              <a:t>of the digraph in the order in which we first mark them as visited during a depth first search. For this we can use an array </a:t>
            </a:r>
            <a:r>
              <a:rPr lang="en-US" dirty="0" err="1">
                <a:latin typeface="Courier New" pitchFamily="49" charset="0"/>
                <a:cs typeface="Courier New" pitchFamily="49" charset="0"/>
              </a:rPr>
              <a:t>dfnumber</a:t>
            </a:r>
            <a:r>
              <a:rPr lang="en-US" dirty="0"/>
              <a:t> and add the code</a:t>
            </a:r>
          </a:p>
          <a:p>
            <a:pPr marL="0" indent="0">
              <a:buNone/>
            </a:pPr>
            <a:r>
              <a:rPr lang="en-US" dirty="0"/>
              <a:t>         </a:t>
            </a:r>
            <a:r>
              <a:rPr lang="en-US" dirty="0" err="1">
                <a:latin typeface="Courier New" pitchFamily="49" charset="0"/>
                <a:cs typeface="Courier New" pitchFamily="49" charset="0"/>
              </a:rPr>
              <a:t>dfnumber</a:t>
            </a:r>
            <a:r>
              <a:rPr lang="en-US" dirty="0">
                <a:latin typeface="Courier New" pitchFamily="49" charset="0"/>
                <a:cs typeface="Courier New" pitchFamily="49" charset="0"/>
              </a:rPr>
              <a:t>[v]=count;</a:t>
            </a:r>
          </a:p>
          <a:p>
            <a:pPr marL="0" indent="0">
              <a:buNone/>
            </a:pPr>
            <a:r>
              <a:rPr lang="en-US" dirty="0">
                <a:latin typeface="Courier New" pitchFamily="49" charset="0"/>
                <a:cs typeface="Courier New" pitchFamily="49" charset="0"/>
              </a:rPr>
              <a:t>   count++;</a:t>
            </a:r>
          </a:p>
          <a:p>
            <a:pPr marL="0" indent="0">
              <a:buNone/>
            </a:pPr>
            <a:r>
              <a:rPr lang="en-US" dirty="0"/>
              <a:t>   in the function </a:t>
            </a:r>
            <a:r>
              <a:rPr lang="en-US" dirty="0">
                <a:latin typeface="Courier New" pitchFamily="49" charset="0"/>
                <a:cs typeface="Courier New" pitchFamily="49" charset="0"/>
              </a:rPr>
              <a:t>Traverse</a:t>
            </a:r>
            <a:r>
              <a:rPr lang="en-US" dirty="0"/>
              <a:t>, immediately after the </a:t>
            </a:r>
          </a:p>
          <a:p>
            <a:pPr marL="0" indent="0">
              <a:buNone/>
            </a:pPr>
            <a:r>
              <a:rPr lang="en-US" dirty="0"/>
              <a:t>  statement marking a vertex as visited.</a:t>
            </a:r>
          </a:p>
          <a:p>
            <a:r>
              <a:rPr lang="en-US" dirty="0"/>
              <a:t>Let us call this the </a:t>
            </a:r>
            <a:r>
              <a:rPr lang="en-US" b="1" dirty="0"/>
              <a:t>depth-first numbering </a:t>
            </a:r>
            <a:r>
              <a:rPr lang="el-GR" b="1" dirty="0"/>
              <a:t>(πρώτα κατά </a:t>
            </a:r>
            <a:r>
              <a:rPr lang="el-GR" b="1"/>
              <a:t>βάθος αρίθμηση) </a:t>
            </a:r>
            <a:r>
              <a:rPr lang="en-US"/>
              <a:t>of </a:t>
            </a:r>
            <a:r>
              <a:rPr lang="en-US" dirty="0"/>
              <a:t>a digraph.</a:t>
            </a:r>
          </a:p>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84</a:t>
            </a:fld>
            <a:endParaRPr lang="en-US"/>
          </a:p>
        </p:txBody>
      </p:sp>
    </p:spTree>
    <p:extLst>
      <p:ext uri="{BB962C8B-B14F-4D97-AF65-F5344CB8AC3E}">
        <p14:creationId xmlns:p14="http://schemas.microsoft.com/office/powerpoint/2010/main" val="10756116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Edges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All descendants of a vertex </a:t>
                </a:r>
                <a14:m>
                  <m:oMath xmlns:m="http://schemas.openxmlformats.org/officeDocument/2006/math">
                    <m:r>
                      <a:rPr lang="en-US" b="0" i="1" smtClean="0">
                        <a:latin typeface="Cambria Math"/>
                      </a:rPr>
                      <m:t>𝑣</m:t>
                    </m:r>
                  </m:oMath>
                </a14:m>
                <a:r>
                  <a:rPr lang="en-US" dirty="0"/>
                  <a:t> are assigned depth-first search numbers greater than or equal to the number assigned to </a:t>
                </a:r>
                <a14:m>
                  <m:oMath xmlns:m="http://schemas.openxmlformats.org/officeDocument/2006/math">
                    <m:r>
                      <a:rPr lang="en-US" i="1">
                        <a:latin typeface="Cambria Math"/>
                      </a:rPr>
                      <m:t>𝑣</m:t>
                    </m:r>
                    <m:r>
                      <a:rPr lang="en-US" b="0" i="0" smtClean="0">
                        <a:latin typeface="Cambria Math"/>
                      </a:rPr>
                      <m:t>.</m:t>
                    </m:r>
                  </m:oMath>
                </a14:m>
                <a:r>
                  <a:rPr lang="en-US" dirty="0"/>
                  <a:t> In fact, </a:t>
                </a:r>
                <a14:m>
                  <m:oMath xmlns:m="http://schemas.openxmlformats.org/officeDocument/2006/math">
                    <m:r>
                      <a:rPr lang="en-US" b="0" i="1" smtClean="0">
                        <a:latin typeface="Cambria Math"/>
                      </a:rPr>
                      <m:t>𝑤</m:t>
                    </m:r>
                  </m:oMath>
                </a14:m>
                <a:r>
                  <a:rPr lang="en-US" dirty="0"/>
                  <a:t> is a </a:t>
                </a:r>
                <a:r>
                  <a:rPr lang="en-US" b="1" dirty="0"/>
                  <a:t>descendant</a:t>
                </a:r>
                <a:r>
                  <a:rPr lang="en-US" dirty="0"/>
                  <a:t> of </a:t>
                </a:r>
                <a14:m>
                  <m:oMath xmlns:m="http://schemas.openxmlformats.org/officeDocument/2006/math">
                    <m:r>
                      <a:rPr lang="en-US" i="1">
                        <a:latin typeface="Cambria Math"/>
                      </a:rPr>
                      <m:t>𝑣</m:t>
                    </m:r>
                  </m:oMath>
                </a14:m>
                <a:r>
                  <a:rPr lang="en-US" dirty="0"/>
                  <a:t> if and only if </a:t>
                </a:r>
                <a14:m>
                  <m:oMath xmlns:m="http://schemas.openxmlformats.org/officeDocument/2006/math">
                    <m:r>
                      <a:rPr lang="en-US" b="0" i="1" smtClean="0">
                        <a:latin typeface="Cambria Math"/>
                      </a:rPr>
                      <m:t>𝑑𝑓𝑛𝑢𝑚𝑏𝑒𝑟</m:t>
                    </m:r>
                    <m:d>
                      <m:dPr>
                        <m:ctrlPr>
                          <a:rPr lang="en-US" b="0" i="1" smtClean="0">
                            <a:latin typeface="Cambria Math" panose="02040503050406030204" pitchFamily="18" charset="0"/>
                          </a:rPr>
                        </m:ctrlPr>
                      </m:dPr>
                      <m:e>
                        <m:r>
                          <a:rPr lang="en-US" b="0" i="1" smtClean="0">
                            <a:latin typeface="Cambria Math"/>
                          </a:rPr>
                          <m:t>𝑣</m:t>
                        </m:r>
                      </m:e>
                    </m:d>
                    <m:r>
                      <a:rPr lang="en-US" b="0" i="1" smtClean="0">
                        <a:latin typeface="Cambria Math"/>
                        <a:ea typeface="Cambria Math"/>
                      </a:rPr>
                      <m:t>≤</m:t>
                    </m:r>
                    <m:r>
                      <a:rPr lang="en-US" b="0" i="1" smtClean="0">
                        <a:latin typeface="Cambria Math"/>
                        <a:ea typeface="Cambria Math"/>
                      </a:rPr>
                      <m:t>𝑑𝑓𝑛𝑢𝑚𝑏𝑒𝑟</m:t>
                    </m:r>
                    <m:d>
                      <m:dPr>
                        <m:ctrlPr>
                          <a:rPr lang="en-US" b="0" i="1" smtClean="0">
                            <a:latin typeface="Cambria Math" panose="02040503050406030204" pitchFamily="18" charset="0"/>
                            <a:ea typeface="Cambria Math"/>
                          </a:rPr>
                        </m:ctrlPr>
                      </m:dPr>
                      <m:e>
                        <m:r>
                          <a:rPr lang="en-US" b="0" i="1" smtClean="0">
                            <a:latin typeface="Cambria Math"/>
                            <a:ea typeface="Cambria Math"/>
                          </a:rPr>
                          <m:t>𝑤</m:t>
                        </m:r>
                      </m:e>
                    </m:d>
                    <m:r>
                      <a:rPr lang="en-US" b="0" i="1" smtClean="0">
                        <a:latin typeface="Cambria Math"/>
                        <a:ea typeface="Cambria Math"/>
                      </a:rPr>
                      <m:t>≤</m:t>
                    </m:r>
                    <m:r>
                      <a:rPr lang="en-US" b="0" i="1" smtClean="0">
                        <a:latin typeface="Cambria Math"/>
                        <a:ea typeface="Cambria Math"/>
                      </a:rPr>
                      <m:t>𝑑𝑓𝑛𝑢𝑚𝑏𝑒𝑟</m:t>
                    </m:r>
                    <m:d>
                      <m:dPr>
                        <m:ctrlPr>
                          <a:rPr lang="en-US" b="0" i="1" smtClean="0">
                            <a:latin typeface="Cambria Math" panose="02040503050406030204" pitchFamily="18" charset="0"/>
                            <a:ea typeface="Cambria Math"/>
                          </a:rPr>
                        </m:ctrlPr>
                      </m:dPr>
                      <m:e>
                        <m:r>
                          <a:rPr lang="en-US" b="0" i="1" smtClean="0">
                            <a:latin typeface="Cambria Math"/>
                            <a:ea typeface="Cambria Math"/>
                          </a:rPr>
                          <m:t>𝑣</m:t>
                        </m:r>
                      </m:e>
                    </m:d>
                    <m:r>
                      <a:rPr lang="en-US" b="0" i="1" smtClean="0">
                        <a:latin typeface="Cambria Math"/>
                        <a:ea typeface="Cambria Math"/>
                      </a:rPr>
                      <m:t>+</m:t>
                    </m:r>
                    <m:r>
                      <a:rPr lang="en-US" b="0" i="1" smtClean="0">
                        <a:latin typeface="Cambria Math"/>
                        <a:ea typeface="Cambria Math"/>
                      </a:rPr>
                      <m:t>𝑛𝑢𝑚𝑏𝑒𝑟</m:t>
                    </m:r>
                    <m:r>
                      <a:rPr lang="en-US" b="0" i="1" smtClean="0">
                        <a:latin typeface="Cambria Math"/>
                        <a:ea typeface="Cambria Math"/>
                      </a:rPr>
                      <m:t> </m:t>
                    </m:r>
                    <m:r>
                      <a:rPr lang="en-US" b="0" i="1" smtClean="0">
                        <a:latin typeface="Cambria Math"/>
                        <a:ea typeface="Cambria Math"/>
                      </a:rPr>
                      <m:t>𝑜𝑓</m:t>
                    </m:r>
                    <m:r>
                      <a:rPr lang="en-US" b="0" i="1" smtClean="0">
                        <a:latin typeface="Cambria Math"/>
                        <a:ea typeface="Cambria Math"/>
                      </a:rPr>
                      <m:t> </m:t>
                    </m:r>
                    <m:r>
                      <a:rPr lang="en-US" b="0" i="1" smtClean="0">
                        <a:latin typeface="Cambria Math"/>
                        <a:ea typeface="Cambria Math"/>
                      </a:rPr>
                      <m:t>𝑑𝑒𝑠𝑐𝑒𝑛𝑑𝑎𝑛𝑡𝑠</m:t>
                    </m:r>
                    <m:r>
                      <a:rPr lang="en-US" b="0" i="1" smtClean="0">
                        <a:latin typeface="Cambria Math"/>
                        <a:ea typeface="Cambria Math"/>
                      </a:rPr>
                      <m:t> </m:t>
                    </m:r>
                    <m:r>
                      <a:rPr lang="en-US" b="0" i="1" smtClean="0">
                        <a:latin typeface="Cambria Math"/>
                        <a:ea typeface="Cambria Math"/>
                      </a:rPr>
                      <m:t>𝑜𝑓</m:t>
                    </m:r>
                    <m:r>
                      <a:rPr lang="en-US" b="0" i="1" smtClean="0">
                        <a:latin typeface="Cambria Math"/>
                        <a:ea typeface="Cambria Math"/>
                      </a:rPr>
                      <m:t> </m:t>
                    </m:r>
                    <m:r>
                      <a:rPr lang="en-US" b="0" i="1" smtClean="0">
                        <a:latin typeface="Cambria Math"/>
                        <a:ea typeface="Cambria Math"/>
                      </a:rPr>
                      <m:t>𝑣</m:t>
                    </m:r>
                  </m:oMath>
                </a14:m>
                <a:r>
                  <a:rPr lang="en-US" dirty="0"/>
                  <a:t>.</a:t>
                </a:r>
              </a:p>
              <a:p>
                <a:r>
                  <a:rPr lang="en-US" dirty="0"/>
                  <a:t>Thus, we have the following:</a:t>
                </a:r>
              </a:p>
              <a:p>
                <a:pPr lvl="1"/>
                <a:r>
                  <a:rPr lang="en-US" b="1" dirty="0"/>
                  <a:t>Forward edges</a:t>
                </a:r>
                <a:r>
                  <a:rPr lang="en-US" dirty="0"/>
                  <a:t> go from low-numbered vertices to high-numbered vertices.</a:t>
                </a:r>
              </a:p>
              <a:p>
                <a:pPr lvl="1"/>
                <a:r>
                  <a:rPr lang="en-US" b="1" dirty="0"/>
                  <a:t>Back edges </a:t>
                </a:r>
                <a:r>
                  <a:rPr lang="en-US" dirty="0"/>
                  <a:t>go from high-numbered vertices to low-numbered vertices.</a:t>
                </a:r>
              </a:p>
              <a:p>
                <a:pPr lvl="1"/>
                <a:r>
                  <a:rPr lang="en-US" b="1" dirty="0"/>
                  <a:t>Cross edges </a:t>
                </a:r>
                <a:r>
                  <a:rPr lang="en-US" dirty="0"/>
                  <a:t>go from high-numbered vertices to low-numbered vertices.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2830"/>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85</a:t>
            </a:fld>
            <a:endParaRPr lang="en-US"/>
          </a:p>
        </p:txBody>
      </p:sp>
    </p:spTree>
    <p:extLst>
      <p:ext uri="{BB962C8B-B14F-4D97-AF65-F5344CB8AC3E}">
        <p14:creationId xmlns:p14="http://schemas.microsoft.com/office/powerpoint/2010/main" val="32523252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of an Undirected Graph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During a depth-first search of an undirected graph </a:t>
                </a:r>
                <a14:m>
                  <m:oMath xmlns:m="http://schemas.openxmlformats.org/officeDocument/2006/math">
                    <m:r>
                      <a:rPr lang="en-US" b="0" i="1" smtClean="0">
                        <a:latin typeface="Cambria Math"/>
                      </a:rPr>
                      <m:t>𝐺</m:t>
                    </m:r>
                  </m:oMath>
                </a14:m>
                <a:r>
                  <a:rPr lang="en-US" dirty="0"/>
                  <a:t>, all edges become either </a:t>
                </a:r>
                <a:r>
                  <a:rPr lang="en-US" b="1" dirty="0"/>
                  <a:t>tree edges </a:t>
                </a:r>
                <a:r>
                  <a:rPr lang="en-US" dirty="0"/>
                  <a:t>or </a:t>
                </a:r>
                <a:r>
                  <a:rPr lang="en-US" b="1" dirty="0"/>
                  <a:t>back edges</a:t>
                </a:r>
                <a:r>
                  <a:rPr lang="en-US" dirty="0"/>
                  <a:t>.</a:t>
                </a:r>
              </a:p>
              <a:p>
                <a:r>
                  <a:rPr lang="en-US" dirty="0"/>
                  <a:t>Tree edges are those edges </a:t>
                </a:r>
                <a14:m>
                  <m:oMath xmlns:m="http://schemas.openxmlformats.org/officeDocument/2006/math">
                    <m:r>
                      <a:rPr lang="en-US" b="0" i="1" smtClean="0">
                        <a:latin typeface="Cambria Math"/>
                      </a:rPr>
                      <m:t>(</m:t>
                    </m:r>
                    <m:r>
                      <a:rPr lang="en-US" b="0" i="1" smtClean="0">
                        <a:latin typeface="Cambria Math"/>
                      </a:rPr>
                      <m:t>𝑣</m:t>
                    </m:r>
                    <m:r>
                      <a:rPr lang="en-US" b="0" i="1" smtClean="0">
                        <a:latin typeface="Cambria Math"/>
                      </a:rPr>
                      <m:t>,</m:t>
                    </m:r>
                    <m:r>
                      <a:rPr lang="en-US" b="0" i="1" smtClean="0">
                        <a:latin typeface="Cambria Math"/>
                      </a:rPr>
                      <m:t>𝑤</m:t>
                    </m:r>
                    <m:r>
                      <a:rPr lang="en-US" b="0" i="1" smtClean="0">
                        <a:latin typeface="Cambria Math"/>
                      </a:rPr>
                      <m:t>)</m:t>
                    </m:r>
                  </m:oMath>
                </a14:m>
                <a:r>
                  <a:rPr lang="en-US" dirty="0"/>
                  <a:t> such that </a:t>
                </a:r>
                <a:r>
                  <a:rPr lang="en-US" dirty="0">
                    <a:latin typeface="Courier New" pitchFamily="49" charset="0"/>
                    <a:cs typeface="Courier New" pitchFamily="49" charset="0"/>
                  </a:rPr>
                  <a:t>Traverse</a:t>
                </a:r>
                <a:r>
                  <a:rPr lang="en-US" dirty="0"/>
                  <a:t> with parameter </a:t>
                </a:r>
                <a14:m>
                  <m:oMath xmlns:m="http://schemas.openxmlformats.org/officeDocument/2006/math">
                    <m:r>
                      <a:rPr lang="en-US" b="0" i="1" smtClean="0">
                        <a:latin typeface="Cambria Math"/>
                      </a:rPr>
                      <m:t>𝑣</m:t>
                    </m:r>
                  </m:oMath>
                </a14:m>
                <a:r>
                  <a:rPr lang="en-US" dirty="0"/>
                  <a:t> directly calls </a:t>
                </a:r>
                <a:r>
                  <a:rPr lang="en-US" dirty="0">
                    <a:latin typeface="Courier New" pitchFamily="49" charset="0"/>
                    <a:cs typeface="Courier New" pitchFamily="49" charset="0"/>
                  </a:rPr>
                  <a:t>Traverse</a:t>
                </a:r>
                <a:r>
                  <a:rPr lang="en-US" dirty="0"/>
                  <a:t> with parameter </a:t>
                </a:r>
                <a14:m>
                  <m:oMath xmlns:m="http://schemas.openxmlformats.org/officeDocument/2006/math">
                    <m:r>
                      <a:rPr lang="en-US" b="0" i="1" smtClean="0">
                        <a:latin typeface="Cambria Math"/>
                      </a:rPr>
                      <m:t>𝑤</m:t>
                    </m:r>
                  </m:oMath>
                </a14:m>
                <a:r>
                  <a:rPr lang="en-US" dirty="0"/>
                  <a:t> or vice versa.</a:t>
                </a:r>
              </a:p>
              <a:p>
                <a:r>
                  <a:rPr lang="en-US" dirty="0"/>
                  <a:t>Back edges are those edges </a:t>
                </a:r>
                <a14:m>
                  <m:oMath xmlns:m="http://schemas.openxmlformats.org/officeDocument/2006/math">
                    <m:r>
                      <a:rPr lang="en-US" i="1">
                        <a:latin typeface="Cambria Math"/>
                      </a:rPr>
                      <m:t>(</m:t>
                    </m:r>
                    <m:r>
                      <a:rPr lang="en-US" i="1">
                        <a:latin typeface="Cambria Math"/>
                      </a:rPr>
                      <m:t>𝑣</m:t>
                    </m:r>
                    <m:r>
                      <a:rPr lang="en-US" i="1">
                        <a:latin typeface="Cambria Math"/>
                      </a:rPr>
                      <m:t>,</m:t>
                    </m:r>
                    <m:r>
                      <a:rPr lang="en-US" i="1">
                        <a:latin typeface="Cambria Math"/>
                      </a:rPr>
                      <m:t>𝑤</m:t>
                    </m:r>
                    <m:r>
                      <a:rPr lang="en-US" i="1">
                        <a:latin typeface="Cambria Math"/>
                      </a:rPr>
                      <m:t>)</m:t>
                    </m:r>
                  </m:oMath>
                </a14:m>
                <a:r>
                  <a:rPr lang="en-US" dirty="0"/>
                  <a:t> such that </a:t>
                </a:r>
                <a:r>
                  <a:rPr lang="en-US" dirty="0">
                    <a:latin typeface="Courier New" pitchFamily="49" charset="0"/>
                    <a:cs typeface="Courier New" pitchFamily="49" charset="0"/>
                  </a:rPr>
                  <a:t>Traverse</a:t>
                </a:r>
                <a:r>
                  <a:rPr lang="en-US" dirty="0"/>
                  <a:t> with parameter </a:t>
                </a:r>
                <a14:m>
                  <m:oMath xmlns:m="http://schemas.openxmlformats.org/officeDocument/2006/math">
                    <m:r>
                      <a:rPr lang="en-US" i="1">
                        <a:latin typeface="Cambria Math"/>
                      </a:rPr>
                      <m:t>𝑣</m:t>
                    </m:r>
                  </m:oMath>
                </a14:m>
                <a:r>
                  <a:rPr lang="en-US" dirty="0"/>
                  <a:t> inspects vertex </a:t>
                </a:r>
                <a14:m>
                  <m:oMath xmlns:m="http://schemas.openxmlformats.org/officeDocument/2006/math">
                    <m:r>
                      <a:rPr lang="en-US" i="1">
                        <a:latin typeface="Cambria Math"/>
                      </a:rPr>
                      <m:t>𝑤</m:t>
                    </m:r>
                  </m:oMath>
                </a14:m>
                <a:r>
                  <a:rPr lang="en-US" dirty="0"/>
                  <a:t> but does not call </a:t>
                </a:r>
                <a:r>
                  <a:rPr lang="en-US" dirty="0">
                    <a:latin typeface="Courier New" pitchFamily="49" charset="0"/>
                    <a:cs typeface="Courier New" pitchFamily="49" charset="0"/>
                  </a:rPr>
                  <a:t>Traverse</a:t>
                </a:r>
                <a:r>
                  <a:rPr lang="en-US" dirty="0"/>
                  <a:t> because </a:t>
                </a:r>
                <a14:m>
                  <m:oMath xmlns:m="http://schemas.openxmlformats.org/officeDocument/2006/math">
                    <m:r>
                      <a:rPr lang="en-US" i="1">
                        <a:latin typeface="Cambria Math"/>
                      </a:rPr>
                      <m:t>𝑤</m:t>
                    </m:r>
                  </m:oMath>
                </a14:m>
                <a:r>
                  <a:rPr lang="en-US" dirty="0"/>
                  <a:t> has already been visited.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2695"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86</a:t>
            </a:fld>
            <a:endParaRPr lang="en-US"/>
          </a:p>
        </p:txBody>
      </p:sp>
    </p:spTree>
    <p:extLst>
      <p:ext uri="{BB962C8B-B14F-4D97-AF65-F5344CB8AC3E}">
        <p14:creationId xmlns:p14="http://schemas.microsoft.com/office/powerpoint/2010/main" val="35378323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87</a:t>
            </a:fld>
            <a:endParaRPr lang="en-US"/>
          </a:p>
        </p:txBody>
      </p:sp>
      <p:sp>
        <p:nvSpPr>
          <p:cNvPr id="6" name="Oval 5"/>
          <p:cNvSpPr/>
          <p:nvPr/>
        </p:nvSpPr>
        <p:spPr>
          <a:xfrm>
            <a:off x="4572000" y="17728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36280" y="28169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00192" y="28169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1720" y="429309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35896" y="43028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89712" y="39330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68344" y="39547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6" idx="4"/>
            <a:endCxn id="10" idx="0"/>
          </p:cNvCxnSpPr>
          <p:nvPr/>
        </p:nvCxnSpPr>
        <p:spPr>
          <a:xfrm flipH="1">
            <a:off x="3815916" y="2132856"/>
            <a:ext cx="936104" cy="21699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a:endCxn id="9" idx="7"/>
          </p:cNvCxnSpPr>
          <p:nvPr/>
        </p:nvCxnSpPr>
        <p:spPr>
          <a:xfrm flipH="1">
            <a:off x="2359033" y="2080129"/>
            <a:ext cx="2265694" cy="22656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2"/>
            <a:endCxn id="7" idx="0"/>
          </p:cNvCxnSpPr>
          <p:nvPr/>
        </p:nvCxnSpPr>
        <p:spPr>
          <a:xfrm flipH="1">
            <a:off x="3116300" y="1952836"/>
            <a:ext cx="1455700" cy="8640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4"/>
            <a:endCxn id="10" idx="1"/>
          </p:cNvCxnSpPr>
          <p:nvPr/>
        </p:nvCxnSpPr>
        <p:spPr>
          <a:xfrm>
            <a:off x="3116300" y="3176972"/>
            <a:ext cx="572323" cy="11785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3"/>
            <a:endCxn id="9" idx="0"/>
          </p:cNvCxnSpPr>
          <p:nvPr/>
        </p:nvCxnSpPr>
        <p:spPr>
          <a:xfrm flipH="1">
            <a:off x="2231740" y="3124245"/>
            <a:ext cx="757267" cy="11688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6"/>
            <a:endCxn id="10" idx="2"/>
          </p:cNvCxnSpPr>
          <p:nvPr/>
        </p:nvCxnSpPr>
        <p:spPr>
          <a:xfrm>
            <a:off x="2411760" y="4473116"/>
            <a:ext cx="1224136" cy="97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6"/>
            <a:endCxn id="8" idx="1"/>
          </p:cNvCxnSpPr>
          <p:nvPr/>
        </p:nvCxnSpPr>
        <p:spPr>
          <a:xfrm>
            <a:off x="4932040" y="1952836"/>
            <a:ext cx="1420879" cy="916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4"/>
            <a:endCxn id="11" idx="0"/>
          </p:cNvCxnSpPr>
          <p:nvPr/>
        </p:nvCxnSpPr>
        <p:spPr>
          <a:xfrm flipH="1">
            <a:off x="6469732" y="3176972"/>
            <a:ext cx="10480" cy="7560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5"/>
            <a:endCxn id="12" idx="1"/>
          </p:cNvCxnSpPr>
          <p:nvPr/>
        </p:nvCxnSpPr>
        <p:spPr>
          <a:xfrm>
            <a:off x="6607505" y="3124245"/>
            <a:ext cx="1113566" cy="8832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6"/>
            <a:endCxn id="12" idx="2"/>
          </p:cNvCxnSpPr>
          <p:nvPr/>
        </p:nvCxnSpPr>
        <p:spPr>
          <a:xfrm>
            <a:off x="6649752" y="4113076"/>
            <a:ext cx="1018592" cy="2169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98363" y="1756031"/>
            <a:ext cx="307313" cy="369332"/>
          </a:xfrm>
          <a:prstGeom prst="rect">
            <a:avLst/>
          </a:prstGeom>
          <a:noFill/>
        </p:spPr>
        <p:txBody>
          <a:bodyPr wrap="square" rtlCol="0">
            <a:spAutoFit/>
          </a:bodyPr>
          <a:lstStyle/>
          <a:p>
            <a:r>
              <a:rPr lang="en-US" dirty="0"/>
              <a:t>A</a:t>
            </a:r>
          </a:p>
        </p:txBody>
      </p:sp>
      <p:sp>
        <p:nvSpPr>
          <p:cNvPr id="36" name="TextBox 35"/>
          <p:cNvSpPr txBox="1"/>
          <p:nvPr/>
        </p:nvSpPr>
        <p:spPr>
          <a:xfrm>
            <a:off x="2959619" y="2807640"/>
            <a:ext cx="307313" cy="369332"/>
          </a:xfrm>
          <a:prstGeom prst="rect">
            <a:avLst/>
          </a:prstGeom>
          <a:noFill/>
        </p:spPr>
        <p:txBody>
          <a:bodyPr wrap="square" rtlCol="0">
            <a:spAutoFit/>
          </a:bodyPr>
          <a:lstStyle/>
          <a:p>
            <a:r>
              <a:rPr lang="en-US" dirty="0"/>
              <a:t>B</a:t>
            </a:r>
          </a:p>
        </p:txBody>
      </p:sp>
      <p:sp>
        <p:nvSpPr>
          <p:cNvPr id="37" name="TextBox 36"/>
          <p:cNvSpPr txBox="1"/>
          <p:nvPr/>
        </p:nvSpPr>
        <p:spPr>
          <a:xfrm>
            <a:off x="2078083" y="4283804"/>
            <a:ext cx="307313" cy="369332"/>
          </a:xfrm>
          <a:prstGeom prst="rect">
            <a:avLst/>
          </a:prstGeom>
          <a:noFill/>
        </p:spPr>
        <p:txBody>
          <a:bodyPr wrap="square" rtlCol="0">
            <a:spAutoFit/>
          </a:bodyPr>
          <a:lstStyle/>
          <a:p>
            <a:r>
              <a:rPr lang="en-US" dirty="0"/>
              <a:t>D</a:t>
            </a:r>
          </a:p>
        </p:txBody>
      </p:sp>
      <p:sp>
        <p:nvSpPr>
          <p:cNvPr id="38" name="TextBox 37"/>
          <p:cNvSpPr txBox="1"/>
          <p:nvPr/>
        </p:nvSpPr>
        <p:spPr>
          <a:xfrm>
            <a:off x="3662259" y="4283804"/>
            <a:ext cx="307313" cy="369332"/>
          </a:xfrm>
          <a:prstGeom prst="rect">
            <a:avLst/>
          </a:prstGeom>
          <a:noFill/>
        </p:spPr>
        <p:txBody>
          <a:bodyPr wrap="square" rtlCol="0">
            <a:spAutoFit/>
          </a:bodyPr>
          <a:lstStyle/>
          <a:p>
            <a:r>
              <a:rPr lang="en-US" dirty="0"/>
              <a:t>E</a:t>
            </a:r>
          </a:p>
        </p:txBody>
      </p:sp>
      <p:sp>
        <p:nvSpPr>
          <p:cNvPr id="39" name="TextBox 38"/>
          <p:cNvSpPr txBox="1"/>
          <p:nvPr/>
        </p:nvSpPr>
        <p:spPr>
          <a:xfrm>
            <a:off x="6336187" y="2801367"/>
            <a:ext cx="307313" cy="369332"/>
          </a:xfrm>
          <a:prstGeom prst="rect">
            <a:avLst/>
          </a:prstGeom>
          <a:noFill/>
        </p:spPr>
        <p:txBody>
          <a:bodyPr wrap="square" rtlCol="0">
            <a:spAutoFit/>
          </a:bodyPr>
          <a:lstStyle/>
          <a:p>
            <a:r>
              <a:rPr lang="en-US" dirty="0"/>
              <a:t>C</a:t>
            </a:r>
          </a:p>
        </p:txBody>
      </p:sp>
      <p:sp>
        <p:nvSpPr>
          <p:cNvPr id="40" name="TextBox 39"/>
          <p:cNvSpPr txBox="1"/>
          <p:nvPr/>
        </p:nvSpPr>
        <p:spPr>
          <a:xfrm>
            <a:off x="6306050" y="3939256"/>
            <a:ext cx="307313" cy="369332"/>
          </a:xfrm>
          <a:prstGeom prst="rect">
            <a:avLst/>
          </a:prstGeom>
          <a:noFill/>
        </p:spPr>
        <p:txBody>
          <a:bodyPr wrap="square" rtlCol="0">
            <a:spAutoFit/>
          </a:bodyPr>
          <a:lstStyle/>
          <a:p>
            <a:r>
              <a:rPr lang="en-US" dirty="0"/>
              <a:t>F</a:t>
            </a:r>
          </a:p>
        </p:txBody>
      </p:sp>
      <p:sp>
        <p:nvSpPr>
          <p:cNvPr id="41" name="TextBox 40"/>
          <p:cNvSpPr txBox="1"/>
          <p:nvPr/>
        </p:nvSpPr>
        <p:spPr>
          <a:xfrm>
            <a:off x="7686943" y="3939256"/>
            <a:ext cx="307313" cy="369332"/>
          </a:xfrm>
          <a:prstGeom prst="rect">
            <a:avLst/>
          </a:prstGeom>
          <a:noFill/>
        </p:spPr>
        <p:txBody>
          <a:bodyPr wrap="square" rtlCol="0">
            <a:spAutoFit/>
          </a:bodyPr>
          <a:lstStyle/>
          <a:p>
            <a:r>
              <a:rPr lang="en-US" dirty="0"/>
              <a:t>G</a:t>
            </a:r>
          </a:p>
        </p:txBody>
      </p:sp>
    </p:spTree>
    <p:extLst>
      <p:ext uri="{BB962C8B-B14F-4D97-AF65-F5344CB8AC3E}">
        <p14:creationId xmlns:p14="http://schemas.microsoft.com/office/powerpoint/2010/main" val="24303459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88</a:t>
            </a:fld>
            <a:endParaRPr lang="en-US"/>
          </a:p>
        </p:txBody>
      </p:sp>
      <p:sp>
        <p:nvSpPr>
          <p:cNvPr id="6" name="Oval 5"/>
          <p:cNvSpPr/>
          <p:nvPr/>
        </p:nvSpPr>
        <p:spPr>
          <a:xfrm>
            <a:off x="4572000" y="17728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36280" y="28169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00192" y="28169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1720" y="429309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35896" y="43028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89712" y="39330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68344" y="39547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6" idx="4"/>
            <a:endCxn id="10" idx="0"/>
          </p:cNvCxnSpPr>
          <p:nvPr/>
        </p:nvCxnSpPr>
        <p:spPr>
          <a:xfrm flipH="1">
            <a:off x="3815916" y="2132856"/>
            <a:ext cx="936104" cy="2169976"/>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a:endCxn id="9" idx="7"/>
          </p:cNvCxnSpPr>
          <p:nvPr/>
        </p:nvCxnSpPr>
        <p:spPr>
          <a:xfrm flipH="1">
            <a:off x="2359033" y="2080129"/>
            <a:ext cx="2265694" cy="2265694"/>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2"/>
            <a:endCxn id="7" idx="0"/>
          </p:cNvCxnSpPr>
          <p:nvPr/>
        </p:nvCxnSpPr>
        <p:spPr>
          <a:xfrm flipH="1">
            <a:off x="3116300" y="1952836"/>
            <a:ext cx="1455700" cy="8640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4"/>
            <a:endCxn id="10" idx="1"/>
          </p:cNvCxnSpPr>
          <p:nvPr/>
        </p:nvCxnSpPr>
        <p:spPr>
          <a:xfrm>
            <a:off x="3116300" y="3176972"/>
            <a:ext cx="572323" cy="1178587"/>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3"/>
            <a:endCxn id="9" idx="0"/>
          </p:cNvCxnSpPr>
          <p:nvPr/>
        </p:nvCxnSpPr>
        <p:spPr>
          <a:xfrm flipH="1">
            <a:off x="2231740" y="3124245"/>
            <a:ext cx="757267" cy="11688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6"/>
            <a:endCxn id="10" idx="2"/>
          </p:cNvCxnSpPr>
          <p:nvPr/>
        </p:nvCxnSpPr>
        <p:spPr>
          <a:xfrm>
            <a:off x="2411760" y="4473116"/>
            <a:ext cx="1224136" cy="97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6"/>
            <a:endCxn id="8" idx="1"/>
          </p:cNvCxnSpPr>
          <p:nvPr/>
        </p:nvCxnSpPr>
        <p:spPr>
          <a:xfrm>
            <a:off x="4932040" y="1952836"/>
            <a:ext cx="1420879" cy="916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4"/>
            <a:endCxn id="11" idx="0"/>
          </p:cNvCxnSpPr>
          <p:nvPr/>
        </p:nvCxnSpPr>
        <p:spPr>
          <a:xfrm flipH="1">
            <a:off x="6469732" y="3176972"/>
            <a:ext cx="10480" cy="7560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5"/>
            <a:endCxn id="12" idx="1"/>
          </p:cNvCxnSpPr>
          <p:nvPr/>
        </p:nvCxnSpPr>
        <p:spPr>
          <a:xfrm>
            <a:off x="6607505" y="3124245"/>
            <a:ext cx="1113566" cy="88323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6"/>
            <a:endCxn id="12" idx="2"/>
          </p:cNvCxnSpPr>
          <p:nvPr/>
        </p:nvCxnSpPr>
        <p:spPr>
          <a:xfrm>
            <a:off x="6649752" y="4113076"/>
            <a:ext cx="1018592" cy="2169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98363" y="1756031"/>
            <a:ext cx="307313" cy="369332"/>
          </a:xfrm>
          <a:prstGeom prst="rect">
            <a:avLst/>
          </a:prstGeom>
          <a:noFill/>
        </p:spPr>
        <p:txBody>
          <a:bodyPr wrap="square" rtlCol="0">
            <a:spAutoFit/>
          </a:bodyPr>
          <a:lstStyle/>
          <a:p>
            <a:r>
              <a:rPr lang="en-US" dirty="0"/>
              <a:t>A</a:t>
            </a:r>
          </a:p>
        </p:txBody>
      </p:sp>
      <p:sp>
        <p:nvSpPr>
          <p:cNvPr id="36" name="TextBox 35"/>
          <p:cNvSpPr txBox="1"/>
          <p:nvPr/>
        </p:nvSpPr>
        <p:spPr>
          <a:xfrm>
            <a:off x="2959619" y="2807640"/>
            <a:ext cx="307313" cy="369332"/>
          </a:xfrm>
          <a:prstGeom prst="rect">
            <a:avLst/>
          </a:prstGeom>
          <a:noFill/>
        </p:spPr>
        <p:txBody>
          <a:bodyPr wrap="square" rtlCol="0">
            <a:spAutoFit/>
          </a:bodyPr>
          <a:lstStyle/>
          <a:p>
            <a:r>
              <a:rPr lang="en-US" dirty="0"/>
              <a:t>B</a:t>
            </a:r>
          </a:p>
        </p:txBody>
      </p:sp>
      <p:sp>
        <p:nvSpPr>
          <p:cNvPr id="37" name="TextBox 36"/>
          <p:cNvSpPr txBox="1"/>
          <p:nvPr/>
        </p:nvSpPr>
        <p:spPr>
          <a:xfrm>
            <a:off x="2078083" y="4283804"/>
            <a:ext cx="307313" cy="369332"/>
          </a:xfrm>
          <a:prstGeom prst="rect">
            <a:avLst/>
          </a:prstGeom>
          <a:noFill/>
        </p:spPr>
        <p:txBody>
          <a:bodyPr wrap="square" rtlCol="0">
            <a:spAutoFit/>
          </a:bodyPr>
          <a:lstStyle/>
          <a:p>
            <a:r>
              <a:rPr lang="en-US" dirty="0"/>
              <a:t>D</a:t>
            </a:r>
          </a:p>
        </p:txBody>
      </p:sp>
      <p:sp>
        <p:nvSpPr>
          <p:cNvPr id="38" name="TextBox 37"/>
          <p:cNvSpPr txBox="1"/>
          <p:nvPr/>
        </p:nvSpPr>
        <p:spPr>
          <a:xfrm>
            <a:off x="3662259" y="4283804"/>
            <a:ext cx="307313" cy="369332"/>
          </a:xfrm>
          <a:prstGeom prst="rect">
            <a:avLst/>
          </a:prstGeom>
          <a:noFill/>
        </p:spPr>
        <p:txBody>
          <a:bodyPr wrap="square" rtlCol="0">
            <a:spAutoFit/>
          </a:bodyPr>
          <a:lstStyle/>
          <a:p>
            <a:r>
              <a:rPr lang="en-US" dirty="0"/>
              <a:t>E</a:t>
            </a:r>
          </a:p>
        </p:txBody>
      </p:sp>
      <p:sp>
        <p:nvSpPr>
          <p:cNvPr id="39" name="TextBox 38"/>
          <p:cNvSpPr txBox="1"/>
          <p:nvPr/>
        </p:nvSpPr>
        <p:spPr>
          <a:xfrm>
            <a:off x="6336187" y="2801367"/>
            <a:ext cx="307313" cy="369332"/>
          </a:xfrm>
          <a:prstGeom prst="rect">
            <a:avLst/>
          </a:prstGeom>
          <a:noFill/>
        </p:spPr>
        <p:txBody>
          <a:bodyPr wrap="square" rtlCol="0">
            <a:spAutoFit/>
          </a:bodyPr>
          <a:lstStyle/>
          <a:p>
            <a:r>
              <a:rPr lang="en-US" dirty="0"/>
              <a:t>C</a:t>
            </a:r>
          </a:p>
        </p:txBody>
      </p:sp>
      <p:sp>
        <p:nvSpPr>
          <p:cNvPr id="40" name="TextBox 39"/>
          <p:cNvSpPr txBox="1"/>
          <p:nvPr/>
        </p:nvSpPr>
        <p:spPr>
          <a:xfrm>
            <a:off x="6306050" y="3939256"/>
            <a:ext cx="307313" cy="369332"/>
          </a:xfrm>
          <a:prstGeom prst="rect">
            <a:avLst/>
          </a:prstGeom>
          <a:noFill/>
        </p:spPr>
        <p:txBody>
          <a:bodyPr wrap="square" rtlCol="0">
            <a:spAutoFit/>
          </a:bodyPr>
          <a:lstStyle/>
          <a:p>
            <a:r>
              <a:rPr lang="en-US" dirty="0"/>
              <a:t>F</a:t>
            </a:r>
          </a:p>
        </p:txBody>
      </p:sp>
      <p:sp>
        <p:nvSpPr>
          <p:cNvPr id="41" name="TextBox 40"/>
          <p:cNvSpPr txBox="1"/>
          <p:nvPr/>
        </p:nvSpPr>
        <p:spPr>
          <a:xfrm>
            <a:off x="7686943" y="3939256"/>
            <a:ext cx="307313" cy="369332"/>
          </a:xfrm>
          <a:prstGeom prst="rect">
            <a:avLst/>
          </a:prstGeom>
          <a:noFill/>
        </p:spPr>
        <p:txBody>
          <a:bodyPr wrap="square" rtlCol="0">
            <a:spAutoFit/>
          </a:bodyPr>
          <a:lstStyle/>
          <a:p>
            <a:r>
              <a:rPr lang="en-US" dirty="0"/>
              <a:t>G</a:t>
            </a:r>
          </a:p>
        </p:txBody>
      </p:sp>
      <p:cxnSp>
        <p:nvCxnSpPr>
          <p:cNvPr id="31" name="Straight Arrow Connector 30"/>
          <p:cNvCxnSpPr/>
          <p:nvPr/>
        </p:nvCxnSpPr>
        <p:spPr>
          <a:xfrm>
            <a:off x="6842128" y="5445224"/>
            <a:ext cx="1152128" cy="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876256" y="5877272"/>
            <a:ext cx="1152128" cy="0"/>
          </a:xfrm>
          <a:prstGeom prst="straightConnector1">
            <a:avLst/>
          </a:prstGeom>
          <a:ln w="1270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614837" y="5260558"/>
            <a:ext cx="1476164" cy="369332"/>
          </a:xfrm>
          <a:prstGeom prst="rect">
            <a:avLst/>
          </a:prstGeom>
          <a:noFill/>
        </p:spPr>
        <p:txBody>
          <a:bodyPr wrap="square" rtlCol="0">
            <a:spAutoFit/>
          </a:bodyPr>
          <a:lstStyle/>
          <a:p>
            <a:r>
              <a:rPr lang="en-US" dirty="0"/>
              <a:t>Tree edges</a:t>
            </a:r>
          </a:p>
        </p:txBody>
      </p:sp>
      <p:sp>
        <p:nvSpPr>
          <p:cNvPr id="43" name="TextBox 42"/>
          <p:cNvSpPr txBox="1"/>
          <p:nvPr/>
        </p:nvSpPr>
        <p:spPr>
          <a:xfrm>
            <a:off x="5670122" y="5665588"/>
            <a:ext cx="1476164" cy="369332"/>
          </a:xfrm>
          <a:prstGeom prst="rect">
            <a:avLst/>
          </a:prstGeom>
          <a:noFill/>
        </p:spPr>
        <p:txBody>
          <a:bodyPr wrap="square" rtlCol="0">
            <a:spAutoFit/>
          </a:bodyPr>
          <a:lstStyle/>
          <a:p>
            <a:r>
              <a:rPr lang="en-US" dirty="0"/>
              <a:t>Back edges</a:t>
            </a:r>
          </a:p>
        </p:txBody>
      </p:sp>
    </p:spTree>
    <p:extLst>
      <p:ext uri="{BB962C8B-B14F-4D97-AF65-F5344CB8AC3E}">
        <p14:creationId xmlns:p14="http://schemas.microsoft.com/office/powerpoint/2010/main" val="19314616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DFS of an Undirected Graph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During a DFS of an undirected graph  </a:t>
                </a:r>
                <a14:m>
                  <m:oMath xmlns:m="http://schemas.openxmlformats.org/officeDocument/2006/math">
                    <m:r>
                      <a:rPr lang="en-US" i="1">
                        <a:latin typeface="Cambria Math"/>
                      </a:rPr>
                      <m:t>𝐺</m:t>
                    </m:r>
                  </m:oMath>
                </a14:m>
                <a:r>
                  <a:rPr lang="en-US" dirty="0"/>
                  <a:t>, tree edges form a </a:t>
                </a:r>
                <a:r>
                  <a:rPr lang="en-US" b="1" dirty="0"/>
                  <a:t>depth-first spanning forest </a:t>
                </a:r>
                <a:r>
                  <a:rPr lang="en-US" dirty="0"/>
                  <a:t>of </a:t>
                </a:r>
                <a14:m>
                  <m:oMath xmlns:m="http://schemas.openxmlformats.org/officeDocument/2006/math">
                    <m:r>
                      <a:rPr lang="en-US" b="0" i="1" smtClean="0">
                        <a:latin typeface="Cambria Math"/>
                      </a:rPr>
                      <m:t>𝐺</m:t>
                    </m:r>
                    <m:r>
                      <a:rPr lang="en-US" b="0" i="1" smtClean="0">
                        <a:latin typeface="Cambria Math"/>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61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89</a:t>
            </a:fld>
            <a:endParaRPr lang="en-US"/>
          </a:p>
        </p:txBody>
      </p:sp>
    </p:spTree>
    <p:extLst>
      <p:ext uri="{BB962C8B-B14F-4D97-AF65-F5344CB8AC3E}">
        <p14:creationId xmlns:p14="http://schemas.microsoft.com/office/powerpoint/2010/main" val="983832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(cont’d)</a:t>
            </a:r>
          </a:p>
        </p:txBody>
      </p:sp>
      <p:sp>
        <p:nvSpPr>
          <p:cNvPr id="3" name="Content Placeholder 2"/>
          <p:cNvSpPr>
            <a:spLocks noGrp="1"/>
          </p:cNvSpPr>
          <p:nvPr>
            <p:ph idx="1"/>
          </p:nvPr>
        </p:nvSpPr>
        <p:spPr/>
        <p:txBody>
          <a:bodyPr/>
          <a:lstStyle/>
          <a:p>
            <a:r>
              <a:rPr lang="en-US" dirty="0"/>
              <a:t>The Facebook social network</a:t>
            </a:r>
          </a:p>
          <a:p>
            <a:r>
              <a:rPr lang="en-US" b="1" dirty="0"/>
              <a:t>Interesting problem</a:t>
            </a:r>
            <a:r>
              <a:rPr lang="en-US" dirty="0"/>
              <a:t>: Are John and Mary connected? What interesting clusters exist?</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9</a:t>
            </a:fld>
            <a:endParaRPr lang="en-US"/>
          </a:p>
        </p:txBody>
      </p:sp>
      <p:pic>
        <p:nvPicPr>
          <p:cNvPr id="7" name="Picture 6">
            <a:extLst>
              <a:ext uri="{FF2B5EF4-FFF2-40B4-BE49-F238E27FC236}">
                <a16:creationId xmlns:a16="http://schemas.microsoft.com/office/drawing/2014/main" id="{E18661AA-A7DC-4721-BC6F-25121650B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422387"/>
            <a:ext cx="3803915" cy="2852936"/>
          </a:xfrm>
          <a:prstGeom prst="rect">
            <a:avLst/>
          </a:prstGeom>
        </p:spPr>
      </p:pic>
    </p:spTree>
    <p:extLst>
      <p:ext uri="{BB962C8B-B14F-4D97-AF65-F5344CB8AC3E}">
        <p14:creationId xmlns:p14="http://schemas.microsoft.com/office/powerpoint/2010/main" val="29299996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BFS of an Undirected Graph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a:t>We can build a </a:t>
                </a:r>
                <a:r>
                  <a:rPr lang="en-US" b="1" dirty="0"/>
                  <a:t>spanning forest </a:t>
                </a:r>
                <a:r>
                  <a:rPr lang="en-US" dirty="0"/>
                  <a:t>when we perform a breadth-first search as well. We call this the </a:t>
                </a:r>
                <a:r>
                  <a:rPr lang="en-US" b="1" dirty="0"/>
                  <a:t>breadth-first spanning forest </a:t>
                </a:r>
                <a:r>
                  <a:rPr lang="en-US" dirty="0"/>
                  <a:t>of the graph.</a:t>
                </a:r>
              </a:p>
              <a:p>
                <a:r>
                  <a:rPr lang="en-US" dirty="0"/>
                  <a:t>We consider edge </a:t>
                </a:r>
                <a14:m>
                  <m:oMath xmlns:m="http://schemas.openxmlformats.org/officeDocument/2006/math">
                    <m:r>
                      <a:rPr lang="en-US" b="0" i="1" smtClean="0">
                        <a:latin typeface="Cambria Math"/>
                      </a:rPr>
                      <m:t>(</m:t>
                    </m:r>
                    <m:r>
                      <a:rPr lang="en-US" b="0" i="1" smtClean="0">
                        <a:latin typeface="Cambria Math"/>
                      </a:rPr>
                      <m:t>𝑣</m:t>
                    </m:r>
                    <m:r>
                      <a:rPr lang="en-US" b="0" i="1" smtClean="0">
                        <a:latin typeface="Cambria Math"/>
                      </a:rPr>
                      <m:t>,</m:t>
                    </m:r>
                    <m:r>
                      <a:rPr lang="en-US" b="0" i="1" smtClean="0">
                        <a:latin typeface="Cambria Math"/>
                      </a:rPr>
                      <m:t>𝑤</m:t>
                    </m:r>
                    <m:r>
                      <a:rPr lang="en-US" b="0" i="1" smtClean="0">
                        <a:latin typeface="Cambria Math"/>
                      </a:rPr>
                      <m:t>)</m:t>
                    </m:r>
                  </m:oMath>
                </a14:m>
                <a:r>
                  <a:rPr lang="en-US" dirty="0"/>
                  <a:t> to be a </a:t>
                </a:r>
                <a:r>
                  <a:rPr lang="en-US" b="1" dirty="0"/>
                  <a:t>tree edge </a:t>
                </a:r>
                <a:r>
                  <a:rPr lang="en-US" dirty="0"/>
                  <a:t>if vertex </a:t>
                </a:r>
                <a14:m>
                  <m:oMath xmlns:m="http://schemas.openxmlformats.org/officeDocument/2006/math">
                    <m:r>
                      <a:rPr lang="en-US" b="0" i="1" smtClean="0">
                        <a:latin typeface="Cambria Math"/>
                      </a:rPr>
                      <m:t>𝑤</m:t>
                    </m:r>
                  </m:oMath>
                </a14:m>
                <a:r>
                  <a:rPr lang="en-US" dirty="0"/>
                  <a:t> is first visited from vertex </a:t>
                </a:r>
                <a14:m>
                  <m:oMath xmlns:m="http://schemas.openxmlformats.org/officeDocument/2006/math">
                    <m:r>
                      <a:rPr lang="en-US" b="0" i="1" smtClean="0">
                        <a:latin typeface="Cambria Math"/>
                      </a:rPr>
                      <m:t>𝑣</m:t>
                    </m:r>
                  </m:oMath>
                </a14:m>
                <a:r>
                  <a:rPr lang="en-US" dirty="0"/>
                  <a:t> in the inner while loop of function </a:t>
                </a:r>
                <a:r>
                  <a:rPr lang="en-US" dirty="0" err="1">
                    <a:latin typeface="Courier New" pitchFamily="49" charset="0"/>
                    <a:cs typeface="Courier New" pitchFamily="49" charset="0"/>
                  </a:rPr>
                  <a:t>BreadthFirst</a:t>
                </a:r>
                <a:r>
                  <a:rPr lang="en-US" dirty="0"/>
                  <a:t>.</a:t>
                </a:r>
              </a:p>
              <a:p>
                <a:r>
                  <a:rPr lang="en-US" dirty="0"/>
                  <a:t>Every edge that is not a tree edge is a </a:t>
                </a:r>
                <a:r>
                  <a:rPr lang="en-US" b="1" dirty="0"/>
                  <a:t>cross edge</a:t>
                </a:r>
                <a:r>
                  <a:rPr lang="en-US" dirty="0"/>
                  <a:t>, that is, it connects two vertices neither of which is an ancestor of the other.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t="-1617" r="-2000" b="-121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90</a:t>
            </a:fld>
            <a:endParaRPr lang="en-US"/>
          </a:p>
        </p:txBody>
      </p:sp>
    </p:spTree>
    <p:extLst>
      <p:ext uri="{BB962C8B-B14F-4D97-AF65-F5344CB8AC3E}">
        <p14:creationId xmlns:p14="http://schemas.microsoft.com/office/powerpoint/2010/main" val="11787344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91</a:t>
            </a:fld>
            <a:endParaRPr lang="en-US"/>
          </a:p>
        </p:txBody>
      </p:sp>
      <p:sp>
        <p:nvSpPr>
          <p:cNvPr id="6" name="Oval 5"/>
          <p:cNvSpPr/>
          <p:nvPr/>
        </p:nvSpPr>
        <p:spPr>
          <a:xfrm>
            <a:off x="4572000" y="17728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36280" y="28169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00192" y="28169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1720" y="429309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35896" y="43028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89712" y="39330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68344" y="39547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6" idx="4"/>
            <a:endCxn id="10" idx="0"/>
          </p:cNvCxnSpPr>
          <p:nvPr/>
        </p:nvCxnSpPr>
        <p:spPr>
          <a:xfrm flipH="1">
            <a:off x="3815916" y="2132856"/>
            <a:ext cx="936104" cy="21699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a:endCxn id="9" idx="7"/>
          </p:cNvCxnSpPr>
          <p:nvPr/>
        </p:nvCxnSpPr>
        <p:spPr>
          <a:xfrm flipH="1">
            <a:off x="2359033" y="2080129"/>
            <a:ext cx="2265694" cy="22656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2"/>
            <a:endCxn id="7" idx="0"/>
          </p:cNvCxnSpPr>
          <p:nvPr/>
        </p:nvCxnSpPr>
        <p:spPr>
          <a:xfrm flipH="1">
            <a:off x="3116300" y="1952836"/>
            <a:ext cx="1455700" cy="8640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4"/>
            <a:endCxn id="10" idx="1"/>
          </p:cNvCxnSpPr>
          <p:nvPr/>
        </p:nvCxnSpPr>
        <p:spPr>
          <a:xfrm>
            <a:off x="3116300" y="3176972"/>
            <a:ext cx="572323" cy="117858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3"/>
            <a:endCxn id="9" idx="0"/>
          </p:cNvCxnSpPr>
          <p:nvPr/>
        </p:nvCxnSpPr>
        <p:spPr>
          <a:xfrm flipH="1">
            <a:off x="2231740" y="3124245"/>
            <a:ext cx="757267" cy="116885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6"/>
            <a:endCxn id="10" idx="2"/>
          </p:cNvCxnSpPr>
          <p:nvPr/>
        </p:nvCxnSpPr>
        <p:spPr>
          <a:xfrm>
            <a:off x="2411760" y="4473116"/>
            <a:ext cx="1224136" cy="973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6"/>
            <a:endCxn id="8" idx="1"/>
          </p:cNvCxnSpPr>
          <p:nvPr/>
        </p:nvCxnSpPr>
        <p:spPr>
          <a:xfrm>
            <a:off x="4932040" y="1952836"/>
            <a:ext cx="1420879" cy="916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4"/>
            <a:endCxn id="11" idx="0"/>
          </p:cNvCxnSpPr>
          <p:nvPr/>
        </p:nvCxnSpPr>
        <p:spPr>
          <a:xfrm flipH="1">
            <a:off x="6469732" y="3176972"/>
            <a:ext cx="10480" cy="7560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5"/>
            <a:endCxn id="12" idx="1"/>
          </p:cNvCxnSpPr>
          <p:nvPr/>
        </p:nvCxnSpPr>
        <p:spPr>
          <a:xfrm>
            <a:off x="6607505" y="3124245"/>
            <a:ext cx="1113566" cy="8832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6"/>
            <a:endCxn id="12" idx="2"/>
          </p:cNvCxnSpPr>
          <p:nvPr/>
        </p:nvCxnSpPr>
        <p:spPr>
          <a:xfrm>
            <a:off x="6649752" y="4113076"/>
            <a:ext cx="1018592" cy="2169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98363" y="1756031"/>
            <a:ext cx="307313" cy="369332"/>
          </a:xfrm>
          <a:prstGeom prst="rect">
            <a:avLst/>
          </a:prstGeom>
          <a:noFill/>
        </p:spPr>
        <p:txBody>
          <a:bodyPr wrap="square" rtlCol="0">
            <a:spAutoFit/>
          </a:bodyPr>
          <a:lstStyle/>
          <a:p>
            <a:r>
              <a:rPr lang="en-US" dirty="0"/>
              <a:t>A</a:t>
            </a:r>
          </a:p>
        </p:txBody>
      </p:sp>
      <p:sp>
        <p:nvSpPr>
          <p:cNvPr id="36" name="TextBox 35"/>
          <p:cNvSpPr txBox="1"/>
          <p:nvPr/>
        </p:nvSpPr>
        <p:spPr>
          <a:xfrm>
            <a:off x="2959619" y="2807640"/>
            <a:ext cx="307313" cy="369332"/>
          </a:xfrm>
          <a:prstGeom prst="rect">
            <a:avLst/>
          </a:prstGeom>
          <a:noFill/>
        </p:spPr>
        <p:txBody>
          <a:bodyPr wrap="square" rtlCol="0">
            <a:spAutoFit/>
          </a:bodyPr>
          <a:lstStyle/>
          <a:p>
            <a:r>
              <a:rPr lang="en-US" dirty="0"/>
              <a:t>B</a:t>
            </a:r>
          </a:p>
        </p:txBody>
      </p:sp>
      <p:sp>
        <p:nvSpPr>
          <p:cNvPr id="37" name="TextBox 36"/>
          <p:cNvSpPr txBox="1"/>
          <p:nvPr/>
        </p:nvSpPr>
        <p:spPr>
          <a:xfrm>
            <a:off x="2078083" y="4283804"/>
            <a:ext cx="307313" cy="369332"/>
          </a:xfrm>
          <a:prstGeom prst="rect">
            <a:avLst/>
          </a:prstGeom>
          <a:noFill/>
        </p:spPr>
        <p:txBody>
          <a:bodyPr wrap="square" rtlCol="0">
            <a:spAutoFit/>
          </a:bodyPr>
          <a:lstStyle/>
          <a:p>
            <a:r>
              <a:rPr lang="en-US" dirty="0"/>
              <a:t>D</a:t>
            </a:r>
          </a:p>
        </p:txBody>
      </p:sp>
      <p:sp>
        <p:nvSpPr>
          <p:cNvPr id="38" name="TextBox 37"/>
          <p:cNvSpPr txBox="1"/>
          <p:nvPr/>
        </p:nvSpPr>
        <p:spPr>
          <a:xfrm>
            <a:off x="3662259" y="4283804"/>
            <a:ext cx="307313" cy="369332"/>
          </a:xfrm>
          <a:prstGeom prst="rect">
            <a:avLst/>
          </a:prstGeom>
          <a:noFill/>
        </p:spPr>
        <p:txBody>
          <a:bodyPr wrap="square" rtlCol="0">
            <a:spAutoFit/>
          </a:bodyPr>
          <a:lstStyle/>
          <a:p>
            <a:r>
              <a:rPr lang="en-US" dirty="0"/>
              <a:t>E</a:t>
            </a:r>
          </a:p>
        </p:txBody>
      </p:sp>
      <p:sp>
        <p:nvSpPr>
          <p:cNvPr id="39" name="TextBox 38"/>
          <p:cNvSpPr txBox="1"/>
          <p:nvPr/>
        </p:nvSpPr>
        <p:spPr>
          <a:xfrm>
            <a:off x="6336187" y="2801367"/>
            <a:ext cx="307313" cy="369332"/>
          </a:xfrm>
          <a:prstGeom prst="rect">
            <a:avLst/>
          </a:prstGeom>
          <a:noFill/>
        </p:spPr>
        <p:txBody>
          <a:bodyPr wrap="square" rtlCol="0">
            <a:spAutoFit/>
          </a:bodyPr>
          <a:lstStyle/>
          <a:p>
            <a:r>
              <a:rPr lang="en-US" dirty="0"/>
              <a:t>C</a:t>
            </a:r>
          </a:p>
        </p:txBody>
      </p:sp>
      <p:sp>
        <p:nvSpPr>
          <p:cNvPr id="40" name="TextBox 39"/>
          <p:cNvSpPr txBox="1"/>
          <p:nvPr/>
        </p:nvSpPr>
        <p:spPr>
          <a:xfrm>
            <a:off x="6306050" y="3939256"/>
            <a:ext cx="307313" cy="369332"/>
          </a:xfrm>
          <a:prstGeom prst="rect">
            <a:avLst/>
          </a:prstGeom>
          <a:noFill/>
        </p:spPr>
        <p:txBody>
          <a:bodyPr wrap="square" rtlCol="0">
            <a:spAutoFit/>
          </a:bodyPr>
          <a:lstStyle/>
          <a:p>
            <a:r>
              <a:rPr lang="en-US" dirty="0"/>
              <a:t>F</a:t>
            </a:r>
          </a:p>
        </p:txBody>
      </p:sp>
      <p:sp>
        <p:nvSpPr>
          <p:cNvPr id="41" name="TextBox 40"/>
          <p:cNvSpPr txBox="1"/>
          <p:nvPr/>
        </p:nvSpPr>
        <p:spPr>
          <a:xfrm>
            <a:off x="7686943" y="3939256"/>
            <a:ext cx="307313" cy="369332"/>
          </a:xfrm>
          <a:prstGeom prst="rect">
            <a:avLst/>
          </a:prstGeom>
          <a:noFill/>
        </p:spPr>
        <p:txBody>
          <a:bodyPr wrap="square" rtlCol="0">
            <a:spAutoFit/>
          </a:bodyPr>
          <a:lstStyle/>
          <a:p>
            <a:r>
              <a:rPr lang="en-US" dirty="0"/>
              <a:t>G</a:t>
            </a:r>
          </a:p>
        </p:txBody>
      </p:sp>
      <p:sp>
        <p:nvSpPr>
          <p:cNvPr id="13" name="TextBox 12"/>
          <p:cNvSpPr txBox="1"/>
          <p:nvPr/>
        </p:nvSpPr>
        <p:spPr>
          <a:xfrm>
            <a:off x="755576" y="5661248"/>
            <a:ext cx="4752528" cy="369332"/>
          </a:xfrm>
          <a:prstGeom prst="rect">
            <a:avLst/>
          </a:prstGeom>
          <a:noFill/>
        </p:spPr>
        <p:txBody>
          <a:bodyPr wrap="square" rtlCol="0">
            <a:spAutoFit/>
          </a:bodyPr>
          <a:lstStyle/>
          <a:p>
            <a:r>
              <a:rPr lang="en-US" dirty="0"/>
              <a:t>Let us execute BFS with start node A.</a:t>
            </a:r>
          </a:p>
        </p:txBody>
      </p:sp>
    </p:spTree>
    <p:extLst>
      <p:ext uri="{BB962C8B-B14F-4D97-AF65-F5344CB8AC3E}">
        <p14:creationId xmlns:p14="http://schemas.microsoft.com/office/powerpoint/2010/main" val="6690081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(cont’d)</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92</a:t>
            </a:fld>
            <a:endParaRPr lang="en-US"/>
          </a:p>
        </p:txBody>
      </p:sp>
      <p:sp>
        <p:nvSpPr>
          <p:cNvPr id="6" name="Oval 5"/>
          <p:cNvSpPr/>
          <p:nvPr/>
        </p:nvSpPr>
        <p:spPr>
          <a:xfrm>
            <a:off x="4572000" y="177281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36280" y="28169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300192" y="28169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051720" y="429309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635896" y="43028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289712" y="393305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668344" y="395474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6" idx="4"/>
            <a:endCxn id="10" idx="0"/>
          </p:cNvCxnSpPr>
          <p:nvPr/>
        </p:nvCxnSpPr>
        <p:spPr>
          <a:xfrm flipH="1">
            <a:off x="3815916" y="2132856"/>
            <a:ext cx="936104" cy="216997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a:endCxn id="9" idx="7"/>
          </p:cNvCxnSpPr>
          <p:nvPr/>
        </p:nvCxnSpPr>
        <p:spPr>
          <a:xfrm flipH="1">
            <a:off x="2359033" y="2080129"/>
            <a:ext cx="2265694" cy="226569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2"/>
            <a:endCxn id="7" idx="0"/>
          </p:cNvCxnSpPr>
          <p:nvPr/>
        </p:nvCxnSpPr>
        <p:spPr>
          <a:xfrm flipH="1">
            <a:off x="3116300" y="1952836"/>
            <a:ext cx="1455700" cy="864096"/>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4"/>
            <a:endCxn id="10" idx="1"/>
          </p:cNvCxnSpPr>
          <p:nvPr/>
        </p:nvCxnSpPr>
        <p:spPr>
          <a:xfrm>
            <a:off x="3116300" y="3176972"/>
            <a:ext cx="572323" cy="11785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3"/>
            <a:endCxn id="9" idx="0"/>
          </p:cNvCxnSpPr>
          <p:nvPr/>
        </p:nvCxnSpPr>
        <p:spPr>
          <a:xfrm flipH="1">
            <a:off x="2231740" y="3124245"/>
            <a:ext cx="757267" cy="11688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6"/>
            <a:endCxn id="10" idx="2"/>
          </p:cNvCxnSpPr>
          <p:nvPr/>
        </p:nvCxnSpPr>
        <p:spPr>
          <a:xfrm>
            <a:off x="2411760" y="4473116"/>
            <a:ext cx="1224136" cy="97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6" idx="6"/>
            <a:endCxn id="8" idx="1"/>
          </p:cNvCxnSpPr>
          <p:nvPr/>
        </p:nvCxnSpPr>
        <p:spPr>
          <a:xfrm>
            <a:off x="4932040" y="1952836"/>
            <a:ext cx="1420879" cy="916823"/>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4"/>
            <a:endCxn id="11" idx="0"/>
          </p:cNvCxnSpPr>
          <p:nvPr/>
        </p:nvCxnSpPr>
        <p:spPr>
          <a:xfrm flipH="1">
            <a:off x="6469732" y="3176972"/>
            <a:ext cx="10480" cy="75608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8" idx="5"/>
            <a:endCxn id="12" idx="1"/>
          </p:cNvCxnSpPr>
          <p:nvPr/>
        </p:nvCxnSpPr>
        <p:spPr>
          <a:xfrm>
            <a:off x="6607505" y="3124245"/>
            <a:ext cx="1113566" cy="88323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1" idx="6"/>
            <a:endCxn id="12" idx="2"/>
          </p:cNvCxnSpPr>
          <p:nvPr/>
        </p:nvCxnSpPr>
        <p:spPr>
          <a:xfrm>
            <a:off x="6649752" y="4113076"/>
            <a:ext cx="1018592" cy="2169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598363" y="1756031"/>
            <a:ext cx="307313" cy="369332"/>
          </a:xfrm>
          <a:prstGeom prst="rect">
            <a:avLst/>
          </a:prstGeom>
          <a:noFill/>
        </p:spPr>
        <p:txBody>
          <a:bodyPr wrap="square" rtlCol="0">
            <a:spAutoFit/>
          </a:bodyPr>
          <a:lstStyle/>
          <a:p>
            <a:r>
              <a:rPr lang="en-US" dirty="0"/>
              <a:t>A</a:t>
            </a:r>
          </a:p>
        </p:txBody>
      </p:sp>
      <p:sp>
        <p:nvSpPr>
          <p:cNvPr id="36" name="TextBox 35"/>
          <p:cNvSpPr txBox="1"/>
          <p:nvPr/>
        </p:nvSpPr>
        <p:spPr>
          <a:xfrm>
            <a:off x="2959619" y="2807640"/>
            <a:ext cx="307313" cy="369332"/>
          </a:xfrm>
          <a:prstGeom prst="rect">
            <a:avLst/>
          </a:prstGeom>
          <a:noFill/>
        </p:spPr>
        <p:txBody>
          <a:bodyPr wrap="square" rtlCol="0">
            <a:spAutoFit/>
          </a:bodyPr>
          <a:lstStyle/>
          <a:p>
            <a:r>
              <a:rPr lang="en-US" dirty="0"/>
              <a:t>B</a:t>
            </a:r>
          </a:p>
        </p:txBody>
      </p:sp>
      <p:sp>
        <p:nvSpPr>
          <p:cNvPr id="37" name="TextBox 36"/>
          <p:cNvSpPr txBox="1"/>
          <p:nvPr/>
        </p:nvSpPr>
        <p:spPr>
          <a:xfrm>
            <a:off x="2078083" y="4283804"/>
            <a:ext cx="307313" cy="369332"/>
          </a:xfrm>
          <a:prstGeom prst="rect">
            <a:avLst/>
          </a:prstGeom>
          <a:noFill/>
        </p:spPr>
        <p:txBody>
          <a:bodyPr wrap="square" rtlCol="0">
            <a:spAutoFit/>
          </a:bodyPr>
          <a:lstStyle/>
          <a:p>
            <a:r>
              <a:rPr lang="en-US" dirty="0"/>
              <a:t>D</a:t>
            </a:r>
          </a:p>
        </p:txBody>
      </p:sp>
      <p:sp>
        <p:nvSpPr>
          <p:cNvPr id="38" name="TextBox 37"/>
          <p:cNvSpPr txBox="1"/>
          <p:nvPr/>
        </p:nvSpPr>
        <p:spPr>
          <a:xfrm>
            <a:off x="3662259" y="4283804"/>
            <a:ext cx="307313" cy="369332"/>
          </a:xfrm>
          <a:prstGeom prst="rect">
            <a:avLst/>
          </a:prstGeom>
          <a:noFill/>
        </p:spPr>
        <p:txBody>
          <a:bodyPr wrap="square" rtlCol="0">
            <a:spAutoFit/>
          </a:bodyPr>
          <a:lstStyle/>
          <a:p>
            <a:r>
              <a:rPr lang="en-US" dirty="0"/>
              <a:t>E</a:t>
            </a:r>
          </a:p>
        </p:txBody>
      </p:sp>
      <p:sp>
        <p:nvSpPr>
          <p:cNvPr id="39" name="TextBox 38"/>
          <p:cNvSpPr txBox="1"/>
          <p:nvPr/>
        </p:nvSpPr>
        <p:spPr>
          <a:xfrm>
            <a:off x="6336187" y="2801367"/>
            <a:ext cx="307313" cy="369332"/>
          </a:xfrm>
          <a:prstGeom prst="rect">
            <a:avLst/>
          </a:prstGeom>
          <a:noFill/>
        </p:spPr>
        <p:txBody>
          <a:bodyPr wrap="square" rtlCol="0">
            <a:spAutoFit/>
          </a:bodyPr>
          <a:lstStyle/>
          <a:p>
            <a:r>
              <a:rPr lang="en-US" dirty="0"/>
              <a:t>C</a:t>
            </a:r>
          </a:p>
        </p:txBody>
      </p:sp>
      <p:sp>
        <p:nvSpPr>
          <p:cNvPr id="40" name="TextBox 39"/>
          <p:cNvSpPr txBox="1"/>
          <p:nvPr/>
        </p:nvSpPr>
        <p:spPr>
          <a:xfrm>
            <a:off x="6306050" y="3939256"/>
            <a:ext cx="307313" cy="369332"/>
          </a:xfrm>
          <a:prstGeom prst="rect">
            <a:avLst/>
          </a:prstGeom>
          <a:noFill/>
        </p:spPr>
        <p:txBody>
          <a:bodyPr wrap="square" rtlCol="0">
            <a:spAutoFit/>
          </a:bodyPr>
          <a:lstStyle/>
          <a:p>
            <a:r>
              <a:rPr lang="en-US" dirty="0"/>
              <a:t>F</a:t>
            </a:r>
          </a:p>
        </p:txBody>
      </p:sp>
      <p:sp>
        <p:nvSpPr>
          <p:cNvPr id="41" name="TextBox 40"/>
          <p:cNvSpPr txBox="1"/>
          <p:nvPr/>
        </p:nvSpPr>
        <p:spPr>
          <a:xfrm>
            <a:off x="7686943" y="3939256"/>
            <a:ext cx="307313" cy="369332"/>
          </a:xfrm>
          <a:prstGeom prst="rect">
            <a:avLst/>
          </a:prstGeom>
          <a:noFill/>
        </p:spPr>
        <p:txBody>
          <a:bodyPr wrap="square" rtlCol="0">
            <a:spAutoFit/>
          </a:bodyPr>
          <a:lstStyle/>
          <a:p>
            <a:r>
              <a:rPr lang="en-US" dirty="0"/>
              <a:t>G</a:t>
            </a:r>
          </a:p>
        </p:txBody>
      </p:sp>
      <p:cxnSp>
        <p:nvCxnSpPr>
          <p:cNvPr id="31" name="Straight Arrow Connector 30"/>
          <p:cNvCxnSpPr/>
          <p:nvPr/>
        </p:nvCxnSpPr>
        <p:spPr>
          <a:xfrm>
            <a:off x="6842128" y="5445224"/>
            <a:ext cx="1152128" cy="0"/>
          </a:xfrm>
          <a:prstGeom prst="straightConnector1">
            <a:avLst/>
          </a:prstGeom>
          <a:ln w="12700">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6876256" y="5949280"/>
            <a:ext cx="1152128" cy="0"/>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567968" y="5260558"/>
            <a:ext cx="1476164" cy="369332"/>
          </a:xfrm>
          <a:prstGeom prst="rect">
            <a:avLst/>
          </a:prstGeom>
          <a:noFill/>
        </p:spPr>
        <p:txBody>
          <a:bodyPr wrap="square" rtlCol="0">
            <a:spAutoFit/>
          </a:bodyPr>
          <a:lstStyle/>
          <a:p>
            <a:r>
              <a:rPr lang="en-US" dirty="0"/>
              <a:t>Tree edges</a:t>
            </a:r>
          </a:p>
        </p:txBody>
      </p:sp>
      <p:sp>
        <p:nvSpPr>
          <p:cNvPr id="43" name="TextBox 42"/>
          <p:cNvSpPr txBox="1"/>
          <p:nvPr/>
        </p:nvSpPr>
        <p:spPr>
          <a:xfrm>
            <a:off x="5567968" y="5764614"/>
            <a:ext cx="1476164" cy="369332"/>
          </a:xfrm>
          <a:prstGeom prst="rect">
            <a:avLst/>
          </a:prstGeom>
          <a:noFill/>
        </p:spPr>
        <p:txBody>
          <a:bodyPr wrap="square" rtlCol="0">
            <a:spAutoFit/>
          </a:bodyPr>
          <a:lstStyle/>
          <a:p>
            <a:r>
              <a:rPr lang="en-US" dirty="0"/>
              <a:t>Cross edges</a:t>
            </a:r>
          </a:p>
        </p:txBody>
      </p:sp>
    </p:spTree>
    <p:extLst>
      <p:ext uri="{BB962C8B-B14F-4D97-AF65-F5344CB8AC3E}">
        <p14:creationId xmlns:p14="http://schemas.microsoft.com/office/powerpoint/2010/main" val="24584896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BFS of Directed Graphs</a:t>
            </a:r>
          </a:p>
        </p:txBody>
      </p:sp>
      <p:sp>
        <p:nvSpPr>
          <p:cNvPr id="3" name="Content Placeholder 2"/>
          <p:cNvSpPr>
            <a:spLocks noGrp="1"/>
          </p:cNvSpPr>
          <p:nvPr>
            <p:ph idx="1"/>
          </p:nvPr>
        </p:nvSpPr>
        <p:spPr/>
        <p:txBody>
          <a:bodyPr>
            <a:normAutofit fontScale="85000" lnSpcReduction="20000"/>
          </a:bodyPr>
          <a:lstStyle/>
          <a:p>
            <a:r>
              <a:rPr lang="en-US" dirty="0"/>
              <a:t>BFS can also work on directed graphs.</a:t>
            </a:r>
          </a:p>
          <a:p>
            <a:r>
              <a:rPr lang="en-US" dirty="0"/>
              <a:t>The algorithm visits vertices level by level and partitions the edges into two sets: </a:t>
            </a:r>
            <a:r>
              <a:rPr lang="en-US" b="1" dirty="0"/>
              <a:t>tree edges </a:t>
            </a:r>
            <a:r>
              <a:rPr lang="en-US" dirty="0"/>
              <a:t>and </a:t>
            </a:r>
            <a:r>
              <a:rPr lang="en-US" b="1" dirty="0"/>
              <a:t>non-tree edges</a:t>
            </a:r>
            <a:r>
              <a:rPr lang="en-US" dirty="0"/>
              <a:t>.</a:t>
            </a:r>
          </a:p>
          <a:p>
            <a:r>
              <a:rPr lang="en-US" dirty="0"/>
              <a:t>Tree edges define a </a:t>
            </a:r>
            <a:r>
              <a:rPr lang="en-US" b="1" dirty="0"/>
              <a:t>breadth-first spanning forest.</a:t>
            </a:r>
          </a:p>
          <a:p>
            <a:r>
              <a:rPr lang="en-US" dirty="0"/>
              <a:t>Non-tree edges are of two kinds: </a:t>
            </a:r>
            <a:r>
              <a:rPr lang="en-US" b="1" dirty="0"/>
              <a:t>back edges </a:t>
            </a:r>
            <a:r>
              <a:rPr lang="en-US" dirty="0"/>
              <a:t>and </a:t>
            </a:r>
            <a:r>
              <a:rPr lang="en-US" b="1" dirty="0"/>
              <a:t>cross edges.</a:t>
            </a:r>
          </a:p>
          <a:p>
            <a:r>
              <a:rPr lang="en-US" dirty="0"/>
              <a:t>Back edges connect a vertex to one of its ancestors. Cross edges connect a vertex to another vertex that is neither its ancestor nor its descendant.</a:t>
            </a:r>
          </a:p>
          <a:p>
            <a:r>
              <a:rPr lang="en-US" dirty="0"/>
              <a:t>There are no forward edges.</a:t>
            </a:r>
          </a:p>
          <a:p>
            <a:endParaRPr lang="en-US" b="1"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93</a:t>
            </a:fld>
            <a:endParaRPr lang="en-US"/>
          </a:p>
        </p:txBody>
      </p:sp>
    </p:spTree>
    <p:extLst>
      <p:ext uri="{BB962C8B-B14F-4D97-AF65-F5344CB8AC3E}">
        <p14:creationId xmlns:p14="http://schemas.microsoft.com/office/powerpoint/2010/main" val="7074261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Acyclic Graphs</a:t>
            </a:r>
          </a:p>
        </p:txBody>
      </p:sp>
      <p:sp>
        <p:nvSpPr>
          <p:cNvPr id="3" name="Content Placeholder 2"/>
          <p:cNvSpPr>
            <a:spLocks noGrp="1"/>
          </p:cNvSpPr>
          <p:nvPr>
            <p:ph idx="1"/>
          </p:nvPr>
        </p:nvSpPr>
        <p:spPr/>
        <p:txBody>
          <a:bodyPr/>
          <a:lstStyle/>
          <a:p>
            <a:r>
              <a:rPr lang="en-US" dirty="0"/>
              <a:t>Let </a:t>
            </a:r>
            <a:r>
              <a:rPr lang="en-US" i="1" dirty="0">
                <a:latin typeface="Cambria Math" pitchFamily="18" charset="0"/>
                <a:ea typeface="Cambria Math" pitchFamily="18" charset="0"/>
              </a:rPr>
              <a:t>G</a:t>
            </a:r>
            <a:r>
              <a:rPr lang="en-US" dirty="0"/>
              <a:t> be a directed graph with no cycles. Such a graph is called </a:t>
            </a:r>
            <a:r>
              <a:rPr lang="en-US" b="1" dirty="0"/>
              <a:t>acyclic</a:t>
            </a:r>
            <a:r>
              <a:rPr lang="en-US" dirty="0"/>
              <a:t>. We abbreviate the term directed acyclic graph to </a:t>
            </a:r>
            <a:r>
              <a:rPr lang="en-US" b="1" dirty="0"/>
              <a:t>dag</a:t>
            </a:r>
            <a:r>
              <a:rPr lang="en-US" dirty="0"/>
              <a:t>.</a:t>
            </a:r>
          </a:p>
          <a:p>
            <a:r>
              <a:rPr lang="en-US" dirty="0" err="1"/>
              <a:t>Dags</a:t>
            </a:r>
            <a:r>
              <a:rPr lang="en-US" dirty="0"/>
              <a:t> are more general than trees but less general than arbitrary directed graphs.</a:t>
            </a:r>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94</a:t>
            </a:fld>
            <a:endParaRPr lang="en-US"/>
          </a:p>
        </p:txBody>
      </p:sp>
    </p:spTree>
    <p:extLst>
      <p:ext uri="{BB962C8B-B14F-4D97-AF65-F5344CB8AC3E}">
        <p14:creationId xmlns:p14="http://schemas.microsoft.com/office/powerpoint/2010/main" val="37178487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Tree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95</a:t>
            </a:fld>
            <a:endParaRPr lang="en-US"/>
          </a:p>
        </p:txBody>
      </p:sp>
      <p:sp>
        <p:nvSpPr>
          <p:cNvPr id="6" name="Oval 5"/>
          <p:cNvSpPr/>
          <p:nvPr/>
        </p:nvSpPr>
        <p:spPr>
          <a:xfrm>
            <a:off x="4211960" y="19168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780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04048" y="278277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94448" y="4149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80112" y="4149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6" idx="3"/>
            <a:endCxn id="7" idx="7"/>
          </p:cNvCxnSpPr>
          <p:nvPr/>
        </p:nvCxnSpPr>
        <p:spPr>
          <a:xfrm flipH="1">
            <a:off x="3511161" y="2224145"/>
            <a:ext cx="753526" cy="609510"/>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5"/>
            <a:endCxn id="8" idx="1"/>
          </p:cNvCxnSpPr>
          <p:nvPr/>
        </p:nvCxnSpPr>
        <p:spPr>
          <a:xfrm>
            <a:off x="4519273" y="2224145"/>
            <a:ext cx="537502" cy="61135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9" idx="0"/>
          </p:cNvCxnSpPr>
          <p:nvPr/>
        </p:nvCxnSpPr>
        <p:spPr>
          <a:xfrm flipH="1">
            <a:off x="4374468" y="3090089"/>
            <a:ext cx="682307" cy="105899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5"/>
            <a:endCxn id="10" idx="0"/>
          </p:cNvCxnSpPr>
          <p:nvPr/>
        </p:nvCxnSpPr>
        <p:spPr>
          <a:xfrm>
            <a:off x="5311361" y="3090089"/>
            <a:ext cx="448771" cy="105899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5955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Dag</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96</a:t>
            </a:fld>
            <a:endParaRPr lang="en-US"/>
          </a:p>
        </p:txBody>
      </p:sp>
      <p:sp>
        <p:nvSpPr>
          <p:cNvPr id="6" name="Oval 5"/>
          <p:cNvSpPr/>
          <p:nvPr/>
        </p:nvSpPr>
        <p:spPr>
          <a:xfrm>
            <a:off x="4211960" y="19168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780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04048" y="278277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94448" y="4149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80112" y="4149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6" idx="3"/>
            <a:endCxn id="7" idx="7"/>
          </p:cNvCxnSpPr>
          <p:nvPr/>
        </p:nvCxnSpPr>
        <p:spPr>
          <a:xfrm flipH="1">
            <a:off x="3511161" y="2224145"/>
            <a:ext cx="753526" cy="609510"/>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5"/>
            <a:endCxn id="8" idx="1"/>
          </p:cNvCxnSpPr>
          <p:nvPr/>
        </p:nvCxnSpPr>
        <p:spPr>
          <a:xfrm>
            <a:off x="4519273" y="2224145"/>
            <a:ext cx="537502" cy="61135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9" idx="7"/>
          </p:cNvCxnSpPr>
          <p:nvPr/>
        </p:nvCxnSpPr>
        <p:spPr>
          <a:xfrm flipH="1">
            <a:off x="4501761" y="3090089"/>
            <a:ext cx="555014" cy="111171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5"/>
            <a:endCxn id="10" idx="0"/>
          </p:cNvCxnSpPr>
          <p:nvPr/>
        </p:nvCxnSpPr>
        <p:spPr>
          <a:xfrm>
            <a:off x="5311361" y="3090089"/>
            <a:ext cx="448771" cy="105899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5"/>
            <a:endCxn id="9" idx="1"/>
          </p:cNvCxnSpPr>
          <p:nvPr/>
        </p:nvCxnSpPr>
        <p:spPr>
          <a:xfrm>
            <a:off x="3511161" y="3088241"/>
            <a:ext cx="736014" cy="111356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5839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Dag</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97</a:t>
            </a:fld>
            <a:endParaRPr lang="en-US"/>
          </a:p>
        </p:txBody>
      </p:sp>
      <p:sp>
        <p:nvSpPr>
          <p:cNvPr id="6" name="Oval 5"/>
          <p:cNvSpPr/>
          <p:nvPr/>
        </p:nvSpPr>
        <p:spPr>
          <a:xfrm>
            <a:off x="4211960" y="191683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3848" y="2780928"/>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004048" y="278277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94448" y="4149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80112" y="4149080"/>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6" idx="3"/>
            <a:endCxn id="7" idx="7"/>
          </p:cNvCxnSpPr>
          <p:nvPr/>
        </p:nvCxnSpPr>
        <p:spPr>
          <a:xfrm flipH="1">
            <a:off x="3511161" y="2224145"/>
            <a:ext cx="753526" cy="609510"/>
          </a:xfrm>
          <a:prstGeom prst="line">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5"/>
            <a:endCxn id="8" idx="1"/>
          </p:cNvCxnSpPr>
          <p:nvPr/>
        </p:nvCxnSpPr>
        <p:spPr>
          <a:xfrm>
            <a:off x="4519273" y="2224145"/>
            <a:ext cx="537502" cy="61135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9" idx="7"/>
          </p:cNvCxnSpPr>
          <p:nvPr/>
        </p:nvCxnSpPr>
        <p:spPr>
          <a:xfrm flipH="1">
            <a:off x="4501761" y="3090089"/>
            <a:ext cx="555014" cy="1111718"/>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5"/>
            <a:endCxn id="10" idx="0"/>
          </p:cNvCxnSpPr>
          <p:nvPr/>
        </p:nvCxnSpPr>
        <p:spPr>
          <a:xfrm>
            <a:off x="5311361" y="3090089"/>
            <a:ext cx="448771" cy="105899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5"/>
            <a:endCxn id="9" idx="1"/>
          </p:cNvCxnSpPr>
          <p:nvPr/>
        </p:nvCxnSpPr>
        <p:spPr>
          <a:xfrm>
            <a:off x="3511161" y="3088241"/>
            <a:ext cx="736014" cy="111356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0" idx="2"/>
            <a:endCxn id="9" idx="6"/>
          </p:cNvCxnSpPr>
          <p:nvPr/>
        </p:nvCxnSpPr>
        <p:spPr>
          <a:xfrm flipH="1">
            <a:off x="4554488" y="4329100"/>
            <a:ext cx="102562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4100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a:t>
            </a:r>
            <a:r>
              <a:rPr lang="en-US" dirty="0" err="1"/>
              <a:t>Dags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Dags are useful in representing the syntactic structure of arithmetic expressions with common </a:t>
                </a:r>
                <a:r>
                  <a:rPr lang="en-US" dirty="0" err="1"/>
                  <a:t>subexpressions</a:t>
                </a:r>
                <a:r>
                  <a:rPr lang="en-US" dirty="0"/>
                  <a:t>.</a:t>
                </a:r>
              </a:p>
              <a:p>
                <a:endParaRPr lang="en-US" dirty="0"/>
              </a:p>
              <a:p>
                <a:r>
                  <a:rPr lang="en-US" b="1" dirty="0"/>
                  <a:t>Example</a:t>
                </a:r>
                <a:r>
                  <a:rPr lang="en-US" dirty="0"/>
                  <a:t>: Consider the following arithmetic expression</a:t>
                </a:r>
              </a:p>
              <a:p>
                <a:pPr marL="0" indent="0">
                  <a:buNone/>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a:rPr>
                                <m:t>𝑎</m:t>
                              </m:r>
                              <m:r>
                                <a:rPr lang="en-US" b="0" i="1" smtClean="0">
                                  <a:latin typeface="Cambria Math"/>
                                </a:rPr>
                                <m:t>+</m:t>
                              </m:r>
                              <m:r>
                                <a:rPr lang="en-US" b="0" i="1" smtClean="0">
                                  <a:latin typeface="Cambria Math"/>
                                </a:rPr>
                                <m:t>𝑏</m:t>
                              </m:r>
                            </m:e>
                          </m:d>
                          <m:r>
                            <a:rPr lang="en-US" b="0" i="1" smtClean="0">
                              <a:latin typeface="Cambria Math"/>
                            </a:rPr>
                            <m:t>∗</m:t>
                          </m:r>
                          <m:r>
                            <a:rPr lang="en-US" b="0" i="1" smtClean="0">
                              <a:latin typeface="Cambria Math"/>
                            </a:rPr>
                            <m:t>𝑐</m:t>
                          </m:r>
                          <m:r>
                            <a:rPr lang="en-US" b="0" i="1" smtClean="0">
                              <a:latin typeface="Cambria Math"/>
                            </a:rPr>
                            <m:t>+</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a:rPr>
                                    <m:t>𝑎</m:t>
                                  </m:r>
                                  <m:r>
                                    <a:rPr lang="en-US" b="0" i="1" smtClean="0">
                                      <a:latin typeface="Cambria Math"/>
                                    </a:rPr>
                                    <m:t>+</m:t>
                                  </m:r>
                                  <m:r>
                                    <a:rPr lang="en-US" b="0" i="1" smtClean="0">
                                      <a:latin typeface="Cambria Math"/>
                                    </a:rPr>
                                    <m:t>𝑏</m:t>
                                  </m:r>
                                </m:e>
                              </m:d>
                              <m:r>
                                <a:rPr lang="en-US" b="0" i="1" smtClean="0">
                                  <a:latin typeface="Cambria Math"/>
                                </a:rPr>
                                <m:t>+</m:t>
                              </m:r>
                              <m:r>
                                <a:rPr lang="en-US" b="0" i="1" smtClean="0">
                                  <a:latin typeface="Cambria Math"/>
                                </a:rPr>
                                <m:t>𝑒</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𝑒</m:t>
                              </m:r>
                              <m:r>
                                <a:rPr lang="en-US" b="0" i="1" smtClean="0">
                                  <a:latin typeface="Cambria Math"/>
                                </a:rPr>
                                <m:t>+</m:t>
                              </m:r>
                              <m:r>
                                <a:rPr lang="en-US" b="0" i="1" smtClean="0">
                                  <a:latin typeface="Cambria Math"/>
                                </a:rPr>
                                <m:t>𝑓</m:t>
                              </m:r>
                            </m:e>
                          </m:d>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𝑎</m:t>
                          </m:r>
                          <m:r>
                            <a:rPr lang="en-US" b="0" i="1" smtClean="0">
                              <a:latin typeface="Cambria Math"/>
                            </a:rPr>
                            <m:t>+</m:t>
                          </m:r>
                          <m:r>
                            <a:rPr lang="en-US" b="0" i="1" smtClean="0">
                              <a:latin typeface="Cambria Math"/>
                            </a:rPr>
                            <m:t>𝑏</m:t>
                          </m:r>
                        </m:e>
                      </m:d>
                      <m:r>
                        <a:rPr lang="en-US" b="0" i="1" smtClean="0">
                          <a:latin typeface="Cambria Math"/>
                        </a:rPr>
                        <m:t>∗</m:t>
                      </m:r>
                      <m:r>
                        <a:rPr lang="en-US" b="0" i="1" smtClean="0">
                          <a:latin typeface="Cambria Math"/>
                        </a:rPr>
                        <m:t>𝑐</m:t>
                      </m:r>
                      <m:r>
                        <a:rPr lang="en-US" b="0" i="1" smtClean="0">
                          <a:latin typeface="Cambria Math"/>
                        </a:rPr>
                        <m:t>)</m:t>
                      </m:r>
                    </m:oMath>
                  </m:oMathPara>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98</a:t>
            </a:fld>
            <a:endParaRPr lang="en-US"/>
          </a:p>
        </p:txBody>
      </p:sp>
    </p:spTree>
    <p:extLst>
      <p:ext uri="{BB962C8B-B14F-4D97-AF65-F5344CB8AC3E}">
        <p14:creationId xmlns:p14="http://schemas.microsoft.com/office/powerpoint/2010/main" val="23068682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Dag for the Example</a:t>
            </a:r>
          </a:p>
        </p:txBody>
      </p:sp>
      <p:sp>
        <p:nvSpPr>
          <p:cNvPr id="3" name="Content Placeholder 2"/>
          <p:cNvSpPr>
            <a:spLocks noGrp="1"/>
          </p:cNvSpPr>
          <p:nvPr>
            <p:ph idx="1"/>
          </p:nvPr>
        </p:nvSpPr>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Data Structures and Programming Techniques</a:t>
            </a:r>
          </a:p>
        </p:txBody>
      </p:sp>
      <p:sp>
        <p:nvSpPr>
          <p:cNvPr id="5" name="Slide Number Placeholder 4"/>
          <p:cNvSpPr>
            <a:spLocks noGrp="1"/>
          </p:cNvSpPr>
          <p:nvPr>
            <p:ph type="sldNum" sz="quarter" idx="12"/>
          </p:nvPr>
        </p:nvSpPr>
        <p:spPr/>
        <p:txBody>
          <a:bodyPr/>
          <a:lstStyle/>
          <a:p>
            <a:fld id="{4C63FC26-54B7-4F53-9C96-C501E34DF814}" type="slidenum">
              <a:rPr lang="en-US" smtClean="0"/>
              <a:t>99</a:t>
            </a:fld>
            <a:endParaRPr lang="en-US"/>
          </a:p>
        </p:txBody>
      </p:sp>
      <p:sp>
        <p:nvSpPr>
          <p:cNvPr id="6" name="Oval 5"/>
          <p:cNvSpPr/>
          <p:nvPr/>
        </p:nvSpPr>
        <p:spPr>
          <a:xfrm>
            <a:off x="3361916" y="163853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364136" y="2435436"/>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35696" y="328498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256076" y="328498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27584" y="40770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736148" y="3752879"/>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1520" y="508518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17824" y="508518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96036" y="40770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940152" y="4077072"/>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256076" y="508518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20272" y="5085184"/>
            <a:ext cx="360040" cy="36004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a:stCxn id="6" idx="4"/>
            <a:endCxn id="7" idx="0"/>
          </p:cNvCxnSpPr>
          <p:nvPr/>
        </p:nvCxnSpPr>
        <p:spPr>
          <a:xfrm>
            <a:off x="3541936" y="1998576"/>
            <a:ext cx="2220" cy="43686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a:endCxn id="8" idx="7"/>
          </p:cNvCxnSpPr>
          <p:nvPr/>
        </p:nvCxnSpPr>
        <p:spPr>
          <a:xfrm flipH="1">
            <a:off x="2143009" y="2742749"/>
            <a:ext cx="1273854" cy="59496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5"/>
            <a:endCxn id="9" idx="1"/>
          </p:cNvCxnSpPr>
          <p:nvPr/>
        </p:nvCxnSpPr>
        <p:spPr>
          <a:xfrm>
            <a:off x="3671449" y="2742749"/>
            <a:ext cx="1637354" cy="59496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3"/>
            <a:endCxn id="10" idx="7"/>
          </p:cNvCxnSpPr>
          <p:nvPr/>
        </p:nvCxnSpPr>
        <p:spPr>
          <a:xfrm flipH="1">
            <a:off x="1134897" y="3592297"/>
            <a:ext cx="753526" cy="53750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5"/>
            <a:endCxn id="11" idx="1"/>
          </p:cNvCxnSpPr>
          <p:nvPr/>
        </p:nvCxnSpPr>
        <p:spPr>
          <a:xfrm>
            <a:off x="2143009" y="3592297"/>
            <a:ext cx="645866" cy="21330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3"/>
            <a:endCxn id="14" idx="0"/>
          </p:cNvCxnSpPr>
          <p:nvPr/>
        </p:nvCxnSpPr>
        <p:spPr>
          <a:xfrm flipH="1">
            <a:off x="4776056" y="3592297"/>
            <a:ext cx="532747" cy="48477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5"/>
            <a:endCxn id="15" idx="0"/>
          </p:cNvCxnSpPr>
          <p:nvPr/>
        </p:nvCxnSpPr>
        <p:spPr>
          <a:xfrm>
            <a:off x="5563389" y="3592297"/>
            <a:ext cx="556783" cy="48477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4" idx="4"/>
            <a:endCxn id="16" idx="1"/>
          </p:cNvCxnSpPr>
          <p:nvPr/>
        </p:nvCxnSpPr>
        <p:spPr>
          <a:xfrm>
            <a:off x="4776056" y="4437112"/>
            <a:ext cx="532747" cy="700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4"/>
            <a:endCxn id="16" idx="7"/>
          </p:cNvCxnSpPr>
          <p:nvPr/>
        </p:nvCxnSpPr>
        <p:spPr>
          <a:xfrm flipH="1">
            <a:off x="5563389" y="4437112"/>
            <a:ext cx="556783" cy="700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5" idx="5"/>
            <a:endCxn id="17" idx="1"/>
          </p:cNvCxnSpPr>
          <p:nvPr/>
        </p:nvCxnSpPr>
        <p:spPr>
          <a:xfrm>
            <a:off x="6247465" y="4384385"/>
            <a:ext cx="825534" cy="7535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0" idx="3"/>
            <a:endCxn id="12" idx="0"/>
          </p:cNvCxnSpPr>
          <p:nvPr/>
        </p:nvCxnSpPr>
        <p:spPr>
          <a:xfrm flipH="1">
            <a:off x="431540" y="4384385"/>
            <a:ext cx="448771" cy="70079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0" idx="5"/>
            <a:endCxn id="13" idx="1"/>
          </p:cNvCxnSpPr>
          <p:nvPr/>
        </p:nvCxnSpPr>
        <p:spPr>
          <a:xfrm>
            <a:off x="1134897" y="4384385"/>
            <a:ext cx="335654" cy="75352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14643" y="1652784"/>
            <a:ext cx="254586" cy="369332"/>
          </a:xfrm>
          <a:prstGeom prst="rect">
            <a:avLst/>
          </a:prstGeom>
          <a:noFill/>
        </p:spPr>
        <p:txBody>
          <a:bodyPr wrap="square" rtlCol="0">
            <a:spAutoFit/>
          </a:bodyPr>
          <a:lstStyle/>
          <a:p>
            <a:pPr algn="ctr"/>
            <a:r>
              <a:rPr lang="en-US" dirty="0"/>
              <a:t>*</a:t>
            </a:r>
          </a:p>
        </p:txBody>
      </p:sp>
      <p:sp>
        <p:nvSpPr>
          <p:cNvPr id="46" name="TextBox 45"/>
          <p:cNvSpPr txBox="1"/>
          <p:nvPr/>
        </p:nvSpPr>
        <p:spPr>
          <a:xfrm>
            <a:off x="3416863" y="2442494"/>
            <a:ext cx="254586" cy="369332"/>
          </a:xfrm>
          <a:prstGeom prst="rect">
            <a:avLst/>
          </a:prstGeom>
          <a:noFill/>
        </p:spPr>
        <p:txBody>
          <a:bodyPr wrap="square" rtlCol="0">
            <a:spAutoFit/>
          </a:bodyPr>
          <a:lstStyle/>
          <a:p>
            <a:pPr algn="ctr"/>
            <a:r>
              <a:rPr lang="en-US" dirty="0"/>
              <a:t>+</a:t>
            </a:r>
          </a:p>
        </p:txBody>
      </p:sp>
      <p:sp>
        <p:nvSpPr>
          <p:cNvPr id="47" name="TextBox 46"/>
          <p:cNvSpPr txBox="1"/>
          <p:nvPr/>
        </p:nvSpPr>
        <p:spPr>
          <a:xfrm>
            <a:off x="1888423" y="3336803"/>
            <a:ext cx="254586" cy="369332"/>
          </a:xfrm>
          <a:prstGeom prst="rect">
            <a:avLst/>
          </a:prstGeom>
          <a:noFill/>
        </p:spPr>
        <p:txBody>
          <a:bodyPr wrap="square" rtlCol="0">
            <a:spAutoFit/>
          </a:bodyPr>
          <a:lstStyle/>
          <a:p>
            <a:pPr algn="ctr"/>
            <a:r>
              <a:rPr lang="en-US" dirty="0"/>
              <a:t>*</a:t>
            </a:r>
          </a:p>
        </p:txBody>
      </p:sp>
      <p:sp>
        <p:nvSpPr>
          <p:cNvPr id="48" name="TextBox 47"/>
          <p:cNvSpPr txBox="1"/>
          <p:nvPr/>
        </p:nvSpPr>
        <p:spPr>
          <a:xfrm>
            <a:off x="5308803" y="3304537"/>
            <a:ext cx="254586" cy="369332"/>
          </a:xfrm>
          <a:prstGeom prst="rect">
            <a:avLst/>
          </a:prstGeom>
          <a:noFill/>
        </p:spPr>
        <p:txBody>
          <a:bodyPr wrap="square" rtlCol="0">
            <a:spAutoFit/>
          </a:bodyPr>
          <a:lstStyle/>
          <a:p>
            <a:pPr algn="ctr"/>
            <a:r>
              <a:rPr lang="en-US" dirty="0"/>
              <a:t>*</a:t>
            </a:r>
          </a:p>
        </p:txBody>
      </p:sp>
      <p:sp>
        <p:nvSpPr>
          <p:cNvPr id="49" name="TextBox 48"/>
          <p:cNvSpPr txBox="1"/>
          <p:nvPr/>
        </p:nvSpPr>
        <p:spPr>
          <a:xfrm>
            <a:off x="4648763" y="4087812"/>
            <a:ext cx="254586" cy="369332"/>
          </a:xfrm>
          <a:prstGeom prst="rect">
            <a:avLst/>
          </a:prstGeom>
          <a:noFill/>
        </p:spPr>
        <p:txBody>
          <a:bodyPr wrap="square" rtlCol="0">
            <a:spAutoFit/>
          </a:bodyPr>
          <a:lstStyle/>
          <a:p>
            <a:pPr algn="ctr"/>
            <a:r>
              <a:rPr lang="en-US" dirty="0"/>
              <a:t>+</a:t>
            </a:r>
          </a:p>
        </p:txBody>
      </p:sp>
      <p:sp>
        <p:nvSpPr>
          <p:cNvPr id="50" name="TextBox 49"/>
          <p:cNvSpPr txBox="1"/>
          <p:nvPr/>
        </p:nvSpPr>
        <p:spPr>
          <a:xfrm>
            <a:off x="5992879" y="4067780"/>
            <a:ext cx="254586" cy="369332"/>
          </a:xfrm>
          <a:prstGeom prst="rect">
            <a:avLst/>
          </a:prstGeom>
          <a:noFill/>
        </p:spPr>
        <p:txBody>
          <a:bodyPr wrap="square" rtlCol="0">
            <a:spAutoFit/>
          </a:bodyPr>
          <a:lstStyle/>
          <a:p>
            <a:pPr algn="ctr"/>
            <a:r>
              <a:rPr lang="en-US" dirty="0"/>
              <a:t>+</a:t>
            </a:r>
          </a:p>
        </p:txBody>
      </p:sp>
      <p:sp>
        <p:nvSpPr>
          <p:cNvPr id="51" name="TextBox 50"/>
          <p:cNvSpPr txBox="1"/>
          <p:nvPr/>
        </p:nvSpPr>
        <p:spPr>
          <a:xfrm>
            <a:off x="5308803" y="5053826"/>
            <a:ext cx="254586" cy="369332"/>
          </a:xfrm>
          <a:prstGeom prst="rect">
            <a:avLst/>
          </a:prstGeom>
          <a:noFill/>
        </p:spPr>
        <p:txBody>
          <a:bodyPr wrap="square" rtlCol="0">
            <a:spAutoFit/>
          </a:bodyPr>
          <a:lstStyle/>
          <a:p>
            <a:pPr algn="ctr"/>
            <a:r>
              <a:rPr lang="en-US" dirty="0"/>
              <a:t>e</a:t>
            </a:r>
          </a:p>
        </p:txBody>
      </p:sp>
      <p:sp>
        <p:nvSpPr>
          <p:cNvPr id="52" name="TextBox 51"/>
          <p:cNvSpPr txBox="1"/>
          <p:nvPr/>
        </p:nvSpPr>
        <p:spPr>
          <a:xfrm>
            <a:off x="7092934" y="5085429"/>
            <a:ext cx="254586" cy="369332"/>
          </a:xfrm>
          <a:prstGeom prst="rect">
            <a:avLst/>
          </a:prstGeom>
          <a:noFill/>
        </p:spPr>
        <p:txBody>
          <a:bodyPr wrap="square" rtlCol="0">
            <a:spAutoFit/>
          </a:bodyPr>
          <a:lstStyle/>
          <a:p>
            <a:pPr algn="ctr"/>
            <a:r>
              <a:rPr lang="en-US" dirty="0"/>
              <a:t>f</a:t>
            </a:r>
          </a:p>
        </p:txBody>
      </p:sp>
      <p:sp>
        <p:nvSpPr>
          <p:cNvPr id="53" name="TextBox 52"/>
          <p:cNvSpPr txBox="1"/>
          <p:nvPr/>
        </p:nvSpPr>
        <p:spPr>
          <a:xfrm>
            <a:off x="304247" y="5072102"/>
            <a:ext cx="254586" cy="369332"/>
          </a:xfrm>
          <a:prstGeom prst="rect">
            <a:avLst/>
          </a:prstGeom>
          <a:noFill/>
        </p:spPr>
        <p:txBody>
          <a:bodyPr wrap="square" rtlCol="0">
            <a:spAutoFit/>
          </a:bodyPr>
          <a:lstStyle/>
          <a:p>
            <a:pPr algn="ctr"/>
            <a:r>
              <a:rPr lang="en-US" dirty="0"/>
              <a:t>a</a:t>
            </a:r>
          </a:p>
        </p:txBody>
      </p:sp>
      <p:sp>
        <p:nvSpPr>
          <p:cNvPr id="54" name="TextBox 53"/>
          <p:cNvSpPr txBox="1"/>
          <p:nvPr/>
        </p:nvSpPr>
        <p:spPr>
          <a:xfrm>
            <a:off x="1470551" y="5080538"/>
            <a:ext cx="254586" cy="369332"/>
          </a:xfrm>
          <a:prstGeom prst="rect">
            <a:avLst/>
          </a:prstGeom>
          <a:noFill/>
        </p:spPr>
        <p:txBody>
          <a:bodyPr wrap="square" rtlCol="0">
            <a:spAutoFit/>
          </a:bodyPr>
          <a:lstStyle/>
          <a:p>
            <a:pPr algn="ctr"/>
            <a:r>
              <a:rPr lang="en-US" dirty="0"/>
              <a:t>b</a:t>
            </a:r>
          </a:p>
        </p:txBody>
      </p:sp>
      <p:sp>
        <p:nvSpPr>
          <p:cNvPr id="55" name="TextBox 54"/>
          <p:cNvSpPr txBox="1"/>
          <p:nvPr/>
        </p:nvSpPr>
        <p:spPr>
          <a:xfrm>
            <a:off x="2788875" y="3748233"/>
            <a:ext cx="254586" cy="369332"/>
          </a:xfrm>
          <a:prstGeom prst="rect">
            <a:avLst/>
          </a:prstGeom>
          <a:noFill/>
        </p:spPr>
        <p:txBody>
          <a:bodyPr wrap="square" rtlCol="0">
            <a:spAutoFit/>
          </a:bodyPr>
          <a:lstStyle/>
          <a:p>
            <a:pPr algn="ctr"/>
            <a:r>
              <a:rPr lang="en-US" dirty="0"/>
              <a:t>c</a:t>
            </a:r>
          </a:p>
        </p:txBody>
      </p:sp>
      <p:sp>
        <p:nvSpPr>
          <p:cNvPr id="56" name="TextBox 55"/>
          <p:cNvSpPr txBox="1"/>
          <p:nvPr/>
        </p:nvSpPr>
        <p:spPr>
          <a:xfrm>
            <a:off x="880311" y="4055546"/>
            <a:ext cx="254586" cy="369332"/>
          </a:xfrm>
          <a:prstGeom prst="rect">
            <a:avLst/>
          </a:prstGeom>
          <a:noFill/>
        </p:spPr>
        <p:txBody>
          <a:bodyPr wrap="square" rtlCol="0">
            <a:spAutoFit/>
          </a:bodyPr>
          <a:lstStyle/>
          <a:p>
            <a:pPr algn="ctr"/>
            <a:r>
              <a:rPr lang="en-US" dirty="0"/>
              <a:t>+</a:t>
            </a:r>
          </a:p>
        </p:txBody>
      </p:sp>
      <p:cxnSp>
        <p:nvCxnSpPr>
          <p:cNvPr id="60" name="Straight Arrow Connector 59"/>
          <p:cNvCxnSpPr>
            <a:stCxn id="6" idx="3"/>
            <a:endCxn id="8" idx="0"/>
          </p:cNvCxnSpPr>
          <p:nvPr/>
        </p:nvCxnSpPr>
        <p:spPr>
          <a:xfrm flipH="1">
            <a:off x="2015716" y="1945849"/>
            <a:ext cx="1398927" cy="133913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4" idx="2"/>
            <a:endCxn id="10" idx="6"/>
          </p:cNvCxnSpPr>
          <p:nvPr/>
        </p:nvCxnSpPr>
        <p:spPr>
          <a:xfrm flipH="1">
            <a:off x="1187624" y="4257092"/>
            <a:ext cx="34084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970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5147</TotalTime>
  <Words>8019</Words>
  <Application>Microsoft Office PowerPoint</Application>
  <PresentationFormat>On-screen Show (4:3)</PresentationFormat>
  <Paragraphs>1264</Paragraphs>
  <Slides>129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129</vt:i4>
      </vt:variant>
    </vt:vector>
  </HeadingPairs>
  <TitlesOfParts>
    <vt:vector size="135" baseType="lpstr">
      <vt:lpstr>Arial</vt:lpstr>
      <vt:lpstr>Calibri</vt:lpstr>
      <vt:lpstr>Cambria Math</vt:lpstr>
      <vt:lpstr>Courier New</vt:lpstr>
      <vt:lpstr>Office Theme</vt:lpstr>
      <vt:lpstr>Acrobat Document</vt:lpstr>
      <vt:lpstr>Graphs (Γράφοι)</vt:lpstr>
      <vt:lpstr>Graphs</vt:lpstr>
      <vt:lpstr>Example of Graphs (Directed)</vt:lpstr>
      <vt:lpstr>Example of Graphs (Undirected)</vt:lpstr>
      <vt:lpstr>Examples of Graphs</vt:lpstr>
      <vt:lpstr>Examples (cont’d)</vt:lpstr>
      <vt:lpstr>Examples (cont’d)</vt:lpstr>
      <vt:lpstr>Examples (cont’d)</vt:lpstr>
      <vt:lpstr>Examples (cont’d)</vt:lpstr>
      <vt:lpstr>Formal Definitions</vt:lpstr>
      <vt:lpstr>Example of a Directed Graph</vt:lpstr>
      <vt:lpstr>Example of an Undirected Graph</vt:lpstr>
      <vt:lpstr>More Definitions</vt:lpstr>
      <vt:lpstr>Definitions (cont’d)</vt:lpstr>
      <vt:lpstr>Definitions (cont’d)</vt:lpstr>
      <vt:lpstr>Example</vt:lpstr>
      <vt:lpstr>Example (cont’d)</vt:lpstr>
      <vt:lpstr>Example (cont’d)</vt:lpstr>
      <vt:lpstr>Connectivity and Components</vt:lpstr>
      <vt:lpstr>Connectivity and Components (cont’d)</vt:lpstr>
      <vt:lpstr>Example of Undirected Graph and its Separation into Two Maximal Connected Components</vt:lpstr>
      <vt:lpstr>Connectivity and Components in Directed Graphs</vt:lpstr>
      <vt:lpstr>Example: A Strongly Connected Digraph</vt:lpstr>
      <vt:lpstr>Example: A Weakly Connected Digraph</vt:lpstr>
      <vt:lpstr>Degree in Undirected Graphs</vt:lpstr>
      <vt:lpstr>Example</vt:lpstr>
      <vt:lpstr>Predecessors and Successors in Directed Graphs</vt:lpstr>
      <vt:lpstr>In-Degree and Out-Degree in Directed Graphs</vt:lpstr>
      <vt:lpstr>Example</vt:lpstr>
      <vt:lpstr>Proposition</vt:lpstr>
      <vt:lpstr>Proof</vt:lpstr>
      <vt:lpstr>Proposition</vt:lpstr>
      <vt:lpstr>Proof</vt:lpstr>
      <vt:lpstr>Proposition</vt:lpstr>
      <vt:lpstr>Proof</vt:lpstr>
      <vt:lpstr>More definitions</vt:lpstr>
      <vt:lpstr>Example</vt:lpstr>
      <vt:lpstr>Example</vt:lpstr>
      <vt:lpstr>Graph Representations: Adjacency Matrices</vt:lpstr>
      <vt:lpstr>Example</vt:lpstr>
      <vt:lpstr>Adjacency Matrices</vt:lpstr>
      <vt:lpstr>Adjacency Matrices</vt:lpstr>
      <vt:lpstr>Example</vt:lpstr>
      <vt:lpstr>Adjacency Matrices in C</vt:lpstr>
      <vt:lpstr>Adjacency Sets</vt:lpstr>
      <vt:lpstr>Graph Representations: Adjacency Lists</vt:lpstr>
      <vt:lpstr>Example Directed Graph</vt:lpstr>
      <vt:lpstr>Example Directed Graph</vt:lpstr>
      <vt:lpstr>Example Undirected Graph</vt:lpstr>
      <vt:lpstr>Sequential Adjacency Lists in C</vt:lpstr>
      <vt:lpstr>Linked Adjacency Lists in C</vt:lpstr>
      <vt:lpstr>Linked Adjacency Lists in C (cont’d)</vt:lpstr>
      <vt:lpstr>Linked Adjacency Lists in C (cont’d)</vt:lpstr>
      <vt:lpstr>Graph Searching</vt:lpstr>
      <vt:lpstr>An Algorithm for Graph Searching</vt:lpstr>
      <vt:lpstr>Graph Searching (cont’d)</vt:lpstr>
      <vt:lpstr>Example</vt:lpstr>
      <vt:lpstr>Example (cont’d)</vt:lpstr>
      <vt:lpstr>Depth-First Search (DFS)</vt:lpstr>
      <vt:lpstr>Graph Searching (cont’d)</vt:lpstr>
      <vt:lpstr>Example</vt:lpstr>
      <vt:lpstr>Example (cont’d)</vt:lpstr>
      <vt:lpstr>Breadth-First Search (BFS)</vt:lpstr>
      <vt:lpstr>Example</vt:lpstr>
      <vt:lpstr>Example (cont’d)</vt:lpstr>
      <vt:lpstr>Example (cont’d)</vt:lpstr>
      <vt:lpstr>Example (cont’d)</vt:lpstr>
      <vt:lpstr>Exhaustive Search</vt:lpstr>
      <vt:lpstr>Exhaustive Search (cont’d)</vt:lpstr>
      <vt:lpstr>Theseus in the Labyrinth </vt:lpstr>
      <vt:lpstr>Implementing DFS in C</vt:lpstr>
      <vt:lpstr>Implementing DFS in C (cont’d)</vt:lpstr>
      <vt:lpstr>Implementing DFS in C (cont’d)</vt:lpstr>
      <vt:lpstr>Example of Recursive DFS</vt:lpstr>
      <vt:lpstr>Example (cont’d)</vt:lpstr>
      <vt:lpstr>Complexity of DFS</vt:lpstr>
      <vt:lpstr>Complexity of DFS (cont’d)</vt:lpstr>
      <vt:lpstr>Implementing BFS in C</vt:lpstr>
      <vt:lpstr>Implementing BFS in C (cont’d)</vt:lpstr>
      <vt:lpstr>Complexity of BFS</vt:lpstr>
      <vt:lpstr>DFS Traversal of a Directed Graph</vt:lpstr>
      <vt:lpstr>Example</vt:lpstr>
      <vt:lpstr>Example (cont’d)</vt:lpstr>
      <vt:lpstr>Classification of Edges</vt:lpstr>
      <vt:lpstr>Classification of Edges (cont’d)</vt:lpstr>
      <vt:lpstr>DFS of an Undirected Graph</vt:lpstr>
      <vt:lpstr>Example</vt:lpstr>
      <vt:lpstr>Example (cont’d)</vt:lpstr>
      <vt:lpstr>DFS of an Undirected Graph</vt:lpstr>
      <vt:lpstr>BFS of an Undirected Graph</vt:lpstr>
      <vt:lpstr>Example</vt:lpstr>
      <vt:lpstr>Example (cont’d)</vt:lpstr>
      <vt:lpstr>BFS of Directed Graphs</vt:lpstr>
      <vt:lpstr>Directed Acyclic Graphs</vt:lpstr>
      <vt:lpstr>Example Tree</vt:lpstr>
      <vt:lpstr>Example Dag</vt:lpstr>
      <vt:lpstr>Example Dag</vt:lpstr>
      <vt:lpstr>Applications of Dags</vt:lpstr>
      <vt:lpstr>The Dag for the Example</vt:lpstr>
      <vt:lpstr>Applications of Dags</vt:lpstr>
      <vt:lpstr>Example</vt:lpstr>
      <vt:lpstr>The Dag of the Example</vt:lpstr>
      <vt:lpstr>Test for Acyclicity</vt:lpstr>
      <vt:lpstr>Proof</vt:lpstr>
      <vt:lpstr>Topological Ordering of a DAG</vt:lpstr>
      <vt:lpstr>Example</vt:lpstr>
      <vt:lpstr>Example</vt:lpstr>
      <vt:lpstr>Computing a Topological Ordering</vt:lpstr>
      <vt:lpstr>Algorithm for Topological Ordering</vt:lpstr>
      <vt:lpstr>Algorithm for Topological Ordering (cont’d)</vt:lpstr>
      <vt:lpstr>Algorithm for Topological Ordering (cont’d)</vt:lpstr>
      <vt:lpstr>Implementing Topological Sort in C</vt:lpstr>
      <vt:lpstr>Topological Sort in C (cont’d)</vt:lpstr>
      <vt:lpstr>Topological Sort in C (cont’d)</vt:lpstr>
      <vt:lpstr>Complexity of Topological Sort</vt:lpstr>
      <vt:lpstr>Strongly Connected Components</vt:lpstr>
      <vt:lpstr>Example Directed Graph</vt:lpstr>
      <vt:lpstr>The Strong Components of the Digraph</vt:lpstr>
      <vt:lpstr>Strong Components (cont’d)</vt:lpstr>
      <vt:lpstr>Example Directed Graph G</vt:lpstr>
      <vt:lpstr>Example Reduced Graph for G</vt:lpstr>
      <vt:lpstr>Algorithm for Computing Strong Components</vt:lpstr>
      <vt:lpstr>Example Directed Graph G</vt:lpstr>
      <vt:lpstr>After Step 1</vt:lpstr>
      <vt:lpstr>The DAG G_r</vt:lpstr>
      <vt:lpstr>Depth-first Spanning Forest for G_r</vt:lpstr>
      <vt:lpstr>The Strong Components of G</vt:lpstr>
      <vt:lpstr>Complexity of Algorithm for Computing Strong Components</vt:lpstr>
      <vt:lpstr>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Graphs</dc:title>
  <dc:creator>koubarak</dc:creator>
  <cp:lastModifiedBy>manolis</cp:lastModifiedBy>
  <cp:revision>221</cp:revision>
  <dcterms:created xsi:type="dcterms:W3CDTF">2016-03-08T08:24:07Z</dcterms:created>
  <dcterms:modified xsi:type="dcterms:W3CDTF">2018-05-02T16:59:43Z</dcterms:modified>
</cp:coreProperties>
</file>