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7" r:id="rId3"/>
    <p:sldId id="258" r:id="rId4"/>
    <p:sldId id="259" r:id="rId5"/>
    <p:sldId id="33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334" r:id="rId23"/>
    <p:sldId id="277" r:id="rId24"/>
    <p:sldId id="278" r:id="rId25"/>
    <p:sldId id="279" r:id="rId26"/>
    <p:sldId id="280" r:id="rId27"/>
    <p:sldId id="281" r:id="rId28"/>
    <p:sldId id="282" r:id="rId29"/>
    <p:sldId id="283" r:id="rId30"/>
    <p:sldId id="327" r:id="rId31"/>
    <p:sldId id="284" r:id="rId32"/>
    <p:sldId id="285" r:id="rId33"/>
    <p:sldId id="286" r:id="rId34"/>
    <p:sldId id="336" r:id="rId35"/>
    <p:sldId id="287" r:id="rId36"/>
    <p:sldId id="288" r:id="rId37"/>
    <p:sldId id="289" r:id="rId38"/>
    <p:sldId id="290" r:id="rId39"/>
    <p:sldId id="296" r:id="rId40"/>
    <p:sldId id="294" r:id="rId41"/>
    <p:sldId id="292" r:id="rId42"/>
    <p:sldId id="293" r:id="rId43"/>
    <p:sldId id="337" r:id="rId44"/>
    <p:sldId id="338" r:id="rId45"/>
    <p:sldId id="339" r:id="rId46"/>
    <p:sldId id="340" r:id="rId47"/>
    <p:sldId id="329" r:id="rId48"/>
    <p:sldId id="341" r:id="rId49"/>
    <p:sldId id="299" r:id="rId50"/>
    <p:sldId id="321" r:id="rId51"/>
    <p:sldId id="322" r:id="rId52"/>
    <p:sldId id="323" r:id="rId53"/>
    <p:sldId id="307" r:id="rId54"/>
    <p:sldId id="308" r:id="rId55"/>
    <p:sldId id="309" r:id="rId56"/>
    <p:sldId id="310" r:id="rId57"/>
    <p:sldId id="311" r:id="rId58"/>
    <p:sldId id="312" r:id="rId59"/>
    <p:sldId id="313" r:id="rId60"/>
    <p:sldId id="314" r:id="rId61"/>
    <p:sldId id="315" r:id="rId62"/>
    <p:sldId id="332" r:id="rId63"/>
    <p:sldId id="333" r:id="rId64"/>
    <p:sldId id="316" r:id="rId65"/>
    <p:sldId id="317" r:id="rId66"/>
    <p:sldId id="318" r:id="rId67"/>
    <p:sldId id="319" r:id="rId68"/>
    <p:sldId id="320" r:id="rId69"/>
    <p:sldId id="324" r:id="rId70"/>
    <p:sldId id="304" r:id="rId71"/>
    <p:sldId id="305" r:id="rId72"/>
    <p:sldId id="328" r:id="rId73"/>
    <p:sldId id="306" r:id="rId74"/>
    <p:sldId id="326" r:id="rId75"/>
    <p:sldId id="32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0ED63-98F5-4B54-97C3-0EF3C7A7DBBD}" type="datetimeFigureOut">
              <a:rPr lang="en-US" smtClean="0"/>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860BD-6A6F-41CC-B5F8-BC4D9934FA13}" type="slidenum">
              <a:rPr lang="en-US" smtClean="0"/>
              <a:t>‹#›</a:t>
            </a:fld>
            <a:endParaRPr lang="en-US"/>
          </a:p>
        </p:txBody>
      </p:sp>
    </p:spTree>
    <p:extLst>
      <p:ext uri="{BB962C8B-B14F-4D97-AF65-F5344CB8AC3E}">
        <p14:creationId xmlns:p14="http://schemas.microsoft.com/office/powerpoint/2010/main" val="293645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86FA1A-F3AA-49CF-9099-E5C8C6E52491}" type="datetime1">
              <a:rPr lang="en-US" smtClean="0"/>
              <a:t>4/30/2018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417220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07071-1039-4086-89C7-8D05FE6B4BE4}" type="datetime1">
              <a:rPr lang="en-US" smtClean="0"/>
              <a:t>4/30/2018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20365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9552F-7FCA-4868-A1B9-BD2478DC4300}" type="datetime1">
              <a:rPr lang="en-US" smtClean="0"/>
              <a:t>4/30/2018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20146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F8B26-0A64-43F6-A571-4D8388C174E6}" type="datetime1">
              <a:rPr lang="en-US" smtClean="0"/>
              <a:t>4/30/2018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23517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2698C-6399-4E51-8982-9328E89CB80C}" type="datetime1">
              <a:rPr lang="en-US" smtClean="0"/>
              <a:t>4/30/2018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63559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150F6-87E7-46DF-9B97-010F755CCF4A}" type="datetime1">
              <a:rPr lang="en-US" smtClean="0"/>
              <a:t>4/30/2018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21158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EB1475-038A-4745-81D6-5C6B452B819D}" type="datetime1">
              <a:rPr lang="en-US" smtClean="0"/>
              <a:t>4/30/2018</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53553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CCAEC3-1403-4AFB-90A6-121977D7C477}" type="datetime1">
              <a:rPr lang="en-US" smtClean="0"/>
              <a:t>4/30/2018</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4837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0F635-16F9-456C-A37E-0D371CA79BF4}" type="datetime1">
              <a:rPr lang="en-US" smtClean="0"/>
              <a:t>4/30/2018</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96177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F4C4D-9D52-47ED-A0CA-D31BF785AB9F}" type="datetime1">
              <a:rPr lang="en-US" smtClean="0"/>
              <a:t>4/30/2018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79309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D7692-0C3A-4DA4-BF92-AA86B42DC718}" type="datetime1">
              <a:rPr lang="en-US" smtClean="0"/>
              <a:t>4/30/2018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D41C6819-164A-48F8-BF14-01771841AF48}" type="slidenum">
              <a:rPr lang="en-US" smtClean="0"/>
              <a:t>‹#›</a:t>
            </a:fld>
            <a:endParaRPr lang="en-US"/>
          </a:p>
        </p:txBody>
      </p:sp>
    </p:spTree>
    <p:extLst>
      <p:ext uri="{BB962C8B-B14F-4D97-AF65-F5344CB8AC3E}">
        <p14:creationId xmlns:p14="http://schemas.microsoft.com/office/powerpoint/2010/main" val="109304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07374-978B-468F-B7F9-4D0B9CA6B842}" type="datetime1">
              <a:rPr lang="en-US" smtClean="0"/>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C6819-164A-48F8-BF14-01771841AF48}" type="slidenum">
              <a:rPr lang="en-US" smtClean="0"/>
              <a:t>‹#›</a:t>
            </a:fld>
            <a:endParaRPr lang="en-US"/>
          </a:p>
        </p:txBody>
      </p:sp>
    </p:spTree>
    <p:extLst>
      <p:ext uri="{BB962C8B-B14F-4D97-AF65-F5344CB8AC3E}">
        <p14:creationId xmlns:p14="http://schemas.microsoft.com/office/powerpoint/2010/main" val="2973938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Hashing </a:t>
            </a:r>
            <a:r>
              <a:rPr lang="el-GR" dirty="0"/>
              <a:t>(Κατακερματισμός)</a:t>
            </a:r>
            <a:endParaRPr lang="en-US" dirty="0"/>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a:t>
            </a:fld>
            <a:endParaRPr lang="en-US"/>
          </a:p>
        </p:txBody>
      </p:sp>
    </p:spTree>
    <p:extLst>
      <p:ext uri="{BB962C8B-B14F-4D97-AF65-F5344CB8AC3E}">
        <p14:creationId xmlns:p14="http://schemas.microsoft.com/office/powerpoint/2010/main" val="294906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996037771"/>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m:oMathPara>
                          </a14:m>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996037771"/>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a:p>
                      </a:txBody>
                      <a:tcPr>
                        <a:blipFill rotWithShape="1">
                          <a:blip r:embed="rId3"/>
                          <a:stretch>
                            <a:fillRect l="-66292" t="-280328" b="-522951"/>
                          </a:stretch>
                        </a:blipFill>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a:p>
                      </a:txBody>
                      <a:tcPr>
                        <a:blipFill rotWithShape="1">
                          <a:blip r:embed="rId3"/>
                          <a:stretch>
                            <a:fillRect l="-66292" t="-778689" b="-24590"/>
                          </a:stretch>
                        </a:blipFill>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10</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258442" y="3219318"/>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23</m:t>
                              </m:r>
                            </m:sub>
                          </m:sSub>
                        </m:e>
                      </m:d>
                      <m:r>
                        <a:rPr lang="en-US" b="0" i="0" smtClean="0">
                          <a:latin typeface="Cambria Math"/>
                        </a:rPr>
                        <m:t>=2</m:t>
                      </m:r>
                    </m:oMath>
                  </m:oMathPara>
                </a14:m>
                <a:endParaRPr lang="en-US" dirty="0"/>
              </a:p>
              <a:p>
                <a:r>
                  <a:rPr lang="en-US" dirty="0"/>
                  <a:t>1</a:t>
                </a:r>
                <a:r>
                  <a:rPr lang="en-US" baseline="30000" dirty="0"/>
                  <a:t>st</a:t>
                </a:r>
                <a:r>
                  <a:rPr lang="en-US" dirty="0"/>
                  <a:t> 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258442" y="3219318"/>
                <a:ext cx="1399445" cy="646331"/>
              </a:xfrm>
              <a:prstGeom prst="rect">
                <a:avLst/>
              </a:prstGeom>
              <a:blipFill rotWithShape="1">
                <a:blip r:embed="rId4"/>
                <a:stretch>
                  <a:fillRect l="-3930" b="-14151"/>
                </a:stretch>
              </a:blipFill>
            </p:spPr>
            <p:txBody>
              <a:bodyPr/>
              <a:lstStyle/>
              <a:p>
                <a:r>
                  <a:rPr lang="en-US">
                    <a:noFill/>
                  </a:rPr>
                  <a:t> </a:t>
                </a:r>
              </a:p>
            </p:txBody>
          </p:sp>
        </mc:Fallback>
      </mc:AlternateContent>
      <p:cxnSp>
        <p:nvCxnSpPr>
          <p:cNvPr id="10" name="Straight Arrow Connector 9"/>
          <p:cNvCxnSpPr/>
          <p:nvPr/>
        </p:nvCxnSpPr>
        <p:spPr>
          <a:xfrm>
            <a:off x="5519280" y="479715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93216" y="335699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7258443" y="2846266"/>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p:cxnSp>
        <p:nvCxnSpPr>
          <p:cNvPr id="18" name="Straight Arrow Connector 17"/>
          <p:cNvCxnSpPr/>
          <p:nvPr/>
        </p:nvCxnSpPr>
        <p:spPr>
          <a:xfrm>
            <a:off x="5411276" y="2564904"/>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230378" y="2395129"/>
            <a:ext cx="1399445" cy="369332"/>
          </a:xfrm>
          <a:prstGeom prst="rect">
            <a:avLst/>
          </a:prstGeom>
          <a:noFill/>
        </p:spPr>
        <p:txBody>
          <a:bodyPr wrap="square" rtlCol="0">
            <a:spAutoFit/>
          </a:bodyPr>
          <a:lstStyle/>
          <a:p>
            <a:r>
              <a:rPr lang="en-US" dirty="0"/>
              <a:t>3</a:t>
            </a:r>
            <a:r>
              <a:rPr lang="en-US" baseline="30000" dirty="0"/>
              <a:t>rd</a:t>
            </a:r>
            <a:r>
              <a:rPr lang="en-US" dirty="0"/>
              <a:t> probe</a:t>
            </a:r>
          </a:p>
        </p:txBody>
      </p:sp>
      <p:cxnSp>
        <p:nvCxnSpPr>
          <p:cNvPr id="13" name="Straight Arrow Connector 12"/>
          <p:cNvCxnSpPr/>
          <p:nvPr/>
        </p:nvCxnSpPr>
        <p:spPr>
          <a:xfrm>
            <a:off x="5430178" y="3010818"/>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7452320" y="4627377"/>
            <a:ext cx="1399445" cy="369332"/>
          </a:xfrm>
          <a:prstGeom prst="rect">
            <a:avLst/>
          </a:prstGeom>
          <a:noFill/>
        </p:spPr>
        <p:txBody>
          <a:bodyPr wrap="square" rtlCol="0">
            <a:spAutoFit/>
          </a:bodyPr>
          <a:lstStyle/>
          <a:p>
            <a:r>
              <a:rPr lang="en-US" dirty="0"/>
              <a:t>4</a:t>
            </a:r>
            <a:r>
              <a:rPr lang="en-US" baseline="30000" dirty="0"/>
              <a:t>th</a:t>
            </a:r>
            <a:r>
              <a:rPr lang="en-US" dirty="0"/>
              <a:t> probe</a:t>
            </a:r>
          </a:p>
        </p:txBody>
      </p:sp>
    </p:spTree>
    <p:extLst>
      <p:ext uri="{BB962C8B-B14F-4D97-AF65-F5344CB8AC3E}">
        <p14:creationId xmlns:p14="http://schemas.microsoft.com/office/powerpoint/2010/main" val="101191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a:t>
            </a:r>
          </a:p>
        </p:txBody>
      </p:sp>
      <p:sp>
        <p:nvSpPr>
          <p:cNvPr id="3" name="Content Placeholder 2"/>
          <p:cNvSpPr>
            <a:spLocks noGrp="1"/>
          </p:cNvSpPr>
          <p:nvPr>
            <p:ph idx="1"/>
          </p:nvPr>
        </p:nvSpPr>
        <p:spPr/>
        <p:txBody>
          <a:bodyPr>
            <a:normAutofit fontScale="92500" lnSpcReduction="20000"/>
          </a:bodyPr>
          <a:lstStyle/>
          <a:p>
            <a:r>
              <a:rPr lang="en-US" dirty="0"/>
              <a:t>The method of inserting colliding keys into empty locations of the table is called </a:t>
            </a:r>
            <a:r>
              <a:rPr lang="en-US" b="1" dirty="0"/>
              <a:t>open addressing</a:t>
            </a:r>
            <a:r>
              <a:rPr lang="el-GR" b="1" dirty="0"/>
              <a:t> (ανοικτή </a:t>
            </a:r>
            <a:r>
              <a:rPr lang="el-GR" b="1" dirty="0" err="1"/>
              <a:t>διευθυνσιοδότηση</a:t>
            </a:r>
            <a:r>
              <a:rPr lang="el-GR" b="1" dirty="0"/>
              <a:t>)</a:t>
            </a:r>
            <a:r>
              <a:rPr lang="en-US" b="1" dirty="0"/>
              <a:t>.</a:t>
            </a:r>
          </a:p>
          <a:p>
            <a:r>
              <a:rPr lang="en-US" dirty="0"/>
              <a:t>The inspection of each location is called a </a:t>
            </a:r>
            <a:r>
              <a:rPr lang="en-US" b="1" dirty="0"/>
              <a:t>probe</a:t>
            </a:r>
            <a:r>
              <a:rPr lang="el-GR" b="1" dirty="0"/>
              <a:t> (διερεύνηση)</a:t>
            </a:r>
            <a:r>
              <a:rPr lang="en-US" dirty="0"/>
              <a:t>.</a:t>
            </a:r>
          </a:p>
          <a:p>
            <a:r>
              <a:rPr lang="en-US" dirty="0"/>
              <a:t>The locations we examined are called a </a:t>
            </a:r>
            <a:r>
              <a:rPr lang="en-US" b="1" dirty="0"/>
              <a:t>probe sequence</a:t>
            </a:r>
            <a:r>
              <a:rPr lang="en-US" dirty="0"/>
              <a:t>. </a:t>
            </a:r>
          </a:p>
          <a:p>
            <a:r>
              <a:rPr lang="en-US" dirty="0"/>
              <a:t>The probing process we followed is called </a:t>
            </a:r>
            <a:r>
              <a:rPr lang="en-US" b="1" dirty="0"/>
              <a:t>linear probing</a:t>
            </a:r>
            <a:r>
              <a:rPr lang="el-GR" b="1" dirty="0"/>
              <a:t> (γραμμική διερεύνηση)</a:t>
            </a:r>
            <a:r>
              <a:rPr lang="en-US" b="1" dirty="0"/>
              <a:t>.</a:t>
            </a:r>
          </a:p>
          <a:p>
            <a:r>
              <a:rPr lang="en-US" dirty="0"/>
              <a:t>So our hashing technique is called </a:t>
            </a:r>
            <a:r>
              <a:rPr lang="en-US" b="1" dirty="0"/>
              <a:t>open addressing with linear probing.</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11</a:t>
            </a:fld>
            <a:endParaRPr lang="en-US"/>
          </a:p>
        </p:txBody>
      </p:sp>
    </p:spTree>
    <p:extLst>
      <p:ext uri="{BB962C8B-B14F-4D97-AF65-F5344CB8AC3E}">
        <p14:creationId xmlns:p14="http://schemas.microsoft.com/office/powerpoint/2010/main" val="274051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Double hashing </a:t>
                </a:r>
                <a:r>
                  <a:rPr lang="en-US" dirty="0"/>
                  <a:t>uses non-linear probing by computing different probe decrements for different keys using a second hash function </a:t>
                </a:r>
                <a14:m>
                  <m:oMath xmlns:m="http://schemas.openxmlformats.org/officeDocument/2006/math">
                    <m:r>
                      <a:rPr lang="en-US" b="0" i="1" smtClean="0">
                        <a:latin typeface="Cambria Math"/>
                      </a:rPr>
                      <m:t>𝑝</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𝑛</m:t>
                        </m:r>
                      </m:sub>
                    </m:sSub>
                    <m:r>
                      <a:rPr lang="en-US" b="0" i="0" smtClean="0">
                        <a:latin typeface="Cambria Math"/>
                      </a:rPr>
                      <m:t>)</m:t>
                    </m:r>
                  </m:oMath>
                </a14:m>
                <a:r>
                  <a:rPr lang="en-US" dirty="0"/>
                  <a:t>.</a:t>
                </a:r>
              </a:p>
              <a:p>
                <a:r>
                  <a:rPr lang="en-US" dirty="0"/>
                  <a:t>Let us define the following probe decrement function: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𝑛</m:t>
                              </m:r>
                            </m:sub>
                          </m:sSub>
                        </m:e>
                      </m:d>
                      <m:r>
                        <a:rPr lang="en-US" b="0" i="0" smtClean="0">
                          <a:latin typeface="Cambria Math"/>
                        </a:rPr>
                        <m:t>=</m:t>
                      </m:r>
                      <m:r>
                        <m:rPr>
                          <m:sty m:val="p"/>
                        </m:rPr>
                        <a:rPr lang="en-US" b="0" i="0" smtClean="0">
                          <a:latin typeface="Cambria Math"/>
                        </a:rPr>
                        <m:t>max</m:t>
                      </m:r>
                      <m:r>
                        <a:rPr lang="en-US" b="0" i="0" smtClean="0">
                          <a:latin typeface="Cambria Math"/>
                        </a:rPr>
                        <m:t>(1,</m:t>
                      </m:r>
                      <m:r>
                        <a:rPr lang="en-US" b="0" i="1" smtClean="0">
                          <a:latin typeface="Cambria Math"/>
                        </a:rPr>
                        <m:t> </m:t>
                      </m:r>
                      <m:f>
                        <m:fPr>
                          <m:type m:val="lin"/>
                          <m:ctrlPr>
                            <a:rPr lang="en-US" b="0" i="1" smtClean="0">
                              <a:latin typeface="Cambria Math" panose="02040503050406030204" pitchFamily="18" charset="0"/>
                            </a:rPr>
                          </m:ctrlPr>
                        </m:fPr>
                        <m:num>
                          <m:r>
                            <a:rPr lang="en-US" b="0" i="1" smtClean="0">
                              <a:latin typeface="Cambria Math"/>
                            </a:rPr>
                            <m:t>𝑛</m:t>
                          </m:r>
                        </m:num>
                        <m:den>
                          <m:r>
                            <a:rPr lang="en-US" b="0" i="1" smtClean="0">
                              <a:latin typeface="Cambria Math"/>
                            </a:rPr>
                            <m:t>7</m:t>
                          </m:r>
                        </m:den>
                      </m:f>
                      <m:r>
                        <a:rPr lang="en-US" b="0" i="1" smtClean="0">
                          <a:latin typeface="Cambria Math"/>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12</a:t>
            </a:fld>
            <a:endParaRPr lang="en-US"/>
          </a:p>
        </p:txBody>
      </p:sp>
    </p:spTree>
    <p:extLst>
      <p:ext uri="{BB962C8B-B14F-4D97-AF65-F5344CB8AC3E}">
        <p14:creationId xmlns:p14="http://schemas.microsoft.com/office/powerpoint/2010/main" val="212339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434053526"/>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434053526"/>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blipFill rotWithShape="1">
                          <a:blip r:embed="rId3"/>
                          <a:stretch>
                            <a:fillRect l="-66292" t="-578689" b="-224590"/>
                          </a:stretch>
                        </a:blipFill>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13</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319480" y="3415139"/>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m:t>
                      </m:r>
                    </m:oMath>
                  </m:oMathPara>
                </a14:m>
                <a:endParaRPr lang="en-US" dirty="0"/>
              </a:p>
              <a:p>
                <a:r>
                  <a:rPr lang="en-US" dirty="0"/>
                  <a:t>1</a:t>
                </a:r>
                <a:r>
                  <a:rPr lang="en-US" baseline="30000" dirty="0"/>
                  <a:t>st</a:t>
                </a:r>
                <a:r>
                  <a:rPr lang="en-US" dirty="0"/>
                  <a:t> 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319480" y="3415139"/>
                <a:ext cx="1399445" cy="646331"/>
              </a:xfrm>
              <a:prstGeom prst="rect">
                <a:avLst/>
              </a:prstGeom>
              <a:blipFill rotWithShape="1">
                <a:blip r:embed="rId4"/>
                <a:stretch>
                  <a:fillRect l="-3930" b="-14151"/>
                </a:stretch>
              </a:blipFill>
            </p:spPr>
            <p:txBody>
              <a:bodyPr/>
              <a:lstStyle/>
              <a:p>
                <a:r>
                  <a:rPr lang="en-US">
                    <a:noFill/>
                  </a:rPr>
                  <a:t> </a:t>
                </a:r>
              </a:p>
            </p:txBody>
          </p:sp>
        </mc:Fallback>
      </mc:AlternateContent>
      <p:cxnSp>
        <p:nvCxnSpPr>
          <p:cNvPr id="10" name="Straight Arrow Connector 9"/>
          <p:cNvCxnSpPr/>
          <p:nvPr/>
        </p:nvCxnSpPr>
        <p:spPr>
          <a:xfrm>
            <a:off x="5396819" y="4061470"/>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11276" y="3738305"/>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11276" y="2564904"/>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230378" y="2395129"/>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p:sp>
        <p:nvSpPr>
          <p:cNvPr id="14" name="TextBox 13"/>
          <p:cNvSpPr txBox="1"/>
          <p:nvPr/>
        </p:nvSpPr>
        <p:spPr>
          <a:xfrm flipH="1">
            <a:off x="7358464" y="3891695"/>
            <a:ext cx="1399445" cy="369332"/>
          </a:xfrm>
          <a:prstGeom prst="rect">
            <a:avLst/>
          </a:prstGeom>
          <a:noFill/>
        </p:spPr>
        <p:txBody>
          <a:bodyPr wrap="square" rtlCol="0">
            <a:spAutoFit/>
          </a:bodyPr>
          <a:lstStyle/>
          <a:p>
            <a:r>
              <a:rPr lang="en-US" dirty="0"/>
              <a:t>3</a:t>
            </a:r>
            <a:r>
              <a:rPr lang="en-US" baseline="30000" dirty="0"/>
              <a:t>rd</a:t>
            </a:r>
            <a:r>
              <a:rPr lang="en-US" dirty="0"/>
              <a:t>  probe</a:t>
            </a:r>
          </a:p>
        </p:txBody>
      </p:sp>
      <mc:AlternateContent xmlns:mc="http://schemas.openxmlformats.org/markup-compatibility/2006" xmlns:a14="http://schemas.microsoft.com/office/drawing/2010/main">
        <mc:Choice Requires="a14">
          <p:sp>
            <p:nvSpPr>
              <p:cNvPr id="3" name="TextBox 2"/>
              <p:cNvSpPr txBox="1"/>
              <p:nvPr/>
            </p:nvSpPr>
            <p:spPr>
              <a:xfrm>
                <a:off x="539552" y="5445224"/>
                <a:ext cx="7704857" cy="646331"/>
              </a:xfrm>
              <a:prstGeom prst="rect">
                <a:avLst/>
              </a:prstGeom>
              <a:noFill/>
            </p:spPr>
            <p:txBody>
              <a:bodyPr wrap="square" rtlCol="0">
                <a:spAutoFit/>
              </a:bodyPr>
              <a:lstStyle/>
              <a:p>
                <a:r>
                  <a:rPr lang="en-US" dirty="0"/>
                  <a:t>We use a probe decrement of </a:t>
                </a:r>
                <a14:m>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 </m:t>
                    </m:r>
                    <m:r>
                      <m:rPr>
                        <m:sty m:val="p"/>
                      </m:rPr>
                      <a:rPr lang="en-US" b="0" i="0" smtClean="0">
                        <a:latin typeface="Cambria Math"/>
                      </a:rPr>
                      <m:t>In</m:t>
                    </m:r>
                    <m:r>
                      <a:rPr lang="en-US" b="0" i="0" smtClean="0">
                        <a:latin typeface="Cambria Math"/>
                      </a:rPr>
                      <m:t> </m:t>
                    </m:r>
                    <m:r>
                      <m:rPr>
                        <m:sty m:val="p"/>
                      </m:rPr>
                      <a:rPr lang="en-US" b="0" i="0" smtClean="0">
                        <a:latin typeface="Cambria Math"/>
                      </a:rPr>
                      <m:t>general</m:t>
                    </m:r>
                    <m:r>
                      <a:rPr lang="en-US" b="0" i="0" smtClean="0">
                        <a:latin typeface="Cambria Math"/>
                      </a:rPr>
                      <m:t> </m:t>
                    </m:r>
                    <m:r>
                      <m:rPr>
                        <m:sty m:val="p"/>
                      </m:rPr>
                      <a:rPr lang="en-US" b="0" i="0" smtClean="0">
                        <a:latin typeface="Cambria Math"/>
                      </a:rPr>
                      <m:t>probe</m:t>
                    </m:r>
                    <m:r>
                      <a:rPr lang="en-US" b="0" i="0" smtClean="0">
                        <a:latin typeface="Cambria Math"/>
                      </a:rPr>
                      <m:t> </m:t>
                    </m:r>
                    <m:r>
                      <m:rPr>
                        <m:sty m:val="p"/>
                      </m:rPr>
                      <a:rPr lang="en-US" b="0" i="0" smtClean="0">
                        <a:latin typeface="Cambria Math"/>
                      </a:rPr>
                      <m:t>decrements</m:t>
                    </m:r>
                    <m:r>
                      <a:rPr lang="en-US" b="0" i="0" smtClean="0">
                        <a:latin typeface="Cambria Math"/>
                      </a:rPr>
                      <m:t> </m:t>
                    </m:r>
                    <m:r>
                      <m:rPr>
                        <m:sty m:val="p"/>
                      </m:rPr>
                      <a:rPr lang="en-US" b="0" i="0" smtClean="0">
                        <a:latin typeface="Cambria Math"/>
                      </a:rPr>
                      <m:t>will</m:t>
                    </m:r>
                    <m:r>
                      <a:rPr lang="en-US" b="0" i="0" smtClean="0">
                        <a:latin typeface="Cambria Math"/>
                      </a:rPr>
                      <m:t> </m:t>
                    </m:r>
                    <m:r>
                      <m:rPr>
                        <m:sty m:val="p"/>
                      </m:rPr>
                      <a:rPr lang="en-US" b="0" i="0" smtClean="0">
                        <a:latin typeface="Cambria Math"/>
                      </a:rPr>
                      <m:t>be</m:t>
                    </m:r>
                    <m:r>
                      <a:rPr lang="en-US" b="0" i="0" smtClean="0">
                        <a:latin typeface="Cambria Math"/>
                      </a:rPr>
                      <m:t> </m:t>
                    </m:r>
                    <m:r>
                      <m:rPr>
                        <m:sty m:val="p"/>
                      </m:rPr>
                      <a:rPr lang="en-US" b="0" i="0" smtClean="0">
                        <a:latin typeface="Cambria Math"/>
                      </a:rPr>
                      <m:t>different</m:t>
                    </m:r>
                    <m:r>
                      <a:rPr lang="en-US" b="0" i="0" smtClean="0">
                        <a:latin typeface="Cambria Math"/>
                      </a:rPr>
                      <m:t> </m:t>
                    </m:r>
                    <m:r>
                      <m:rPr>
                        <m:sty m:val="p"/>
                      </m:rPr>
                      <a:rPr lang="en-US" b="0" i="0" smtClean="0">
                        <a:latin typeface="Cambria Math"/>
                      </a:rPr>
                      <m:t>for</m:t>
                    </m:r>
                    <m:r>
                      <a:rPr lang="en-US" b="0" i="0" smtClean="0">
                        <a:latin typeface="Cambria Math"/>
                      </a:rPr>
                      <m:t> </m:t>
                    </m:r>
                    <m:r>
                      <m:rPr>
                        <m:sty m:val="p"/>
                      </m:rPr>
                      <a:rPr lang="en-US" b="0" i="0" smtClean="0">
                        <a:latin typeface="Cambria Math"/>
                      </a:rPr>
                      <m:t>different</m:t>
                    </m:r>
                    <m:r>
                      <a:rPr lang="en-US" b="0" i="0" smtClean="0">
                        <a:latin typeface="Cambria Math"/>
                      </a:rPr>
                      <m:t> </m:t>
                    </m:r>
                    <m:r>
                      <m:rPr>
                        <m:sty m:val="p"/>
                      </m:rPr>
                      <a:rPr lang="en-US" b="0" i="0" smtClean="0">
                        <a:latin typeface="Cambria Math"/>
                      </a:rPr>
                      <m:t>keys</m:t>
                    </m:r>
                    <m:r>
                      <a:rPr lang="en-US" b="0" i="0" smtClean="0">
                        <a:latin typeface="Cambria Math"/>
                      </a:rPr>
                      <m:t>.</m:t>
                    </m:r>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39552" y="5445224"/>
                <a:ext cx="7704857" cy="646331"/>
              </a:xfrm>
              <a:prstGeom prst="rect">
                <a:avLst/>
              </a:prstGeom>
              <a:blipFill rotWithShape="1">
                <a:blip r:embed="rId5"/>
                <a:stretch>
                  <a:fillRect l="-713" t="-4717" b="-6604"/>
                </a:stretch>
              </a:blipFill>
            </p:spPr>
            <p:txBody>
              <a:bodyPr/>
              <a:lstStyle/>
              <a:p>
                <a:r>
                  <a:rPr lang="en-US">
                    <a:noFill/>
                  </a:rPr>
                  <a:t> </a:t>
                </a:r>
              </a:p>
            </p:txBody>
          </p:sp>
        </mc:Fallback>
      </mc:AlternateContent>
    </p:spTree>
    <p:extLst>
      <p:ext uri="{BB962C8B-B14F-4D97-AF65-F5344CB8AC3E}">
        <p14:creationId xmlns:p14="http://schemas.microsoft.com/office/powerpoint/2010/main" val="115137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939330434"/>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m:oMathPara>
                          </a14:m>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939330434"/>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blipFill rotWithShape="1">
                          <a:blip r:embed="rId3"/>
                          <a:stretch>
                            <a:fillRect l="-66292" t="-578689" b="-224590"/>
                          </a:stretch>
                        </a:blipFill>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a:p>
                      </a:txBody>
                      <a:tcPr>
                        <a:blipFill rotWithShape="1">
                          <a:blip r:embed="rId3"/>
                          <a:stretch>
                            <a:fillRect l="-66292" t="-778689" b="-24590"/>
                          </a:stretch>
                        </a:blipFill>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14</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293370" y="3091973"/>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e>
                      </m:d>
                      <m:r>
                        <a:rPr lang="en-US" b="0" i="0" smtClean="0">
                          <a:latin typeface="Cambria Math"/>
                        </a:rPr>
                        <m:t>=2</m:t>
                      </m:r>
                    </m:oMath>
                  </m:oMathPara>
                </a14:m>
                <a:endParaRPr lang="en-US" dirty="0"/>
              </a:p>
              <a:p>
                <a:r>
                  <a:rPr lang="en-US" dirty="0"/>
                  <a:t>1</a:t>
                </a:r>
                <a:r>
                  <a:rPr lang="en-US" baseline="30000" dirty="0"/>
                  <a:t>st</a:t>
                </a:r>
                <a:r>
                  <a:rPr lang="en-US" dirty="0"/>
                  <a:t> 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293370" y="3091973"/>
                <a:ext cx="1399445" cy="646331"/>
              </a:xfrm>
              <a:prstGeom prst="rect">
                <a:avLst/>
              </a:prstGeom>
              <a:blipFill rotWithShape="1">
                <a:blip r:embed="rId4"/>
                <a:stretch>
                  <a:fillRect l="-3478" b="-14151"/>
                </a:stretch>
              </a:blipFill>
            </p:spPr>
            <p:txBody>
              <a:bodyPr/>
              <a:lstStyle/>
              <a:p>
                <a:r>
                  <a:rPr lang="en-US">
                    <a:noFill/>
                  </a:rPr>
                  <a:t> </a:t>
                </a:r>
              </a:p>
            </p:txBody>
          </p:sp>
        </mc:Fallback>
      </mc:AlternateContent>
      <p:cxnSp>
        <p:nvCxnSpPr>
          <p:cNvPr id="10" name="Straight Arrow Connector 9"/>
          <p:cNvCxnSpPr/>
          <p:nvPr/>
        </p:nvCxnSpPr>
        <p:spPr>
          <a:xfrm>
            <a:off x="5430178" y="479715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96819" y="3397826"/>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358464" y="4612486"/>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mc:AlternateContent xmlns:mc="http://schemas.openxmlformats.org/markup-compatibility/2006" xmlns:a14="http://schemas.microsoft.com/office/drawing/2010/main">
        <mc:Choice Requires="a14">
          <p:sp>
            <p:nvSpPr>
              <p:cNvPr id="3" name="TextBox 2"/>
              <p:cNvSpPr txBox="1"/>
              <p:nvPr/>
            </p:nvSpPr>
            <p:spPr>
              <a:xfrm>
                <a:off x="1331640" y="5445224"/>
                <a:ext cx="6120680" cy="369332"/>
              </a:xfrm>
              <a:prstGeom prst="rect">
                <a:avLst/>
              </a:prstGeom>
              <a:noFill/>
            </p:spPr>
            <p:txBody>
              <a:bodyPr wrap="square" rtlCol="0">
                <a:spAutoFit/>
              </a:bodyPr>
              <a:lstStyle/>
              <a:p>
                <a:r>
                  <a:rPr lang="en-US" dirty="0"/>
                  <a:t>We use a probe decrement of </a:t>
                </a:r>
                <a14:m>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e>
                    </m:d>
                    <m:r>
                      <a:rPr lang="en-US" b="0" i="0" smtClean="0">
                        <a:latin typeface="Cambria Math"/>
                      </a:rPr>
                      <m:t>=3.</m:t>
                    </m:r>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331640" y="5445224"/>
                <a:ext cx="6120680" cy="369332"/>
              </a:xfrm>
              <a:prstGeom prst="rect">
                <a:avLst/>
              </a:prstGeom>
              <a:blipFill rotWithShape="1">
                <a:blip r:embed="rId5"/>
                <a:stretch>
                  <a:fillRect l="-797"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429392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Collision Resolution by Separate Chaining</a:t>
            </a:r>
          </a:p>
        </p:txBody>
      </p:sp>
      <p:sp>
        <p:nvSpPr>
          <p:cNvPr id="3" name="Content Placeholder 2"/>
          <p:cNvSpPr>
            <a:spLocks noGrp="1"/>
          </p:cNvSpPr>
          <p:nvPr>
            <p:ph idx="1"/>
          </p:nvPr>
        </p:nvSpPr>
        <p:spPr/>
        <p:txBody>
          <a:bodyPr/>
          <a:lstStyle/>
          <a:p>
            <a:r>
              <a:rPr lang="en-US" dirty="0"/>
              <a:t>The method of </a:t>
            </a:r>
            <a:r>
              <a:rPr lang="en-US" b="1" dirty="0"/>
              <a:t>collision resolution by separate chaining</a:t>
            </a:r>
            <a:r>
              <a:rPr lang="el-GR" b="1" dirty="0"/>
              <a:t> (χωριστή </a:t>
            </a:r>
            <a:r>
              <a:rPr lang="el-GR" b="1" dirty="0" err="1"/>
              <a:t>αλυσίδωση</a:t>
            </a:r>
            <a:r>
              <a:rPr lang="el-GR" b="1" dirty="0"/>
              <a:t>)</a:t>
            </a:r>
            <a:r>
              <a:rPr lang="en-US" dirty="0"/>
              <a:t> uses a linked list to store keys at each table entry.</a:t>
            </a:r>
          </a:p>
          <a:p>
            <a:r>
              <a:rPr lang="en-US" dirty="0"/>
              <a:t>This method should not be chosen if space is at a premium, for example, if we are implementing a hash table for a mobile device.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15</a:t>
            </a:fld>
            <a:endParaRPr lang="en-US"/>
          </a:p>
        </p:txBody>
      </p:sp>
    </p:spTree>
    <p:extLst>
      <p:ext uri="{BB962C8B-B14F-4D97-AF65-F5344CB8AC3E}">
        <p14:creationId xmlns:p14="http://schemas.microsoft.com/office/powerpoint/2010/main" val="353834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1067187"/>
              </p:ext>
            </p:extLst>
          </p:nvPr>
        </p:nvGraphicFramePr>
        <p:xfrm>
          <a:off x="2843808" y="1772816"/>
          <a:ext cx="946448" cy="2966720"/>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20000"/>
                    </a:ext>
                  </a:extLst>
                </a:gridCol>
              </a:tblGrid>
              <a:tr h="370840">
                <a:tc>
                  <a:txBody>
                    <a:bodyPr/>
                    <a:lstStyle/>
                    <a:p>
                      <a:r>
                        <a:rPr lang="en-US" dirty="0"/>
                        <a:t>Table</a:t>
                      </a:r>
                      <a:r>
                        <a:rPr lang="en-US" baseline="0" dirty="0"/>
                        <a:t> T</a:t>
                      </a:r>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2</a:t>
                      </a:r>
                    </a:p>
                  </a:txBody>
                  <a:tcPr/>
                </a:tc>
                <a:extLst>
                  <a:ext uri="{0D108BD9-81ED-4DB2-BD59-A6C34878D82A}">
                    <a16:rowId xmlns:a16="http://schemas.microsoft.com/office/drawing/2014/main" val="10003"/>
                  </a:ext>
                </a:extLst>
              </a:tr>
              <a:tr h="370840">
                <a:tc>
                  <a:txBody>
                    <a:bodyPr/>
                    <a:lstStyle/>
                    <a:p>
                      <a:r>
                        <a:rPr lang="en-US" dirty="0"/>
                        <a:t>3</a:t>
                      </a:r>
                    </a:p>
                  </a:txBody>
                  <a:tcPr/>
                </a:tc>
                <a:extLst>
                  <a:ext uri="{0D108BD9-81ED-4DB2-BD59-A6C34878D82A}">
                    <a16:rowId xmlns:a16="http://schemas.microsoft.com/office/drawing/2014/main" val="10004"/>
                  </a:ext>
                </a:extLst>
              </a:tr>
              <a:tr h="370840">
                <a:tc>
                  <a:txBody>
                    <a:bodyPr/>
                    <a:lstStyle/>
                    <a:p>
                      <a:r>
                        <a:rPr lang="en-US" dirty="0"/>
                        <a:t>4</a:t>
                      </a:r>
                    </a:p>
                  </a:txBody>
                  <a:tcPr/>
                </a:tc>
                <a:extLst>
                  <a:ext uri="{0D108BD9-81ED-4DB2-BD59-A6C34878D82A}">
                    <a16:rowId xmlns:a16="http://schemas.microsoft.com/office/drawing/2014/main" val="10005"/>
                  </a:ext>
                </a:extLst>
              </a:tr>
              <a:tr h="370840">
                <a:tc>
                  <a:txBody>
                    <a:bodyPr/>
                    <a:lstStyle/>
                    <a:p>
                      <a:r>
                        <a:rPr lang="en-US" dirty="0"/>
                        <a:t>5</a:t>
                      </a:r>
                    </a:p>
                  </a:txBody>
                  <a:tcPr/>
                </a:tc>
                <a:extLst>
                  <a:ext uri="{0D108BD9-81ED-4DB2-BD59-A6C34878D82A}">
                    <a16:rowId xmlns:a16="http://schemas.microsoft.com/office/drawing/2014/main" val="10006"/>
                  </a:ext>
                </a:extLst>
              </a:tr>
              <a:tr h="370840">
                <a:tc>
                  <a:txBody>
                    <a:bodyPr/>
                    <a:lstStyle/>
                    <a:p>
                      <a:r>
                        <a:rPr lang="en-US" dirty="0"/>
                        <a:t>6</a:t>
                      </a:r>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16</a:t>
            </a:fld>
            <a:endParaRPr lang="en-US"/>
          </a:p>
        </p:txBody>
      </p:sp>
      <p:sp>
        <p:nvSpPr>
          <p:cNvPr id="7" name="Rectangle 6"/>
          <p:cNvSpPr/>
          <p:nvPr/>
        </p:nvSpPr>
        <p:spPr>
          <a:xfrm>
            <a:off x="4423669" y="2132856"/>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27725" y="213805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7" idx="1"/>
          </p:cNvCxnSpPr>
          <p:nvPr/>
        </p:nvCxnSpPr>
        <p:spPr>
          <a:xfrm flipV="1">
            <a:off x="3347864" y="2312876"/>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409386" y="399057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409386" y="3990578"/>
                <a:ext cx="504056" cy="369332"/>
              </a:xfrm>
              <a:prstGeom prst="rect">
                <a:avLst/>
              </a:prstGeom>
              <a:blipFill rotWithShape="1">
                <a:blip r:embed="rId2"/>
                <a:stretch>
                  <a:fillRect/>
                </a:stretch>
              </a:blipFill>
            </p:spPr>
            <p:txBody>
              <a:bodyPr/>
              <a:lstStyle/>
              <a:p>
                <a:r>
                  <a:rPr lang="en-US">
                    <a:noFill/>
                  </a:rPr>
                  <a:t> </a:t>
                </a:r>
              </a:p>
            </p:txBody>
          </p:sp>
        </mc:Fallback>
      </mc:AlternateContent>
      <p:sp>
        <p:nvSpPr>
          <p:cNvPr id="13" name="TextBox 12"/>
          <p:cNvSpPr txBox="1"/>
          <p:nvPr/>
        </p:nvSpPr>
        <p:spPr>
          <a:xfrm>
            <a:off x="5017153" y="1609835"/>
            <a:ext cx="504056" cy="1015663"/>
          </a:xfrm>
          <a:prstGeom prst="rect">
            <a:avLst/>
          </a:prstGeom>
          <a:noFill/>
        </p:spPr>
        <p:txBody>
          <a:bodyPr wrap="square" rtlCol="0">
            <a:spAutoFit/>
          </a:bodyPr>
          <a:lstStyle/>
          <a:p>
            <a:r>
              <a:rPr lang="en-US" sz="6000" dirty="0"/>
              <a:t>.</a:t>
            </a:r>
          </a:p>
        </p:txBody>
      </p:sp>
      <p:cxnSp>
        <p:nvCxnSpPr>
          <p:cNvPr id="14" name="Straight Arrow Connector 13"/>
          <p:cNvCxnSpPr/>
          <p:nvPr/>
        </p:nvCxnSpPr>
        <p:spPr>
          <a:xfrm flipV="1">
            <a:off x="3347863" y="3068960"/>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33565" y="2879022"/>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37621" y="2884216"/>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95429" y="288894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399485" y="2894134"/>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33565" y="327979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37621" y="3284984"/>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09386" y="3999870"/>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913442" y="4005064"/>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3357760" y="3465115"/>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333581" y="4206044"/>
            <a:ext cx="1075805" cy="5194"/>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1"/>
          </p:cNvCxnSpPr>
          <p:nvPr/>
        </p:nvCxnSpPr>
        <p:spPr>
          <a:xfrm>
            <a:off x="5220072" y="3067688"/>
            <a:ext cx="675357" cy="1272"/>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20072" y="3458538"/>
            <a:ext cx="675357" cy="1272"/>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895429" y="3295909"/>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99485" y="3301103"/>
            <a:ext cx="504056" cy="36004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443210" y="2767164"/>
            <a:ext cx="504056" cy="1015663"/>
          </a:xfrm>
          <a:prstGeom prst="rect">
            <a:avLst/>
          </a:prstGeom>
          <a:noFill/>
        </p:spPr>
        <p:txBody>
          <a:bodyPr wrap="square" rtlCol="0">
            <a:spAutoFit/>
          </a:bodyPr>
          <a:lstStyle/>
          <a:p>
            <a:r>
              <a:rPr lang="en-US" sz="6000" dirty="0"/>
              <a:t>.</a:t>
            </a:r>
          </a:p>
        </p:txBody>
      </p:sp>
      <p:sp>
        <p:nvSpPr>
          <p:cNvPr id="32" name="TextBox 31"/>
          <p:cNvSpPr txBox="1"/>
          <p:nvPr/>
        </p:nvSpPr>
        <p:spPr>
          <a:xfrm>
            <a:off x="6444208" y="2371190"/>
            <a:ext cx="504056" cy="1015663"/>
          </a:xfrm>
          <a:prstGeom prst="rect">
            <a:avLst/>
          </a:prstGeom>
          <a:noFill/>
        </p:spPr>
        <p:txBody>
          <a:bodyPr wrap="square" rtlCol="0">
            <a:spAutoFit/>
          </a:bodyPr>
          <a:lstStyle/>
          <a:p>
            <a:r>
              <a:rPr lang="en-US" sz="6000" dirty="0"/>
              <a:t>.</a:t>
            </a:r>
          </a:p>
        </p:txBody>
      </p:sp>
      <p:sp>
        <p:nvSpPr>
          <p:cNvPr id="33" name="TextBox 32"/>
          <p:cNvSpPr txBox="1"/>
          <p:nvPr/>
        </p:nvSpPr>
        <p:spPr>
          <a:xfrm>
            <a:off x="4968044" y="3455877"/>
            <a:ext cx="504056" cy="1015663"/>
          </a:xfrm>
          <a:prstGeom prst="rect">
            <a:avLst/>
          </a:prstGeom>
          <a:noFill/>
        </p:spPr>
        <p:txBody>
          <a:bodyPr wrap="square" rtlCol="0">
            <a:spAutoFit/>
          </a:bodyPr>
          <a:lstStyle/>
          <a:p>
            <a:r>
              <a:rPr lang="en-US" sz="6000" dirty="0"/>
              <a:t>.</a:t>
            </a:r>
          </a:p>
        </p:txBody>
      </p:sp>
      <mc:AlternateContent xmlns:mc="http://schemas.openxmlformats.org/markup-compatibility/2006" xmlns:a14="http://schemas.microsoft.com/office/drawing/2010/main">
        <mc:Choice Requires="a14">
          <p:sp>
            <p:nvSpPr>
              <p:cNvPr id="34" name="TextBox 33"/>
              <p:cNvSpPr txBox="1"/>
              <p:nvPr/>
            </p:nvSpPr>
            <p:spPr>
              <a:xfrm>
                <a:off x="4433565" y="211766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4433565" y="2117666"/>
                <a:ext cx="504056"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445299" y="286973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4445299" y="2869730"/>
                <a:ext cx="504056"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923910" y="2897535"/>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𝑊</m:t>
                          </m:r>
                        </m:e>
                        <m:sub>
                          <m:r>
                            <a:rPr lang="en-US" b="0" i="1" smtClean="0">
                              <a:latin typeface="Cambria Math"/>
                            </a:rPr>
                            <m:t>23</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5923910" y="2897535"/>
                <a:ext cx="504056" cy="369332"/>
              </a:xfrm>
              <a:prstGeom prst="rect">
                <a:avLst/>
              </a:prstGeom>
              <a:blipFill rotWithShape="1">
                <a:blip r:embed="rId5"/>
                <a:stretch>
                  <a:fillRect r="-60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423668" y="3287434"/>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4423668" y="3287434"/>
                <a:ext cx="504056" cy="369332"/>
              </a:xfrm>
              <a:prstGeom prst="rect">
                <a:avLst/>
              </a:prstGeom>
              <a:blipFill rotWithShape="1">
                <a:blip r:embed="rId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895429" y="3283149"/>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895429" y="3283149"/>
                <a:ext cx="504056"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409386" y="3963708"/>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4409386" y="3963708"/>
                <a:ext cx="504056" cy="3693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305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Hash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Suppose </a:t>
                </a:r>
                <a14:m>
                  <m:oMath xmlns:m="http://schemas.openxmlformats.org/officeDocument/2006/math">
                    <m:r>
                      <a:rPr lang="en-US" b="0" i="1" smtClean="0">
                        <a:latin typeface="Cambria Math"/>
                      </a:rPr>
                      <m:t>𝑇</m:t>
                    </m:r>
                  </m:oMath>
                </a14:m>
                <a:r>
                  <a:rPr lang="en-US" dirty="0"/>
                  <a:t> is a hash table having </a:t>
                </a:r>
                <a14:m>
                  <m:oMath xmlns:m="http://schemas.openxmlformats.org/officeDocument/2006/math">
                    <m:r>
                      <a:rPr lang="en-US" b="0" i="1" smtClean="0">
                        <a:latin typeface="Cambria Math"/>
                      </a:rPr>
                      <m:t>𝑀</m:t>
                    </m:r>
                  </m:oMath>
                </a14:m>
                <a:r>
                  <a:rPr lang="en-US" dirty="0"/>
                  <a:t> entries whose addresses lie in the range 0 to </a:t>
                </a:r>
                <a14:m>
                  <m:oMath xmlns:m="http://schemas.openxmlformats.org/officeDocument/2006/math">
                    <m:r>
                      <a:rPr lang="en-US" b="0" i="1" smtClean="0">
                        <a:latin typeface="Cambria Math"/>
                      </a:rPr>
                      <m:t>𝑀</m:t>
                    </m:r>
                    <m:r>
                      <a:rPr lang="en-US" b="0" i="1" smtClean="0">
                        <a:latin typeface="Cambria Math"/>
                      </a:rPr>
                      <m:t>−1.</m:t>
                    </m:r>
                  </m:oMath>
                </a14:m>
                <a:endParaRPr lang="en-US" dirty="0"/>
              </a:p>
              <a:p>
                <a:r>
                  <a:rPr lang="en-US" dirty="0"/>
                  <a:t>An </a:t>
                </a:r>
                <a:r>
                  <a:rPr lang="en-US" b="1" dirty="0"/>
                  <a:t>ideal hashing function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maps keys onto table addresses in a </a:t>
                </a:r>
                <a:r>
                  <a:rPr lang="en-US" b="1" dirty="0"/>
                  <a:t>uniform and random </a:t>
                </a:r>
                <a:r>
                  <a:rPr lang="en-US" dirty="0"/>
                  <a:t>fashion.</a:t>
                </a:r>
              </a:p>
              <a:p>
                <a:r>
                  <a:rPr lang="en-US" dirty="0"/>
                  <a:t>In other words, for any arbitrarily chosen key, any of the possible table addresses is equally likely to be chosen.</a:t>
                </a:r>
              </a:p>
              <a:p>
                <a:r>
                  <a:rPr lang="en-US" dirty="0"/>
                  <a:t>Also, the computation of a hash function should be </a:t>
                </a:r>
                <a:r>
                  <a:rPr lang="en-US" b="1" dirty="0"/>
                  <a:t>very fast.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2519"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17</a:t>
            </a:fld>
            <a:endParaRPr lang="en-US"/>
          </a:p>
        </p:txBody>
      </p:sp>
    </p:spTree>
    <p:extLst>
      <p:ext uri="{BB962C8B-B14F-4D97-AF65-F5344CB8AC3E}">
        <p14:creationId xmlns:p14="http://schemas.microsoft.com/office/powerpoint/2010/main" val="253923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A </a:t>
                </a:r>
                <a:r>
                  <a:rPr lang="en-US" b="1" dirty="0"/>
                  <a:t>collision</a:t>
                </a:r>
                <a:r>
                  <a:rPr lang="en-US" dirty="0"/>
                  <a:t> between two keys </a:t>
                </a:r>
                <a14:m>
                  <m:oMath xmlns:m="http://schemas.openxmlformats.org/officeDocument/2006/math">
                    <m:r>
                      <a:rPr lang="en-US" b="0" i="1" smtClean="0">
                        <a:latin typeface="Cambria Math"/>
                      </a:rPr>
                      <m:t>𝐾</m:t>
                    </m:r>
                  </m:oMath>
                </a14:m>
                <a:r>
                  <a:rPr lang="en-US" dirty="0"/>
                  <a:t> and </a:t>
                </a:r>
                <a14:m>
                  <m:oMath xmlns:m="http://schemas.openxmlformats.org/officeDocument/2006/math">
                    <m:r>
                      <a:rPr lang="en-US" b="0" i="1" smtClean="0">
                        <a:latin typeface="Cambria Math"/>
                      </a:rPr>
                      <m:t>𝐾</m:t>
                    </m:r>
                    <m:r>
                      <a:rPr lang="en-US" b="0" i="1" smtClean="0">
                        <a:latin typeface="Cambria Math"/>
                      </a:rPr>
                      <m:t>′</m:t>
                    </m:r>
                  </m:oMath>
                </a14:m>
                <a:r>
                  <a:rPr lang="en-US" dirty="0"/>
                  <a:t> happens if, when we try to store both keys in a hash table </a:t>
                </a:r>
                <a14:m>
                  <m:oMath xmlns:m="http://schemas.openxmlformats.org/officeDocument/2006/math">
                    <m:r>
                      <a:rPr lang="en-US" b="0" i="1" smtClean="0">
                        <a:latin typeface="Cambria Math"/>
                      </a:rPr>
                      <m:t>𝑇</m:t>
                    </m:r>
                    <m:r>
                      <a:rPr lang="en-US" b="0" i="1" smtClean="0">
                        <a:latin typeface="Cambria Math"/>
                      </a:rPr>
                      <m:t>,</m:t>
                    </m:r>
                  </m:oMath>
                </a14:m>
                <a:r>
                  <a:rPr lang="en-US" dirty="0"/>
                  <a:t> both keys have the same hash address </a:t>
                </a:r>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h</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𝐾</m:t>
                            </m:r>
                          </m:e>
                          <m:sup>
                            <m:r>
                              <a:rPr lang="en-US" b="0" i="1" smtClean="0">
                                <a:latin typeface="Cambria Math"/>
                              </a:rPr>
                              <m:t>′</m:t>
                            </m:r>
                          </m:sup>
                        </m:sSup>
                      </m:e>
                    </m:d>
                    <m:r>
                      <a:rPr lang="en-US" b="0" i="1" smtClean="0">
                        <a:latin typeface="Cambria Math"/>
                      </a:rPr>
                      <m:t>.</m:t>
                    </m:r>
                  </m:oMath>
                </a14:m>
                <a:endParaRPr lang="en-US" dirty="0"/>
              </a:p>
              <a:p>
                <a:r>
                  <a:rPr lang="en-US" dirty="0"/>
                  <a:t>Collisions are relatively frequent even in sparsely occupied hash tables.</a:t>
                </a:r>
              </a:p>
              <a:p>
                <a:r>
                  <a:rPr lang="en-US" dirty="0"/>
                  <a:t>A good hash function should </a:t>
                </a:r>
                <a:r>
                  <a:rPr lang="en-US" b="1" dirty="0"/>
                  <a:t>minimize collisions</a:t>
                </a:r>
                <a:r>
                  <a:rPr lang="en-US" dirty="0"/>
                  <a:t>.</a:t>
                </a:r>
              </a:p>
              <a:p>
                <a:r>
                  <a:rPr lang="en-US" dirty="0"/>
                  <a:t>The </a:t>
                </a:r>
                <a:r>
                  <a:rPr lang="en-US" b="1" dirty="0"/>
                  <a:t>von </a:t>
                </a:r>
                <a:r>
                  <a:rPr lang="en-US" b="1" dirty="0" err="1"/>
                  <a:t>Mises</a:t>
                </a:r>
                <a:r>
                  <a:rPr lang="en-US" b="1" dirty="0"/>
                  <a:t> paradox</a:t>
                </a:r>
                <a:r>
                  <a:rPr lang="en-US" dirty="0"/>
                  <a:t>: if there are more than 23 people in a room, there is a greater than 50% chance that two of them will have the same birthday (</a:t>
                </a:r>
                <a14:m>
                  <m:oMath xmlns:m="http://schemas.openxmlformats.org/officeDocument/2006/math">
                    <m:r>
                      <a:rPr lang="en-US" b="0" i="1" smtClean="0">
                        <a:latin typeface="Cambria Math"/>
                      </a:rPr>
                      <m:t>𝑀</m:t>
                    </m:r>
                    <m:r>
                      <a:rPr lang="en-US" b="0" i="1" smtClean="0">
                        <a:latin typeface="Cambria Math"/>
                      </a:rPr>
                      <m:t>=365).</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2667" b="-13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18</a:t>
            </a:fld>
            <a:endParaRPr lang="en-US"/>
          </a:p>
        </p:txBody>
      </p:sp>
    </p:spTree>
    <p:extLst>
      <p:ext uri="{BB962C8B-B14F-4D97-AF65-F5344CB8AC3E}">
        <p14:creationId xmlns:p14="http://schemas.microsoft.com/office/powerpoint/2010/main" val="188938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clustering</a:t>
            </a:r>
          </a:p>
        </p:txBody>
      </p:sp>
      <p:sp>
        <p:nvSpPr>
          <p:cNvPr id="3" name="Content Placeholder 2"/>
          <p:cNvSpPr>
            <a:spLocks noGrp="1"/>
          </p:cNvSpPr>
          <p:nvPr>
            <p:ph idx="1"/>
          </p:nvPr>
        </p:nvSpPr>
        <p:spPr/>
        <p:txBody>
          <a:bodyPr>
            <a:normAutofit fontScale="85000" lnSpcReduction="20000"/>
          </a:bodyPr>
          <a:lstStyle/>
          <a:p>
            <a:r>
              <a:rPr lang="en-US" dirty="0"/>
              <a:t>Linear probing suffers from what we call </a:t>
            </a:r>
            <a:r>
              <a:rPr lang="en-US" b="1" dirty="0"/>
              <a:t>primary clustering</a:t>
            </a:r>
            <a:r>
              <a:rPr lang="el-GR" b="1" dirty="0"/>
              <a:t> (πρωταρχική </a:t>
            </a:r>
            <a:r>
              <a:rPr lang="el-GR" b="1" dirty="0" err="1"/>
              <a:t>συσταδοποίηση</a:t>
            </a:r>
            <a:r>
              <a:rPr lang="el-GR" b="1" dirty="0"/>
              <a:t>)</a:t>
            </a:r>
            <a:r>
              <a:rPr lang="en-US" dirty="0"/>
              <a:t>.</a:t>
            </a:r>
          </a:p>
          <a:p>
            <a:r>
              <a:rPr lang="en-US" dirty="0"/>
              <a:t>A </a:t>
            </a:r>
            <a:r>
              <a:rPr lang="en-US" b="1" dirty="0"/>
              <a:t>cluster</a:t>
            </a:r>
            <a:r>
              <a:rPr lang="en-US" dirty="0"/>
              <a:t> </a:t>
            </a:r>
            <a:r>
              <a:rPr lang="el-GR" dirty="0"/>
              <a:t>(</a:t>
            </a:r>
            <a:r>
              <a:rPr lang="el-GR" b="1" dirty="0"/>
              <a:t>συστάδα</a:t>
            </a:r>
            <a:r>
              <a:rPr lang="el-GR" dirty="0"/>
              <a:t>) </a:t>
            </a:r>
            <a:r>
              <a:rPr lang="en-US" dirty="0"/>
              <a:t>is a sequence of adjacent occupied entries in a hash table.</a:t>
            </a:r>
          </a:p>
          <a:p>
            <a:r>
              <a:rPr lang="en-US" dirty="0"/>
              <a:t>In open addressing with linear probing such clusters are formed and then grow bigger and bigger. This happens because all keys colliding in the same initial location trace out identical search paths when looking for an empty table entry.</a:t>
            </a:r>
          </a:p>
          <a:p>
            <a:r>
              <a:rPr lang="en-US" dirty="0"/>
              <a:t>Double hashing does not suffer from primary clustering because initially colliding keys search for empty locations along </a:t>
            </a:r>
            <a:r>
              <a:rPr lang="en-US" b="1" dirty="0"/>
              <a:t>separate</a:t>
            </a:r>
            <a:r>
              <a:rPr lang="en-US" dirty="0"/>
              <a:t> probe sequence paths.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19</a:t>
            </a:fld>
            <a:endParaRPr lang="en-US"/>
          </a:p>
        </p:txBody>
      </p:sp>
    </p:spTree>
    <p:extLst>
      <p:ext uri="{BB962C8B-B14F-4D97-AF65-F5344CB8AC3E}">
        <p14:creationId xmlns:p14="http://schemas.microsoft.com/office/powerpoint/2010/main" val="333964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Symbol Table ADT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a:t>
                </a:r>
                <a:r>
                  <a:rPr lang="en-US" b="1" dirty="0"/>
                  <a:t>symbol</a:t>
                </a:r>
                <a:r>
                  <a:rPr lang="en-US" dirty="0"/>
                  <a:t> </a:t>
                </a:r>
                <a:r>
                  <a:rPr lang="en-US" b="1" dirty="0"/>
                  <a:t>table</a:t>
                </a:r>
                <a:r>
                  <a:rPr lang="en-US" dirty="0"/>
                  <a:t> </a:t>
                </a:r>
                <a14:m>
                  <m:oMath xmlns:m="http://schemas.openxmlformats.org/officeDocument/2006/math">
                    <m:r>
                      <a:rPr lang="en-US" b="0" i="1" smtClean="0">
                        <a:latin typeface="Cambria Math"/>
                      </a:rPr>
                      <m:t>𝑇</m:t>
                    </m:r>
                  </m:oMath>
                </a14:m>
                <a:r>
                  <a:rPr lang="en-US" dirty="0"/>
                  <a:t> is an abstract storage that contains table entries that are either empty or are pairs of the form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where </a:t>
                </a:r>
                <a14:m>
                  <m:oMath xmlns:m="http://schemas.openxmlformats.org/officeDocument/2006/math">
                    <m:r>
                      <a:rPr lang="en-US" b="0" i="1" smtClean="0">
                        <a:latin typeface="Cambria Math"/>
                      </a:rPr>
                      <m:t>𝐾</m:t>
                    </m:r>
                  </m:oMath>
                </a14:m>
                <a:r>
                  <a:rPr lang="en-US" dirty="0"/>
                  <a:t> is a </a:t>
                </a:r>
                <a:r>
                  <a:rPr lang="en-US" b="1" dirty="0"/>
                  <a:t>key</a:t>
                </a:r>
                <a:r>
                  <a:rPr lang="en-US" dirty="0"/>
                  <a:t> and </a:t>
                </a:r>
                <a14:m>
                  <m:oMath xmlns:m="http://schemas.openxmlformats.org/officeDocument/2006/math">
                    <m:r>
                      <a:rPr lang="en-US" b="0" i="1" smtClean="0">
                        <a:latin typeface="Cambria Math"/>
                      </a:rPr>
                      <m:t>𝐼</m:t>
                    </m:r>
                  </m:oMath>
                </a14:m>
                <a:r>
                  <a:rPr lang="en-US" dirty="0"/>
                  <a:t> is some </a:t>
                </a:r>
                <a:r>
                  <a:rPr lang="en-US" b="1" dirty="0"/>
                  <a:t>information</a:t>
                </a:r>
                <a:r>
                  <a:rPr lang="en-US" dirty="0"/>
                  <a:t> associated with the key.</a:t>
                </a:r>
              </a:p>
              <a:p>
                <a:r>
                  <a:rPr lang="en-US" dirty="0"/>
                  <a:t>Distinct table entries have distinct keys.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a:t>
            </a:fld>
            <a:endParaRPr lang="en-US"/>
          </a:p>
        </p:txBody>
      </p:sp>
    </p:spTree>
    <p:extLst>
      <p:ext uri="{BB962C8B-B14F-4D97-AF65-F5344CB8AC3E}">
        <p14:creationId xmlns:p14="http://schemas.microsoft.com/office/powerpoint/2010/main" val="373474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Ensuring that Probe Sequences Cover the Table</a:t>
            </a:r>
          </a:p>
        </p:txBody>
      </p:sp>
      <p:sp>
        <p:nvSpPr>
          <p:cNvPr id="3" name="Content Placeholder 2"/>
          <p:cNvSpPr>
            <a:spLocks noGrp="1"/>
          </p:cNvSpPr>
          <p:nvPr>
            <p:ph idx="1"/>
          </p:nvPr>
        </p:nvSpPr>
        <p:spPr/>
        <p:txBody>
          <a:bodyPr/>
          <a:lstStyle/>
          <a:p>
            <a:r>
              <a:rPr lang="en-US" dirty="0"/>
              <a:t>In order for the open addressing hash insertion and hash searching algorithms to work properly, we have to guarantee that every probe sequence used can probe </a:t>
            </a:r>
            <a:r>
              <a:rPr lang="en-US" b="1" dirty="0"/>
              <a:t>all locations</a:t>
            </a:r>
            <a:r>
              <a:rPr lang="en-US" dirty="0"/>
              <a:t> of the hash table.</a:t>
            </a:r>
          </a:p>
          <a:p>
            <a:r>
              <a:rPr lang="en-US" dirty="0"/>
              <a:t>This is obvious for linear probing.</a:t>
            </a:r>
          </a:p>
          <a:p>
            <a:r>
              <a:rPr lang="en-US" dirty="0"/>
              <a:t>Is it true for double hashing?</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20</a:t>
            </a:fld>
            <a:endParaRPr lang="en-US"/>
          </a:p>
        </p:txBody>
      </p:sp>
    </p:spTree>
    <p:extLst>
      <p:ext uri="{BB962C8B-B14F-4D97-AF65-F5344CB8AC3E}">
        <p14:creationId xmlns:p14="http://schemas.microsoft.com/office/powerpoint/2010/main" val="18309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Choosing Table Sizes and Probe Decrements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If we choose the table size to be a </a:t>
                </a:r>
                <a:r>
                  <a:rPr lang="en-US" b="1" dirty="0"/>
                  <a:t>prime number</a:t>
                </a:r>
                <a:r>
                  <a:rPr lang="el-GR" b="1" dirty="0"/>
                  <a:t> (πρώτος αριθμός)</a:t>
                </a:r>
                <a:r>
                  <a:rPr lang="en-US" dirty="0"/>
                  <a:t> </a:t>
                </a:r>
                <a14:m>
                  <m:oMath xmlns:m="http://schemas.openxmlformats.org/officeDocument/2006/math">
                    <m:r>
                      <a:rPr lang="en-US" b="0" i="1" smtClean="0">
                        <a:latin typeface="Cambria Math"/>
                      </a:rPr>
                      <m:t>𝑀</m:t>
                    </m:r>
                  </m:oMath>
                </a14:m>
                <a:r>
                  <a:rPr lang="en-US" dirty="0"/>
                  <a:t> and probe decrements to be positive integers in the range </a:t>
                </a:r>
                <a14:m>
                  <m:oMath xmlns:m="http://schemas.openxmlformats.org/officeDocument/2006/math">
                    <m:r>
                      <a:rPr lang="en-US" b="0" i="1" smtClean="0">
                        <a:latin typeface="Cambria Math"/>
                      </a:rPr>
                      <m:t>1</m:t>
                    </m:r>
                    <m:r>
                      <a:rPr lang="en-US" b="0" i="1" smtClean="0">
                        <a:latin typeface="Cambria Math"/>
                        <a:ea typeface="Cambria Math"/>
                      </a:rPr>
                      <m:t>≤</m:t>
                    </m:r>
                    <m:r>
                      <a:rPr lang="en-US" b="0" i="1" smtClean="0">
                        <a:latin typeface="Cambria Math"/>
                        <a:ea typeface="Cambria Math"/>
                      </a:rPr>
                      <m:t>𝑝</m:t>
                    </m:r>
                    <m:d>
                      <m:dPr>
                        <m:ctrlPr>
                          <a:rPr lang="en-US" b="0" i="1" smtClean="0">
                            <a:latin typeface="Cambria Math" panose="02040503050406030204" pitchFamily="18" charset="0"/>
                            <a:ea typeface="Cambria Math"/>
                          </a:rPr>
                        </m:ctrlPr>
                      </m:dPr>
                      <m:e>
                        <m:r>
                          <a:rPr lang="en-US" b="0" i="1" smtClean="0">
                            <a:latin typeface="Cambria Math"/>
                            <a:ea typeface="Cambria Math"/>
                          </a:rPr>
                          <m:t>𝐾</m:t>
                        </m:r>
                      </m:e>
                    </m:d>
                    <m:r>
                      <a:rPr lang="en-US" b="0" i="1" smtClean="0">
                        <a:latin typeface="Cambria Math"/>
                        <a:ea typeface="Cambria Math"/>
                      </a:rPr>
                      <m:t>≤</m:t>
                    </m:r>
                    <m:r>
                      <a:rPr lang="en-US" b="0" i="1" smtClean="0">
                        <a:latin typeface="Cambria Math"/>
                        <a:ea typeface="Cambria Math"/>
                      </a:rPr>
                      <m:t>𝑀</m:t>
                    </m:r>
                    <m:r>
                      <a:rPr lang="en-US" b="0" i="1" smtClean="0">
                        <a:latin typeface="Cambria Math"/>
                        <a:ea typeface="Cambria Math"/>
                      </a:rPr>
                      <m:t> </m:t>
                    </m:r>
                  </m:oMath>
                </a14:m>
                <a:r>
                  <a:rPr lang="en-US" dirty="0"/>
                  <a:t>then we can ensure that the probe sequences cover all table addresses in the range 0 to </a:t>
                </a:r>
                <a14:m>
                  <m:oMath xmlns:m="http://schemas.openxmlformats.org/officeDocument/2006/math">
                    <m:r>
                      <a:rPr lang="en-US" b="0" i="1" smtClean="0">
                        <a:latin typeface="Cambria Math"/>
                      </a:rPr>
                      <m:t>𝑀</m:t>
                    </m:r>
                    <m:r>
                      <a:rPr lang="en-US" b="0" i="1" smtClean="0">
                        <a:latin typeface="Cambria Math"/>
                      </a:rPr>
                      <m:t>−1</m:t>
                    </m:r>
                  </m:oMath>
                </a14:m>
                <a:r>
                  <a:rPr lang="en-US" dirty="0"/>
                  <a:t> exactly once.</a:t>
                </a:r>
                <a:endParaRPr lang="el-GR" dirty="0"/>
              </a:p>
              <a:p>
                <a:r>
                  <a:rPr lang="en-US" dirty="0"/>
                  <a:t>Proof?</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21</a:t>
            </a:fld>
            <a:endParaRPr lang="en-US"/>
          </a:p>
        </p:txBody>
      </p:sp>
    </p:spTree>
    <p:extLst>
      <p:ext uri="{BB962C8B-B14F-4D97-AF65-F5344CB8AC3E}">
        <p14:creationId xmlns:p14="http://schemas.microsoft.com/office/powerpoint/2010/main" val="286609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locations visited by the probe sequences are of the form</a:t>
                </a:r>
              </a:p>
              <a:p>
                <a:pPr marL="0" indent="0">
                  <a:buNone/>
                </a:pPr>
                <a14:m>
                  <m:oMathPara xmlns:m="http://schemas.openxmlformats.org/officeDocument/2006/math">
                    <m:oMathParaPr>
                      <m:jc m:val="center"/>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𝑖</m:t>
                          </m:r>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e>
                      </m:d>
                      <m:r>
                        <a:rPr lang="en-US" b="0" i="1" smtClean="0">
                          <a:latin typeface="Cambria Math"/>
                        </a:rPr>
                        <m:t> % </m:t>
                      </m:r>
                      <m:r>
                        <a:rPr lang="en-US" b="0" i="1" smtClean="0">
                          <a:latin typeface="Cambria Math"/>
                        </a:rPr>
                        <m:t>𝑀</m:t>
                      </m:r>
                    </m:oMath>
                  </m:oMathPara>
                </a14:m>
                <a:endParaRPr lang="en-US" dirty="0"/>
              </a:p>
              <a:p>
                <a:pPr marL="0" indent="0">
                  <a:buNone/>
                </a:pPr>
                <a:r>
                  <a:rPr lang="en-US" dirty="0"/>
                  <a:t>    for </a:t>
                </a:r>
                <a14:m>
                  <m:oMath xmlns:m="http://schemas.openxmlformats.org/officeDocument/2006/math">
                    <m:r>
                      <a:rPr lang="en-US" b="0" i="1" smtClean="0">
                        <a:latin typeface="Cambria Math"/>
                      </a:rPr>
                      <m:t>𝑖</m:t>
                    </m:r>
                  </m:oMath>
                </a14:m>
                <a:r>
                  <a:rPr lang="en-US" dirty="0"/>
                  <a:t> in the range </a:t>
                </a:r>
                <a14:m>
                  <m:oMath xmlns:m="http://schemas.openxmlformats.org/officeDocument/2006/math">
                    <m:r>
                      <a:rPr lang="en-US" b="0" i="1" smtClean="0">
                        <a:latin typeface="Cambria Math"/>
                      </a:rPr>
                      <m:t>0</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𝑀</m:t>
                    </m:r>
                    <m:r>
                      <a:rPr lang="en-US" b="0" i="1" smtClean="0">
                        <a:latin typeface="Cambria Math"/>
                        <a:ea typeface="Cambria Math"/>
                      </a:rPr>
                      <m:t>−1.</m:t>
                    </m:r>
                  </m:oMath>
                </a14:m>
                <a:endParaRPr lang="en-US" dirty="0"/>
              </a:p>
              <a:p>
                <a:pPr marL="0" indent="0">
                  <a:buNone/>
                </a:pPr>
                <a:endParaRPr lang="en-US" dirty="0"/>
              </a:p>
              <a:p>
                <a:r>
                  <a:rPr lang="en-US" dirty="0"/>
                  <a:t>We will prove the result by contradiction.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22</a:t>
            </a:fld>
            <a:endParaRPr lang="en-US"/>
          </a:p>
        </p:txBody>
      </p:sp>
    </p:spTree>
    <p:extLst>
      <p:ext uri="{BB962C8B-B14F-4D97-AF65-F5344CB8AC3E}">
        <p14:creationId xmlns:p14="http://schemas.microsoft.com/office/powerpoint/2010/main" val="354779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Let us suppose that there are two distinct integers </a:t>
                </a:r>
                <a14:m>
                  <m:oMath xmlns:m="http://schemas.openxmlformats.org/officeDocument/2006/math">
                    <m:r>
                      <a:rPr lang="en-US" b="0" i="1" smtClean="0">
                        <a:latin typeface="Cambria Math"/>
                      </a:rPr>
                      <m:t>𝑗</m:t>
                    </m:r>
                  </m:oMath>
                </a14:m>
                <a:r>
                  <a:rPr lang="en-US" dirty="0"/>
                  <a:t> and </a:t>
                </a:r>
                <a14:m>
                  <m:oMath xmlns:m="http://schemas.openxmlformats.org/officeDocument/2006/math">
                    <m:r>
                      <a:rPr lang="en-US" b="0" i="1" smtClean="0">
                        <a:latin typeface="Cambria Math"/>
                      </a:rPr>
                      <m:t>𝑘</m:t>
                    </m:r>
                  </m:oMath>
                </a14:m>
                <a:r>
                  <a:rPr lang="en-US" dirty="0"/>
                  <a:t> in the range 0 to </a:t>
                </a:r>
                <a14:m>
                  <m:oMath xmlns:m="http://schemas.openxmlformats.org/officeDocument/2006/math">
                    <m:r>
                      <a:rPr lang="en-US" b="0" i="1" smtClean="0">
                        <a:latin typeface="Cambria Math"/>
                      </a:rPr>
                      <m:t>𝑀</m:t>
                    </m:r>
                    <m:r>
                      <a:rPr lang="en-US" b="0" i="1" smtClean="0">
                        <a:latin typeface="Cambria Math"/>
                      </a:rPr>
                      <m:t>−1</m:t>
                    </m:r>
                  </m:oMath>
                </a14:m>
                <a:r>
                  <a:rPr lang="en-US" dirty="0"/>
                  <a:t> which generate the same probe location.</a:t>
                </a:r>
              </a:p>
              <a:p>
                <a:r>
                  <a:rPr lang="en-US" dirty="0"/>
                  <a:t>In this case </a:t>
                </a:r>
              </a:p>
              <a:p>
                <a:pPr marL="0" indent="0" algn="ctr">
                  <a:buNone/>
                </a:pP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a:rPr>
                          <m:t>h</m:t>
                        </m:r>
                        <m:d>
                          <m:dPr>
                            <m:ctrlPr>
                              <a:rPr lang="en-US" sz="2800" b="0" i="1" smtClean="0">
                                <a:latin typeface="Cambria Math" panose="02040503050406030204" pitchFamily="18" charset="0"/>
                              </a:rPr>
                            </m:ctrlPr>
                          </m:dPr>
                          <m:e>
                            <m:r>
                              <a:rPr lang="en-US" sz="2800" b="0" i="1" smtClean="0">
                                <a:latin typeface="Cambria Math"/>
                              </a:rPr>
                              <m:t>𝐾</m:t>
                            </m:r>
                          </m:e>
                        </m:d>
                        <m:r>
                          <a:rPr lang="en-US" sz="2800" b="0" i="1" smtClean="0">
                            <a:latin typeface="Cambria Math"/>
                          </a:rPr>
                          <m:t>−</m:t>
                        </m:r>
                        <m:r>
                          <a:rPr lang="en-US" sz="2800" b="0" i="1" smtClean="0">
                            <a:latin typeface="Cambria Math"/>
                          </a:rPr>
                          <m:t>𝑗</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r>
                              <a:rPr lang="en-US" sz="2800" b="0" i="1" smtClean="0">
                                <a:latin typeface="Cambria Math"/>
                              </a:rPr>
                              <m:t>𝐾</m:t>
                            </m:r>
                          </m:e>
                        </m:d>
                      </m:e>
                    </m:d>
                    <m:r>
                      <a:rPr lang="en-US" sz="2800" b="0" i="1" smtClean="0">
                        <a:latin typeface="Cambria Math"/>
                      </a:rPr>
                      <m:t>%</m:t>
                    </m:r>
                    <m:r>
                      <a:rPr lang="en-US" sz="2800" b="0" i="1" smtClean="0">
                        <a:latin typeface="Cambria Math"/>
                      </a:rPr>
                      <m:t>𝑀</m:t>
                    </m:r>
                    <m:r>
                      <a:rPr lang="en-US" sz="2800" b="0" i="1" smtClean="0">
                        <a:latin typeface="Cambria Math"/>
                      </a:rPr>
                      <m:t>=</m:t>
                    </m:r>
                    <m:d>
                      <m:dPr>
                        <m:begChr m:val="["/>
                        <m:endChr m:val="]"/>
                        <m:ctrlPr>
                          <a:rPr lang="en-US" sz="2800" b="0" i="1" smtClean="0">
                            <a:latin typeface="Cambria Math" panose="02040503050406030204" pitchFamily="18" charset="0"/>
                          </a:rPr>
                        </m:ctrlPr>
                      </m:dPr>
                      <m:e>
                        <m:r>
                          <a:rPr lang="en-US" sz="2800" b="0" i="1" smtClean="0">
                            <a:latin typeface="Cambria Math"/>
                          </a:rPr>
                          <m:t>h</m:t>
                        </m:r>
                        <m:d>
                          <m:dPr>
                            <m:ctrlPr>
                              <a:rPr lang="en-US" sz="2800" b="0" i="1" smtClean="0">
                                <a:latin typeface="Cambria Math" panose="02040503050406030204" pitchFamily="18" charset="0"/>
                              </a:rPr>
                            </m:ctrlPr>
                          </m:dPr>
                          <m:e>
                            <m:r>
                              <a:rPr lang="en-US" sz="2800" b="0" i="1" smtClean="0">
                                <a:latin typeface="Cambria Math"/>
                              </a:rPr>
                              <m:t>𝐾</m:t>
                            </m:r>
                          </m:e>
                        </m:d>
                        <m:r>
                          <a:rPr lang="en-US" sz="2800" b="0" i="1" smtClean="0">
                            <a:latin typeface="Cambria Math"/>
                          </a:rPr>
                          <m:t>−</m:t>
                        </m:r>
                        <m:r>
                          <a:rPr lang="en-US" sz="2800" b="0" i="1" smtClean="0">
                            <a:latin typeface="Cambria Math"/>
                          </a:rPr>
                          <m:t>𝑘</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r>
                              <a:rPr lang="en-US" sz="2800" b="0" i="1" smtClean="0">
                                <a:latin typeface="Cambria Math"/>
                              </a:rPr>
                              <m:t>𝐾</m:t>
                            </m:r>
                          </m:e>
                        </m:d>
                      </m:e>
                    </m:d>
                    <m:r>
                      <a:rPr lang="en-US" sz="2800" b="0" i="1" smtClean="0">
                        <a:latin typeface="Cambria Math"/>
                      </a:rPr>
                      <m:t>%</m:t>
                    </m:r>
                    <m:r>
                      <a:rPr lang="en-US" sz="2800" b="0" i="1" smtClean="0">
                        <a:latin typeface="Cambria Math"/>
                      </a:rPr>
                      <m:t>𝑀</m:t>
                    </m:r>
                  </m:oMath>
                </a14:m>
                <a:r>
                  <a:rPr lang="en-US" sz="2800" dirty="0"/>
                  <a:t>.</a:t>
                </a:r>
              </a:p>
              <a:p>
                <a:r>
                  <a:rPr lang="en-US" sz="2800" dirty="0"/>
                  <a:t>This can be written in number-theoretic terms as</a:t>
                </a:r>
              </a:p>
              <a:p>
                <a:pPr marL="0" indent="0" algn="ctr">
                  <a:buNone/>
                </a:pPr>
                <a14:m>
                  <m:oMath xmlns:m="http://schemas.openxmlformats.org/officeDocument/2006/math">
                    <m:r>
                      <a:rPr lang="en-US" sz="2800" b="0" i="1" smtClean="0">
                        <a:latin typeface="Cambria Math"/>
                        <a:ea typeface="Cambria Math"/>
                      </a:rPr>
                      <m:t>{[</m:t>
                    </m:r>
                    <m:r>
                      <a:rPr lang="en-US" sz="2800" b="0" i="1" smtClean="0">
                        <a:latin typeface="Cambria Math"/>
                        <a:ea typeface="Cambria Math"/>
                      </a:rPr>
                      <m:t>h</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𝐾</m:t>
                        </m:r>
                      </m:e>
                    </m:d>
                    <m:r>
                      <a:rPr lang="en-US" sz="2800" b="0" i="1" smtClean="0">
                        <a:latin typeface="Cambria Math"/>
                        <a:ea typeface="Cambria Math"/>
                      </a:rPr>
                      <m:t>−</m:t>
                    </m:r>
                    <m:r>
                      <a:rPr lang="en-US" sz="2800" b="0" i="1" smtClean="0">
                        <a:latin typeface="Cambria Math"/>
                        <a:ea typeface="Cambria Math"/>
                      </a:rPr>
                      <m:t>𝑗</m:t>
                    </m:r>
                    <m:r>
                      <a:rPr lang="en-US" sz="2800" b="0" i="1" smtClean="0">
                        <a:latin typeface="Cambria Math"/>
                        <a:ea typeface="Cambria Math"/>
                      </a:rPr>
                      <m:t>∗</m:t>
                    </m:r>
                    <m:r>
                      <a:rPr lang="en-US" sz="2800" b="0" i="1" smtClean="0">
                        <a:latin typeface="Cambria Math"/>
                        <a:ea typeface="Cambria Math"/>
                      </a:rPr>
                      <m:t>𝑝</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𝐾</m:t>
                        </m:r>
                      </m:e>
                    </m:d>
                    <m:r>
                      <a:rPr lang="en-US" sz="2800" b="0" i="1" smtClean="0">
                        <a:latin typeface="Cambria Math"/>
                        <a:ea typeface="Cambria Math"/>
                      </a:rPr>
                      <m:t>]</m:t>
                    </m:r>
                    <m:r>
                      <a:rPr lang="en-US" sz="2800" i="1">
                        <a:latin typeface="Cambria Math"/>
                        <a:ea typeface="Cambria Math"/>
                      </a:rPr>
                      <m:t>≡</m:t>
                    </m:r>
                    <m:d>
                      <m:dPr>
                        <m:begChr m:val="["/>
                        <m:endChr m:val="]"/>
                        <m:ctrlPr>
                          <a:rPr lang="en-US" sz="2800" b="0" i="1" smtClean="0">
                            <a:latin typeface="Cambria Math" panose="02040503050406030204" pitchFamily="18" charset="0"/>
                          </a:rPr>
                        </m:ctrlPr>
                      </m:dPr>
                      <m:e>
                        <m:r>
                          <a:rPr lang="en-US" sz="2800" b="0" i="1" smtClean="0">
                            <a:latin typeface="Cambria Math"/>
                          </a:rPr>
                          <m:t>h</m:t>
                        </m:r>
                        <m:d>
                          <m:dPr>
                            <m:ctrlPr>
                              <a:rPr lang="en-US" sz="2800" b="0" i="1" smtClean="0">
                                <a:latin typeface="Cambria Math" panose="02040503050406030204" pitchFamily="18" charset="0"/>
                              </a:rPr>
                            </m:ctrlPr>
                          </m:dPr>
                          <m:e>
                            <m:r>
                              <a:rPr lang="en-US" sz="2800" b="0" i="1" smtClean="0">
                                <a:latin typeface="Cambria Math"/>
                              </a:rPr>
                              <m:t>𝐾</m:t>
                            </m:r>
                          </m:e>
                        </m:d>
                        <m:r>
                          <a:rPr lang="en-US" sz="2800" b="0" i="1" smtClean="0">
                            <a:latin typeface="Cambria Math"/>
                          </a:rPr>
                          <m:t>−</m:t>
                        </m:r>
                        <m:r>
                          <a:rPr lang="en-US" sz="2800" b="0" i="1" smtClean="0">
                            <a:latin typeface="Cambria Math"/>
                          </a:rPr>
                          <m:t>𝑘</m:t>
                        </m:r>
                        <m:r>
                          <a:rPr lang="en-US" sz="2800" b="0" i="1" smtClean="0">
                            <a:latin typeface="Cambria Math"/>
                          </a:rPr>
                          <m:t>∗</m:t>
                        </m:r>
                        <m:r>
                          <a:rPr lang="en-US" sz="2800" b="0" i="1" smtClean="0">
                            <a:latin typeface="Cambria Math"/>
                          </a:rPr>
                          <m:t>𝑝</m:t>
                        </m:r>
                        <m:d>
                          <m:dPr>
                            <m:ctrlPr>
                              <a:rPr lang="en-US" sz="2800" b="0" i="1" smtClean="0">
                                <a:latin typeface="Cambria Math" panose="02040503050406030204" pitchFamily="18" charset="0"/>
                              </a:rPr>
                            </m:ctrlPr>
                          </m:dPr>
                          <m:e>
                            <m:r>
                              <a:rPr lang="en-US" sz="2800" b="0" i="1" smtClean="0">
                                <a:latin typeface="Cambria Math"/>
                              </a:rPr>
                              <m:t>𝐾</m:t>
                            </m:r>
                          </m:e>
                        </m:d>
                      </m:e>
                    </m:d>
                    <m:r>
                      <a:rPr lang="en-US" sz="2800" b="0" i="1" smtClean="0">
                        <a:latin typeface="Cambria Math"/>
                      </a:rPr>
                      <m:t>} (</m:t>
                    </m:r>
                    <m:r>
                      <a:rPr lang="en-US" sz="2800" b="0" i="1" smtClean="0">
                        <a:latin typeface="Cambria Math"/>
                      </a:rPr>
                      <m:t>𝑚𝑜𝑑𝑢𝑙𝑜</m:t>
                    </m:r>
                    <m:r>
                      <a:rPr lang="en-US" sz="2800" b="0" i="1" smtClean="0">
                        <a:latin typeface="Cambria Math"/>
                      </a:rPr>
                      <m:t> </m:t>
                    </m:r>
                    <m:r>
                      <a:rPr lang="en-US" sz="2800" b="0" i="1" smtClean="0">
                        <a:latin typeface="Cambria Math"/>
                      </a:rPr>
                      <m:t>𝑀</m:t>
                    </m:r>
                    <m:r>
                      <a:rPr lang="en-US" sz="2800" b="0" i="1" smtClean="0">
                        <a:latin typeface="Cambria Math"/>
                      </a:rPr>
                      <m:t>)</m:t>
                    </m:r>
                  </m:oMath>
                </a14:m>
                <a:r>
                  <a:rPr lang="en-US" sz="2800" dirty="0"/>
                  <a:t>.</a:t>
                </a:r>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23</a:t>
            </a:fld>
            <a:endParaRPr lang="en-US"/>
          </a:p>
        </p:txBody>
      </p:sp>
    </p:spTree>
    <p:extLst>
      <p:ext uri="{BB962C8B-B14F-4D97-AF65-F5344CB8AC3E}">
        <p14:creationId xmlns:p14="http://schemas.microsoft.com/office/powerpoint/2010/main" val="474732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We can subtract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from both sides of this congruence and we can multiply by -1 to get</a:t>
                </a:r>
              </a:p>
              <a:p>
                <a:pPr marL="0" indent="0" algn="ctr">
                  <a:buNone/>
                </a:pP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a:rPr>
                          <m:t>𝑗</m:t>
                        </m:r>
                        <m:r>
                          <a:rPr lang="en-US" b="0" i="1" smtClean="0">
                            <a:latin typeface="Cambria Math"/>
                          </a:rPr>
                          <m:t>∗</m:t>
                        </m:r>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ea typeface="Cambria Math"/>
                          </a:rPr>
                          <m:t>≡</m:t>
                        </m:r>
                        <m:r>
                          <a:rPr lang="en-US" b="0" i="1" smtClean="0">
                            <a:latin typeface="Cambria Math"/>
                            <a:ea typeface="Cambria Math"/>
                          </a:rPr>
                          <m:t>𝑘</m:t>
                        </m:r>
                        <m:r>
                          <a:rPr lang="en-US" b="0" i="1" smtClean="0">
                            <a:latin typeface="Cambria Math"/>
                            <a:ea typeface="Cambria Math"/>
                          </a:rPr>
                          <m:t>∗</m:t>
                        </m:r>
                        <m:r>
                          <a:rPr lang="en-US" b="0" i="1" smtClean="0">
                            <a:latin typeface="Cambria Math"/>
                            <a:ea typeface="Cambria Math"/>
                          </a:rPr>
                          <m:t>𝑝</m:t>
                        </m:r>
                        <m:d>
                          <m:dPr>
                            <m:ctrlPr>
                              <a:rPr lang="en-US" b="0" i="1" smtClean="0">
                                <a:latin typeface="Cambria Math" panose="02040503050406030204" pitchFamily="18" charset="0"/>
                                <a:ea typeface="Cambria Math"/>
                              </a:rPr>
                            </m:ctrlPr>
                          </m:dPr>
                          <m:e>
                            <m:r>
                              <a:rPr lang="en-US" b="0" i="1" smtClean="0">
                                <a:latin typeface="Cambria Math"/>
                                <a:ea typeface="Cambria Math"/>
                              </a:rPr>
                              <m:t>𝐾</m:t>
                            </m:r>
                          </m:e>
                        </m:d>
                      </m:e>
                    </m:d>
                    <m:r>
                      <a:rPr lang="en-US" b="0" i="1" smtClean="0">
                        <a:latin typeface="Cambria Math"/>
                        <a:ea typeface="Cambria Math"/>
                      </a:rPr>
                      <m:t> (</m:t>
                    </m:r>
                    <m:r>
                      <a:rPr lang="en-US" b="0" i="1" smtClean="0">
                        <a:latin typeface="Cambria Math"/>
                        <a:ea typeface="Cambria Math"/>
                      </a:rPr>
                      <m:t>𝑚𝑜𝑑𝑢𝑙𝑜</m:t>
                    </m:r>
                    <m:r>
                      <a:rPr lang="en-US" b="0" i="1" smtClean="0">
                        <a:latin typeface="Cambria Math"/>
                        <a:ea typeface="Cambria Math"/>
                      </a:rPr>
                      <m:t> </m:t>
                    </m:r>
                    <m:r>
                      <a:rPr lang="en-US" b="0" i="1" smtClean="0">
                        <a:latin typeface="Cambria Math"/>
                        <a:ea typeface="Cambria Math"/>
                      </a:rPr>
                      <m:t>𝑀</m:t>
                    </m:r>
                    <m:r>
                      <a:rPr lang="en-US" b="0" i="1" smtClean="0">
                        <a:latin typeface="Cambria Math"/>
                        <a:ea typeface="Cambria Math"/>
                      </a:rPr>
                      <m:t>)</m:t>
                    </m:r>
                  </m:oMath>
                </a14:m>
                <a:r>
                  <a:rPr lang="en-US" dirty="0"/>
                  <a:t>.</a:t>
                </a:r>
              </a:p>
              <a:p>
                <a:r>
                  <a:rPr lang="en-US" dirty="0"/>
                  <a:t>Because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and </a:t>
                </a:r>
                <a14:m>
                  <m:oMath xmlns:m="http://schemas.openxmlformats.org/officeDocument/2006/math">
                    <m:r>
                      <a:rPr lang="en-US" b="0" i="1" smtClean="0">
                        <a:latin typeface="Cambria Math"/>
                      </a:rPr>
                      <m:t>𝑀</m:t>
                    </m:r>
                  </m:oMath>
                </a14:m>
                <a:r>
                  <a:rPr lang="en-US" dirty="0"/>
                  <a:t> are </a:t>
                </a:r>
                <a:r>
                  <a:rPr lang="en-US" b="1" dirty="0"/>
                  <a:t>relatively prime</a:t>
                </a:r>
                <a:r>
                  <a:rPr lang="el-GR" b="1" dirty="0"/>
                  <a:t> (σχετικώς πρώτοι)</a:t>
                </a:r>
                <a:r>
                  <a:rPr lang="en-US" dirty="0"/>
                  <a:t>, we can divide by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to arrive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𝑗</m:t>
                      </m:r>
                      <m:r>
                        <a:rPr lang="en-US" b="0" i="1" smtClean="0">
                          <a:latin typeface="Cambria Math"/>
                          <a:ea typeface="Cambria Math"/>
                        </a:rPr>
                        <m:t>≡</m:t>
                      </m:r>
                      <m:r>
                        <a:rPr lang="en-US" b="0" i="1" smtClean="0">
                          <a:latin typeface="Cambria Math"/>
                          <a:ea typeface="Cambria Math"/>
                        </a:rPr>
                        <m:t>𝑘</m:t>
                      </m:r>
                      <m:r>
                        <a:rPr lang="en-US" b="0" i="1" smtClean="0">
                          <a:latin typeface="Cambria Math"/>
                          <a:ea typeface="Cambria Math"/>
                        </a:rPr>
                        <m:t> </m:t>
                      </m:r>
                      <m:d>
                        <m:dPr>
                          <m:ctrlPr>
                            <a:rPr lang="en-US" b="0" i="1" smtClean="0">
                              <a:latin typeface="Cambria Math" panose="02040503050406030204" pitchFamily="18" charset="0"/>
                              <a:ea typeface="Cambria Math"/>
                            </a:rPr>
                          </m:ctrlPr>
                        </m:dPr>
                        <m:e>
                          <m:r>
                            <a:rPr lang="en-US" b="0" i="1" smtClean="0">
                              <a:latin typeface="Cambria Math"/>
                              <a:ea typeface="Cambria Math"/>
                            </a:rPr>
                            <m:t>𝑚𝑜𝑑𝑢𝑙𝑜</m:t>
                          </m:r>
                          <m:r>
                            <a:rPr lang="en-US" b="0" i="1" smtClean="0">
                              <a:latin typeface="Cambria Math"/>
                              <a:ea typeface="Cambria Math"/>
                            </a:rPr>
                            <m:t> </m:t>
                          </m:r>
                          <m:r>
                            <a:rPr lang="en-US" b="0" i="1" smtClean="0">
                              <a:latin typeface="Cambria Math"/>
                              <a:ea typeface="Cambria Math"/>
                            </a:rPr>
                            <m:t>𝑀</m:t>
                          </m:r>
                        </m:e>
                      </m:d>
                      <m:r>
                        <a:rPr lang="en-US" b="0" i="1" smtClean="0">
                          <a:latin typeface="Cambria Math"/>
                          <a:ea typeface="Cambria Math"/>
                        </a:rPr>
                        <m:t>.</m:t>
                      </m:r>
                    </m:oMath>
                  </m:oMathPara>
                </a14:m>
                <a:endParaRPr lang="en-US" dirty="0"/>
              </a:p>
              <a:p>
                <a:r>
                  <a:rPr lang="en-US" dirty="0"/>
                  <a:t>Using the definition of congruence, the above is equivalent to</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𝑗</m:t>
                          </m:r>
                          <m:r>
                            <a:rPr lang="en-US" b="0" i="1" smtClean="0">
                              <a:latin typeface="Cambria Math"/>
                            </a:rPr>
                            <m:t>%</m:t>
                          </m:r>
                          <m:r>
                            <a:rPr lang="en-US" b="0" i="1" smtClean="0">
                              <a:latin typeface="Cambria Math"/>
                            </a:rPr>
                            <m:t>𝑀</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𝑘</m:t>
                          </m:r>
                          <m:r>
                            <a:rPr lang="en-US" b="0" i="1" smtClean="0">
                              <a:latin typeface="Cambria Math"/>
                            </a:rPr>
                            <m:t>%</m:t>
                          </m:r>
                          <m:r>
                            <a:rPr lang="en-US" b="0" i="1" smtClean="0">
                              <a:latin typeface="Cambria Math"/>
                            </a:rPr>
                            <m:t>𝑀</m:t>
                          </m:r>
                        </m:e>
                      </m:d>
                      <m:r>
                        <a:rPr lang="en-US" b="0" i="1" smtClean="0">
                          <a:latin typeface="Cambria Math"/>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24</a:t>
            </a:fld>
            <a:endParaRPr lang="en-US"/>
          </a:p>
        </p:txBody>
      </p:sp>
    </p:spTree>
    <p:extLst>
      <p:ext uri="{BB962C8B-B14F-4D97-AF65-F5344CB8AC3E}">
        <p14:creationId xmlns:p14="http://schemas.microsoft.com/office/powerpoint/2010/main" val="136128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recall that </a:t>
                </a:r>
                <a14:m>
                  <m:oMath xmlns:m="http://schemas.openxmlformats.org/officeDocument/2006/math">
                    <m:r>
                      <a:rPr lang="en-US" b="0" i="1" smtClean="0">
                        <a:latin typeface="Cambria Math"/>
                      </a:rPr>
                      <m:t>𝑗</m:t>
                    </m:r>
                  </m:oMath>
                </a14:m>
                <a:r>
                  <a:rPr lang="en-US" dirty="0"/>
                  <a:t> and </a:t>
                </a:r>
                <a14:m>
                  <m:oMath xmlns:m="http://schemas.openxmlformats.org/officeDocument/2006/math">
                    <m:r>
                      <a:rPr lang="en-US" b="0" i="1" smtClean="0">
                        <a:latin typeface="Cambria Math"/>
                      </a:rPr>
                      <m:t>𝑘</m:t>
                    </m:r>
                  </m:oMath>
                </a14:m>
                <a:r>
                  <a:rPr lang="en-US" dirty="0"/>
                  <a:t> are integers in the range 0 to </a:t>
                </a:r>
                <a14:m>
                  <m:oMath xmlns:m="http://schemas.openxmlformats.org/officeDocument/2006/math">
                    <m:r>
                      <a:rPr lang="en-US" b="0" i="1" smtClean="0">
                        <a:latin typeface="Cambria Math"/>
                      </a:rPr>
                      <m:t>𝑀</m:t>
                    </m:r>
                    <m:r>
                      <a:rPr lang="en-US" b="0" i="1" smtClean="0">
                        <a:latin typeface="Cambria Math"/>
                      </a:rPr>
                      <m:t>−1.</m:t>
                    </m:r>
                  </m:oMath>
                </a14:m>
                <a:endParaRPr lang="en-US" b="0" dirty="0"/>
              </a:p>
              <a:p>
                <a:r>
                  <a:rPr lang="en-US" dirty="0"/>
                  <a:t>Therefore the above is equivalent to </a:t>
                </a:r>
                <a14:m>
                  <m:oMath xmlns:m="http://schemas.openxmlformats.org/officeDocument/2006/math">
                    <m:r>
                      <a:rPr lang="en-US" b="0" i="1" smtClean="0">
                        <a:latin typeface="Cambria Math"/>
                      </a:rPr>
                      <m:t>𝑗</m:t>
                    </m:r>
                    <m:r>
                      <a:rPr lang="en-US" b="0" i="1" smtClean="0">
                        <a:latin typeface="Cambria Math"/>
                      </a:rPr>
                      <m:t>=</m:t>
                    </m:r>
                    <m:r>
                      <a:rPr lang="en-US" b="0" i="1" smtClean="0">
                        <a:latin typeface="Cambria Math"/>
                      </a:rPr>
                      <m:t>𝑘</m:t>
                    </m:r>
                    <m:r>
                      <a:rPr lang="en-US" b="0" i="1" smtClean="0">
                        <a:latin typeface="Cambria Math"/>
                      </a:rPr>
                      <m:t>.</m:t>
                    </m:r>
                  </m:oMath>
                </a14:m>
                <a:endParaRPr lang="en-US" dirty="0"/>
              </a:p>
              <a:p>
                <a:r>
                  <a:rPr lang="en-US" dirty="0"/>
                  <a:t>But this contradicts our initial assumption that </a:t>
                </a:r>
                <a14:m>
                  <m:oMath xmlns:m="http://schemas.openxmlformats.org/officeDocument/2006/math">
                    <m:r>
                      <a:rPr lang="en-US" b="0" i="1" smtClean="0">
                        <a:latin typeface="Cambria Math"/>
                      </a:rPr>
                      <m:t>𝑗</m:t>
                    </m:r>
                  </m:oMath>
                </a14:m>
                <a:r>
                  <a:rPr lang="en-US" dirty="0"/>
                  <a:t> and </a:t>
                </a:r>
                <a14:m>
                  <m:oMath xmlns:m="http://schemas.openxmlformats.org/officeDocument/2006/math">
                    <m:r>
                      <a:rPr lang="en-US" b="0" i="1" smtClean="0">
                        <a:latin typeface="Cambria Math"/>
                      </a:rPr>
                      <m:t>𝑘</m:t>
                    </m:r>
                  </m:oMath>
                </a14:m>
                <a:r>
                  <a:rPr lang="en-US" dirty="0"/>
                  <a:t> were distinct integers.</a:t>
                </a:r>
              </a:p>
              <a:p>
                <a:r>
                  <a:rPr lang="en-US" dirty="0"/>
                  <a:t>Thus we have proven that probe sequences cover all the addresses of the entire hash table exactly once.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25</a:t>
            </a:fld>
            <a:endParaRPr lang="en-US"/>
          </a:p>
        </p:txBody>
      </p:sp>
    </p:spTree>
    <p:extLst>
      <p:ext uri="{BB962C8B-B14F-4D97-AF65-F5344CB8AC3E}">
        <p14:creationId xmlns:p14="http://schemas.microsoft.com/office/powerpoint/2010/main" val="3744997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Two integers </a:t>
                </a:r>
                <a14:m>
                  <m:oMath xmlns:m="http://schemas.openxmlformats.org/officeDocument/2006/math">
                    <m:r>
                      <a:rPr lang="en-US" b="0" i="1" smtClean="0">
                        <a:latin typeface="Cambria Math"/>
                      </a:rPr>
                      <m:t>𝑎</m:t>
                    </m:r>
                  </m:oMath>
                </a14:m>
                <a:r>
                  <a:rPr lang="en-US" dirty="0"/>
                  <a:t> and </a:t>
                </a:r>
                <a14:m>
                  <m:oMath xmlns:m="http://schemas.openxmlformats.org/officeDocument/2006/math">
                    <m:r>
                      <a:rPr lang="en-US" b="0" i="1" smtClean="0">
                        <a:latin typeface="Cambria Math"/>
                      </a:rPr>
                      <m:t>𝑏</m:t>
                    </m:r>
                  </m:oMath>
                </a14:m>
                <a:r>
                  <a:rPr lang="en-US" dirty="0"/>
                  <a:t> are </a:t>
                </a:r>
                <a:r>
                  <a:rPr lang="en-US" b="1" dirty="0"/>
                  <a:t>relatively prime </a:t>
                </a:r>
                <a:r>
                  <a:rPr lang="en-US" dirty="0"/>
                  <a:t>if they have no other common divisor than 1.</a:t>
                </a:r>
              </a:p>
              <a:p>
                <a:r>
                  <a:rPr lang="en-US" dirty="0"/>
                  <a:t>Since </a:t>
                </a:r>
                <a14:m>
                  <m:oMath xmlns:m="http://schemas.openxmlformats.org/officeDocument/2006/math">
                    <m:r>
                      <a:rPr lang="en-US" b="0" i="1" smtClean="0">
                        <a:latin typeface="Cambria Math"/>
                      </a:rPr>
                      <m:t>𝑀</m:t>
                    </m:r>
                  </m:oMath>
                </a14:m>
                <a:r>
                  <a:rPr lang="en-US" dirty="0"/>
                  <a:t> is prime, its divisors are 1 and </a:t>
                </a:r>
                <a14:m>
                  <m:oMath xmlns:m="http://schemas.openxmlformats.org/officeDocument/2006/math">
                    <m:r>
                      <a:rPr lang="en-US" b="0" i="1" smtClean="0">
                        <a:latin typeface="Cambria Math"/>
                      </a:rPr>
                      <m:t>𝑀</m:t>
                    </m:r>
                  </m:oMath>
                </a14:m>
                <a:r>
                  <a:rPr lang="en-US" dirty="0"/>
                  <a:t> itself. Thus it is relatively prime with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such that  </a:t>
                </a:r>
                <a14:m>
                  <m:oMath xmlns:m="http://schemas.openxmlformats.org/officeDocument/2006/math">
                    <m:r>
                      <a:rPr lang="en-US" b="0" i="1" smtClean="0">
                        <a:latin typeface="Cambria Math"/>
                      </a:rPr>
                      <m:t>1</m:t>
                    </m:r>
                    <m:r>
                      <a:rPr lang="en-US" b="0" i="1" smtClean="0">
                        <a:latin typeface="Cambria Math"/>
                        <a:ea typeface="Cambria Math"/>
                      </a:rPr>
                      <m:t>≤</m:t>
                    </m:r>
                    <m:r>
                      <a:rPr lang="en-US" b="0" i="1" smtClean="0">
                        <a:latin typeface="Cambria Math"/>
                        <a:ea typeface="Cambria Math"/>
                      </a:rPr>
                      <m:t>𝑝</m:t>
                    </m:r>
                    <m:d>
                      <m:dPr>
                        <m:ctrlPr>
                          <a:rPr lang="en-US" b="0" i="1" smtClean="0">
                            <a:latin typeface="Cambria Math" panose="02040503050406030204" pitchFamily="18" charset="0"/>
                            <a:ea typeface="Cambria Math"/>
                          </a:rPr>
                        </m:ctrlPr>
                      </m:dPr>
                      <m:e>
                        <m:r>
                          <a:rPr lang="en-US" b="0" i="1" smtClean="0">
                            <a:latin typeface="Cambria Math"/>
                            <a:ea typeface="Cambria Math"/>
                          </a:rPr>
                          <m:t>𝐾</m:t>
                        </m:r>
                      </m:e>
                    </m:d>
                    <m:r>
                      <a:rPr lang="en-US" b="0" i="1" smtClean="0">
                        <a:latin typeface="Cambria Math"/>
                        <a:ea typeface="Cambria Math"/>
                      </a:rPr>
                      <m:t>≤</m:t>
                    </m:r>
                    <m:r>
                      <a:rPr lang="en-US" b="0" i="1" smtClean="0">
                        <a:latin typeface="Cambria Math"/>
                        <a:ea typeface="Cambria Math"/>
                      </a:rPr>
                      <m:t>𝑀</m:t>
                    </m:r>
                    <m:r>
                      <a:rPr lang="en-US" b="0" i="1" smtClean="0">
                        <a:latin typeface="Cambria Math"/>
                        <a:ea typeface="Cambria Math"/>
                      </a:rPr>
                      <m:t>−1.</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26</a:t>
            </a:fld>
            <a:endParaRPr lang="en-US"/>
          </a:p>
        </p:txBody>
      </p:sp>
    </p:spTree>
    <p:extLst>
      <p:ext uri="{BB962C8B-B14F-4D97-AF65-F5344CB8AC3E}">
        <p14:creationId xmlns:p14="http://schemas.microsoft.com/office/powerpoint/2010/main" val="332935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Double Hashing Choices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Choose the table size </a:t>
                </a:r>
                <a14:m>
                  <m:oMath xmlns:m="http://schemas.openxmlformats.org/officeDocument/2006/math">
                    <m:r>
                      <a:rPr lang="en-US" b="0" i="1" smtClean="0">
                        <a:latin typeface="Cambria Math"/>
                      </a:rPr>
                      <m:t>𝑀</m:t>
                    </m:r>
                  </m:oMath>
                </a14:m>
                <a:r>
                  <a:rPr lang="en-US" dirty="0"/>
                  <a:t> to be a </a:t>
                </a:r>
                <a:r>
                  <a:rPr lang="en-US" b="1" dirty="0"/>
                  <a:t>prime number</a:t>
                </a:r>
                <a:r>
                  <a:rPr lang="en-US" dirty="0"/>
                  <a:t>, and choose probe decrements, any integer in the range 1 to </a:t>
                </a:r>
                <a14:m>
                  <m:oMath xmlns:m="http://schemas.openxmlformats.org/officeDocument/2006/math">
                    <m:r>
                      <a:rPr lang="en-US" b="0" i="1" smtClean="0">
                        <a:latin typeface="Cambria Math"/>
                      </a:rPr>
                      <m:t>𝑀</m:t>
                    </m:r>
                    <m:r>
                      <a:rPr lang="en-US" b="0" i="1" smtClean="0">
                        <a:latin typeface="Cambria Math"/>
                      </a:rPr>
                      <m:t>−1.</m:t>
                    </m:r>
                  </m:oMath>
                </a14:m>
                <a:endParaRPr lang="en-US" dirty="0"/>
              </a:p>
              <a:p>
                <a:r>
                  <a:rPr lang="en-US" dirty="0"/>
                  <a:t>Choose the table size </a:t>
                </a:r>
                <a14:m>
                  <m:oMath xmlns:m="http://schemas.openxmlformats.org/officeDocument/2006/math">
                    <m:r>
                      <a:rPr lang="en-US" b="0" i="1" smtClean="0">
                        <a:latin typeface="Cambria Math"/>
                      </a:rPr>
                      <m:t>𝑀</m:t>
                    </m:r>
                  </m:oMath>
                </a14:m>
                <a:r>
                  <a:rPr lang="en-US" dirty="0"/>
                  <a:t> to be a </a:t>
                </a:r>
                <a:r>
                  <a:rPr lang="en-US" b="1" dirty="0"/>
                  <a:t>power of 2 </a:t>
                </a:r>
                <a:r>
                  <a:rPr lang="en-US" dirty="0"/>
                  <a:t>and choose as probe decrements any </a:t>
                </a:r>
                <a:r>
                  <a:rPr lang="en-US" b="1" dirty="0"/>
                  <a:t>odd integer</a:t>
                </a:r>
                <a:r>
                  <a:rPr lang="en-US" dirty="0"/>
                  <a:t> in the range 1 to </a:t>
                </a:r>
                <a14:m>
                  <m:oMath xmlns:m="http://schemas.openxmlformats.org/officeDocument/2006/math">
                    <m:r>
                      <a:rPr lang="en-US" b="0" i="1" smtClean="0">
                        <a:latin typeface="Cambria Math"/>
                      </a:rPr>
                      <m:t>𝑀</m:t>
                    </m:r>
                    <m:r>
                      <a:rPr lang="en-US" b="0" i="1" smtClean="0">
                        <a:latin typeface="Cambria Math"/>
                      </a:rPr>
                      <m:t>−1</m:t>
                    </m:r>
                  </m:oMath>
                </a14:m>
                <a:r>
                  <a:rPr lang="en-US" dirty="0"/>
                  <a:t>.</a:t>
                </a:r>
              </a:p>
              <a:p>
                <a:r>
                  <a:rPr lang="en-US" dirty="0"/>
                  <a:t>In other words, it is good to </a:t>
                </a:r>
                <a:r>
                  <a:rPr lang="en-US" b="1" dirty="0"/>
                  <a:t>choose probe decrements to be relatively prime with </a:t>
                </a:r>
                <a14:m>
                  <m:oMath xmlns:m="http://schemas.openxmlformats.org/officeDocument/2006/math">
                    <m:r>
                      <a:rPr lang="en-US" b="1" i="1">
                        <a:latin typeface="Cambria Math"/>
                      </a:rPr>
                      <m:t>𝑴</m:t>
                    </m:r>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27</a:t>
            </a:fld>
            <a:endParaRPr lang="en-US"/>
          </a:p>
        </p:txBody>
      </p:sp>
    </p:spTree>
    <p:extLst>
      <p:ext uri="{BB962C8B-B14F-4D97-AF65-F5344CB8AC3E}">
        <p14:creationId xmlns:p14="http://schemas.microsoft.com/office/powerpoint/2010/main" val="187874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 Implemented in C</a:t>
            </a:r>
          </a:p>
        </p:txBody>
      </p:sp>
      <p:sp>
        <p:nvSpPr>
          <p:cNvPr id="3" name="Content Placeholder 2"/>
          <p:cNvSpPr>
            <a:spLocks noGrp="1"/>
          </p:cNvSpPr>
          <p:nvPr>
            <p:ph idx="1"/>
          </p:nvPr>
        </p:nvSpPr>
        <p:spPr/>
        <p:txBody>
          <a:bodyPr/>
          <a:lstStyle/>
          <a:p>
            <a:r>
              <a:rPr lang="en-US" dirty="0"/>
              <a:t>We will use the following two constants:</a:t>
            </a:r>
          </a:p>
          <a:p>
            <a:pPr marL="0" indent="0">
              <a:buNone/>
            </a:pPr>
            <a:r>
              <a:rPr lang="en-US" sz="2400" dirty="0">
                <a:latin typeface="Courier New" pitchFamily="49" charset="0"/>
                <a:cs typeface="Courier New" pitchFamily="49" charset="0"/>
              </a:rPr>
              <a:t>  #define M 997   /* 997 is prime */</a:t>
            </a:r>
          </a:p>
          <a:p>
            <a:pPr marL="0" indent="0">
              <a:buNone/>
            </a:pPr>
            <a:r>
              <a:rPr lang="en-US" sz="2400" dirty="0">
                <a:latin typeface="Courier New" pitchFamily="49" charset="0"/>
                <a:cs typeface="Courier New" pitchFamily="49" charset="0"/>
              </a:rPr>
              <a:t>  #define </a:t>
            </a:r>
            <a:r>
              <a:rPr lang="en-US" sz="2400" dirty="0" err="1">
                <a:latin typeface="Courier New" pitchFamily="49" charset="0"/>
                <a:cs typeface="Courier New" pitchFamily="49" charset="0"/>
              </a:rPr>
              <a:t>EmptyKey</a:t>
            </a:r>
            <a:r>
              <a:rPr lang="en-US" sz="2400" dirty="0">
                <a:latin typeface="Courier New" pitchFamily="49" charset="0"/>
                <a:cs typeface="Courier New" pitchFamily="49" charset="0"/>
              </a:rPr>
              <a:t> 0</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28</a:t>
            </a:fld>
            <a:endParaRPr lang="en-US"/>
          </a:p>
        </p:txBody>
      </p:sp>
    </p:spTree>
    <p:extLst>
      <p:ext uri="{BB962C8B-B14F-4D97-AF65-F5344CB8AC3E}">
        <p14:creationId xmlns:p14="http://schemas.microsoft.com/office/powerpoint/2010/main" val="4079571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Addressing (cont’d)</a:t>
            </a:r>
          </a:p>
        </p:txBody>
      </p:sp>
      <p:sp>
        <p:nvSpPr>
          <p:cNvPr id="3" name="Content Placeholder 2"/>
          <p:cNvSpPr>
            <a:spLocks noGrp="1"/>
          </p:cNvSpPr>
          <p:nvPr>
            <p:ph idx="1"/>
          </p:nvPr>
        </p:nvSpPr>
        <p:spPr/>
        <p:txBody>
          <a:bodyPr>
            <a:normAutofit fontScale="70000" lnSpcReduction="20000"/>
          </a:bodyPr>
          <a:lstStyle/>
          <a:p>
            <a:r>
              <a:rPr lang="en-US" dirty="0"/>
              <a:t>We will define the following types:</a:t>
            </a:r>
          </a:p>
          <a:p>
            <a:pPr marL="0" indent="0">
              <a:buNone/>
            </a:pPr>
            <a:endParaRPr lang="en-US" dirty="0"/>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some members of various types giving */</a:t>
            </a:r>
          </a:p>
          <a:p>
            <a:pPr marL="0" indent="0">
              <a:buNone/>
            </a:pPr>
            <a:r>
              <a:rPr lang="en-US" dirty="0">
                <a:latin typeface="Courier New" pitchFamily="49" charset="0"/>
                <a:cs typeface="Courier New" pitchFamily="49" charset="0"/>
              </a:rPr>
              <a:t>  /* information associated with search keys */</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InfoType</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Key;</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InfoType</a:t>
            </a:r>
            <a:r>
              <a:rPr lang="en-US" dirty="0">
                <a:latin typeface="Courier New" pitchFamily="49" charset="0"/>
                <a:cs typeface="Courier New" pitchFamily="49" charset="0"/>
              </a:rPr>
              <a:t> Info;</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TableEntry</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TableEntry</a:t>
            </a:r>
            <a:r>
              <a:rPr lang="en-US" dirty="0">
                <a:latin typeface="Courier New" pitchFamily="49" charset="0"/>
                <a:cs typeface="Courier New" pitchFamily="49" charset="0"/>
              </a:rPr>
              <a:t> Table[M];</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29</a:t>
            </a:fld>
            <a:endParaRPr lang="en-US"/>
          </a:p>
        </p:txBody>
      </p:sp>
    </p:spTree>
    <p:extLst>
      <p:ext uri="{BB962C8B-B14F-4D97-AF65-F5344CB8AC3E}">
        <p14:creationId xmlns:p14="http://schemas.microsoft.com/office/powerpoint/2010/main" val="243382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Operations for the Symbol Table ADT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Initialize the table </a:t>
                </a:r>
                <a14:m>
                  <m:oMath xmlns:m="http://schemas.openxmlformats.org/officeDocument/2006/math">
                    <m:r>
                      <a:rPr lang="en-US" b="0" i="1" smtClean="0">
                        <a:latin typeface="Cambria Math"/>
                      </a:rPr>
                      <m:t>𝑇</m:t>
                    </m:r>
                  </m:oMath>
                </a14:m>
                <a:r>
                  <a:rPr lang="en-US" dirty="0"/>
                  <a:t> to be the </a:t>
                </a:r>
                <a:r>
                  <a:rPr lang="en-US" b="1" dirty="0"/>
                  <a:t>empty table</a:t>
                </a:r>
                <a:r>
                  <a:rPr lang="en-US" dirty="0"/>
                  <a:t>. The empty table is filled with </a:t>
                </a:r>
                <a:r>
                  <a:rPr lang="en-US" b="1" dirty="0"/>
                  <a:t>empty table entries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𝐼</m:t>
                        </m:r>
                      </m:e>
                      <m:sub>
                        <m:r>
                          <a:rPr lang="en-US" b="0" i="1" smtClean="0">
                            <a:latin typeface="Cambria Math"/>
                          </a:rPr>
                          <m:t>0</m:t>
                        </m:r>
                      </m:sub>
                    </m:sSub>
                    <m:r>
                      <a:rPr lang="en-US" b="0" i="1" smtClean="0">
                        <a:latin typeface="Cambria Math"/>
                      </a:rPr>
                      <m:t>)</m:t>
                    </m:r>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𝐾</m:t>
                        </m:r>
                      </m:e>
                      <m:sub>
                        <m:r>
                          <a:rPr lang="en-US" b="0" i="1" smtClean="0">
                            <a:latin typeface="Cambria Math"/>
                          </a:rPr>
                          <m:t>0</m:t>
                        </m:r>
                      </m:sub>
                    </m:sSub>
                  </m:oMath>
                </a14:m>
                <a:r>
                  <a:rPr lang="en-US" dirty="0"/>
                  <a:t> is a special </a:t>
                </a:r>
                <a:r>
                  <a:rPr lang="en-US" b="1" dirty="0"/>
                  <a:t>empty key</a:t>
                </a:r>
                <a:r>
                  <a:rPr lang="en-US" dirty="0"/>
                  <a:t>, distinct from all other nonempty keys.</a:t>
                </a:r>
              </a:p>
              <a:p>
                <a:r>
                  <a:rPr lang="en-US" dirty="0"/>
                  <a:t>Determine whether or not the table </a:t>
                </a:r>
                <a14:m>
                  <m:oMath xmlns:m="http://schemas.openxmlformats.org/officeDocument/2006/math">
                    <m:r>
                      <a:rPr lang="en-US" b="0" i="1" smtClean="0">
                        <a:latin typeface="Cambria Math"/>
                      </a:rPr>
                      <m:t>𝑇</m:t>
                    </m:r>
                  </m:oMath>
                </a14:m>
                <a:r>
                  <a:rPr lang="en-US" dirty="0"/>
                  <a:t> is </a:t>
                </a:r>
                <a:r>
                  <a:rPr lang="en-US" b="1" dirty="0"/>
                  <a:t>full</a:t>
                </a:r>
                <a:r>
                  <a:rPr lang="en-US" dirty="0"/>
                  <a:t>.</a:t>
                </a:r>
              </a:p>
              <a:p>
                <a:r>
                  <a:rPr lang="en-US" b="1" dirty="0"/>
                  <a:t>Insert</a:t>
                </a:r>
                <a:r>
                  <a:rPr lang="en-US" dirty="0"/>
                  <a:t> a new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into the table provided that </a:t>
                </a:r>
                <a14:m>
                  <m:oMath xmlns:m="http://schemas.openxmlformats.org/officeDocument/2006/math">
                    <m:r>
                      <a:rPr lang="en-US" b="0" i="1" smtClean="0">
                        <a:latin typeface="Cambria Math"/>
                      </a:rPr>
                      <m:t>𝑇</m:t>
                    </m:r>
                  </m:oMath>
                </a14:m>
                <a:r>
                  <a:rPr lang="en-US" dirty="0"/>
                  <a:t> is not already full.</a:t>
                </a:r>
              </a:p>
              <a:p>
                <a:r>
                  <a:rPr lang="en-US" b="1" dirty="0"/>
                  <a:t>Delete</a:t>
                </a:r>
                <a:r>
                  <a:rPr lang="en-US" dirty="0"/>
                  <a:t> the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from table </a:t>
                </a:r>
                <a14:m>
                  <m:oMath xmlns:m="http://schemas.openxmlformats.org/officeDocument/2006/math">
                    <m:r>
                      <a:rPr lang="en-US" b="0" i="1" smtClean="0">
                        <a:latin typeface="Cambria Math"/>
                      </a:rPr>
                      <m:t>𝑇</m:t>
                    </m:r>
                  </m:oMath>
                </a14:m>
                <a:r>
                  <a:rPr lang="en-US" dirty="0"/>
                  <a:t>.</a:t>
                </a:r>
              </a:p>
              <a:p>
                <a:r>
                  <a:rPr lang="en-US" dirty="0"/>
                  <a:t>Given a search key </a:t>
                </a:r>
                <a14:m>
                  <m:oMath xmlns:m="http://schemas.openxmlformats.org/officeDocument/2006/math">
                    <m:r>
                      <a:rPr lang="en-US" b="0" i="1" smtClean="0">
                        <a:latin typeface="Cambria Math"/>
                      </a:rPr>
                      <m:t>𝐾</m:t>
                    </m:r>
                    <m:r>
                      <a:rPr lang="en-US" b="0" i="1" smtClean="0">
                        <a:latin typeface="Cambria Math"/>
                      </a:rPr>
                      <m:t>,</m:t>
                    </m:r>
                  </m:oMath>
                </a14:m>
                <a:r>
                  <a:rPr lang="en-US" dirty="0"/>
                  <a:t> </a:t>
                </a:r>
                <a:r>
                  <a:rPr lang="en-US" b="1" dirty="0"/>
                  <a:t>retrieve</a:t>
                </a:r>
                <a:r>
                  <a:rPr lang="en-US" dirty="0"/>
                  <a:t> the information </a:t>
                </a:r>
                <a14:m>
                  <m:oMath xmlns:m="http://schemas.openxmlformats.org/officeDocument/2006/math">
                    <m:r>
                      <a:rPr lang="en-US" b="0" i="1" smtClean="0">
                        <a:latin typeface="Cambria Math"/>
                      </a:rPr>
                      <m:t>𝐼</m:t>
                    </m:r>
                  </m:oMath>
                </a14:m>
                <a:r>
                  <a:rPr lang="en-US" dirty="0"/>
                  <a:t> from the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 table </a:t>
                </a:r>
                <a14:m>
                  <m:oMath xmlns:m="http://schemas.openxmlformats.org/officeDocument/2006/math">
                    <m:r>
                      <a:rPr lang="en-US" b="0" i="1" smtClean="0">
                        <a:latin typeface="Cambria Math"/>
                      </a:rPr>
                      <m:t>𝑇</m:t>
                    </m:r>
                  </m:oMath>
                </a14:m>
                <a:r>
                  <a:rPr lang="en-US" dirty="0"/>
                  <a:t>.</a:t>
                </a:r>
              </a:p>
              <a:p>
                <a:r>
                  <a:rPr lang="en-US" b="1" dirty="0"/>
                  <a:t>Update</a:t>
                </a:r>
                <a:r>
                  <a:rPr lang="en-US" dirty="0"/>
                  <a:t> the table entry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 table </a:t>
                </a:r>
                <a14:m>
                  <m:oMath xmlns:m="http://schemas.openxmlformats.org/officeDocument/2006/math">
                    <m:r>
                      <a:rPr lang="en-US" b="0" i="1" smtClean="0">
                        <a:latin typeface="Cambria Math"/>
                      </a:rPr>
                      <m:t>𝑇</m:t>
                    </m:r>
                    <m:r>
                      <a:rPr lang="en-US" b="0" i="0" smtClean="0">
                        <a:latin typeface="Cambria Math"/>
                      </a:rPr>
                      <m:t> </m:t>
                    </m:r>
                  </m:oMath>
                </a14:m>
                <a:r>
                  <a:rPr lang="en-US" dirty="0"/>
                  <a:t>by replacing it with a new table entry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𝐾</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𝐼</m:t>
                            </m:r>
                          </m:e>
                          <m:sup>
                            <m:r>
                              <a:rPr lang="en-US" b="0" i="1" smtClean="0">
                                <a:latin typeface="Cambria Math"/>
                              </a:rPr>
                              <m:t>′</m:t>
                            </m:r>
                          </m:sup>
                        </m:sSup>
                      </m:e>
                    </m:d>
                    <m:r>
                      <a:rPr lang="en-US" b="0" i="1" smtClean="0">
                        <a:latin typeface="Cambria Math"/>
                      </a:rPr>
                      <m:t>.</m:t>
                    </m:r>
                  </m:oMath>
                </a14:m>
                <a:r>
                  <a:rPr lang="en-US" dirty="0"/>
                  <a:t> </a:t>
                </a:r>
              </a:p>
              <a:p>
                <a:r>
                  <a:rPr lang="en-US" b="1" dirty="0"/>
                  <a:t>Enumerate</a:t>
                </a:r>
                <a:r>
                  <a:rPr lang="en-US" dirty="0"/>
                  <a:t> the table entries </a:t>
                </a:r>
                <a14:m>
                  <m:oMath xmlns:m="http://schemas.openxmlformats.org/officeDocument/2006/math">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𝐼</m:t>
                    </m:r>
                    <m:r>
                      <a:rPr lang="en-US" b="0" i="1" smtClean="0">
                        <a:latin typeface="Cambria Math"/>
                      </a:rPr>
                      <m:t>)</m:t>
                    </m:r>
                  </m:oMath>
                </a14:m>
                <a:r>
                  <a:rPr lang="en-US" dirty="0"/>
                  <a:t> in table </a:t>
                </a:r>
                <a14:m>
                  <m:oMath xmlns:m="http://schemas.openxmlformats.org/officeDocument/2006/math">
                    <m:r>
                      <a:rPr lang="en-US" b="0" i="1" smtClean="0">
                        <a:latin typeface="Cambria Math"/>
                      </a:rPr>
                      <m:t>𝑇</m:t>
                    </m:r>
                  </m:oMath>
                </a14:m>
                <a:r>
                  <a:rPr lang="en-US" dirty="0"/>
                  <a:t> in increasing order of their keys.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815" b="-31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a:t>
            </a:fld>
            <a:endParaRPr lang="en-US"/>
          </a:p>
        </p:txBody>
      </p:sp>
    </p:spTree>
    <p:extLst>
      <p:ext uri="{BB962C8B-B14F-4D97-AF65-F5344CB8AC3E}">
        <p14:creationId xmlns:p14="http://schemas.microsoft.com/office/powerpoint/2010/main" val="261222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Initialization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urier New" pitchFamily="49" charset="0"/>
                <a:cs typeface="Courier New" pitchFamily="49" charset="0"/>
              </a:rPr>
              <a:t>/* global variable T for the hash table */</a:t>
            </a:r>
          </a:p>
          <a:p>
            <a:pPr marL="0" indent="0">
              <a:buNone/>
            </a:pPr>
            <a:r>
              <a:rPr lang="en-US" dirty="0">
                <a:latin typeface="Courier New" pitchFamily="49" charset="0"/>
                <a:cs typeface="Courier New" pitchFamily="49" charset="0"/>
              </a:rPr>
              <a:t>Table 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Initialize(void)</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for (</a:t>
            </a:r>
            <a:r>
              <a:rPr lang="en-US" dirty="0" err="1">
                <a:latin typeface="Courier New" pitchFamily="49" charset="0"/>
                <a:cs typeface="Courier New" pitchFamily="49" charset="0"/>
              </a:rPr>
              <a:t>i</a:t>
            </a:r>
            <a:r>
              <a:rPr lang="en-US" dirty="0">
                <a:latin typeface="Courier New" pitchFamily="49" charset="0"/>
                <a:cs typeface="Courier New" pitchFamily="49" charset="0"/>
              </a:rPr>
              <a:t>=0; </a:t>
            </a:r>
            <a:r>
              <a:rPr lang="en-US" dirty="0" err="1">
                <a:latin typeface="Courier New" pitchFamily="49" charset="0"/>
                <a:cs typeface="Courier New" pitchFamily="49" charset="0"/>
              </a:rPr>
              <a:t>i</a:t>
            </a:r>
            <a:r>
              <a:rPr lang="en-US" dirty="0">
                <a:latin typeface="Courier New" pitchFamily="49" charset="0"/>
                <a:cs typeface="Courier New" pitchFamily="49" charset="0"/>
              </a:rPr>
              <a:t>&lt;M;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T[</a:t>
            </a:r>
            <a:r>
              <a:rPr lang="en-US" dirty="0" err="1">
                <a:latin typeface="Courier New" pitchFamily="49" charset="0"/>
                <a:cs typeface="Courier New" pitchFamily="49" charset="0"/>
              </a:rPr>
              <a:t>i</a:t>
            </a:r>
            <a:r>
              <a:rPr lang="en-US" dirty="0">
                <a:latin typeface="Courier New" pitchFamily="49" charset="0"/>
                <a:cs typeface="Courier New" pitchFamily="49" charset="0"/>
              </a:rPr>
              <a:t>].Key=</a:t>
            </a:r>
            <a:r>
              <a:rPr lang="en-US" dirty="0" err="1">
                <a:latin typeface="Courier New" pitchFamily="49" charset="0"/>
                <a:cs typeface="Courier New" pitchFamily="49" charset="0"/>
              </a:rPr>
              <a:t>EmptyKey</a:t>
            </a: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30</a:t>
            </a:fld>
            <a:endParaRPr lang="en-US"/>
          </a:p>
        </p:txBody>
      </p:sp>
    </p:spTree>
    <p:extLst>
      <p:ext uri="{BB962C8B-B14F-4D97-AF65-F5344CB8AC3E}">
        <p14:creationId xmlns:p14="http://schemas.microsoft.com/office/powerpoint/2010/main" val="387587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HashInsert</a:t>
            </a:r>
            <a:r>
              <a:rPr lang="en-US" dirty="0">
                <a:latin typeface="Courier New" pitchFamily="49" charset="0"/>
                <a:cs typeface="Courier New" pitchFamily="49" charset="0"/>
              </a:rPr>
              <a:t>(</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K, </a:t>
            </a:r>
            <a:r>
              <a:rPr lang="en-US" dirty="0" err="1">
                <a:latin typeface="Courier New" pitchFamily="49" charset="0"/>
                <a:cs typeface="Courier New" pitchFamily="49" charset="0"/>
              </a:rPr>
              <a:t>InfoType</a:t>
            </a:r>
            <a:r>
              <a:rPr lang="en-US" dirty="0">
                <a:latin typeface="Courier New" pitchFamily="49" charset="0"/>
                <a:cs typeface="Courier New" pitchFamily="49" charset="0"/>
              </a:rPr>
              <a:t> I)</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=h(K);</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=p(K);</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while (T[</a:t>
            </a:r>
            <a:r>
              <a:rPr lang="en-US" dirty="0" err="1">
                <a:latin typeface="Courier New" pitchFamily="49" charset="0"/>
                <a:cs typeface="Courier New" pitchFamily="49" charset="0"/>
              </a:rPr>
              <a:t>i</a:t>
            </a:r>
            <a:r>
              <a:rPr lang="en-US" dirty="0">
                <a:latin typeface="Courier New" pitchFamily="49" charset="0"/>
                <a:cs typeface="Courier New" pitchFamily="49" charset="0"/>
              </a:rPr>
              <a:t>].Key != </a:t>
            </a:r>
            <a:r>
              <a:rPr lang="en-US" dirty="0" err="1">
                <a:latin typeface="Courier New" pitchFamily="49" charset="0"/>
                <a:cs typeface="Courier New" pitchFamily="49" charset="0"/>
              </a:rPr>
              <a:t>EmptyKey</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i</a:t>
            </a:r>
            <a:r>
              <a:rPr lang="en-US" dirty="0">
                <a:latin typeface="Courier New" pitchFamily="49" charset="0"/>
                <a:cs typeface="Courier New" pitchFamily="49" charset="0"/>
              </a:rPr>
              <a:t>&lt;0)</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+=M;</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T[</a:t>
            </a:r>
            <a:r>
              <a:rPr lang="en-US" dirty="0" err="1">
                <a:latin typeface="Courier New" pitchFamily="49" charset="0"/>
                <a:cs typeface="Courier New" pitchFamily="49" charset="0"/>
              </a:rPr>
              <a:t>i</a:t>
            </a:r>
            <a:r>
              <a:rPr lang="en-US" dirty="0">
                <a:latin typeface="Courier New" pitchFamily="49" charset="0"/>
                <a:cs typeface="Courier New" pitchFamily="49" charset="0"/>
              </a:rPr>
              <a:t>].Key=K;</a:t>
            </a:r>
          </a:p>
          <a:p>
            <a:pPr marL="0" indent="0">
              <a:buNone/>
            </a:pPr>
            <a:r>
              <a:rPr lang="en-US" dirty="0">
                <a:latin typeface="Courier New" pitchFamily="49" charset="0"/>
                <a:cs typeface="Courier New" pitchFamily="49" charset="0"/>
              </a:rPr>
              <a:t>    T[</a:t>
            </a:r>
            <a:r>
              <a:rPr lang="en-US" dirty="0" err="1">
                <a:latin typeface="Courier New" pitchFamily="49" charset="0"/>
                <a:cs typeface="Courier New" pitchFamily="49" charset="0"/>
              </a:rPr>
              <a:t>i</a:t>
            </a:r>
            <a:r>
              <a:rPr lang="en-US" dirty="0">
                <a:latin typeface="Courier New" pitchFamily="49" charset="0"/>
                <a:cs typeface="Courier New" pitchFamily="49" charset="0"/>
              </a:rPr>
              <a:t>].Info=I;</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31</a:t>
            </a:fld>
            <a:endParaRPr lang="en-US"/>
          </a:p>
        </p:txBody>
      </p:sp>
    </p:spTree>
    <p:extLst>
      <p:ext uri="{BB962C8B-B14F-4D97-AF65-F5344CB8AC3E}">
        <p14:creationId xmlns:p14="http://schemas.microsoft.com/office/powerpoint/2010/main" val="954998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HashSearch</a:t>
            </a:r>
            <a:r>
              <a:rPr lang="en-US" dirty="0">
                <a:latin typeface="Courier New" pitchFamily="49" charset="0"/>
                <a:cs typeface="Courier New" pitchFamily="49" charset="0"/>
              </a:rPr>
              <a:t>(</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K)</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I;</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KeyType</a:t>
            </a:r>
            <a:r>
              <a:rPr lang="en-US" dirty="0">
                <a:latin typeface="Courier New" pitchFamily="49" charset="0"/>
                <a:cs typeface="Courier New" pitchFamily="49" charset="0"/>
              </a:rPr>
              <a:t>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/*Initializations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=h(K);</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=p(K);</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=T[</a:t>
            </a:r>
            <a:r>
              <a:rPr lang="en-US" dirty="0" err="1">
                <a:latin typeface="Courier New" pitchFamily="49" charset="0"/>
                <a:cs typeface="Courier New" pitchFamily="49" charset="0"/>
              </a:rPr>
              <a:t>i</a:t>
            </a:r>
            <a:r>
              <a:rPr lang="en-US" dirty="0">
                <a:latin typeface="Courier New" pitchFamily="49" charset="0"/>
                <a:cs typeface="Courier New" pitchFamily="49" charset="0"/>
              </a:rPr>
              <a:t>].Key;</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Search loop */</a:t>
            </a:r>
          </a:p>
          <a:p>
            <a:pPr marL="0" indent="0">
              <a:buNone/>
            </a:pPr>
            <a:r>
              <a:rPr lang="en-US" dirty="0">
                <a:latin typeface="Courier New" pitchFamily="49" charset="0"/>
                <a:cs typeface="Courier New" pitchFamily="49" charset="0"/>
              </a:rPr>
              <a:t>   while ((K!=</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 &amp;&amp;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a:t>
            </a:r>
            <a:r>
              <a:rPr lang="en-US" dirty="0" err="1">
                <a:latin typeface="Courier New" pitchFamily="49" charset="0"/>
                <a:cs typeface="Courier New" pitchFamily="49" charset="0"/>
              </a:rPr>
              <a:t>EmptyKey</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r>
              <a:rPr lang="en-US" dirty="0" err="1">
                <a:latin typeface="Courier New" pitchFamily="49" charset="0"/>
                <a:cs typeface="Courier New" pitchFamily="49" charset="0"/>
              </a:rPr>
              <a:t>ProbeDecrement</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i</a:t>
            </a:r>
            <a:r>
              <a:rPr lang="en-US" dirty="0">
                <a:latin typeface="Courier New" pitchFamily="49" charset="0"/>
                <a:cs typeface="Courier New" pitchFamily="49" charset="0"/>
              </a:rPr>
              <a:t>&lt;0)</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+=M;</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=T[</a:t>
            </a:r>
            <a:r>
              <a:rPr lang="en-US" dirty="0" err="1">
                <a:latin typeface="Courier New" pitchFamily="49" charset="0"/>
                <a:cs typeface="Courier New" pitchFamily="49" charset="0"/>
              </a:rPr>
              <a:t>i</a:t>
            </a:r>
            <a:r>
              <a:rPr lang="en-US" dirty="0">
                <a:latin typeface="Courier New" pitchFamily="49" charset="0"/>
                <a:cs typeface="Courier New" pitchFamily="49" charset="0"/>
              </a:rPr>
              <a:t>].Key;</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Determine success or failure */</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ProbeKey</a:t>
            </a:r>
            <a:r>
              <a:rPr lang="en-US" dirty="0">
                <a:latin typeface="Courier New" pitchFamily="49" charset="0"/>
                <a:cs typeface="Courier New" pitchFamily="49" charset="0"/>
              </a:rPr>
              <a:t>==</a:t>
            </a:r>
            <a:r>
              <a:rPr lang="en-US" dirty="0" err="1">
                <a:latin typeface="Courier New" pitchFamily="49" charset="0"/>
                <a:cs typeface="Courier New" pitchFamily="49" charset="0"/>
              </a:rPr>
              <a:t>EmptyKey</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return -1;</a:t>
            </a:r>
          </a:p>
          <a:p>
            <a:pPr marL="0" indent="0">
              <a:buNone/>
            </a:pPr>
            <a:r>
              <a:rPr lang="en-US" dirty="0">
                <a:latin typeface="Courier New" pitchFamily="49" charset="0"/>
                <a:cs typeface="Courier New" pitchFamily="49" charset="0"/>
              </a:rPr>
              <a:t>   else</a:t>
            </a:r>
          </a:p>
          <a:p>
            <a:pPr marL="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32</a:t>
            </a:fld>
            <a:endParaRPr lang="en-US"/>
          </a:p>
        </p:txBody>
      </p:sp>
    </p:spTree>
    <p:extLst>
      <p:ext uri="{BB962C8B-B14F-4D97-AF65-F5344CB8AC3E}">
        <p14:creationId xmlns:p14="http://schemas.microsoft.com/office/powerpoint/2010/main" val="151698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Deletion</a:t>
            </a:r>
          </a:p>
        </p:txBody>
      </p:sp>
      <p:sp>
        <p:nvSpPr>
          <p:cNvPr id="3" name="Content Placeholder 2"/>
          <p:cNvSpPr>
            <a:spLocks noGrp="1"/>
          </p:cNvSpPr>
          <p:nvPr>
            <p:ph idx="1"/>
          </p:nvPr>
        </p:nvSpPr>
        <p:spPr/>
        <p:txBody>
          <a:bodyPr>
            <a:normAutofit fontScale="70000" lnSpcReduction="20000"/>
          </a:bodyPr>
          <a:lstStyle/>
          <a:p>
            <a:r>
              <a:rPr lang="en-US" dirty="0"/>
              <a:t>The function for deletion from a hash table is left as an exercise.</a:t>
            </a:r>
          </a:p>
          <a:p>
            <a:r>
              <a:rPr lang="en-US" dirty="0"/>
              <a:t>But notice that </a:t>
            </a:r>
            <a:r>
              <a:rPr lang="en-US" b="1" dirty="0"/>
              <a:t>deletion poses some problems</a:t>
            </a:r>
            <a:r>
              <a:rPr lang="en-US" dirty="0"/>
              <a:t>.</a:t>
            </a:r>
          </a:p>
          <a:p>
            <a:r>
              <a:rPr lang="en-US" dirty="0"/>
              <a:t>If we delete an entry and leave a table entry with an empty key in its place then we destroy the validity of subsequent search operations because a search terminates when an empty key is encountered.</a:t>
            </a:r>
          </a:p>
          <a:p>
            <a:r>
              <a:rPr lang="en-US" dirty="0"/>
              <a:t>As a solution, we can leave the deleted entry in its place and mark it as deleted (or substitute it by a special entry “available”).  Then search algorithms can treat these entries as not deleted while insert algorithms can treat them as deleted and insert other entries in their place.</a:t>
            </a:r>
          </a:p>
          <a:p>
            <a:r>
              <a:rPr lang="en-US" dirty="0"/>
              <a:t>However, in this case, if we have many deletions, the hash table can easily become clogged with entries marked as deleted.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33</a:t>
            </a:fld>
            <a:endParaRPr lang="en-US"/>
          </a:p>
        </p:txBody>
      </p:sp>
    </p:spTree>
    <p:extLst>
      <p:ext uri="{BB962C8B-B14F-4D97-AF65-F5344CB8AC3E}">
        <p14:creationId xmlns:p14="http://schemas.microsoft.com/office/powerpoint/2010/main" val="1526311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Factor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The </a:t>
                </a:r>
                <a:r>
                  <a:rPr lang="en-US" b="1" dirty="0"/>
                  <a:t>load factor </a:t>
                </a:r>
                <a:r>
                  <a:rPr lang="el-GR" b="1" dirty="0"/>
                  <a:t>(συντελεστής πλήρωσης) </a:t>
                </a:r>
                <a14:m>
                  <m:oMath xmlns:m="http://schemas.openxmlformats.org/officeDocument/2006/math">
                    <m:r>
                      <a:rPr lang="en-US" i="1" smtClean="0">
                        <a:latin typeface="Cambria Math"/>
                        <a:ea typeface="Cambria Math"/>
                      </a:rPr>
                      <m:t>𝛼</m:t>
                    </m:r>
                  </m:oMath>
                </a14:m>
                <a:r>
                  <a:rPr lang="en-US" dirty="0"/>
                  <a:t> of a hash table of size </a:t>
                </a:r>
                <a14:m>
                  <m:oMath xmlns:m="http://schemas.openxmlformats.org/officeDocument/2006/math">
                    <m:r>
                      <a:rPr lang="en-US" b="0" i="1" smtClean="0">
                        <a:latin typeface="Cambria Math"/>
                      </a:rPr>
                      <m:t>𝑀</m:t>
                    </m:r>
                  </m:oMath>
                </a14:m>
                <a:r>
                  <a:rPr lang="en-US" dirty="0"/>
                  <a:t> with </a:t>
                </a:r>
                <a14:m>
                  <m:oMath xmlns:m="http://schemas.openxmlformats.org/officeDocument/2006/math">
                    <m:r>
                      <a:rPr lang="en-US" b="0" i="1" smtClean="0">
                        <a:latin typeface="Cambria Math"/>
                      </a:rPr>
                      <m:t>𝑁</m:t>
                    </m:r>
                  </m:oMath>
                </a14:m>
                <a:r>
                  <a:rPr lang="en-US" dirty="0"/>
                  <a:t> occupied entries is defined by</a:t>
                </a:r>
              </a:p>
              <a:p>
                <a:pPr marL="0" indent="0" algn="ctr">
                  <a:buNone/>
                </a:pPr>
                <a14:m>
                  <m:oMath xmlns:m="http://schemas.openxmlformats.org/officeDocument/2006/math">
                    <m:r>
                      <a:rPr lang="en-US" i="1" smtClean="0">
                        <a:latin typeface="Cambria Math"/>
                        <a:ea typeface="Cambria Math"/>
                      </a:rPr>
                      <m:t>𝛼</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𝑁</m:t>
                        </m:r>
                      </m:num>
                      <m:den>
                        <m:r>
                          <a:rPr lang="en-US" b="0" i="1" smtClean="0">
                            <a:latin typeface="Cambria Math"/>
                            <a:ea typeface="Cambria Math"/>
                          </a:rPr>
                          <m:t>𝑀</m:t>
                        </m:r>
                      </m:den>
                    </m:f>
                  </m:oMath>
                </a14:m>
                <a:r>
                  <a:rPr lang="en-US" dirty="0"/>
                  <a:t>.</a:t>
                </a:r>
              </a:p>
              <a:p>
                <a:endParaRPr lang="en-US" dirty="0"/>
              </a:p>
              <a:p>
                <a:r>
                  <a:rPr lang="en-US" dirty="0"/>
                  <a:t>The load factor is an important parameter in characterizing the performance of hashing techniques.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2695"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34</a:t>
            </a:fld>
            <a:endParaRPr lang="en-US"/>
          </a:p>
        </p:txBody>
      </p:sp>
    </p:spTree>
    <p:extLst>
      <p:ext uri="{BB962C8B-B14F-4D97-AF65-F5344CB8AC3E}">
        <p14:creationId xmlns:p14="http://schemas.microsoft.com/office/powerpoint/2010/main" val="3757442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Formulas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𝑇</m:t>
                    </m:r>
                  </m:oMath>
                </a14:m>
                <a:r>
                  <a:rPr lang="en-US" dirty="0"/>
                  <a:t> be a hash table of size </a:t>
                </a:r>
                <a14:m>
                  <m:oMath xmlns:m="http://schemas.openxmlformats.org/officeDocument/2006/math">
                    <m:r>
                      <a:rPr lang="en-US" b="0" i="1" smtClean="0">
                        <a:latin typeface="Cambria Math"/>
                      </a:rPr>
                      <m:t>𝑀</m:t>
                    </m:r>
                  </m:oMath>
                </a14:m>
                <a:r>
                  <a:rPr lang="en-US" dirty="0"/>
                  <a:t> with exactly </a:t>
                </a:r>
                <a14:m>
                  <m:oMath xmlns:m="http://schemas.openxmlformats.org/officeDocument/2006/math">
                    <m:r>
                      <a:rPr lang="en-US" b="0" i="1" smtClean="0">
                        <a:latin typeface="Cambria Math"/>
                      </a:rPr>
                      <m:t>𝑁</m:t>
                    </m:r>
                  </m:oMath>
                </a14:m>
                <a:r>
                  <a:rPr lang="en-US" dirty="0"/>
                  <a:t> occupied entries i.e., with load factor </a:t>
                </a:r>
                <a14:m>
                  <m:oMath xmlns:m="http://schemas.openxmlformats.org/officeDocument/2006/math">
                    <m:r>
                      <a:rPr lang="en-US" i="1" smtClean="0">
                        <a:latin typeface="Cambria Math"/>
                        <a:ea typeface="Cambria Math"/>
                      </a:rPr>
                      <m:t>𝛼</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𝑁</m:t>
                        </m:r>
                      </m:num>
                      <m:den>
                        <m:r>
                          <a:rPr lang="en-US" b="0" i="1" smtClean="0">
                            <a:latin typeface="Cambria Math"/>
                            <a:ea typeface="Cambria Math"/>
                          </a:rPr>
                          <m:t>𝑀</m:t>
                        </m:r>
                      </m:den>
                    </m:f>
                    <m:r>
                      <a:rPr lang="en-US" b="0" i="1" smtClean="0">
                        <a:latin typeface="Cambria Math"/>
                        <a:ea typeface="Cambria Math"/>
                      </a:rPr>
                      <m:t>.</m:t>
                    </m:r>
                  </m:oMath>
                </a14:m>
                <a:endParaRPr lang="en-US" dirty="0"/>
              </a:p>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oMath>
                </a14:m>
                <a:r>
                  <a:rPr lang="en-US" dirty="0"/>
                  <a:t> be the average number of probe addresses examined during a </a:t>
                </a:r>
                <a:r>
                  <a:rPr lang="en-US" b="1" dirty="0"/>
                  <a:t>successful search.</a:t>
                </a:r>
              </a:p>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oMath>
                </a14:m>
                <a:r>
                  <a:rPr lang="en-US" dirty="0"/>
                  <a:t> be the average number of probe addresses examined during an </a:t>
                </a:r>
                <a:r>
                  <a:rPr lang="en-US" b="1" dirty="0"/>
                  <a:t>unsuccessful search (or insertion).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b="-148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35</a:t>
            </a:fld>
            <a:endParaRPr lang="en-US"/>
          </a:p>
        </p:txBody>
      </p:sp>
    </p:spTree>
    <p:extLst>
      <p:ext uri="{BB962C8B-B14F-4D97-AF65-F5344CB8AC3E}">
        <p14:creationId xmlns:p14="http://schemas.microsoft.com/office/powerpoint/2010/main" val="1636507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Linear Probing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For </a:t>
                </a:r>
                <a:r>
                  <a:rPr lang="en-US" b="1" dirty="0"/>
                  <a:t>open addressing with linear probing</a:t>
                </a:r>
                <a:r>
                  <a:rPr lang="en-US" dirty="0"/>
                  <a:t>, we have the following performance formulas:</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0" smtClean="0">
                          <a:latin typeface="Cambria Math"/>
                        </a:rPr>
                        <m:t>(1+</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ea typeface="Cambria Math"/>
                            </a:rPr>
                            <m:t>𝛼</m:t>
                          </m:r>
                        </m:den>
                      </m:f>
                      <m:r>
                        <a:rPr lang="en-US" b="0" i="1" smtClean="0">
                          <a:latin typeface="Cambria Math"/>
                        </a:rPr>
                        <m:t>)</m:t>
                      </m:r>
                    </m:oMath>
                  </m:oMathPara>
                </a14:m>
                <a:endParaRPr lang="en-US" dirty="0"/>
              </a:p>
              <a:p>
                <a:pPr marL="0" indent="0" algn="ctr">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0" smtClean="0">
                          <a:latin typeface="Cambria Math"/>
                        </a:rPr>
                        <m:t>(1+</m:t>
                      </m:r>
                      <m:sSup>
                        <m:sSupPr>
                          <m:ctrlPr>
                            <a:rPr lang="en-US" b="0" i="1" smtClean="0">
                              <a:latin typeface="Cambria Math" panose="02040503050406030204" pitchFamily="18" charset="0"/>
                            </a:rPr>
                          </m:ctrlPr>
                        </m:sSupPr>
                        <m:e>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rPr>
                                <m:t>𝑎</m:t>
                              </m:r>
                            </m:den>
                          </m:f>
                          <m:r>
                            <a:rPr lang="en-US" b="0" i="1" smtClean="0">
                              <a:latin typeface="Cambria Math"/>
                            </a:rPr>
                            <m:t>)</m:t>
                          </m:r>
                        </m:e>
                        <m:sup>
                          <m:r>
                            <a:rPr lang="en-US" b="0" i="1" smtClean="0">
                              <a:latin typeface="Cambria Math"/>
                            </a:rPr>
                            <m:t>2</m:t>
                          </m:r>
                        </m:sup>
                      </m:sSup>
                      <m:r>
                        <a:rPr lang="en-US" b="0" i="1" smtClean="0">
                          <a:latin typeface="Cambria Math"/>
                        </a:rPr>
                        <m:t>)</m:t>
                      </m:r>
                    </m:oMath>
                  </m:oMathPara>
                </a14:m>
                <a:endParaRPr lang="en-US" dirty="0"/>
              </a:p>
              <a:p>
                <a:endParaRPr lang="en-US" dirty="0"/>
              </a:p>
              <a:p>
                <a:r>
                  <a:rPr lang="en-US" dirty="0"/>
                  <a:t>The formulas are known to apply when the table </a:t>
                </a:r>
                <a14:m>
                  <m:oMath xmlns:m="http://schemas.openxmlformats.org/officeDocument/2006/math">
                    <m:r>
                      <a:rPr lang="en-US" b="0" i="1" smtClean="0">
                        <a:latin typeface="Cambria Math"/>
                      </a:rPr>
                      <m:t>𝑇</m:t>
                    </m:r>
                  </m:oMath>
                </a14:m>
                <a:r>
                  <a:rPr lang="en-US" dirty="0"/>
                  <a:t> is up to 70% full (i.e., when </a:t>
                </a:r>
                <a14:m>
                  <m:oMath xmlns:m="http://schemas.openxmlformats.org/officeDocument/2006/math">
                    <m:r>
                      <a:rPr lang="en-US" i="1" smtClean="0">
                        <a:latin typeface="Cambria Math"/>
                        <a:ea typeface="Cambria Math"/>
                      </a:rPr>
                      <m:t>𝛼</m:t>
                    </m:r>
                    <m:r>
                      <a:rPr lang="en-US" i="1" smtClean="0">
                        <a:latin typeface="Cambria Math"/>
                        <a:ea typeface="Cambria Math"/>
                      </a:rPr>
                      <m:t>≤0.7</m:t>
                    </m:r>
                  </m:oMath>
                </a14:m>
                <a:r>
                  <a:rPr lang="en-US" dirty="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36</a:t>
            </a:fld>
            <a:endParaRPr lang="en-US"/>
          </a:p>
        </p:txBody>
      </p:sp>
    </p:spTree>
    <p:extLst>
      <p:ext uri="{BB962C8B-B14F-4D97-AF65-F5344CB8AC3E}">
        <p14:creationId xmlns:p14="http://schemas.microsoft.com/office/powerpoint/2010/main" val="774367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Double 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r>
                  <a:rPr lang="en-US" b="1" dirty="0"/>
                  <a:t>open addressing with double hashing</a:t>
                </a:r>
                <a:r>
                  <a:rPr lang="en-US" dirty="0"/>
                  <a:t>, we have the following performance formulas:</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i="1">
                              <a:latin typeface="Cambria Math"/>
                              <a:ea typeface="Cambria Math"/>
                            </a:rPr>
                            <m:t>𝛼</m:t>
                          </m:r>
                        </m:den>
                      </m:f>
                      <m:r>
                        <m:rPr>
                          <m:sty m:val="p"/>
                        </m:rPr>
                        <a:rPr lang="en-US" b="0" i="0" smtClean="0">
                          <a:latin typeface="Cambria Math"/>
                        </a:rPr>
                        <m:t>ln</m:t>
                      </m:r>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ea typeface="Cambria Math"/>
                            </a:rPr>
                            <m:t>𝛼</m:t>
                          </m:r>
                        </m:den>
                      </m:f>
                      <m:r>
                        <a:rPr lang="en-US" b="0" i="1" smtClean="0">
                          <a:latin typeface="Cambria Math"/>
                        </a:rPr>
                        <m:t>)</m:t>
                      </m:r>
                    </m:oMath>
                  </m:oMathPara>
                </a14:m>
                <a:endParaRPr lang="en-US" dirty="0"/>
              </a:p>
              <a:p>
                <a:pPr marL="0" indent="0" algn="ctr">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a:rPr lang="en-US" b="0" i="1" smtClean="0">
                              <a:latin typeface="Cambria Math"/>
                              <a:ea typeface="Cambria Math"/>
                            </a:rPr>
                            <m:t>𝛼</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37</a:t>
            </a:fld>
            <a:endParaRPr lang="en-US"/>
          </a:p>
        </p:txBody>
      </p:sp>
    </p:spTree>
    <p:extLst>
      <p:ext uri="{BB962C8B-B14F-4D97-AF65-F5344CB8AC3E}">
        <p14:creationId xmlns:p14="http://schemas.microsoft.com/office/powerpoint/2010/main" val="1976334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of Separate Chaining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t>
                </a:r>
                <a:r>
                  <a:rPr lang="en-US" b="1" dirty="0"/>
                  <a:t>separate chaining</a:t>
                </a:r>
                <a:r>
                  <a:rPr lang="en-US" dirty="0"/>
                  <a:t>, we have the following performance formulas:</a:t>
                </a:r>
              </a:p>
              <a:p>
                <a:pPr marL="0" indent="0">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𝑁</m:t>
                          </m:r>
                        </m:sub>
                      </m:sSub>
                      <m:r>
                        <a:rPr lang="en-US" b="0" i="1" smtClean="0">
                          <a:latin typeface="Cambria Math"/>
                        </a:rPr>
                        <m:t>=1+</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ea typeface="Cambria Math"/>
                        </a:rPr>
                        <m:t>𝛼</m:t>
                      </m:r>
                    </m:oMath>
                  </m:oMathPara>
                </a14:m>
                <a:endParaRPr lang="en-US" dirty="0"/>
              </a:p>
              <a:p>
                <a:pPr marL="0" indent="0" algn="ctr">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r>
                            <a:rPr lang="en-US" b="0" i="1" smtClean="0">
                              <a:latin typeface="Cambria Math"/>
                            </a:rPr>
                            <m:t>′</m:t>
                          </m:r>
                        </m:e>
                        <m:sub>
                          <m:r>
                            <a:rPr lang="en-US" b="0" i="1" smtClean="0">
                              <a:latin typeface="Cambria Math"/>
                            </a:rPr>
                            <m:t>𝑁</m:t>
                          </m:r>
                        </m:sub>
                      </m:sSub>
                      <m:r>
                        <a:rPr lang="en-US" b="0" i="0" smtClean="0">
                          <a:latin typeface="Cambria Math"/>
                        </a:rPr>
                        <m:t>=</m:t>
                      </m:r>
                      <m:r>
                        <m:rPr>
                          <m:sty m:val="p"/>
                        </m:rPr>
                        <a:rPr lang="el-GR" b="0" i="1" smtClean="0">
                          <a:latin typeface="Cambria Math"/>
                          <a:ea typeface="Cambria Math"/>
                        </a:rPr>
                        <m:t>α</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38</a:t>
            </a:fld>
            <a:endParaRPr lang="en-US"/>
          </a:p>
        </p:txBody>
      </p:sp>
    </p:spTree>
    <p:extLst>
      <p:ext uri="{BB962C8B-B14F-4D97-AF65-F5344CB8AC3E}">
        <p14:creationId xmlns:p14="http://schemas.microsoft.com/office/powerpoint/2010/main" val="3034781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a:t>
            </a:r>
          </a:p>
        </p:txBody>
      </p:sp>
      <p:sp>
        <p:nvSpPr>
          <p:cNvPr id="3" name="Content Placeholder 2"/>
          <p:cNvSpPr>
            <a:spLocks noGrp="1"/>
          </p:cNvSpPr>
          <p:nvPr>
            <p:ph idx="1"/>
          </p:nvPr>
        </p:nvSpPr>
        <p:spPr/>
        <p:txBody>
          <a:bodyPr/>
          <a:lstStyle/>
          <a:p>
            <a:r>
              <a:rPr lang="en-US" dirty="0"/>
              <a:t>Note that the previous formulas show that the </a:t>
            </a:r>
            <a:r>
              <a:rPr lang="en-US" b="1" dirty="0"/>
              <a:t>performance of a hash table depends only on the load factor </a:t>
            </a:r>
            <a:r>
              <a:rPr lang="en-US" dirty="0"/>
              <a:t>and not on the number of keys or the size of the table.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39</a:t>
            </a:fld>
            <a:endParaRPr lang="en-US"/>
          </a:p>
        </p:txBody>
      </p:sp>
    </p:spTree>
    <p:extLst>
      <p:ext uri="{BB962C8B-B14F-4D97-AF65-F5344CB8AC3E}">
        <p14:creationId xmlns:p14="http://schemas.microsoft.com/office/powerpoint/2010/main" val="375753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Possible Representations for the Symbol Table ADT</a:t>
            </a:r>
          </a:p>
        </p:txBody>
      </p:sp>
      <p:sp>
        <p:nvSpPr>
          <p:cNvPr id="3" name="Content Placeholder 2"/>
          <p:cNvSpPr>
            <a:spLocks noGrp="1"/>
          </p:cNvSpPr>
          <p:nvPr>
            <p:ph idx="1"/>
          </p:nvPr>
        </p:nvSpPr>
        <p:spPr/>
        <p:txBody>
          <a:bodyPr>
            <a:normAutofit/>
          </a:bodyPr>
          <a:lstStyle/>
          <a:p>
            <a:r>
              <a:rPr lang="en-US" dirty="0"/>
              <a:t>Arrays of </a:t>
            </a:r>
            <a:r>
              <a:rPr lang="en-US" dirty="0" err="1"/>
              <a:t>structs</a:t>
            </a:r>
            <a:r>
              <a:rPr lang="en-US" dirty="0"/>
              <a:t> sorted in ascending order of their keys</a:t>
            </a:r>
          </a:p>
          <a:p>
            <a:r>
              <a:rPr lang="en-US" dirty="0"/>
              <a:t>Linked lists of </a:t>
            </a:r>
            <a:r>
              <a:rPr lang="en-US" dirty="0" err="1"/>
              <a:t>structs</a:t>
            </a:r>
            <a:endParaRPr lang="en-US" dirty="0"/>
          </a:p>
          <a:p>
            <a:r>
              <a:rPr lang="en-US" dirty="0"/>
              <a:t>Binary search trees</a:t>
            </a:r>
          </a:p>
          <a:p>
            <a:r>
              <a:rPr lang="en-US" dirty="0"/>
              <a:t>(2,4) trees</a:t>
            </a:r>
          </a:p>
          <a:p>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a:t>
            </a:fld>
            <a:endParaRPr lang="en-US"/>
          </a:p>
        </p:txBody>
      </p:sp>
    </p:spTree>
    <p:extLst>
      <p:ext uri="{BB962C8B-B14F-4D97-AF65-F5344CB8AC3E}">
        <p14:creationId xmlns:p14="http://schemas.microsoft.com/office/powerpoint/2010/main" val="1655847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Theoretical Results: Apply the Formulas</a:t>
            </a:r>
          </a:p>
        </p:txBody>
      </p:sp>
      <p:sp>
        <p:nvSpPr>
          <p:cNvPr id="3" name="Content Placeholder 2"/>
          <p:cNvSpPr>
            <a:spLocks noGrp="1"/>
          </p:cNvSpPr>
          <p:nvPr>
            <p:ph idx="1"/>
          </p:nvPr>
        </p:nvSpPr>
        <p:spPr/>
        <p:txBody>
          <a:bodyPr/>
          <a:lstStyle/>
          <a:p>
            <a:r>
              <a:rPr lang="en-US" dirty="0"/>
              <a:t>Let us now compare the performance of the techniques we have seen for different load factors using the formulas we presented.</a:t>
            </a:r>
          </a:p>
          <a:p>
            <a:endParaRPr lang="en-US" dirty="0"/>
          </a:p>
          <a:p>
            <a:r>
              <a:rPr lang="en-US" dirty="0"/>
              <a:t>Experimental results are similar.</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40</a:t>
            </a:fld>
            <a:endParaRPr lang="en-US"/>
          </a:p>
        </p:txBody>
      </p:sp>
    </p:spTree>
    <p:extLst>
      <p:ext uri="{BB962C8B-B14F-4D97-AF65-F5344CB8AC3E}">
        <p14:creationId xmlns:p14="http://schemas.microsoft.com/office/powerpoint/2010/main" val="3256204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Search</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25609450"/>
              </p:ext>
            </p:extLst>
          </p:nvPr>
        </p:nvGraphicFramePr>
        <p:xfrm>
          <a:off x="539552" y="2276872"/>
          <a:ext cx="8166436" cy="14630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893628">
                  <a:extLst>
                    <a:ext uri="{9D8B030D-6E8A-4147-A177-3AD203B41FA5}">
                      <a16:colId xmlns:a16="http://schemas.microsoft.com/office/drawing/2014/main" val="20006"/>
                    </a:ext>
                  </a:extLst>
                </a:gridCol>
              </a:tblGrid>
              <a:tr h="360040">
                <a:tc>
                  <a:txBody>
                    <a:bodyPr/>
                    <a:lstStyle/>
                    <a:p>
                      <a:endParaRPr lang="en-US" dirty="0"/>
                    </a:p>
                  </a:txBody>
                  <a:tcPr/>
                </a:tc>
                <a:tc>
                  <a:txBody>
                    <a:bodyPr/>
                    <a:lstStyle/>
                    <a:p>
                      <a:r>
                        <a:rPr lang="en-US" dirty="0"/>
                        <a:t>0.10</a:t>
                      </a:r>
                    </a:p>
                  </a:txBody>
                  <a:tcPr/>
                </a:tc>
                <a:tc>
                  <a:txBody>
                    <a:bodyPr/>
                    <a:lstStyle/>
                    <a:p>
                      <a:r>
                        <a:rPr lang="en-US" dirty="0"/>
                        <a:t>0.25</a:t>
                      </a:r>
                    </a:p>
                  </a:txBody>
                  <a:tcPr/>
                </a:tc>
                <a:tc>
                  <a:txBody>
                    <a:bodyPr/>
                    <a:lstStyle/>
                    <a:p>
                      <a:r>
                        <a:rPr lang="en-US" dirty="0"/>
                        <a:t>0.50</a:t>
                      </a:r>
                    </a:p>
                  </a:txBody>
                  <a:tcPr/>
                </a:tc>
                <a:tc>
                  <a:txBody>
                    <a:bodyPr/>
                    <a:lstStyle/>
                    <a:p>
                      <a:r>
                        <a:rPr lang="en-US" dirty="0"/>
                        <a:t>0.75</a:t>
                      </a:r>
                    </a:p>
                  </a:txBody>
                  <a:tcPr/>
                </a:tc>
                <a:tc>
                  <a:txBody>
                    <a:bodyPr/>
                    <a:lstStyle/>
                    <a:p>
                      <a:r>
                        <a:rPr lang="en-US" dirty="0"/>
                        <a:t>0.90</a:t>
                      </a:r>
                    </a:p>
                  </a:txBody>
                  <a:tcPr/>
                </a:tc>
                <a:tc>
                  <a:txBody>
                    <a:bodyPr/>
                    <a:lstStyle/>
                    <a:p>
                      <a:r>
                        <a:rPr lang="en-US" dirty="0"/>
                        <a:t>0.99</a:t>
                      </a:r>
                    </a:p>
                  </a:txBody>
                  <a:tcPr/>
                </a:tc>
                <a:extLst>
                  <a:ext uri="{0D108BD9-81ED-4DB2-BD59-A6C34878D82A}">
                    <a16:rowId xmlns:a16="http://schemas.microsoft.com/office/drawing/2014/main" val="10000"/>
                  </a:ext>
                </a:extLst>
              </a:tr>
              <a:tr h="360040">
                <a:tc>
                  <a:txBody>
                    <a:bodyPr/>
                    <a:lstStyle/>
                    <a:p>
                      <a:r>
                        <a:rPr lang="en-US" dirty="0"/>
                        <a:t>Separate chaining</a:t>
                      </a:r>
                    </a:p>
                  </a:txBody>
                  <a:tcPr/>
                </a:tc>
                <a:tc>
                  <a:txBody>
                    <a:bodyPr/>
                    <a:lstStyle/>
                    <a:p>
                      <a:r>
                        <a:rPr lang="en-US" dirty="0"/>
                        <a:t>1.05</a:t>
                      </a:r>
                    </a:p>
                  </a:txBody>
                  <a:tcPr/>
                </a:tc>
                <a:tc>
                  <a:txBody>
                    <a:bodyPr/>
                    <a:lstStyle/>
                    <a:p>
                      <a:r>
                        <a:rPr lang="en-US" dirty="0"/>
                        <a:t>1.12</a:t>
                      </a:r>
                    </a:p>
                  </a:txBody>
                  <a:tcPr/>
                </a:tc>
                <a:tc>
                  <a:txBody>
                    <a:bodyPr/>
                    <a:lstStyle/>
                    <a:p>
                      <a:r>
                        <a:rPr lang="en-US" dirty="0"/>
                        <a:t>1.25</a:t>
                      </a:r>
                    </a:p>
                  </a:txBody>
                  <a:tcPr/>
                </a:tc>
                <a:tc>
                  <a:txBody>
                    <a:bodyPr/>
                    <a:lstStyle/>
                    <a:p>
                      <a:r>
                        <a:rPr lang="en-US" dirty="0"/>
                        <a:t>1.37</a:t>
                      </a:r>
                    </a:p>
                  </a:txBody>
                  <a:tcPr/>
                </a:tc>
                <a:tc>
                  <a:txBody>
                    <a:bodyPr/>
                    <a:lstStyle/>
                    <a:p>
                      <a:r>
                        <a:rPr lang="en-US" dirty="0"/>
                        <a:t>1.45</a:t>
                      </a:r>
                    </a:p>
                  </a:txBody>
                  <a:tcPr/>
                </a:tc>
                <a:tc>
                  <a:txBody>
                    <a:bodyPr/>
                    <a:lstStyle/>
                    <a:p>
                      <a:r>
                        <a:rPr lang="en-US" dirty="0"/>
                        <a:t>1.49</a:t>
                      </a:r>
                    </a:p>
                  </a:txBody>
                  <a:tcPr/>
                </a:tc>
                <a:extLst>
                  <a:ext uri="{0D108BD9-81ED-4DB2-BD59-A6C34878D82A}">
                    <a16:rowId xmlns:a16="http://schemas.microsoft.com/office/drawing/2014/main" val="10001"/>
                  </a:ext>
                </a:extLst>
              </a:tr>
              <a:tr h="360040">
                <a:tc>
                  <a:txBody>
                    <a:bodyPr/>
                    <a:lstStyle/>
                    <a:p>
                      <a:r>
                        <a:rPr lang="en-US" dirty="0"/>
                        <a:t>Open/linear probing</a:t>
                      </a:r>
                    </a:p>
                  </a:txBody>
                  <a:tcPr/>
                </a:tc>
                <a:tc>
                  <a:txBody>
                    <a:bodyPr/>
                    <a:lstStyle/>
                    <a:p>
                      <a:r>
                        <a:rPr lang="en-US" dirty="0"/>
                        <a:t>1.06</a:t>
                      </a:r>
                    </a:p>
                  </a:txBody>
                  <a:tcPr/>
                </a:tc>
                <a:tc>
                  <a:txBody>
                    <a:bodyPr/>
                    <a:lstStyle/>
                    <a:p>
                      <a:r>
                        <a:rPr lang="en-US" dirty="0"/>
                        <a:t>1.17</a:t>
                      </a:r>
                    </a:p>
                  </a:txBody>
                  <a:tcPr/>
                </a:tc>
                <a:tc>
                  <a:txBody>
                    <a:bodyPr/>
                    <a:lstStyle/>
                    <a:p>
                      <a:r>
                        <a:rPr lang="en-US" dirty="0"/>
                        <a:t>1.50</a:t>
                      </a:r>
                    </a:p>
                  </a:txBody>
                  <a:tcPr/>
                </a:tc>
                <a:tc>
                  <a:txBody>
                    <a:bodyPr/>
                    <a:lstStyle/>
                    <a:p>
                      <a:r>
                        <a:rPr lang="en-US" dirty="0"/>
                        <a:t>2.50</a:t>
                      </a:r>
                    </a:p>
                  </a:txBody>
                  <a:tcPr/>
                </a:tc>
                <a:tc>
                  <a:txBody>
                    <a:bodyPr/>
                    <a:lstStyle/>
                    <a:p>
                      <a:r>
                        <a:rPr lang="en-US" dirty="0"/>
                        <a:t>5.50</a:t>
                      </a:r>
                    </a:p>
                  </a:txBody>
                  <a:tcPr/>
                </a:tc>
                <a:tc>
                  <a:txBody>
                    <a:bodyPr/>
                    <a:lstStyle/>
                    <a:p>
                      <a:r>
                        <a:rPr lang="en-US" dirty="0"/>
                        <a:t>50.5</a:t>
                      </a:r>
                    </a:p>
                  </a:txBody>
                  <a:tcPr/>
                </a:tc>
                <a:extLst>
                  <a:ext uri="{0D108BD9-81ED-4DB2-BD59-A6C34878D82A}">
                    <a16:rowId xmlns:a16="http://schemas.microsoft.com/office/drawing/2014/main" val="10002"/>
                  </a:ext>
                </a:extLst>
              </a:tr>
              <a:tr h="360040">
                <a:tc>
                  <a:txBody>
                    <a:bodyPr/>
                    <a:lstStyle/>
                    <a:p>
                      <a:r>
                        <a:rPr lang="en-US" dirty="0"/>
                        <a:t>Open/double hashing</a:t>
                      </a:r>
                    </a:p>
                  </a:txBody>
                  <a:tcPr/>
                </a:tc>
                <a:tc>
                  <a:txBody>
                    <a:bodyPr/>
                    <a:lstStyle/>
                    <a:p>
                      <a:r>
                        <a:rPr lang="en-US" dirty="0"/>
                        <a:t>1.05</a:t>
                      </a:r>
                    </a:p>
                  </a:txBody>
                  <a:tcPr/>
                </a:tc>
                <a:tc>
                  <a:txBody>
                    <a:bodyPr/>
                    <a:lstStyle/>
                    <a:p>
                      <a:r>
                        <a:rPr lang="en-US" dirty="0"/>
                        <a:t>1.15</a:t>
                      </a:r>
                    </a:p>
                  </a:txBody>
                  <a:tcPr/>
                </a:tc>
                <a:tc>
                  <a:txBody>
                    <a:bodyPr/>
                    <a:lstStyle/>
                    <a:p>
                      <a:r>
                        <a:rPr lang="en-US" dirty="0"/>
                        <a:t>1.39</a:t>
                      </a:r>
                    </a:p>
                  </a:txBody>
                  <a:tcPr/>
                </a:tc>
                <a:tc>
                  <a:txBody>
                    <a:bodyPr/>
                    <a:lstStyle/>
                    <a:p>
                      <a:r>
                        <a:rPr lang="en-US" dirty="0"/>
                        <a:t>1.85</a:t>
                      </a:r>
                    </a:p>
                  </a:txBody>
                  <a:tcPr/>
                </a:tc>
                <a:tc>
                  <a:txBody>
                    <a:bodyPr/>
                    <a:lstStyle/>
                    <a:p>
                      <a:r>
                        <a:rPr lang="en-US" dirty="0"/>
                        <a:t>2.56</a:t>
                      </a:r>
                    </a:p>
                  </a:txBody>
                  <a:tcPr/>
                </a:tc>
                <a:tc>
                  <a:txBody>
                    <a:bodyPr/>
                    <a:lstStyle/>
                    <a:p>
                      <a:r>
                        <a:rPr lang="en-US" dirty="0"/>
                        <a:t>4.65</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flipH="1">
            <a:off x="4716016" y="1714330"/>
            <a:ext cx="1774698" cy="369332"/>
          </a:xfrm>
          <a:prstGeom prst="rect">
            <a:avLst/>
          </a:prstGeom>
          <a:noFill/>
        </p:spPr>
        <p:txBody>
          <a:bodyPr wrap="square" rtlCol="0">
            <a:spAutoFit/>
          </a:bodyPr>
          <a:lstStyle/>
          <a:p>
            <a:r>
              <a:rPr lang="en-US" b="1" dirty="0"/>
              <a:t>Load Factors</a:t>
            </a:r>
          </a:p>
        </p:txBody>
      </p:sp>
    </p:spTree>
    <p:extLst>
      <p:ext uri="{BB962C8B-B14F-4D97-AF65-F5344CB8AC3E}">
        <p14:creationId xmlns:p14="http://schemas.microsoft.com/office/powerpoint/2010/main" val="3928743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Unsuccessful Search</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74441147"/>
              </p:ext>
            </p:extLst>
          </p:nvPr>
        </p:nvGraphicFramePr>
        <p:xfrm>
          <a:off x="539552" y="2276872"/>
          <a:ext cx="8166436" cy="14630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893628">
                  <a:extLst>
                    <a:ext uri="{9D8B030D-6E8A-4147-A177-3AD203B41FA5}">
                      <a16:colId xmlns:a16="http://schemas.microsoft.com/office/drawing/2014/main" val="20006"/>
                    </a:ext>
                  </a:extLst>
                </a:gridCol>
              </a:tblGrid>
              <a:tr h="360040">
                <a:tc>
                  <a:txBody>
                    <a:bodyPr/>
                    <a:lstStyle/>
                    <a:p>
                      <a:endParaRPr lang="en-US" dirty="0"/>
                    </a:p>
                  </a:txBody>
                  <a:tcPr/>
                </a:tc>
                <a:tc>
                  <a:txBody>
                    <a:bodyPr/>
                    <a:lstStyle/>
                    <a:p>
                      <a:r>
                        <a:rPr lang="en-US" dirty="0"/>
                        <a:t>0.10</a:t>
                      </a:r>
                    </a:p>
                  </a:txBody>
                  <a:tcPr/>
                </a:tc>
                <a:tc>
                  <a:txBody>
                    <a:bodyPr/>
                    <a:lstStyle/>
                    <a:p>
                      <a:r>
                        <a:rPr lang="en-US" dirty="0"/>
                        <a:t>0.25</a:t>
                      </a:r>
                    </a:p>
                  </a:txBody>
                  <a:tcPr/>
                </a:tc>
                <a:tc>
                  <a:txBody>
                    <a:bodyPr/>
                    <a:lstStyle/>
                    <a:p>
                      <a:r>
                        <a:rPr lang="en-US" dirty="0"/>
                        <a:t>0.50</a:t>
                      </a:r>
                    </a:p>
                  </a:txBody>
                  <a:tcPr/>
                </a:tc>
                <a:tc>
                  <a:txBody>
                    <a:bodyPr/>
                    <a:lstStyle/>
                    <a:p>
                      <a:r>
                        <a:rPr lang="en-US" dirty="0"/>
                        <a:t>0.75</a:t>
                      </a:r>
                    </a:p>
                  </a:txBody>
                  <a:tcPr/>
                </a:tc>
                <a:tc>
                  <a:txBody>
                    <a:bodyPr/>
                    <a:lstStyle/>
                    <a:p>
                      <a:r>
                        <a:rPr lang="en-US" dirty="0"/>
                        <a:t>0.90</a:t>
                      </a:r>
                    </a:p>
                  </a:txBody>
                  <a:tcPr/>
                </a:tc>
                <a:tc>
                  <a:txBody>
                    <a:bodyPr/>
                    <a:lstStyle/>
                    <a:p>
                      <a:r>
                        <a:rPr lang="en-US" dirty="0"/>
                        <a:t>0.99</a:t>
                      </a:r>
                    </a:p>
                  </a:txBody>
                  <a:tcPr/>
                </a:tc>
                <a:extLst>
                  <a:ext uri="{0D108BD9-81ED-4DB2-BD59-A6C34878D82A}">
                    <a16:rowId xmlns:a16="http://schemas.microsoft.com/office/drawing/2014/main" val="10000"/>
                  </a:ext>
                </a:extLst>
              </a:tr>
              <a:tr h="360040">
                <a:tc>
                  <a:txBody>
                    <a:bodyPr/>
                    <a:lstStyle/>
                    <a:p>
                      <a:r>
                        <a:rPr lang="en-US" dirty="0"/>
                        <a:t>Separate chaining</a:t>
                      </a:r>
                    </a:p>
                  </a:txBody>
                  <a:tcPr/>
                </a:tc>
                <a:tc>
                  <a:txBody>
                    <a:bodyPr/>
                    <a:lstStyle/>
                    <a:p>
                      <a:r>
                        <a:rPr lang="en-US" dirty="0"/>
                        <a:t>0.10</a:t>
                      </a:r>
                    </a:p>
                  </a:txBody>
                  <a:tcPr/>
                </a:tc>
                <a:tc>
                  <a:txBody>
                    <a:bodyPr/>
                    <a:lstStyle/>
                    <a:p>
                      <a:r>
                        <a:rPr lang="en-US" dirty="0"/>
                        <a:t>0.25</a:t>
                      </a:r>
                    </a:p>
                  </a:txBody>
                  <a:tcPr/>
                </a:tc>
                <a:tc>
                  <a:txBody>
                    <a:bodyPr/>
                    <a:lstStyle/>
                    <a:p>
                      <a:r>
                        <a:rPr lang="en-US" dirty="0"/>
                        <a:t>0.50</a:t>
                      </a:r>
                    </a:p>
                  </a:txBody>
                  <a:tcPr/>
                </a:tc>
                <a:tc>
                  <a:txBody>
                    <a:bodyPr/>
                    <a:lstStyle/>
                    <a:p>
                      <a:r>
                        <a:rPr lang="en-US" dirty="0"/>
                        <a:t>0.75</a:t>
                      </a:r>
                    </a:p>
                  </a:txBody>
                  <a:tcPr/>
                </a:tc>
                <a:tc>
                  <a:txBody>
                    <a:bodyPr/>
                    <a:lstStyle/>
                    <a:p>
                      <a:r>
                        <a:rPr lang="en-US" dirty="0"/>
                        <a:t>0.90</a:t>
                      </a:r>
                    </a:p>
                  </a:txBody>
                  <a:tcPr/>
                </a:tc>
                <a:tc>
                  <a:txBody>
                    <a:bodyPr/>
                    <a:lstStyle/>
                    <a:p>
                      <a:r>
                        <a:rPr lang="en-US" dirty="0"/>
                        <a:t>0.99</a:t>
                      </a:r>
                    </a:p>
                  </a:txBody>
                  <a:tcPr/>
                </a:tc>
                <a:extLst>
                  <a:ext uri="{0D108BD9-81ED-4DB2-BD59-A6C34878D82A}">
                    <a16:rowId xmlns:a16="http://schemas.microsoft.com/office/drawing/2014/main" val="10001"/>
                  </a:ext>
                </a:extLst>
              </a:tr>
              <a:tr h="360040">
                <a:tc>
                  <a:txBody>
                    <a:bodyPr/>
                    <a:lstStyle/>
                    <a:p>
                      <a:r>
                        <a:rPr lang="en-US" dirty="0"/>
                        <a:t>Open/linear probing</a:t>
                      </a:r>
                    </a:p>
                  </a:txBody>
                  <a:tcPr/>
                </a:tc>
                <a:tc>
                  <a:txBody>
                    <a:bodyPr/>
                    <a:lstStyle/>
                    <a:p>
                      <a:r>
                        <a:rPr lang="en-US" dirty="0"/>
                        <a:t>1.12</a:t>
                      </a:r>
                    </a:p>
                  </a:txBody>
                  <a:tcPr/>
                </a:tc>
                <a:tc>
                  <a:txBody>
                    <a:bodyPr/>
                    <a:lstStyle/>
                    <a:p>
                      <a:r>
                        <a:rPr lang="en-US" dirty="0"/>
                        <a:t>1.39</a:t>
                      </a:r>
                    </a:p>
                  </a:txBody>
                  <a:tcPr/>
                </a:tc>
                <a:tc>
                  <a:txBody>
                    <a:bodyPr/>
                    <a:lstStyle/>
                    <a:p>
                      <a:r>
                        <a:rPr lang="en-US" dirty="0"/>
                        <a:t>2.50</a:t>
                      </a:r>
                    </a:p>
                  </a:txBody>
                  <a:tcPr/>
                </a:tc>
                <a:tc>
                  <a:txBody>
                    <a:bodyPr/>
                    <a:lstStyle/>
                    <a:p>
                      <a:r>
                        <a:rPr lang="en-US" dirty="0"/>
                        <a:t>8.50</a:t>
                      </a:r>
                    </a:p>
                  </a:txBody>
                  <a:tcPr/>
                </a:tc>
                <a:tc>
                  <a:txBody>
                    <a:bodyPr/>
                    <a:lstStyle/>
                    <a:p>
                      <a:r>
                        <a:rPr lang="en-US" dirty="0"/>
                        <a:t>50.5</a:t>
                      </a:r>
                    </a:p>
                  </a:txBody>
                  <a:tcPr/>
                </a:tc>
                <a:tc>
                  <a:txBody>
                    <a:bodyPr/>
                    <a:lstStyle/>
                    <a:p>
                      <a:r>
                        <a:rPr lang="en-US" dirty="0"/>
                        <a:t>5000</a:t>
                      </a:r>
                    </a:p>
                  </a:txBody>
                  <a:tcPr/>
                </a:tc>
                <a:extLst>
                  <a:ext uri="{0D108BD9-81ED-4DB2-BD59-A6C34878D82A}">
                    <a16:rowId xmlns:a16="http://schemas.microsoft.com/office/drawing/2014/main" val="10002"/>
                  </a:ext>
                </a:extLst>
              </a:tr>
              <a:tr h="360040">
                <a:tc>
                  <a:txBody>
                    <a:bodyPr/>
                    <a:lstStyle/>
                    <a:p>
                      <a:r>
                        <a:rPr lang="en-US" dirty="0"/>
                        <a:t>Open/double hashing</a:t>
                      </a:r>
                    </a:p>
                  </a:txBody>
                  <a:tcPr/>
                </a:tc>
                <a:tc>
                  <a:txBody>
                    <a:bodyPr/>
                    <a:lstStyle/>
                    <a:p>
                      <a:r>
                        <a:rPr lang="en-US" dirty="0"/>
                        <a:t>1.11</a:t>
                      </a:r>
                    </a:p>
                  </a:txBody>
                  <a:tcPr/>
                </a:tc>
                <a:tc>
                  <a:txBody>
                    <a:bodyPr/>
                    <a:lstStyle/>
                    <a:p>
                      <a:r>
                        <a:rPr lang="en-US" dirty="0"/>
                        <a:t>1.33</a:t>
                      </a:r>
                    </a:p>
                  </a:txBody>
                  <a:tcPr/>
                </a:tc>
                <a:tc>
                  <a:txBody>
                    <a:bodyPr/>
                    <a:lstStyle/>
                    <a:p>
                      <a:r>
                        <a:rPr lang="en-US" dirty="0"/>
                        <a:t>2.50</a:t>
                      </a:r>
                    </a:p>
                  </a:txBody>
                  <a:tcPr/>
                </a:tc>
                <a:tc>
                  <a:txBody>
                    <a:bodyPr/>
                    <a:lstStyle/>
                    <a:p>
                      <a:r>
                        <a:rPr lang="en-US" dirty="0"/>
                        <a:t>4.00</a:t>
                      </a:r>
                    </a:p>
                  </a:txBody>
                  <a:tcPr/>
                </a:tc>
                <a:tc>
                  <a:txBody>
                    <a:bodyPr/>
                    <a:lstStyle/>
                    <a:p>
                      <a:r>
                        <a:rPr lang="en-US" dirty="0"/>
                        <a:t>10.0</a:t>
                      </a:r>
                    </a:p>
                  </a:txBody>
                  <a:tcPr/>
                </a:tc>
                <a:tc>
                  <a:txBody>
                    <a:bodyPr/>
                    <a:lstStyle/>
                    <a:p>
                      <a:r>
                        <a:rPr lang="en-US" dirty="0"/>
                        <a:t>100.0</a:t>
                      </a:r>
                    </a:p>
                  </a:txBody>
                  <a:tcPr/>
                </a:tc>
                <a:extLst>
                  <a:ext uri="{0D108BD9-81ED-4DB2-BD59-A6C34878D82A}">
                    <a16:rowId xmlns:a16="http://schemas.microsoft.com/office/drawing/2014/main" val="10003"/>
                  </a:ext>
                </a:extLst>
              </a:tr>
            </a:tbl>
          </a:graphicData>
        </a:graphic>
      </p:graphicFrame>
      <p:sp>
        <p:nvSpPr>
          <p:cNvPr id="7" name="TextBox 6"/>
          <p:cNvSpPr txBox="1"/>
          <p:nvPr/>
        </p:nvSpPr>
        <p:spPr>
          <a:xfrm flipH="1">
            <a:off x="4716016" y="1714330"/>
            <a:ext cx="1774698" cy="369332"/>
          </a:xfrm>
          <a:prstGeom prst="rect">
            <a:avLst/>
          </a:prstGeom>
          <a:noFill/>
        </p:spPr>
        <p:txBody>
          <a:bodyPr wrap="square" rtlCol="0">
            <a:spAutoFit/>
          </a:bodyPr>
          <a:lstStyle/>
          <a:p>
            <a:r>
              <a:rPr lang="en-US" b="1" dirty="0"/>
              <a:t>Load Factors</a:t>
            </a:r>
          </a:p>
        </p:txBody>
      </p:sp>
    </p:spTree>
    <p:extLst>
      <p:ext uri="{BB962C8B-B14F-4D97-AF65-F5344CB8AC3E}">
        <p14:creationId xmlns:p14="http://schemas.microsoft.com/office/powerpoint/2010/main" val="3678434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Hashing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0000" lnSpcReduction="20000"/>
              </a:bodyPr>
              <a:lstStyle/>
              <a:p>
                <a:r>
                  <a:rPr lang="en-US" dirty="0"/>
                  <a:t>Let us assume that we will use a hash table that is never more than </a:t>
                </a:r>
                <a:r>
                  <a:rPr lang="en-US" b="1" dirty="0"/>
                  <a:t>half-full</a:t>
                </a:r>
                <a:r>
                  <a:rPr lang="en-US" dirty="0"/>
                  <a:t> (</a:t>
                </a:r>
                <a14:m>
                  <m:oMath xmlns:m="http://schemas.openxmlformats.org/officeDocument/2006/math">
                    <m:r>
                      <a:rPr lang="en-US" i="1" smtClean="0">
                        <a:latin typeface="Cambria Math"/>
                        <a:ea typeface="Cambria Math"/>
                      </a:rPr>
                      <m:t>𝛼</m:t>
                    </m:r>
                    <m:r>
                      <a:rPr lang="en-US" i="1" smtClean="0">
                        <a:latin typeface="Cambria Math"/>
                        <a:ea typeface="Cambria Math"/>
                      </a:rPr>
                      <m:t>≤0.50).</m:t>
                    </m:r>
                  </m:oMath>
                </a14:m>
                <a:endParaRPr lang="en-US" b="0" dirty="0">
                  <a:ea typeface="Cambria Math"/>
                </a:endParaRPr>
              </a:p>
              <a:p>
                <a:r>
                  <a:rPr lang="en-US" dirty="0"/>
                  <a:t> If the table becomes more than half-full, we can expand the table by choosing a new table twice as big and by </a:t>
                </a:r>
                <a:r>
                  <a:rPr lang="en-US" b="1" dirty="0"/>
                  <a:t>rehashing</a:t>
                </a:r>
                <a:r>
                  <a:rPr lang="en-US" dirty="0"/>
                  <a:t> the entries in the new table.</a:t>
                </a:r>
              </a:p>
              <a:p>
                <a:r>
                  <a:rPr lang="en-US" dirty="0"/>
                  <a:t>Suppose also that we use one of the hashing methods we presented.</a:t>
                </a:r>
              </a:p>
              <a:p>
                <a:r>
                  <a:rPr lang="en-US" dirty="0"/>
                  <a:t>Then the previous tables show that successful search can never take more than 1.</a:t>
                </a:r>
                <a:r>
                  <a:rPr lang="el-GR" dirty="0"/>
                  <a:t>50</a:t>
                </a:r>
                <a:r>
                  <a:rPr lang="en-US" dirty="0"/>
                  <a:t> key comparisons and unsuccessful search can never take more than 2.</a:t>
                </a:r>
                <a:r>
                  <a:rPr lang="el-GR" dirty="0"/>
                  <a:t>5</a:t>
                </a:r>
                <a:r>
                  <a:rPr lang="en-US" dirty="0"/>
                  <a:t>0 key comparisons.</a:t>
                </a:r>
              </a:p>
              <a:p>
                <a:r>
                  <a:rPr lang="en-US" dirty="0"/>
                  <a:t>So the </a:t>
                </a:r>
                <a:r>
                  <a:rPr lang="en-US" dirty="0" err="1"/>
                  <a:t>behaviour</a:t>
                </a:r>
                <a:r>
                  <a:rPr lang="en-US" dirty="0"/>
                  <a:t> of hash tables is independent of the size of the table or the number of keys, hence the complexity of searching is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𝟏</m:t>
                        </m:r>
                      </m:e>
                    </m:d>
                    <m:r>
                      <a:rPr lang="en-US" b="1" i="1" smtClean="0">
                        <a:latin typeface="Cambria Math"/>
                      </a:rPr>
                      <m:t>.</m:t>
                    </m:r>
                  </m:oMath>
                </a14:m>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291" r="-17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43</a:t>
            </a:fld>
            <a:endParaRPr lang="en-US"/>
          </a:p>
        </p:txBody>
      </p:sp>
    </p:spTree>
    <p:extLst>
      <p:ext uri="{BB962C8B-B14F-4D97-AF65-F5344CB8AC3E}">
        <p14:creationId xmlns:p14="http://schemas.microsoft.com/office/powerpoint/2010/main" val="7592211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Hashing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enumerate the entries of a hash table, we must first sort the entries into ascending order of their keys. This requires time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𝒏</m:t>
                    </m:r>
                    <m:func>
                      <m:funcPr>
                        <m:ctrlPr>
                          <a:rPr lang="en-US" b="1" i="1" smtClean="0">
                            <a:latin typeface="Cambria Math" panose="02040503050406030204" pitchFamily="18" charset="0"/>
                          </a:rPr>
                        </m:ctrlPr>
                      </m:funcPr>
                      <m:fName>
                        <m:r>
                          <a:rPr lang="en-US" b="1" i="0" smtClean="0">
                            <a:latin typeface="Cambria Math"/>
                          </a:rPr>
                          <m:t>𝐥𝐨𝐠</m:t>
                        </m:r>
                      </m:fName>
                      <m:e>
                        <m:r>
                          <a:rPr lang="en-US" b="1" i="1" smtClean="0">
                            <a:latin typeface="Cambria Math"/>
                          </a:rPr>
                          <m:t>𝒏</m:t>
                        </m:r>
                      </m:e>
                    </m:func>
                    <m:r>
                      <a:rPr lang="en-US" b="1" i="1" smtClean="0">
                        <a:latin typeface="Cambria Math"/>
                      </a:rPr>
                      <m:t>)</m:t>
                    </m:r>
                  </m:oMath>
                </a14:m>
                <a:r>
                  <a:rPr lang="en-US" b="1" dirty="0"/>
                  <a:t> </a:t>
                </a:r>
                <a:r>
                  <a:rPr lang="en-US" dirty="0"/>
                  <a:t>using a good sorting algorithm.</a:t>
                </a:r>
              </a:p>
              <a:p>
                <a:r>
                  <a:rPr lang="en-US" dirty="0"/>
                  <a:t>Insertion takes the same number of comparisons as an unsuccessful search, so it has complexity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𝟏</m:t>
                    </m:r>
                    <m:r>
                      <a:rPr lang="en-US" b="1" i="1" smtClean="0">
                        <a:latin typeface="Cambria Math"/>
                      </a:rPr>
                      <m:t>)</m:t>
                    </m:r>
                  </m:oMath>
                </a14:m>
                <a:r>
                  <a:rPr lang="en-US" b="1" dirty="0"/>
                  <a:t> </a:t>
                </a:r>
                <a:r>
                  <a:rPr lang="en-US" dirty="0"/>
                  <a:t>as well.</a:t>
                </a:r>
              </a:p>
              <a:p>
                <a:r>
                  <a:rPr lang="en-US" dirty="0"/>
                  <a:t>Retrieving and updating also take </a:t>
                </a:r>
                <a14:m>
                  <m:oMath xmlns:m="http://schemas.openxmlformats.org/officeDocument/2006/math">
                    <m:r>
                      <a:rPr lang="en-US" b="1" i="1">
                        <a:latin typeface="Cambria Math"/>
                      </a:rPr>
                      <m:t>𝑶</m:t>
                    </m:r>
                    <m:r>
                      <a:rPr lang="en-US" b="1" i="1">
                        <a:latin typeface="Cambria Math"/>
                      </a:rPr>
                      <m:t>(</m:t>
                    </m:r>
                    <m:r>
                      <a:rPr lang="en-US" b="1" i="1">
                        <a:latin typeface="Cambria Math"/>
                      </a:rPr>
                      <m:t>𝟏</m:t>
                    </m:r>
                    <m:r>
                      <a:rPr lang="en-US" b="1" i="1">
                        <a:latin typeface="Cambria Math"/>
                      </a:rPr>
                      <m:t>)</m:t>
                    </m:r>
                  </m:oMath>
                </a14:m>
                <a:r>
                  <a:rPr lang="en-US" b="1" dirty="0"/>
                  <a:t> </a:t>
                </a:r>
                <a:r>
                  <a:rPr lang="en-US" dirty="0"/>
                  <a:t>time</a:t>
                </a:r>
                <a:r>
                  <a:rPr lang="en-US" b="1" dirty="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44</a:t>
            </a:fld>
            <a:endParaRPr lang="en-US"/>
          </a:p>
        </p:txBody>
      </p:sp>
    </p:spTree>
    <p:extLst>
      <p:ext uri="{BB962C8B-B14F-4D97-AF65-F5344CB8AC3E}">
        <p14:creationId xmlns:p14="http://schemas.microsoft.com/office/powerpoint/2010/main" val="81437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Factors and Rehashing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a:t>In all the hash table schemes we discussed, the load factor </a:t>
                </a:r>
                <a14:m>
                  <m:oMath xmlns:m="http://schemas.openxmlformats.org/officeDocument/2006/math">
                    <m:r>
                      <a:rPr lang="en-US" b="0" i="1" smtClean="0">
                        <a:latin typeface="Cambria Math"/>
                      </a:rPr>
                      <m:t>𝑎</m:t>
                    </m:r>
                  </m:oMath>
                </a14:m>
                <a:r>
                  <a:rPr lang="en-US" dirty="0"/>
                  <a:t> should be kept below 1.</a:t>
                </a:r>
              </a:p>
              <a:p>
                <a:r>
                  <a:rPr lang="en-US" dirty="0"/>
                  <a:t>Experiments and average case analysis suggest that </a:t>
                </a:r>
                <a:r>
                  <a:rPr lang="en-US" b="1" dirty="0"/>
                  <a:t>we should maintain </a:t>
                </a:r>
                <a14:m>
                  <m:oMath xmlns:m="http://schemas.openxmlformats.org/officeDocument/2006/math">
                    <m:r>
                      <a:rPr lang="en-US" b="1" i="1">
                        <a:latin typeface="Cambria Math"/>
                      </a:rPr>
                      <m:t>𝒂</m:t>
                    </m:r>
                    <m:r>
                      <a:rPr lang="en-US" b="1" i="0" smtClean="0">
                        <a:latin typeface="Cambria Math"/>
                      </a:rPr>
                      <m:t>&lt;</m:t>
                    </m:r>
                    <m:r>
                      <a:rPr lang="en-US" b="1" i="0" smtClean="0">
                        <a:latin typeface="Cambria Math"/>
                      </a:rPr>
                      <m:t>𝟎</m:t>
                    </m:r>
                    <m:r>
                      <a:rPr lang="en-US" b="1" i="0" smtClean="0">
                        <a:latin typeface="Cambria Math"/>
                      </a:rPr>
                      <m:t>.</m:t>
                    </m:r>
                    <m:r>
                      <a:rPr lang="en-US" b="1" i="0" smtClean="0">
                        <a:latin typeface="Cambria Math"/>
                      </a:rPr>
                      <m:t>𝟓</m:t>
                    </m:r>
                  </m:oMath>
                </a14:m>
                <a:r>
                  <a:rPr lang="en-US" b="1" dirty="0"/>
                  <a:t> for open addressing schemes and </a:t>
                </a:r>
                <a14:m>
                  <m:oMath xmlns:m="http://schemas.openxmlformats.org/officeDocument/2006/math">
                    <m:r>
                      <a:rPr lang="en-US" b="1" i="1">
                        <a:latin typeface="Cambria Math"/>
                      </a:rPr>
                      <m:t>𝒂</m:t>
                    </m:r>
                    <m:r>
                      <a:rPr lang="en-US" b="1">
                        <a:latin typeface="Cambria Math"/>
                      </a:rPr>
                      <m:t>&lt;</m:t>
                    </m:r>
                    <m:r>
                      <a:rPr lang="en-US" b="1" i="1">
                        <a:latin typeface="Cambria Math"/>
                      </a:rPr>
                      <m:t>𝟎</m:t>
                    </m:r>
                    <m:r>
                      <a:rPr lang="en-US" b="1">
                        <a:latin typeface="Cambria Math"/>
                      </a:rPr>
                      <m:t>.</m:t>
                    </m:r>
                    <m:r>
                      <a:rPr lang="en-US" b="1" i="0" smtClean="0">
                        <a:latin typeface="Cambria Math"/>
                      </a:rPr>
                      <m:t>𝟗</m:t>
                    </m:r>
                  </m:oMath>
                </a14:m>
                <a:r>
                  <a:rPr lang="en-US" b="1" dirty="0"/>
                  <a:t> for separate chaining.</a:t>
                </a:r>
              </a:p>
              <a:p>
                <a:r>
                  <a:rPr lang="en-US" dirty="0"/>
                  <a:t>With open addressing, as the load factor grows beyond 0.5 and starts approaching 1, clusters of items in the table start to grow as well.</a:t>
                </a:r>
              </a:p>
              <a:p>
                <a:r>
                  <a:rPr lang="en-US" b="1" dirty="0"/>
                  <a:t>At the limit, when </a:t>
                </a:r>
                <a14:m>
                  <m:oMath xmlns:m="http://schemas.openxmlformats.org/officeDocument/2006/math">
                    <m:r>
                      <a:rPr lang="en-US" b="1" i="1">
                        <a:latin typeface="Cambria Math"/>
                      </a:rPr>
                      <m:t>𝒂</m:t>
                    </m:r>
                  </m:oMath>
                </a14:m>
                <a:r>
                  <a:rPr lang="en-US" b="1" dirty="0"/>
                  <a:t> is close to 1, all table operations have linear</a:t>
                </a:r>
                <a:r>
                  <a:rPr lang="en-US" dirty="0"/>
                  <a:t> </a:t>
                </a:r>
                <a:r>
                  <a:rPr lang="en-US" b="1" dirty="0"/>
                  <a:t>expected running times </a:t>
                </a:r>
                <a:r>
                  <a:rPr lang="en-US" dirty="0"/>
                  <a:t>since, in this case, we expect to encounter a linear number of occupied cells before finding one of the few remaining empty cells.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45</a:t>
            </a:fld>
            <a:endParaRPr lang="en-US"/>
          </a:p>
        </p:txBody>
      </p:sp>
    </p:spTree>
    <p:extLst>
      <p:ext uri="{BB962C8B-B14F-4D97-AF65-F5344CB8AC3E}">
        <p14:creationId xmlns:p14="http://schemas.microsoft.com/office/powerpoint/2010/main" val="1801272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Load Factors and Rehashing (cont’d)</a:t>
            </a:r>
          </a:p>
        </p:txBody>
      </p:sp>
      <p:sp>
        <p:nvSpPr>
          <p:cNvPr id="3" name="Content Placeholder 2"/>
          <p:cNvSpPr>
            <a:spLocks noGrp="1"/>
          </p:cNvSpPr>
          <p:nvPr>
            <p:ph idx="1"/>
          </p:nvPr>
        </p:nvSpPr>
        <p:spPr/>
        <p:txBody>
          <a:bodyPr>
            <a:normAutofit fontScale="92500"/>
          </a:bodyPr>
          <a:lstStyle/>
          <a:p>
            <a:r>
              <a:rPr lang="en-US" dirty="0"/>
              <a:t>If the load factor of a hash table goes significantly above a specified threshold, then it is common to require the table to be resized to regain the specified load factor. This process is called </a:t>
            </a:r>
            <a:r>
              <a:rPr lang="en-US" b="1" dirty="0"/>
              <a:t>rehashing</a:t>
            </a:r>
            <a:r>
              <a:rPr lang="en-US" dirty="0"/>
              <a:t> </a:t>
            </a:r>
            <a:r>
              <a:rPr lang="el-GR" b="1" dirty="0"/>
              <a:t>(</a:t>
            </a:r>
            <a:r>
              <a:rPr lang="el-GR" b="1" dirty="0" err="1"/>
              <a:t>ανακατακερματισμός</a:t>
            </a:r>
            <a:r>
              <a:rPr lang="el-GR" b="1" dirty="0"/>
              <a:t>) </a:t>
            </a:r>
            <a:r>
              <a:rPr lang="en-US" dirty="0"/>
              <a:t>or </a:t>
            </a:r>
            <a:r>
              <a:rPr lang="en-US" b="1" dirty="0"/>
              <a:t>dynamic hashing</a:t>
            </a:r>
            <a:r>
              <a:rPr lang="el-GR" b="1" dirty="0"/>
              <a:t> (δυναμικός κατακερματισμός)</a:t>
            </a:r>
            <a:r>
              <a:rPr lang="en-US" b="1" dirty="0"/>
              <a:t>.</a:t>
            </a:r>
          </a:p>
          <a:p>
            <a:r>
              <a:rPr lang="en-US" dirty="0"/>
              <a:t>When rehashing to a new table, a good requirement is having the new array’s size be </a:t>
            </a:r>
            <a:r>
              <a:rPr lang="en-US" b="1" dirty="0"/>
              <a:t>at least double </a:t>
            </a:r>
            <a:r>
              <a:rPr lang="en-US" dirty="0"/>
              <a:t>the previous size.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46</a:t>
            </a:fld>
            <a:endParaRPr lang="en-US"/>
          </a:p>
        </p:txBody>
      </p:sp>
    </p:spTree>
    <p:extLst>
      <p:ext uri="{BB962C8B-B14F-4D97-AF65-F5344CB8AC3E}">
        <p14:creationId xmlns:p14="http://schemas.microsoft.com/office/powerpoint/2010/main" val="400404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Open Addressing or Separate Chaining?</a:t>
            </a:r>
          </a:p>
        </p:txBody>
      </p:sp>
      <p:sp>
        <p:nvSpPr>
          <p:cNvPr id="3" name="Content Placeholder 2"/>
          <p:cNvSpPr>
            <a:spLocks noGrp="1"/>
          </p:cNvSpPr>
          <p:nvPr>
            <p:ph idx="1"/>
          </p:nvPr>
        </p:nvSpPr>
        <p:spPr/>
        <p:txBody>
          <a:bodyPr>
            <a:normAutofit fontScale="92500"/>
          </a:bodyPr>
          <a:lstStyle/>
          <a:p>
            <a:r>
              <a:rPr lang="en-US" dirty="0"/>
              <a:t>Open addressing schemes save space but they are not faster.</a:t>
            </a:r>
          </a:p>
          <a:p>
            <a:r>
              <a:rPr lang="en-US" dirty="0"/>
              <a:t>As you can see in the above theoretical results (and corresponding experimental results), the separate chaining method is either competitive or faster than the other methods depending on the load factor of the table.</a:t>
            </a:r>
          </a:p>
          <a:p>
            <a:r>
              <a:rPr lang="en-US" dirty="0"/>
              <a:t>So, </a:t>
            </a:r>
            <a:r>
              <a:rPr lang="en-US" b="1" dirty="0"/>
              <a:t>if memory is not a major issue, the collision handling method of choice is separate chaining</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47</a:t>
            </a:fld>
            <a:endParaRPr lang="en-US"/>
          </a:p>
        </p:txBody>
      </p:sp>
    </p:spTree>
    <p:extLst>
      <p:ext uri="{BB962C8B-B14F-4D97-AF65-F5344CB8AC3E}">
        <p14:creationId xmlns:p14="http://schemas.microsoft.com/office/powerpoint/2010/main" val="1589515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the Performance of Some Table ADT Representations</a:t>
            </a:r>
          </a:p>
        </p:txBody>
      </p:sp>
      <mc:AlternateContent xmlns:mc="http://schemas.openxmlformats.org/markup-compatibility/2006">
        <mc:Choice xmlns:a14="http://schemas.microsoft.com/office/drawing/2010/main" Requires="a14">
          <p:graphicFrame>
            <p:nvGraphicFramePr>
              <p:cNvPr id="6" name="Content Placeholder 5"/>
              <p:cNvGraphicFramePr>
                <a:graphicFrameLocks noGrp="1"/>
              </p:cNvGraphicFramePr>
              <p:nvPr>
                <p:ph idx="1"/>
                <p:extLst>
                  <p:ext uri="{D42A27DB-BD31-4B8C-83A1-F6EECF244321}">
                    <p14:modId xmlns:p14="http://schemas.microsoft.com/office/powerpoint/2010/main" val="2784481856"/>
                  </p:ext>
                </p:extLst>
              </p:nvPr>
            </p:nvGraphicFramePr>
            <p:xfrm>
              <a:off x="457200" y="1600200"/>
              <a:ext cx="8229599" cy="42062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259430">
                      <a:extLst>
                        <a:ext uri="{9D8B030D-6E8A-4147-A177-3AD203B41FA5}">
                          <a16:colId xmlns:a16="http://schemas.microsoft.com/office/drawing/2014/main" val="20002"/>
                        </a:ext>
                      </a:extLst>
                    </a:gridCol>
                    <a:gridCol w="1091884">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972819">
                      <a:extLst>
                        <a:ext uri="{9D8B030D-6E8A-4147-A177-3AD203B41FA5}">
                          <a16:colId xmlns:a16="http://schemas.microsoft.com/office/drawing/2014/main" val="20005"/>
                        </a:ext>
                      </a:extLst>
                    </a:gridCol>
                    <a:gridCol w="1378495">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Initialize</a:t>
                          </a:r>
                        </a:p>
                      </a:txBody>
                      <a:tcPr/>
                    </a:tc>
                    <a:tc>
                      <a:txBody>
                        <a:bodyPr/>
                        <a:lstStyle/>
                        <a:p>
                          <a:r>
                            <a:rPr lang="en-US" dirty="0"/>
                            <a:t>Determine if full</a:t>
                          </a:r>
                        </a:p>
                      </a:txBody>
                      <a:tcPr/>
                    </a:tc>
                    <a:tc>
                      <a:txBody>
                        <a:bodyPr/>
                        <a:lstStyle/>
                        <a:p>
                          <a:r>
                            <a:rPr lang="en-US" dirty="0"/>
                            <a:t>Search</a:t>
                          </a:r>
                        </a:p>
                        <a:p>
                          <a:r>
                            <a:rPr lang="en-US" dirty="0"/>
                            <a:t>Retrieve</a:t>
                          </a:r>
                        </a:p>
                        <a:p>
                          <a:r>
                            <a:rPr lang="en-US" dirty="0"/>
                            <a:t>Update</a:t>
                          </a:r>
                        </a:p>
                      </a:txBody>
                      <a:tcPr/>
                    </a:tc>
                    <a:tc>
                      <a:txBody>
                        <a:bodyPr/>
                        <a:lstStyle/>
                        <a:p>
                          <a:r>
                            <a:rPr lang="en-US" dirty="0"/>
                            <a:t>Insert</a:t>
                          </a:r>
                        </a:p>
                      </a:txBody>
                      <a:tcPr/>
                    </a:tc>
                    <a:tc>
                      <a:txBody>
                        <a:bodyPr/>
                        <a:lstStyle/>
                        <a:p>
                          <a:r>
                            <a:rPr lang="en-US" dirty="0"/>
                            <a:t>Delete</a:t>
                          </a:r>
                        </a:p>
                      </a:txBody>
                      <a:tcPr/>
                    </a:tc>
                    <a:tc>
                      <a:txBody>
                        <a:bodyPr/>
                        <a:lstStyle/>
                        <a:p>
                          <a:r>
                            <a:rPr lang="en-US" dirty="0"/>
                            <a:t>Enumerate</a:t>
                          </a:r>
                        </a:p>
                      </a:txBody>
                      <a:tcPr/>
                    </a:tc>
                    <a:extLst>
                      <a:ext uri="{0D108BD9-81ED-4DB2-BD59-A6C34878D82A}">
                        <a16:rowId xmlns:a16="http://schemas.microsoft.com/office/drawing/2014/main" val="10000"/>
                      </a:ext>
                    </a:extLst>
                  </a:tr>
                  <a:tr h="370840">
                    <a:tc>
                      <a:txBody>
                        <a:bodyPr/>
                        <a:lstStyle/>
                        <a:p>
                          <a:r>
                            <a:rPr lang="en-US" dirty="0"/>
                            <a:t>Sorted array of </a:t>
                          </a:r>
                          <a:r>
                            <a:rPr lang="en-US" dirty="0" err="1"/>
                            <a:t>structs</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extLst>
                      <a:ext uri="{0D108BD9-81ED-4DB2-BD59-A6C34878D82A}">
                        <a16:rowId xmlns:a16="http://schemas.microsoft.com/office/drawing/2014/main" val="10001"/>
                      </a:ext>
                    </a:extLst>
                  </a:tr>
                  <a:tr h="370840">
                    <a:tc>
                      <a:txBody>
                        <a:bodyPr/>
                        <a:lstStyle/>
                        <a:p>
                          <a:r>
                            <a:rPr lang="en-US" dirty="0"/>
                            <a:t>AVL tree of structs (or (2,4) tree or red-black tree)</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p>
                          <a:endParaRPr lang="en-US" dirty="0"/>
                        </a:p>
                      </a:txBody>
                      <a:tcPr/>
                    </a:tc>
                    <a:extLst>
                      <a:ext uri="{0D108BD9-81ED-4DB2-BD59-A6C34878D82A}">
                        <a16:rowId xmlns:a16="http://schemas.microsoft.com/office/drawing/2014/main" val="10002"/>
                      </a:ext>
                    </a:extLst>
                  </a:tr>
                  <a:tr h="370840">
                    <a:tc>
                      <a:txBody>
                        <a:bodyPr/>
                        <a:lstStyle/>
                        <a:p>
                          <a:r>
                            <a:rPr lang="en-US" dirty="0"/>
                            <a:t>Hashing</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r>
                                  <a:rPr lang="en-US" b="0" i="1" smtClean="0">
                                    <a:latin typeface="Cambria Math"/>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(1)</m:t>
                                </m:r>
                              </m:oMath>
                            </m:oMathPara>
                          </a14:m>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𝑛</m:t>
                                </m:r>
                                <m:func>
                                  <m:funcPr>
                                    <m:ctrlPr>
                                      <a:rPr lang="en-US" b="0" i="1" smtClean="0">
                                        <a:latin typeface="Cambria Math" panose="02040503050406030204" pitchFamily="18" charset="0"/>
                                      </a:rPr>
                                    </m:ctrlPr>
                                  </m:funcPr>
                                  <m:fName>
                                    <m:r>
                                      <m:rPr>
                                        <m:sty m:val="p"/>
                                      </m:rPr>
                                      <a:rPr lang="en-US" b="0" i="0" smtClean="0">
                                        <a:latin typeface="Cambria Math"/>
                                      </a:rPr>
                                      <m:t>log</m:t>
                                    </m:r>
                                  </m:fName>
                                  <m:e>
                                    <m:r>
                                      <a:rPr lang="en-US" b="0" i="1" smtClean="0">
                                        <a:latin typeface="Cambria Math"/>
                                      </a:rPr>
                                      <m:t>𝑛</m:t>
                                    </m:r>
                                  </m:e>
                                </m:func>
                                <m:r>
                                  <a:rPr lang="en-US" b="0" i="1" smtClean="0">
                                    <a:latin typeface="Cambria Math"/>
                                  </a:rPr>
                                  <m:t>)</m:t>
                                </m:r>
                              </m:oMath>
                            </m:oMathPara>
                          </a14:m>
                          <a:endParaRPr lang="en-US" dirty="0"/>
                        </a:p>
                        <a:p>
                          <a:endParaRPr lang="en-US" dirty="0"/>
                        </a:p>
                      </a:txBody>
                      <a:tcPr/>
                    </a:tc>
                    <a:extLst>
                      <a:ext uri="{0D108BD9-81ED-4DB2-BD59-A6C34878D82A}">
                        <a16:rowId xmlns:a16="http://schemas.microsoft.com/office/drawing/2014/main" val="10003"/>
                      </a:ext>
                    </a:extLst>
                  </a:tr>
                </a:tbl>
              </a:graphicData>
            </a:graphic>
          </p:graphicFrame>
        </mc:Choice>
        <mc:Fallback>
          <p:graphicFrame>
            <p:nvGraphicFramePr>
              <p:cNvPr id="6" name="Content Placeholder 5"/>
              <p:cNvGraphicFramePr>
                <a:graphicFrameLocks noGrp="1"/>
              </p:cNvGraphicFramePr>
              <p:nvPr>
                <p:ph idx="1"/>
                <p:extLst>
                  <p:ext uri="{D42A27DB-BD31-4B8C-83A1-F6EECF244321}">
                    <p14:modId xmlns:p14="http://schemas.microsoft.com/office/powerpoint/2010/main" val="2784481856"/>
                  </p:ext>
                </p:extLst>
              </p:nvPr>
            </p:nvGraphicFramePr>
            <p:xfrm>
              <a:off x="457200" y="1600200"/>
              <a:ext cx="8229599" cy="42062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259430">
                      <a:extLst>
                        <a:ext uri="{9D8B030D-6E8A-4147-A177-3AD203B41FA5}">
                          <a16:colId xmlns:a16="http://schemas.microsoft.com/office/drawing/2014/main" val="20002"/>
                        </a:ext>
                      </a:extLst>
                    </a:gridCol>
                    <a:gridCol w="1091884">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972819">
                      <a:extLst>
                        <a:ext uri="{9D8B030D-6E8A-4147-A177-3AD203B41FA5}">
                          <a16:colId xmlns:a16="http://schemas.microsoft.com/office/drawing/2014/main" val="20005"/>
                        </a:ext>
                      </a:extLst>
                    </a:gridCol>
                    <a:gridCol w="1378495">
                      <a:extLst>
                        <a:ext uri="{9D8B030D-6E8A-4147-A177-3AD203B41FA5}">
                          <a16:colId xmlns:a16="http://schemas.microsoft.com/office/drawing/2014/main" val="20006"/>
                        </a:ext>
                      </a:extLst>
                    </a:gridCol>
                  </a:tblGrid>
                  <a:tr h="914400">
                    <a:tc>
                      <a:txBody>
                        <a:bodyPr/>
                        <a:lstStyle/>
                        <a:p>
                          <a:endParaRPr lang="en-US" dirty="0"/>
                        </a:p>
                      </a:txBody>
                      <a:tcPr/>
                    </a:tc>
                    <a:tc>
                      <a:txBody>
                        <a:bodyPr/>
                        <a:lstStyle/>
                        <a:p>
                          <a:r>
                            <a:rPr lang="en-US" dirty="0"/>
                            <a:t>Initialize</a:t>
                          </a:r>
                        </a:p>
                      </a:txBody>
                      <a:tcPr/>
                    </a:tc>
                    <a:tc>
                      <a:txBody>
                        <a:bodyPr/>
                        <a:lstStyle/>
                        <a:p>
                          <a:r>
                            <a:rPr lang="en-US" dirty="0"/>
                            <a:t>Determine if full</a:t>
                          </a:r>
                        </a:p>
                      </a:txBody>
                      <a:tcPr/>
                    </a:tc>
                    <a:tc>
                      <a:txBody>
                        <a:bodyPr/>
                        <a:lstStyle/>
                        <a:p>
                          <a:r>
                            <a:rPr lang="en-US" dirty="0"/>
                            <a:t>Search</a:t>
                          </a:r>
                        </a:p>
                        <a:p>
                          <a:r>
                            <a:rPr lang="en-US" dirty="0"/>
                            <a:t>Retrieve</a:t>
                          </a:r>
                        </a:p>
                        <a:p>
                          <a:r>
                            <a:rPr lang="en-US" dirty="0"/>
                            <a:t>Update</a:t>
                          </a:r>
                        </a:p>
                      </a:txBody>
                      <a:tcPr/>
                    </a:tc>
                    <a:tc>
                      <a:txBody>
                        <a:bodyPr/>
                        <a:lstStyle/>
                        <a:p>
                          <a:r>
                            <a:rPr lang="en-US" dirty="0"/>
                            <a:t>Insert</a:t>
                          </a:r>
                        </a:p>
                      </a:txBody>
                      <a:tcPr/>
                    </a:tc>
                    <a:tc>
                      <a:txBody>
                        <a:bodyPr/>
                        <a:lstStyle/>
                        <a:p>
                          <a:r>
                            <a:rPr lang="en-US" dirty="0"/>
                            <a:t>Delete</a:t>
                          </a:r>
                        </a:p>
                      </a:txBody>
                      <a:tcPr/>
                    </a:tc>
                    <a:tc>
                      <a:txBody>
                        <a:bodyPr/>
                        <a:lstStyle/>
                        <a:p>
                          <a:r>
                            <a:rPr lang="en-US" dirty="0"/>
                            <a:t>Enumerate</a:t>
                          </a:r>
                        </a:p>
                      </a:txBody>
                      <a:tcPr/>
                    </a:tc>
                    <a:extLst>
                      <a:ext uri="{0D108BD9-81ED-4DB2-BD59-A6C34878D82A}">
                        <a16:rowId xmlns:a16="http://schemas.microsoft.com/office/drawing/2014/main" val="10000"/>
                      </a:ext>
                    </a:extLst>
                  </a:tr>
                  <a:tr h="914400">
                    <a:tc>
                      <a:txBody>
                        <a:bodyPr/>
                        <a:lstStyle/>
                        <a:p>
                          <a:r>
                            <a:rPr lang="en-US" dirty="0"/>
                            <a:t>Sorted array of </a:t>
                          </a:r>
                          <a:r>
                            <a:rPr lang="en-US" dirty="0" err="1"/>
                            <a:t>structs</a:t>
                          </a:r>
                          <a:endParaRPr lang="en-US" dirty="0"/>
                        </a:p>
                      </a:txBody>
                      <a:tcPr/>
                    </a:tc>
                    <a:tc>
                      <a:txBody>
                        <a:bodyPr/>
                        <a:lstStyle/>
                        <a:p>
                          <a:endParaRPr lang="en-US"/>
                        </a:p>
                      </a:txBody>
                      <a:tcPr>
                        <a:blipFill>
                          <a:blip r:embed="rId2"/>
                          <a:stretch>
                            <a:fillRect l="-101036" t="-103333" r="-502073" b="-262000"/>
                          </a:stretch>
                        </a:blipFill>
                      </a:tcPr>
                    </a:tc>
                    <a:tc>
                      <a:txBody>
                        <a:bodyPr/>
                        <a:lstStyle/>
                        <a:p>
                          <a:endParaRPr lang="en-US"/>
                        </a:p>
                      </a:txBody>
                      <a:tcPr>
                        <a:blipFill>
                          <a:blip r:embed="rId2"/>
                          <a:stretch>
                            <a:fillRect l="-188350" t="-103333" r="-370388" b="-262000"/>
                          </a:stretch>
                        </a:blipFill>
                      </a:tcPr>
                    </a:tc>
                    <a:tc>
                      <a:txBody>
                        <a:bodyPr/>
                        <a:lstStyle/>
                        <a:p>
                          <a:endParaRPr lang="en-US"/>
                        </a:p>
                      </a:txBody>
                      <a:tcPr>
                        <a:blipFill>
                          <a:blip r:embed="rId2"/>
                          <a:stretch>
                            <a:fillRect l="-331844" t="-103333" r="-326257" b="-262000"/>
                          </a:stretch>
                        </a:blipFill>
                      </a:tcPr>
                    </a:tc>
                    <a:tc>
                      <a:txBody>
                        <a:bodyPr/>
                        <a:lstStyle/>
                        <a:p>
                          <a:endParaRPr lang="en-US"/>
                        </a:p>
                      </a:txBody>
                      <a:tcPr>
                        <a:blipFill>
                          <a:blip r:embed="rId2"/>
                          <a:stretch>
                            <a:fillRect l="-400518" t="-103333" r="-202591" b="-262000"/>
                          </a:stretch>
                        </a:blipFill>
                      </a:tcPr>
                    </a:tc>
                    <a:tc>
                      <a:txBody>
                        <a:bodyPr/>
                        <a:lstStyle/>
                        <a:p>
                          <a:endParaRPr lang="en-US"/>
                        </a:p>
                      </a:txBody>
                      <a:tcPr>
                        <a:blipFill>
                          <a:blip r:embed="rId2"/>
                          <a:stretch>
                            <a:fillRect l="-603750" t="-103333" r="-144375" b="-262000"/>
                          </a:stretch>
                        </a:blipFill>
                      </a:tcPr>
                    </a:tc>
                    <a:tc>
                      <a:txBody>
                        <a:bodyPr/>
                        <a:lstStyle/>
                        <a:p>
                          <a:endParaRPr lang="en-US"/>
                        </a:p>
                      </a:txBody>
                      <a:tcPr>
                        <a:blipFill>
                          <a:blip r:embed="rId2"/>
                          <a:stretch>
                            <a:fillRect l="-498230" t="-103333" r="-2212" b="-262000"/>
                          </a:stretch>
                        </a:blipFill>
                      </a:tcPr>
                    </a:tc>
                    <a:extLst>
                      <a:ext uri="{0D108BD9-81ED-4DB2-BD59-A6C34878D82A}">
                        <a16:rowId xmlns:a16="http://schemas.microsoft.com/office/drawing/2014/main" val="10001"/>
                      </a:ext>
                    </a:extLst>
                  </a:tr>
                  <a:tr h="1737360">
                    <a:tc>
                      <a:txBody>
                        <a:bodyPr/>
                        <a:lstStyle/>
                        <a:p>
                          <a:r>
                            <a:rPr lang="en-US" dirty="0"/>
                            <a:t>AVL tree of structs (or (2,4) tree or red-black tree)</a:t>
                          </a:r>
                        </a:p>
                      </a:txBody>
                      <a:tcPr/>
                    </a:tc>
                    <a:tc>
                      <a:txBody>
                        <a:bodyPr/>
                        <a:lstStyle/>
                        <a:p>
                          <a:endParaRPr lang="en-US"/>
                        </a:p>
                      </a:txBody>
                      <a:tcPr>
                        <a:blipFill>
                          <a:blip r:embed="rId2"/>
                          <a:stretch>
                            <a:fillRect l="-101036" t="-106643" r="-502073" b="-37413"/>
                          </a:stretch>
                        </a:blipFill>
                      </a:tcPr>
                    </a:tc>
                    <a:tc>
                      <a:txBody>
                        <a:bodyPr/>
                        <a:lstStyle/>
                        <a:p>
                          <a:endParaRPr lang="en-US"/>
                        </a:p>
                      </a:txBody>
                      <a:tcPr>
                        <a:blipFill>
                          <a:blip r:embed="rId2"/>
                          <a:stretch>
                            <a:fillRect l="-188350" t="-106643" r="-370388" b="-37413"/>
                          </a:stretch>
                        </a:blipFill>
                      </a:tcPr>
                    </a:tc>
                    <a:tc>
                      <a:txBody>
                        <a:bodyPr/>
                        <a:lstStyle/>
                        <a:p>
                          <a:endParaRPr lang="en-US"/>
                        </a:p>
                      </a:txBody>
                      <a:tcPr>
                        <a:blipFill>
                          <a:blip r:embed="rId2"/>
                          <a:stretch>
                            <a:fillRect l="-331844" t="-106643" r="-326257" b="-37413"/>
                          </a:stretch>
                        </a:blipFill>
                      </a:tcPr>
                    </a:tc>
                    <a:tc>
                      <a:txBody>
                        <a:bodyPr/>
                        <a:lstStyle/>
                        <a:p>
                          <a:endParaRPr lang="en-US"/>
                        </a:p>
                      </a:txBody>
                      <a:tcPr>
                        <a:blipFill>
                          <a:blip r:embed="rId2"/>
                          <a:stretch>
                            <a:fillRect l="-400518" t="-106643" r="-202591" b="-37413"/>
                          </a:stretch>
                        </a:blipFill>
                      </a:tcPr>
                    </a:tc>
                    <a:tc>
                      <a:txBody>
                        <a:bodyPr/>
                        <a:lstStyle/>
                        <a:p>
                          <a:endParaRPr lang="en-US"/>
                        </a:p>
                      </a:txBody>
                      <a:tcPr>
                        <a:blipFill>
                          <a:blip r:embed="rId2"/>
                          <a:stretch>
                            <a:fillRect l="-603750" t="-106643" r="-144375" b="-37413"/>
                          </a:stretch>
                        </a:blipFill>
                      </a:tcPr>
                    </a:tc>
                    <a:tc>
                      <a:txBody>
                        <a:bodyPr/>
                        <a:lstStyle/>
                        <a:p>
                          <a:endParaRPr lang="en-US"/>
                        </a:p>
                      </a:txBody>
                      <a:tcPr>
                        <a:blipFill>
                          <a:blip r:embed="rId2"/>
                          <a:stretch>
                            <a:fillRect l="-498230" t="-106643" r="-2212" b="-37413"/>
                          </a:stretch>
                        </a:blipFill>
                      </a:tcPr>
                    </a:tc>
                    <a:extLst>
                      <a:ext uri="{0D108BD9-81ED-4DB2-BD59-A6C34878D82A}">
                        <a16:rowId xmlns:a16="http://schemas.microsoft.com/office/drawing/2014/main" val="10002"/>
                      </a:ext>
                    </a:extLst>
                  </a:tr>
                  <a:tr h="640080">
                    <a:tc>
                      <a:txBody>
                        <a:bodyPr/>
                        <a:lstStyle/>
                        <a:p>
                          <a:r>
                            <a:rPr lang="en-US" dirty="0"/>
                            <a:t>Hashing</a:t>
                          </a:r>
                        </a:p>
                      </a:txBody>
                      <a:tcPr/>
                    </a:tc>
                    <a:tc>
                      <a:txBody>
                        <a:bodyPr/>
                        <a:lstStyle/>
                        <a:p>
                          <a:endParaRPr lang="en-US"/>
                        </a:p>
                      </a:txBody>
                      <a:tcPr>
                        <a:blipFill>
                          <a:blip r:embed="rId2"/>
                          <a:stretch>
                            <a:fillRect l="-101036" t="-562857" r="-502073" b="-1905"/>
                          </a:stretch>
                        </a:blipFill>
                      </a:tcPr>
                    </a:tc>
                    <a:tc>
                      <a:txBody>
                        <a:bodyPr/>
                        <a:lstStyle/>
                        <a:p>
                          <a:endParaRPr lang="en-US"/>
                        </a:p>
                      </a:txBody>
                      <a:tcPr>
                        <a:blipFill>
                          <a:blip r:embed="rId2"/>
                          <a:stretch>
                            <a:fillRect l="-188350" t="-562857" r="-370388" b="-1905"/>
                          </a:stretch>
                        </a:blipFill>
                      </a:tcPr>
                    </a:tc>
                    <a:tc>
                      <a:txBody>
                        <a:bodyPr/>
                        <a:lstStyle/>
                        <a:p>
                          <a:endParaRPr lang="en-US"/>
                        </a:p>
                      </a:txBody>
                      <a:tcPr>
                        <a:blipFill>
                          <a:blip r:embed="rId2"/>
                          <a:stretch>
                            <a:fillRect l="-331844" t="-562857" r="-326257" b="-1905"/>
                          </a:stretch>
                        </a:blipFill>
                      </a:tcPr>
                    </a:tc>
                    <a:tc>
                      <a:txBody>
                        <a:bodyPr/>
                        <a:lstStyle/>
                        <a:p>
                          <a:endParaRPr lang="en-US"/>
                        </a:p>
                      </a:txBody>
                      <a:tcPr>
                        <a:blipFill>
                          <a:blip r:embed="rId2"/>
                          <a:stretch>
                            <a:fillRect l="-400518" t="-562857" r="-202591" b="-1905"/>
                          </a:stretch>
                        </a:blipFill>
                      </a:tcPr>
                    </a:tc>
                    <a:tc>
                      <a:txBody>
                        <a:bodyPr/>
                        <a:lstStyle/>
                        <a:p>
                          <a:endParaRPr lang="en-US"/>
                        </a:p>
                      </a:txBody>
                      <a:tcPr>
                        <a:blipFill>
                          <a:blip r:embed="rId2"/>
                          <a:stretch>
                            <a:fillRect l="-603750" t="-562857" r="-144375" b="-1905"/>
                          </a:stretch>
                        </a:blipFill>
                      </a:tcPr>
                    </a:tc>
                    <a:tc>
                      <a:txBody>
                        <a:bodyPr/>
                        <a:lstStyle/>
                        <a:p>
                          <a:endParaRPr lang="en-US"/>
                        </a:p>
                      </a:txBody>
                      <a:tcPr>
                        <a:blipFill>
                          <a:blip r:embed="rId2"/>
                          <a:stretch>
                            <a:fillRect l="-498230" t="-562857" r="-2212" b="-1905"/>
                          </a:stretch>
                        </a:blipFill>
                      </a:tcPr>
                    </a:tc>
                    <a:extLst>
                      <a:ext uri="{0D108BD9-81ED-4DB2-BD59-A6C34878D82A}">
                        <a16:rowId xmlns:a16="http://schemas.microsoft.com/office/drawing/2014/main" val="10003"/>
                      </a:ext>
                    </a:extLst>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48</a:t>
            </a:fld>
            <a:endParaRPr lang="en-US"/>
          </a:p>
        </p:txBody>
      </p:sp>
    </p:spTree>
    <p:extLst>
      <p:ext uri="{BB962C8B-B14F-4D97-AF65-F5344CB8AC3E}">
        <p14:creationId xmlns:p14="http://schemas.microsoft.com/office/powerpoint/2010/main" val="4042304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Good Hash Function</a:t>
            </a:r>
          </a:p>
        </p:txBody>
      </p:sp>
      <p:sp>
        <p:nvSpPr>
          <p:cNvPr id="3" name="Content Placeholder 2"/>
          <p:cNvSpPr>
            <a:spLocks noGrp="1"/>
          </p:cNvSpPr>
          <p:nvPr>
            <p:ph idx="1"/>
          </p:nvPr>
        </p:nvSpPr>
        <p:spPr/>
        <p:txBody>
          <a:bodyPr/>
          <a:lstStyle/>
          <a:p>
            <a:r>
              <a:rPr lang="en-US" dirty="0"/>
              <a:t>Ideally, a hash function will map keys </a:t>
            </a:r>
            <a:r>
              <a:rPr lang="en-US" b="1" dirty="0"/>
              <a:t>uniformly and randomly </a:t>
            </a:r>
            <a:r>
              <a:rPr lang="en-US" dirty="0"/>
              <a:t>onto the entire range of the hash table locations with each location being equally likely to be the target of the function for a randomly chosen key.</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49</a:t>
            </a:fld>
            <a:endParaRPr lang="en-US"/>
          </a:p>
        </p:txBody>
      </p:sp>
    </p:spTree>
    <p:extLst>
      <p:ext uri="{BB962C8B-B14F-4D97-AF65-F5344CB8AC3E}">
        <p14:creationId xmlns:p14="http://schemas.microsoft.com/office/powerpoint/2010/main" val="298156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a:t>
            </a:r>
          </a:p>
        </p:txBody>
      </p:sp>
      <p:sp>
        <p:nvSpPr>
          <p:cNvPr id="3" name="Content Placeholder 2"/>
          <p:cNvSpPr>
            <a:spLocks noGrp="1"/>
          </p:cNvSpPr>
          <p:nvPr>
            <p:ph idx="1"/>
          </p:nvPr>
        </p:nvSpPr>
        <p:spPr/>
        <p:txBody>
          <a:bodyPr/>
          <a:lstStyle/>
          <a:p>
            <a:r>
              <a:rPr lang="en-US" dirty="0"/>
              <a:t>We will introduce a new method to implement a symbol table called </a:t>
            </a:r>
            <a:r>
              <a:rPr lang="en-US" b="1" dirty="0"/>
              <a:t>hashing</a:t>
            </a:r>
            <a:r>
              <a:rPr lang="en-US" dirty="0"/>
              <a:t>. </a:t>
            </a:r>
          </a:p>
          <a:p>
            <a:endParaRPr lang="en-US" dirty="0"/>
          </a:p>
          <a:p>
            <a:r>
              <a:rPr lang="en-US" dirty="0"/>
              <a:t>Hashing differs from the representations based on searching by key comparisons because we are trying to </a:t>
            </a:r>
            <a:r>
              <a:rPr lang="en-US" b="1" dirty="0"/>
              <a:t>refer directly to elements of the table by transforming keys into addresses in the table.</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a:t>
            </a:fld>
            <a:endParaRPr lang="en-US"/>
          </a:p>
        </p:txBody>
      </p:sp>
    </p:spTree>
    <p:extLst>
      <p:ext uri="{BB962C8B-B14F-4D97-AF65-F5344CB8AC3E}">
        <p14:creationId xmlns:p14="http://schemas.microsoft.com/office/powerpoint/2010/main" val="2295750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Bad Choice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Suppose our </a:t>
                </a:r>
                <a:r>
                  <a:rPr lang="en-US" b="1" dirty="0"/>
                  <a:t>keys are variables up to three characters in a particular assembly language </a:t>
                </a:r>
                <a:r>
                  <a:rPr lang="en-US" dirty="0"/>
                  <a:t>using 8-bit ASCII characters. Thus we can represent each key by a 24-bit integer divided into three equal 8-bit sections each representing an ASCII character.</a:t>
                </a:r>
              </a:p>
              <a:p>
                <a:r>
                  <a:rPr lang="en-US" dirty="0"/>
                  <a:t>Suppose we use open addressing with double hashing.</a:t>
                </a:r>
              </a:p>
              <a:p>
                <a:r>
                  <a:rPr lang="en-US" dirty="0"/>
                  <a:t>Suppose we select a table size </a:t>
                </a:r>
                <a14:m>
                  <m:oMath xmlns:m="http://schemas.openxmlformats.org/officeDocument/2006/math">
                    <m:r>
                      <a:rPr lang="en-US" i="1">
                        <a:latin typeface="Cambria Math"/>
                      </a:rPr>
                      <m:t>𝑀</m:t>
                    </m:r>
                    <m:r>
                      <a:rPr lang="en-US" i="1">
                        <a:latin typeface="Cambria Math"/>
                      </a:rPr>
                      <m:t>=</m:t>
                    </m:r>
                    <m:sSup>
                      <m:sSupPr>
                        <m:ctrlPr>
                          <a:rPr lang="en-US" i="1">
                            <a:latin typeface="Cambria Math" panose="02040503050406030204" pitchFamily="18" charset="0"/>
                          </a:rPr>
                        </m:ctrlPr>
                      </m:sSupPr>
                      <m:e>
                        <m:r>
                          <a:rPr lang="en-US" i="1">
                            <a:latin typeface="Cambria Math"/>
                          </a:rPr>
                          <m:t>2</m:t>
                        </m:r>
                      </m:e>
                      <m:sup>
                        <m:r>
                          <a:rPr lang="en-US" i="1">
                            <a:latin typeface="Cambria Math"/>
                          </a:rPr>
                          <m:t>8</m:t>
                        </m:r>
                      </m:sup>
                    </m:sSup>
                    <m:r>
                      <a:rPr lang="en-US" i="1">
                        <a:latin typeface="Cambria Math"/>
                      </a:rPr>
                      <m:t>=256.</m:t>
                    </m:r>
                  </m:oMath>
                </a14:m>
                <a:endParaRPr lang="en-US" dirty="0"/>
              </a:p>
              <a:p>
                <a:r>
                  <a:rPr lang="en-US" dirty="0"/>
                  <a:t>Suppose we define our hashing function as </a:t>
                </a:r>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𝐾</m:t>
                    </m:r>
                    <m:r>
                      <a:rPr lang="en-US" b="0" i="1" smtClean="0">
                        <a:latin typeface="Cambria Math"/>
                      </a:rPr>
                      <m:t>%256.</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50</a:t>
            </a:fld>
            <a:endParaRPr lang="en-US"/>
          </a:p>
        </p:txBody>
      </p:sp>
    </p:spTree>
    <p:extLst>
      <p:ext uri="{BB962C8B-B14F-4D97-AF65-F5344CB8AC3E}">
        <p14:creationId xmlns:p14="http://schemas.microsoft.com/office/powerpoint/2010/main" val="3901206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This hash function is a poor one because it </a:t>
                </a:r>
                <a:r>
                  <a:rPr lang="en-US" b="1" dirty="0"/>
                  <a:t>selects the low-order character of the three-character key </a:t>
                </a:r>
                <a:r>
                  <a:rPr lang="en-US" dirty="0"/>
                  <a:t>as the value of </a:t>
                </a:r>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oMath>
                </a14:m>
                <a:endParaRPr lang="en-US" dirty="0"/>
              </a:p>
              <a:p>
                <a:r>
                  <a:rPr lang="en-US" dirty="0"/>
                  <a:t>If the key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oMath>
                </a14:m>
                <a:r>
                  <a:rPr lang="en-US" dirty="0"/>
                  <a:t>, when considered as a 24-bit integer, it has the numerical value</a:t>
                </a:r>
              </a:p>
              <a:p>
                <a:pPr marL="0" indent="0" algn="ctr">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256</m:t>
                        </m:r>
                      </m:e>
                      <m:sup>
                        <m:r>
                          <a:rPr lang="en-US" b="0" i="1" smtClean="0">
                            <a:latin typeface="Cambria Math"/>
                          </a:rPr>
                          <m:t>2</m:t>
                        </m:r>
                      </m:sup>
                    </m:sSup>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2</m:t>
                        </m:r>
                      </m:sub>
                    </m:sSub>
                    <m:sSup>
                      <m:sSupPr>
                        <m:ctrlPr>
                          <a:rPr lang="en-US" b="0" i="1" smtClean="0">
                            <a:latin typeface="Cambria Math" panose="02040503050406030204" pitchFamily="18" charset="0"/>
                          </a:rPr>
                        </m:ctrlPr>
                      </m:sSupPr>
                      <m:e>
                        <m:r>
                          <a:rPr lang="en-US" b="0" i="1" smtClean="0">
                            <a:latin typeface="Cambria Math"/>
                          </a:rPr>
                          <m:t>∗256</m:t>
                        </m:r>
                      </m:e>
                      <m:sup>
                        <m:r>
                          <a:rPr lang="en-US" b="0" i="1" smtClean="0">
                            <a:latin typeface="Cambria Math"/>
                          </a:rPr>
                          <m:t>1</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sSup>
                      <m:sSupPr>
                        <m:ctrlPr>
                          <a:rPr lang="en-US" b="0" i="1" smtClean="0">
                            <a:latin typeface="Cambria Math" panose="02040503050406030204" pitchFamily="18" charset="0"/>
                          </a:rPr>
                        </m:ctrlPr>
                      </m:sSupPr>
                      <m:e>
                        <m:r>
                          <a:rPr lang="en-US" b="0" i="1" smtClean="0">
                            <a:latin typeface="Cambria Math"/>
                          </a:rPr>
                          <m:t>∗256</m:t>
                        </m:r>
                      </m:e>
                      <m:sup>
                        <m:r>
                          <a:rPr lang="en-US" b="0" i="1" smtClean="0">
                            <a:latin typeface="Cambria Math"/>
                          </a:rPr>
                          <m:t>0</m:t>
                        </m:r>
                      </m:sup>
                    </m:sSup>
                  </m:oMath>
                </a14:m>
                <a:r>
                  <a:rPr lang="en-US" dirty="0"/>
                  <a:t>.</a:t>
                </a:r>
              </a:p>
              <a:p>
                <a:r>
                  <a:rPr lang="en-US" dirty="0"/>
                  <a:t>Thus when we do the modulo 256 operation, we get the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51</a:t>
            </a:fld>
            <a:endParaRPr lang="en-US"/>
          </a:p>
        </p:txBody>
      </p:sp>
    </p:spTree>
    <p:extLst>
      <p:ext uri="{BB962C8B-B14F-4D97-AF65-F5344CB8AC3E}">
        <p14:creationId xmlns:p14="http://schemas.microsoft.com/office/powerpoint/2010/main" val="2423504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Now consider what happens when we hash the keys X1, X2, X3, Y1, Y2, Y3 using this hash function: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1</m:t>
                          </m:r>
                        </m:e>
                      </m:d>
                      <m:r>
                        <a:rPr lang="en-US" b="0" i="1" smtClean="0">
                          <a:latin typeface="Cambria Math"/>
                        </a:rPr>
                        <m:t>=</m:t>
                      </m:r>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𝑌</m:t>
                          </m:r>
                          <m:r>
                            <a:rPr lang="en-US" b="0" i="1" smtClean="0">
                              <a:latin typeface="Cambria Math"/>
                            </a:rPr>
                            <m:t>1</m:t>
                          </m:r>
                        </m:e>
                      </m:d>
                      <m:sSup>
                        <m:sSupPr>
                          <m:ctrlPr>
                            <a:rPr lang="en-US" b="0" i="1" smtClean="0">
                              <a:latin typeface="Cambria Math" panose="02040503050406030204" pitchFamily="18" charset="0"/>
                            </a:rPr>
                          </m:ctrlPr>
                        </m:sSupPr>
                        <m:e>
                          <m:r>
                            <a:rPr lang="en-US" b="0" i="1" smtClean="0">
                              <a:latin typeface="Cambria Math"/>
                            </a:rPr>
                            <m:t>=</m:t>
                          </m:r>
                        </m:e>
                        <m:sup>
                          <m:r>
                            <a:rPr lang="en-US" b="0" i="1" smtClean="0">
                              <a:latin typeface="Cambria Math"/>
                            </a:rPr>
                            <m:t>′</m:t>
                          </m:r>
                        </m:sup>
                      </m:sSup>
                      <m:sSup>
                        <m:sSupPr>
                          <m:ctrlPr>
                            <a:rPr lang="en-US" b="0" i="1" smtClean="0">
                              <a:latin typeface="Cambria Math" panose="02040503050406030204" pitchFamily="18" charset="0"/>
                            </a:rPr>
                          </m:ctrlPr>
                        </m:sSupPr>
                        <m:e>
                          <m:r>
                            <a:rPr lang="en-US" b="0" i="1" smtClean="0">
                              <a:latin typeface="Cambria Math"/>
                            </a:rPr>
                            <m:t>1</m:t>
                          </m:r>
                        </m:e>
                        <m:sup>
                          <m:r>
                            <a:rPr lang="en-US" b="0" i="1" smtClean="0">
                              <a:latin typeface="Cambria Math"/>
                            </a:rPr>
                            <m:t>′</m:t>
                          </m:r>
                        </m:sup>
                      </m:sSup>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h</m:t>
                      </m:r>
                      <m:d>
                        <m:dPr>
                          <m:ctrlPr>
                            <a:rPr lang="en-US" i="1">
                              <a:latin typeface="Cambria Math" panose="02040503050406030204" pitchFamily="18" charset="0"/>
                            </a:rPr>
                          </m:ctrlPr>
                        </m:dPr>
                        <m:e>
                          <m:r>
                            <a:rPr lang="en-US" i="1">
                              <a:latin typeface="Cambria Math"/>
                            </a:rPr>
                            <m:t>𝑋</m:t>
                          </m:r>
                          <m:r>
                            <a:rPr lang="en-US" b="0" i="1" smtClean="0">
                              <a:latin typeface="Cambria Math"/>
                            </a:rPr>
                            <m:t>2</m:t>
                          </m:r>
                        </m:e>
                      </m:d>
                      <m:r>
                        <a:rPr lang="en-US" i="1">
                          <a:latin typeface="Cambria Math"/>
                        </a:rPr>
                        <m:t>=</m:t>
                      </m:r>
                      <m:r>
                        <a:rPr lang="en-US" i="1">
                          <a:latin typeface="Cambria Math"/>
                        </a:rPr>
                        <m:t>h</m:t>
                      </m:r>
                      <m:d>
                        <m:dPr>
                          <m:ctrlPr>
                            <a:rPr lang="en-US" i="1">
                              <a:latin typeface="Cambria Math" panose="02040503050406030204" pitchFamily="18" charset="0"/>
                            </a:rPr>
                          </m:ctrlPr>
                        </m:dPr>
                        <m:e>
                          <m:r>
                            <a:rPr lang="en-US" i="1">
                              <a:latin typeface="Cambria Math"/>
                            </a:rPr>
                            <m:t>𝑌</m:t>
                          </m:r>
                          <m:r>
                            <a:rPr lang="en-US" b="0" i="1" smtClean="0">
                              <a:latin typeface="Cambria Math"/>
                            </a:rPr>
                            <m:t>2</m:t>
                          </m:r>
                        </m:e>
                      </m:d>
                      <m:sSup>
                        <m:sSupPr>
                          <m:ctrlPr>
                            <a:rPr lang="en-US" i="1">
                              <a:latin typeface="Cambria Math" panose="02040503050406030204" pitchFamily="18" charset="0"/>
                            </a:rPr>
                          </m:ctrlPr>
                        </m:sSupPr>
                        <m:e>
                          <m:r>
                            <a:rPr lang="en-US" i="1">
                              <a:latin typeface="Cambria Math"/>
                            </a:rPr>
                            <m:t>=</m:t>
                          </m:r>
                        </m:e>
                        <m:sup>
                          <m:r>
                            <a:rPr lang="en-US" i="1">
                              <a:latin typeface="Cambria Math"/>
                            </a:rPr>
                            <m:t>′</m:t>
                          </m:r>
                        </m:sup>
                      </m:sSup>
                      <m:sSup>
                        <m:sSupPr>
                          <m:ctrlPr>
                            <a:rPr lang="en-US" i="1">
                              <a:latin typeface="Cambria Math" panose="02040503050406030204" pitchFamily="18" charset="0"/>
                            </a:rPr>
                          </m:ctrlPr>
                        </m:sSupPr>
                        <m:e>
                          <m:r>
                            <a:rPr lang="en-US" b="0" i="1" smtClean="0">
                              <a:latin typeface="Cambria Math"/>
                            </a:rPr>
                            <m:t>2</m:t>
                          </m:r>
                        </m:e>
                        <m:sup>
                          <m:r>
                            <a:rPr lang="en-US" i="1">
                              <a:latin typeface="Cambria Math"/>
                            </a:rPr>
                            <m:t>′</m:t>
                          </m:r>
                        </m:sup>
                      </m:sSup>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h</m:t>
                      </m:r>
                      <m:d>
                        <m:dPr>
                          <m:ctrlPr>
                            <a:rPr lang="en-US" i="1">
                              <a:latin typeface="Cambria Math" panose="02040503050406030204" pitchFamily="18" charset="0"/>
                            </a:rPr>
                          </m:ctrlPr>
                        </m:dPr>
                        <m:e>
                          <m:r>
                            <a:rPr lang="en-US" i="1">
                              <a:latin typeface="Cambria Math"/>
                            </a:rPr>
                            <m:t>𝑋</m:t>
                          </m:r>
                          <m:r>
                            <a:rPr lang="en-US" b="0" i="1" smtClean="0">
                              <a:latin typeface="Cambria Math"/>
                            </a:rPr>
                            <m:t>3</m:t>
                          </m:r>
                        </m:e>
                      </m:d>
                      <m:r>
                        <a:rPr lang="en-US" i="1">
                          <a:latin typeface="Cambria Math"/>
                        </a:rPr>
                        <m:t>=</m:t>
                      </m:r>
                      <m:r>
                        <a:rPr lang="en-US" i="1">
                          <a:latin typeface="Cambria Math"/>
                        </a:rPr>
                        <m:t>h</m:t>
                      </m:r>
                      <m:d>
                        <m:dPr>
                          <m:ctrlPr>
                            <a:rPr lang="en-US" i="1">
                              <a:latin typeface="Cambria Math" panose="02040503050406030204" pitchFamily="18" charset="0"/>
                            </a:rPr>
                          </m:ctrlPr>
                        </m:dPr>
                        <m:e>
                          <m:r>
                            <a:rPr lang="en-US" i="1">
                              <a:latin typeface="Cambria Math"/>
                            </a:rPr>
                            <m:t>𝑌</m:t>
                          </m:r>
                          <m:r>
                            <a:rPr lang="en-US" b="0" i="1" smtClean="0">
                              <a:latin typeface="Cambria Math"/>
                            </a:rPr>
                            <m:t>3</m:t>
                          </m:r>
                        </m:e>
                      </m:d>
                      <m:sSup>
                        <m:sSupPr>
                          <m:ctrlPr>
                            <a:rPr lang="en-US" i="1">
                              <a:latin typeface="Cambria Math" panose="02040503050406030204" pitchFamily="18" charset="0"/>
                            </a:rPr>
                          </m:ctrlPr>
                        </m:sSupPr>
                        <m:e>
                          <m:r>
                            <a:rPr lang="en-US" i="1">
                              <a:latin typeface="Cambria Math"/>
                            </a:rPr>
                            <m:t>=</m:t>
                          </m:r>
                        </m:e>
                        <m:sup>
                          <m:r>
                            <a:rPr lang="en-US" i="1">
                              <a:latin typeface="Cambria Math"/>
                            </a:rPr>
                            <m:t>′</m:t>
                          </m:r>
                        </m:sup>
                      </m:sSup>
                      <m:sSup>
                        <m:sSupPr>
                          <m:ctrlPr>
                            <a:rPr lang="en-US" i="1">
                              <a:latin typeface="Cambria Math" panose="02040503050406030204" pitchFamily="18" charset="0"/>
                            </a:rPr>
                          </m:ctrlPr>
                        </m:sSupPr>
                        <m:e>
                          <m:r>
                            <a:rPr lang="en-US" b="0" i="1" smtClean="0">
                              <a:latin typeface="Cambria Math"/>
                            </a:rPr>
                            <m:t>3</m:t>
                          </m:r>
                        </m:e>
                        <m:sup>
                          <m:r>
                            <a:rPr lang="en-US" i="1">
                              <a:latin typeface="Cambria Math"/>
                            </a:rPr>
                            <m:t>′</m:t>
                          </m:r>
                        </m:sup>
                      </m:sSup>
                    </m:oMath>
                  </m:oMathPara>
                </a14:m>
                <a:endParaRPr lang="en-US" dirty="0"/>
              </a:p>
              <a:p>
                <a:r>
                  <a:rPr lang="en-US" dirty="0"/>
                  <a:t>So the six keys will be mapped into a common cluster of three contiguous table addresses.</a:t>
                </a:r>
              </a:p>
              <a:p>
                <a:r>
                  <a:rPr lang="en-US" dirty="0"/>
                  <a:t>Thus this hash function will create and preserve clusters instead of </a:t>
                </a:r>
                <a:r>
                  <a:rPr lang="en-US" b="1" dirty="0"/>
                  <a:t>spreading</a:t>
                </a:r>
                <a:r>
                  <a:rPr lang="en-US" dirty="0"/>
                  <a:t> them as a good hash function will do.</a:t>
                </a:r>
              </a:p>
              <a:p>
                <a:r>
                  <a:rPr lang="en-US" dirty="0"/>
                  <a:t>Hash functions should take into account </a:t>
                </a:r>
                <a:r>
                  <a:rPr lang="en-US" b="1" dirty="0"/>
                  <a:t>all the bits of a key</a:t>
                </a:r>
                <a:r>
                  <a:rPr lang="en-US" dirty="0"/>
                  <a:t>, not just some of them.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52</a:t>
            </a:fld>
            <a:endParaRPr lang="en-US"/>
          </a:p>
        </p:txBody>
      </p:sp>
    </p:spTree>
    <p:extLst>
      <p:ext uri="{BB962C8B-B14F-4D97-AF65-F5344CB8AC3E}">
        <p14:creationId xmlns:p14="http://schemas.microsoft.com/office/powerpoint/2010/main" val="3797894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𝑀</m:t>
                    </m:r>
                  </m:oMath>
                </a14:m>
                <a:r>
                  <a:rPr lang="en-US" dirty="0"/>
                  <a:t> be the size of the hash table.</a:t>
                </a:r>
              </a:p>
              <a:p>
                <a:r>
                  <a:rPr lang="en-US" dirty="0"/>
                  <a:t>We can view the evaluation of a hash function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as consisting of two actions:</a:t>
                </a:r>
              </a:p>
              <a:p>
                <a:pPr lvl="1"/>
                <a:r>
                  <a:rPr lang="en-US" dirty="0"/>
                  <a:t>Mapping the key </a:t>
                </a:r>
                <a14:m>
                  <m:oMath xmlns:m="http://schemas.openxmlformats.org/officeDocument/2006/math">
                    <m:r>
                      <a:rPr lang="en-US" b="0" i="1" smtClean="0">
                        <a:latin typeface="Cambria Math"/>
                      </a:rPr>
                      <m:t>𝐾</m:t>
                    </m:r>
                  </m:oMath>
                </a14:m>
                <a:r>
                  <a:rPr lang="en-US" dirty="0"/>
                  <a:t> to an integer, called the </a:t>
                </a:r>
                <a:r>
                  <a:rPr lang="en-US" b="1" dirty="0"/>
                  <a:t>hash</a:t>
                </a:r>
                <a:r>
                  <a:rPr lang="en-US" dirty="0"/>
                  <a:t> </a:t>
                </a:r>
                <a:r>
                  <a:rPr lang="en-US" b="1" dirty="0"/>
                  <a:t>code</a:t>
                </a:r>
                <a:r>
                  <a:rPr lang="en-US" dirty="0"/>
                  <a:t>, and</a:t>
                </a:r>
              </a:p>
              <a:p>
                <a:pPr lvl="1"/>
                <a:r>
                  <a:rPr lang="en-US" dirty="0"/>
                  <a:t>Mapping the hash code to an integer within the range of indices 0 to </a:t>
                </a:r>
                <a14:m>
                  <m:oMath xmlns:m="http://schemas.openxmlformats.org/officeDocument/2006/math">
                    <m:r>
                      <a:rPr lang="en-US" b="0" i="1" smtClean="0">
                        <a:latin typeface="Cambria Math"/>
                      </a:rPr>
                      <m:t>𝑀</m:t>
                    </m:r>
                    <m:r>
                      <a:rPr lang="en-US" b="0" i="1" smtClean="0">
                        <a:latin typeface="Cambria Math"/>
                      </a:rPr>
                      <m:t>−1.</m:t>
                    </m:r>
                  </m:oMath>
                </a14:m>
                <a:r>
                  <a:rPr lang="en-US" dirty="0"/>
                  <a:t> This is called the </a:t>
                </a:r>
                <a:r>
                  <a:rPr lang="en-US" b="1" dirty="0"/>
                  <a:t>compression function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53</a:t>
            </a:fld>
            <a:endParaRPr lang="en-US"/>
          </a:p>
        </p:txBody>
      </p:sp>
    </p:spTree>
    <p:extLst>
      <p:ext uri="{BB962C8B-B14F-4D97-AF65-F5344CB8AC3E}">
        <p14:creationId xmlns:p14="http://schemas.microsoft.com/office/powerpoint/2010/main" val="3258622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The first action that a hash function performs is to take an arbitrary key </a:t>
                </a:r>
                <a14:m>
                  <m:oMath xmlns:m="http://schemas.openxmlformats.org/officeDocument/2006/math">
                    <m:r>
                      <a:rPr lang="en-US" b="0" i="1" smtClean="0">
                        <a:latin typeface="Cambria Math"/>
                      </a:rPr>
                      <m:t>𝐾</m:t>
                    </m:r>
                  </m:oMath>
                </a14:m>
                <a:r>
                  <a:rPr lang="en-US" dirty="0"/>
                  <a:t> and map it into an integer value.</a:t>
                </a:r>
              </a:p>
              <a:p>
                <a:r>
                  <a:rPr lang="en-US" dirty="0"/>
                  <a:t>This integer need not be in the range 0 to </a:t>
                </a:r>
                <a14:m>
                  <m:oMath xmlns:m="http://schemas.openxmlformats.org/officeDocument/2006/math">
                    <m:r>
                      <a:rPr lang="en-US" b="0" i="1" smtClean="0">
                        <a:latin typeface="Cambria Math"/>
                      </a:rPr>
                      <m:t>𝑀</m:t>
                    </m:r>
                    <m:r>
                      <a:rPr lang="en-US" b="0" i="1" smtClean="0">
                        <a:latin typeface="Cambria Math"/>
                      </a:rPr>
                      <m:t>−1</m:t>
                    </m:r>
                  </m:oMath>
                </a14:m>
                <a:r>
                  <a:rPr lang="en-US" dirty="0"/>
                  <a:t> and may even be negative, but we want the set of hash codes to </a:t>
                </a:r>
                <a:r>
                  <a:rPr lang="en-US" b="1" dirty="0"/>
                  <a:t>avoid collisions</a:t>
                </a:r>
                <a:r>
                  <a:rPr lang="en-US" dirty="0"/>
                  <a:t>.</a:t>
                </a:r>
              </a:p>
              <a:p>
                <a:r>
                  <a:rPr lang="en-US" dirty="0"/>
                  <a:t>If the hash codes of our keys cause collisions, then there is no hope for the compression function to avoid them.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54</a:t>
            </a:fld>
            <a:endParaRPr lang="en-US"/>
          </a:p>
        </p:txBody>
      </p:sp>
    </p:spTree>
    <p:extLst>
      <p:ext uri="{BB962C8B-B14F-4D97-AF65-F5344CB8AC3E}">
        <p14:creationId xmlns:p14="http://schemas.microsoft.com/office/powerpoint/2010/main" val="2928168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 Codes in C</a:t>
            </a:r>
          </a:p>
        </p:txBody>
      </p:sp>
      <p:sp>
        <p:nvSpPr>
          <p:cNvPr id="3" name="Content Placeholder 2"/>
          <p:cNvSpPr>
            <a:spLocks noGrp="1"/>
          </p:cNvSpPr>
          <p:nvPr>
            <p:ph idx="1"/>
          </p:nvPr>
        </p:nvSpPr>
        <p:spPr/>
        <p:txBody>
          <a:bodyPr/>
          <a:lstStyle/>
          <a:p>
            <a:r>
              <a:rPr lang="en-US" dirty="0"/>
              <a:t>The hash codes described below are based on the assumption that the number of bits of each data type is known.</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55</a:t>
            </a:fld>
            <a:endParaRPr lang="en-US"/>
          </a:p>
        </p:txBody>
      </p:sp>
    </p:spTree>
    <p:extLst>
      <p:ext uri="{BB962C8B-B14F-4D97-AF65-F5344CB8AC3E}">
        <p14:creationId xmlns:p14="http://schemas.microsoft.com/office/powerpoint/2010/main" val="1823485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an Integer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For any data type </a:t>
                </a:r>
                <a14:m>
                  <m:oMath xmlns:m="http://schemas.openxmlformats.org/officeDocument/2006/math">
                    <m:r>
                      <a:rPr lang="en-US" b="0" i="1" smtClean="0">
                        <a:latin typeface="Cambria Math"/>
                      </a:rPr>
                      <m:t>𝐷</m:t>
                    </m:r>
                  </m:oMath>
                </a14:m>
                <a:r>
                  <a:rPr lang="en-US" dirty="0"/>
                  <a:t> that is represented using at most as many bits as our integer hash codes, we can simply </a:t>
                </a:r>
                <a:r>
                  <a:rPr lang="en-US" b="1" dirty="0"/>
                  <a:t>take an integer interpretation of the bits as a hash code </a:t>
                </a:r>
                <a:r>
                  <a:rPr lang="en-US" dirty="0"/>
                  <a:t>for elements of </a:t>
                </a:r>
                <a14:m>
                  <m:oMath xmlns:m="http://schemas.openxmlformats.org/officeDocument/2006/math">
                    <m:r>
                      <a:rPr lang="en-US" i="1">
                        <a:latin typeface="Cambria Math"/>
                      </a:rPr>
                      <m:t>𝐷</m:t>
                    </m:r>
                  </m:oMath>
                </a14:m>
                <a:r>
                  <a:rPr lang="en-US" dirty="0"/>
                  <a:t>.</a:t>
                </a:r>
              </a:p>
              <a:p>
                <a:r>
                  <a:rPr lang="en-US" dirty="0"/>
                  <a:t>Thus, for the C basic types </a:t>
                </a:r>
                <a:r>
                  <a:rPr lang="en-US" dirty="0">
                    <a:latin typeface="Courier New" pitchFamily="49" charset="0"/>
                    <a:cs typeface="Courier New" pitchFamily="49" charset="0"/>
                  </a:rPr>
                  <a:t>char, short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a:t>and </a:t>
                </a:r>
                <a:r>
                  <a:rPr lang="en-US" dirty="0" err="1">
                    <a:latin typeface="Courier New" pitchFamily="49" charset="0"/>
                    <a:cs typeface="Courier New" pitchFamily="49" charset="0"/>
                  </a:rPr>
                  <a:t>int</a:t>
                </a:r>
                <a:r>
                  <a:rPr lang="en-US" dirty="0"/>
                  <a:t>, we can achieve a good hash code simply by </a:t>
                </a:r>
                <a:r>
                  <a:rPr lang="en-US" b="1" dirty="0"/>
                  <a:t>casting</a:t>
                </a:r>
                <a:r>
                  <a:rPr lang="en-US" dirty="0"/>
                  <a:t> this type to </a:t>
                </a:r>
                <a:r>
                  <a:rPr lang="en-US" dirty="0">
                    <a:latin typeface="Courier New" pitchFamily="49" charset="0"/>
                    <a:cs typeface="Courier New" pitchFamily="49" charset="0"/>
                  </a:rPr>
                  <a:t>int</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56</a:t>
            </a:fld>
            <a:endParaRPr lang="en-US"/>
          </a:p>
        </p:txBody>
      </p:sp>
    </p:spTree>
    <p:extLst>
      <p:ext uri="{BB962C8B-B14F-4D97-AF65-F5344CB8AC3E}">
        <p14:creationId xmlns:p14="http://schemas.microsoft.com/office/powerpoint/2010/main" val="2468578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an Integer (cont’d)</a:t>
            </a:r>
          </a:p>
        </p:txBody>
      </p:sp>
      <p:sp>
        <p:nvSpPr>
          <p:cNvPr id="3" name="Content Placeholder 2"/>
          <p:cNvSpPr>
            <a:spLocks noGrp="1"/>
          </p:cNvSpPr>
          <p:nvPr>
            <p:ph idx="1"/>
          </p:nvPr>
        </p:nvSpPr>
        <p:spPr/>
        <p:txBody>
          <a:bodyPr>
            <a:normAutofit fontScale="85000" lnSpcReduction="20000"/>
          </a:bodyPr>
          <a:lstStyle/>
          <a:p>
            <a:r>
              <a:rPr lang="en-US" dirty="0"/>
              <a:t>On many machines, the type </a:t>
            </a:r>
            <a:r>
              <a:rPr lang="en-US" dirty="0">
                <a:latin typeface="Courier New" pitchFamily="49" charset="0"/>
                <a:cs typeface="Courier New" pitchFamily="49" charset="0"/>
              </a:rPr>
              <a:t>long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a:t>has a bit representation that is twice as long as type </a:t>
            </a:r>
            <a:r>
              <a:rPr lang="en-US" dirty="0">
                <a:latin typeface="Courier New" pitchFamily="49" charset="0"/>
                <a:cs typeface="Courier New" pitchFamily="49" charset="0"/>
              </a:rPr>
              <a:t>int</a:t>
            </a:r>
            <a:r>
              <a:rPr lang="en-US" dirty="0"/>
              <a:t>.</a:t>
            </a:r>
          </a:p>
          <a:p>
            <a:r>
              <a:rPr lang="en-US" dirty="0"/>
              <a:t>One possible hash code for a </a:t>
            </a:r>
            <a:r>
              <a:rPr lang="en-US" dirty="0">
                <a:latin typeface="Courier New" pitchFamily="49" charset="0"/>
                <a:cs typeface="Courier New" pitchFamily="49" charset="0"/>
              </a:rPr>
              <a:t>long</a:t>
            </a:r>
            <a:r>
              <a:rPr lang="en-US" dirty="0"/>
              <a:t> element is to simply cast it down to an </a:t>
            </a:r>
            <a:r>
              <a:rPr lang="en-US" dirty="0">
                <a:latin typeface="Courier New" pitchFamily="49" charset="0"/>
                <a:cs typeface="Courier New" pitchFamily="49" charset="0"/>
              </a:rPr>
              <a:t>int</a:t>
            </a:r>
            <a:r>
              <a:rPr lang="en-US" dirty="0"/>
              <a:t>.</a:t>
            </a:r>
          </a:p>
          <a:p>
            <a:r>
              <a:rPr lang="en-US" dirty="0"/>
              <a:t>But notice that this hash code </a:t>
            </a:r>
            <a:r>
              <a:rPr lang="en-US" b="1" dirty="0"/>
              <a:t>ignores half of the information</a:t>
            </a:r>
            <a:r>
              <a:rPr lang="en-US" dirty="0"/>
              <a:t> present in the original value. So if many of the keys differ only in these bits, they will </a:t>
            </a:r>
            <a:r>
              <a:rPr lang="en-US" b="1" dirty="0"/>
              <a:t>collide</a:t>
            </a:r>
            <a:r>
              <a:rPr lang="en-US" dirty="0"/>
              <a:t> using this simple hash code.</a:t>
            </a:r>
          </a:p>
          <a:p>
            <a:r>
              <a:rPr lang="en-US" dirty="0"/>
              <a:t>A </a:t>
            </a:r>
            <a:r>
              <a:rPr lang="en-US" b="1" dirty="0"/>
              <a:t>better hash code</a:t>
            </a:r>
            <a:r>
              <a:rPr lang="en-US" dirty="0"/>
              <a:t>, which takes all the original bits into consideration, </a:t>
            </a:r>
            <a:r>
              <a:rPr lang="en-US" b="1" dirty="0"/>
              <a:t>sums</a:t>
            </a:r>
            <a:r>
              <a:rPr lang="en-US" dirty="0"/>
              <a:t> an integer representation of the high-order bits with an integer representation of the low-order bits.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57</a:t>
            </a:fld>
            <a:endParaRPr lang="en-US"/>
          </a:p>
        </p:txBody>
      </p:sp>
    </p:spTree>
    <p:extLst>
      <p:ext uri="{BB962C8B-B14F-4D97-AF65-F5344CB8AC3E}">
        <p14:creationId xmlns:p14="http://schemas.microsoft.com/office/powerpoint/2010/main" val="24274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an Integer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In general, if we have </a:t>
                </a:r>
                <a:r>
                  <a:rPr lang="en-US" b="1" dirty="0"/>
                  <a:t>an object </a:t>
                </a:r>
                <a14:m>
                  <m:oMath xmlns:m="http://schemas.openxmlformats.org/officeDocument/2006/math">
                    <m:r>
                      <a:rPr lang="en-US" b="1" i="1" smtClean="0">
                        <a:latin typeface="Cambria Math"/>
                      </a:rPr>
                      <m:t>𝒙</m:t>
                    </m:r>
                  </m:oMath>
                </a14:m>
                <a:r>
                  <a:rPr lang="en-US" b="1" dirty="0"/>
                  <a:t> </a:t>
                </a:r>
                <a:r>
                  <a:rPr lang="en-US" b="1" dirty="0" err="1"/>
                  <a:t>w</a:t>
                </a:r>
                <a:r>
                  <a:rPr lang="en-US" b="1" dirty="0"/>
                  <a:t>hose binary representation can be viewed as a </a:t>
                </a:r>
                <a14:m>
                  <m:oMath xmlns:m="http://schemas.openxmlformats.org/officeDocument/2006/math">
                    <m:r>
                      <a:rPr lang="en-US" b="1" i="1" smtClean="0">
                        <a:latin typeface="Cambria Math"/>
                      </a:rPr>
                      <m:t>𝒌</m:t>
                    </m:r>
                  </m:oMath>
                </a14:m>
                <a:r>
                  <a:rPr lang="en-US" b="1" dirty="0"/>
                  <a:t>-tuple</a:t>
                </a:r>
                <a:r>
                  <a:rPr lang="en-US" dirty="0"/>
                  <a:t> of integers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−1</m:t>
                            </m:r>
                          </m:sub>
                        </m:sSub>
                      </m:e>
                    </m:d>
                  </m:oMath>
                </a14:m>
                <a:r>
                  <a:rPr lang="en-US" dirty="0"/>
                  <a:t>, we can form a hash code for </a:t>
                </a:r>
                <a14:m>
                  <m:oMath xmlns:m="http://schemas.openxmlformats.org/officeDocument/2006/math">
                    <m:r>
                      <a:rPr lang="en-US" i="1">
                        <a:latin typeface="Cambria Math"/>
                      </a:rPr>
                      <m:t>𝑥</m:t>
                    </m:r>
                  </m:oMath>
                </a14:m>
                <a:r>
                  <a:rPr lang="en-US" dirty="0"/>
                  <a:t> as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a:rPr>
                          <m:t>𝑖</m:t>
                        </m:r>
                        <m:r>
                          <a:rPr lang="en-US" b="0" i="1" smtClean="0">
                            <a:latin typeface="Cambria Math"/>
                          </a:rPr>
                          <m:t>=0</m:t>
                        </m:r>
                      </m:sub>
                      <m:sup>
                        <m:r>
                          <a:rPr lang="en-US" b="0" i="1" smtClean="0">
                            <a:latin typeface="Cambria Math"/>
                          </a:rPr>
                          <m:t>𝑘</m:t>
                        </m:r>
                        <m:r>
                          <a:rPr lang="en-US" b="0" i="1" smtClean="0">
                            <a:latin typeface="Cambria Math"/>
                          </a:rPr>
                          <m:t>−1</m:t>
                        </m:r>
                      </m:sup>
                      <m:e>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e>
                    </m:nary>
                    <m:r>
                      <a:rPr lang="en-US" b="0" i="1" smtClean="0">
                        <a:latin typeface="Cambria Math"/>
                      </a:rPr>
                      <m:t>.</m:t>
                    </m:r>
                  </m:oMath>
                </a14:m>
                <a:endParaRPr lang="en-US" dirty="0"/>
              </a:p>
              <a:p>
                <a:r>
                  <a:rPr lang="en-US" b="1" dirty="0"/>
                  <a:t>Example</a:t>
                </a:r>
                <a:r>
                  <a:rPr lang="en-US" dirty="0"/>
                  <a:t>: Given any floating-point number, we can sum its mantissa and exponent as long integers and then apply a hash code for long integers to the result.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237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58</a:t>
            </a:fld>
            <a:endParaRPr lang="en-US"/>
          </a:p>
        </p:txBody>
      </p:sp>
    </p:spTree>
    <p:extLst>
      <p:ext uri="{BB962C8B-B14F-4D97-AF65-F5344CB8AC3E}">
        <p14:creationId xmlns:p14="http://schemas.microsoft.com/office/powerpoint/2010/main" val="306779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Summation Hash Codes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The summation hash code, described above, is </a:t>
                </a:r>
                <a:r>
                  <a:rPr lang="en-US" b="1" dirty="0"/>
                  <a:t>not a good choice </a:t>
                </a:r>
                <a:r>
                  <a:rPr lang="en-US" dirty="0"/>
                  <a:t>for character strings or other variable-length objects that can be viewed as tuples of the form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𝑘</m:t>
                            </m:r>
                            <m:r>
                              <a:rPr lang="en-US" i="1">
                                <a:latin typeface="Cambria Math"/>
                              </a:rPr>
                              <m:t>−1</m:t>
                            </m:r>
                          </m:sub>
                        </m:sSub>
                      </m:e>
                    </m:d>
                  </m:oMath>
                </a14:m>
                <a:r>
                  <a:rPr lang="en-US" dirty="0"/>
                  <a:t> where the order of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oMath>
                </a14:m>
                <a:r>
                  <a:rPr lang="en-US" dirty="0"/>
                  <a:t>’s is significant.</a:t>
                </a:r>
              </a:p>
              <a:p>
                <a:r>
                  <a:rPr lang="en-US" b="1" dirty="0"/>
                  <a:t>Example</a:t>
                </a:r>
                <a:r>
                  <a:rPr lang="en-US" dirty="0"/>
                  <a:t>: Consider a hash code for a string </a:t>
                </a:r>
                <a14:m>
                  <m:oMath xmlns:m="http://schemas.openxmlformats.org/officeDocument/2006/math">
                    <m:r>
                      <a:rPr lang="en-US" b="0" i="1" smtClean="0">
                        <a:latin typeface="Cambria Math"/>
                      </a:rPr>
                      <m:t>𝑠</m:t>
                    </m:r>
                    <m:r>
                      <a:rPr lang="en-US" b="0" i="1" smtClean="0">
                        <a:latin typeface="Cambria Math"/>
                      </a:rPr>
                      <m:t> </m:t>
                    </m:r>
                  </m:oMath>
                </a14:m>
                <a:r>
                  <a:rPr lang="en-US" dirty="0"/>
                  <a:t>that sums the ASCII values of the characters in </a:t>
                </a:r>
                <a14:m>
                  <m:oMath xmlns:m="http://schemas.openxmlformats.org/officeDocument/2006/math">
                    <m:r>
                      <a:rPr lang="en-US" i="1">
                        <a:latin typeface="Cambria Math"/>
                      </a:rPr>
                      <m:t>𝑠</m:t>
                    </m:r>
                  </m:oMath>
                </a14:m>
                <a:r>
                  <a:rPr lang="en-US" dirty="0"/>
                  <a:t>. This hash code produces lots of unwanted collisions for common groups of strings e.g., </a:t>
                </a:r>
                <a:r>
                  <a:rPr lang="en-US" dirty="0">
                    <a:latin typeface="Courier New" pitchFamily="49" charset="0"/>
                    <a:cs typeface="Courier New" pitchFamily="49" charset="0"/>
                  </a:rPr>
                  <a:t>temp01</a:t>
                </a:r>
                <a:r>
                  <a:rPr lang="en-US" dirty="0"/>
                  <a:t> and </a:t>
                </a:r>
                <a:r>
                  <a:rPr lang="en-US" dirty="0">
                    <a:latin typeface="Courier New" pitchFamily="49" charset="0"/>
                    <a:cs typeface="Courier New" pitchFamily="49" charset="0"/>
                  </a:rPr>
                  <a:t>temp10</a:t>
                </a:r>
                <a:r>
                  <a:rPr lang="en-US" dirty="0"/>
                  <a:t>.</a:t>
                </a:r>
              </a:p>
              <a:p>
                <a:r>
                  <a:rPr lang="en-US" dirty="0"/>
                  <a:t>A better hash code should take the order of the </a:t>
                </a:r>
                <a14:m>
                  <m:oMath xmlns:m="http://schemas.openxmlformats.org/officeDocument/2006/math">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oMath>
                </a14:m>
                <a:r>
                  <a:rPr lang="en-US" dirty="0"/>
                  <a:t>’s  into account.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14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59</a:t>
            </a:fld>
            <a:endParaRPr lang="en-US"/>
          </a:p>
        </p:txBody>
      </p:sp>
    </p:spTree>
    <p:extLst>
      <p:ext uri="{BB962C8B-B14F-4D97-AF65-F5344CB8AC3E}">
        <p14:creationId xmlns:p14="http://schemas.microsoft.com/office/powerpoint/2010/main" val="98592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Hashing by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We will use as keys </a:t>
                </a:r>
                <a:r>
                  <a:rPr lang="en-US" b="1" dirty="0"/>
                  <a:t>letters of the alphabet </a:t>
                </a:r>
                <a:r>
                  <a:rPr lang="en-US" dirty="0"/>
                  <a:t>having as subscripts their order in the alphabet. For example,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𝑅</m:t>
                        </m:r>
                      </m:e>
                      <m:sub>
                        <m:r>
                          <a:rPr lang="en-US" b="0" i="1" smtClean="0">
                            <a:latin typeface="Cambria Math"/>
                          </a:rPr>
                          <m:t>18</m:t>
                        </m:r>
                      </m:sub>
                    </m:sSub>
                  </m:oMath>
                </a14:m>
                <a:r>
                  <a:rPr lang="en-US" dirty="0"/>
                  <a:t>.</a:t>
                </a:r>
              </a:p>
              <a:p>
                <a:r>
                  <a:rPr lang="en-US" dirty="0"/>
                  <a:t>We will use a small table </a:t>
                </a:r>
                <a14:m>
                  <m:oMath xmlns:m="http://schemas.openxmlformats.org/officeDocument/2006/math">
                    <m:r>
                      <a:rPr lang="en-US" b="0" i="1" smtClean="0">
                        <a:latin typeface="Cambria Math"/>
                      </a:rPr>
                      <m:t>𝑇</m:t>
                    </m:r>
                  </m:oMath>
                </a14:m>
                <a:r>
                  <a:rPr lang="en-US" dirty="0"/>
                  <a:t> of 7 positions as storage. We call it </a:t>
                </a:r>
                <a:r>
                  <a:rPr lang="en-US" b="1" dirty="0"/>
                  <a:t>hash table</a:t>
                </a:r>
                <a:r>
                  <a:rPr lang="el-GR" b="1" dirty="0"/>
                  <a:t> (πίνακας κατακερματισμού)</a:t>
                </a:r>
                <a:r>
                  <a:rPr lang="en-US" dirty="0"/>
                  <a:t>.</a:t>
                </a:r>
              </a:p>
              <a:p>
                <a:r>
                  <a:rPr lang="en-US" dirty="0"/>
                  <a:t>We will find the location to store a key </a:t>
                </a:r>
                <a14:m>
                  <m:oMath xmlns:m="http://schemas.openxmlformats.org/officeDocument/2006/math">
                    <m:r>
                      <a:rPr lang="en-US" b="0" i="1" smtClean="0">
                        <a:latin typeface="Cambria Math"/>
                      </a:rPr>
                      <m:t>𝐾</m:t>
                    </m:r>
                  </m:oMath>
                </a14:m>
                <a:r>
                  <a:rPr lang="en-US" dirty="0"/>
                  <a:t> by using the following </a:t>
                </a:r>
                <a:r>
                  <a:rPr lang="en-US" b="1" dirty="0"/>
                  <a:t>hash function</a:t>
                </a:r>
                <a:r>
                  <a:rPr lang="el-GR" b="1" dirty="0"/>
                  <a:t> (συνάρτηση κατακερματισμού)</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𝑛</m:t>
                              </m:r>
                            </m:sub>
                          </m:sSub>
                        </m:e>
                      </m:d>
                      <m:r>
                        <a:rPr lang="en-US" b="0" i="1" smtClean="0">
                          <a:latin typeface="Cambria Math"/>
                        </a:rPr>
                        <m:t>=</m:t>
                      </m:r>
                      <m:r>
                        <a:rPr lang="en-US" b="0" i="1" smtClean="0">
                          <a:latin typeface="Cambria Math"/>
                        </a:rPr>
                        <m:t>𝑛</m:t>
                      </m:r>
                      <m:r>
                        <a:rPr lang="en-US" b="0" i="1" smtClean="0">
                          <a:latin typeface="Cambria Math"/>
                        </a:rPr>
                        <m:t> % 7</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695"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a:t>
            </a:fld>
            <a:endParaRPr lang="en-US"/>
          </a:p>
        </p:txBody>
      </p:sp>
    </p:spTree>
    <p:extLst>
      <p:ext uri="{BB962C8B-B14F-4D97-AF65-F5344CB8AC3E}">
        <p14:creationId xmlns:p14="http://schemas.microsoft.com/office/powerpoint/2010/main" val="3232103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a:t>Let </a:t>
                </a:r>
                <a14:m>
                  <m:oMath xmlns:m="http://schemas.openxmlformats.org/officeDocument/2006/math">
                    <m:r>
                      <a:rPr lang="en-US" b="0" i="1" smtClean="0">
                        <a:latin typeface="Cambria Math"/>
                      </a:rPr>
                      <m:t>𝑎</m:t>
                    </m:r>
                  </m:oMath>
                </a14:m>
                <a:r>
                  <a:rPr lang="en-US" dirty="0"/>
                  <a:t> be an integer constant such that </a:t>
                </a:r>
                <a14:m>
                  <m:oMath xmlns:m="http://schemas.openxmlformats.org/officeDocument/2006/math">
                    <m:r>
                      <a:rPr lang="en-US" b="0" i="1" smtClean="0">
                        <a:latin typeface="Cambria Math"/>
                      </a:rPr>
                      <m:t>𝑎</m:t>
                    </m:r>
                    <m:r>
                      <a:rPr lang="en-US" b="0" i="1" smtClean="0">
                        <a:latin typeface="Cambria Math"/>
                        <a:ea typeface="Cambria Math"/>
                      </a:rPr>
                      <m:t>≠1.</m:t>
                    </m:r>
                  </m:oMath>
                </a14:m>
                <a:endParaRPr lang="en-US" b="0" dirty="0">
                  <a:ea typeface="Cambria Math"/>
                </a:endParaRPr>
              </a:p>
              <a:p>
                <a:r>
                  <a:rPr lang="en-US" dirty="0"/>
                  <a:t>We can use the polynomial</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0</m:t>
                          </m:r>
                        </m:sub>
                      </m:sSub>
                      <m:sSup>
                        <m:sSupPr>
                          <m:ctrlPr>
                            <a:rPr lang="en-US" i="1" smtClean="0">
                              <a:latin typeface="Cambria Math" panose="02040503050406030204" pitchFamily="18" charset="0"/>
                            </a:rPr>
                          </m:ctrlPr>
                        </m:sSupPr>
                        <m:e>
                          <m:r>
                            <a:rPr lang="en-US" b="0" i="1" smtClean="0">
                              <a:latin typeface="Cambria Math"/>
                            </a:rPr>
                            <m:t>𝑎</m:t>
                          </m:r>
                        </m:e>
                        <m:sup>
                          <m:r>
                            <a:rPr lang="en-US" b="0" i="1" smtClean="0">
                              <a:latin typeface="Cambria Math"/>
                            </a:rPr>
                            <m:t>𝑘</m:t>
                          </m:r>
                          <m:r>
                            <a:rPr lang="en-US" b="0" i="1" smtClean="0">
                              <a:latin typeface="Cambria Math"/>
                            </a:rPr>
                            <m:t>−1</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sSup>
                        <m:sSupPr>
                          <m:ctrlPr>
                            <a:rPr lang="en-US" b="0" i="1" smtClean="0">
                              <a:latin typeface="Cambria Math" panose="02040503050406030204" pitchFamily="18" charset="0"/>
                            </a:rPr>
                          </m:ctrlPr>
                        </m:sSupPr>
                        <m:e>
                          <m:r>
                            <a:rPr lang="en-US" b="0" i="1" smtClean="0">
                              <a:latin typeface="Cambria Math"/>
                            </a:rPr>
                            <m:t>𝑎</m:t>
                          </m:r>
                        </m:e>
                        <m:sup>
                          <m:r>
                            <a:rPr lang="en-US" b="0" i="1" smtClean="0">
                              <a:latin typeface="Cambria Math"/>
                            </a:rPr>
                            <m:t>𝑘</m:t>
                          </m:r>
                          <m:r>
                            <a:rPr lang="en-US" b="0" i="1" smtClean="0">
                              <a:latin typeface="Cambria Math"/>
                            </a:rPr>
                            <m:t>−2</m:t>
                          </m:r>
                        </m:sup>
                      </m:s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−2</m:t>
                          </m:r>
                        </m:sub>
                      </m:sSub>
                      <m:r>
                        <a:rPr lang="en-US" b="0" i="1" smtClean="0">
                          <a:latin typeface="Cambria Math"/>
                        </a:rPr>
                        <m:t>𝑎</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−1</m:t>
                          </m:r>
                        </m:sub>
                      </m:sSub>
                    </m:oMath>
                  </m:oMathPara>
                </a14:m>
                <a:endParaRPr lang="en-US" dirty="0"/>
              </a:p>
              <a:p>
                <a:pPr marL="0" indent="0">
                  <a:buNone/>
                </a:pPr>
                <a:r>
                  <a:rPr lang="en-US" dirty="0"/>
                  <a:t>    as a hash code for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𝑘</m:t>
                            </m:r>
                            <m:r>
                              <a:rPr lang="en-US" i="1">
                                <a:latin typeface="Cambria Math"/>
                              </a:rPr>
                              <m:t>−1</m:t>
                            </m:r>
                          </m:sub>
                        </m:sSub>
                      </m:e>
                    </m:d>
                    <m:r>
                      <a:rPr lang="en-US" b="0" i="0" smtClean="0">
                        <a:latin typeface="Cambria Math"/>
                      </a:rPr>
                      <m:t>.</m:t>
                    </m:r>
                  </m:oMath>
                </a14:m>
                <a:endParaRPr lang="en-US" dirty="0"/>
              </a:p>
              <a:p>
                <a:r>
                  <a:rPr lang="en-US" dirty="0"/>
                  <a:t>This is called a </a:t>
                </a:r>
                <a:r>
                  <a:rPr lang="en-US" b="1" dirty="0"/>
                  <a:t>polynomial hash code</a:t>
                </a:r>
                <a:r>
                  <a:rPr lang="en-US" dirty="0"/>
                  <a:t>.</a:t>
                </a:r>
              </a:p>
              <a:p>
                <a:r>
                  <a:rPr lang="en-US" dirty="0"/>
                  <a:t>To evaluate the polynomial we should use the efficient </a:t>
                </a:r>
                <a:r>
                  <a:rPr lang="en-US" b="1" dirty="0"/>
                  <a:t>Horner’s method</a:t>
                </a:r>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−1</m:t>
                          </m:r>
                        </m:sub>
                      </m:sSub>
                      <m:r>
                        <a:rPr lang="en-US" b="0" i="1" smtClean="0">
                          <a:latin typeface="Cambria Math"/>
                        </a:rPr>
                        <m:t>+</m:t>
                      </m:r>
                      <m:r>
                        <a:rPr lang="en-US" b="0" i="1" smtClean="0">
                          <a:latin typeface="Cambria Math"/>
                        </a:rPr>
                        <m:t>𝑎</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−2</m:t>
                          </m:r>
                        </m:sub>
                      </m:sSub>
                      <m:r>
                        <a:rPr lang="en-US" b="0" i="1" smtClean="0">
                          <a:latin typeface="Cambria Math"/>
                        </a:rPr>
                        <m:t>+</m:t>
                      </m:r>
                      <m:r>
                        <a:rPr lang="en-US" b="0" i="1" smtClean="0">
                          <a:latin typeface="Cambria Math"/>
                        </a:rPr>
                        <m:t>𝑎</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𝑘</m:t>
                              </m:r>
                              <m:r>
                                <a:rPr lang="en-US" b="0" i="1" smtClean="0">
                                  <a:latin typeface="Cambria Math"/>
                                </a:rPr>
                                <m:t>−3</m:t>
                              </m:r>
                            </m:sub>
                          </m:sSub>
                          <m:r>
                            <a:rPr lang="en-US" b="0" i="1" smtClean="0">
                              <a:latin typeface="Cambria Math"/>
                            </a:rPr>
                            <m:t>+…+</m:t>
                          </m:r>
                          <m:r>
                            <a:rPr lang="en-US" b="0" i="1" smtClean="0">
                              <a:latin typeface="Cambria Math"/>
                            </a:rPr>
                            <m:t>𝑎</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r>
                                <a:rPr lang="en-US" b="0" i="1" smtClean="0">
                                  <a:latin typeface="Cambria Math"/>
                                </a:rPr>
                                <m:t>𝑎</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0</m:t>
                                  </m:r>
                                </m:sub>
                              </m:sSub>
                            </m:e>
                          </m:d>
                        </m:e>
                      </m:d>
                      <m:r>
                        <a:rPr lang="en-US" b="0" i="1" smtClean="0">
                          <a:latin typeface="Cambria Math"/>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69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60</a:t>
            </a:fld>
            <a:endParaRPr lang="en-US"/>
          </a:p>
        </p:txBody>
      </p:sp>
    </p:spTree>
    <p:extLst>
      <p:ext uri="{BB962C8B-B14F-4D97-AF65-F5344CB8AC3E}">
        <p14:creationId xmlns:p14="http://schemas.microsoft.com/office/powerpoint/2010/main" val="2320938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Experiments show that in a list of over 50,000 English words, if we choose </a:t>
                </a:r>
                <a14:m>
                  <m:oMath xmlns:m="http://schemas.openxmlformats.org/officeDocument/2006/math">
                    <m:r>
                      <a:rPr lang="en-US" b="0" i="1" smtClean="0">
                        <a:latin typeface="Cambria Math"/>
                      </a:rPr>
                      <m:t>𝑎</m:t>
                    </m:r>
                    <m:r>
                      <a:rPr lang="en-US" b="0" i="1" smtClean="0">
                        <a:latin typeface="Cambria Math"/>
                      </a:rPr>
                      <m:t>=33, 37, 39</m:t>
                    </m:r>
                  </m:oMath>
                </a14:m>
                <a:r>
                  <a:rPr lang="en-US" dirty="0"/>
                  <a:t> or </a:t>
                </a:r>
                <a14:m>
                  <m:oMath xmlns:m="http://schemas.openxmlformats.org/officeDocument/2006/math">
                    <m:r>
                      <a:rPr lang="en-US" b="0" i="1" smtClean="0">
                        <a:latin typeface="Cambria Math"/>
                      </a:rPr>
                      <m:t>41</m:t>
                    </m:r>
                    <m:r>
                      <a:rPr lang="en-US" b="0" i="1" smtClean="0">
                        <a:latin typeface="Cambria Math" panose="02040503050406030204" pitchFamily="18" charset="0"/>
                      </a:rPr>
                      <m:t>,</m:t>
                    </m:r>
                  </m:oMath>
                </a14:m>
                <a:r>
                  <a:rPr lang="en-US" dirty="0"/>
                  <a:t> we produce </a:t>
                </a:r>
                <a:r>
                  <a:rPr lang="en-US" b="1" dirty="0"/>
                  <a:t>less than seven collisions </a:t>
                </a:r>
                <a:r>
                  <a:rPr lang="en-US" dirty="0"/>
                  <a:t>in each case.</a:t>
                </a:r>
              </a:p>
              <a:p>
                <a:r>
                  <a:rPr lang="en-US" dirty="0"/>
                  <a:t>For the sake of speed, we can apply the hash code to only a fraction of the characters in a long string.</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9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61</a:t>
            </a:fld>
            <a:endParaRPr lang="en-US"/>
          </a:p>
        </p:txBody>
      </p:sp>
    </p:spTree>
    <p:extLst>
      <p:ext uri="{BB962C8B-B14F-4D97-AF65-F5344CB8AC3E}">
        <p14:creationId xmlns:p14="http://schemas.microsoft.com/office/powerpoint/2010/main" val="1148286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 (cont’d)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Courier New" pitchFamily="49" charset="0"/>
                <a:cs typeface="Courier New" pitchFamily="49" charset="0"/>
              </a:rPr>
              <a:t>/* This is a complete hash function, not just a hash code.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int hash(char *K)</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int</a:t>
            </a:r>
            <a:r>
              <a:rPr lang="en-US" dirty="0">
                <a:latin typeface="Courier New" pitchFamily="49" charset="0"/>
                <a:cs typeface="Courier New" pitchFamily="49" charset="0"/>
              </a:rPr>
              <a:t> h=0, a=</a:t>
            </a:r>
            <a:r>
              <a:rPr lang="el-GR" dirty="0">
                <a:latin typeface="Courier New" pitchFamily="49" charset="0"/>
                <a:cs typeface="Courier New" pitchFamily="49" charset="0"/>
              </a:rPr>
              <a:t>33</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for (; *K!='\0'; K++)</a:t>
            </a:r>
          </a:p>
          <a:p>
            <a:pPr marL="0" indent="0">
              <a:buNone/>
            </a:pPr>
            <a:r>
              <a:rPr lang="en-US" dirty="0">
                <a:latin typeface="Courier New" pitchFamily="49" charset="0"/>
                <a:cs typeface="Courier New" pitchFamily="49" charset="0"/>
              </a:rPr>
              <a:t>    h=(a*h + *K) % </a:t>
            </a:r>
            <a:r>
              <a:rPr lang="el-GR" dirty="0">
                <a:latin typeface="Courier New" pitchFamily="49" charset="0"/>
                <a:cs typeface="Courier New" pitchFamily="49" charset="0"/>
              </a:rPr>
              <a:t>Μ</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return h;</a:t>
            </a:r>
          </a:p>
          <a:p>
            <a:pPr marL="0" indent="0">
              <a:buNone/>
            </a:pP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62</a:t>
            </a:fld>
            <a:endParaRPr lang="en-US"/>
          </a:p>
        </p:txBody>
      </p:sp>
    </p:spTree>
    <p:extLst>
      <p:ext uri="{BB962C8B-B14F-4D97-AF65-F5344CB8AC3E}">
        <p14:creationId xmlns:p14="http://schemas.microsoft.com/office/powerpoint/2010/main" val="21502121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Hash Codes (cont’d)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a:t>In theory, we first compute a polynomial hash code and then apply the compression function </a:t>
                </a:r>
                <a:r>
                  <a:rPr lang="en-US" i="1" dirty="0"/>
                  <a:t>modulo</a:t>
                </a:r>
                <a:r>
                  <a:rPr lang="en-US" dirty="0"/>
                  <a:t> </a:t>
                </a:r>
                <a14:m>
                  <m:oMath xmlns:m="http://schemas.openxmlformats.org/officeDocument/2006/math">
                    <m:r>
                      <a:rPr lang="en-US" i="1">
                        <a:latin typeface="Cambria Math"/>
                      </a:rPr>
                      <m:t>𝑀</m:t>
                    </m:r>
                    <m:r>
                      <a:rPr lang="en-US" i="1">
                        <a:latin typeface="Cambria Math"/>
                      </a:rPr>
                      <m:t>.</m:t>
                    </m:r>
                  </m:oMath>
                </a14:m>
                <a:endParaRPr lang="en-US" dirty="0"/>
              </a:p>
              <a:p>
                <a:r>
                  <a:rPr lang="en-US" dirty="0"/>
                  <a:t>The previous hash function takes the modulo </a:t>
                </a:r>
                <a14:m>
                  <m:oMath xmlns:m="http://schemas.openxmlformats.org/officeDocument/2006/math">
                    <m:r>
                      <a:rPr lang="en-US" i="1">
                        <a:latin typeface="Cambria Math"/>
                      </a:rPr>
                      <m:t>𝑀</m:t>
                    </m:r>
                    <m:r>
                      <a:rPr lang="en-US" i="1">
                        <a:latin typeface="Cambria Math"/>
                      </a:rPr>
                      <m:t> </m:t>
                    </m:r>
                  </m:oMath>
                </a14:m>
                <a:r>
                  <a:rPr lang="en-US" b="1" dirty="0"/>
                  <a:t>at each step.</a:t>
                </a:r>
              </a:p>
              <a:p>
                <a:r>
                  <a:rPr lang="en-US" dirty="0"/>
                  <a:t>The two approaches are the same because the following equality holds for all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𝑀</m:t>
                    </m:r>
                  </m:oMath>
                </a14:m>
                <a:r>
                  <a:rPr lang="en-US" dirty="0"/>
                  <a:t> that are nonnegative integers:</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a:rPr>
                                    <m:t>𝑎𝑥</m:t>
                                  </m:r>
                                </m:e>
                              </m:d>
                              <m:r>
                                <a:rPr lang="en-US" b="0" i="1" smtClean="0">
                                  <a:latin typeface="Cambria Math"/>
                                </a:rPr>
                                <m:t> </m:t>
                              </m:r>
                              <m:r>
                                <a:rPr lang="en-US" b="0" i="1" smtClean="0">
                                  <a:latin typeface="Cambria Math"/>
                                </a:rPr>
                                <m:t>𝑚𝑜𝑑</m:t>
                              </m:r>
                              <m:r>
                                <a:rPr lang="en-US" b="0" i="1" smtClean="0">
                                  <a:latin typeface="Cambria Math"/>
                                </a:rPr>
                                <m:t> </m:t>
                              </m:r>
                              <m:r>
                                <a:rPr lang="en-US" b="0" i="1" smtClean="0">
                                  <a:latin typeface="Cambria Math"/>
                                </a:rPr>
                                <m:t>𝑀</m:t>
                              </m:r>
                            </m:e>
                          </m:d>
                          <m:r>
                            <a:rPr lang="en-US" b="0" i="1" smtClean="0">
                              <a:latin typeface="Cambria Math"/>
                            </a:rPr>
                            <m:t>+</m:t>
                          </m:r>
                          <m:r>
                            <a:rPr lang="en-US" b="0" i="1" smtClean="0">
                              <a:latin typeface="Cambria Math"/>
                            </a:rPr>
                            <m:t>𝑏</m:t>
                          </m:r>
                        </m:e>
                      </m:d>
                      <m:r>
                        <a:rPr lang="en-US" b="0" i="1" smtClean="0">
                          <a:latin typeface="Cambria Math"/>
                        </a:rPr>
                        <m:t>𝑚𝑜𝑑</m:t>
                      </m:r>
                      <m:r>
                        <a:rPr lang="en-US" b="0" i="1" smtClean="0">
                          <a:latin typeface="Cambria Math"/>
                        </a:rPr>
                        <m:t> </m:t>
                      </m:r>
                      <m:r>
                        <a:rPr lang="en-US" b="0" i="1" smtClean="0">
                          <a:latin typeface="Cambria Math"/>
                        </a:rPr>
                        <m:t>𝑀</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𝑎𝑥</m:t>
                          </m:r>
                          <m:r>
                            <a:rPr lang="en-US" b="0" i="1" smtClean="0">
                              <a:latin typeface="Cambria Math"/>
                            </a:rPr>
                            <m:t>+</m:t>
                          </m:r>
                          <m:r>
                            <a:rPr lang="en-US" b="0" i="1" smtClean="0">
                              <a:latin typeface="Cambria Math"/>
                            </a:rPr>
                            <m:t>𝑏</m:t>
                          </m:r>
                        </m:e>
                      </m:d>
                      <m:r>
                        <a:rPr lang="en-US" b="0" i="1" smtClean="0">
                          <a:latin typeface="Cambria Math"/>
                        </a:rPr>
                        <m:t> </m:t>
                      </m:r>
                      <m:r>
                        <a:rPr lang="en-US" b="0" i="1" smtClean="0">
                          <a:latin typeface="Cambria Math"/>
                        </a:rPr>
                        <m:t>𝑚𝑜𝑑</m:t>
                      </m:r>
                      <m:r>
                        <a:rPr lang="en-US" b="0" i="1" smtClean="0">
                          <a:latin typeface="Cambria Math"/>
                        </a:rPr>
                        <m:t> </m:t>
                      </m:r>
                      <m:r>
                        <a:rPr lang="en-US" b="0" i="1" smtClean="0">
                          <a:latin typeface="Cambria Math"/>
                        </a:rPr>
                        <m:t>𝑀</m:t>
                      </m:r>
                    </m:oMath>
                  </m:oMathPara>
                </a14:m>
                <a:endParaRPr lang="en-US" dirty="0"/>
              </a:p>
              <a:p>
                <a:r>
                  <a:rPr lang="en-US" dirty="0"/>
                  <a:t>The approach of the previous function is preferable because, otherwise, </a:t>
                </a:r>
                <a:r>
                  <a:rPr lang="en-US" b="1" dirty="0"/>
                  <a:t>we get errors with long strings </a:t>
                </a:r>
                <a:r>
                  <a:rPr lang="en-US" dirty="0"/>
                  <a:t>when the polynomial computation produces overflows (try it!).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63</a:t>
            </a:fld>
            <a:endParaRPr lang="en-US"/>
          </a:p>
        </p:txBody>
      </p:sp>
    </p:spTree>
    <p:extLst>
      <p:ext uri="{BB962C8B-B14F-4D97-AF65-F5344CB8AC3E}">
        <p14:creationId xmlns:p14="http://schemas.microsoft.com/office/powerpoint/2010/main" val="318106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Cyclic Shift Hash Codes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dirty="0"/>
                  <a:t>A variant of the polynomial hash code replaces multiplication by </a:t>
                </a:r>
                <a14:m>
                  <m:oMath xmlns:m="http://schemas.openxmlformats.org/officeDocument/2006/math">
                    <m:r>
                      <a:rPr lang="en-US" b="0" i="1" smtClean="0">
                        <a:latin typeface="Cambria Math"/>
                      </a:rPr>
                      <m:t>𝑎</m:t>
                    </m:r>
                  </m:oMath>
                </a14:m>
                <a:r>
                  <a:rPr lang="en-US" dirty="0"/>
                  <a:t> with a </a:t>
                </a:r>
                <a:r>
                  <a:rPr lang="en-US" b="1" dirty="0"/>
                  <a:t>cyclic shift of a partial sum by a certain number of bits</a:t>
                </a:r>
                <a:r>
                  <a:rPr lang="en-US" dirty="0"/>
                  <a:t>.</a:t>
                </a:r>
              </a:p>
              <a:p>
                <a:r>
                  <a:rPr lang="en-US" dirty="0"/>
                  <a:t>The following function achieves a 5-bit cyclic shift by taking the bitwise OR of a 5-bit left shift and a 27-bit right shift.</a:t>
                </a:r>
              </a:p>
              <a:p>
                <a:r>
                  <a:rPr lang="en-US" dirty="0"/>
                  <a:t>Experiments with a list of 25,000 English words show that with a 5-bit cyclic shift, </a:t>
                </a:r>
                <a:r>
                  <a:rPr lang="en-US" b="1" dirty="0"/>
                  <a:t>we have at most 2 collisions </a:t>
                </a:r>
                <a:r>
                  <a:rPr lang="en-US" dirty="0"/>
                  <a:t>for any one hash code.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17" r="-1778"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64</a:t>
            </a:fld>
            <a:endParaRPr lang="en-US"/>
          </a:p>
        </p:txBody>
      </p:sp>
    </p:spTree>
    <p:extLst>
      <p:ext uri="{BB962C8B-B14F-4D97-AF65-F5344CB8AC3E}">
        <p14:creationId xmlns:p14="http://schemas.microsoft.com/office/powerpoint/2010/main" val="6706074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Cyclic Shift Hash Codes (cont’d)</a:t>
            </a:r>
          </a:p>
        </p:txBody>
      </p:sp>
      <p:sp>
        <p:nvSpPr>
          <p:cNvPr id="3" name="Content Placeholder 2"/>
          <p:cNvSpPr>
            <a:spLocks noGrp="1"/>
          </p:cNvSpPr>
          <p:nvPr>
            <p:ph idx="1"/>
          </p:nvPr>
        </p:nvSpPr>
        <p:spPr/>
        <p:txBody>
          <a:bodyPr/>
          <a:lstStyle/>
          <a:p>
            <a:pPr marL="0" indent="0">
              <a:buNone/>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hashCode</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const</a:t>
            </a:r>
            <a:r>
              <a:rPr lang="en-US" sz="2400" dirty="0">
                <a:latin typeface="Courier New" pitchFamily="49" charset="0"/>
                <a:cs typeface="Courier New" pitchFamily="49" charset="0"/>
              </a:rPr>
              <a:t> char *p,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len</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unsigned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h=0;</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for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=0;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&lt;</a:t>
            </a:r>
            <a:r>
              <a:rPr lang="en-US" sz="2400" dirty="0" err="1">
                <a:latin typeface="Courier New" pitchFamily="49" charset="0"/>
                <a:cs typeface="Courier New" pitchFamily="49" charset="0"/>
              </a:rPr>
              <a:t>len</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h=(h &lt;&lt; 5) | (h &gt;&gt; 27);</a:t>
            </a:r>
          </a:p>
          <a:p>
            <a:pPr marL="0" indent="0">
              <a:buNone/>
            </a:pPr>
            <a:r>
              <a:rPr lang="en-US" sz="2400" dirty="0">
                <a:latin typeface="Courier New" pitchFamily="49" charset="0"/>
                <a:cs typeface="Courier New" pitchFamily="49" charset="0"/>
              </a:rPr>
              <a:t>      h+=(unsigned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p[</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   return h;</a:t>
            </a:r>
          </a:p>
          <a:p>
            <a:pPr marL="0" indent="0">
              <a:buNone/>
            </a:pPr>
            <a:r>
              <a:rPr lang="en-US" sz="2400"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65</a:t>
            </a:fld>
            <a:endParaRPr lang="en-US"/>
          </a:p>
        </p:txBody>
      </p:sp>
    </p:spTree>
    <p:extLst>
      <p:ext uri="{BB962C8B-B14F-4D97-AF65-F5344CB8AC3E}">
        <p14:creationId xmlns:p14="http://schemas.microsoft.com/office/powerpoint/2010/main" val="1256430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Hashing Floating Point Quantities</a:t>
            </a:r>
          </a:p>
        </p:txBody>
      </p:sp>
      <p:sp>
        <p:nvSpPr>
          <p:cNvPr id="3" name="Content Placeholder 2"/>
          <p:cNvSpPr>
            <a:spLocks noGrp="1"/>
          </p:cNvSpPr>
          <p:nvPr>
            <p:ph idx="1"/>
          </p:nvPr>
        </p:nvSpPr>
        <p:spPr/>
        <p:txBody>
          <a:bodyPr/>
          <a:lstStyle/>
          <a:p>
            <a:r>
              <a:rPr lang="en-US" dirty="0"/>
              <a:t>We can achieve a better hashing function for floating point numbers than casting them down to </a:t>
            </a:r>
            <a:r>
              <a:rPr lang="en-US" dirty="0" err="1">
                <a:latin typeface="Courier New" pitchFamily="49" charset="0"/>
                <a:cs typeface="Courier New" pitchFamily="49" charset="0"/>
              </a:rPr>
              <a:t>int</a:t>
            </a:r>
            <a:r>
              <a:rPr lang="en-US" dirty="0"/>
              <a:t> as follows.</a:t>
            </a:r>
          </a:p>
          <a:p>
            <a:r>
              <a:rPr lang="en-US" dirty="0"/>
              <a:t>Assuming that a </a:t>
            </a:r>
            <a:r>
              <a:rPr lang="en-US" dirty="0">
                <a:latin typeface="Courier New" pitchFamily="49" charset="0"/>
                <a:cs typeface="Courier New" pitchFamily="49" charset="0"/>
              </a:rPr>
              <a:t>char</a:t>
            </a:r>
            <a:r>
              <a:rPr lang="en-US" dirty="0"/>
              <a:t> is stored as an 8-bit byte, we could </a:t>
            </a:r>
            <a:r>
              <a:rPr lang="en-US" b="1" dirty="0"/>
              <a:t>interpret a 32-bit </a:t>
            </a:r>
            <a:r>
              <a:rPr lang="en-US" b="1" dirty="0">
                <a:latin typeface="Courier New" pitchFamily="49" charset="0"/>
                <a:cs typeface="Courier New" pitchFamily="49" charset="0"/>
              </a:rPr>
              <a:t>float</a:t>
            </a:r>
            <a:r>
              <a:rPr lang="en-US" b="1" dirty="0"/>
              <a:t> as a four-element character array </a:t>
            </a:r>
            <a:r>
              <a:rPr lang="en-US" dirty="0"/>
              <a:t>and use the hashing functions we discussed for strings.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66</a:t>
            </a:fld>
            <a:endParaRPr lang="en-US"/>
          </a:p>
        </p:txBody>
      </p:sp>
    </p:spTree>
    <p:extLst>
      <p:ext uri="{BB962C8B-B14F-4D97-AF65-F5344CB8AC3E}">
        <p14:creationId xmlns:p14="http://schemas.microsoft.com/office/powerpoint/2010/main" val="4019278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Once we have determined an integer hash code for a key </a:t>
                </a:r>
                <a14:m>
                  <m:oMath xmlns:m="http://schemas.openxmlformats.org/officeDocument/2006/math">
                    <m:r>
                      <a:rPr lang="en-US" b="0" i="1" smtClean="0">
                        <a:latin typeface="Cambria Math"/>
                      </a:rPr>
                      <m:t>𝐾</m:t>
                    </m:r>
                  </m:oMath>
                </a14:m>
                <a:r>
                  <a:rPr lang="en-US" dirty="0"/>
                  <a:t>, there is still the issue of mapping that integer into the range 0 to </a:t>
                </a:r>
                <a14:m>
                  <m:oMath xmlns:m="http://schemas.openxmlformats.org/officeDocument/2006/math">
                    <m:r>
                      <a:rPr lang="en-US" b="0" i="1" smtClean="0">
                        <a:latin typeface="Cambria Math"/>
                      </a:rPr>
                      <m:t>𝑀</m:t>
                    </m:r>
                    <m:r>
                      <a:rPr lang="en-US" b="0" i="1" smtClean="0">
                        <a:latin typeface="Cambria Math"/>
                      </a:rPr>
                      <m:t>−1.</m:t>
                    </m:r>
                  </m:oMath>
                </a14:m>
                <a:endParaRPr lang="en-US" dirty="0"/>
              </a:p>
              <a:p>
                <a:r>
                  <a:rPr lang="en-US" dirty="0"/>
                  <a:t>This can be done using the following methods.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67</a:t>
            </a:fld>
            <a:endParaRPr lang="en-US"/>
          </a:p>
        </p:txBody>
      </p:sp>
    </p:spTree>
    <p:extLst>
      <p:ext uri="{BB962C8B-B14F-4D97-AF65-F5344CB8AC3E}">
        <p14:creationId xmlns:p14="http://schemas.microsoft.com/office/powerpoint/2010/main" val="445234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Division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One good method for choosing a compression function is the </a:t>
                </a:r>
                <a:r>
                  <a:rPr lang="en-US" b="1" dirty="0"/>
                  <a:t>division method </a:t>
                </a:r>
                <a:r>
                  <a:rPr lang="en-US" dirty="0"/>
                  <a:t>we have demonstrated already in the context of double hashing:</a:t>
                </a:r>
              </a:p>
              <a:p>
                <a:pPr lvl="1"/>
                <a14:m>
                  <m:oMath xmlns:m="http://schemas.openxmlformats.org/officeDocument/2006/math">
                    <m:r>
                      <a:rPr lang="en-US" b="0" i="1" smtClean="0">
                        <a:latin typeface="Cambria Math"/>
                      </a:rPr>
                      <m:t>𝑀</m:t>
                    </m:r>
                  </m:oMath>
                </a14:m>
                <a:r>
                  <a:rPr lang="en-US" dirty="0"/>
                  <a:t> is chosen to be a prime number (important!)</a:t>
                </a:r>
              </a:p>
              <a:p>
                <a:pPr lvl="1"/>
                <a14:m>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𝐾</m:t>
                    </m:r>
                    <m:r>
                      <a:rPr lang="en-US" b="0" i="1" smtClean="0">
                        <a:latin typeface="Cambria Math"/>
                      </a:rPr>
                      <m:t>%</m:t>
                    </m:r>
                    <m:r>
                      <a:rPr lang="en-US" b="0" i="1" smtClean="0">
                        <a:latin typeface="Cambria Math"/>
                      </a:rPr>
                      <m:t>𝑀</m:t>
                    </m:r>
                  </m:oMath>
                </a14:m>
                <a:endParaRPr lang="en-US" b="0" dirty="0"/>
              </a:p>
              <a:p>
                <a:pPr lvl="1"/>
                <a14:m>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m:rPr>
                        <m:sty m:val="p"/>
                      </m:rPr>
                      <a:rPr lang="en-US" b="0" i="0" smtClean="0">
                        <a:latin typeface="Cambria Math"/>
                      </a:rPr>
                      <m:t>max</m:t>
                    </m:r>
                    <m:r>
                      <a:rPr lang="en-US" b="0" i="1" smtClean="0">
                        <a:latin typeface="Cambria Math"/>
                      </a:rPr>
                      <m:t>⁡(1,</m:t>
                    </m:r>
                    <m:f>
                      <m:fPr>
                        <m:type m:val="lin"/>
                        <m:ctrlPr>
                          <a:rPr lang="en-US" b="0" i="1" smtClean="0">
                            <a:latin typeface="Cambria Math" panose="02040503050406030204" pitchFamily="18" charset="0"/>
                          </a:rPr>
                        </m:ctrlPr>
                      </m:fPr>
                      <m:num>
                        <m:r>
                          <a:rPr lang="en-US" b="0" i="1" smtClean="0">
                            <a:latin typeface="Cambria Math"/>
                          </a:rPr>
                          <m:t>𝐾</m:t>
                        </m:r>
                      </m:num>
                      <m:den>
                        <m:r>
                          <a:rPr lang="en-US" b="0" i="1" smtClean="0">
                            <a:latin typeface="Cambria Math"/>
                          </a:rPr>
                          <m:t>𝑀</m:t>
                        </m:r>
                      </m:den>
                    </m:f>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68</a:t>
            </a:fld>
            <a:endParaRPr lang="en-US"/>
          </a:p>
        </p:txBody>
      </p:sp>
    </p:spTree>
    <p:extLst>
      <p:ext uri="{BB962C8B-B14F-4D97-AF65-F5344CB8AC3E}">
        <p14:creationId xmlns:p14="http://schemas.microsoft.com/office/powerpoint/2010/main" val="310543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If there is a repeated pattern of key values of the form </a:t>
                </a:r>
                <a14:m>
                  <m:oMath xmlns:m="http://schemas.openxmlformats.org/officeDocument/2006/math">
                    <m:r>
                      <a:rPr lang="en-US" b="0" i="1" smtClean="0">
                        <a:latin typeface="Cambria Math"/>
                      </a:rPr>
                      <m:t>𝑖𝑀</m:t>
                    </m:r>
                    <m:r>
                      <a:rPr lang="en-US" b="0" i="1" smtClean="0">
                        <a:latin typeface="Cambria Math"/>
                      </a:rPr>
                      <m:t>+</m:t>
                    </m:r>
                    <m:r>
                      <a:rPr lang="en-US" b="0" i="1" smtClean="0">
                        <a:latin typeface="Cambria Math"/>
                      </a:rPr>
                      <m:t>𝑗</m:t>
                    </m:r>
                  </m:oMath>
                </a14:m>
                <a:r>
                  <a:rPr lang="en-US" dirty="0"/>
                  <a:t> for several different </a:t>
                </a:r>
                <a14:m>
                  <m:oMath xmlns:m="http://schemas.openxmlformats.org/officeDocument/2006/math">
                    <m:r>
                      <a:rPr lang="en-US" b="0" i="1" smtClean="0">
                        <a:latin typeface="Cambria Math"/>
                      </a:rPr>
                      <m:t>𝑖</m:t>
                    </m:r>
                  </m:oMath>
                </a14:m>
                <a:r>
                  <a:rPr lang="en-US" dirty="0"/>
                  <a:t>, then there are still </a:t>
                </a:r>
                <a:r>
                  <a:rPr lang="en-US" b="1" dirty="0"/>
                  <a:t>collisions</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69</a:t>
            </a:fld>
            <a:endParaRPr lang="en-US"/>
          </a:p>
        </p:txBody>
      </p:sp>
    </p:spTree>
    <p:extLst>
      <p:ext uri="{BB962C8B-B14F-4D97-AF65-F5344CB8AC3E}">
        <p14:creationId xmlns:p14="http://schemas.microsoft.com/office/powerpoint/2010/main" val="166282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Table T after Inserting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150295754"/>
                  </p:ext>
                </p:extLst>
              </p:nvPr>
            </p:nvGraphicFramePr>
            <p:xfrm>
              <a:off x="3707904"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150295754"/>
                  </p:ext>
                </p:extLst>
              </p:nvPr>
            </p:nvGraphicFramePr>
            <p:xfrm>
              <a:off x="3707904"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a:t>
            </a:fld>
            <a:endParaRPr lang="en-US"/>
          </a:p>
        </p:txBody>
      </p:sp>
      <p:sp>
        <p:nvSpPr>
          <p:cNvPr id="7" name="TextBox 6"/>
          <p:cNvSpPr txBox="1"/>
          <p:nvPr/>
        </p:nvSpPr>
        <p:spPr>
          <a:xfrm>
            <a:off x="1187624" y="5373216"/>
            <a:ext cx="7200800" cy="646331"/>
          </a:xfrm>
          <a:prstGeom prst="rect">
            <a:avLst/>
          </a:prstGeom>
          <a:noFill/>
        </p:spPr>
        <p:txBody>
          <a:bodyPr wrap="square" rtlCol="0">
            <a:spAutoFit/>
          </a:bodyPr>
          <a:lstStyle/>
          <a:p>
            <a:r>
              <a:rPr lang="en-US" dirty="0"/>
              <a:t>Keys are stored in their </a:t>
            </a:r>
            <a:r>
              <a:rPr lang="en-US" b="1" dirty="0"/>
              <a:t>hash addresses. </a:t>
            </a:r>
            <a:r>
              <a:rPr lang="en-US" dirty="0"/>
              <a:t>The cells of the table are often called</a:t>
            </a:r>
            <a:r>
              <a:rPr lang="en-US" b="1" dirty="0"/>
              <a:t> buckets (</a:t>
            </a:r>
            <a:r>
              <a:rPr lang="el-GR" b="1" dirty="0"/>
              <a:t>κάδοι).</a:t>
            </a:r>
            <a:endParaRPr lang="en-US" b="1" dirty="0"/>
          </a:p>
        </p:txBody>
      </p:sp>
    </p:spTree>
    <p:extLst>
      <p:ext uri="{BB962C8B-B14F-4D97-AF65-F5344CB8AC3E}">
        <p14:creationId xmlns:p14="http://schemas.microsoft.com/office/powerpoint/2010/main" val="4174788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Precautions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b="0" i="1" smtClean="0">
                        <a:latin typeface="Cambria Math"/>
                      </a:rPr>
                      <m:t>𝑟</m:t>
                    </m:r>
                  </m:oMath>
                </a14:m>
                <a:r>
                  <a:rPr lang="en-US" dirty="0"/>
                  <a:t> is the radix (or base) of the character set for the keys and </a:t>
                </a:r>
                <a14:m>
                  <m:oMath xmlns:m="http://schemas.openxmlformats.org/officeDocument/2006/math">
                    <m:r>
                      <a:rPr lang="en-US" b="0" i="1" smtClean="0">
                        <a:latin typeface="Cambria Math"/>
                      </a:rPr>
                      <m:t>𝑘</m:t>
                    </m:r>
                  </m:oMath>
                </a14:m>
                <a:r>
                  <a:rPr lang="en-US" dirty="0"/>
                  <a:t> and </a:t>
                </a:r>
                <a14:m>
                  <m:oMath xmlns:m="http://schemas.openxmlformats.org/officeDocument/2006/math">
                    <m:r>
                      <a:rPr lang="en-US" b="0" i="1" smtClean="0">
                        <a:latin typeface="Cambria Math"/>
                      </a:rPr>
                      <m:t>𝑎</m:t>
                    </m:r>
                  </m:oMath>
                </a14:m>
                <a:r>
                  <a:rPr lang="en-US" dirty="0"/>
                  <a:t> are small integers, then we should </a:t>
                </a:r>
                <a:r>
                  <a:rPr lang="en-US" b="1" dirty="0"/>
                  <a:t>not</a:t>
                </a:r>
                <a:r>
                  <a:rPr lang="en-US" dirty="0"/>
                  <a:t> choose a prime of the form </a:t>
                </a:r>
                <a14:m>
                  <m:oMath xmlns:m="http://schemas.openxmlformats.org/officeDocument/2006/math">
                    <m:r>
                      <a:rPr lang="en-US" b="0" i="1" smtClean="0">
                        <a:latin typeface="Cambria Math"/>
                      </a:rPr>
                      <m:t>𝑀</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𝑟</m:t>
                        </m:r>
                      </m:e>
                      <m:sup>
                        <m:r>
                          <a:rPr lang="en-US" b="0" i="1" smtClean="0">
                            <a:latin typeface="Cambria Math"/>
                          </a:rPr>
                          <m:t>𝑘</m:t>
                        </m:r>
                      </m:sup>
                    </m:sSup>
                    <m:r>
                      <a:rPr lang="en-US" b="0" i="1" smtClean="0">
                        <a:latin typeface="Cambria Math"/>
                        <a:ea typeface="Cambria Math"/>
                      </a:rPr>
                      <m:t>±</m:t>
                    </m:r>
                    <m:r>
                      <a:rPr lang="en-US" b="0" i="1" smtClean="0">
                        <a:latin typeface="Cambria Math"/>
                        <a:ea typeface="Cambria Math"/>
                      </a:rPr>
                      <m:t>𝑎</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70</a:t>
            </a:fld>
            <a:endParaRPr lang="en-US"/>
          </a:p>
        </p:txBody>
      </p:sp>
    </p:spTree>
    <p:extLst>
      <p:ext uri="{BB962C8B-B14F-4D97-AF65-F5344CB8AC3E}">
        <p14:creationId xmlns:p14="http://schemas.microsoft.com/office/powerpoint/2010/main" val="1128763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a:t>Let us suppose we again consider three character keys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3</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2</m:t>
                        </m:r>
                      </m:sub>
                    </m:sSub>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1</m:t>
                        </m:r>
                      </m:sub>
                    </m:sSub>
                  </m:oMath>
                </a14:m>
                <a:r>
                  <a:rPr lang="en-US" dirty="0"/>
                  <a:t> in 8-bit ASCII where the radix of the character set is again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2</m:t>
                        </m:r>
                      </m:e>
                      <m:sup>
                        <m:r>
                          <a:rPr lang="en-US" b="0" i="1" smtClean="0">
                            <a:latin typeface="Cambria Math"/>
                          </a:rPr>
                          <m:t>8</m:t>
                        </m:r>
                      </m:sup>
                    </m:sSup>
                    <m:r>
                      <a:rPr lang="en-US" b="0" i="1" smtClean="0">
                        <a:latin typeface="Cambria Math"/>
                      </a:rPr>
                      <m:t>=256.</m:t>
                    </m:r>
                  </m:oMath>
                </a14:m>
                <a:endParaRPr lang="en-US" dirty="0"/>
              </a:p>
              <a:p>
                <a:r>
                  <a:rPr lang="en-US" dirty="0"/>
                  <a:t>Suppose we choose </a:t>
                </a:r>
                <a14:m>
                  <m:oMath xmlns:m="http://schemas.openxmlformats.org/officeDocument/2006/math">
                    <m:r>
                      <a:rPr lang="en-US" b="0" i="1" smtClean="0">
                        <a:latin typeface="Cambria Math"/>
                      </a:rPr>
                      <m:t>𝑀</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2</m:t>
                        </m:r>
                      </m:e>
                      <m:sup>
                        <m:r>
                          <a:rPr lang="en-US" b="0" i="1" smtClean="0">
                            <a:latin typeface="Cambria Math"/>
                          </a:rPr>
                          <m:t>16</m:t>
                        </m:r>
                      </m:sup>
                    </m:sSup>
                    <m:r>
                      <a:rPr lang="en-US" b="0" i="1" smtClean="0">
                        <a:latin typeface="Cambria Math"/>
                      </a:rPr>
                      <m:t>+1=65537.</m:t>
                    </m:r>
                  </m:oMath>
                </a14:m>
                <a:endParaRPr lang="en-US" b="0" dirty="0"/>
              </a:p>
              <a:p>
                <a:r>
                  <a:rPr lang="en-US" dirty="0"/>
                  <a:t>Then </a:t>
                </a:r>
                <a14:m>
                  <m:oMath xmlns:m="http://schemas.openxmlformats.org/officeDocument/2006/math">
                    <m:r>
                      <a:rPr lang="en-US" b="0" i="1" smtClean="0">
                        <a:latin typeface="Cambria Math"/>
                      </a:rPr>
                      <m:t>h</m:t>
                    </m:r>
                    <m:r>
                      <a:rPr lang="en-US" b="0" i="1" smtClean="0">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3</m:t>
                        </m:r>
                      </m:sub>
                    </m:sSub>
                    <m:sSub>
                      <m:sSubPr>
                        <m:ctrlPr>
                          <a:rPr lang="en-US" i="1">
                            <a:latin typeface="Cambria Math" panose="02040503050406030204" pitchFamily="18" charset="0"/>
                          </a:rPr>
                        </m:ctrlPr>
                      </m:sSubPr>
                      <m:e>
                        <m:r>
                          <a:rPr lang="en-US" i="1">
                            <a:latin typeface="Cambria Math"/>
                          </a:rPr>
                          <m:t>𝐶</m:t>
                        </m:r>
                      </m:e>
                      <m:sub>
                        <m:r>
                          <a:rPr lang="en-US" i="1">
                            <a:latin typeface="Cambria Math"/>
                          </a:rPr>
                          <m:t>2</m:t>
                        </m:r>
                      </m:sub>
                    </m:sSub>
                    <m:sSub>
                      <m:sSubPr>
                        <m:ctrlPr>
                          <a:rPr lang="en-US" i="1">
                            <a:latin typeface="Cambria Math" panose="02040503050406030204" pitchFamily="18" charset="0"/>
                          </a:rPr>
                        </m:ctrlPr>
                      </m:sSubPr>
                      <m:e>
                        <m:r>
                          <a:rPr lang="en-US" i="1">
                            <a:latin typeface="Cambria Math"/>
                          </a:rPr>
                          <m:t>𝐶</m:t>
                        </m:r>
                      </m:e>
                      <m:sub>
                        <m:r>
                          <a:rPr lang="en-US" i="1">
                            <a:latin typeface="Cambria Math"/>
                          </a:rPr>
                          <m:t>1</m:t>
                        </m:r>
                      </m:sub>
                    </m:sSub>
                  </m:oMath>
                </a14:m>
                <a:r>
                  <a:rPr lang="en-US" dirty="0"/>
                  <a:t>)</a:t>
                </a:r>
                <a14:m>
                  <m:oMath xmlns:m="http://schemas.openxmlformats.org/officeDocument/2006/math">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𝐶</m:t>
                            </m:r>
                          </m:e>
                          <m:sub>
                            <m:r>
                              <a:rPr lang="en-US" b="0" i="1" dirty="0" smtClean="0">
                                <a:latin typeface="Cambria Math"/>
                              </a:rPr>
                              <m:t>2</m:t>
                            </m:r>
                          </m:sub>
                        </m:sSub>
                        <m:sSub>
                          <m:sSubPr>
                            <m:ctrlPr>
                              <a:rPr lang="en-US" b="0" i="1" dirty="0" smtClean="0">
                                <a:latin typeface="Cambria Math" panose="02040503050406030204" pitchFamily="18" charset="0"/>
                              </a:rPr>
                            </m:ctrlPr>
                          </m:sSubPr>
                          <m:e>
                            <m:r>
                              <a:rPr lang="en-US" b="0" i="1" dirty="0" smtClean="0">
                                <a:latin typeface="Cambria Math"/>
                              </a:rPr>
                              <m:t>𝐶</m:t>
                            </m:r>
                          </m:e>
                          <m:sub>
                            <m:r>
                              <a:rPr lang="en-US" b="0" i="1" dirty="0" smtClean="0">
                                <a:latin typeface="Cambria Math"/>
                              </a:rPr>
                              <m:t>1</m:t>
                            </m:r>
                          </m:sub>
                        </m:sSub>
                        <m:r>
                          <a:rPr lang="en-US" b="0" i="1" dirty="0" smtClean="0">
                            <a:latin typeface="Cambria Math"/>
                          </a:rPr>
                          <m:t>−</m:t>
                        </m:r>
                        <m:sSub>
                          <m:sSubPr>
                            <m:ctrlPr>
                              <a:rPr lang="en-US" b="0" i="1" dirty="0" smtClean="0">
                                <a:latin typeface="Cambria Math" panose="02040503050406030204" pitchFamily="18" charset="0"/>
                              </a:rPr>
                            </m:ctrlPr>
                          </m:sSubPr>
                          <m:e>
                            <m:r>
                              <a:rPr lang="en-US" b="0" i="1" dirty="0" smtClean="0">
                                <a:latin typeface="Cambria Math"/>
                              </a:rPr>
                              <m:t>𝐶</m:t>
                            </m:r>
                          </m:e>
                          <m:sub>
                            <m:r>
                              <a:rPr lang="en-US" b="0" i="1" dirty="0" smtClean="0">
                                <a:latin typeface="Cambria Math"/>
                              </a:rPr>
                              <m:t>3</m:t>
                            </m:r>
                          </m:sub>
                        </m:sSub>
                        <m:r>
                          <a:rPr lang="en-US" b="0" i="1" dirty="0" smtClean="0">
                            <a:latin typeface="Cambria Math"/>
                          </a:rPr>
                          <m:t>)</m:t>
                        </m:r>
                      </m:e>
                      <m:sub>
                        <m:r>
                          <a:rPr lang="en-US" b="0" i="1" dirty="0" smtClean="0">
                            <a:latin typeface="Cambria Math"/>
                          </a:rPr>
                          <m:t>256</m:t>
                        </m:r>
                      </m:sub>
                    </m:sSub>
                  </m:oMath>
                </a14:m>
                <a:r>
                  <a:rPr lang="en-US" dirty="0"/>
                  <a:t>.</a:t>
                </a:r>
              </a:p>
              <a:p>
                <a:r>
                  <a:rPr lang="en-US" dirty="0"/>
                  <a:t>Generally, if </a:t>
                </a:r>
                <a14:m>
                  <m:oMath xmlns:m="http://schemas.openxmlformats.org/officeDocument/2006/math">
                    <m:r>
                      <a:rPr lang="en-US" i="1">
                        <a:latin typeface="Cambria Math"/>
                      </a:rPr>
                      <m:t>𝑀</m:t>
                    </m:r>
                    <m:r>
                      <a:rPr lang="en-US" i="1">
                        <a:latin typeface="Cambria Math"/>
                      </a:rPr>
                      <m:t>=</m:t>
                    </m:r>
                    <m:sSup>
                      <m:sSupPr>
                        <m:ctrlPr>
                          <a:rPr lang="en-US" i="1">
                            <a:latin typeface="Cambria Math" panose="02040503050406030204" pitchFamily="18" charset="0"/>
                          </a:rPr>
                        </m:ctrlPr>
                      </m:sSupPr>
                      <m:e>
                        <m:r>
                          <a:rPr lang="en-US" i="1">
                            <a:latin typeface="Cambria Math"/>
                          </a:rPr>
                          <m:t>𝑟</m:t>
                        </m:r>
                      </m:e>
                      <m:sup>
                        <m:r>
                          <a:rPr lang="en-US" i="1">
                            <a:latin typeface="Cambria Math"/>
                          </a:rPr>
                          <m:t>𝑘</m:t>
                        </m:r>
                      </m:sup>
                    </m:sSup>
                    <m:r>
                      <a:rPr lang="en-US" i="1">
                        <a:latin typeface="Cambria Math"/>
                        <a:ea typeface="Cambria Math"/>
                      </a:rPr>
                      <m:t>±</m:t>
                    </m:r>
                    <m:r>
                      <a:rPr lang="en-US" i="1">
                        <a:latin typeface="Cambria Math"/>
                        <a:ea typeface="Cambria Math"/>
                      </a:rPr>
                      <m:t>𝑎</m:t>
                    </m:r>
                  </m:oMath>
                </a14:m>
                <a:r>
                  <a:rPr lang="en-US" dirty="0"/>
                  <a:t>, the value of </a:t>
                </a:r>
                <a14:m>
                  <m:oMath xmlns:m="http://schemas.openxmlformats.org/officeDocument/2006/math">
                    <m:r>
                      <a:rPr lang="en-US" b="0" i="1" smtClean="0">
                        <a:latin typeface="Cambria Math"/>
                      </a:rPr>
                      <m:t>h</m:t>
                    </m:r>
                    <m:r>
                      <a:rPr lang="en-US" b="0" i="1" smtClean="0">
                        <a:latin typeface="Cambria Math"/>
                      </a:rPr>
                      <m:t>(</m:t>
                    </m:r>
                    <m:r>
                      <a:rPr lang="en-US" b="0" i="1" smtClean="0">
                        <a:latin typeface="Cambria Math"/>
                      </a:rPr>
                      <m:t>𝐾</m:t>
                    </m:r>
                    <m:r>
                      <a:rPr lang="en-US" b="0" i="1" smtClean="0">
                        <a:latin typeface="Cambria Math"/>
                      </a:rPr>
                      <m:t>)</m:t>
                    </m:r>
                  </m:oMath>
                </a14:m>
                <a:r>
                  <a:rPr lang="en-US" dirty="0"/>
                  <a:t> will tend to be simple sums and differences of products of the characters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𝑖</m:t>
                        </m:r>
                      </m:sub>
                    </m:sSub>
                    <m:r>
                      <a:rPr lang="en-US" b="0" i="1" smtClean="0">
                        <a:latin typeface="Cambria Math"/>
                      </a:rPr>
                      <m:t>.</m:t>
                    </m:r>
                  </m:oMath>
                </a14:m>
                <a:endParaRPr lang="en-US" dirty="0"/>
              </a:p>
              <a:p>
                <a:r>
                  <a:rPr lang="en-US" dirty="0"/>
                  <a:t>Such a hash function </a:t>
                </a:r>
                <a:r>
                  <a:rPr lang="en-US" b="1" dirty="0"/>
                  <a:t>will not spread clusters of keys, nor will it map keys uniformly and randomly onto the space of hash table locations</a:t>
                </a:r>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1481" b="-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71</a:t>
            </a:fld>
            <a:endParaRPr lang="en-US"/>
          </a:p>
        </p:txBody>
      </p:sp>
    </p:spTree>
    <p:extLst>
      <p:ext uri="{BB962C8B-B14F-4D97-AF65-F5344CB8AC3E}">
        <p14:creationId xmlns:p14="http://schemas.microsoft.com/office/powerpoint/2010/main" val="92540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Another good way to choose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in double hashing is the following:</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r>
                        <a:rPr lang="en-US" b="0" i="1" smtClean="0">
                          <a:latin typeface="Cambria Math"/>
                        </a:rPr>
                        <m:t>𝑄</m:t>
                      </m:r>
                      <m:r>
                        <a:rPr lang="en-US" b="0" i="1" smtClean="0">
                          <a:latin typeface="Cambria Math"/>
                        </a:rPr>
                        <m:t>−</m:t>
                      </m:r>
                      <m:r>
                        <a:rPr lang="en-US" b="0" i="1" smtClean="0">
                          <a:latin typeface="Cambria Math"/>
                        </a:rPr>
                        <m:t>𝐾</m:t>
                      </m:r>
                      <m:r>
                        <a:rPr lang="en-US" b="0" i="1" smtClean="0">
                          <a:latin typeface="Cambria Math"/>
                        </a:rPr>
                        <m:t> </m:t>
                      </m:r>
                      <m:r>
                        <a:rPr lang="en-US" b="0" i="1" smtClean="0">
                          <a:latin typeface="Cambria Math"/>
                        </a:rPr>
                        <m:t>𝑚𝑜𝑑</m:t>
                      </m:r>
                      <m:r>
                        <a:rPr lang="en-US" b="0" i="1" smtClean="0">
                          <a:latin typeface="Cambria Math"/>
                        </a:rPr>
                        <m:t> </m:t>
                      </m:r>
                      <m:r>
                        <a:rPr lang="en-US" b="0" i="1" smtClean="0">
                          <a:latin typeface="Cambria Math"/>
                        </a:rPr>
                        <m:t>𝑄</m:t>
                      </m:r>
                    </m:oMath>
                  </m:oMathPara>
                </a14:m>
                <a:endParaRPr lang="en-US" dirty="0"/>
              </a:p>
              <a:p>
                <a:pPr marL="0" indent="0">
                  <a:buNone/>
                </a:pPr>
                <a:r>
                  <a:rPr lang="en-US" dirty="0"/>
                  <a:t>    where </a:t>
                </a:r>
                <a14:m>
                  <m:oMath xmlns:m="http://schemas.openxmlformats.org/officeDocument/2006/math">
                    <m:r>
                      <a:rPr lang="en-US" b="0" i="1" smtClean="0">
                        <a:latin typeface="Cambria Math"/>
                      </a:rPr>
                      <m:t>𝑄</m:t>
                    </m:r>
                  </m:oMath>
                </a14:m>
                <a:r>
                  <a:rPr lang="en-US" dirty="0"/>
                  <a:t> is prime and </a:t>
                </a:r>
                <a14:m>
                  <m:oMath xmlns:m="http://schemas.openxmlformats.org/officeDocument/2006/math">
                    <m:r>
                      <a:rPr lang="en-US" b="0" i="1" smtClean="0">
                        <a:latin typeface="Cambria Math"/>
                      </a:rPr>
                      <m:t>𝑄</m:t>
                    </m:r>
                    <m:r>
                      <a:rPr lang="en-US" b="0" i="1" smtClean="0">
                        <a:latin typeface="Cambria Math"/>
                      </a:rPr>
                      <m:t>&lt;</m:t>
                    </m:r>
                    <m:r>
                      <a:rPr lang="en-US" b="0" i="1" smtClean="0">
                        <a:latin typeface="Cambria Math"/>
                      </a:rPr>
                      <m:t>𝑀</m:t>
                    </m:r>
                    <m:r>
                      <a:rPr lang="en-US" b="0" i="1" smtClean="0">
                        <a:latin typeface="Cambria Math"/>
                      </a:rPr>
                      <m:t>.</m:t>
                    </m:r>
                  </m:oMath>
                </a14:m>
                <a:endParaRPr lang="en-US" b="0" dirty="0"/>
              </a:p>
              <a:p>
                <a:r>
                  <a:rPr lang="en-US" dirty="0"/>
                  <a:t>The values of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𝐾</m:t>
                    </m:r>
                    <m:r>
                      <a:rPr lang="en-US" b="0" i="1" smtClean="0">
                        <a:latin typeface="Cambria Math"/>
                      </a:rPr>
                      <m:t>)</m:t>
                    </m:r>
                  </m:oMath>
                </a14:m>
                <a:r>
                  <a:rPr lang="en-US" dirty="0"/>
                  <a:t> are </a:t>
                </a:r>
                <a14:m>
                  <m:oMath xmlns:m="http://schemas.openxmlformats.org/officeDocument/2006/math">
                    <m:r>
                      <a:rPr lang="en-US" b="0" i="1" smtClean="0">
                        <a:latin typeface="Cambria Math"/>
                      </a:rPr>
                      <m:t>1,…, </m:t>
                    </m:r>
                    <m:r>
                      <a:rPr lang="en-US" b="0" i="1" smtClean="0">
                        <a:latin typeface="Cambria Math"/>
                      </a:rPr>
                      <m:t>𝑄</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72</a:t>
            </a:fld>
            <a:endParaRPr lang="en-US"/>
          </a:p>
        </p:txBody>
      </p:sp>
    </p:spTree>
    <p:extLst>
      <p:ext uri="{BB962C8B-B14F-4D97-AF65-F5344CB8AC3E}">
        <p14:creationId xmlns:p14="http://schemas.microsoft.com/office/powerpoint/2010/main" val="2569104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MAD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A more sophisticated compression function which helps eliminate repeated patterns in a set of integer keys is the </a:t>
                </a:r>
                <a:r>
                  <a:rPr lang="en-US" b="1" dirty="0"/>
                  <a:t>multiply and divide </a:t>
                </a:r>
                <a:r>
                  <a:rPr lang="en-US" dirty="0"/>
                  <a:t>(or </a:t>
                </a:r>
                <a:r>
                  <a:rPr lang="en-US" b="1" dirty="0"/>
                  <a:t>MAD</a:t>
                </a:r>
                <a:r>
                  <a:rPr lang="en-US" dirty="0"/>
                  <a:t>) method. In this case we define the compression function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r>
                            <a:rPr lang="en-US" b="0" i="1" smtClean="0">
                              <a:latin typeface="Cambria Math"/>
                            </a:rPr>
                            <m:t>𝐾</m:t>
                          </m:r>
                        </m:e>
                      </m:d>
                      <m:r>
                        <a:rPr lang="en-US" b="0" i="1" smtClean="0">
                          <a:latin typeface="Cambria Math"/>
                        </a:rPr>
                        <m:t>=</m:t>
                      </m:r>
                      <m:d>
                        <m:dPr>
                          <m:begChr m:val="|"/>
                          <m:endChr m:val="|"/>
                          <m:ctrlPr>
                            <a:rPr lang="en-US" b="0" i="1" smtClean="0">
                              <a:latin typeface="Cambria Math" panose="02040503050406030204" pitchFamily="18" charset="0"/>
                            </a:rPr>
                          </m:ctrlPr>
                        </m:dPr>
                        <m:e>
                          <m:r>
                            <a:rPr lang="en-US" b="0" i="1" smtClean="0">
                              <a:latin typeface="Cambria Math"/>
                            </a:rPr>
                            <m:t>𝑎𝐾</m:t>
                          </m:r>
                          <m:r>
                            <a:rPr lang="en-US" b="0" i="1" smtClean="0">
                              <a:latin typeface="Cambria Math"/>
                            </a:rPr>
                            <m:t>+</m:t>
                          </m:r>
                          <m:r>
                            <a:rPr lang="en-US" b="0" i="1" smtClean="0">
                              <a:latin typeface="Cambria Math"/>
                            </a:rPr>
                            <m:t>𝑏</m:t>
                          </m:r>
                        </m:e>
                      </m:d>
                      <m:r>
                        <a:rPr lang="en-US" b="0" i="1" smtClean="0">
                          <a:latin typeface="Cambria Math"/>
                        </a:rPr>
                        <m:t> </m:t>
                      </m:r>
                      <m:r>
                        <a:rPr lang="en-US" b="0" i="1" smtClean="0">
                          <a:latin typeface="Cambria Math"/>
                        </a:rPr>
                        <m:t>𝑚𝑜𝑑</m:t>
                      </m:r>
                      <m:r>
                        <a:rPr lang="en-US" b="0" i="1" smtClean="0">
                          <a:latin typeface="Cambria Math"/>
                        </a:rPr>
                        <m:t> </m:t>
                      </m:r>
                      <m:r>
                        <a:rPr lang="en-US" b="0" i="1" smtClean="0">
                          <a:latin typeface="Cambria Math"/>
                        </a:rPr>
                        <m:t>𝑀</m:t>
                      </m:r>
                    </m:oMath>
                  </m:oMathPara>
                </a14:m>
                <a:endParaRPr lang="en-US" dirty="0"/>
              </a:p>
              <a:p>
                <a:pPr marL="0" indent="0">
                  <a:buNone/>
                </a:pPr>
                <a:r>
                  <a:rPr lang="en-US" dirty="0"/>
                  <a:t>    where </a:t>
                </a:r>
                <a14:m>
                  <m:oMath xmlns:m="http://schemas.openxmlformats.org/officeDocument/2006/math">
                    <m:r>
                      <a:rPr lang="en-US" b="0" i="1" smtClean="0">
                        <a:latin typeface="Cambria Math"/>
                      </a:rPr>
                      <m:t>𝑀</m:t>
                    </m:r>
                  </m:oMath>
                </a14:m>
                <a:r>
                  <a:rPr lang="en-US" dirty="0"/>
                  <a:t> is a prime number, and </a:t>
                </a:r>
                <a14:m>
                  <m:oMath xmlns:m="http://schemas.openxmlformats.org/officeDocument/2006/math">
                    <m:r>
                      <a:rPr lang="en-US" b="0" i="1" smtClean="0">
                        <a:latin typeface="Cambria Math"/>
                      </a:rPr>
                      <m:t>𝑎</m:t>
                    </m:r>
                  </m:oMath>
                </a14:m>
                <a:r>
                  <a:rPr lang="en-US" dirty="0"/>
                  <a:t> and </a:t>
                </a:r>
                <a14:m>
                  <m:oMath xmlns:m="http://schemas.openxmlformats.org/officeDocument/2006/math">
                    <m:r>
                      <a:rPr lang="en-US" b="0" i="1" smtClean="0">
                        <a:latin typeface="Cambria Math"/>
                      </a:rPr>
                      <m:t>𝑏</m:t>
                    </m:r>
                  </m:oMath>
                </a14:m>
                <a:r>
                  <a:rPr lang="en-US" dirty="0"/>
                  <a:t> are </a:t>
                </a:r>
              </a:p>
              <a:p>
                <a:pPr marL="0" indent="0">
                  <a:buNone/>
                </a:pPr>
                <a:r>
                  <a:rPr lang="en-US" dirty="0"/>
                  <a:t>    nonnegative integers randomly chosen at the</a:t>
                </a:r>
              </a:p>
              <a:p>
                <a:pPr marL="0" indent="0">
                  <a:buNone/>
                </a:pPr>
                <a:r>
                  <a:rPr lang="en-US" dirty="0"/>
                  <a:t>    time the compression function is determined, so</a:t>
                </a:r>
              </a:p>
              <a:p>
                <a:pPr marL="0" indent="0">
                  <a:buNone/>
                </a:pPr>
                <a:r>
                  <a:rPr lang="en-US" dirty="0"/>
                  <a:t>    that </a:t>
                </a:r>
                <a14:m>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𝑚𝑜𝑑</m:t>
                    </m:r>
                    <m:r>
                      <a:rPr lang="en-US" b="0" i="1" smtClean="0">
                        <a:latin typeface="Cambria Math"/>
                      </a:rPr>
                      <m:t> </m:t>
                    </m:r>
                    <m:r>
                      <a:rPr lang="en-US" b="0" i="1" smtClean="0">
                        <a:latin typeface="Cambria Math"/>
                      </a:rPr>
                      <m:t>𝑀</m:t>
                    </m:r>
                    <m:r>
                      <a:rPr lang="en-US" b="0" i="1" smtClean="0">
                        <a:latin typeface="Cambria Math"/>
                        <a:ea typeface="Cambria Math"/>
                      </a:rPr>
                      <m:t>≠0</m:t>
                    </m:r>
                  </m:oMath>
                </a14:m>
                <a:r>
                  <a:rPr lang="en-US" dirty="0"/>
                  <a:t> (otherwise all integer keys will map </a:t>
                </a:r>
              </a:p>
              <a:p>
                <a:pPr marL="0" indent="0">
                  <a:buNone/>
                </a:pPr>
                <a:r>
                  <a:rPr lang="en-US" dirty="0"/>
                  <a:t>    to </a:t>
                </a:r>
                <a14:m>
                  <m:oMath xmlns:m="http://schemas.openxmlformats.org/officeDocument/2006/math">
                    <m:r>
                      <a:rPr lang="en-US" b="0" i="1" smtClean="0">
                        <a:latin typeface="Cambria Math"/>
                      </a:rPr>
                      <m:t>𝑏</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r="-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73</a:t>
            </a:fld>
            <a:endParaRPr lang="en-US"/>
          </a:p>
        </p:txBody>
      </p:sp>
    </p:spTree>
    <p:extLst>
      <p:ext uri="{BB962C8B-B14F-4D97-AF65-F5344CB8AC3E}">
        <p14:creationId xmlns:p14="http://schemas.microsoft.com/office/powerpoint/2010/main" val="42878043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Applications of Hash Tables</a:t>
            </a:r>
          </a:p>
        </p:txBody>
      </p:sp>
      <p:sp>
        <p:nvSpPr>
          <p:cNvPr id="3" name="Content Placeholder 2"/>
          <p:cNvSpPr>
            <a:spLocks noGrp="1"/>
          </p:cNvSpPr>
          <p:nvPr>
            <p:ph idx="1"/>
          </p:nvPr>
        </p:nvSpPr>
        <p:spPr/>
        <p:txBody>
          <a:bodyPr/>
          <a:lstStyle/>
          <a:p>
            <a:r>
              <a:rPr lang="en-US" dirty="0"/>
              <a:t>Databases</a:t>
            </a:r>
          </a:p>
          <a:p>
            <a:r>
              <a:rPr lang="en-US" dirty="0"/>
              <a:t>Symbol tables in compilers</a:t>
            </a:r>
          </a:p>
          <a:p>
            <a:r>
              <a:rPr lang="en-US" dirty="0"/>
              <a:t>Browser caches</a:t>
            </a:r>
            <a:endParaRPr lang="el-GR" dirty="0"/>
          </a:p>
          <a:p>
            <a:r>
              <a:rPr lang="en-US" dirty="0"/>
              <a:t>Peer-to-peer systems and torrents (distributed hash tables)</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74</a:t>
            </a:fld>
            <a:endParaRPr lang="en-US"/>
          </a:p>
        </p:txBody>
      </p:sp>
    </p:spTree>
    <p:extLst>
      <p:ext uri="{BB962C8B-B14F-4D97-AF65-F5344CB8AC3E}">
        <p14:creationId xmlns:p14="http://schemas.microsoft.com/office/powerpoint/2010/main" val="2077727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fontScale="92500"/>
          </a:bodyPr>
          <a:lstStyle/>
          <a:p>
            <a:r>
              <a:rPr lang="en-US" dirty="0"/>
              <a:t>T. A. Standish. </a:t>
            </a:r>
            <a:r>
              <a:rPr lang="en-US" i="1" dirty="0"/>
              <a:t>Data Structures, Algorithms and Software Principles in C</a:t>
            </a:r>
            <a:r>
              <a:rPr lang="en-US" dirty="0"/>
              <a:t>.</a:t>
            </a:r>
          </a:p>
          <a:p>
            <a:pPr lvl="1"/>
            <a:r>
              <a:rPr lang="en-US" dirty="0"/>
              <a:t>Chapter 11</a:t>
            </a:r>
          </a:p>
          <a:p>
            <a:r>
              <a:rPr lang="en-US" dirty="0"/>
              <a:t>M.T. Goodrich, R. </a:t>
            </a:r>
            <a:r>
              <a:rPr lang="en-US" dirty="0" err="1"/>
              <a:t>Tamassia</a:t>
            </a:r>
            <a:r>
              <a:rPr lang="en-US" dirty="0"/>
              <a:t> and D. Mount. </a:t>
            </a:r>
            <a:r>
              <a:rPr lang="en-US" i="1" dirty="0"/>
              <a:t>Data Structures and Algorithms in C++</a:t>
            </a:r>
            <a:r>
              <a:rPr lang="en-US" dirty="0"/>
              <a:t>. 2</a:t>
            </a:r>
            <a:r>
              <a:rPr lang="en-US" baseline="30000" dirty="0"/>
              <a:t>nd</a:t>
            </a:r>
            <a:r>
              <a:rPr lang="en-US" dirty="0"/>
              <a:t> edition.</a:t>
            </a:r>
          </a:p>
          <a:p>
            <a:pPr lvl="1"/>
            <a:r>
              <a:rPr lang="en-US" dirty="0"/>
              <a:t>Chapter 9</a:t>
            </a:r>
          </a:p>
          <a:p>
            <a:r>
              <a:rPr lang="en-US" dirty="0"/>
              <a:t>R. </a:t>
            </a:r>
            <a:r>
              <a:rPr lang="en-US" dirty="0" err="1"/>
              <a:t>Sedgewick</a:t>
            </a:r>
            <a:r>
              <a:rPr lang="en-US" dirty="0"/>
              <a:t>. </a:t>
            </a:r>
            <a:r>
              <a:rPr lang="el-GR" i="1" dirty="0"/>
              <a:t>Αλγόριθμοι σε </a:t>
            </a:r>
            <a:r>
              <a:rPr lang="en-US" i="1" dirty="0"/>
              <a:t>C</a:t>
            </a:r>
            <a:r>
              <a:rPr lang="en-US" dirty="0"/>
              <a:t>. </a:t>
            </a:r>
            <a:r>
              <a:rPr lang="el-GR" dirty="0"/>
              <a:t>3</a:t>
            </a:r>
            <a:r>
              <a:rPr lang="el-GR" baseline="30000" dirty="0"/>
              <a:t>η</a:t>
            </a:r>
            <a:r>
              <a:rPr lang="el-GR" dirty="0"/>
              <a:t> Αμερικανική Έκδοση. Εκδόσεις Κλειδάριθμος.</a:t>
            </a:r>
          </a:p>
          <a:p>
            <a:pPr lvl="1"/>
            <a:r>
              <a:rPr lang="el-GR" dirty="0"/>
              <a:t>Κεφάλαιο 14</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75</a:t>
            </a:fld>
            <a:endParaRPr lang="en-US"/>
          </a:p>
        </p:txBody>
      </p:sp>
    </p:spTree>
    <p:extLst>
      <p:ext uri="{BB962C8B-B14F-4D97-AF65-F5344CB8AC3E}">
        <p14:creationId xmlns:p14="http://schemas.microsoft.com/office/powerpoint/2010/main" val="85003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615214869"/>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615214869"/>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dirty="0"/>
                        </a:p>
                      </a:txBody>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8</a:t>
            </a:fld>
            <a:endParaRPr lang="en-US"/>
          </a:p>
        </p:txBody>
      </p:sp>
      <mc:AlternateContent xmlns:mc="http://schemas.openxmlformats.org/markup-compatibility/2006" xmlns:a14="http://schemas.microsoft.com/office/drawing/2010/main">
        <mc:Choice Requires="a14">
          <p:sp>
            <p:nvSpPr>
              <p:cNvPr id="3" name="TextBox 2"/>
              <p:cNvSpPr txBox="1"/>
              <p:nvPr/>
            </p:nvSpPr>
            <p:spPr>
              <a:xfrm flipH="1">
                <a:off x="5652119" y="3563724"/>
                <a:ext cx="13994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flipH="1">
                <a:off x="5652119" y="3563724"/>
                <a:ext cx="1399445" cy="369332"/>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899592" y="5229200"/>
            <a:ext cx="7704856" cy="923330"/>
          </a:xfrm>
          <a:prstGeom prst="rect">
            <a:avLst/>
          </a:prstGeom>
          <a:noFill/>
        </p:spPr>
        <p:txBody>
          <a:bodyPr wrap="square" rtlCol="0">
            <a:spAutoFit/>
          </a:bodyPr>
          <a:lstStyle/>
          <a:p>
            <a:r>
              <a:rPr lang="en-US" dirty="0"/>
              <a:t>Now we have a </a:t>
            </a:r>
            <a:r>
              <a:rPr lang="en-US" b="1" dirty="0"/>
              <a:t>collision</a:t>
            </a:r>
            <a:r>
              <a:rPr lang="el-GR" b="1" dirty="0"/>
              <a:t> (σύγκρουση)</a:t>
            </a:r>
            <a:r>
              <a:rPr lang="en-US" dirty="0"/>
              <a:t>. We will use the </a:t>
            </a:r>
            <a:r>
              <a:rPr lang="en-US" b="1" dirty="0"/>
              <a:t>collision resolution policy</a:t>
            </a:r>
            <a:r>
              <a:rPr lang="el-GR" b="1" dirty="0"/>
              <a:t> (πολιτική επίλυσης συγκρούσεων)</a:t>
            </a:r>
            <a:r>
              <a:rPr lang="en-US" b="1" dirty="0"/>
              <a:t> </a:t>
            </a:r>
            <a:r>
              <a:rPr lang="en-US" dirty="0"/>
              <a:t>of looking at lower locations of the table to find a place for the key.</a:t>
            </a:r>
          </a:p>
        </p:txBody>
      </p:sp>
    </p:spTree>
    <p:extLst>
      <p:ext uri="{BB962C8B-B14F-4D97-AF65-F5344CB8AC3E}">
        <p14:creationId xmlns:p14="http://schemas.microsoft.com/office/powerpoint/2010/main" val="75797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Insert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689443358"/>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extLst>
                        <a:ext uri="{9D8B030D-6E8A-4147-A177-3AD203B41FA5}">
                          <a16:colId xmlns:a16="http://schemas.microsoft.com/office/drawing/2014/main" val="20000"/>
                        </a:ext>
                      </a:extLst>
                    </a:gridCol>
                    <a:gridCol w="108471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Table T</a:t>
                          </a:r>
                        </a:p>
                        <a:p>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14</m:t>
                                    </m:r>
                                  </m:sub>
                                </m:sSub>
                              </m:oMath>
                            </m:oMathPara>
                          </a14:m>
                          <a:endParaRPr lang="en-US" dirty="0"/>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oMath>
                            </m:oMathPara>
                          </a14:m>
                          <a:endParaRPr lang="en-US" dirty="0"/>
                        </a:p>
                      </a:txBody>
                      <a:tcPr/>
                    </a:tc>
                    <a:extLst>
                      <a:ext uri="{0D108BD9-81ED-4DB2-BD59-A6C34878D82A}">
                        <a16:rowId xmlns:a16="http://schemas.microsoft.com/office/drawing/2014/main" val="10002"/>
                      </a:ext>
                    </a:extLst>
                  </a:tr>
                  <a:tr h="370840">
                    <a:tc>
                      <a:txBody>
                        <a:bodyPr/>
                        <a:lstStyle/>
                        <a:p>
                          <a:r>
                            <a:rPr lang="en-US" dirty="0"/>
                            <a:t>2</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𝐵</m:t>
                                    </m:r>
                                  </m:e>
                                  <m:sub>
                                    <m:r>
                                      <a:rPr lang="en-US" b="0" i="1" smtClean="0">
                                        <a:latin typeface="Cambria Math"/>
                                      </a:rPr>
                                      <m:t>2</m:t>
                                    </m:r>
                                  </m:sub>
                                </m:sSub>
                              </m:oMath>
                            </m:oMathPara>
                          </a14:m>
                          <a:endParaRPr lang="en-US" dirty="0"/>
                        </a:p>
                      </a:txBody>
                      <a:tcPr/>
                    </a:tc>
                    <a:extLst>
                      <a:ext uri="{0D108BD9-81ED-4DB2-BD59-A6C34878D82A}">
                        <a16:rowId xmlns:a16="http://schemas.microsoft.com/office/drawing/2014/main" val="10003"/>
                      </a:ext>
                    </a:extLst>
                  </a:tr>
                  <a:tr h="370840">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𝐽</m:t>
                                    </m:r>
                                  </m:e>
                                  <m:sub>
                                    <m:r>
                                      <a:rPr lang="en-US" b="0" i="1" smtClean="0">
                                        <a:latin typeface="Cambria Math"/>
                                      </a:rPr>
                                      <m:t>10</m:t>
                                    </m:r>
                                  </m:sub>
                                </m:sSub>
                              </m:oMath>
                            </m:oMathPara>
                          </a14:m>
                          <a:endParaRPr lang="en-US" dirty="0"/>
                        </a:p>
                      </a:txBody>
                      <a:tcPr/>
                    </a:tc>
                    <a:extLst>
                      <a:ext uri="{0D108BD9-81ED-4DB2-BD59-A6C34878D82A}">
                        <a16:rowId xmlns:a16="http://schemas.microsoft.com/office/drawing/2014/main" val="10004"/>
                      </a:ext>
                    </a:extLst>
                  </a:tr>
                  <a:tr h="370840">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5</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19</m:t>
                                    </m:r>
                                  </m:sub>
                                </m:sSub>
                              </m:oMath>
                            </m:oMathPara>
                          </a14:m>
                          <a:endParaRPr lang="en-US" dirty="0"/>
                        </a:p>
                      </a:txBody>
                      <a:tcPr/>
                    </a:tc>
                    <a:extLst>
                      <a:ext uri="{0D108BD9-81ED-4DB2-BD59-A6C34878D82A}">
                        <a16:rowId xmlns:a16="http://schemas.microsoft.com/office/drawing/2014/main" val="10006"/>
                      </a:ext>
                    </a:extLst>
                  </a:tr>
                  <a:tr h="370840">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689443358"/>
                  </p:ext>
                </p:extLst>
              </p:nvPr>
            </p:nvGraphicFramePr>
            <p:xfrm>
              <a:off x="3563888" y="1772816"/>
              <a:ext cx="1800200" cy="3235960"/>
            </p:xfrm>
            <a:graphic>
              <a:graphicData uri="http://schemas.openxmlformats.org/drawingml/2006/table">
                <a:tbl>
                  <a:tblPr firstRow="1" bandRow="1">
                    <a:tableStyleId>{5C22544A-7EE6-4342-B048-85BDC9FD1C3A}</a:tableStyleId>
                  </a:tblPr>
                  <a:tblGrid>
                    <a:gridCol w="715489"/>
                    <a:gridCol w="1084711"/>
                  </a:tblGrid>
                  <a:tr h="64008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T</a:t>
                          </a:r>
                        </a:p>
                        <a:p>
                          <a:endParaRPr lang="en-US" dirty="0"/>
                        </a:p>
                      </a:txBody>
                      <a:tcPr/>
                    </a:tc>
                  </a:tr>
                  <a:tr h="370840">
                    <a:tc>
                      <a:txBody>
                        <a:bodyPr/>
                        <a:lstStyle/>
                        <a:p>
                          <a:r>
                            <a:rPr lang="en-US" dirty="0" smtClean="0"/>
                            <a:t>0</a:t>
                          </a:r>
                          <a:endParaRPr lang="en-US" dirty="0"/>
                        </a:p>
                      </a:txBody>
                      <a:tcPr/>
                    </a:tc>
                    <a:tc>
                      <a:txBody>
                        <a:bodyPr/>
                        <a:lstStyle/>
                        <a:p>
                          <a:endParaRPr lang="en-US"/>
                        </a:p>
                      </a:txBody>
                      <a:tcPr>
                        <a:blipFill rotWithShape="1">
                          <a:blip r:embed="rId3"/>
                          <a:stretch>
                            <a:fillRect l="-66292" t="-180328" b="-622951"/>
                          </a:stretch>
                        </a:blipFill>
                      </a:tcPr>
                    </a:tc>
                  </a:tr>
                  <a:tr h="370840">
                    <a:tc>
                      <a:txBody>
                        <a:bodyPr/>
                        <a:lstStyle/>
                        <a:p>
                          <a:r>
                            <a:rPr lang="en-US" dirty="0" smtClean="0"/>
                            <a:t>1</a:t>
                          </a:r>
                          <a:endParaRPr lang="en-US" dirty="0"/>
                        </a:p>
                      </a:txBody>
                      <a:tcPr/>
                    </a:tc>
                    <a:tc>
                      <a:txBody>
                        <a:bodyPr/>
                        <a:lstStyle/>
                        <a:p>
                          <a:endParaRPr lang="en-US"/>
                        </a:p>
                      </a:txBody>
                      <a:tcPr>
                        <a:blipFill rotWithShape="1">
                          <a:blip r:embed="rId3"/>
                          <a:stretch>
                            <a:fillRect l="-66292" t="-280328" b="-522951"/>
                          </a:stretch>
                        </a:blipFill>
                      </a:tcPr>
                    </a:tc>
                  </a:tr>
                  <a:tr h="370840">
                    <a:tc>
                      <a:txBody>
                        <a:bodyPr/>
                        <a:lstStyle/>
                        <a:p>
                          <a:r>
                            <a:rPr lang="en-US" dirty="0" smtClean="0"/>
                            <a:t>2</a:t>
                          </a:r>
                          <a:endParaRPr lang="en-US" dirty="0"/>
                        </a:p>
                      </a:txBody>
                      <a:tcPr/>
                    </a:tc>
                    <a:tc>
                      <a:txBody>
                        <a:bodyPr/>
                        <a:lstStyle/>
                        <a:p>
                          <a:endParaRPr lang="en-US"/>
                        </a:p>
                      </a:txBody>
                      <a:tcPr>
                        <a:blipFill rotWithShape="1">
                          <a:blip r:embed="rId3"/>
                          <a:stretch>
                            <a:fillRect l="-66292" t="-380328" b="-422951"/>
                          </a:stretch>
                        </a:blipFill>
                      </a:tcPr>
                    </a:tc>
                  </a:tr>
                  <a:tr h="370840">
                    <a:tc>
                      <a:txBody>
                        <a:bodyPr/>
                        <a:lstStyle/>
                        <a:p>
                          <a:r>
                            <a:rPr lang="en-US" dirty="0" smtClean="0"/>
                            <a:t>3</a:t>
                          </a:r>
                          <a:endParaRPr lang="en-US" dirty="0"/>
                        </a:p>
                      </a:txBody>
                      <a:tcPr/>
                    </a:tc>
                    <a:tc>
                      <a:txBody>
                        <a:bodyPr/>
                        <a:lstStyle/>
                        <a:p>
                          <a:endParaRPr lang="en-US"/>
                        </a:p>
                      </a:txBody>
                      <a:tcPr>
                        <a:blipFill rotWithShape="1">
                          <a:blip r:embed="rId3"/>
                          <a:stretch>
                            <a:fillRect l="-66292" t="-488333" b="-330000"/>
                          </a:stretch>
                        </a:blipFill>
                      </a:tcPr>
                    </a:tc>
                  </a:tr>
                  <a:tr h="370840">
                    <a:tc>
                      <a:txBody>
                        <a:bodyPr/>
                        <a:lstStyle/>
                        <a:p>
                          <a:r>
                            <a:rPr lang="en-US" dirty="0" smtClean="0"/>
                            <a:t>4</a:t>
                          </a:r>
                          <a:endParaRPr lang="en-US" dirty="0"/>
                        </a:p>
                      </a:txBody>
                      <a:tcPr/>
                    </a:tc>
                    <a:tc>
                      <a:txBody>
                        <a:bodyPr/>
                        <a:lstStyle/>
                        <a:p>
                          <a:endParaRPr lang="en-US"/>
                        </a:p>
                      </a:txBody>
                      <a:tcPr/>
                    </a:tc>
                  </a:tr>
                  <a:tr h="370840">
                    <a:tc>
                      <a:txBody>
                        <a:bodyPr/>
                        <a:lstStyle/>
                        <a:p>
                          <a:r>
                            <a:rPr lang="en-US" dirty="0" smtClean="0"/>
                            <a:t>5</a:t>
                          </a:r>
                          <a:endParaRPr lang="en-US" dirty="0"/>
                        </a:p>
                      </a:txBody>
                      <a:tcPr/>
                    </a:tc>
                    <a:tc>
                      <a:txBody>
                        <a:bodyPr/>
                        <a:lstStyle/>
                        <a:p>
                          <a:endParaRPr lang="en-US"/>
                        </a:p>
                      </a:txBody>
                      <a:tcPr>
                        <a:blipFill rotWithShape="1">
                          <a:blip r:embed="rId3"/>
                          <a:stretch>
                            <a:fillRect l="-66292" t="-678689" b="-124590"/>
                          </a:stretch>
                        </a:blipFill>
                      </a:tcPr>
                    </a:tc>
                  </a:tr>
                  <a:tr h="370840">
                    <a:tc>
                      <a:txBody>
                        <a:bodyPr/>
                        <a:lstStyle/>
                        <a:p>
                          <a:r>
                            <a:rPr lang="en-US" dirty="0" smtClean="0"/>
                            <a:t>6</a:t>
                          </a:r>
                          <a:endParaRPr lang="en-US" dirty="0"/>
                        </a:p>
                      </a:txBody>
                      <a:tcPr/>
                    </a:tc>
                    <a:tc>
                      <a:txBody>
                        <a:bodyPr/>
                        <a:lstStyle/>
                        <a:p>
                          <a:endParaRPr lang="en-US" dirty="0"/>
                        </a:p>
                      </a:txBody>
                      <a:tcPr/>
                    </a:tc>
                  </a:tr>
                </a:tbl>
              </a:graphicData>
            </a:graphic>
          </p:graphicFrame>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D41C6819-164A-48F8-BF14-01771841AF48}" type="slidenum">
              <a:rPr lang="en-US" smtClean="0"/>
              <a:t>9</a:t>
            </a:fld>
            <a:endParaRPr lang="en-US"/>
          </a:p>
        </p:txBody>
      </p:sp>
      <mc:AlternateContent xmlns:mc="http://schemas.openxmlformats.org/markup-compatibility/2006" xmlns:a14="http://schemas.microsoft.com/office/drawing/2010/main">
        <mc:Choice Requires="a14">
          <p:sp>
            <p:nvSpPr>
              <p:cNvPr id="8" name="TextBox 7"/>
              <p:cNvSpPr txBox="1"/>
              <p:nvPr/>
            </p:nvSpPr>
            <p:spPr>
              <a:xfrm flipH="1">
                <a:off x="7250550" y="3546997"/>
                <a:ext cx="139944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24</m:t>
                              </m:r>
                            </m:sub>
                          </m:sSub>
                        </m:e>
                      </m:d>
                      <m:r>
                        <a:rPr lang="en-US" b="0" i="0" smtClean="0">
                          <a:latin typeface="Cambria Math"/>
                        </a:rPr>
                        <m:t>=3</m:t>
                      </m:r>
                    </m:oMath>
                  </m:oMathPara>
                </a14:m>
                <a:endParaRPr lang="en-US" dirty="0"/>
              </a:p>
              <a:p>
                <a:r>
                  <a:rPr lang="en-US" dirty="0"/>
                  <a:t>1</a:t>
                </a:r>
                <a:r>
                  <a:rPr lang="en-US" baseline="30000" dirty="0"/>
                  <a:t>st</a:t>
                </a:r>
                <a:r>
                  <a:rPr lang="en-US" dirty="0"/>
                  <a:t> </a:t>
                </a:r>
                <a:r>
                  <a:rPr lang="en-US" b="1" dirty="0"/>
                  <a:t>probe</a:t>
                </a:r>
              </a:p>
            </p:txBody>
          </p:sp>
        </mc:Choice>
        <mc:Fallback xmlns="">
          <p:sp>
            <p:nvSpPr>
              <p:cNvPr id="8" name="TextBox 7"/>
              <p:cNvSpPr txBox="1">
                <a:spLocks noRot="1" noChangeAspect="1" noMove="1" noResize="1" noEditPoints="1" noAdjustHandles="1" noChangeArrowheads="1" noChangeShapeType="1" noTextEdit="1"/>
              </p:cNvSpPr>
              <p:nvPr/>
            </p:nvSpPr>
            <p:spPr>
              <a:xfrm flipH="1">
                <a:off x="7250550" y="3546997"/>
                <a:ext cx="1399445" cy="646331"/>
              </a:xfrm>
              <a:prstGeom prst="rect">
                <a:avLst/>
              </a:prstGeom>
              <a:blipFill rotWithShape="1">
                <a:blip r:embed="rId4"/>
                <a:stretch>
                  <a:fillRect l="-3478" b="-14151"/>
                </a:stretch>
              </a:blipFill>
            </p:spPr>
            <p:txBody>
              <a:bodyPr/>
              <a:lstStyle/>
              <a:p>
                <a:r>
                  <a:rPr lang="en-US">
                    <a:noFill/>
                  </a:rPr>
                  <a:t> </a:t>
                </a:r>
              </a:p>
            </p:txBody>
          </p:sp>
        </mc:Fallback>
      </mc:AlternateContent>
      <p:cxnSp>
        <p:nvCxnSpPr>
          <p:cNvPr id="10" name="Straight Arrow Connector 9"/>
          <p:cNvCxnSpPr/>
          <p:nvPr/>
        </p:nvCxnSpPr>
        <p:spPr>
          <a:xfrm>
            <a:off x="5405358" y="371703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36096" y="335699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7250551" y="3187217"/>
            <a:ext cx="1399445" cy="369332"/>
          </a:xfrm>
          <a:prstGeom prst="rect">
            <a:avLst/>
          </a:prstGeom>
          <a:noFill/>
        </p:spPr>
        <p:txBody>
          <a:bodyPr wrap="square" rtlCol="0">
            <a:spAutoFit/>
          </a:bodyPr>
          <a:lstStyle/>
          <a:p>
            <a:r>
              <a:rPr lang="en-US" dirty="0"/>
              <a:t>2</a:t>
            </a:r>
            <a:r>
              <a:rPr lang="en-US" baseline="30000" dirty="0"/>
              <a:t>nd</a:t>
            </a:r>
            <a:r>
              <a:rPr lang="en-US" dirty="0"/>
              <a:t> probe</a:t>
            </a:r>
          </a:p>
        </p:txBody>
      </p:sp>
      <p:cxnSp>
        <p:nvCxnSpPr>
          <p:cNvPr id="18" name="Straight Arrow Connector 17"/>
          <p:cNvCxnSpPr/>
          <p:nvPr/>
        </p:nvCxnSpPr>
        <p:spPr>
          <a:xfrm>
            <a:off x="5430178" y="2996952"/>
            <a:ext cx="1800200" cy="14891"/>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flipH="1">
            <a:off x="7272698" y="2812286"/>
            <a:ext cx="1399445" cy="369332"/>
          </a:xfrm>
          <a:prstGeom prst="rect">
            <a:avLst/>
          </a:prstGeom>
          <a:noFill/>
        </p:spPr>
        <p:txBody>
          <a:bodyPr wrap="square" rtlCol="0">
            <a:spAutoFit/>
          </a:bodyPr>
          <a:lstStyle/>
          <a:p>
            <a:r>
              <a:rPr lang="en-US" dirty="0"/>
              <a:t>3</a:t>
            </a:r>
            <a:r>
              <a:rPr lang="en-US" baseline="30000" dirty="0"/>
              <a:t>rd</a:t>
            </a:r>
            <a:r>
              <a:rPr lang="en-US" dirty="0"/>
              <a:t> probe</a:t>
            </a:r>
          </a:p>
        </p:txBody>
      </p:sp>
    </p:spTree>
    <p:extLst>
      <p:ext uri="{BB962C8B-B14F-4D97-AF65-F5344CB8AC3E}">
        <p14:creationId xmlns:p14="http://schemas.microsoft.com/office/powerpoint/2010/main" val="4189275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TotalTime>
  <Words>5293</Words>
  <Application>Microsoft Office PowerPoint</Application>
  <PresentationFormat>On-screen Show (4:3)</PresentationFormat>
  <Paragraphs>723</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Cambria Math</vt:lpstr>
      <vt:lpstr>Courier New</vt:lpstr>
      <vt:lpstr>Office Theme</vt:lpstr>
      <vt:lpstr>Hashing (Κατακερματισμός)</vt:lpstr>
      <vt:lpstr>The Symbol Table ADT</vt:lpstr>
      <vt:lpstr>Operations for the Symbol Table ADT</vt:lpstr>
      <vt:lpstr>Possible Representations for the Symbol Table ADT</vt:lpstr>
      <vt:lpstr>Hashing</vt:lpstr>
      <vt:lpstr>Introducing Hashing by Example</vt:lpstr>
      <vt:lpstr>Table T after Inserting keys B_2,J_10,S_19,N_14</vt:lpstr>
      <vt:lpstr>Insert X_24</vt:lpstr>
      <vt:lpstr>Insert X_24</vt:lpstr>
      <vt:lpstr>Insert W_23</vt:lpstr>
      <vt:lpstr>Open Addressing</vt:lpstr>
      <vt:lpstr>Double Hashing</vt:lpstr>
      <vt:lpstr>Insert X_24</vt:lpstr>
      <vt:lpstr>Insert W_23</vt:lpstr>
      <vt:lpstr>Collision Resolution by Separate Chaining</vt:lpstr>
      <vt:lpstr>Example</vt:lpstr>
      <vt:lpstr>Good Hash Functions</vt:lpstr>
      <vt:lpstr>Collisions</vt:lpstr>
      <vt:lpstr>Primary clustering</vt:lpstr>
      <vt:lpstr>Ensuring that Probe Sequences Cover the Table</vt:lpstr>
      <vt:lpstr>Choosing Table Sizes and Probe Decrements</vt:lpstr>
      <vt:lpstr>Proof</vt:lpstr>
      <vt:lpstr>Proof (cont’d)</vt:lpstr>
      <vt:lpstr>Proof (cont’d)</vt:lpstr>
      <vt:lpstr>Proof (cont’d)</vt:lpstr>
      <vt:lpstr>Proof (cont’d)</vt:lpstr>
      <vt:lpstr>Good Double Hashing Choices</vt:lpstr>
      <vt:lpstr>Open Addressing Implemented in C</vt:lpstr>
      <vt:lpstr>Open Addressing (cont’d)</vt:lpstr>
      <vt:lpstr>Initialization</vt:lpstr>
      <vt:lpstr>Insertion</vt:lpstr>
      <vt:lpstr>Search</vt:lpstr>
      <vt:lpstr>Deletion</vt:lpstr>
      <vt:lpstr>Load Factor</vt:lpstr>
      <vt:lpstr>Performance Formulas</vt:lpstr>
      <vt:lpstr>Efficiency of Linear Probing</vt:lpstr>
      <vt:lpstr>Efficiency of Double Hashing</vt:lpstr>
      <vt:lpstr>Efficiency of Separate Chaining</vt:lpstr>
      <vt:lpstr>Important</vt:lpstr>
      <vt:lpstr>Theoretical Results: Apply the Formulas</vt:lpstr>
      <vt:lpstr>Successful Search</vt:lpstr>
      <vt:lpstr>Unsuccessful Search</vt:lpstr>
      <vt:lpstr>Complexity of Hashing</vt:lpstr>
      <vt:lpstr>Complexity of Hashing (cont’d)</vt:lpstr>
      <vt:lpstr>Load Factors and Rehashing</vt:lpstr>
      <vt:lpstr>Load Factors and Rehashing (cont’d)</vt:lpstr>
      <vt:lpstr>Summary: Open Addressing or Separate Chaining?</vt:lpstr>
      <vt:lpstr>Comparing the Performance of Some Table ADT Representations</vt:lpstr>
      <vt:lpstr>Choosing a Good Hash Function</vt:lpstr>
      <vt:lpstr>Example of a Bad Choice</vt:lpstr>
      <vt:lpstr>Example (cont’d)</vt:lpstr>
      <vt:lpstr>Example (cont’d)</vt:lpstr>
      <vt:lpstr>Hash Functions</vt:lpstr>
      <vt:lpstr>Hash Codes</vt:lpstr>
      <vt:lpstr>Hash Codes in C</vt:lpstr>
      <vt:lpstr>Converting to an Integer</vt:lpstr>
      <vt:lpstr>Converting to an Integer (cont’d)</vt:lpstr>
      <vt:lpstr>Converting to an Integer (cont’d)</vt:lpstr>
      <vt:lpstr>Summation Hash Codes</vt:lpstr>
      <vt:lpstr>Polynomial Hash Codes</vt:lpstr>
      <vt:lpstr>Polynomial Hash Codes (cont’d)</vt:lpstr>
      <vt:lpstr>Polynomial Hash Codes (cont’d)</vt:lpstr>
      <vt:lpstr>Polynomial Hash Codes (cont’d)</vt:lpstr>
      <vt:lpstr>Cyclic Shift Hash Codes</vt:lpstr>
      <vt:lpstr>Cyclic Shift Hash Codes (cont’d)</vt:lpstr>
      <vt:lpstr>Hashing Floating Point Quantities</vt:lpstr>
      <vt:lpstr>Compression Functions</vt:lpstr>
      <vt:lpstr>The Division Method</vt:lpstr>
      <vt:lpstr>Precautions</vt:lpstr>
      <vt:lpstr>Precautions (cont’d)</vt:lpstr>
      <vt:lpstr>Example</vt:lpstr>
      <vt:lpstr>Double Hashing</vt:lpstr>
      <vt:lpstr>The MAD Method</vt:lpstr>
      <vt:lpstr>Some Applications of Hash Tables</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Hashing</dc:title>
  <dc:creator>koubarak</dc:creator>
  <cp:lastModifiedBy>manolis</cp:lastModifiedBy>
  <cp:revision>107</cp:revision>
  <dcterms:created xsi:type="dcterms:W3CDTF">2016-04-16T16:44:23Z</dcterms:created>
  <dcterms:modified xsi:type="dcterms:W3CDTF">2018-04-30T09:29:07Z</dcterms:modified>
</cp:coreProperties>
</file>