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0" r:id="rId6"/>
    <p:sldId id="261" r:id="rId7"/>
    <p:sldId id="283" r:id="rId8"/>
    <p:sldId id="262" r:id="rId9"/>
    <p:sldId id="263" r:id="rId10"/>
    <p:sldId id="264" r:id="rId11"/>
    <p:sldId id="265" r:id="rId12"/>
    <p:sldId id="266" r:id="rId13"/>
    <p:sldId id="267" r:id="rId14"/>
    <p:sldId id="268" r:id="rId15"/>
    <p:sldId id="269" r:id="rId16"/>
    <p:sldId id="270" r:id="rId17"/>
    <p:sldId id="271" r:id="rId18"/>
    <p:sldId id="272" r:id="rId19"/>
    <p:sldId id="274" r:id="rId20"/>
    <p:sldId id="275" r:id="rId21"/>
    <p:sldId id="273" r:id="rId22"/>
    <p:sldId id="276" r:id="rId23"/>
    <p:sldId id="278" r:id="rId24"/>
    <p:sldId id="281" r:id="rId25"/>
    <p:sldId id="279" r:id="rId26"/>
    <p:sldId id="280" r:id="rId27"/>
    <p:sldId id="282" r:id="rId28"/>
    <p:sldId id="27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32" y="-3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93522F-218A-4C04-A209-96BCBE10B979}" type="datetimeFigureOut">
              <a:rPr lang="en-US" smtClean="0"/>
              <a:t>3/13/2017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C05053-E1B9-44DB-B238-23C1CDF05043}" type="slidenum">
              <a:rPr lang="en-US" smtClean="0"/>
              <a:t>‹#›</a:t>
            </a:fld>
            <a:endParaRPr lang="en-US"/>
          </a:p>
        </p:txBody>
      </p:sp>
    </p:spTree>
    <p:extLst>
      <p:ext uri="{BB962C8B-B14F-4D97-AF65-F5344CB8AC3E}">
        <p14:creationId xmlns:p14="http://schemas.microsoft.com/office/powerpoint/2010/main" val="2068298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C05053-E1B9-44DB-B238-23C1CDF05043}" type="slidenum">
              <a:rPr lang="en-US" smtClean="0"/>
              <a:t>18</a:t>
            </a:fld>
            <a:endParaRPr lang="en-US"/>
          </a:p>
        </p:txBody>
      </p:sp>
    </p:spTree>
    <p:extLst>
      <p:ext uri="{BB962C8B-B14F-4D97-AF65-F5344CB8AC3E}">
        <p14:creationId xmlns:p14="http://schemas.microsoft.com/office/powerpoint/2010/main" val="2315476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C05053-E1B9-44DB-B238-23C1CDF05043}" type="slidenum">
              <a:rPr lang="en-US" smtClean="0"/>
              <a:t>19</a:t>
            </a:fld>
            <a:endParaRPr lang="en-US"/>
          </a:p>
        </p:txBody>
      </p:sp>
    </p:spTree>
    <p:extLst>
      <p:ext uri="{BB962C8B-B14F-4D97-AF65-F5344CB8AC3E}">
        <p14:creationId xmlns:p14="http://schemas.microsoft.com/office/powerpoint/2010/main" val="2315476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07B3B0-102C-4905-8282-67DD860EE851}" type="datetime1">
              <a:rPr lang="en-US" smtClean="0"/>
              <a:t>3/13/2017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3939422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007209-8231-4ABE-AED9-BBDFBF699A8F}" type="datetime1">
              <a:rPr lang="en-US" smtClean="0"/>
              <a:t>3/13/2017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3902989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CCC2D8-3FBF-41FB-BCF9-8AC0B555C2DD}" type="datetime1">
              <a:rPr lang="en-US" smtClean="0"/>
              <a:t>3/13/2017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857352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2E8278-3113-4AAE-AFA7-F0B6E3F35621}" type="datetime1">
              <a:rPr lang="en-US" smtClean="0"/>
              <a:t>3/13/2017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2962270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65B208-4713-4727-A830-80BA2023D8E6}" type="datetime1">
              <a:rPr lang="en-US" smtClean="0"/>
              <a:t>3/13/2017</a:t>
            </a:fld>
            <a:endParaRPr lang="en-US"/>
          </a:p>
        </p:txBody>
      </p: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759498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EDC7FC-99A1-4A77-963F-B183B87C8A54}" type="datetime1">
              <a:rPr lang="en-US" smtClean="0"/>
              <a:t>3/13/2017</a:t>
            </a:fld>
            <a:endParaRPr lang="en-US"/>
          </a:p>
        </p:txBody>
      </p:sp>
      <p:sp>
        <p:nvSpPr>
          <p:cNvPr id="6" name="Footer Placeholder 5"/>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339265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F4F91C-1582-4882-86A2-4B86A56D82CF}" type="datetime1">
              <a:rPr lang="en-US" smtClean="0"/>
              <a:t>3/13/2017</a:t>
            </a:fld>
            <a:endParaRPr lang="en-US"/>
          </a:p>
        </p:txBody>
      </p:sp>
      <p:sp>
        <p:nvSpPr>
          <p:cNvPr id="8" name="Footer Placeholder 7"/>
          <p:cNvSpPr>
            <a:spLocks noGrp="1"/>
          </p:cNvSpPr>
          <p:nvPr>
            <p:ph type="ftr" sz="quarter" idx="11"/>
          </p:nvPr>
        </p:nvSpPr>
        <p:spPr/>
        <p:txBody>
          <a:bodyPr/>
          <a:lstStyle/>
          <a:p>
            <a:r>
              <a:rPr lang="en-US" smtClean="0"/>
              <a:t>Data Structures and Programming Techniques</a:t>
            </a:r>
            <a:endParaRPr lang="en-US"/>
          </a:p>
        </p:txBody>
      </p:sp>
      <p:sp>
        <p:nvSpPr>
          <p:cNvPr id="9" name="Slide Number Placeholder 8"/>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1026117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342977-93BA-4CA0-B3B4-E0E55BA543AC}" type="datetime1">
              <a:rPr lang="en-US" smtClean="0"/>
              <a:t>3/13/2017</a:t>
            </a:fld>
            <a:endParaRPr lang="en-US"/>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860648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4172F1-7788-4CA4-B9AF-488E856E1624}" type="datetime1">
              <a:rPr lang="en-US" smtClean="0"/>
              <a:t>3/13/2017</a:t>
            </a:fld>
            <a:endParaRPr lang="en-US"/>
          </a:p>
        </p:txBody>
      </p:sp>
      <p:sp>
        <p:nvSpPr>
          <p:cNvPr id="3" name="Footer Placeholder 2"/>
          <p:cNvSpPr>
            <a:spLocks noGrp="1"/>
          </p:cNvSpPr>
          <p:nvPr>
            <p:ph type="ftr" sz="quarter" idx="11"/>
          </p:nvPr>
        </p:nvSpPr>
        <p:spPr/>
        <p:txBody>
          <a:bodyPr/>
          <a:lstStyle/>
          <a:p>
            <a:r>
              <a:rPr lang="en-US" smtClean="0"/>
              <a:t>Data Structures and Programming Techniques</a:t>
            </a:r>
            <a:endParaRPr lang="en-US"/>
          </a:p>
        </p:txBody>
      </p:sp>
      <p:sp>
        <p:nvSpPr>
          <p:cNvPr id="4" name="Slide Number Placeholder 3"/>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2476863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8250B9-288A-4D6A-8278-3FF55F89298F}" type="datetime1">
              <a:rPr lang="en-US" smtClean="0"/>
              <a:t>3/13/2017</a:t>
            </a:fld>
            <a:endParaRPr lang="en-US"/>
          </a:p>
        </p:txBody>
      </p:sp>
      <p:sp>
        <p:nvSpPr>
          <p:cNvPr id="6" name="Footer Placeholder 5"/>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633664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BC06EF-392B-43B3-89BD-329438AF0EAD}" type="datetime1">
              <a:rPr lang="en-US" smtClean="0"/>
              <a:t>3/13/2017</a:t>
            </a:fld>
            <a:endParaRPr lang="en-US"/>
          </a:p>
        </p:txBody>
      </p:sp>
      <p:sp>
        <p:nvSpPr>
          <p:cNvPr id="6" name="Footer Placeholder 5"/>
          <p:cNvSpPr>
            <a:spLocks noGrp="1"/>
          </p:cNvSpPr>
          <p:nvPr>
            <p:ph type="ftr" sz="quarter" idx="11"/>
          </p:nvPr>
        </p:nvSpPr>
        <p:spPr/>
        <p:txBody>
          <a:bodyPr/>
          <a:lstStyle/>
          <a:p>
            <a:r>
              <a:rPr lang="en-US" smtClean="0"/>
              <a:t>Data Structures and Programming Techniques</a:t>
            </a:r>
            <a:endParaRPr lang="en-US"/>
          </a:p>
        </p:txBody>
      </p:sp>
      <p:sp>
        <p:nvSpPr>
          <p:cNvPr id="7" name="Slide Number Placeholder 6"/>
          <p:cNvSpPr>
            <a:spLocks noGrp="1"/>
          </p:cNvSpPr>
          <p:nvPr>
            <p:ph type="sldNum" sz="quarter" idx="12"/>
          </p:nvPr>
        </p:nvSpPr>
        <p:spPr/>
        <p:txBody>
          <a:bodyPr/>
          <a:lstStyle/>
          <a:p>
            <a:fld id="{021D7288-0BBD-41EF-94D8-6A1CF38DA2F8}" type="slidenum">
              <a:rPr lang="en-US" smtClean="0"/>
              <a:t>‹#›</a:t>
            </a:fld>
            <a:endParaRPr lang="en-US"/>
          </a:p>
        </p:txBody>
      </p:sp>
    </p:spTree>
    <p:extLst>
      <p:ext uri="{BB962C8B-B14F-4D97-AF65-F5344CB8AC3E}">
        <p14:creationId xmlns:p14="http://schemas.microsoft.com/office/powerpoint/2010/main" val="1003409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ED22A0-290A-4945-884F-FCE315C2D075}" type="datetime1">
              <a:rPr lang="en-US" smtClean="0"/>
              <a:t>3/13/2017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Data Structures and Programming Techniques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1D7288-0BBD-41EF-94D8-6A1CF38DA2F8}" type="slidenum">
              <a:rPr lang="en-US" smtClean="0"/>
              <a:t>‹#›</a:t>
            </a:fld>
            <a:endParaRPr lang="en-US"/>
          </a:p>
        </p:txBody>
      </p:sp>
    </p:spTree>
    <p:extLst>
      <p:ext uri="{BB962C8B-B14F-4D97-AF65-F5344CB8AC3E}">
        <p14:creationId xmlns:p14="http://schemas.microsoft.com/office/powerpoint/2010/main" val="186372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Lists and Strings</a:t>
            </a:r>
            <a:endParaRPr lang="en-US" dirty="0"/>
          </a:p>
        </p:txBody>
      </p:sp>
      <p:sp>
        <p:nvSpPr>
          <p:cNvPr id="3" name="Subtitle 2"/>
          <p:cNvSpPr>
            <a:spLocks noGrp="1"/>
          </p:cNvSpPr>
          <p:nvPr>
            <p:ph type="subTitle" idx="1"/>
          </p:nvPr>
        </p:nvSpPr>
        <p:spPr/>
        <p:txBody>
          <a:bodyPr/>
          <a:lstStyle/>
          <a:p>
            <a:r>
              <a:rPr lang="en-US" dirty="0" err="1" smtClean="0"/>
              <a:t>Manolis</a:t>
            </a:r>
            <a:r>
              <a:rPr lang="en-US" dirty="0" smtClean="0"/>
              <a:t> </a:t>
            </a:r>
            <a:r>
              <a:rPr lang="en-US" dirty="0" err="1" smtClean="0"/>
              <a:t>Koubarakis</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021D7288-0BBD-41EF-94D8-6A1CF38DA2F8}" type="slidenum">
              <a:rPr lang="en-US" smtClean="0"/>
              <a:t>1</a:t>
            </a:fld>
            <a:endParaRPr lang="en-US"/>
          </a:p>
        </p:txBody>
      </p:sp>
    </p:spTree>
    <p:extLst>
      <p:ext uri="{BB962C8B-B14F-4D97-AF65-F5344CB8AC3E}">
        <p14:creationId xmlns:p14="http://schemas.microsoft.com/office/powerpoint/2010/main" val="34308157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Comparing Sequential and Linked List Representations</a:t>
            </a:r>
            <a:endParaRPr lang="en-US" dirty="0"/>
          </a:p>
        </p:txBody>
      </p:sp>
      <mc:AlternateContent xmlns:mc="http://schemas.openxmlformats.org/markup-compatibility/2006" xmlns:a14="http://schemas.microsoft.com/office/drawing/2010/main">
        <mc:Choice Requires="a14">
          <p:graphicFrame>
            <p:nvGraphicFramePr>
              <p:cNvPr id="4" name="Content Placeholder 3"/>
              <p:cNvGraphicFramePr>
                <a:graphicFrameLocks noGrp="1"/>
              </p:cNvGraphicFramePr>
              <p:nvPr>
                <p:ph idx="1"/>
                <p:extLst>
                  <p:ext uri="{D42A27DB-BD31-4B8C-83A1-F6EECF244321}">
                    <p14:modId xmlns:p14="http://schemas.microsoft.com/office/powerpoint/2010/main" val="2809093640"/>
                  </p:ext>
                </p:extLst>
              </p:nvPr>
            </p:nvGraphicFramePr>
            <p:xfrm>
              <a:off x="467544" y="2276872"/>
              <a:ext cx="8229600" cy="22250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List Operation</a:t>
                          </a:r>
                          <a:endParaRPr lang="en-US" dirty="0"/>
                        </a:p>
                      </a:txBody>
                      <a:tcPr/>
                    </a:tc>
                    <a:tc>
                      <a:txBody>
                        <a:bodyPr/>
                        <a:lstStyle/>
                        <a:p>
                          <a:r>
                            <a:rPr lang="en-US" dirty="0" smtClean="0"/>
                            <a:t>Sequential Representation</a:t>
                          </a:r>
                          <a:endParaRPr lang="en-US" dirty="0"/>
                        </a:p>
                      </a:txBody>
                      <a:tcPr/>
                    </a:tc>
                    <a:tc>
                      <a:txBody>
                        <a:bodyPr/>
                        <a:lstStyle/>
                        <a:p>
                          <a:r>
                            <a:rPr lang="en-US" dirty="0" smtClean="0"/>
                            <a:t>Linked List Representation</a:t>
                          </a:r>
                          <a:endParaRPr lang="en-US" dirty="0"/>
                        </a:p>
                      </a:txBody>
                      <a:tcPr/>
                    </a:tc>
                  </a:tr>
                  <a:tr h="370840">
                    <a:tc>
                      <a:txBody>
                        <a:bodyPr/>
                        <a:lstStyle/>
                        <a:p>
                          <a:r>
                            <a:rPr lang="en-US" dirty="0" smtClean="0"/>
                            <a:t>Finding the length</a:t>
                          </a:r>
                          <a:r>
                            <a:rPr lang="en-US" baseline="0" dirty="0" smtClean="0"/>
                            <a:t> of </a:t>
                          </a:r>
                          <a:r>
                            <a:rPr lang="en-US" i="1" baseline="0" dirty="0" smtClean="0"/>
                            <a:t>L</a:t>
                          </a:r>
                          <a:endParaRPr lang="en-US" i="1" dirty="0"/>
                        </a:p>
                      </a:txBody>
                      <a:tcPr/>
                    </a:tc>
                    <a:tc>
                      <a:txBody>
                        <a:bodyPr/>
                        <a:lstStyle/>
                        <a:p>
                          <a:r>
                            <a:rPr lang="en-US" i="1" dirty="0" smtClean="0"/>
                            <a:t>O(1)</a:t>
                          </a:r>
                          <a:endParaRPr lang="en-US" i="1" dirty="0"/>
                        </a:p>
                      </a:txBody>
                      <a:tcPr/>
                    </a:tc>
                    <a:tc>
                      <a:txBody>
                        <a:bodyPr/>
                        <a:lstStyle/>
                        <a:p>
                          <a:r>
                            <a:rPr lang="en-US" i="1" dirty="0" smtClean="0"/>
                            <a:t>O(</a:t>
                          </a:r>
                          <a14:m>
                            <m:oMath xmlns:m="http://schemas.openxmlformats.org/officeDocument/2006/math">
                              <m:r>
                                <a:rPr lang="en-US" b="0" i="1" smtClean="0">
                                  <a:latin typeface="Cambria Math"/>
                                </a:rPr>
                                <m:t>𝑛</m:t>
                              </m:r>
                            </m:oMath>
                          </a14:m>
                          <a:r>
                            <a:rPr lang="en-US" i="1" smtClean="0"/>
                            <a:t>)</a:t>
                          </a:r>
                          <a:endParaRPr lang="en-US" i="1" dirty="0"/>
                        </a:p>
                      </a:txBody>
                      <a:tcPr/>
                    </a:tc>
                  </a:tr>
                  <a:tr h="370840">
                    <a:tc>
                      <a:txBody>
                        <a:bodyPr/>
                        <a:lstStyle/>
                        <a:p>
                          <a:r>
                            <a:rPr lang="en-US" dirty="0" smtClean="0"/>
                            <a:t>Inserting a new first item</a:t>
                          </a:r>
                          <a:endParaRPr lang="en-US" dirty="0"/>
                        </a:p>
                      </a:txBody>
                      <a:tcPr/>
                    </a:tc>
                    <a:tc>
                      <a:txBody>
                        <a:bodyPr/>
                        <a:lstStyle/>
                        <a:p>
                          <a:r>
                            <a:rPr lang="en-US" i="1" dirty="0" smtClean="0"/>
                            <a:t>O(</a:t>
                          </a:r>
                          <a14:m>
                            <m:oMath xmlns:m="http://schemas.openxmlformats.org/officeDocument/2006/math">
                              <m:r>
                                <a:rPr lang="en-US" b="0" i="1" smtClean="0">
                                  <a:latin typeface="Cambria Math"/>
                                </a:rPr>
                                <m:t>𝑛</m:t>
                              </m:r>
                            </m:oMath>
                          </a14:m>
                          <a:r>
                            <a:rPr lang="en-US" i="1" dirty="0" smtClean="0"/>
                            <a:t>)</a:t>
                          </a:r>
                          <a:endParaRPr lang="en-US" i="1" dirty="0"/>
                        </a:p>
                      </a:txBody>
                      <a:tcPr/>
                    </a:tc>
                    <a:tc>
                      <a:txBody>
                        <a:bodyPr/>
                        <a:lstStyle/>
                        <a:p>
                          <a:r>
                            <a:rPr lang="en-US" i="1" dirty="0" smtClean="0"/>
                            <a:t>O(1)</a:t>
                          </a:r>
                          <a:endParaRPr lang="en-US" i="1" dirty="0"/>
                        </a:p>
                      </a:txBody>
                      <a:tcPr/>
                    </a:tc>
                  </a:tr>
                  <a:tr h="370840">
                    <a:tc>
                      <a:txBody>
                        <a:bodyPr/>
                        <a:lstStyle/>
                        <a:p>
                          <a:r>
                            <a:rPr lang="en-US" dirty="0" smtClean="0"/>
                            <a:t>Deleting the last item</a:t>
                          </a:r>
                          <a:endParaRPr lang="en-US" dirty="0"/>
                        </a:p>
                      </a:txBody>
                      <a:tcPr/>
                    </a:tc>
                    <a:tc>
                      <a:txBody>
                        <a:bodyPr/>
                        <a:lstStyle/>
                        <a:p>
                          <a:r>
                            <a:rPr lang="en-US" i="1" dirty="0" smtClean="0"/>
                            <a:t>O(1)</a:t>
                          </a:r>
                          <a:endParaRPr lang="en-US" i="1" dirty="0"/>
                        </a:p>
                      </a:txBody>
                      <a:tcPr/>
                    </a:tc>
                    <a:tc>
                      <a:txBody>
                        <a:bodyPr/>
                        <a:lstStyle/>
                        <a:p>
                          <a:r>
                            <a:rPr lang="en-US" i="1" dirty="0" smtClean="0"/>
                            <a:t>O(</a:t>
                          </a:r>
                          <a14:m>
                            <m:oMath xmlns:m="http://schemas.openxmlformats.org/officeDocument/2006/math">
                              <m:r>
                                <a:rPr lang="en-US" b="0" i="1" smtClean="0">
                                  <a:latin typeface="Cambria Math"/>
                                </a:rPr>
                                <m:t>𝑛</m:t>
                              </m:r>
                            </m:oMath>
                          </a14:m>
                          <a:r>
                            <a:rPr lang="en-US" i="1" dirty="0" smtClean="0"/>
                            <a:t>)</a:t>
                          </a:r>
                          <a:endParaRPr lang="en-US" i="1" dirty="0"/>
                        </a:p>
                      </a:txBody>
                      <a:tcPr/>
                    </a:tc>
                  </a:tr>
                  <a:tr h="370840">
                    <a:tc>
                      <a:txBody>
                        <a:bodyPr/>
                        <a:lstStyle/>
                        <a:p>
                          <a:r>
                            <a:rPr lang="en-US" dirty="0" smtClean="0"/>
                            <a:t>Replacing</a:t>
                          </a:r>
                          <a:r>
                            <a:rPr lang="en-US" baseline="0" dirty="0" smtClean="0"/>
                            <a:t> the </a:t>
                          </a:r>
                          <a:r>
                            <a:rPr lang="en-US" i="1" baseline="0" dirty="0" err="1" smtClean="0"/>
                            <a:t>i</a:t>
                          </a:r>
                          <a:r>
                            <a:rPr lang="en-US" i="1" baseline="30000" dirty="0" err="1" smtClean="0"/>
                            <a:t>th</a:t>
                          </a:r>
                          <a:r>
                            <a:rPr lang="en-US" baseline="0" dirty="0" smtClean="0"/>
                            <a:t> item</a:t>
                          </a:r>
                          <a:endParaRPr lang="en-US" dirty="0"/>
                        </a:p>
                      </a:txBody>
                      <a:tcPr/>
                    </a:tc>
                    <a:tc>
                      <a:txBody>
                        <a:bodyPr/>
                        <a:lstStyle/>
                        <a:p>
                          <a:r>
                            <a:rPr lang="en-US" i="1" dirty="0" smtClean="0"/>
                            <a:t>O(1)</a:t>
                          </a:r>
                          <a:endParaRPr lang="en-US" i="1" dirty="0"/>
                        </a:p>
                      </a:txBody>
                      <a:tcPr/>
                    </a:tc>
                    <a:tc>
                      <a:txBody>
                        <a:bodyPr/>
                        <a:lstStyle/>
                        <a:p>
                          <a:r>
                            <a:rPr lang="en-US" i="1" dirty="0" smtClean="0"/>
                            <a:t>O(</a:t>
                          </a:r>
                          <a14:m>
                            <m:oMath xmlns:m="http://schemas.openxmlformats.org/officeDocument/2006/math">
                              <m:r>
                                <a:rPr lang="en-US" b="0" i="1" smtClean="0">
                                  <a:latin typeface="Cambria Math"/>
                                </a:rPr>
                                <m:t>𝑛</m:t>
                              </m:r>
                            </m:oMath>
                          </a14:m>
                          <a:r>
                            <a:rPr lang="en-US" i="1" dirty="0" smtClean="0"/>
                            <a:t>)</a:t>
                          </a:r>
                          <a:endParaRPr lang="en-US" i="1" dirty="0"/>
                        </a:p>
                      </a:txBody>
                      <a:tcPr/>
                    </a:tc>
                  </a:tr>
                  <a:tr h="370840">
                    <a:tc>
                      <a:txBody>
                        <a:bodyPr/>
                        <a:lstStyle/>
                        <a:p>
                          <a:r>
                            <a:rPr lang="en-US" dirty="0" smtClean="0"/>
                            <a:t>Deleting the </a:t>
                          </a:r>
                          <a:r>
                            <a:rPr lang="en-US" i="1" dirty="0" err="1" smtClean="0"/>
                            <a:t>i</a:t>
                          </a:r>
                          <a:r>
                            <a:rPr lang="en-US" i="1" baseline="30000" dirty="0" err="1" smtClean="0"/>
                            <a:t>th</a:t>
                          </a:r>
                          <a:r>
                            <a:rPr lang="en-US" dirty="0" smtClean="0"/>
                            <a:t> item</a:t>
                          </a:r>
                          <a:endParaRPr lang="en-US" dirty="0"/>
                        </a:p>
                      </a:txBody>
                      <a:tcPr/>
                    </a:tc>
                    <a:tc>
                      <a:txBody>
                        <a:bodyPr/>
                        <a:lstStyle/>
                        <a:p>
                          <a:r>
                            <a:rPr lang="en-US" i="1" dirty="0" smtClean="0"/>
                            <a:t>O(</a:t>
                          </a:r>
                          <a14:m>
                            <m:oMath xmlns:m="http://schemas.openxmlformats.org/officeDocument/2006/math">
                              <m:r>
                                <a:rPr lang="en-US" b="0" i="1" smtClean="0">
                                  <a:latin typeface="Cambria Math"/>
                                </a:rPr>
                                <m:t>𝑛</m:t>
                              </m:r>
                            </m:oMath>
                          </a14:m>
                          <a:r>
                            <a:rPr lang="en-US" i="1" dirty="0" smtClean="0"/>
                            <a:t>)</a:t>
                          </a:r>
                          <a:endParaRPr lang="en-US" i="1" dirty="0"/>
                        </a:p>
                      </a:txBody>
                      <a:tcPr/>
                    </a:tc>
                    <a:tc>
                      <a:txBody>
                        <a:bodyPr/>
                        <a:lstStyle/>
                        <a:p>
                          <a:r>
                            <a:rPr lang="en-US" i="1" dirty="0" smtClean="0"/>
                            <a:t>O(</a:t>
                          </a:r>
                          <a14:m>
                            <m:oMath xmlns:m="http://schemas.openxmlformats.org/officeDocument/2006/math">
                              <m:r>
                                <a:rPr lang="en-US" b="0" i="1" smtClean="0">
                                  <a:latin typeface="Cambria Math"/>
                                </a:rPr>
                                <m:t>𝑛</m:t>
                              </m:r>
                            </m:oMath>
                          </a14:m>
                          <a:r>
                            <a:rPr lang="en-US" i="1" dirty="0" smtClean="0"/>
                            <a:t>)</a:t>
                          </a:r>
                          <a:endParaRPr lang="en-US" i="1" dirty="0"/>
                        </a:p>
                      </a:txBody>
                      <a:tcPr/>
                    </a:tc>
                  </a:tr>
                </a:tbl>
              </a:graphicData>
            </a:graphic>
          </p:graphicFrame>
        </mc:Choice>
        <mc:Fallback xmlns="">
          <p:graphicFrame>
            <p:nvGraphicFramePr>
              <p:cNvPr id="4" name="Content Placeholder 3"/>
              <p:cNvGraphicFramePr>
                <a:graphicFrameLocks noGrp="1"/>
              </p:cNvGraphicFramePr>
              <p:nvPr>
                <p:ph idx="1"/>
                <p:extLst>
                  <p:ext uri="{D42A27DB-BD31-4B8C-83A1-F6EECF244321}">
                    <p14:modId xmlns:p14="http://schemas.microsoft.com/office/powerpoint/2010/main" val="2809093640"/>
                  </p:ext>
                </p:extLst>
              </p:nvPr>
            </p:nvGraphicFramePr>
            <p:xfrm>
              <a:off x="467544" y="2276872"/>
              <a:ext cx="8229600" cy="22250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List Operation</a:t>
                          </a:r>
                          <a:endParaRPr lang="en-US" dirty="0"/>
                        </a:p>
                      </a:txBody>
                      <a:tcPr/>
                    </a:tc>
                    <a:tc>
                      <a:txBody>
                        <a:bodyPr/>
                        <a:lstStyle/>
                        <a:p>
                          <a:r>
                            <a:rPr lang="en-US" dirty="0" smtClean="0"/>
                            <a:t>Sequential Representation</a:t>
                          </a:r>
                          <a:endParaRPr lang="en-US" dirty="0"/>
                        </a:p>
                      </a:txBody>
                      <a:tcPr/>
                    </a:tc>
                    <a:tc>
                      <a:txBody>
                        <a:bodyPr/>
                        <a:lstStyle/>
                        <a:p>
                          <a:r>
                            <a:rPr lang="en-US" dirty="0" smtClean="0"/>
                            <a:t>Linked List Representation</a:t>
                          </a:r>
                          <a:endParaRPr lang="en-US" dirty="0"/>
                        </a:p>
                      </a:txBody>
                      <a:tcPr/>
                    </a:tc>
                  </a:tr>
                  <a:tr h="370840">
                    <a:tc>
                      <a:txBody>
                        <a:bodyPr/>
                        <a:lstStyle/>
                        <a:p>
                          <a:r>
                            <a:rPr lang="en-US" dirty="0" smtClean="0"/>
                            <a:t>Finding the length</a:t>
                          </a:r>
                          <a:r>
                            <a:rPr lang="en-US" baseline="0" dirty="0" smtClean="0"/>
                            <a:t> of </a:t>
                          </a:r>
                          <a:r>
                            <a:rPr lang="en-US" i="1" baseline="0" dirty="0" smtClean="0"/>
                            <a:t>L</a:t>
                          </a:r>
                          <a:endParaRPr lang="en-US" i="1" dirty="0"/>
                        </a:p>
                      </a:txBody>
                      <a:tcPr/>
                    </a:tc>
                    <a:tc>
                      <a:txBody>
                        <a:bodyPr/>
                        <a:lstStyle/>
                        <a:p>
                          <a:r>
                            <a:rPr lang="en-US" i="1" dirty="0" smtClean="0"/>
                            <a:t>O(1)</a:t>
                          </a:r>
                          <a:endParaRPr lang="en-US" i="1" dirty="0"/>
                        </a:p>
                      </a:txBody>
                      <a:tcPr/>
                    </a:tc>
                    <a:tc>
                      <a:txBody>
                        <a:bodyPr/>
                        <a:lstStyle/>
                        <a:p>
                          <a:endParaRPr lang="en-US"/>
                        </a:p>
                      </a:txBody>
                      <a:tcPr>
                        <a:blipFill rotWithShape="1">
                          <a:blip r:embed="rId2"/>
                          <a:stretch>
                            <a:fillRect l="-200222" t="-108197" b="-422951"/>
                          </a:stretch>
                        </a:blipFill>
                      </a:tcPr>
                    </a:tc>
                  </a:tr>
                  <a:tr h="370840">
                    <a:tc>
                      <a:txBody>
                        <a:bodyPr/>
                        <a:lstStyle/>
                        <a:p>
                          <a:r>
                            <a:rPr lang="en-US" dirty="0" smtClean="0"/>
                            <a:t>Inserting a new first item</a:t>
                          </a:r>
                          <a:endParaRPr lang="en-US" dirty="0"/>
                        </a:p>
                      </a:txBody>
                      <a:tcPr/>
                    </a:tc>
                    <a:tc>
                      <a:txBody>
                        <a:bodyPr/>
                        <a:lstStyle/>
                        <a:p>
                          <a:endParaRPr lang="en-US"/>
                        </a:p>
                      </a:txBody>
                      <a:tcPr>
                        <a:blipFill rotWithShape="1">
                          <a:blip r:embed="rId2"/>
                          <a:stretch>
                            <a:fillRect l="-100222" t="-208197" r="-100000" b="-322951"/>
                          </a:stretch>
                        </a:blipFill>
                      </a:tcPr>
                    </a:tc>
                    <a:tc>
                      <a:txBody>
                        <a:bodyPr/>
                        <a:lstStyle/>
                        <a:p>
                          <a:r>
                            <a:rPr lang="en-US" i="1" dirty="0" smtClean="0"/>
                            <a:t>O(1)</a:t>
                          </a:r>
                          <a:endParaRPr lang="en-US" i="1" dirty="0"/>
                        </a:p>
                      </a:txBody>
                      <a:tcPr/>
                    </a:tc>
                  </a:tr>
                  <a:tr h="370840">
                    <a:tc>
                      <a:txBody>
                        <a:bodyPr/>
                        <a:lstStyle/>
                        <a:p>
                          <a:r>
                            <a:rPr lang="en-US" dirty="0" smtClean="0"/>
                            <a:t>Deleting the last item</a:t>
                          </a:r>
                          <a:endParaRPr lang="en-US" dirty="0"/>
                        </a:p>
                      </a:txBody>
                      <a:tcPr/>
                    </a:tc>
                    <a:tc>
                      <a:txBody>
                        <a:bodyPr/>
                        <a:lstStyle/>
                        <a:p>
                          <a:r>
                            <a:rPr lang="en-US" i="1" dirty="0" smtClean="0"/>
                            <a:t>O(1)</a:t>
                          </a:r>
                          <a:endParaRPr lang="en-US" i="1" dirty="0"/>
                        </a:p>
                      </a:txBody>
                      <a:tcPr/>
                    </a:tc>
                    <a:tc>
                      <a:txBody>
                        <a:bodyPr/>
                        <a:lstStyle/>
                        <a:p>
                          <a:endParaRPr lang="en-US"/>
                        </a:p>
                      </a:txBody>
                      <a:tcPr>
                        <a:blipFill rotWithShape="1">
                          <a:blip r:embed="rId2"/>
                          <a:stretch>
                            <a:fillRect l="-200222" t="-313333" b="-228333"/>
                          </a:stretch>
                        </a:blipFill>
                      </a:tcPr>
                    </a:tc>
                  </a:tr>
                  <a:tr h="370840">
                    <a:tc>
                      <a:txBody>
                        <a:bodyPr/>
                        <a:lstStyle/>
                        <a:p>
                          <a:r>
                            <a:rPr lang="en-US" dirty="0" smtClean="0"/>
                            <a:t>Replacing</a:t>
                          </a:r>
                          <a:r>
                            <a:rPr lang="en-US" baseline="0" dirty="0" smtClean="0"/>
                            <a:t> the </a:t>
                          </a:r>
                          <a:r>
                            <a:rPr lang="en-US" i="1" baseline="0" dirty="0" err="1" smtClean="0"/>
                            <a:t>i</a:t>
                          </a:r>
                          <a:r>
                            <a:rPr lang="en-US" i="1" baseline="30000" dirty="0" err="1" smtClean="0"/>
                            <a:t>th</a:t>
                          </a:r>
                          <a:r>
                            <a:rPr lang="en-US" baseline="0" dirty="0" smtClean="0"/>
                            <a:t> item</a:t>
                          </a:r>
                          <a:endParaRPr lang="en-US" dirty="0"/>
                        </a:p>
                      </a:txBody>
                      <a:tcPr/>
                    </a:tc>
                    <a:tc>
                      <a:txBody>
                        <a:bodyPr/>
                        <a:lstStyle/>
                        <a:p>
                          <a:r>
                            <a:rPr lang="en-US" i="1" dirty="0" smtClean="0"/>
                            <a:t>O(1)</a:t>
                          </a:r>
                          <a:endParaRPr lang="en-US" i="1" dirty="0"/>
                        </a:p>
                      </a:txBody>
                      <a:tcPr/>
                    </a:tc>
                    <a:tc>
                      <a:txBody>
                        <a:bodyPr/>
                        <a:lstStyle/>
                        <a:p>
                          <a:endParaRPr lang="en-US"/>
                        </a:p>
                      </a:txBody>
                      <a:tcPr>
                        <a:blipFill rotWithShape="1">
                          <a:blip r:embed="rId2"/>
                          <a:stretch>
                            <a:fillRect l="-200222" t="-406557" b="-124590"/>
                          </a:stretch>
                        </a:blipFill>
                      </a:tcPr>
                    </a:tc>
                  </a:tr>
                  <a:tr h="370840">
                    <a:tc>
                      <a:txBody>
                        <a:bodyPr/>
                        <a:lstStyle/>
                        <a:p>
                          <a:r>
                            <a:rPr lang="en-US" dirty="0" smtClean="0"/>
                            <a:t>Deleting the </a:t>
                          </a:r>
                          <a:r>
                            <a:rPr lang="en-US" i="1" dirty="0" err="1" smtClean="0"/>
                            <a:t>i</a:t>
                          </a:r>
                          <a:r>
                            <a:rPr lang="en-US" i="1" baseline="30000" dirty="0" err="1" smtClean="0"/>
                            <a:t>th</a:t>
                          </a:r>
                          <a:r>
                            <a:rPr lang="en-US" dirty="0" smtClean="0"/>
                            <a:t> item</a:t>
                          </a:r>
                          <a:endParaRPr lang="en-US" dirty="0"/>
                        </a:p>
                      </a:txBody>
                      <a:tcPr/>
                    </a:tc>
                    <a:tc>
                      <a:txBody>
                        <a:bodyPr/>
                        <a:lstStyle/>
                        <a:p>
                          <a:endParaRPr lang="en-US"/>
                        </a:p>
                      </a:txBody>
                      <a:tcPr>
                        <a:blipFill rotWithShape="1">
                          <a:blip r:embed="rId2"/>
                          <a:stretch>
                            <a:fillRect l="-100222" t="-506557" r="-100000" b="-24590"/>
                          </a:stretch>
                        </a:blipFill>
                      </a:tcPr>
                    </a:tc>
                    <a:tc>
                      <a:txBody>
                        <a:bodyPr/>
                        <a:lstStyle/>
                        <a:p>
                          <a:endParaRPr lang="en-US"/>
                        </a:p>
                      </a:txBody>
                      <a:tcPr>
                        <a:blipFill rotWithShape="1">
                          <a:blip r:embed="rId2"/>
                          <a:stretch>
                            <a:fillRect l="-200222" t="-506557" b="-24590"/>
                          </a:stretch>
                        </a:blipFill>
                      </a:tcPr>
                    </a:tc>
                  </a:tr>
                </a:tbl>
              </a:graphicData>
            </a:graphic>
          </p:graphicFrame>
        </mc:Fallback>
      </mc:AlternateContent>
      <p:sp>
        <p:nvSpPr>
          <p:cNvPr id="5" name="TextBox 4"/>
          <p:cNvSpPr txBox="1"/>
          <p:nvPr/>
        </p:nvSpPr>
        <p:spPr>
          <a:xfrm>
            <a:off x="467544" y="5157192"/>
            <a:ext cx="8352928" cy="646331"/>
          </a:xfrm>
          <a:prstGeom prst="rect">
            <a:avLst/>
          </a:prstGeom>
          <a:noFill/>
        </p:spPr>
        <p:txBody>
          <a:bodyPr wrap="square" rtlCol="0">
            <a:spAutoFit/>
          </a:bodyPr>
          <a:lstStyle/>
          <a:p>
            <a:r>
              <a:rPr lang="en-US" dirty="0" smtClean="0"/>
              <a:t>The above table gives </a:t>
            </a:r>
            <a:r>
              <a:rPr lang="en-US" b="1" dirty="0" smtClean="0"/>
              <a:t>average running times</a:t>
            </a:r>
            <a:r>
              <a:rPr lang="en-US" dirty="0" smtClean="0"/>
              <a:t>. But time is not the only resource that is of interest. </a:t>
            </a:r>
            <a:r>
              <a:rPr lang="en-US" b="1" dirty="0" smtClean="0"/>
              <a:t>Space</a:t>
            </a:r>
            <a:r>
              <a:rPr lang="en-US" dirty="0" smtClean="0"/>
              <a:t> can also be an important resource in some applications. </a:t>
            </a:r>
            <a:endParaRPr lang="en-US" dirty="0"/>
          </a:p>
        </p:txBody>
      </p:sp>
      <p:sp>
        <p:nvSpPr>
          <p:cNvPr id="3" name="Footer Placeholder 2"/>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021D7288-0BBD-41EF-94D8-6A1CF38DA2F8}" type="slidenum">
              <a:rPr lang="en-US" smtClean="0"/>
              <a:t>10</a:t>
            </a:fld>
            <a:endParaRPr lang="en-US"/>
          </a:p>
        </p:txBody>
      </p:sp>
    </p:spTree>
    <p:extLst>
      <p:ext uri="{BB962C8B-B14F-4D97-AF65-F5344CB8AC3E}">
        <p14:creationId xmlns:p14="http://schemas.microsoft.com/office/powerpoint/2010/main" val="23166222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Linked List Representations</a:t>
            </a:r>
            <a:endParaRPr lang="en-US" dirty="0"/>
          </a:p>
        </p:txBody>
      </p:sp>
      <p:sp>
        <p:nvSpPr>
          <p:cNvPr id="3" name="Content Placeholder 2"/>
          <p:cNvSpPr>
            <a:spLocks noGrp="1"/>
          </p:cNvSpPr>
          <p:nvPr>
            <p:ph idx="1"/>
          </p:nvPr>
        </p:nvSpPr>
        <p:spPr/>
        <p:txBody>
          <a:bodyPr/>
          <a:lstStyle/>
          <a:p>
            <a:r>
              <a:rPr lang="en-US" dirty="0" smtClean="0"/>
              <a:t>Circular linked lists</a:t>
            </a:r>
          </a:p>
          <a:p>
            <a:r>
              <a:rPr lang="en-US" dirty="0" smtClean="0"/>
              <a:t>Two-way linked lists</a:t>
            </a:r>
          </a:p>
          <a:p>
            <a:r>
              <a:rPr lang="en-US" dirty="0" smtClean="0"/>
              <a:t>Linked lists with header nodes</a:t>
            </a: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021D7288-0BBD-41EF-94D8-6A1CF38DA2F8}" type="slidenum">
              <a:rPr lang="en-US" smtClean="0"/>
              <a:t>11</a:t>
            </a:fld>
            <a:endParaRPr lang="en-US"/>
          </a:p>
        </p:txBody>
      </p:sp>
    </p:spTree>
    <p:extLst>
      <p:ext uri="{BB962C8B-B14F-4D97-AF65-F5344CB8AC3E}">
        <p14:creationId xmlns:p14="http://schemas.microsoft.com/office/powerpoint/2010/main" val="17027712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Circular linked lists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a:t>
            </a:r>
            <a:r>
              <a:rPr lang="en-US" b="1" dirty="0" smtClean="0"/>
              <a:t>circular linked list </a:t>
            </a:r>
            <a:r>
              <a:rPr lang="en-US" dirty="0" smtClean="0"/>
              <a:t>is formed by having the link in the last node of a one-way linked list point back to the first node.</a:t>
            </a:r>
          </a:p>
          <a:p>
            <a:endParaRPr lang="en-US" dirty="0"/>
          </a:p>
          <a:p>
            <a:endParaRPr lang="en-US" dirty="0" smtClean="0"/>
          </a:p>
          <a:p>
            <a:endParaRPr lang="en-US" dirty="0"/>
          </a:p>
          <a:p>
            <a:endParaRPr lang="en-US" dirty="0" smtClean="0"/>
          </a:p>
          <a:p>
            <a:r>
              <a:rPr lang="en-US" dirty="0" smtClean="0"/>
              <a:t>The advantage of a circular linked list is that any node on it is accessible by any other node.</a:t>
            </a:r>
            <a:endParaRPr lang="en-US" dirty="0"/>
          </a:p>
        </p:txBody>
      </p:sp>
      <p:sp>
        <p:nvSpPr>
          <p:cNvPr id="4" name="Rectangle 3"/>
          <p:cNvSpPr/>
          <p:nvPr/>
        </p:nvSpPr>
        <p:spPr>
          <a:xfrm>
            <a:off x="2124025" y="3448778"/>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flipV="1">
            <a:off x="3218268" y="3665176"/>
            <a:ext cx="1319133" cy="1"/>
          </a:xfrm>
          <a:prstGeom prst="straightConnector1">
            <a:avLst/>
          </a:prstGeom>
          <a:ln w="12700">
            <a:solidFill>
              <a:schemeClr val="tx2"/>
            </a:solidFill>
            <a:headEnd type="oval"/>
            <a:tailEnd type="triangle"/>
          </a:ln>
        </p:spPr>
        <p:style>
          <a:lnRef idx="1">
            <a:schemeClr val="dk1"/>
          </a:lnRef>
          <a:fillRef idx="0">
            <a:schemeClr val="dk1"/>
          </a:fillRef>
          <a:effectRef idx="0">
            <a:schemeClr val="dk1"/>
          </a:effectRef>
          <a:fontRef idx="minor">
            <a:schemeClr val="tx1"/>
          </a:fontRef>
        </p:style>
      </p:cxnSp>
      <p:cxnSp>
        <p:nvCxnSpPr>
          <p:cNvPr id="6" name="Straight Arrow Connector 5"/>
          <p:cNvCxnSpPr/>
          <p:nvPr/>
        </p:nvCxnSpPr>
        <p:spPr>
          <a:xfrm flipV="1">
            <a:off x="5645499" y="3653370"/>
            <a:ext cx="1319133" cy="1"/>
          </a:xfrm>
          <a:prstGeom prst="straightConnector1">
            <a:avLst/>
          </a:prstGeom>
          <a:ln w="12700">
            <a:solidFill>
              <a:schemeClr val="tx2"/>
            </a:solidFill>
            <a:headEnd type="oval"/>
            <a:tailEnd type="triangle"/>
          </a:ln>
        </p:spPr>
        <p:style>
          <a:lnRef idx="1">
            <a:schemeClr val="dk1"/>
          </a:lnRef>
          <a:fillRef idx="0">
            <a:schemeClr val="dk1"/>
          </a:fillRef>
          <a:effectRef idx="0">
            <a:schemeClr val="dk1"/>
          </a:effectRef>
          <a:fontRef idx="minor">
            <a:schemeClr val="tx1"/>
          </a:fontRef>
        </p:style>
      </p:cxnSp>
      <p:sp>
        <p:nvSpPr>
          <p:cNvPr id="7" name="Rectangle 6"/>
          <p:cNvSpPr/>
          <p:nvPr/>
        </p:nvSpPr>
        <p:spPr>
          <a:xfrm>
            <a:off x="2853520" y="3452683"/>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537401" y="3449152"/>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280751" y="3444939"/>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974774" y="3426924"/>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235567" y="3484480"/>
            <a:ext cx="506410" cy="369332"/>
          </a:xfrm>
          <a:prstGeom prst="rect">
            <a:avLst/>
          </a:prstGeom>
          <a:noFill/>
        </p:spPr>
        <p:txBody>
          <a:bodyPr wrap="square" rtlCol="0">
            <a:spAutoFit/>
          </a:bodyPr>
          <a:lstStyle/>
          <a:p>
            <a:r>
              <a:rPr lang="en-US" dirty="0" smtClean="0">
                <a:latin typeface="Courier New" pitchFamily="49" charset="0"/>
                <a:cs typeface="Courier New" pitchFamily="49" charset="0"/>
              </a:rPr>
              <a:t>x</a:t>
            </a:r>
            <a:r>
              <a:rPr lang="en-US" baseline="-25000" dirty="0" smtClean="0">
                <a:latin typeface="Courier New" pitchFamily="49" charset="0"/>
                <a:cs typeface="Courier New" pitchFamily="49" charset="0"/>
              </a:rPr>
              <a:t>1</a:t>
            </a:r>
            <a:endParaRPr lang="en-US" baseline="-25000" dirty="0">
              <a:latin typeface="Courier New" pitchFamily="49" charset="0"/>
              <a:cs typeface="Courier New" pitchFamily="49" charset="0"/>
            </a:endParaRPr>
          </a:p>
        </p:txBody>
      </p:sp>
      <p:sp>
        <p:nvSpPr>
          <p:cNvPr id="13" name="TextBox 12"/>
          <p:cNvSpPr txBox="1"/>
          <p:nvPr/>
        </p:nvSpPr>
        <p:spPr>
          <a:xfrm>
            <a:off x="477673" y="3481935"/>
            <a:ext cx="648072" cy="369332"/>
          </a:xfrm>
          <a:prstGeom prst="rect">
            <a:avLst/>
          </a:prstGeom>
          <a:noFill/>
        </p:spPr>
        <p:txBody>
          <a:bodyPr wrap="square" rtlCol="0">
            <a:spAutoFit/>
          </a:bodyPr>
          <a:lstStyle/>
          <a:p>
            <a:r>
              <a:rPr lang="en-US" dirty="0">
                <a:latin typeface="Courier New" pitchFamily="49" charset="0"/>
                <a:cs typeface="Courier New" pitchFamily="49" charset="0"/>
              </a:rPr>
              <a:t>L</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14" name="Rectangle 13"/>
          <p:cNvSpPr/>
          <p:nvPr/>
        </p:nvSpPr>
        <p:spPr>
          <a:xfrm>
            <a:off x="847933" y="3474921"/>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flipV="1">
            <a:off x="1226696" y="3688455"/>
            <a:ext cx="897329" cy="1958"/>
          </a:xfrm>
          <a:prstGeom prst="straightConnector1">
            <a:avLst/>
          </a:prstGeom>
          <a:ln w="12700">
            <a:solidFill>
              <a:schemeClr val="tx2"/>
            </a:solidFill>
            <a:headEnd type="oval"/>
            <a:tailEnd type="triangle"/>
          </a:ln>
        </p:spPr>
        <p:style>
          <a:lnRef idx="1">
            <a:schemeClr val="dk1"/>
          </a:lnRef>
          <a:fillRef idx="0">
            <a:schemeClr val="dk1"/>
          </a:fillRef>
          <a:effectRef idx="0">
            <a:schemeClr val="dk1"/>
          </a:effectRef>
          <a:fontRef idx="minor">
            <a:schemeClr val="tx1"/>
          </a:fontRef>
        </p:style>
      </p:cxnSp>
      <p:sp>
        <p:nvSpPr>
          <p:cNvPr id="16" name="Rectangle 15"/>
          <p:cNvSpPr/>
          <p:nvPr/>
        </p:nvSpPr>
        <p:spPr>
          <a:xfrm>
            <a:off x="7704269" y="3419219"/>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4648943" y="3480136"/>
            <a:ext cx="506410" cy="369332"/>
          </a:xfrm>
          <a:prstGeom prst="rect">
            <a:avLst/>
          </a:prstGeom>
          <a:noFill/>
        </p:spPr>
        <p:txBody>
          <a:bodyPr wrap="square" rtlCol="0">
            <a:spAutoFit/>
          </a:bodyPr>
          <a:lstStyle/>
          <a:p>
            <a:r>
              <a:rPr lang="en-US" dirty="0" smtClean="0">
                <a:latin typeface="Courier New" pitchFamily="49" charset="0"/>
                <a:cs typeface="Courier New" pitchFamily="49" charset="0"/>
              </a:rPr>
              <a:t>x</a:t>
            </a:r>
            <a:r>
              <a:rPr lang="en-US" baseline="-25000" dirty="0">
                <a:latin typeface="Courier New" pitchFamily="49" charset="0"/>
                <a:cs typeface="Courier New" pitchFamily="49" charset="0"/>
              </a:rPr>
              <a:t>2</a:t>
            </a:r>
          </a:p>
        </p:txBody>
      </p:sp>
      <p:sp>
        <p:nvSpPr>
          <p:cNvPr id="18" name="TextBox 17"/>
          <p:cNvSpPr txBox="1"/>
          <p:nvPr/>
        </p:nvSpPr>
        <p:spPr>
          <a:xfrm>
            <a:off x="7086316" y="3459532"/>
            <a:ext cx="506410" cy="369332"/>
          </a:xfrm>
          <a:prstGeom prst="rect">
            <a:avLst/>
          </a:prstGeom>
          <a:noFill/>
        </p:spPr>
        <p:txBody>
          <a:bodyPr wrap="square" rtlCol="0">
            <a:spAutoFit/>
          </a:bodyPr>
          <a:lstStyle/>
          <a:p>
            <a:r>
              <a:rPr lang="en-US" dirty="0" smtClean="0">
                <a:latin typeface="Courier New" pitchFamily="49" charset="0"/>
                <a:cs typeface="Courier New" pitchFamily="49" charset="0"/>
              </a:rPr>
              <a:t>x</a:t>
            </a:r>
            <a:r>
              <a:rPr lang="en-US" baseline="-25000" dirty="0">
                <a:latin typeface="Courier New" pitchFamily="49" charset="0"/>
                <a:cs typeface="Courier New" pitchFamily="49" charset="0"/>
              </a:rPr>
              <a:t>3</a:t>
            </a:r>
          </a:p>
        </p:txBody>
      </p:sp>
      <p:cxnSp>
        <p:nvCxnSpPr>
          <p:cNvPr id="22" name="Straight Connector 21"/>
          <p:cNvCxnSpPr/>
          <p:nvPr/>
        </p:nvCxnSpPr>
        <p:spPr>
          <a:xfrm>
            <a:off x="8069016" y="3635243"/>
            <a:ext cx="0" cy="822021"/>
          </a:xfrm>
          <a:prstGeom prst="line">
            <a:avLst/>
          </a:prstGeom>
          <a:ln w="12700">
            <a:headEnd type="ova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2853520" y="4457264"/>
            <a:ext cx="521549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2853520" y="3906969"/>
            <a:ext cx="0" cy="550295"/>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12" name="Footer Placeholder 11"/>
          <p:cNvSpPr>
            <a:spLocks noGrp="1"/>
          </p:cNvSpPr>
          <p:nvPr>
            <p:ph type="ftr" sz="quarter" idx="11"/>
          </p:nvPr>
        </p:nvSpPr>
        <p:spPr/>
        <p:txBody>
          <a:bodyPr/>
          <a:lstStyle/>
          <a:p>
            <a:r>
              <a:rPr lang="en-US" smtClean="0"/>
              <a:t>Data Structures and Programming Techniques</a:t>
            </a:r>
            <a:endParaRPr lang="en-US"/>
          </a:p>
        </p:txBody>
      </p:sp>
      <p:sp>
        <p:nvSpPr>
          <p:cNvPr id="19" name="Slide Number Placeholder 18"/>
          <p:cNvSpPr>
            <a:spLocks noGrp="1"/>
          </p:cNvSpPr>
          <p:nvPr>
            <p:ph type="sldNum" sz="quarter" idx="12"/>
          </p:nvPr>
        </p:nvSpPr>
        <p:spPr/>
        <p:txBody>
          <a:bodyPr/>
          <a:lstStyle/>
          <a:p>
            <a:fld id="{021D7288-0BBD-41EF-94D8-6A1CF38DA2F8}" type="slidenum">
              <a:rPr lang="en-US" smtClean="0"/>
              <a:t>12</a:t>
            </a:fld>
            <a:endParaRPr lang="en-US"/>
          </a:p>
        </p:txBody>
      </p:sp>
    </p:spTree>
    <p:extLst>
      <p:ext uri="{BB962C8B-B14F-4D97-AF65-F5344CB8AC3E}">
        <p14:creationId xmlns:p14="http://schemas.microsoft.com/office/powerpoint/2010/main" val="23687891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Two-Way Linked Lists</a:t>
            </a:r>
            <a:endParaRPr lang="en-US" dirty="0"/>
          </a:p>
        </p:txBody>
      </p:sp>
      <p:sp>
        <p:nvSpPr>
          <p:cNvPr id="3" name="Content Placeholder 2"/>
          <p:cNvSpPr>
            <a:spLocks noGrp="1"/>
          </p:cNvSpPr>
          <p:nvPr>
            <p:ph idx="1"/>
          </p:nvPr>
        </p:nvSpPr>
        <p:spPr/>
        <p:txBody>
          <a:bodyPr/>
          <a:lstStyle/>
          <a:p>
            <a:r>
              <a:rPr lang="en-US" dirty="0" smtClean="0"/>
              <a:t>Two-way linked lists are formed from nodes that have pointers to both their right and left neighbors on the list.</a:t>
            </a:r>
            <a:endParaRPr lang="en-US" dirty="0"/>
          </a:p>
        </p:txBody>
      </p:sp>
      <p:cxnSp>
        <p:nvCxnSpPr>
          <p:cNvPr id="5" name="Straight Arrow Connector 4"/>
          <p:cNvCxnSpPr/>
          <p:nvPr/>
        </p:nvCxnSpPr>
        <p:spPr>
          <a:xfrm>
            <a:off x="3175457" y="4428042"/>
            <a:ext cx="795592" cy="0"/>
          </a:xfrm>
          <a:prstGeom prst="straightConnector1">
            <a:avLst/>
          </a:prstGeom>
          <a:ln w="12700">
            <a:solidFill>
              <a:schemeClr val="tx2"/>
            </a:solidFill>
            <a:headEnd type="oval"/>
            <a:tailEnd type="triangle"/>
          </a:ln>
        </p:spPr>
        <p:style>
          <a:lnRef idx="1">
            <a:schemeClr val="dk1"/>
          </a:lnRef>
          <a:fillRef idx="0">
            <a:schemeClr val="dk1"/>
          </a:fillRef>
          <a:effectRef idx="0">
            <a:schemeClr val="dk1"/>
          </a:effectRef>
          <a:fontRef idx="minor">
            <a:schemeClr val="tx1"/>
          </a:fontRef>
        </p:style>
      </p:cxnSp>
      <p:sp>
        <p:nvSpPr>
          <p:cNvPr id="7" name="Rectangle 6"/>
          <p:cNvSpPr/>
          <p:nvPr/>
        </p:nvSpPr>
        <p:spPr>
          <a:xfrm>
            <a:off x="5107630" y="4260398"/>
            <a:ext cx="56635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317139" y="4268388"/>
            <a:ext cx="506410" cy="369332"/>
          </a:xfrm>
          <a:prstGeom prst="rect">
            <a:avLst/>
          </a:prstGeom>
          <a:noFill/>
        </p:spPr>
        <p:txBody>
          <a:bodyPr wrap="square" rtlCol="0">
            <a:spAutoFit/>
          </a:bodyPr>
          <a:lstStyle/>
          <a:p>
            <a:r>
              <a:rPr lang="en-US" dirty="0" smtClean="0">
                <a:latin typeface="Courier New" pitchFamily="49" charset="0"/>
                <a:cs typeface="Courier New" pitchFamily="49" charset="0"/>
              </a:rPr>
              <a:t>x</a:t>
            </a:r>
            <a:r>
              <a:rPr lang="en-US" baseline="-25000" dirty="0" smtClean="0">
                <a:latin typeface="Courier New" pitchFamily="49" charset="0"/>
                <a:cs typeface="Courier New" pitchFamily="49" charset="0"/>
              </a:rPr>
              <a:t>1</a:t>
            </a:r>
            <a:endParaRPr lang="en-US" baseline="-25000" dirty="0">
              <a:latin typeface="Courier New" pitchFamily="49" charset="0"/>
              <a:cs typeface="Courier New" pitchFamily="49" charset="0"/>
            </a:endParaRPr>
          </a:p>
        </p:txBody>
      </p:sp>
      <p:sp>
        <p:nvSpPr>
          <p:cNvPr id="12" name="TextBox 11"/>
          <p:cNvSpPr txBox="1"/>
          <p:nvPr/>
        </p:nvSpPr>
        <p:spPr>
          <a:xfrm>
            <a:off x="116359" y="4333938"/>
            <a:ext cx="648072" cy="369332"/>
          </a:xfrm>
          <a:prstGeom prst="rect">
            <a:avLst/>
          </a:prstGeom>
          <a:noFill/>
        </p:spPr>
        <p:txBody>
          <a:bodyPr wrap="square" rtlCol="0">
            <a:spAutoFit/>
          </a:bodyPr>
          <a:lstStyle/>
          <a:p>
            <a:r>
              <a:rPr lang="en-US" dirty="0">
                <a:latin typeface="Courier New" pitchFamily="49" charset="0"/>
                <a:cs typeface="Courier New" pitchFamily="49" charset="0"/>
              </a:rPr>
              <a:t>L</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cxnSp>
        <p:nvCxnSpPr>
          <p:cNvPr id="14" name="Straight Arrow Connector 13"/>
          <p:cNvCxnSpPr/>
          <p:nvPr/>
        </p:nvCxnSpPr>
        <p:spPr>
          <a:xfrm flipV="1">
            <a:off x="780852" y="4461363"/>
            <a:ext cx="897329" cy="1958"/>
          </a:xfrm>
          <a:prstGeom prst="straightConnector1">
            <a:avLst/>
          </a:prstGeom>
          <a:ln w="12700">
            <a:solidFill>
              <a:schemeClr val="tx2"/>
            </a:solidFill>
            <a:headEnd type="oval"/>
            <a:tailEnd type="triangle"/>
          </a:ln>
        </p:spPr>
        <p:style>
          <a:lnRef idx="1">
            <a:schemeClr val="dk1"/>
          </a:lnRef>
          <a:fillRef idx="0">
            <a:schemeClr val="dk1"/>
          </a:fillRef>
          <a:effectRef idx="0">
            <a:schemeClr val="dk1"/>
          </a:effectRef>
          <a:fontRef idx="minor">
            <a:schemeClr val="tx1"/>
          </a:fontRef>
        </p:style>
      </p:cxnSp>
      <p:sp>
        <p:nvSpPr>
          <p:cNvPr id="16" name="TextBox 15"/>
          <p:cNvSpPr txBox="1"/>
          <p:nvPr/>
        </p:nvSpPr>
        <p:spPr>
          <a:xfrm>
            <a:off x="4648943" y="4276437"/>
            <a:ext cx="506410" cy="369332"/>
          </a:xfrm>
          <a:prstGeom prst="rect">
            <a:avLst/>
          </a:prstGeom>
          <a:noFill/>
        </p:spPr>
        <p:txBody>
          <a:bodyPr wrap="square" rtlCol="0">
            <a:spAutoFit/>
          </a:bodyPr>
          <a:lstStyle/>
          <a:p>
            <a:r>
              <a:rPr lang="en-US" dirty="0" smtClean="0">
                <a:latin typeface="Courier New" pitchFamily="49" charset="0"/>
                <a:cs typeface="Courier New" pitchFamily="49" charset="0"/>
              </a:rPr>
              <a:t>x</a:t>
            </a:r>
            <a:r>
              <a:rPr lang="en-US" baseline="-25000" dirty="0">
                <a:latin typeface="Courier New" pitchFamily="49" charset="0"/>
                <a:cs typeface="Courier New" pitchFamily="49" charset="0"/>
              </a:rPr>
              <a:t>2</a:t>
            </a:r>
          </a:p>
        </p:txBody>
      </p:sp>
      <p:sp>
        <p:nvSpPr>
          <p:cNvPr id="17" name="TextBox 16"/>
          <p:cNvSpPr txBox="1"/>
          <p:nvPr/>
        </p:nvSpPr>
        <p:spPr>
          <a:xfrm>
            <a:off x="6752750" y="4267153"/>
            <a:ext cx="506410" cy="369332"/>
          </a:xfrm>
          <a:prstGeom prst="rect">
            <a:avLst/>
          </a:prstGeom>
          <a:noFill/>
        </p:spPr>
        <p:txBody>
          <a:bodyPr wrap="square" rtlCol="0">
            <a:spAutoFit/>
          </a:bodyPr>
          <a:lstStyle/>
          <a:p>
            <a:r>
              <a:rPr lang="en-US" dirty="0" smtClean="0">
                <a:latin typeface="Courier New" pitchFamily="49" charset="0"/>
                <a:cs typeface="Courier New" pitchFamily="49" charset="0"/>
              </a:rPr>
              <a:t>x</a:t>
            </a:r>
            <a:r>
              <a:rPr lang="en-US" baseline="-25000" dirty="0">
                <a:latin typeface="Courier New" pitchFamily="49" charset="0"/>
                <a:cs typeface="Courier New" pitchFamily="49" charset="0"/>
              </a:rPr>
              <a:t>3</a:t>
            </a:r>
          </a:p>
        </p:txBody>
      </p:sp>
      <p:sp>
        <p:nvSpPr>
          <p:cNvPr id="21" name="Rectangle 20"/>
          <p:cNvSpPr/>
          <p:nvPr/>
        </p:nvSpPr>
        <p:spPr>
          <a:xfrm>
            <a:off x="2287168" y="4245453"/>
            <a:ext cx="56635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1698700" y="4258350"/>
            <a:ext cx="56635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536061" y="4283951"/>
            <a:ext cx="56635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2853520" y="4259376"/>
            <a:ext cx="56635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971049" y="4271222"/>
            <a:ext cx="56635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4537401" y="4266057"/>
            <a:ext cx="56635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Arrow Connector 31"/>
          <p:cNvCxnSpPr/>
          <p:nvPr/>
        </p:nvCxnSpPr>
        <p:spPr>
          <a:xfrm>
            <a:off x="3419872" y="4546412"/>
            <a:ext cx="795592" cy="0"/>
          </a:xfrm>
          <a:prstGeom prst="straightConnector1">
            <a:avLst/>
          </a:prstGeom>
          <a:ln w="12700">
            <a:solidFill>
              <a:schemeClr val="tx2"/>
            </a:solidFill>
            <a:headEnd type="triangle"/>
            <a:tailEnd type="oval"/>
          </a:ln>
        </p:spPr>
        <p:style>
          <a:lnRef idx="1">
            <a:schemeClr val="dk1"/>
          </a:lnRef>
          <a:fillRef idx="0">
            <a:schemeClr val="dk1"/>
          </a:fillRef>
          <a:effectRef idx="0">
            <a:schemeClr val="dk1"/>
          </a:effectRef>
          <a:fontRef idx="minor">
            <a:schemeClr val="tx1"/>
          </a:fontRef>
        </p:style>
      </p:cxnSp>
      <p:sp>
        <p:nvSpPr>
          <p:cNvPr id="33" name="Rectangle 32"/>
          <p:cNvSpPr/>
          <p:nvPr/>
        </p:nvSpPr>
        <p:spPr>
          <a:xfrm>
            <a:off x="6752750" y="4247297"/>
            <a:ext cx="56635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6186398" y="4268388"/>
            <a:ext cx="56635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7319102" y="4245453"/>
            <a:ext cx="566352"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6" name="Straight Arrow Connector 35"/>
          <p:cNvCxnSpPr/>
          <p:nvPr/>
        </p:nvCxnSpPr>
        <p:spPr>
          <a:xfrm>
            <a:off x="5390806" y="4424609"/>
            <a:ext cx="795592" cy="0"/>
          </a:xfrm>
          <a:prstGeom prst="straightConnector1">
            <a:avLst/>
          </a:prstGeom>
          <a:ln w="12700">
            <a:solidFill>
              <a:schemeClr val="tx2"/>
            </a:solidFill>
            <a:headEnd type="ova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p:cNvCxnSpPr/>
          <p:nvPr/>
        </p:nvCxnSpPr>
        <p:spPr>
          <a:xfrm>
            <a:off x="5673982" y="4554471"/>
            <a:ext cx="795592" cy="0"/>
          </a:xfrm>
          <a:prstGeom prst="straightConnector1">
            <a:avLst/>
          </a:prstGeom>
          <a:ln w="12700">
            <a:solidFill>
              <a:schemeClr val="tx2"/>
            </a:solidFill>
            <a:headEnd type="triangle"/>
            <a:tailEnd type="oval"/>
          </a:ln>
        </p:spPr>
        <p:style>
          <a:lnRef idx="1">
            <a:schemeClr val="dk1"/>
          </a:lnRef>
          <a:fillRef idx="0">
            <a:schemeClr val="dk1"/>
          </a:fillRef>
          <a:effectRef idx="0">
            <a:schemeClr val="dk1"/>
          </a:effectRef>
          <a:fontRef idx="minor">
            <a:schemeClr val="tx1"/>
          </a:fontRef>
        </p:style>
      </p:cxnSp>
      <p:sp>
        <p:nvSpPr>
          <p:cNvPr id="38" name="TextBox 37"/>
          <p:cNvSpPr txBox="1"/>
          <p:nvPr/>
        </p:nvSpPr>
        <p:spPr>
          <a:xfrm>
            <a:off x="7345029" y="3988275"/>
            <a:ext cx="912977" cy="769441"/>
          </a:xfrm>
          <a:prstGeom prst="rect">
            <a:avLst/>
          </a:prstGeom>
          <a:noFill/>
        </p:spPr>
        <p:txBody>
          <a:bodyPr wrap="square" rtlCol="0">
            <a:spAutoFit/>
          </a:bodyPr>
          <a:lstStyle/>
          <a:p>
            <a:r>
              <a:rPr lang="en-US" sz="4400" dirty="0">
                <a:latin typeface="Courier New" pitchFamily="49" charset="0"/>
                <a:cs typeface="Courier New" pitchFamily="49" charset="0"/>
              </a:rPr>
              <a:t>.</a:t>
            </a:r>
          </a:p>
        </p:txBody>
      </p:sp>
      <p:sp>
        <p:nvSpPr>
          <p:cNvPr id="39" name="TextBox 38"/>
          <p:cNvSpPr txBox="1"/>
          <p:nvPr/>
        </p:nvSpPr>
        <p:spPr>
          <a:xfrm>
            <a:off x="1698700" y="3933829"/>
            <a:ext cx="912977" cy="769441"/>
          </a:xfrm>
          <a:prstGeom prst="rect">
            <a:avLst/>
          </a:prstGeom>
          <a:noFill/>
        </p:spPr>
        <p:txBody>
          <a:bodyPr wrap="square" rtlCol="0">
            <a:spAutoFit/>
          </a:bodyPr>
          <a:lstStyle/>
          <a:p>
            <a:r>
              <a:rPr lang="en-US" sz="4400" dirty="0">
                <a:latin typeface="Courier New" pitchFamily="49" charset="0"/>
                <a:cs typeface="Courier New" pitchFamily="49" charset="0"/>
              </a:rPr>
              <a:t>.</a:t>
            </a:r>
          </a:p>
        </p:txBody>
      </p:sp>
      <p:sp>
        <p:nvSpPr>
          <p:cNvPr id="40" name="TextBox 39"/>
          <p:cNvSpPr txBox="1"/>
          <p:nvPr/>
        </p:nvSpPr>
        <p:spPr>
          <a:xfrm>
            <a:off x="1619503" y="3970298"/>
            <a:ext cx="697636" cy="276999"/>
          </a:xfrm>
          <a:prstGeom prst="rect">
            <a:avLst/>
          </a:prstGeom>
          <a:noFill/>
        </p:spPr>
        <p:txBody>
          <a:bodyPr wrap="square" rtlCol="0">
            <a:spAutoFit/>
          </a:bodyPr>
          <a:lstStyle/>
          <a:p>
            <a:r>
              <a:rPr lang="en-US" sz="1200" dirty="0" err="1" smtClean="0">
                <a:latin typeface="Courier New" pitchFamily="49" charset="0"/>
                <a:cs typeface="Courier New" pitchFamily="49" charset="0"/>
              </a:rPr>
              <a:t>LLink</a:t>
            </a:r>
            <a:endParaRPr lang="en-US" sz="1200" baseline="-25000" dirty="0">
              <a:latin typeface="Courier New" pitchFamily="49" charset="0"/>
              <a:cs typeface="Courier New" pitchFamily="49" charset="0"/>
            </a:endParaRPr>
          </a:p>
        </p:txBody>
      </p:sp>
      <p:sp>
        <p:nvSpPr>
          <p:cNvPr id="41" name="TextBox 40"/>
          <p:cNvSpPr txBox="1"/>
          <p:nvPr/>
        </p:nvSpPr>
        <p:spPr>
          <a:xfrm>
            <a:off x="2221526" y="3994223"/>
            <a:ext cx="697636" cy="276999"/>
          </a:xfrm>
          <a:prstGeom prst="rect">
            <a:avLst/>
          </a:prstGeom>
          <a:noFill/>
        </p:spPr>
        <p:txBody>
          <a:bodyPr wrap="square" rtlCol="0">
            <a:spAutoFit/>
          </a:bodyPr>
          <a:lstStyle/>
          <a:p>
            <a:r>
              <a:rPr lang="en-US" sz="1200" dirty="0" smtClean="0">
                <a:latin typeface="Courier New" pitchFamily="49" charset="0"/>
                <a:cs typeface="Courier New" pitchFamily="49" charset="0"/>
              </a:rPr>
              <a:t>Item</a:t>
            </a:r>
            <a:endParaRPr lang="en-US" sz="1200" baseline="-25000" dirty="0">
              <a:latin typeface="Courier New" pitchFamily="49" charset="0"/>
              <a:cs typeface="Courier New" pitchFamily="49" charset="0"/>
            </a:endParaRPr>
          </a:p>
        </p:txBody>
      </p:sp>
      <p:sp>
        <p:nvSpPr>
          <p:cNvPr id="42" name="TextBox 41"/>
          <p:cNvSpPr txBox="1"/>
          <p:nvPr/>
        </p:nvSpPr>
        <p:spPr>
          <a:xfrm>
            <a:off x="2857613" y="3981580"/>
            <a:ext cx="697636" cy="276999"/>
          </a:xfrm>
          <a:prstGeom prst="rect">
            <a:avLst/>
          </a:prstGeom>
          <a:noFill/>
        </p:spPr>
        <p:txBody>
          <a:bodyPr wrap="square" rtlCol="0">
            <a:spAutoFit/>
          </a:bodyPr>
          <a:lstStyle/>
          <a:p>
            <a:r>
              <a:rPr lang="en-US" sz="1200" dirty="0" err="1">
                <a:latin typeface="Courier New" pitchFamily="49" charset="0"/>
                <a:cs typeface="Courier New" pitchFamily="49" charset="0"/>
              </a:rPr>
              <a:t>R</a:t>
            </a:r>
            <a:r>
              <a:rPr lang="en-US" sz="1200" dirty="0" err="1" smtClean="0">
                <a:latin typeface="Courier New" pitchFamily="49" charset="0"/>
                <a:cs typeface="Courier New" pitchFamily="49" charset="0"/>
              </a:rPr>
              <a:t>Link</a:t>
            </a:r>
            <a:endParaRPr lang="en-US" sz="1200" baseline="-25000" dirty="0">
              <a:latin typeface="Courier New" pitchFamily="49" charset="0"/>
              <a:cs typeface="Courier New" pitchFamily="49" charset="0"/>
            </a:endParaRPr>
          </a:p>
        </p:txBody>
      </p:sp>
      <p:sp>
        <p:nvSpPr>
          <p:cNvPr id="43" name="TextBox 42"/>
          <p:cNvSpPr txBox="1"/>
          <p:nvPr/>
        </p:nvSpPr>
        <p:spPr>
          <a:xfrm>
            <a:off x="3951307" y="3968454"/>
            <a:ext cx="697636" cy="276999"/>
          </a:xfrm>
          <a:prstGeom prst="rect">
            <a:avLst/>
          </a:prstGeom>
          <a:noFill/>
        </p:spPr>
        <p:txBody>
          <a:bodyPr wrap="square" rtlCol="0">
            <a:spAutoFit/>
          </a:bodyPr>
          <a:lstStyle/>
          <a:p>
            <a:r>
              <a:rPr lang="en-US" sz="1200" dirty="0" err="1" smtClean="0">
                <a:latin typeface="Courier New" pitchFamily="49" charset="0"/>
                <a:cs typeface="Courier New" pitchFamily="49" charset="0"/>
              </a:rPr>
              <a:t>LLink</a:t>
            </a:r>
            <a:endParaRPr lang="en-US" sz="1200" baseline="-25000" dirty="0">
              <a:latin typeface="Courier New" pitchFamily="49" charset="0"/>
              <a:cs typeface="Courier New" pitchFamily="49" charset="0"/>
            </a:endParaRPr>
          </a:p>
        </p:txBody>
      </p:sp>
      <p:sp>
        <p:nvSpPr>
          <p:cNvPr id="44" name="TextBox 43"/>
          <p:cNvSpPr txBox="1"/>
          <p:nvPr/>
        </p:nvSpPr>
        <p:spPr>
          <a:xfrm>
            <a:off x="4537401" y="3968454"/>
            <a:ext cx="697636" cy="276999"/>
          </a:xfrm>
          <a:prstGeom prst="rect">
            <a:avLst/>
          </a:prstGeom>
          <a:noFill/>
        </p:spPr>
        <p:txBody>
          <a:bodyPr wrap="square" rtlCol="0">
            <a:spAutoFit/>
          </a:bodyPr>
          <a:lstStyle/>
          <a:p>
            <a:r>
              <a:rPr lang="en-US" sz="1200" dirty="0" smtClean="0">
                <a:latin typeface="Courier New" pitchFamily="49" charset="0"/>
                <a:cs typeface="Courier New" pitchFamily="49" charset="0"/>
              </a:rPr>
              <a:t>Item</a:t>
            </a:r>
            <a:endParaRPr lang="en-US" sz="1200" baseline="-25000" dirty="0">
              <a:latin typeface="Courier New" pitchFamily="49" charset="0"/>
              <a:cs typeface="Courier New" pitchFamily="49" charset="0"/>
            </a:endParaRPr>
          </a:p>
        </p:txBody>
      </p:sp>
      <p:sp>
        <p:nvSpPr>
          <p:cNvPr id="45" name="TextBox 44"/>
          <p:cNvSpPr txBox="1"/>
          <p:nvPr/>
        </p:nvSpPr>
        <p:spPr>
          <a:xfrm>
            <a:off x="5100282" y="3957946"/>
            <a:ext cx="697636" cy="276999"/>
          </a:xfrm>
          <a:prstGeom prst="rect">
            <a:avLst/>
          </a:prstGeom>
          <a:noFill/>
        </p:spPr>
        <p:txBody>
          <a:bodyPr wrap="square" rtlCol="0">
            <a:spAutoFit/>
          </a:bodyPr>
          <a:lstStyle/>
          <a:p>
            <a:r>
              <a:rPr lang="en-US" sz="1200" dirty="0" err="1">
                <a:latin typeface="Courier New" pitchFamily="49" charset="0"/>
                <a:cs typeface="Courier New" pitchFamily="49" charset="0"/>
              </a:rPr>
              <a:t>R</a:t>
            </a:r>
            <a:r>
              <a:rPr lang="en-US" sz="1200" dirty="0" err="1" smtClean="0">
                <a:latin typeface="Courier New" pitchFamily="49" charset="0"/>
                <a:cs typeface="Courier New" pitchFamily="49" charset="0"/>
              </a:rPr>
              <a:t>Link</a:t>
            </a:r>
            <a:endParaRPr lang="en-US" sz="1200" baseline="-25000" dirty="0">
              <a:latin typeface="Courier New" pitchFamily="49" charset="0"/>
              <a:cs typeface="Courier New" pitchFamily="49" charset="0"/>
            </a:endParaRPr>
          </a:p>
        </p:txBody>
      </p:sp>
      <p:sp>
        <p:nvSpPr>
          <p:cNvPr id="46" name="TextBox 45"/>
          <p:cNvSpPr txBox="1"/>
          <p:nvPr/>
        </p:nvSpPr>
        <p:spPr>
          <a:xfrm>
            <a:off x="7319102" y="3968453"/>
            <a:ext cx="697636" cy="276999"/>
          </a:xfrm>
          <a:prstGeom prst="rect">
            <a:avLst/>
          </a:prstGeom>
          <a:noFill/>
        </p:spPr>
        <p:txBody>
          <a:bodyPr wrap="square" rtlCol="0">
            <a:spAutoFit/>
          </a:bodyPr>
          <a:lstStyle/>
          <a:p>
            <a:r>
              <a:rPr lang="en-US" sz="1200" dirty="0" err="1">
                <a:latin typeface="Courier New" pitchFamily="49" charset="0"/>
                <a:cs typeface="Courier New" pitchFamily="49" charset="0"/>
              </a:rPr>
              <a:t>R</a:t>
            </a:r>
            <a:r>
              <a:rPr lang="en-US" sz="1200" dirty="0" err="1" smtClean="0">
                <a:latin typeface="Courier New" pitchFamily="49" charset="0"/>
                <a:cs typeface="Courier New" pitchFamily="49" charset="0"/>
              </a:rPr>
              <a:t>Link</a:t>
            </a:r>
            <a:endParaRPr lang="en-US" sz="1200" baseline="-25000" dirty="0">
              <a:latin typeface="Courier New" pitchFamily="49" charset="0"/>
              <a:cs typeface="Courier New" pitchFamily="49" charset="0"/>
            </a:endParaRPr>
          </a:p>
        </p:txBody>
      </p:sp>
      <p:sp>
        <p:nvSpPr>
          <p:cNvPr id="48" name="TextBox 47"/>
          <p:cNvSpPr txBox="1"/>
          <p:nvPr/>
        </p:nvSpPr>
        <p:spPr>
          <a:xfrm>
            <a:off x="6687108" y="3957945"/>
            <a:ext cx="697636" cy="276999"/>
          </a:xfrm>
          <a:prstGeom prst="rect">
            <a:avLst/>
          </a:prstGeom>
          <a:noFill/>
        </p:spPr>
        <p:txBody>
          <a:bodyPr wrap="square" rtlCol="0">
            <a:spAutoFit/>
          </a:bodyPr>
          <a:lstStyle/>
          <a:p>
            <a:r>
              <a:rPr lang="en-US" sz="1200" dirty="0" smtClean="0">
                <a:latin typeface="Courier New" pitchFamily="49" charset="0"/>
                <a:cs typeface="Courier New" pitchFamily="49" charset="0"/>
              </a:rPr>
              <a:t>Item</a:t>
            </a:r>
            <a:endParaRPr lang="en-US" sz="1200" baseline="-25000" dirty="0">
              <a:latin typeface="Courier New" pitchFamily="49" charset="0"/>
              <a:cs typeface="Courier New" pitchFamily="49" charset="0"/>
            </a:endParaRPr>
          </a:p>
        </p:txBody>
      </p:sp>
      <p:sp>
        <p:nvSpPr>
          <p:cNvPr id="49" name="TextBox 48"/>
          <p:cNvSpPr txBox="1"/>
          <p:nvPr/>
        </p:nvSpPr>
        <p:spPr>
          <a:xfrm>
            <a:off x="6120756" y="3968452"/>
            <a:ext cx="697636" cy="276999"/>
          </a:xfrm>
          <a:prstGeom prst="rect">
            <a:avLst/>
          </a:prstGeom>
          <a:noFill/>
        </p:spPr>
        <p:txBody>
          <a:bodyPr wrap="square" rtlCol="0">
            <a:spAutoFit/>
          </a:bodyPr>
          <a:lstStyle/>
          <a:p>
            <a:r>
              <a:rPr lang="en-US" sz="1200" dirty="0" err="1" smtClean="0">
                <a:latin typeface="Courier New" pitchFamily="49" charset="0"/>
                <a:cs typeface="Courier New" pitchFamily="49" charset="0"/>
              </a:rPr>
              <a:t>LLink</a:t>
            </a:r>
            <a:endParaRPr lang="en-US" sz="1200" baseline="-250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6" name="Slide Number Placeholder 5"/>
          <p:cNvSpPr>
            <a:spLocks noGrp="1"/>
          </p:cNvSpPr>
          <p:nvPr>
            <p:ph type="sldNum" sz="quarter" idx="12"/>
          </p:nvPr>
        </p:nvSpPr>
        <p:spPr/>
        <p:txBody>
          <a:bodyPr/>
          <a:lstStyle/>
          <a:p>
            <a:fld id="{021D7288-0BBD-41EF-94D8-6A1CF38DA2F8}" type="slidenum">
              <a:rPr lang="en-US" smtClean="0"/>
              <a:t>13</a:t>
            </a:fld>
            <a:endParaRPr lang="en-US"/>
          </a:p>
        </p:txBody>
      </p:sp>
    </p:spTree>
    <p:extLst>
      <p:ext uri="{BB962C8B-B14F-4D97-AF65-F5344CB8AC3E}">
        <p14:creationId xmlns:p14="http://schemas.microsoft.com/office/powerpoint/2010/main" val="27444371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Two-Way Linked Lists (cont’d)</a:t>
            </a:r>
            <a:endParaRPr lang="en-US" dirty="0"/>
          </a:p>
        </p:txBody>
      </p:sp>
      <p:sp>
        <p:nvSpPr>
          <p:cNvPr id="3" name="Content Placeholder 2"/>
          <p:cNvSpPr>
            <a:spLocks noGrp="1"/>
          </p:cNvSpPr>
          <p:nvPr>
            <p:ph idx="1"/>
          </p:nvPr>
        </p:nvSpPr>
        <p:spPr/>
        <p:txBody>
          <a:bodyPr/>
          <a:lstStyle/>
          <a:p>
            <a:r>
              <a:rPr lang="en-US" dirty="0" smtClean="0"/>
              <a:t>Given a pointer to a node </a:t>
            </a:r>
            <a:r>
              <a:rPr lang="en-US" i="1" dirty="0" smtClean="0"/>
              <a:t>N</a:t>
            </a:r>
            <a:r>
              <a:rPr lang="en-US" dirty="0" smtClean="0"/>
              <a:t> in a two-way linked list, we can follow links in either direction to access other nodes.</a:t>
            </a:r>
          </a:p>
          <a:p>
            <a:r>
              <a:rPr lang="en-US" dirty="0" smtClean="0"/>
              <a:t>We can insert a node </a:t>
            </a:r>
            <a:r>
              <a:rPr lang="en-US" i="1" dirty="0" smtClean="0"/>
              <a:t>M</a:t>
            </a:r>
            <a:r>
              <a:rPr lang="en-US" dirty="0" smtClean="0"/>
              <a:t> either before or after </a:t>
            </a:r>
            <a:r>
              <a:rPr lang="en-US" i="1" dirty="0" smtClean="0"/>
              <a:t>N</a:t>
            </a:r>
            <a:r>
              <a:rPr lang="en-US" dirty="0" smtClean="0"/>
              <a:t> starting only with the information given by the pointer to </a:t>
            </a:r>
            <a:r>
              <a:rPr lang="en-US" i="1" dirty="0" smtClean="0"/>
              <a:t>N</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021D7288-0BBD-41EF-94D8-6A1CF38DA2F8}" type="slidenum">
              <a:rPr lang="en-US" smtClean="0"/>
              <a:t>14</a:t>
            </a:fld>
            <a:endParaRPr lang="en-US"/>
          </a:p>
        </p:txBody>
      </p:sp>
    </p:spTree>
    <p:extLst>
      <p:ext uri="{BB962C8B-B14F-4D97-AF65-F5344CB8AC3E}">
        <p14:creationId xmlns:p14="http://schemas.microsoft.com/office/powerpoint/2010/main" val="31536245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Linked Lists with Header Nodes</a:t>
            </a:r>
            <a:endParaRPr lang="en-US" dirty="0"/>
          </a:p>
        </p:txBody>
      </p:sp>
      <p:sp>
        <p:nvSpPr>
          <p:cNvPr id="3" name="Content Placeholder 2"/>
          <p:cNvSpPr>
            <a:spLocks noGrp="1"/>
          </p:cNvSpPr>
          <p:nvPr>
            <p:ph idx="1"/>
          </p:nvPr>
        </p:nvSpPr>
        <p:spPr/>
        <p:txBody>
          <a:bodyPr/>
          <a:lstStyle/>
          <a:p>
            <a:r>
              <a:rPr lang="en-US" dirty="0" smtClean="0"/>
              <a:t>Sometimes it is convenient to have a special </a:t>
            </a:r>
            <a:r>
              <a:rPr lang="en-US" b="1" dirty="0" smtClean="0"/>
              <a:t>header node </a:t>
            </a:r>
            <a:r>
              <a:rPr lang="en-US" dirty="0" smtClean="0"/>
              <a:t>that points to the first node in a linked list of item nodes.</a:t>
            </a:r>
            <a:endParaRPr lang="en-US" dirty="0"/>
          </a:p>
        </p:txBody>
      </p:sp>
      <p:sp>
        <p:nvSpPr>
          <p:cNvPr id="4" name="Rectangle 3"/>
          <p:cNvSpPr/>
          <p:nvPr/>
        </p:nvSpPr>
        <p:spPr>
          <a:xfrm>
            <a:off x="2124026" y="3932682"/>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flipV="1">
            <a:off x="3218269" y="4149080"/>
            <a:ext cx="1319133" cy="1"/>
          </a:xfrm>
          <a:prstGeom prst="straightConnector1">
            <a:avLst/>
          </a:prstGeom>
          <a:ln w="12700">
            <a:headEnd type="oval"/>
            <a:tailEnd type="triangle"/>
          </a:ln>
        </p:spPr>
        <p:style>
          <a:lnRef idx="1">
            <a:schemeClr val="dk1"/>
          </a:lnRef>
          <a:fillRef idx="0">
            <a:schemeClr val="dk1"/>
          </a:fillRef>
          <a:effectRef idx="0">
            <a:schemeClr val="dk1"/>
          </a:effectRef>
          <a:fontRef idx="minor">
            <a:schemeClr val="tx1"/>
          </a:fontRef>
        </p:style>
      </p:cxnSp>
      <p:cxnSp>
        <p:nvCxnSpPr>
          <p:cNvPr id="6" name="Straight Arrow Connector 5"/>
          <p:cNvCxnSpPr/>
          <p:nvPr/>
        </p:nvCxnSpPr>
        <p:spPr>
          <a:xfrm flipV="1">
            <a:off x="5645500" y="4137274"/>
            <a:ext cx="1319133" cy="1"/>
          </a:xfrm>
          <a:prstGeom prst="straightConnector1">
            <a:avLst/>
          </a:prstGeom>
          <a:ln w="12700">
            <a:headEnd type="oval"/>
            <a:tailEnd type="triangle"/>
          </a:ln>
        </p:spPr>
        <p:style>
          <a:lnRef idx="1">
            <a:schemeClr val="dk1"/>
          </a:lnRef>
          <a:fillRef idx="0">
            <a:schemeClr val="dk1"/>
          </a:fillRef>
          <a:effectRef idx="0">
            <a:schemeClr val="dk1"/>
          </a:effectRef>
          <a:fontRef idx="minor">
            <a:schemeClr val="tx1"/>
          </a:fontRef>
        </p:style>
      </p:cxnSp>
      <p:sp>
        <p:nvSpPr>
          <p:cNvPr id="7" name="Rectangle 6"/>
          <p:cNvSpPr/>
          <p:nvPr/>
        </p:nvSpPr>
        <p:spPr>
          <a:xfrm>
            <a:off x="2853521" y="3936587"/>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537402" y="3933056"/>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280752" y="3928843"/>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974775" y="3910828"/>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235568" y="3968384"/>
            <a:ext cx="506410" cy="369332"/>
          </a:xfrm>
          <a:prstGeom prst="rect">
            <a:avLst/>
          </a:prstGeom>
          <a:noFill/>
        </p:spPr>
        <p:txBody>
          <a:bodyPr wrap="square" rtlCol="0">
            <a:spAutoFit/>
          </a:bodyPr>
          <a:lstStyle/>
          <a:p>
            <a:r>
              <a:rPr lang="en-US" dirty="0" smtClean="0">
                <a:latin typeface="Courier New" pitchFamily="49" charset="0"/>
                <a:cs typeface="Courier New" pitchFamily="49" charset="0"/>
              </a:rPr>
              <a:t>x</a:t>
            </a:r>
            <a:r>
              <a:rPr lang="en-US" baseline="-25000" dirty="0" smtClean="0">
                <a:latin typeface="Courier New" pitchFamily="49" charset="0"/>
                <a:cs typeface="Courier New" pitchFamily="49" charset="0"/>
              </a:rPr>
              <a:t>1</a:t>
            </a:r>
            <a:endParaRPr lang="en-US" baseline="-25000" dirty="0">
              <a:latin typeface="Courier New" pitchFamily="49" charset="0"/>
              <a:cs typeface="Courier New" pitchFamily="49" charset="0"/>
            </a:endParaRPr>
          </a:p>
        </p:txBody>
      </p:sp>
      <p:sp>
        <p:nvSpPr>
          <p:cNvPr id="12" name="TextBox 11"/>
          <p:cNvSpPr txBox="1"/>
          <p:nvPr/>
        </p:nvSpPr>
        <p:spPr>
          <a:xfrm>
            <a:off x="7826215" y="3601404"/>
            <a:ext cx="912977" cy="769441"/>
          </a:xfrm>
          <a:prstGeom prst="rect">
            <a:avLst/>
          </a:prstGeom>
          <a:noFill/>
        </p:spPr>
        <p:txBody>
          <a:bodyPr wrap="square" rtlCol="0">
            <a:spAutoFit/>
          </a:bodyPr>
          <a:lstStyle/>
          <a:p>
            <a:r>
              <a:rPr lang="en-US" sz="4400" dirty="0">
                <a:latin typeface="Courier New" pitchFamily="49" charset="0"/>
                <a:cs typeface="Courier New" pitchFamily="49" charset="0"/>
              </a:rPr>
              <a:t>.</a:t>
            </a:r>
          </a:p>
        </p:txBody>
      </p:sp>
      <p:sp>
        <p:nvSpPr>
          <p:cNvPr id="13" name="TextBox 12"/>
          <p:cNvSpPr txBox="1"/>
          <p:nvPr/>
        </p:nvSpPr>
        <p:spPr>
          <a:xfrm>
            <a:off x="471717" y="5017518"/>
            <a:ext cx="648072" cy="369332"/>
          </a:xfrm>
          <a:prstGeom prst="rect">
            <a:avLst/>
          </a:prstGeom>
          <a:noFill/>
        </p:spPr>
        <p:txBody>
          <a:bodyPr wrap="square" rtlCol="0">
            <a:spAutoFit/>
          </a:bodyPr>
          <a:lstStyle/>
          <a:p>
            <a:r>
              <a:rPr lang="en-US" dirty="0">
                <a:latin typeface="Courier New" pitchFamily="49" charset="0"/>
                <a:cs typeface="Courier New" pitchFamily="49" charset="0"/>
              </a:rPr>
              <a:t>L</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14" name="Rectangle 13"/>
          <p:cNvSpPr/>
          <p:nvPr/>
        </p:nvSpPr>
        <p:spPr>
          <a:xfrm>
            <a:off x="847934" y="3958825"/>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p:nvPr/>
        </p:nvCxnSpPr>
        <p:spPr>
          <a:xfrm flipV="1">
            <a:off x="1226697" y="4172359"/>
            <a:ext cx="897329" cy="1958"/>
          </a:xfrm>
          <a:prstGeom prst="straightConnector1">
            <a:avLst/>
          </a:prstGeom>
          <a:ln w="12700">
            <a:headEnd type="oval"/>
            <a:tailEnd type="triangle"/>
          </a:ln>
        </p:spPr>
        <p:style>
          <a:lnRef idx="1">
            <a:schemeClr val="dk1"/>
          </a:lnRef>
          <a:fillRef idx="0">
            <a:schemeClr val="dk1"/>
          </a:fillRef>
          <a:effectRef idx="0">
            <a:schemeClr val="dk1"/>
          </a:effectRef>
          <a:fontRef idx="minor">
            <a:schemeClr val="tx1"/>
          </a:fontRef>
        </p:style>
      </p:cxnSp>
      <p:sp>
        <p:nvSpPr>
          <p:cNvPr id="16" name="Rectangle 15"/>
          <p:cNvSpPr/>
          <p:nvPr/>
        </p:nvSpPr>
        <p:spPr>
          <a:xfrm>
            <a:off x="7704270" y="3903123"/>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4648944" y="3964040"/>
            <a:ext cx="506410" cy="369332"/>
          </a:xfrm>
          <a:prstGeom prst="rect">
            <a:avLst/>
          </a:prstGeom>
          <a:noFill/>
        </p:spPr>
        <p:txBody>
          <a:bodyPr wrap="square" rtlCol="0">
            <a:spAutoFit/>
          </a:bodyPr>
          <a:lstStyle/>
          <a:p>
            <a:r>
              <a:rPr lang="en-US" dirty="0" smtClean="0">
                <a:latin typeface="Courier New" pitchFamily="49" charset="0"/>
                <a:cs typeface="Courier New" pitchFamily="49" charset="0"/>
              </a:rPr>
              <a:t>x</a:t>
            </a:r>
            <a:r>
              <a:rPr lang="en-US" baseline="-25000" dirty="0">
                <a:latin typeface="Courier New" pitchFamily="49" charset="0"/>
                <a:cs typeface="Courier New" pitchFamily="49" charset="0"/>
              </a:rPr>
              <a:t>2</a:t>
            </a:r>
          </a:p>
        </p:txBody>
      </p:sp>
      <p:sp>
        <p:nvSpPr>
          <p:cNvPr id="18" name="TextBox 17"/>
          <p:cNvSpPr txBox="1"/>
          <p:nvPr/>
        </p:nvSpPr>
        <p:spPr>
          <a:xfrm>
            <a:off x="7086317" y="3943436"/>
            <a:ext cx="506410" cy="369332"/>
          </a:xfrm>
          <a:prstGeom prst="rect">
            <a:avLst/>
          </a:prstGeom>
          <a:noFill/>
        </p:spPr>
        <p:txBody>
          <a:bodyPr wrap="square" rtlCol="0">
            <a:spAutoFit/>
          </a:bodyPr>
          <a:lstStyle/>
          <a:p>
            <a:r>
              <a:rPr lang="en-US" dirty="0" smtClean="0">
                <a:latin typeface="Courier New" pitchFamily="49" charset="0"/>
                <a:cs typeface="Courier New" pitchFamily="49" charset="0"/>
              </a:rPr>
              <a:t>x</a:t>
            </a:r>
            <a:r>
              <a:rPr lang="en-US" baseline="-25000" dirty="0">
                <a:latin typeface="Courier New" pitchFamily="49" charset="0"/>
                <a:cs typeface="Courier New" pitchFamily="49" charset="0"/>
              </a:rPr>
              <a:t>3</a:t>
            </a:r>
          </a:p>
        </p:txBody>
      </p:sp>
      <p:sp>
        <p:nvSpPr>
          <p:cNvPr id="19" name="Rectangle 18"/>
          <p:cNvSpPr/>
          <p:nvPr/>
        </p:nvSpPr>
        <p:spPr>
          <a:xfrm>
            <a:off x="861949" y="5013176"/>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a:stCxn id="19" idx="0"/>
            <a:endCxn id="14" idx="2"/>
          </p:cNvCxnSpPr>
          <p:nvPr/>
        </p:nvCxnSpPr>
        <p:spPr>
          <a:xfrm flipH="1" flipV="1">
            <a:off x="1212682" y="4390873"/>
            <a:ext cx="14015" cy="622303"/>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78003" y="3416738"/>
            <a:ext cx="1754566" cy="369332"/>
          </a:xfrm>
          <a:prstGeom prst="rect">
            <a:avLst/>
          </a:prstGeom>
          <a:noFill/>
        </p:spPr>
        <p:txBody>
          <a:bodyPr wrap="square" rtlCol="0">
            <a:spAutoFit/>
          </a:bodyPr>
          <a:lstStyle/>
          <a:p>
            <a:r>
              <a:rPr lang="en-US" dirty="0" smtClean="0">
                <a:latin typeface="Courier New" pitchFamily="49" charset="0"/>
                <a:cs typeface="Courier New" pitchFamily="49" charset="0"/>
              </a:rPr>
              <a:t>Header Node</a:t>
            </a:r>
            <a:endParaRPr lang="en-US" baseline="-25000" dirty="0">
              <a:latin typeface="Courier New" pitchFamily="49" charset="0"/>
              <a:cs typeface="Courier New" pitchFamily="49" charset="0"/>
            </a:endParaRPr>
          </a:p>
        </p:txBody>
      </p:sp>
      <p:sp>
        <p:nvSpPr>
          <p:cNvPr id="20" name="Footer Placeholder 19"/>
          <p:cNvSpPr>
            <a:spLocks noGrp="1"/>
          </p:cNvSpPr>
          <p:nvPr>
            <p:ph type="ftr" sz="quarter" idx="11"/>
          </p:nvPr>
        </p:nvSpPr>
        <p:spPr/>
        <p:txBody>
          <a:bodyPr/>
          <a:lstStyle/>
          <a:p>
            <a:r>
              <a:rPr lang="en-US" smtClean="0"/>
              <a:t>Data Structures and Programming Techniques</a:t>
            </a:r>
            <a:endParaRPr lang="en-US"/>
          </a:p>
        </p:txBody>
      </p:sp>
      <p:sp>
        <p:nvSpPr>
          <p:cNvPr id="23" name="Slide Number Placeholder 22"/>
          <p:cNvSpPr>
            <a:spLocks noGrp="1"/>
          </p:cNvSpPr>
          <p:nvPr>
            <p:ph type="sldNum" sz="quarter" idx="12"/>
          </p:nvPr>
        </p:nvSpPr>
        <p:spPr/>
        <p:txBody>
          <a:bodyPr/>
          <a:lstStyle/>
          <a:p>
            <a:fld id="{021D7288-0BBD-41EF-94D8-6A1CF38DA2F8}" type="slidenum">
              <a:rPr lang="en-US" smtClean="0"/>
              <a:t>15</a:t>
            </a:fld>
            <a:endParaRPr lang="en-US"/>
          </a:p>
        </p:txBody>
      </p:sp>
    </p:spTree>
    <p:extLst>
      <p:ext uri="{BB962C8B-B14F-4D97-AF65-F5344CB8AC3E}">
        <p14:creationId xmlns:p14="http://schemas.microsoft.com/office/powerpoint/2010/main" val="23482919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Linked Lists with Header Nodes (cont’d)</a:t>
            </a:r>
            <a:endParaRPr lang="en-US" dirty="0"/>
          </a:p>
        </p:txBody>
      </p:sp>
      <p:sp>
        <p:nvSpPr>
          <p:cNvPr id="3" name="Content Placeholder 2"/>
          <p:cNvSpPr>
            <a:spLocks noGrp="1"/>
          </p:cNvSpPr>
          <p:nvPr>
            <p:ph idx="1"/>
          </p:nvPr>
        </p:nvSpPr>
        <p:spPr/>
        <p:txBody>
          <a:bodyPr/>
          <a:lstStyle/>
          <a:p>
            <a:r>
              <a:rPr lang="en-US" dirty="0" smtClean="0"/>
              <a:t>Header nodes can be used to hold information such as the number of nodes in the list etc.</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021D7288-0BBD-41EF-94D8-6A1CF38DA2F8}" type="slidenum">
              <a:rPr lang="en-US" smtClean="0"/>
              <a:t>16</a:t>
            </a:fld>
            <a:endParaRPr lang="en-US"/>
          </a:p>
        </p:txBody>
      </p:sp>
    </p:spTree>
    <p:extLst>
      <p:ext uri="{BB962C8B-B14F-4D97-AF65-F5344CB8AC3E}">
        <p14:creationId xmlns:p14="http://schemas.microsoft.com/office/powerpoint/2010/main" val="604891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Generalized Lists</a:t>
            </a:r>
            <a:endParaRPr lang="en-US" dirty="0"/>
          </a:p>
        </p:txBody>
      </p:sp>
      <p:sp>
        <p:nvSpPr>
          <p:cNvPr id="3" name="Content Placeholder 2"/>
          <p:cNvSpPr>
            <a:spLocks noGrp="1"/>
          </p:cNvSpPr>
          <p:nvPr>
            <p:ph idx="1"/>
          </p:nvPr>
        </p:nvSpPr>
        <p:spPr/>
        <p:txBody>
          <a:bodyPr/>
          <a:lstStyle/>
          <a:p>
            <a:r>
              <a:rPr lang="en-US" dirty="0" smtClean="0"/>
              <a:t>A </a:t>
            </a:r>
            <a:r>
              <a:rPr lang="en-US" b="1" dirty="0" smtClean="0"/>
              <a:t>generalized list </a:t>
            </a:r>
            <a:r>
              <a:rPr lang="en-US" dirty="0" smtClean="0"/>
              <a:t>is a list in which the individual list items are permitted to be </a:t>
            </a:r>
            <a:r>
              <a:rPr lang="en-US" dirty="0" err="1" smtClean="0"/>
              <a:t>sublists</a:t>
            </a:r>
            <a:r>
              <a:rPr lang="en-US" dirty="0" smtClean="0"/>
              <a:t>.</a:t>
            </a:r>
          </a:p>
          <a:p>
            <a:r>
              <a:rPr lang="en-US" b="1" dirty="0" smtClean="0"/>
              <a:t>Example</a:t>
            </a:r>
            <a:r>
              <a:rPr lang="en-US" dirty="0" smtClean="0"/>
              <a:t>: </a:t>
            </a:r>
            <a:r>
              <a:rPr lang="en-US" sz="2800" i="1" dirty="0" smtClean="0"/>
              <a:t>(a</a:t>
            </a:r>
            <a:r>
              <a:rPr lang="en-US" sz="2800" i="1" baseline="-25000" dirty="0" smtClean="0"/>
              <a:t>1</a:t>
            </a:r>
            <a:r>
              <a:rPr lang="en-US" sz="2800" i="1" dirty="0" smtClean="0"/>
              <a:t>, a</a:t>
            </a:r>
            <a:r>
              <a:rPr lang="en-US" sz="2800" i="1" baseline="-25000" dirty="0" smtClean="0"/>
              <a:t>2</a:t>
            </a:r>
            <a:r>
              <a:rPr lang="en-US" sz="2800" i="1" dirty="0" smtClean="0"/>
              <a:t>, (b</a:t>
            </a:r>
            <a:r>
              <a:rPr lang="en-US" sz="2800" i="1" baseline="-25000" dirty="0" smtClean="0"/>
              <a:t>1</a:t>
            </a:r>
            <a:r>
              <a:rPr lang="en-US" sz="2800" i="1" dirty="0" smtClean="0"/>
              <a:t>, (c</a:t>
            </a:r>
            <a:r>
              <a:rPr lang="en-US" sz="2800" i="1" baseline="-25000" dirty="0" smtClean="0"/>
              <a:t>1</a:t>
            </a:r>
            <a:r>
              <a:rPr lang="en-US" sz="2800" i="1" dirty="0" smtClean="0"/>
              <a:t>, c</a:t>
            </a:r>
            <a:r>
              <a:rPr lang="en-US" sz="2800" i="1" baseline="-25000" dirty="0" smtClean="0"/>
              <a:t>2</a:t>
            </a:r>
            <a:r>
              <a:rPr lang="en-US" sz="2800" i="1" dirty="0" smtClean="0"/>
              <a:t>), b</a:t>
            </a:r>
            <a:r>
              <a:rPr lang="en-US" sz="2800" i="1" baseline="-25000" dirty="0" smtClean="0"/>
              <a:t>3</a:t>
            </a:r>
            <a:r>
              <a:rPr lang="en-US" sz="2800" i="1" dirty="0" smtClean="0"/>
              <a:t>), a</a:t>
            </a:r>
            <a:r>
              <a:rPr lang="en-US" sz="2800" i="1" baseline="-25000" dirty="0" smtClean="0"/>
              <a:t>4</a:t>
            </a:r>
            <a:r>
              <a:rPr lang="en-US" sz="2800" i="1" dirty="0" smtClean="0"/>
              <a:t>, (d</a:t>
            </a:r>
            <a:r>
              <a:rPr lang="en-US" sz="2800" i="1" baseline="-25000" dirty="0" smtClean="0"/>
              <a:t>1</a:t>
            </a:r>
            <a:r>
              <a:rPr lang="en-US" sz="2800" i="1" dirty="0" smtClean="0"/>
              <a:t>, d</a:t>
            </a:r>
            <a:r>
              <a:rPr lang="en-US" sz="2800" i="1" baseline="-25000" dirty="0" smtClean="0"/>
              <a:t>2</a:t>
            </a:r>
            <a:r>
              <a:rPr lang="en-US" sz="2800" i="1" dirty="0" smtClean="0"/>
              <a:t>), a</a:t>
            </a:r>
            <a:r>
              <a:rPr lang="en-US" sz="2800" i="1" baseline="-25000" dirty="0" smtClean="0"/>
              <a:t>6</a:t>
            </a:r>
            <a:r>
              <a:rPr lang="en-US" sz="2800" i="1" dirty="0" smtClean="0"/>
              <a:t>)</a:t>
            </a:r>
          </a:p>
          <a:p>
            <a:r>
              <a:rPr lang="en-US" sz="2800" dirty="0" smtClean="0"/>
              <a:t>If a list item is not a </a:t>
            </a:r>
            <a:r>
              <a:rPr lang="en-US" sz="2800" dirty="0" err="1" smtClean="0"/>
              <a:t>sublist</a:t>
            </a:r>
            <a:r>
              <a:rPr lang="en-US" sz="2800" dirty="0" smtClean="0"/>
              <a:t>, it is said to be </a:t>
            </a:r>
            <a:r>
              <a:rPr lang="en-US" sz="2800" b="1" dirty="0" smtClean="0"/>
              <a:t>atomic</a:t>
            </a:r>
            <a:r>
              <a:rPr lang="en-US" sz="2800" dirty="0" smtClean="0"/>
              <a:t>.</a:t>
            </a:r>
          </a:p>
          <a:p>
            <a:endParaRPr lang="en-US" sz="2800" dirty="0"/>
          </a:p>
          <a:p>
            <a:r>
              <a:rPr lang="en-US" sz="2800" dirty="0" smtClean="0"/>
              <a:t>Generalized lists can be represented by sequential or linked representations.</a:t>
            </a:r>
            <a:endParaRPr lang="en-US" sz="2800"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021D7288-0BBD-41EF-94D8-6A1CF38DA2F8}" type="slidenum">
              <a:rPr lang="en-US" smtClean="0"/>
              <a:t>17</a:t>
            </a:fld>
            <a:endParaRPr lang="en-US"/>
          </a:p>
        </p:txBody>
      </p:sp>
    </p:spTree>
    <p:extLst>
      <p:ext uri="{BB962C8B-B14F-4D97-AF65-F5344CB8AC3E}">
        <p14:creationId xmlns:p14="http://schemas.microsoft.com/office/powerpoint/2010/main" val="14326631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Generalized Lists (cont’d)</a:t>
            </a:r>
            <a:endParaRPr lang="en-US" dirty="0"/>
          </a:p>
        </p:txBody>
      </p:sp>
      <p:sp>
        <p:nvSpPr>
          <p:cNvPr id="3" name="Content Placeholder 2"/>
          <p:cNvSpPr>
            <a:spLocks noGrp="1"/>
          </p:cNvSpPr>
          <p:nvPr>
            <p:ph idx="1"/>
          </p:nvPr>
        </p:nvSpPr>
        <p:spPr>
          <a:xfrm>
            <a:off x="413590" y="1553751"/>
            <a:ext cx="8229600" cy="4525963"/>
          </a:xfrm>
        </p:spPr>
        <p:txBody>
          <a:bodyPr>
            <a:normAutofit/>
          </a:bodyPr>
          <a:lstStyle/>
          <a:p>
            <a:r>
              <a:rPr lang="en-US" sz="2800" dirty="0" smtClean="0"/>
              <a:t>The generalized list </a:t>
            </a:r>
            <a:r>
              <a:rPr lang="en-US" sz="2800" i="1" dirty="0" smtClean="0"/>
              <a:t>L=(((1, 2, 3), 4), 5, 6, (7)) </a:t>
            </a:r>
            <a:r>
              <a:rPr lang="en-US" sz="2800" dirty="0" smtClean="0"/>
              <a:t>can be represented without shared </a:t>
            </a:r>
            <a:r>
              <a:rPr lang="en-US" sz="2800" dirty="0" err="1" smtClean="0"/>
              <a:t>sublists</a:t>
            </a:r>
            <a:r>
              <a:rPr lang="en-US" sz="2800" dirty="0" smtClean="0"/>
              <a:t> as follows:</a:t>
            </a:r>
            <a:endParaRPr lang="en-US" sz="2800" dirty="0"/>
          </a:p>
        </p:txBody>
      </p:sp>
      <p:sp>
        <p:nvSpPr>
          <p:cNvPr id="4" name="Rectangle 3"/>
          <p:cNvSpPr/>
          <p:nvPr/>
        </p:nvSpPr>
        <p:spPr>
          <a:xfrm>
            <a:off x="158336" y="3340481"/>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708250" y="3348386"/>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866292" y="3340481"/>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192442" y="3348386"/>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041264" y="3346351"/>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009400" y="3379744"/>
            <a:ext cx="718107" cy="369332"/>
          </a:xfrm>
          <a:prstGeom prst="rect">
            <a:avLst/>
          </a:prstGeom>
          <a:noFill/>
        </p:spPr>
        <p:txBody>
          <a:bodyPr wrap="square" rtlCol="0">
            <a:spAutoFit/>
          </a:bodyPr>
          <a:lstStyle/>
          <a:p>
            <a:r>
              <a:rPr lang="en-US" dirty="0" smtClean="0"/>
              <a:t>False</a:t>
            </a:r>
            <a:endParaRPr lang="en-US" dirty="0"/>
          </a:p>
        </p:txBody>
      </p:sp>
      <p:sp>
        <p:nvSpPr>
          <p:cNvPr id="10" name="Rectangle 9"/>
          <p:cNvSpPr/>
          <p:nvPr/>
        </p:nvSpPr>
        <p:spPr>
          <a:xfrm>
            <a:off x="3203848" y="3340481"/>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356117" y="3348386"/>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348897" y="3340303"/>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010498" y="3348386"/>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484897" y="3348837"/>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7380312" y="3336767"/>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8034693" y="3340481"/>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8509092" y="3340481"/>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7380312" y="3379744"/>
            <a:ext cx="718107" cy="369332"/>
          </a:xfrm>
          <a:prstGeom prst="rect">
            <a:avLst/>
          </a:prstGeom>
          <a:noFill/>
        </p:spPr>
        <p:txBody>
          <a:bodyPr wrap="square" rtlCol="0">
            <a:spAutoFit/>
          </a:bodyPr>
          <a:lstStyle/>
          <a:p>
            <a:r>
              <a:rPr lang="en-US" dirty="0" smtClean="0"/>
              <a:t>False</a:t>
            </a:r>
            <a:endParaRPr lang="en-US" dirty="0"/>
          </a:p>
        </p:txBody>
      </p:sp>
      <p:sp>
        <p:nvSpPr>
          <p:cNvPr id="19" name="TextBox 18"/>
          <p:cNvSpPr txBox="1"/>
          <p:nvPr/>
        </p:nvSpPr>
        <p:spPr>
          <a:xfrm>
            <a:off x="5356117" y="3380195"/>
            <a:ext cx="718107" cy="369332"/>
          </a:xfrm>
          <a:prstGeom prst="rect">
            <a:avLst/>
          </a:prstGeom>
          <a:noFill/>
        </p:spPr>
        <p:txBody>
          <a:bodyPr wrap="square" rtlCol="0">
            <a:spAutoFit/>
          </a:bodyPr>
          <a:lstStyle/>
          <a:p>
            <a:r>
              <a:rPr lang="en-US" dirty="0" smtClean="0"/>
              <a:t>True</a:t>
            </a:r>
            <a:endParaRPr lang="en-US" dirty="0"/>
          </a:p>
        </p:txBody>
      </p:sp>
      <p:sp>
        <p:nvSpPr>
          <p:cNvPr id="20" name="TextBox 19"/>
          <p:cNvSpPr txBox="1"/>
          <p:nvPr/>
        </p:nvSpPr>
        <p:spPr>
          <a:xfrm>
            <a:off x="3203848" y="3371661"/>
            <a:ext cx="718107" cy="369332"/>
          </a:xfrm>
          <a:prstGeom prst="rect">
            <a:avLst/>
          </a:prstGeom>
          <a:noFill/>
        </p:spPr>
        <p:txBody>
          <a:bodyPr wrap="square" rtlCol="0">
            <a:spAutoFit/>
          </a:bodyPr>
          <a:lstStyle/>
          <a:p>
            <a:r>
              <a:rPr lang="en-US" dirty="0" smtClean="0"/>
              <a:t>True</a:t>
            </a:r>
            <a:endParaRPr lang="en-US" dirty="0"/>
          </a:p>
        </p:txBody>
      </p:sp>
      <p:cxnSp>
        <p:nvCxnSpPr>
          <p:cNvPr id="22" name="Straight Arrow Connector 21"/>
          <p:cNvCxnSpPr>
            <a:endCxn id="9" idx="1"/>
          </p:cNvCxnSpPr>
          <p:nvPr/>
        </p:nvCxnSpPr>
        <p:spPr>
          <a:xfrm>
            <a:off x="395535" y="3552791"/>
            <a:ext cx="613865" cy="11619"/>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endCxn id="20" idx="1"/>
          </p:cNvCxnSpPr>
          <p:nvPr/>
        </p:nvCxnSpPr>
        <p:spPr>
          <a:xfrm flipV="1">
            <a:off x="2429641" y="3556327"/>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4581910" y="3538604"/>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6722096" y="3584213"/>
            <a:ext cx="624304" cy="0"/>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041264" y="2965677"/>
            <a:ext cx="718107" cy="369332"/>
          </a:xfrm>
          <a:prstGeom prst="rect">
            <a:avLst/>
          </a:prstGeom>
          <a:noFill/>
        </p:spPr>
        <p:txBody>
          <a:bodyPr wrap="square" rtlCol="0">
            <a:spAutoFit/>
          </a:bodyPr>
          <a:lstStyle/>
          <a:p>
            <a:r>
              <a:rPr lang="en-US" dirty="0" smtClean="0"/>
              <a:t>Atom</a:t>
            </a:r>
            <a:endParaRPr lang="en-US" dirty="0"/>
          </a:p>
        </p:txBody>
      </p:sp>
      <p:sp>
        <p:nvSpPr>
          <p:cNvPr id="29" name="TextBox 28"/>
          <p:cNvSpPr txBox="1"/>
          <p:nvPr/>
        </p:nvSpPr>
        <p:spPr>
          <a:xfrm>
            <a:off x="8042494" y="2965677"/>
            <a:ext cx="458796" cy="369332"/>
          </a:xfrm>
          <a:prstGeom prst="rect">
            <a:avLst/>
          </a:prstGeom>
          <a:noFill/>
        </p:spPr>
        <p:txBody>
          <a:bodyPr wrap="square" rtlCol="0">
            <a:spAutoFit/>
          </a:bodyPr>
          <a:lstStyle/>
          <a:p>
            <a:r>
              <a:rPr lang="en-US" dirty="0" smtClean="0"/>
              <a:t>SL</a:t>
            </a:r>
            <a:endParaRPr lang="en-US" dirty="0"/>
          </a:p>
        </p:txBody>
      </p:sp>
      <p:sp>
        <p:nvSpPr>
          <p:cNvPr id="30" name="TextBox 29"/>
          <p:cNvSpPr txBox="1"/>
          <p:nvPr/>
        </p:nvSpPr>
        <p:spPr>
          <a:xfrm>
            <a:off x="2174688" y="2997683"/>
            <a:ext cx="718107" cy="369332"/>
          </a:xfrm>
          <a:prstGeom prst="rect">
            <a:avLst/>
          </a:prstGeom>
          <a:noFill/>
        </p:spPr>
        <p:txBody>
          <a:bodyPr wrap="square" rtlCol="0">
            <a:spAutoFit/>
          </a:bodyPr>
          <a:lstStyle/>
          <a:p>
            <a:r>
              <a:rPr lang="en-US" dirty="0" smtClean="0"/>
              <a:t>Link</a:t>
            </a:r>
            <a:endParaRPr lang="en-US" dirty="0"/>
          </a:p>
        </p:txBody>
      </p:sp>
      <p:sp>
        <p:nvSpPr>
          <p:cNvPr id="31" name="TextBox 30"/>
          <p:cNvSpPr txBox="1"/>
          <p:nvPr/>
        </p:nvSpPr>
        <p:spPr>
          <a:xfrm>
            <a:off x="3203041" y="2977019"/>
            <a:ext cx="718107" cy="369332"/>
          </a:xfrm>
          <a:prstGeom prst="rect">
            <a:avLst/>
          </a:prstGeom>
          <a:noFill/>
        </p:spPr>
        <p:txBody>
          <a:bodyPr wrap="square" rtlCol="0">
            <a:spAutoFit/>
          </a:bodyPr>
          <a:lstStyle/>
          <a:p>
            <a:r>
              <a:rPr lang="en-US" dirty="0" smtClean="0"/>
              <a:t>Atom</a:t>
            </a:r>
            <a:endParaRPr lang="en-US" dirty="0"/>
          </a:p>
        </p:txBody>
      </p:sp>
      <p:sp>
        <p:nvSpPr>
          <p:cNvPr id="32" name="TextBox 31"/>
          <p:cNvSpPr txBox="1"/>
          <p:nvPr/>
        </p:nvSpPr>
        <p:spPr>
          <a:xfrm>
            <a:off x="5356116" y="2997683"/>
            <a:ext cx="718107" cy="369332"/>
          </a:xfrm>
          <a:prstGeom prst="rect">
            <a:avLst/>
          </a:prstGeom>
          <a:noFill/>
        </p:spPr>
        <p:txBody>
          <a:bodyPr wrap="square" rtlCol="0">
            <a:spAutoFit/>
          </a:bodyPr>
          <a:lstStyle/>
          <a:p>
            <a:r>
              <a:rPr lang="en-US" dirty="0" smtClean="0"/>
              <a:t>Atom</a:t>
            </a:r>
            <a:endParaRPr lang="en-US" dirty="0"/>
          </a:p>
        </p:txBody>
      </p:sp>
      <p:sp>
        <p:nvSpPr>
          <p:cNvPr id="33" name="TextBox 32"/>
          <p:cNvSpPr txBox="1"/>
          <p:nvPr/>
        </p:nvSpPr>
        <p:spPr>
          <a:xfrm>
            <a:off x="7380312" y="2965677"/>
            <a:ext cx="718107" cy="369332"/>
          </a:xfrm>
          <a:prstGeom prst="rect">
            <a:avLst/>
          </a:prstGeom>
          <a:noFill/>
        </p:spPr>
        <p:txBody>
          <a:bodyPr wrap="square" rtlCol="0">
            <a:spAutoFit/>
          </a:bodyPr>
          <a:lstStyle/>
          <a:p>
            <a:r>
              <a:rPr lang="en-US" dirty="0" smtClean="0"/>
              <a:t>Atom</a:t>
            </a:r>
            <a:endParaRPr lang="en-US" dirty="0"/>
          </a:p>
        </p:txBody>
      </p:sp>
      <p:sp>
        <p:nvSpPr>
          <p:cNvPr id="34" name="TextBox 33"/>
          <p:cNvSpPr txBox="1"/>
          <p:nvPr/>
        </p:nvSpPr>
        <p:spPr>
          <a:xfrm>
            <a:off x="4280758" y="2979505"/>
            <a:ext cx="718107" cy="369332"/>
          </a:xfrm>
          <a:prstGeom prst="rect">
            <a:avLst/>
          </a:prstGeom>
          <a:noFill/>
        </p:spPr>
        <p:txBody>
          <a:bodyPr wrap="square" rtlCol="0">
            <a:spAutoFit/>
          </a:bodyPr>
          <a:lstStyle/>
          <a:p>
            <a:r>
              <a:rPr lang="en-US" dirty="0" smtClean="0"/>
              <a:t>Link</a:t>
            </a:r>
            <a:endParaRPr lang="en-US" dirty="0"/>
          </a:p>
        </p:txBody>
      </p:sp>
      <p:sp>
        <p:nvSpPr>
          <p:cNvPr id="35" name="TextBox 34"/>
          <p:cNvSpPr txBox="1"/>
          <p:nvPr/>
        </p:nvSpPr>
        <p:spPr>
          <a:xfrm>
            <a:off x="6460470" y="2997683"/>
            <a:ext cx="718107" cy="369332"/>
          </a:xfrm>
          <a:prstGeom prst="rect">
            <a:avLst/>
          </a:prstGeom>
          <a:noFill/>
        </p:spPr>
        <p:txBody>
          <a:bodyPr wrap="square" rtlCol="0">
            <a:spAutoFit/>
          </a:bodyPr>
          <a:lstStyle/>
          <a:p>
            <a:r>
              <a:rPr lang="en-US" dirty="0" smtClean="0"/>
              <a:t>Link</a:t>
            </a:r>
            <a:endParaRPr lang="en-US" dirty="0"/>
          </a:p>
        </p:txBody>
      </p:sp>
      <p:sp>
        <p:nvSpPr>
          <p:cNvPr id="36" name="TextBox 35"/>
          <p:cNvSpPr txBox="1"/>
          <p:nvPr/>
        </p:nvSpPr>
        <p:spPr>
          <a:xfrm>
            <a:off x="8473779" y="2977019"/>
            <a:ext cx="718107" cy="369332"/>
          </a:xfrm>
          <a:prstGeom prst="rect">
            <a:avLst/>
          </a:prstGeom>
          <a:noFill/>
        </p:spPr>
        <p:txBody>
          <a:bodyPr wrap="square" rtlCol="0">
            <a:spAutoFit/>
          </a:bodyPr>
          <a:lstStyle/>
          <a:p>
            <a:r>
              <a:rPr lang="en-US" dirty="0" smtClean="0"/>
              <a:t>Link</a:t>
            </a:r>
            <a:endParaRPr lang="en-US" dirty="0"/>
          </a:p>
        </p:txBody>
      </p:sp>
      <p:sp>
        <p:nvSpPr>
          <p:cNvPr id="37" name="TextBox 36"/>
          <p:cNvSpPr txBox="1"/>
          <p:nvPr/>
        </p:nvSpPr>
        <p:spPr>
          <a:xfrm>
            <a:off x="3801538" y="2990922"/>
            <a:ext cx="718107" cy="369332"/>
          </a:xfrm>
          <a:prstGeom prst="rect">
            <a:avLst/>
          </a:prstGeom>
          <a:noFill/>
        </p:spPr>
        <p:txBody>
          <a:bodyPr wrap="square" rtlCol="0">
            <a:spAutoFit/>
          </a:bodyPr>
          <a:lstStyle/>
          <a:p>
            <a:r>
              <a:rPr lang="en-US" dirty="0" smtClean="0"/>
              <a:t>Item</a:t>
            </a:r>
            <a:endParaRPr lang="en-US" dirty="0"/>
          </a:p>
        </p:txBody>
      </p:sp>
      <p:sp>
        <p:nvSpPr>
          <p:cNvPr id="38" name="TextBox 37"/>
          <p:cNvSpPr txBox="1"/>
          <p:nvPr/>
        </p:nvSpPr>
        <p:spPr>
          <a:xfrm>
            <a:off x="5952370" y="3002329"/>
            <a:ext cx="718107" cy="369332"/>
          </a:xfrm>
          <a:prstGeom prst="rect">
            <a:avLst/>
          </a:prstGeom>
          <a:noFill/>
        </p:spPr>
        <p:txBody>
          <a:bodyPr wrap="square" rtlCol="0">
            <a:spAutoFit/>
          </a:bodyPr>
          <a:lstStyle/>
          <a:p>
            <a:r>
              <a:rPr lang="en-US" dirty="0" smtClean="0"/>
              <a:t>Item</a:t>
            </a:r>
            <a:endParaRPr lang="en-US" dirty="0"/>
          </a:p>
        </p:txBody>
      </p:sp>
      <p:sp>
        <p:nvSpPr>
          <p:cNvPr id="39" name="TextBox 38"/>
          <p:cNvSpPr txBox="1"/>
          <p:nvPr/>
        </p:nvSpPr>
        <p:spPr>
          <a:xfrm>
            <a:off x="1695645" y="2977019"/>
            <a:ext cx="458796" cy="369332"/>
          </a:xfrm>
          <a:prstGeom prst="rect">
            <a:avLst/>
          </a:prstGeom>
          <a:noFill/>
        </p:spPr>
        <p:txBody>
          <a:bodyPr wrap="square" rtlCol="0">
            <a:spAutoFit/>
          </a:bodyPr>
          <a:lstStyle/>
          <a:p>
            <a:r>
              <a:rPr lang="en-US" dirty="0" smtClean="0"/>
              <a:t>SL</a:t>
            </a:r>
            <a:endParaRPr lang="en-US" dirty="0"/>
          </a:p>
        </p:txBody>
      </p:sp>
      <p:sp>
        <p:nvSpPr>
          <p:cNvPr id="40" name="TextBox 39"/>
          <p:cNvSpPr txBox="1"/>
          <p:nvPr/>
        </p:nvSpPr>
        <p:spPr>
          <a:xfrm>
            <a:off x="158336" y="2948277"/>
            <a:ext cx="458796" cy="369332"/>
          </a:xfrm>
          <a:prstGeom prst="rect">
            <a:avLst/>
          </a:prstGeom>
          <a:noFill/>
        </p:spPr>
        <p:txBody>
          <a:bodyPr wrap="square" rtlCol="0">
            <a:spAutoFit/>
          </a:bodyPr>
          <a:lstStyle/>
          <a:p>
            <a:r>
              <a:rPr lang="en-US" dirty="0" smtClean="0"/>
              <a:t>L:</a:t>
            </a:r>
            <a:endParaRPr lang="en-US" dirty="0"/>
          </a:p>
        </p:txBody>
      </p:sp>
      <p:sp>
        <p:nvSpPr>
          <p:cNvPr id="41" name="TextBox 40"/>
          <p:cNvSpPr txBox="1"/>
          <p:nvPr/>
        </p:nvSpPr>
        <p:spPr>
          <a:xfrm>
            <a:off x="3868412" y="3375928"/>
            <a:ext cx="458796" cy="369332"/>
          </a:xfrm>
          <a:prstGeom prst="rect">
            <a:avLst/>
          </a:prstGeom>
          <a:noFill/>
        </p:spPr>
        <p:txBody>
          <a:bodyPr wrap="square" rtlCol="0">
            <a:spAutoFit/>
          </a:bodyPr>
          <a:lstStyle/>
          <a:p>
            <a:r>
              <a:rPr lang="en-US" dirty="0"/>
              <a:t>5</a:t>
            </a:r>
          </a:p>
        </p:txBody>
      </p:sp>
      <p:sp>
        <p:nvSpPr>
          <p:cNvPr id="42" name="TextBox 41"/>
          <p:cNvSpPr txBox="1"/>
          <p:nvPr/>
        </p:nvSpPr>
        <p:spPr>
          <a:xfrm>
            <a:off x="6001674" y="3384989"/>
            <a:ext cx="458796" cy="369332"/>
          </a:xfrm>
          <a:prstGeom prst="rect">
            <a:avLst/>
          </a:prstGeom>
          <a:noFill/>
        </p:spPr>
        <p:txBody>
          <a:bodyPr wrap="square" rtlCol="0">
            <a:spAutoFit/>
          </a:bodyPr>
          <a:lstStyle/>
          <a:p>
            <a:r>
              <a:rPr lang="en-US" dirty="0"/>
              <a:t>6</a:t>
            </a:r>
          </a:p>
        </p:txBody>
      </p:sp>
      <p:sp>
        <p:nvSpPr>
          <p:cNvPr id="43" name="Rectangle 42"/>
          <p:cNvSpPr/>
          <p:nvPr/>
        </p:nvSpPr>
        <p:spPr>
          <a:xfrm>
            <a:off x="1082280" y="443711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1759371" y="4440203"/>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2233770" y="4440203"/>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3214031" y="443711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3868412" y="4440203"/>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4348897" y="4440203"/>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7346400" y="4418586"/>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8004448" y="4418586"/>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8473779" y="4414191"/>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7348448" y="4049254"/>
            <a:ext cx="718107" cy="369332"/>
          </a:xfrm>
          <a:prstGeom prst="rect">
            <a:avLst/>
          </a:prstGeom>
          <a:noFill/>
        </p:spPr>
        <p:txBody>
          <a:bodyPr wrap="square" rtlCol="0">
            <a:spAutoFit/>
          </a:bodyPr>
          <a:lstStyle/>
          <a:p>
            <a:r>
              <a:rPr lang="en-US" dirty="0" smtClean="0"/>
              <a:t>Atom</a:t>
            </a:r>
            <a:endParaRPr lang="en-US" dirty="0"/>
          </a:p>
        </p:txBody>
      </p:sp>
      <p:sp>
        <p:nvSpPr>
          <p:cNvPr id="53" name="TextBox 52"/>
          <p:cNvSpPr txBox="1"/>
          <p:nvPr/>
        </p:nvSpPr>
        <p:spPr>
          <a:xfrm>
            <a:off x="7912838" y="4049254"/>
            <a:ext cx="718107" cy="369332"/>
          </a:xfrm>
          <a:prstGeom prst="rect">
            <a:avLst/>
          </a:prstGeom>
          <a:noFill/>
        </p:spPr>
        <p:txBody>
          <a:bodyPr wrap="square" rtlCol="0">
            <a:spAutoFit/>
          </a:bodyPr>
          <a:lstStyle/>
          <a:p>
            <a:r>
              <a:rPr lang="en-US" dirty="0" smtClean="0"/>
              <a:t>Item</a:t>
            </a:r>
            <a:endParaRPr lang="en-US" dirty="0"/>
          </a:p>
        </p:txBody>
      </p:sp>
      <p:sp>
        <p:nvSpPr>
          <p:cNvPr id="54" name="TextBox 53"/>
          <p:cNvSpPr txBox="1"/>
          <p:nvPr/>
        </p:nvSpPr>
        <p:spPr>
          <a:xfrm>
            <a:off x="8425893" y="4067780"/>
            <a:ext cx="718107" cy="369332"/>
          </a:xfrm>
          <a:prstGeom prst="rect">
            <a:avLst/>
          </a:prstGeom>
          <a:noFill/>
        </p:spPr>
        <p:txBody>
          <a:bodyPr wrap="square" rtlCol="0">
            <a:spAutoFit/>
          </a:bodyPr>
          <a:lstStyle/>
          <a:p>
            <a:r>
              <a:rPr lang="en-US" dirty="0" smtClean="0"/>
              <a:t>Link</a:t>
            </a:r>
            <a:endParaRPr lang="en-US" dirty="0"/>
          </a:p>
        </p:txBody>
      </p:sp>
      <p:cxnSp>
        <p:nvCxnSpPr>
          <p:cNvPr id="56" name="Straight Arrow Connector 55"/>
          <p:cNvCxnSpPr>
            <a:endCxn id="53" idx="0"/>
          </p:cNvCxnSpPr>
          <p:nvPr/>
        </p:nvCxnSpPr>
        <p:spPr>
          <a:xfrm>
            <a:off x="8271891" y="3584213"/>
            <a:ext cx="1" cy="465041"/>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flipV="1">
            <a:off x="2439824" y="4634610"/>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5278514" y="5147820"/>
            <a:ext cx="718107" cy="369332"/>
          </a:xfrm>
          <a:prstGeom prst="rect">
            <a:avLst/>
          </a:prstGeom>
          <a:noFill/>
        </p:spPr>
        <p:txBody>
          <a:bodyPr wrap="square" rtlCol="0">
            <a:spAutoFit/>
          </a:bodyPr>
          <a:lstStyle/>
          <a:p>
            <a:r>
              <a:rPr lang="en-US" dirty="0" smtClean="0"/>
              <a:t>Atom</a:t>
            </a:r>
            <a:endParaRPr lang="en-US" dirty="0"/>
          </a:p>
        </p:txBody>
      </p:sp>
      <p:sp>
        <p:nvSpPr>
          <p:cNvPr id="59" name="TextBox 58"/>
          <p:cNvSpPr txBox="1"/>
          <p:nvPr/>
        </p:nvSpPr>
        <p:spPr>
          <a:xfrm>
            <a:off x="1759371" y="4044859"/>
            <a:ext cx="458796" cy="369332"/>
          </a:xfrm>
          <a:prstGeom prst="rect">
            <a:avLst/>
          </a:prstGeom>
          <a:noFill/>
        </p:spPr>
        <p:txBody>
          <a:bodyPr wrap="square" rtlCol="0">
            <a:spAutoFit/>
          </a:bodyPr>
          <a:lstStyle/>
          <a:p>
            <a:r>
              <a:rPr lang="en-US" dirty="0" smtClean="0"/>
              <a:t>SL</a:t>
            </a:r>
            <a:endParaRPr lang="en-US" dirty="0"/>
          </a:p>
        </p:txBody>
      </p:sp>
      <p:sp>
        <p:nvSpPr>
          <p:cNvPr id="60" name="TextBox 59"/>
          <p:cNvSpPr txBox="1"/>
          <p:nvPr/>
        </p:nvSpPr>
        <p:spPr>
          <a:xfrm>
            <a:off x="2218167" y="5153377"/>
            <a:ext cx="718107" cy="369332"/>
          </a:xfrm>
          <a:prstGeom prst="rect">
            <a:avLst/>
          </a:prstGeom>
          <a:noFill/>
        </p:spPr>
        <p:txBody>
          <a:bodyPr wrap="square" rtlCol="0">
            <a:spAutoFit/>
          </a:bodyPr>
          <a:lstStyle/>
          <a:p>
            <a:r>
              <a:rPr lang="en-US" dirty="0" smtClean="0"/>
              <a:t>Link</a:t>
            </a:r>
            <a:endParaRPr lang="en-US" dirty="0"/>
          </a:p>
        </p:txBody>
      </p:sp>
      <p:sp>
        <p:nvSpPr>
          <p:cNvPr id="61" name="TextBox 60"/>
          <p:cNvSpPr txBox="1"/>
          <p:nvPr/>
        </p:nvSpPr>
        <p:spPr>
          <a:xfrm>
            <a:off x="3214031" y="4066399"/>
            <a:ext cx="718107" cy="369332"/>
          </a:xfrm>
          <a:prstGeom prst="rect">
            <a:avLst/>
          </a:prstGeom>
          <a:noFill/>
        </p:spPr>
        <p:txBody>
          <a:bodyPr wrap="square" rtlCol="0">
            <a:spAutoFit/>
          </a:bodyPr>
          <a:lstStyle/>
          <a:p>
            <a:r>
              <a:rPr lang="en-US" dirty="0" smtClean="0"/>
              <a:t>Atom</a:t>
            </a:r>
            <a:endParaRPr lang="en-US" dirty="0"/>
          </a:p>
        </p:txBody>
      </p:sp>
      <p:sp>
        <p:nvSpPr>
          <p:cNvPr id="62" name="TextBox 61"/>
          <p:cNvSpPr txBox="1"/>
          <p:nvPr/>
        </p:nvSpPr>
        <p:spPr>
          <a:xfrm>
            <a:off x="3801538" y="4044859"/>
            <a:ext cx="718107" cy="369332"/>
          </a:xfrm>
          <a:prstGeom prst="rect">
            <a:avLst/>
          </a:prstGeom>
          <a:noFill/>
        </p:spPr>
        <p:txBody>
          <a:bodyPr wrap="square" rtlCol="0">
            <a:spAutoFit/>
          </a:bodyPr>
          <a:lstStyle/>
          <a:p>
            <a:r>
              <a:rPr lang="en-US" dirty="0" smtClean="0"/>
              <a:t>Item</a:t>
            </a:r>
            <a:endParaRPr lang="en-US" dirty="0"/>
          </a:p>
        </p:txBody>
      </p:sp>
      <p:sp>
        <p:nvSpPr>
          <p:cNvPr id="63" name="TextBox 62"/>
          <p:cNvSpPr txBox="1"/>
          <p:nvPr/>
        </p:nvSpPr>
        <p:spPr>
          <a:xfrm>
            <a:off x="4321598" y="4044859"/>
            <a:ext cx="718107" cy="369332"/>
          </a:xfrm>
          <a:prstGeom prst="rect">
            <a:avLst/>
          </a:prstGeom>
          <a:noFill/>
        </p:spPr>
        <p:txBody>
          <a:bodyPr wrap="square" rtlCol="0">
            <a:spAutoFit/>
          </a:bodyPr>
          <a:lstStyle/>
          <a:p>
            <a:r>
              <a:rPr lang="en-US" dirty="0" smtClean="0"/>
              <a:t>Link</a:t>
            </a:r>
            <a:endParaRPr lang="en-US" dirty="0"/>
          </a:p>
        </p:txBody>
      </p:sp>
      <p:cxnSp>
        <p:nvCxnSpPr>
          <p:cNvPr id="64" name="Straight Arrow Connector 63"/>
          <p:cNvCxnSpPr/>
          <p:nvPr/>
        </p:nvCxnSpPr>
        <p:spPr>
          <a:xfrm>
            <a:off x="1932834" y="3506061"/>
            <a:ext cx="1" cy="465041"/>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3868412" y="4454211"/>
            <a:ext cx="458796" cy="369332"/>
          </a:xfrm>
          <a:prstGeom prst="rect">
            <a:avLst/>
          </a:prstGeom>
          <a:noFill/>
        </p:spPr>
        <p:txBody>
          <a:bodyPr wrap="square" rtlCol="0">
            <a:spAutoFit/>
          </a:bodyPr>
          <a:lstStyle/>
          <a:p>
            <a:r>
              <a:rPr lang="en-US" dirty="0" smtClean="0"/>
              <a:t>4</a:t>
            </a:r>
            <a:endParaRPr lang="en-US" dirty="0"/>
          </a:p>
        </p:txBody>
      </p:sp>
      <p:sp>
        <p:nvSpPr>
          <p:cNvPr id="66" name="TextBox 65"/>
          <p:cNvSpPr txBox="1"/>
          <p:nvPr/>
        </p:nvSpPr>
        <p:spPr>
          <a:xfrm>
            <a:off x="8004448" y="4429892"/>
            <a:ext cx="458796" cy="369332"/>
          </a:xfrm>
          <a:prstGeom prst="rect">
            <a:avLst/>
          </a:prstGeom>
          <a:noFill/>
        </p:spPr>
        <p:txBody>
          <a:bodyPr wrap="square" rtlCol="0">
            <a:spAutoFit/>
          </a:bodyPr>
          <a:lstStyle/>
          <a:p>
            <a:r>
              <a:rPr lang="en-US" dirty="0" smtClean="0"/>
              <a:t>7</a:t>
            </a:r>
            <a:endParaRPr lang="en-US" dirty="0"/>
          </a:p>
        </p:txBody>
      </p:sp>
      <p:sp>
        <p:nvSpPr>
          <p:cNvPr id="67" name="TextBox 66"/>
          <p:cNvSpPr txBox="1"/>
          <p:nvPr/>
        </p:nvSpPr>
        <p:spPr>
          <a:xfrm>
            <a:off x="3150305" y="4458478"/>
            <a:ext cx="718107" cy="369332"/>
          </a:xfrm>
          <a:prstGeom prst="rect">
            <a:avLst/>
          </a:prstGeom>
          <a:noFill/>
        </p:spPr>
        <p:txBody>
          <a:bodyPr wrap="square" rtlCol="0">
            <a:spAutoFit/>
          </a:bodyPr>
          <a:lstStyle/>
          <a:p>
            <a:r>
              <a:rPr lang="en-US" dirty="0" smtClean="0"/>
              <a:t>True</a:t>
            </a:r>
            <a:endParaRPr lang="en-US" dirty="0"/>
          </a:p>
        </p:txBody>
      </p:sp>
      <p:sp>
        <p:nvSpPr>
          <p:cNvPr id="68" name="TextBox 67"/>
          <p:cNvSpPr txBox="1"/>
          <p:nvPr/>
        </p:nvSpPr>
        <p:spPr>
          <a:xfrm>
            <a:off x="7316586" y="4449944"/>
            <a:ext cx="718107" cy="369332"/>
          </a:xfrm>
          <a:prstGeom prst="rect">
            <a:avLst/>
          </a:prstGeom>
          <a:noFill/>
        </p:spPr>
        <p:txBody>
          <a:bodyPr wrap="square" rtlCol="0">
            <a:spAutoFit/>
          </a:bodyPr>
          <a:lstStyle/>
          <a:p>
            <a:r>
              <a:rPr lang="en-US" dirty="0" smtClean="0"/>
              <a:t>True</a:t>
            </a:r>
            <a:endParaRPr lang="en-US" dirty="0"/>
          </a:p>
        </p:txBody>
      </p:sp>
      <p:sp>
        <p:nvSpPr>
          <p:cNvPr id="69" name="TextBox 68"/>
          <p:cNvSpPr txBox="1"/>
          <p:nvPr/>
        </p:nvSpPr>
        <p:spPr>
          <a:xfrm>
            <a:off x="1082279" y="4468470"/>
            <a:ext cx="718107" cy="369332"/>
          </a:xfrm>
          <a:prstGeom prst="rect">
            <a:avLst/>
          </a:prstGeom>
          <a:noFill/>
        </p:spPr>
        <p:txBody>
          <a:bodyPr wrap="square" rtlCol="0">
            <a:spAutoFit/>
          </a:bodyPr>
          <a:lstStyle/>
          <a:p>
            <a:r>
              <a:rPr lang="en-US" dirty="0" smtClean="0"/>
              <a:t>False</a:t>
            </a:r>
            <a:endParaRPr lang="en-US" dirty="0"/>
          </a:p>
        </p:txBody>
      </p:sp>
      <p:sp>
        <p:nvSpPr>
          <p:cNvPr id="70" name="Rectangle 69"/>
          <p:cNvSpPr/>
          <p:nvPr/>
        </p:nvSpPr>
        <p:spPr>
          <a:xfrm>
            <a:off x="1104183" y="551723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1759371"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2233770"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3" name="Straight Arrow Connector 72"/>
          <p:cNvCxnSpPr/>
          <p:nvPr/>
        </p:nvCxnSpPr>
        <p:spPr>
          <a:xfrm>
            <a:off x="1996570" y="4682779"/>
            <a:ext cx="1" cy="465041"/>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1686833" y="5147820"/>
            <a:ext cx="718107" cy="369332"/>
          </a:xfrm>
          <a:prstGeom prst="rect">
            <a:avLst/>
          </a:prstGeom>
          <a:noFill/>
        </p:spPr>
        <p:txBody>
          <a:bodyPr wrap="square" rtlCol="0">
            <a:spAutoFit/>
          </a:bodyPr>
          <a:lstStyle/>
          <a:p>
            <a:r>
              <a:rPr lang="en-US" dirty="0" smtClean="0"/>
              <a:t>Item</a:t>
            </a:r>
            <a:endParaRPr lang="en-US" dirty="0"/>
          </a:p>
        </p:txBody>
      </p:sp>
      <p:sp>
        <p:nvSpPr>
          <p:cNvPr id="75" name="Rectangle 74"/>
          <p:cNvSpPr/>
          <p:nvPr/>
        </p:nvSpPr>
        <p:spPr>
          <a:xfrm>
            <a:off x="3277757" y="551715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3932138"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4406537"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5356117" y="551723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6010498"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6484897"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p:cNvSpPr txBox="1"/>
          <p:nvPr/>
        </p:nvSpPr>
        <p:spPr>
          <a:xfrm>
            <a:off x="3810283" y="5147900"/>
            <a:ext cx="718107" cy="369332"/>
          </a:xfrm>
          <a:prstGeom prst="rect">
            <a:avLst/>
          </a:prstGeom>
          <a:noFill/>
        </p:spPr>
        <p:txBody>
          <a:bodyPr wrap="square" rtlCol="0">
            <a:spAutoFit/>
          </a:bodyPr>
          <a:lstStyle/>
          <a:p>
            <a:r>
              <a:rPr lang="en-US" dirty="0" smtClean="0"/>
              <a:t>Item</a:t>
            </a:r>
            <a:endParaRPr lang="en-US" dirty="0"/>
          </a:p>
        </p:txBody>
      </p:sp>
      <p:sp>
        <p:nvSpPr>
          <p:cNvPr id="82" name="TextBox 81"/>
          <p:cNvSpPr txBox="1"/>
          <p:nvPr/>
        </p:nvSpPr>
        <p:spPr>
          <a:xfrm>
            <a:off x="5888643" y="5147900"/>
            <a:ext cx="718107" cy="369332"/>
          </a:xfrm>
          <a:prstGeom prst="rect">
            <a:avLst/>
          </a:prstGeom>
          <a:noFill/>
        </p:spPr>
        <p:txBody>
          <a:bodyPr wrap="square" rtlCol="0">
            <a:spAutoFit/>
          </a:bodyPr>
          <a:lstStyle/>
          <a:p>
            <a:r>
              <a:rPr lang="en-US" dirty="0" smtClean="0"/>
              <a:t>Item</a:t>
            </a:r>
            <a:endParaRPr lang="en-US" dirty="0"/>
          </a:p>
        </p:txBody>
      </p:sp>
      <p:sp>
        <p:nvSpPr>
          <p:cNvPr id="83" name="TextBox 82"/>
          <p:cNvSpPr txBox="1"/>
          <p:nvPr/>
        </p:nvSpPr>
        <p:spPr>
          <a:xfrm>
            <a:off x="1082280" y="5153377"/>
            <a:ext cx="718107" cy="369332"/>
          </a:xfrm>
          <a:prstGeom prst="rect">
            <a:avLst/>
          </a:prstGeom>
          <a:noFill/>
        </p:spPr>
        <p:txBody>
          <a:bodyPr wrap="square" rtlCol="0">
            <a:spAutoFit/>
          </a:bodyPr>
          <a:lstStyle/>
          <a:p>
            <a:r>
              <a:rPr lang="en-US" dirty="0" smtClean="0"/>
              <a:t>Atom</a:t>
            </a:r>
            <a:endParaRPr lang="en-US" dirty="0"/>
          </a:p>
        </p:txBody>
      </p:sp>
      <p:sp>
        <p:nvSpPr>
          <p:cNvPr id="84" name="TextBox 83"/>
          <p:cNvSpPr txBox="1"/>
          <p:nvPr/>
        </p:nvSpPr>
        <p:spPr>
          <a:xfrm>
            <a:off x="3218274" y="5153377"/>
            <a:ext cx="718107" cy="369332"/>
          </a:xfrm>
          <a:prstGeom prst="rect">
            <a:avLst/>
          </a:prstGeom>
          <a:noFill/>
        </p:spPr>
        <p:txBody>
          <a:bodyPr wrap="square" rtlCol="0">
            <a:spAutoFit/>
          </a:bodyPr>
          <a:lstStyle/>
          <a:p>
            <a:r>
              <a:rPr lang="en-US" dirty="0" smtClean="0"/>
              <a:t>Atom</a:t>
            </a:r>
            <a:endParaRPr lang="en-US" dirty="0"/>
          </a:p>
        </p:txBody>
      </p:sp>
      <p:sp>
        <p:nvSpPr>
          <p:cNvPr id="85" name="TextBox 84"/>
          <p:cNvSpPr txBox="1"/>
          <p:nvPr/>
        </p:nvSpPr>
        <p:spPr>
          <a:xfrm>
            <a:off x="1082280" y="4075985"/>
            <a:ext cx="718107" cy="369332"/>
          </a:xfrm>
          <a:prstGeom prst="rect">
            <a:avLst/>
          </a:prstGeom>
          <a:noFill/>
        </p:spPr>
        <p:txBody>
          <a:bodyPr wrap="square" rtlCol="0">
            <a:spAutoFit/>
          </a:bodyPr>
          <a:lstStyle/>
          <a:p>
            <a:r>
              <a:rPr lang="en-US" dirty="0" smtClean="0"/>
              <a:t>Atom</a:t>
            </a:r>
            <a:endParaRPr lang="en-US" dirty="0"/>
          </a:p>
        </p:txBody>
      </p:sp>
      <p:sp>
        <p:nvSpPr>
          <p:cNvPr id="86" name="TextBox 85"/>
          <p:cNvSpPr txBox="1"/>
          <p:nvPr/>
        </p:nvSpPr>
        <p:spPr>
          <a:xfrm>
            <a:off x="2199208" y="4094690"/>
            <a:ext cx="718107" cy="369332"/>
          </a:xfrm>
          <a:prstGeom prst="rect">
            <a:avLst/>
          </a:prstGeom>
          <a:noFill/>
        </p:spPr>
        <p:txBody>
          <a:bodyPr wrap="square" rtlCol="0">
            <a:spAutoFit/>
          </a:bodyPr>
          <a:lstStyle/>
          <a:p>
            <a:r>
              <a:rPr lang="en-US" dirty="0" smtClean="0"/>
              <a:t>Link</a:t>
            </a:r>
            <a:endParaRPr lang="en-US" dirty="0"/>
          </a:p>
        </p:txBody>
      </p:sp>
      <p:sp>
        <p:nvSpPr>
          <p:cNvPr id="87" name="TextBox 86"/>
          <p:cNvSpPr txBox="1"/>
          <p:nvPr/>
        </p:nvSpPr>
        <p:spPr>
          <a:xfrm>
            <a:off x="4381897" y="5147820"/>
            <a:ext cx="718107" cy="369332"/>
          </a:xfrm>
          <a:prstGeom prst="rect">
            <a:avLst/>
          </a:prstGeom>
          <a:noFill/>
        </p:spPr>
        <p:txBody>
          <a:bodyPr wrap="square" rtlCol="0">
            <a:spAutoFit/>
          </a:bodyPr>
          <a:lstStyle/>
          <a:p>
            <a:r>
              <a:rPr lang="en-US" dirty="0" smtClean="0"/>
              <a:t>Link</a:t>
            </a:r>
            <a:endParaRPr lang="en-US" dirty="0"/>
          </a:p>
        </p:txBody>
      </p:sp>
      <p:sp>
        <p:nvSpPr>
          <p:cNvPr id="88" name="TextBox 87"/>
          <p:cNvSpPr txBox="1"/>
          <p:nvPr/>
        </p:nvSpPr>
        <p:spPr>
          <a:xfrm>
            <a:off x="6460470" y="5147820"/>
            <a:ext cx="718107" cy="369332"/>
          </a:xfrm>
          <a:prstGeom prst="rect">
            <a:avLst/>
          </a:prstGeom>
          <a:noFill/>
        </p:spPr>
        <p:txBody>
          <a:bodyPr wrap="square" rtlCol="0">
            <a:spAutoFit/>
          </a:bodyPr>
          <a:lstStyle/>
          <a:p>
            <a:r>
              <a:rPr lang="en-US" dirty="0" smtClean="0"/>
              <a:t>Link</a:t>
            </a:r>
            <a:endParaRPr lang="en-US" dirty="0"/>
          </a:p>
        </p:txBody>
      </p:sp>
      <p:cxnSp>
        <p:nvCxnSpPr>
          <p:cNvPr id="89" name="Straight Arrow Connector 88"/>
          <p:cNvCxnSpPr/>
          <p:nvPr/>
        </p:nvCxnSpPr>
        <p:spPr>
          <a:xfrm flipV="1">
            <a:off x="2505691" y="5724642"/>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flipV="1">
            <a:off x="4586096" y="5723266"/>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1753518" y="5542867"/>
            <a:ext cx="458796" cy="369332"/>
          </a:xfrm>
          <a:prstGeom prst="rect">
            <a:avLst/>
          </a:prstGeom>
          <a:noFill/>
        </p:spPr>
        <p:txBody>
          <a:bodyPr wrap="square" rtlCol="0">
            <a:spAutoFit/>
          </a:bodyPr>
          <a:lstStyle/>
          <a:p>
            <a:r>
              <a:rPr lang="en-US" dirty="0"/>
              <a:t>1</a:t>
            </a:r>
          </a:p>
        </p:txBody>
      </p:sp>
      <p:sp>
        <p:nvSpPr>
          <p:cNvPr id="92" name="TextBox 91"/>
          <p:cNvSpPr txBox="1"/>
          <p:nvPr/>
        </p:nvSpPr>
        <p:spPr>
          <a:xfrm>
            <a:off x="3931193" y="5548590"/>
            <a:ext cx="458796" cy="369332"/>
          </a:xfrm>
          <a:prstGeom prst="rect">
            <a:avLst/>
          </a:prstGeom>
          <a:noFill/>
        </p:spPr>
        <p:txBody>
          <a:bodyPr wrap="square" rtlCol="0">
            <a:spAutoFit/>
          </a:bodyPr>
          <a:lstStyle/>
          <a:p>
            <a:r>
              <a:rPr lang="en-US" dirty="0"/>
              <a:t>2</a:t>
            </a:r>
          </a:p>
        </p:txBody>
      </p:sp>
      <p:sp>
        <p:nvSpPr>
          <p:cNvPr id="93" name="TextBox 92"/>
          <p:cNvSpPr txBox="1"/>
          <p:nvPr/>
        </p:nvSpPr>
        <p:spPr>
          <a:xfrm>
            <a:off x="5995724" y="5538600"/>
            <a:ext cx="458796" cy="369332"/>
          </a:xfrm>
          <a:prstGeom prst="rect">
            <a:avLst/>
          </a:prstGeom>
          <a:noFill/>
        </p:spPr>
        <p:txBody>
          <a:bodyPr wrap="square" rtlCol="0">
            <a:spAutoFit/>
          </a:bodyPr>
          <a:lstStyle/>
          <a:p>
            <a:r>
              <a:rPr lang="en-US" dirty="0"/>
              <a:t>3</a:t>
            </a:r>
          </a:p>
        </p:txBody>
      </p:sp>
      <p:sp>
        <p:nvSpPr>
          <p:cNvPr id="94" name="TextBox 93"/>
          <p:cNvSpPr txBox="1"/>
          <p:nvPr/>
        </p:nvSpPr>
        <p:spPr>
          <a:xfrm>
            <a:off x="6492698" y="5153377"/>
            <a:ext cx="458796" cy="830997"/>
          </a:xfrm>
          <a:prstGeom prst="rect">
            <a:avLst/>
          </a:prstGeom>
          <a:noFill/>
        </p:spPr>
        <p:txBody>
          <a:bodyPr wrap="square" rtlCol="0">
            <a:spAutoFit/>
          </a:bodyPr>
          <a:lstStyle/>
          <a:p>
            <a:r>
              <a:rPr lang="en-US" sz="4800" dirty="0"/>
              <a:t>.</a:t>
            </a:r>
          </a:p>
        </p:txBody>
      </p:sp>
      <p:sp>
        <p:nvSpPr>
          <p:cNvPr id="95" name="TextBox 94"/>
          <p:cNvSpPr txBox="1"/>
          <p:nvPr/>
        </p:nvSpPr>
        <p:spPr>
          <a:xfrm>
            <a:off x="8494250" y="4052971"/>
            <a:ext cx="458796" cy="830997"/>
          </a:xfrm>
          <a:prstGeom prst="rect">
            <a:avLst/>
          </a:prstGeom>
          <a:noFill/>
        </p:spPr>
        <p:txBody>
          <a:bodyPr wrap="square" rtlCol="0">
            <a:spAutoFit/>
          </a:bodyPr>
          <a:lstStyle/>
          <a:p>
            <a:r>
              <a:rPr lang="en-US" sz="4800" dirty="0"/>
              <a:t>.</a:t>
            </a:r>
          </a:p>
        </p:txBody>
      </p:sp>
      <p:sp>
        <p:nvSpPr>
          <p:cNvPr id="96" name="TextBox 95"/>
          <p:cNvSpPr txBox="1"/>
          <p:nvPr/>
        </p:nvSpPr>
        <p:spPr>
          <a:xfrm>
            <a:off x="8555548" y="3019956"/>
            <a:ext cx="458796" cy="830997"/>
          </a:xfrm>
          <a:prstGeom prst="rect">
            <a:avLst/>
          </a:prstGeom>
          <a:noFill/>
        </p:spPr>
        <p:txBody>
          <a:bodyPr wrap="square" rtlCol="0">
            <a:spAutoFit/>
          </a:bodyPr>
          <a:lstStyle/>
          <a:p>
            <a:r>
              <a:rPr lang="en-US" sz="4800" dirty="0"/>
              <a:t>.</a:t>
            </a:r>
          </a:p>
        </p:txBody>
      </p:sp>
      <p:sp>
        <p:nvSpPr>
          <p:cNvPr id="97" name="TextBox 96"/>
          <p:cNvSpPr txBox="1"/>
          <p:nvPr/>
        </p:nvSpPr>
        <p:spPr>
          <a:xfrm>
            <a:off x="4406537" y="4067780"/>
            <a:ext cx="458796" cy="830997"/>
          </a:xfrm>
          <a:prstGeom prst="rect">
            <a:avLst/>
          </a:prstGeom>
          <a:noFill/>
        </p:spPr>
        <p:txBody>
          <a:bodyPr wrap="square" rtlCol="0">
            <a:spAutoFit/>
          </a:bodyPr>
          <a:lstStyle/>
          <a:p>
            <a:r>
              <a:rPr lang="en-US" sz="4800" dirty="0"/>
              <a:t>.</a:t>
            </a:r>
          </a:p>
        </p:txBody>
      </p:sp>
      <p:sp>
        <p:nvSpPr>
          <p:cNvPr id="98" name="TextBox 97"/>
          <p:cNvSpPr txBox="1"/>
          <p:nvPr/>
        </p:nvSpPr>
        <p:spPr>
          <a:xfrm>
            <a:off x="1104183" y="5547134"/>
            <a:ext cx="718107" cy="369332"/>
          </a:xfrm>
          <a:prstGeom prst="rect">
            <a:avLst/>
          </a:prstGeom>
          <a:noFill/>
        </p:spPr>
        <p:txBody>
          <a:bodyPr wrap="square" rtlCol="0">
            <a:spAutoFit/>
          </a:bodyPr>
          <a:lstStyle/>
          <a:p>
            <a:r>
              <a:rPr lang="en-US" dirty="0" smtClean="0"/>
              <a:t>True</a:t>
            </a:r>
            <a:endParaRPr lang="en-US" dirty="0"/>
          </a:p>
        </p:txBody>
      </p:sp>
      <p:sp>
        <p:nvSpPr>
          <p:cNvPr id="99" name="TextBox 98"/>
          <p:cNvSpPr txBox="1"/>
          <p:nvPr/>
        </p:nvSpPr>
        <p:spPr>
          <a:xfrm>
            <a:off x="3279898" y="5548590"/>
            <a:ext cx="718107" cy="369332"/>
          </a:xfrm>
          <a:prstGeom prst="rect">
            <a:avLst/>
          </a:prstGeom>
          <a:noFill/>
        </p:spPr>
        <p:txBody>
          <a:bodyPr wrap="square" rtlCol="0">
            <a:spAutoFit/>
          </a:bodyPr>
          <a:lstStyle/>
          <a:p>
            <a:r>
              <a:rPr lang="en-US" dirty="0" smtClean="0"/>
              <a:t>True</a:t>
            </a:r>
            <a:endParaRPr lang="en-US" dirty="0"/>
          </a:p>
        </p:txBody>
      </p:sp>
      <p:sp>
        <p:nvSpPr>
          <p:cNvPr id="100" name="TextBox 99"/>
          <p:cNvSpPr txBox="1"/>
          <p:nvPr/>
        </p:nvSpPr>
        <p:spPr>
          <a:xfrm>
            <a:off x="5360303" y="5526572"/>
            <a:ext cx="718107" cy="369332"/>
          </a:xfrm>
          <a:prstGeom prst="rect">
            <a:avLst/>
          </a:prstGeom>
          <a:noFill/>
        </p:spPr>
        <p:txBody>
          <a:bodyPr wrap="square" rtlCol="0">
            <a:spAutoFit/>
          </a:bodyPr>
          <a:lstStyle/>
          <a:p>
            <a:r>
              <a:rPr lang="en-US" dirty="0" smtClean="0"/>
              <a:t>True</a:t>
            </a:r>
            <a:endParaRPr lang="en-US" dirty="0"/>
          </a:p>
        </p:txBody>
      </p:sp>
      <p:sp>
        <p:nvSpPr>
          <p:cNvPr id="21" name="Footer Placeholder 20"/>
          <p:cNvSpPr>
            <a:spLocks noGrp="1"/>
          </p:cNvSpPr>
          <p:nvPr>
            <p:ph type="ftr" sz="quarter" idx="11"/>
          </p:nvPr>
        </p:nvSpPr>
        <p:spPr/>
        <p:txBody>
          <a:bodyPr/>
          <a:lstStyle/>
          <a:p>
            <a:r>
              <a:rPr lang="en-US" smtClean="0"/>
              <a:t>Data Structures and Programming Techniques</a:t>
            </a:r>
            <a:endParaRPr lang="en-US"/>
          </a:p>
        </p:txBody>
      </p:sp>
      <p:sp>
        <p:nvSpPr>
          <p:cNvPr id="23" name="Slide Number Placeholder 22"/>
          <p:cNvSpPr>
            <a:spLocks noGrp="1"/>
          </p:cNvSpPr>
          <p:nvPr>
            <p:ph type="sldNum" sz="quarter" idx="12"/>
          </p:nvPr>
        </p:nvSpPr>
        <p:spPr/>
        <p:txBody>
          <a:bodyPr/>
          <a:lstStyle/>
          <a:p>
            <a:fld id="{021D7288-0BBD-41EF-94D8-6A1CF38DA2F8}" type="slidenum">
              <a:rPr lang="en-US" smtClean="0"/>
              <a:t>18</a:t>
            </a:fld>
            <a:endParaRPr lang="en-US"/>
          </a:p>
        </p:txBody>
      </p:sp>
    </p:spTree>
    <p:extLst>
      <p:ext uri="{BB962C8B-B14F-4D97-AF65-F5344CB8AC3E}">
        <p14:creationId xmlns:p14="http://schemas.microsoft.com/office/powerpoint/2010/main" val="3332070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Generalized Lists (cont’d)</a:t>
            </a:r>
            <a:endParaRPr lang="en-US" dirty="0"/>
          </a:p>
        </p:txBody>
      </p:sp>
      <p:sp>
        <p:nvSpPr>
          <p:cNvPr id="3" name="Content Placeholder 2"/>
          <p:cNvSpPr>
            <a:spLocks noGrp="1"/>
          </p:cNvSpPr>
          <p:nvPr>
            <p:ph idx="1"/>
          </p:nvPr>
        </p:nvSpPr>
        <p:spPr>
          <a:xfrm>
            <a:off x="413590" y="1553751"/>
            <a:ext cx="8229600" cy="4525963"/>
          </a:xfrm>
        </p:spPr>
        <p:txBody>
          <a:bodyPr>
            <a:normAutofit/>
          </a:bodyPr>
          <a:lstStyle/>
          <a:p>
            <a:r>
              <a:rPr lang="en-US" sz="2800" dirty="0" smtClean="0"/>
              <a:t>The generalized list </a:t>
            </a:r>
            <a:r>
              <a:rPr lang="en-US" sz="2800" i="1" dirty="0" smtClean="0"/>
              <a:t>L=(((1, 2, 3), (1, 2, 3), (2, 3), 6), 4, 5, ((2, 3), 6) </a:t>
            </a:r>
            <a:r>
              <a:rPr lang="en-US" sz="2800" dirty="0" smtClean="0"/>
              <a:t>can be represented with shared </a:t>
            </a:r>
            <a:r>
              <a:rPr lang="en-US" sz="2800" dirty="0" err="1" smtClean="0"/>
              <a:t>sublists</a:t>
            </a:r>
            <a:r>
              <a:rPr lang="en-US" sz="2800" dirty="0" smtClean="0"/>
              <a:t> as follows:</a:t>
            </a:r>
            <a:endParaRPr lang="en-US" sz="2800" dirty="0"/>
          </a:p>
        </p:txBody>
      </p:sp>
      <p:sp>
        <p:nvSpPr>
          <p:cNvPr id="4" name="Rectangle 3"/>
          <p:cNvSpPr/>
          <p:nvPr/>
        </p:nvSpPr>
        <p:spPr>
          <a:xfrm>
            <a:off x="158336" y="3340481"/>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708250" y="3348386"/>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866292" y="3340481"/>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192442" y="3348386"/>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041264" y="3346351"/>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009400" y="3379744"/>
            <a:ext cx="718107" cy="369332"/>
          </a:xfrm>
          <a:prstGeom prst="rect">
            <a:avLst/>
          </a:prstGeom>
          <a:noFill/>
        </p:spPr>
        <p:txBody>
          <a:bodyPr wrap="square" rtlCol="0">
            <a:spAutoFit/>
          </a:bodyPr>
          <a:lstStyle/>
          <a:p>
            <a:r>
              <a:rPr lang="en-US" dirty="0" smtClean="0"/>
              <a:t>False</a:t>
            </a:r>
            <a:endParaRPr lang="en-US" dirty="0"/>
          </a:p>
        </p:txBody>
      </p:sp>
      <p:sp>
        <p:nvSpPr>
          <p:cNvPr id="10" name="Rectangle 9"/>
          <p:cNvSpPr/>
          <p:nvPr/>
        </p:nvSpPr>
        <p:spPr>
          <a:xfrm>
            <a:off x="3203848" y="3340481"/>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356117" y="3348386"/>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348897" y="3340303"/>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010498" y="3348386"/>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484897" y="3348837"/>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7380312" y="3336767"/>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8034693" y="3340481"/>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8509092" y="3340481"/>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7380312" y="3379744"/>
            <a:ext cx="718107" cy="369332"/>
          </a:xfrm>
          <a:prstGeom prst="rect">
            <a:avLst/>
          </a:prstGeom>
          <a:noFill/>
        </p:spPr>
        <p:txBody>
          <a:bodyPr wrap="square" rtlCol="0">
            <a:spAutoFit/>
          </a:bodyPr>
          <a:lstStyle/>
          <a:p>
            <a:r>
              <a:rPr lang="en-US" dirty="0" smtClean="0"/>
              <a:t>False</a:t>
            </a:r>
            <a:endParaRPr lang="en-US" dirty="0"/>
          </a:p>
        </p:txBody>
      </p:sp>
      <p:sp>
        <p:nvSpPr>
          <p:cNvPr id="19" name="TextBox 18"/>
          <p:cNvSpPr txBox="1"/>
          <p:nvPr/>
        </p:nvSpPr>
        <p:spPr>
          <a:xfrm>
            <a:off x="5356117" y="3380195"/>
            <a:ext cx="718107" cy="369332"/>
          </a:xfrm>
          <a:prstGeom prst="rect">
            <a:avLst/>
          </a:prstGeom>
          <a:noFill/>
        </p:spPr>
        <p:txBody>
          <a:bodyPr wrap="square" rtlCol="0">
            <a:spAutoFit/>
          </a:bodyPr>
          <a:lstStyle/>
          <a:p>
            <a:r>
              <a:rPr lang="en-US" dirty="0" smtClean="0"/>
              <a:t>True</a:t>
            </a:r>
            <a:endParaRPr lang="en-US" dirty="0"/>
          </a:p>
        </p:txBody>
      </p:sp>
      <p:sp>
        <p:nvSpPr>
          <p:cNvPr id="20" name="TextBox 19"/>
          <p:cNvSpPr txBox="1"/>
          <p:nvPr/>
        </p:nvSpPr>
        <p:spPr>
          <a:xfrm>
            <a:off x="3203848" y="3371661"/>
            <a:ext cx="718107" cy="369332"/>
          </a:xfrm>
          <a:prstGeom prst="rect">
            <a:avLst/>
          </a:prstGeom>
          <a:noFill/>
        </p:spPr>
        <p:txBody>
          <a:bodyPr wrap="square" rtlCol="0">
            <a:spAutoFit/>
          </a:bodyPr>
          <a:lstStyle/>
          <a:p>
            <a:r>
              <a:rPr lang="en-US" dirty="0" smtClean="0"/>
              <a:t>True</a:t>
            </a:r>
            <a:endParaRPr lang="en-US" dirty="0"/>
          </a:p>
        </p:txBody>
      </p:sp>
      <p:cxnSp>
        <p:nvCxnSpPr>
          <p:cNvPr id="22" name="Straight Arrow Connector 21"/>
          <p:cNvCxnSpPr>
            <a:endCxn id="9" idx="1"/>
          </p:cNvCxnSpPr>
          <p:nvPr/>
        </p:nvCxnSpPr>
        <p:spPr>
          <a:xfrm>
            <a:off x="395535" y="3552791"/>
            <a:ext cx="613865" cy="11619"/>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endCxn id="20" idx="1"/>
          </p:cNvCxnSpPr>
          <p:nvPr/>
        </p:nvCxnSpPr>
        <p:spPr>
          <a:xfrm flipV="1">
            <a:off x="2429641" y="3556327"/>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4581910" y="3538604"/>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6722096" y="3584213"/>
            <a:ext cx="624304" cy="0"/>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041264" y="2965677"/>
            <a:ext cx="718107" cy="369332"/>
          </a:xfrm>
          <a:prstGeom prst="rect">
            <a:avLst/>
          </a:prstGeom>
          <a:noFill/>
        </p:spPr>
        <p:txBody>
          <a:bodyPr wrap="square" rtlCol="0">
            <a:spAutoFit/>
          </a:bodyPr>
          <a:lstStyle/>
          <a:p>
            <a:r>
              <a:rPr lang="en-US" dirty="0" smtClean="0"/>
              <a:t>Atom</a:t>
            </a:r>
            <a:endParaRPr lang="en-US" dirty="0"/>
          </a:p>
        </p:txBody>
      </p:sp>
      <p:sp>
        <p:nvSpPr>
          <p:cNvPr id="29" name="TextBox 28"/>
          <p:cNvSpPr txBox="1"/>
          <p:nvPr/>
        </p:nvSpPr>
        <p:spPr>
          <a:xfrm>
            <a:off x="8042494" y="2965677"/>
            <a:ext cx="458796" cy="369332"/>
          </a:xfrm>
          <a:prstGeom prst="rect">
            <a:avLst/>
          </a:prstGeom>
          <a:noFill/>
        </p:spPr>
        <p:txBody>
          <a:bodyPr wrap="square" rtlCol="0">
            <a:spAutoFit/>
          </a:bodyPr>
          <a:lstStyle/>
          <a:p>
            <a:r>
              <a:rPr lang="en-US" dirty="0" smtClean="0"/>
              <a:t>SL</a:t>
            </a:r>
            <a:endParaRPr lang="en-US" dirty="0"/>
          </a:p>
        </p:txBody>
      </p:sp>
      <p:sp>
        <p:nvSpPr>
          <p:cNvPr id="30" name="TextBox 29"/>
          <p:cNvSpPr txBox="1"/>
          <p:nvPr/>
        </p:nvSpPr>
        <p:spPr>
          <a:xfrm>
            <a:off x="2174688" y="2997683"/>
            <a:ext cx="718107" cy="369332"/>
          </a:xfrm>
          <a:prstGeom prst="rect">
            <a:avLst/>
          </a:prstGeom>
          <a:noFill/>
        </p:spPr>
        <p:txBody>
          <a:bodyPr wrap="square" rtlCol="0">
            <a:spAutoFit/>
          </a:bodyPr>
          <a:lstStyle/>
          <a:p>
            <a:r>
              <a:rPr lang="en-US" dirty="0" smtClean="0"/>
              <a:t>Link</a:t>
            </a:r>
            <a:endParaRPr lang="en-US" dirty="0"/>
          </a:p>
        </p:txBody>
      </p:sp>
      <p:sp>
        <p:nvSpPr>
          <p:cNvPr id="31" name="TextBox 30"/>
          <p:cNvSpPr txBox="1"/>
          <p:nvPr/>
        </p:nvSpPr>
        <p:spPr>
          <a:xfrm>
            <a:off x="3203041" y="2977019"/>
            <a:ext cx="718107" cy="369332"/>
          </a:xfrm>
          <a:prstGeom prst="rect">
            <a:avLst/>
          </a:prstGeom>
          <a:noFill/>
        </p:spPr>
        <p:txBody>
          <a:bodyPr wrap="square" rtlCol="0">
            <a:spAutoFit/>
          </a:bodyPr>
          <a:lstStyle/>
          <a:p>
            <a:r>
              <a:rPr lang="en-US" dirty="0" smtClean="0"/>
              <a:t>Atom</a:t>
            </a:r>
            <a:endParaRPr lang="en-US" dirty="0"/>
          </a:p>
        </p:txBody>
      </p:sp>
      <p:sp>
        <p:nvSpPr>
          <p:cNvPr id="32" name="TextBox 31"/>
          <p:cNvSpPr txBox="1"/>
          <p:nvPr/>
        </p:nvSpPr>
        <p:spPr>
          <a:xfrm>
            <a:off x="5356116" y="2997683"/>
            <a:ext cx="718107" cy="369332"/>
          </a:xfrm>
          <a:prstGeom prst="rect">
            <a:avLst/>
          </a:prstGeom>
          <a:noFill/>
        </p:spPr>
        <p:txBody>
          <a:bodyPr wrap="square" rtlCol="0">
            <a:spAutoFit/>
          </a:bodyPr>
          <a:lstStyle/>
          <a:p>
            <a:r>
              <a:rPr lang="en-US" dirty="0" smtClean="0"/>
              <a:t>Atom</a:t>
            </a:r>
            <a:endParaRPr lang="en-US" dirty="0"/>
          </a:p>
        </p:txBody>
      </p:sp>
      <p:sp>
        <p:nvSpPr>
          <p:cNvPr id="33" name="TextBox 32"/>
          <p:cNvSpPr txBox="1"/>
          <p:nvPr/>
        </p:nvSpPr>
        <p:spPr>
          <a:xfrm>
            <a:off x="7380312" y="2965677"/>
            <a:ext cx="718107" cy="369332"/>
          </a:xfrm>
          <a:prstGeom prst="rect">
            <a:avLst/>
          </a:prstGeom>
          <a:noFill/>
        </p:spPr>
        <p:txBody>
          <a:bodyPr wrap="square" rtlCol="0">
            <a:spAutoFit/>
          </a:bodyPr>
          <a:lstStyle/>
          <a:p>
            <a:r>
              <a:rPr lang="en-US" dirty="0" smtClean="0"/>
              <a:t>Atom</a:t>
            </a:r>
            <a:endParaRPr lang="en-US" dirty="0"/>
          </a:p>
        </p:txBody>
      </p:sp>
      <p:sp>
        <p:nvSpPr>
          <p:cNvPr id="34" name="TextBox 33"/>
          <p:cNvSpPr txBox="1"/>
          <p:nvPr/>
        </p:nvSpPr>
        <p:spPr>
          <a:xfrm>
            <a:off x="4280758" y="2979505"/>
            <a:ext cx="718107" cy="369332"/>
          </a:xfrm>
          <a:prstGeom prst="rect">
            <a:avLst/>
          </a:prstGeom>
          <a:noFill/>
        </p:spPr>
        <p:txBody>
          <a:bodyPr wrap="square" rtlCol="0">
            <a:spAutoFit/>
          </a:bodyPr>
          <a:lstStyle/>
          <a:p>
            <a:r>
              <a:rPr lang="en-US" dirty="0" smtClean="0"/>
              <a:t>Link</a:t>
            </a:r>
            <a:endParaRPr lang="en-US" dirty="0"/>
          </a:p>
        </p:txBody>
      </p:sp>
      <p:sp>
        <p:nvSpPr>
          <p:cNvPr id="35" name="TextBox 34"/>
          <p:cNvSpPr txBox="1"/>
          <p:nvPr/>
        </p:nvSpPr>
        <p:spPr>
          <a:xfrm>
            <a:off x="6460470" y="2997683"/>
            <a:ext cx="718107" cy="369332"/>
          </a:xfrm>
          <a:prstGeom prst="rect">
            <a:avLst/>
          </a:prstGeom>
          <a:noFill/>
        </p:spPr>
        <p:txBody>
          <a:bodyPr wrap="square" rtlCol="0">
            <a:spAutoFit/>
          </a:bodyPr>
          <a:lstStyle/>
          <a:p>
            <a:r>
              <a:rPr lang="en-US" dirty="0" smtClean="0"/>
              <a:t>Link</a:t>
            </a:r>
            <a:endParaRPr lang="en-US" dirty="0"/>
          </a:p>
        </p:txBody>
      </p:sp>
      <p:sp>
        <p:nvSpPr>
          <p:cNvPr id="36" name="TextBox 35"/>
          <p:cNvSpPr txBox="1"/>
          <p:nvPr/>
        </p:nvSpPr>
        <p:spPr>
          <a:xfrm>
            <a:off x="8473779" y="2977019"/>
            <a:ext cx="718107" cy="369332"/>
          </a:xfrm>
          <a:prstGeom prst="rect">
            <a:avLst/>
          </a:prstGeom>
          <a:noFill/>
        </p:spPr>
        <p:txBody>
          <a:bodyPr wrap="square" rtlCol="0">
            <a:spAutoFit/>
          </a:bodyPr>
          <a:lstStyle/>
          <a:p>
            <a:r>
              <a:rPr lang="en-US" dirty="0" smtClean="0"/>
              <a:t>Link</a:t>
            </a:r>
            <a:endParaRPr lang="en-US" dirty="0"/>
          </a:p>
        </p:txBody>
      </p:sp>
      <p:sp>
        <p:nvSpPr>
          <p:cNvPr id="37" name="TextBox 36"/>
          <p:cNvSpPr txBox="1"/>
          <p:nvPr/>
        </p:nvSpPr>
        <p:spPr>
          <a:xfrm>
            <a:off x="3801538" y="2990922"/>
            <a:ext cx="718107" cy="369332"/>
          </a:xfrm>
          <a:prstGeom prst="rect">
            <a:avLst/>
          </a:prstGeom>
          <a:noFill/>
        </p:spPr>
        <p:txBody>
          <a:bodyPr wrap="square" rtlCol="0">
            <a:spAutoFit/>
          </a:bodyPr>
          <a:lstStyle/>
          <a:p>
            <a:r>
              <a:rPr lang="en-US" dirty="0" smtClean="0"/>
              <a:t>Item</a:t>
            </a:r>
            <a:endParaRPr lang="en-US" dirty="0"/>
          </a:p>
        </p:txBody>
      </p:sp>
      <p:sp>
        <p:nvSpPr>
          <p:cNvPr id="38" name="TextBox 37"/>
          <p:cNvSpPr txBox="1"/>
          <p:nvPr/>
        </p:nvSpPr>
        <p:spPr>
          <a:xfrm>
            <a:off x="5952370" y="3002329"/>
            <a:ext cx="718107" cy="369332"/>
          </a:xfrm>
          <a:prstGeom prst="rect">
            <a:avLst/>
          </a:prstGeom>
          <a:noFill/>
        </p:spPr>
        <p:txBody>
          <a:bodyPr wrap="square" rtlCol="0">
            <a:spAutoFit/>
          </a:bodyPr>
          <a:lstStyle/>
          <a:p>
            <a:r>
              <a:rPr lang="en-US" dirty="0" smtClean="0"/>
              <a:t>Item</a:t>
            </a:r>
            <a:endParaRPr lang="en-US" dirty="0"/>
          </a:p>
        </p:txBody>
      </p:sp>
      <p:sp>
        <p:nvSpPr>
          <p:cNvPr id="39" name="TextBox 38"/>
          <p:cNvSpPr txBox="1"/>
          <p:nvPr/>
        </p:nvSpPr>
        <p:spPr>
          <a:xfrm>
            <a:off x="1695645" y="2977019"/>
            <a:ext cx="458796" cy="369332"/>
          </a:xfrm>
          <a:prstGeom prst="rect">
            <a:avLst/>
          </a:prstGeom>
          <a:noFill/>
        </p:spPr>
        <p:txBody>
          <a:bodyPr wrap="square" rtlCol="0">
            <a:spAutoFit/>
          </a:bodyPr>
          <a:lstStyle/>
          <a:p>
            <a:r>
              <a:rPr lang="en-US" dirty="0" smtClean="0"/>
              <a:t>SL</a:t>
            </a:r>
            <a:endParaRPr lang="en-US" dirty="0"/>
          </a:p>
        </p:txBody>
      </p:sp>
      <p:sp>
        <p:nvSpPr>
          <p:cNvPr id="40" name="TextBox 39"/>
          <p:cNvSpPr txBox="1"/>
          <p:nvPr/>
        </p:nvSpPr>
        <p:spPr>
          <a:xfrm>
            <a:off x="158336" y="2948277"/>
            <a:ext cx="458796" cy="369332"/>
          </a:xfrm>
          <a:prstGeom prst="rect">
            <a:avLst/>
          </a:prstGeom>
          <a:noFill/>
        </p:spPr>
        <p:txBody>
          <a:bodyPr wrap="square" rtlCol="0">
            <a:spAutoFit/>
          </a:bodyPr>
          <a:lstStyle/>
          <a:p>
            <a:r>
              <a:rPr lang="en-US" dirty="0" smtClean="0"/>
              <a:t>L:</a:t>
            </a:r>
            <a:endParaRPr lang="en-US" dirty="0"/>
          </a:p>
        </p:txBody>
      </p:sp>
      <p:sp>
        <p:nvSpPr>
          <p:cNvPr id="41" name="TextBox 40"/>
          <p:cNvSpPr txBox="1"/>
          <p:nvPr/>
        </p:nvSpPr>
        <p:spPr>
          <a:xfrm>
            <a:off x="3868412" y="3375928"/>
            <a:ext cx="458796" cy="369332"/>
          </a:xfrm>
          <a:prstGeom prst="rect">
            <a:avLst/>
          </a:prstGeom>
          <a:noFill/>
        </p:spPr>
        <p:txBody>
          <a:bodyPr wrap="square" rtlCol="0">
            <a:spAutoFit/>
          </a:bodyPr>
          <a:lstStyle/>
          <a:p>
            <a:r>
              <a:rPr lang="en-US" dirty="0" smtClean="0"/>
              <a:t>4</a:t>
            </a:r>
            <a:endParaRPr lang="en-US" dirty="0"/>
          </a:p>
        </p:txBody>
      </p:sp>
      <p:sp>
        <p:nvSpPr>
          <p:cNvPr id="42" name="TextBox 41"/>
          <p:cNvSpPr txBox="1"/>
          <p:nvPr/>
        </p:nvSpPr>
        <p:spPr>
          <a:xfrm>
            <a:off x="6001674" y="3384989"/>
            <a:ext cx="458796" cy="369332"/>
          </a:xfrm>
          <a:prstGeom prst="rect">
            <a:avLst/>
          </a:prstGeom>
          <a:noFill/>
        </p:spPr>
        <p:txBody>
          <a:bodyPr wrap="square" rtlCol="0">
            <a:spAutoFit/>
          </a:bodyPr>
          <a:lstStyle/>
          <a:p>
            <a:r>
              <a:rPr lang="en-US" dirty="0" smtClean="0"/>
              <a:t>5</a:t>
            </a:r>
            <a:endParaRPr lang="en-US" dirty="0"/>
          </a:p>
        </p:txBody>
      </p:sp>
      <p:sp>
        <p:nvSpPr>
          <p:cNvPr id="43" name="Rectangle 42"/>
          <p:cNvSpPr/>
          <p:nvPr/>
        </p:nvSpPr>
        <p:spPr>
          <a:xfrm>
            <a:off x="1082280" y="443711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1759371" y="4440203"/>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2233770" y="4440203"/>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3214031" y="443711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3868412" y="4440203"/>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4348897" y="4440203"/>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7346400" y="4418586"/>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8004448" y="4418586"/>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8473779" y="4414191"/>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7348448" y="4049254"/>
            <a:ext cx="718107" cy="369332"/>
          </a:xfrm>
          <a:prstGeom prst="rect">
            <a:avLst/>
          </a:prstGeom>
          <a:noFill/>
        </p:spPr>
        <p:txBody>
          <a:bodyPr wrap="square" rtlCol="0">
            <a:spAutoFit/>
          </a:bodyPr>
          <a:lstStyle/>
          <a:p>
            <a:r>
              <a:rPr lang="en-US" dirty="0" smtClean="0"/>
              <a:t>Atom</a:t>
            </a:r>
            <a:endParaRPr lang="en-US" dirty="0"/>
          </a:p>
        </p:txBody>
      </p:sp>
      <p:sp>
        <p:nvSpPr>
          <p:cNvPr id="53" name="TextBox 52"/>
          <p:cNvSpPr txBox="1"/>
          <p:nvPr/>
        </p:nvSpPr>
        <p:spPr>
          <a:xfrm>
            <a:off x="7912838" y="4049254"/>
            <a:ext cx="718107" cy="369332"/>
          </a:xfrm>
          <a:prstGeom prst="rect">
            <a:avLst/>
          </a:prstGeom>
          <a:noFill/>
        </p:spPr>
        <p:txBody>
          <a:bodyPr wrap="square" rtlCol="0">
            <a:spAutoFit/>
          </a:bodyPr>
          <a:lstStyle/>
          <a:p>
            <a:r>
              <a:rPr lang="en-US" dirty="0" smtClean="0"/>
              <a:t>Item</a:t>
            </a:r>
            <a:endParaRPr lang="en-US" dirty="0"/>
          </a:p>
        </p:txBody>
      </p:sp>
      <p:sp>
        <p:nvSpPr>
          <p:cNvPr id="54" name="TextBox 53"/>
          <p:cNvSpPr txBox="1"/>
          <p:nvPr/>
        </p:nvSpPr>
        <p:spPr>
          <a:xfrm>
            <a:off x="8425893" y="4067780"/>
            <a:ext cx="718107" cy="369332"/>
          </a:xfrm>
          <a:prstGeom prst="rect">
            <a:avLst/>
          </a:prstGeom>
          <a:noFill/>
        </p:spPr>
        <p:txBody>
          <a:bodyPr wrap="square" rtlCol="0">
            <a:spAutoFit/>
          </a:bodyPr>
          <a:lstStyle/>
          <a:p>
            <a:r>
              <a:rPr lang="en-US" dirty="0" smtClean="0"/>
              <a:t>Link</a:t>
            </a:r>
            <a:endParaRPr lang="en-US" dirty="0"/>
          </a:p>
        </p:txBody>
      </p:sp>
      <p:cxnSp>
        <p:nvCxnSpPr>
          <p:cNvPr id="57" name="Straight Arrow Connector 56"/>
          <p:cNvCxnSpPr/>
          <p:nvPr/>
        </p:nvCxnSpPr>
        <p:spPr>
          <a:xfrm flipV="1">
            <a:off x="2439824" y="4634610"/>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5278514" y="5147820"/>
            <a:ext cx="718107" cy="369332"/>
          </a:xfrm>
          <a:prstGeom prst="rect">
            <a:avLst/>
          </a:prstGeom>
          <a:noFill/>
        </p:spPr>
        <p:txBody>
          <a:bodyPr wrap="square" rtlCol="0">
            <a:spAutoFit/>
          </a:bodyPr>
          <a:lstStyle/>
          <a:p>
            <a:r>
              <a:rPr lang="en-US" dirty="0" smtClean="0"/>
              <a:t>Atom</a:t>
            </a:r>
            <a:endParaRPr lang="en-US" dirty="0"/>
          </a:p>
        </p:txBody>
      </p:sp>
      <p:sp>
        <p:nvSpPr>
          <p:cNvPr id="59" name="TextBox 58"/>
          <p:cNvSpPr txBox="1"/>
          <p:nvPr/>
        </p:nvSpPr>
        <p:spPr>
          <a:xfrm>
            <a:off x="1759371" y="4044859"/>
            <a:ext cx="458796" cy="369332"/>
          </a:xfrm>
          <a:prstGeom prst="rect">
            <a:avLst/>
          </a:prstGeom>
          <a:noFill/>
        </p:spPr>
        <p:txBody>
          <a:bodyPr wrap="square" rtlCol="0">
            <a:spAutoFit/>
          </a:bodyPr>
          <a:lstStyle/>
          <a:p>
            <a:r>
              <a:rPr lang="en-US" dirty="0" smtClean="0"/>
              <a:t>SL</a:t>
            </a:r>
            <a:endParaRPr lang="en-US" dirty="0"/>
          </a:p>
        </p:txBody>
      </p:sp>
      <p:sp>
        <p:nvSpPr>
          <p:cNvPr id="60" name="TextBox 59"/>
          <p:cNvSpPr txBox="1"/>
          <p:nvPr/>
        </p:nvSpPr>
        <p:spPr>
          <a:xfrm>
            <a:off x="2218167" y="5153377"/>
            <a:ext cx="718107" cy="369332"/>
          </a:xfrm>
          <a:prstGeom prst="rect">
            <a:avLst/>
          </a:prstGeom>
          <a:noFill/>
        </p:spPr>
        <p:txBody>
          <a:bodyPr wrap="square" rtlCol="0">
            <a:spAutoFit/>
          </a:bodyPr>
          <a:lstStyle/>
          <a:p>
            <a:r>
              <a:rPr lang="en-US" dirty="0" smtClean="0"/>
              <a:t>Link</a:t>
            </a:r>
            <a:endParaRPr lang="en-US" dirty="0"/>
          </a:p>
        </p:txBody>
      </p:sp>
      <p:sp>
        <p:nvSpPr>
          <p:cNvPr id="61" name="TextBox 60"/>
          <p:cNvSpPr txBox="1"/>
          <p:nvPr/>
        </p:nvSpPr>
        <p:spPr>
          <a:xfrm>
            <a:off x="3214031" y="4066399"/>
            <a:ext cx="718107" cy="369332"/>
          </a:xfrm>
          <a:prstGeom prst="rect">
            <a:avLst/>
          </a:prstGeom>
          <a:noFill/>
        </p:spPr>
        <p:txBody>
          <a:bodyPr wrap="square" rtlCol="0">
            <a:spAutoFit/>
          </a:bodyPr>
          <a:lstStyle/>
          <a:p>
            <a:r>
              <a:rPr lang="en-US" dirty="0" smtClean="0"/>
              <a:t>Atom</a:t>
            </a:r>
            <a:endParaRPr lang="en-US" dirty="0"/>
          </a:p>
        </p:txBody>
      </p:sp>
      <p:sp>
        <p:nvSpPr>
          <p:cNvPr id="63" name="TextBox 62"/>
          <p:cNvSpPr txBox="1"/>
          <p:nvPr/>
        </p:nvSpPr>
        <p:spPr>
          <a:xfrm>
            <a:off x="4321598" y="4044859"/>
            <a:ext cx="718107" cy="369332"/>
          </a:xfrm>
          <a:prstGeom prst="rect">
            <a:avLst/>
          </a:prstGeom>
          <a:noFill/>
        </p:spPr>
        <p:txBody>
          <a:bodyPr wrap="square" rtlCol="0">
            <a:spAutoFit/>
          </a:bodyPr>
          <a:lstStyle/>
          <a:p>
            <a:r>
              <a:rPr lang="en-US" dirty="0" smtClean="0"/>
              <a:t>Link</a:t>
            </a:r>
            <a:endParaRPr lang="en-US" dirty="0"/>
          </a:p>
        </p:txBody>
      </p:sp>
      <p:cxnSp>
        <p:nvCxnSpPr>
          <p:cNvPr id="64" name="Straight Arrow Connector 63"/>
          <p:cNvCxnSpPr/>
          <p:nvPr/>
        </p:nvCxnSpPr>
        <p:spPr>
          <a:xfrm>
            <a:off x="1932834" y="3506061"/>
            <a:ext cx="1" cy="465041"/>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8004448" y="4429892"/>
            <a:ext cx="458796" cy="369332"/>
          </a:xfrm>
          <a:prstGeom prst="rect">
            <a:avLst/>
          </a:prstGeom>
          <a:noFill/>
        </p:spPr>
        <p:txBody>
          <a:bodyPr wrap="square" rtlCol="0">
            <a:spAutoFit/>
          </a:bodyPr>
          <a:lstStyle/>
          <a:p>
            <a:r>
              <a:rPr lang="en-US" dirty="0"/>
              <a:t>6</a:t>
            </a:r>
          </a:p>
        </p:txBody>
      </p:sp>
      <p:sp>
        <p:nvSpPr>
          <p:cNvPr id="67" name="TextBox 66"/>
          <p:cNvSpPr txBox="1"/>
          <p:nvPr/>
        </p:nvSpPr>
        <p:spPr>
          <a:xfrm>
            <a:off x="3150305" y="4458478"/>
            <a:ext cx="718107" cy="369332"/>
          </a:xfrm>
          <a:prstGeom prst="rect">
            <a:avLst/>
          </a:prstGeom>
          <a:noFill/>
        </p:spPr>
        <p:txBody>
          <a:bodyPr wrap="square" rtlCol="0">
            <a:spAutoFit/>
          </a:bodyPr>
          <a:lstStyle/>
          <a:p>
            <a:r>
              <a:rPr lang="en-US" dirty="0" smtClean="0"/>
              <a:t>True</a:t>
            </a:r>
            <a:endParaRPr lang="en-US" dirty="0"/>
          </a:p>
        </p:txBody>
      </p:sp>
      <p:sp>
        <p:nvSpPr>
          <p:cNvPr id="68" name="TextBox 67"/>
          <p:cNvSpPr txBox="1"/>
          <p:nvPr/>
        </p:nvSpPr>
        <p:spPr>
          <a:xfrm>
            <a:off x="7316586" y="4449944"/>
            <a:ext cx="718107" cy="369332"/>
          </a:xfrm>
          <a:prstGeom prst="rect">
            <a:avLst/>
          </a:prstGeom>
          <a:noFill/>
        </p:spPr>
        <p:txBody>
          <a:bodyPr wrap="square" rtlCol="0">
            <a:spAutoFit/>
          </a:bodyPr>
          <a:lstStyle/>
          <a:p>
            <a:r>
              <a:rPr lang="en-US" dirty="0" smtClean="0"/>
              <a:t>True</a:t>
            </a:r>
            <a:endParaRPr lang="en-US" dirty="0"/>
          </a:p>
        </p:txBody>
      </p:sp>
      <p:sp>
        <p:nvSpPr>
          <p:cNvPr id="69" name="TextBox 68"/>
          <p:cNvSpPr txBox="1"/>
          <p:nvPr/>
        </p:nvSpPr>
        <p:spPr>
          <a:xfrm>
            <a:off x="1082279" y="4468470"/>
            <a:ext cx="718107" cy="369332"/>
          </a:xfrm>
          <a:prstGeom prst="rect">
            <a:avLst/>
          </a:prstGeom>
          <a:noFill/>
        </p:spPr>
        <p:txBody>
          <a:bodyPr wrap="square" rtlCol="0">
            <a:spAutoFit/>
          </a:bodyPr>
          <a:lstStyle/>
          <a:p>
            <a:r>
              <a:rPr lang="en-US" dirty="0" smtClean="0"/>
              <a:t>False</a:t>
            </a:r>
            <a:endParaRPr lang="en-US" dirty="0"/>
          </a:p>
        </p:txBody>
      </p:sp>
      <p:sp>
        <p:nvSpPr>
          <p:cNvPr id="70" name="Rectangle 69"/>
          <p:cNvSpPr/>
          <p:nvPr/>
        </p:nvSpPr>
        <p:spPr>
          <a:xfrm>
            <a:off x="1104183" y="551723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1759371"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2233770"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3" name="Straight Arrow Connector 72"/>
          <p:cNvCxnSpPr/>
          <p:nvPr/>
        </p:nvCxnSpPr>
        <p:spPr>
          <a:xfrm>
            <a:off x="1996570" y="4682779"/>
            <a:ext cx="1" cy="465041"/>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1686833" y="5147820"/>
            <a:ext cx="718107" cy="369332"/>
          </a:xfrm>
          <a:prstGeom prst="rect">
            <a:avLst/>
          </a:prstGeom>
          <a:noFill/>
        </p:spPr>
        <p:txBody>
          <a:bodyPr wrap="square" rtlCol="0">
            <a:spAutoFit/>
          </a:bodyPr>
          <a:lstStyle/>
          <a:p>
            <a:r>
              <a:rPr lang="en-US" dirty="0" smtClean="0"/>
              <a:t>Item</a:t>
            </a:r>
            <a:endParaRPr lang="en-US" dirty="0"/>
          </a:p>
        </p:txBody>
      </p:sp>
      <p:sp>
        <p:nvSpPr>
          <p:cNvPr id="75" name="Rectangle 74"/>
          <p:cNvSpPr/>
          <p:nvPr/>
        </p:nvSpPr>
        <p:spPr>
          <a:xfrm>
            <a:off x="3277757" y="551715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3932138"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4406537"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5356117" y="551723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6010498"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6484897" y="551723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p:cNvSpPr txBox="1"/>
          <p:nvPr/>
        </p:nvSpPr>
        <p:spPr>
          <a:xfrm>
            <a:off x="3810283" y="5147900"/>
            <a:ext cx="718107" cy="369332"/>
          </a:xfrm>
          <a:prstGeom prst="rect">
            <a:avLst/>
          </a:prstGeom>
          <a:noFill/>
        </p:spPr>
        <p:txBody>
          <a:bodyPr wrap="square" rtlCol="0">
            <a:spAutoFit/>
          </a:bodyPr>
          <a:lstStyle/>
          <a:p>
            <a:r>
              <a:rPr lang="en-US" dirty="0" smtClean="0"/>
              <a:t>Item</a:t>
            </a:r>
            <a:endParaRPr lang="en-US" dirty="0"/>
          </a:p>
        </p:txBody>
      </p:sp>
      <p:sp>
        <p:nvSpPr>
          <p:cNvPr id="82" name="TextBox 81"/>
          <p:cNvSpPr txBox="1"/>
          <p:nvPr/>
        </p:nvSpPr>
        <p:spPr>
          <a:xfrm>
            <a:off x="5888643" y="5147900"/>
            <a:ext cx="718107" cy="369332"/>
          </a:xfrm>
          <a:prstGeom prst="rect">
            <a:avLst/>
          </a:prstGeom>
          <a:noFill/>
        </p:spPr>
        <p:txBody>
          <a:bodyPr wrap="square" rtlCol="0">
            <a:spAutoFit/>
          </a:bodyPr>
          <a:lstStyle/>
          <a:p>
            <a:r>
              <a:rPr lang="en-US" dirty="0" smtClean="0"/>
              <a:t>Item</a:t>
            </a:r>
            <a:endParaRPr lang="en-US" dirty="0"/>
          </a:p>
        </p:txBody>
      </p:sp>
      <p:sp>
        <p:nvSpPr>
          <p:cNvPr id="83" name="TextBox 82"/>
          <p:cNvSpPr txBox="1"/>
          <p:nvPr/>
        </p:nvSpPr>
        <p:spPr>
          <a:xfrm>
            <a:off x="1082280" y="5153377"/>
            <a:ext cx="718107" cy="369332"/>
          </a:xfrm>
          <a:prstGeom prst="rect">
            <a:avLst/>
          </a:prstGeom>
          <a:noFill/>
        </p:spPr>
        <p:txBody>
          <a:bodyPr wrap="square" rtlCol="0">
            <a:spAutoFit/>
          </a:bodyPr>
          <a:lstStyle/>
          <a:p>
            <a:r>
              <a:rPr lang="en-US" dirty="0" smtClean="0"/>
              <a:t>Atom</a:t>
            </a:r>
            <a:endParaRPr lang="en-US" dirty="0"/>
          </a:p>
        </p:txBody>
      </p:sp>
      <p:sp>
        <p:nvSpPr>
          <p:cNvPr id="84" name="TextBox 83"/>
          <p:cNvSpPr txBox="1"/>
          <p:nvPr/>
        </p:nvSpPr>
        <p:spPr>
          <a:xfrm>
            <a:off x="3218274" y="5153377"/>
            <a:ext cx="718107" cy="369332"/>
          </a:xfrm>
          <a:prstGeom prst="rect">
            <a:avLst/>
          </a:prstGeom>
          <a:noFill/>
        </p:spPr>
        <p:txBody>
          <a:bodyPr wrap="square" rtlCol="0">
            <a:spAutoFit/>
          </a:bodyPr>
          <a:lstStyle/>
          <a:p>
            <a:r>
              <a:rPr lang="en-US" dirty="0" smtClean="0"/>
              <a:t>Atom</a:t>
            </a:r>
            <a:endParaRPr lang="en-US" dirty="0"/>
          </a:p>
        </p:txBody>
      </p:sp>
      <p:sp>
        <p:nvSpPr>
          <p:cNvPr id="85" name="TextBox 84"/>
          <p:cNvSpPr txBox="1"/>
          <p:nvPr/>
        </p:nvSpPr>
        <p:spPr>
          <a:xfrm>
            <a:off x="1082280" y="4075985"/>
            <a:ext cx="718107" cy="369332"/>
          </a:xfrm>
          <a:prstGeom prst="rect">
            <a:avLst/>
          </a:prstGeom>
          <a:noFill/>
        </p:spPr>
        <p:txBody>
          <a:bodyPr wrap="square" rtlCol="0">
            <a:spAutoFit/>
          </a:bodyPr>
          <a:lstStyle/>
          <a:p>
            <a:r>
              <a:rPr lang="en-US" dirty="0" smtClean="0"/>
              <a:t>Atom</a:t>
            </a:r>
            <a:endParaRPr lang="en-US" dirty="0"/>
          </a:p>
        </p:txBody>
      </p:sp>
      <p:sp>
        <p:nvSpPr>
          <p:cNvPr id="86" name="TextBox 85"/>
          <p:cNvSpPr txBox="1"/>
          <p:nvPr/>
        </p:nvSpPr>
        <p:spPr>
          <a:xfrm>
            <a:off x="2218166" y="4066399"/>
            <a:ext cx="718107" cy="369332"/>
          </a:xfrm>
          <a:prstGeom prst="rect">
            <a:avLst/>
          </a:prstGeom>
          <a:noFill/>
        </p:spPr>
        <p:txBody>
          <a:bodyPr wrap="square" rtlCol="0">
            <a:spAutoFit/>
          </a:bodyPr>
          <a:lstStyle/>
          <a:p>
            <a:r>
              <a:rPr lang="en-US" dirty="0" smtClean="0"/>
              <a:t>Link</a:t>
            </a:r>
            <a:endParaRPr lang="en-US" dirty="0"/>
          </a:p>
        </p:txBody>
      </p:sp>
      <p:sp>
        <p:nvSpPr>
          <p:cNvPr id="87" name="TextBox 86"/>
          <p:cNvSpPr txBox="1"/>
          <p:nvPr/>
        </p:nvSpPr>
        <p:spPr>
          <a:xfrm>
            <a:off x="4381897" y="5147820"/>
            <a:ext cx="718107" cy="369332"/>
          </a:xfrm>
          <a:prstGeom prst="rect">
            <a:avLst/>
          </a:prstGeom>
          <a:noFill/>
        </p:spPr>
        <p:txBody>
          <a:bodyPr wrap="square" rtlCol="0">
            <a:spAutoFit/>
          </a:bodyPr>
          <a:lstStyle/>
          <a:p>
            <a:r>
              <a:rPr lang="en-US" dirty="0" smtClean="0"/>
              <a:t>Link</a:t>
            </a:r>
            <a:endParaRPr lang="en-US" dirty="0"/>
          </a:p>
        </p:txBody>
      </p:sp>
      <p:sp>
        <p:nvSpPr>
          <p:cNvPr id="88" name="TextBox 87"/>
          <p:cNvSpPr txBox="1"/>
          <p:nvPr/>
        </p:nvSpPr>
        <p:spPr>
          <a:xfrm>
            <a:off x="6460470" y="5147820"/>
            <a:ext cx="718107" cy="369332"/>
          </a:xfrm>
          <a:prstGeom prst="rect">
            <a:avLst/>
          </a:prstGeom>
          <a:noFill/>
        </p:spPr>
        <p:txBody>
          <a:bodyPr wrap="square" rtlCol="0">
            <a:spAutoFit/>
          </a:bodyPr>
          <a:lstStyle/>
          <a:p>
            <a:r>
              <a:rPr lang="en-US" dirty="0" smtClean="0"/>
              <a:t>Link</a:t>
            </a:r>
            <a:endParaRPr lang="en-US" dirty="0"/>
          </a:p>
        </p:txBody>
      </p:sp>
      <p:cxnSp>
        <p:nvCxnSpPr>
          <p:cNvPr id="89" name="Straight Arrow Connector 88"/>
          <p:cNvCxnSpPr/>
          <p:nvPr/>
        </p:nvCxnSpPr>
        <p:spPr>
          <a:xfrm flipV="1">
            <a:off x="2505691" y="5724642"/>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p:nvPr/>
        </p:nvCxnSpPr>
        <p:spPr>
          <a:xfrm flipV="1">
            <a:off x="4586096" y="5723266"/>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1753518" y="5542867"/>
            <a:ext cx="458796" cy="369332"/>
          </a:xfrm>
          <a:prstGeom prst="rect">
            <a:avLst/>
          </a:prstGeom>
          <a:noFill/>
        </p:spPr>
        <p:txBody>
          <a:bodyPr wrap="square" rtlCol="0">
            <a:spAutoFit/>
          </a:bodyPr>
          <a:lstStyle/>
          <a:p>
            <a:r>
              <a:rPr lang="en-US" dirty="0"/>
              <a:t>1</a:t>
            </a:r>
          </a:p>
        </p:txBody>
      </p:sp>
      <p:sp>
        <p:nvSpPr>
          <p:cNvPr id="92" name="TextBox 91"/>
          <p:cNvSpPr txBox="1"/>
          <p:nvPr/>
        </p:nvSpPr>
        <p:spPr>
          <a:xfrm>
            <a:off x="3931193" y="5548590"/>
            <a:ext cx="458796" cy="369332"/>
          </a:xfrm>
          <a:prstGeom prst="rect">
            <a:avLst/>
          </a:prstGeom>
          <a:noFill/>
        </p:spPr>
        <p:txBody>
          <a:bodyPr wrap="square" rtlCol="0">
            <a:spAutoFit/>
          </a:bodyPr>
          <a:lstStyle/>
          <a:p>
            <a:r>
              <a:rPr lang="en-US" dirty="0"/>
              <a:t>2</a:t>
            </a:r>
          </a:p>
        </p:txBody>
      </p:sp>
      <p:sp>
        <p:nvSpPr>
          <p:cNvPr id="93" name="TextBox 92"/>
          <p:cNvSpPr txBox="1"/>
          <p:nvPr/>
        </p:nvSpPr>
        <p:spPr>
          <a:xfrm>
            <a:off x="5995724" y="5538600"/>
            <a:ext cx="458796" cy="369332"/>
          </a:xfrm>
          <a:prstGeom prst="rect">
            <a:avLst/>
          </a:prstGeom>
          <a:noFill/>
        </p:spPr>
        <p:txBody>
          <a:bodyPr wrap="square" rtlCol="0">
            <a:spAutoFit/>
          </a:bodyPr>
          <a:lstStyle/>
          <a:p>
            <a:r>
              <a:rPr lang="en-US" dirty="0"/>
              <a:t>3</a:t>
            </a:r>
          </a:p>
        </p:txBody>
      </p:sp>
      <p:sp>
        <p:nvSpPr>
          <p:cNvPr id="94" name="TextBox 93"/>
          <p:cNvSpPr txBox="1"/>
          <p:nvPr/>
        </p:nvSpPr>
        <p:spPr>
          <a:xfrm>
            <a:off x="6492698" y="5153377"/>
            <a:ext cx="458796" cy="830997"/>
          </a:xfrm>
          <a:prstGeom prst="rect">
            <a:avLst/>
          </a:prstGeom>
          <a:noFill/>
        </p:spPr>
        <p:txBody>
          <a:bodyPr wrap="square" rtlCol="0">
            <a:spAutoFit/>
          </a:bodyPr>
          <a:lstStyle/>
          <a:p>
            <a:r>
              <a:rPr lang="en-US" sz="4800" dirty="0"/>
              <a:t>.</a:t>
            </a:r>
          </a:p>
        </p:txBody>
      </p:sp>
      <p:sp>
        <p:nvSpPr>
          <p:cNvPr id="95" name="TextBox 94"/>
          <p:cNvSpPr txBox="1"/>
          <p:nvPr/>
        </p:nvSpPr>
        <p:spPr>
          <a:xfrm>
            <a:off x="8494250" y="4052971"/>
            <a:ext cx="458796" cy="830997"/>
          </a:xfrm>
          <a:prstGeom prst="rect">
            <a:avLst/>
          </a:prstGeom>
          <a:noFill/>
        </p:spPr>
        <p:txBody>
          <a:bodyPr wrap="square" rtlCol="0">
            <a:spAutoFit/>
          </a:bodyPr>
          <a:lstStyle/>
          <a:p>
            <a:r>
              <a:rPr lang="en-US" sz="4800" dirty="0"/>
              <a:t>.</a:t>
            </a:r>
          </a:p>
        </p:txBody>
      </p:sp>
      <p:sp>
        <p:nvSpPr>
          <p:cNvPr id="96" name="TextBox 95"/>
          <p:cNvSpPr txBox="1"/>
          <p:nvPr/>
        </p:nvSpPr>
        <p:spPr>
          <a:xfrm>
            <a:off x="8555548" y="3019956"/>
            <a:ext cx="458796" cy="830997"/>
          </a:xfrm>
          <a:prstGeom prst="rect">
            <a:avLst/>
          </a:prstGeom>
          <a:noFill/>
        </p:spPr>
        <p:txBody>
          <a:bodyPr wrap="square" rtlCol="0">
            <a:spAutoFit/>
          </a:bodyPr>
          <a:lstStyle/>
          <a:p>
            <a:r>
              <a:rPr lang="en-US" sz="4800" dirty="0"/>
              <a:t>.</a:t>
            </a:r>
          </a:p>
        </p:txBody>
      </p:sp>
      <p:sp>
        <p:nvSpPr>
          <p:cNvPr id="98" name="TextBox 97"/>
          <p:cNvSpPr txBox="1"/>
          <p:nvPr/>
        </p:nvSpPr>
        <p:spPr>
          <a:xfrm>
            <a:off x="1104183" y="5547134"/>
            <a:ext cx="718107" cy="369332"/>
          </a:xfrm>
          <a:prstGeom prst="rect">
            <a:avLst/>
          </a:prstGeom>
          <a:noFill/>
        </p:spPr>
        <p:txBody>
          <a:bodyPr wrap="square" rtlCol="0">
            <a:spAutoFit/>
          </a:bodyPr>
          <a:lstStyle/>
          <a:p>
            <a:r>
              <a:rPr lang="en-US" dirty="0" smtClean="0"/>
              <a:t>True</a:t>
            </a:r>
            <a:endParaRPr lang="en-US" dirty="0"/>
          </a:p>
        </p:txBody>
      </p:sp>
      <p:sp>
        <p:nvSpPr>
          <p:cNvPr id="99" name="TextBox 98"/>
          <p:cNvSpPr txBox="1"/>
          <p:nvPr/>
        </p:nvSpPr>
        <p:spPr>
          <a:xfrm>
            <a:off x="3279898" y="5548590"/>
            <a:ext cx="718107" cy="369332"/>
          </a:xfrm>
          <a:prstGeom prst="rect">
            <a:avLst/>
          </a:prstGeom>
          <a:noFill/>
        </p:spPr>
        <p:txBody>
          <a:bodyPr wrap="square" rtlCol="0">
            <a:spAutoFit/>
          </a:bodyPr>
          <a:lstStyle/>
          <a:p>
            <a:r>
              <a:rPr lang="en-US" dirty="0" smtClean="0"/>
              <a:t>True</a:t>
            </a:r>
            <a:endParaRPr lang="en-US" dirty="0"/>
          </a:p>
        </p:txBody>
      </p:sp>
      <p:sp>
        <p:nvSpPr>
          <p:cNvPr id="100" name="TextBox 99"/>
          <p:cNvSpPr txBox="1"/>
          <p:nvPr/>
        </p:nvSpPr>
        <p:spPr>
          <a:xfrm>
            <a:off x="5360303" y="5526572"/>
            <a:ext cx="718107" cy="369332"/>
          </a:xfrm>
          <a:prstGeom prst="rect">
            <a:avLst/>
          </a:prstGeom>
          <a:noFill/>
        </p:spPr>
        <p:txBody>
          <a:bodyPr wrap="square" rtlCol="0">
            <a:spAutoFit/>
          </a:bodyPr>
          <a:lstStyle/>
          <a:p>
            <a:r>
              <a:rPr lang="en-US" dirty="0" smtClean="0"/>
              <a:t>True</a:t>
            </a:r>
            <a:endParaRPr lang="en-US" dirty="0"/>
          </a:p>
        </p:txBody>
      </p:sp>
      <p:sp>
        <p:nvSpPr>
          <p:cNvPr id="101" name="Rectangle 100"/>
          <p:cNvSpPr/>
          <p:nvPr/>
        </p:nvSpPr>
        <p:spPr>
          <a:xfrm>
            <a:off x="5356117" y="4405472"/>
            <a:ext cx="654381"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6001674" y="440547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a:off x="6484897" y="4405472"/>
            <a:ext cx="474399"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5" name="Straight Arrow Connector 104"/>
          <p:cNvCxnSpPr/>
          <p:nvPr/>
        </p:nvCxnSpPr>
        <p:spPr>
          <a:xfrm>
            <a:off x="6722096" y="4617371"/>
            <a:ext cx="624304" cy="0"/>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p:nvPr/>
        </p:nvCxnSpPr>
        <p:spPr>
          <a:xfrm flipV="1">
            <a:off x="4581909" y="4626191"/>
            <a:ext cx="774207" cy="8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107" name="TextBox 106"/>
          <p:cNvSpPr txBox="1"/>
          <p:nvPr/>
        </p:nvSpPr>
        <p:spPr>
          <a:xfrm>
            <a:off x="5356116" y="4024340"/>
            <a:ext cx="718107" cy="369332"/>
          </a:xfrm>
          <a:prstGeom prst="rect">
            <a:avLst/>
          </a:prstGeom>
          <a:noFill/>
        </p:spPr>
        <p:txBody>
          <a:bodyPr wrap="square" rtlCol="0">
            <a:spAutoFit/>
          </a:bodyPr>
          <a:lstStyle/>
          <a:p>
            <a:r>
              <a:rPr lang="en-US" dirty="0" smtClean="0"/>
              <a:t>Atom</a:t>
            </a:r>
            <a:endParaRPr lang="en-US" dirty="0"/>
          </a:p>
        </p:txBody>
      </p:sp>
      <p:sp>
        <p:nvSpPr>
          <p:cNvPr id="108" name="TextBox 107"/>
          <p:cNvSpPr txBox="1"/>
          <p:nvPr/>
        </p:nvSpPr>
        <p:spPr>
          <a:xfrm>
            <a:off x="5995724" y="4024340"/>
            <a:ext cx="458796" cy="369332"/>
          </a:xfrm>
          <a:prstGeom prst="rect">
            <a:avLst/>
          </a:prstGeom>
          <a:noFill/>
        </p:spPr>
        <p:txBody>
          <a:bodyPr wrap="square" rtlCol="0">
            <a:spAutoFit/>
          </a:bodyPr>
          <a:lstStyle/>
          <a:p>
            <a:r>
              <a:rPr lang="en-US" dirty="0" smtClean="0"/>
              <a:t>SL</a:t>
            </a:r>
            <a:endParaRPr lang="en-US" dirty="0"/>
          </a:p>
        </p:txBody>
      </p:sp>
      <p:sp>
        <p:nvSpPr>
          <p:cNvPr id="109" name="TextBox 108"/>
          <p:cNvSpPr txBox="1"/>
          <p:nvPr/>
        </p:nvSpPr>
        <p:spPr>
          <a:xfrm>
            <a:off x="3881895" y="4054731"/>
            <a:ext cx="458796" cy="369332"/>
          </a:xfrm>
          <a:prstGeom prst="rect">
            <a:avLst/>
          </a:prstGeom>
          <a:noFill/>
        </p:spPr>
        <p:txBody>
          <a:bodyPr wrap="square" rtlCol="0">
            <a:spAutoFit/>
          </a:bodyPr>
          <a:lstStyle/>
          <a:p>
            <a:r>
              <a:rPr lang="en-US" dirty="0" smtClean="0"/>
              <a:t>SL</a:t>
            </a:r>
            <a:endParaRPr lang="en-US" dirty="0"/>
          </a:p>
        </p:txBody>
      </p:sp>
      <p:cxnSp>
        <p:nvCxnSpPr>
          <p:cNvPr id="23" name="Straight Arrow Connector 22"/>
          <p:cNvCxnSpPr/>
          <p:nvPr/>
        </p:nvCxnSpPr>
        <p:spPr>
          <a:xfrm flipH="1">
            <a:off x="6959296" y="3547138"/>
            <a:ext cx="1312596" cy="846534"/>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6363042" y="4054731"/>
            <a:ext cx="718107" cy="369332"/>
          </a:xfrm>
          <a:prstGeom prst="rect">
            <a:avLst/>
          </a:prstGeom>
          <a:noFill/>
        </p:spPr>
        <p:txBody>
          <a:bodyPr wrap="square" rtlCol="0">
            <a:spAutoFit/>
          </a:bodyPr>
          <a:lstStyle/>
          <a:p>
            <a:r>
              <a:rPr lang="en-US" dirty="0" smtClean="0"/>
              <a:t>Link</a:t>
            </a:r>
            <a:endParaRPr lang="en-US" dirty="0"/>
          </a:p>
        </p:txBody>
      </p:sp>
      <p:cxnSp>
        <p:nvCxnSpPr>
          <p:cNvPr id="55" name="Straight Arrow Connector 54"/>
          <p:cNvCxnSpPr/>
          <p:nvPr/>
        </p:nvCxnSpPr>
        <p:spPr>
          <a:xfrm flipH="1">
            <a:off x="2708169" y="4682779"/>
            <a:ext cx="1389641" cy="843793"/>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flipH="1">
            <a:off x="4880936" y="4638877"/>
            <a:ext cx="1357937" cy="878275"/>
          </a:xfrm>
          <a:prstGeom prst="straightConnector1">
            <a:avLst/>
          </a:prstGeom>
          <a:ln w="12700">
            <a:headEnd type="oval"/>
            <a:tailEnd type="triangle"/>
          </a:ln>
        </p:spPr>
        <p:style>
          <a:lnRef idx="1">
            <a:schemeClr val="accent1"/>
          </a:lnRef>
          <a:fillRef idx="0">
            <a:schemeClr val="accent1"/>
          </a:fillRef>
          <a:effectRef idx="0">
            <a:schemeClr val="accent1"/>
          </a:effectRef>
          <a:fontRef idx="minor">
            <a:schemeClr val="tx1"/>
          </a:fontRef>
        </p:style>
      </p:cxnSp>
      <p:sp>
        <p:nvSpPr>
          <p:cNvPr id="21" name="Footer Placeholder 20"/>
          <p:cNvSpPr>
            <a:spLocks noGrp="1"/>
          </p:cNvSpPr>
          <p:nvPr>
            <p:ph type="ftr" sz="quarter" idx="11"/>
          </p:nvPr>
        </p:nvSpPr>
        <p:spPr/>
        <p:txBody>
          <a:bodyPr/>
          <a:lstStyle/>
          <a:p>
            <a:r>
              <a:rPr lang="en-US" smtClean="0"/>
              <a:t>Data Structures and Programming Techniques</a:t>
            </a:r>
            <a:endParaRPr lang="en-US"/>
          </a:p>
        </p:txBody>
      </p:sp>
      <p:sp>
        <p:nvSpPr>
          <p:cNvPr id="27" name="Slide Number Placeholder 26"/>
          <p:cNvSpPr>
            <a:spLocks noGrp="1"/>
          </p:cNvSpPr>
          <p:nvPr>
            <p:ph type="sldNum" sz="quarter" idx="12"/>
          </p:nvPr>
        </p:nvSpPr>
        <p:spPr/>
        <p:txBody>
          <a:bodyPr/>
          <a:lstStyle/>
          <a:p>
            <a:fld id="{021D7288-0BBD-41EF-94D8-6A1CF38DA2F8}" type="slidenum">
              <a:rPr lang="en-US" smtClean="0"/>
              <a:t>19</a:t>
            </a:fld>
            <a:endParaRPr lang="en-US"/>
          </a:p>
        </p:txBody>
      </p:sp>
    </p:spTree>
    <p:extLst>
      <p:ext uri="{BB962C8B-B14F-4D97-AF65-F5344CB8AC3E}">
        <p14:creationId xmlns:p14="http://schemas.microsoft.com/office/powerpoint/2010/main" val="17555613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List ADT</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85000" lnSpcReduction="20000"/>
              </a:bodyPr>
              <a:lstStyle/>
              <a:p>
                <a:r>
                  <a:rPr lang="en-US" dirty="0" smtClean="0"/>
                  <a:t>A </a:t>
                </a:r>
                <a:r>
                  <a:rPr lang="en-US" b="1" dirty="0" smtClean="0"/>
                  <a:t>list</a:t>
                </a:r>
                <a:r>
                  <a:rPr lang="en-US" dirty="0" smtClean="0"/>
                  <a:t> </a:t>
                </a:r>
                <a:r>
                  <a:rPr lang="en-US" i="1" dirty="0" smtClean="0"/>
                  <a:t>L</a:t>
                </a:r>
                <a:r>
                  <a:rPr lang="en-US" dirty="0" smtClean="0"/>
                  <a:t> of items of type </a:t>
                </a:r>
                <a:r>
                  <a:rPr lang="en-US" i="1" dirty="0" smtClean="0"/>
                  <a:t>T</a:t>
                </a:r>
                <a:r>
                  <a:rPr lang="en-US" dirty="0" smtClean="0"/>
                  <a:t> is a sequence of items of type </a:t>
                </a:r>
                <a:r>
                  <a:rPr lang="en-US" i="1" dirty="0" smtClean="0"/>
                  <a:t>T</a:t>
                </a:r>
                <a:r>
                  <a:rPr lang="en-US" dirty="0" smtClean="0"/>
                  <a:t> on which the following operations are defined:</a:t>
                </a:r>
              </a:p>
              <a:p>
                <a:pPr lvl="1"/>
                <a:r>
                  <a:rPr lang="en-US" b="1" dirty="0" smtClean="0"/>
                  <a:t>Initialize</a:t>
                </a:r>
                <a:r>
                  <a:rPr lang="en-US" dirty="0" smtClean="0"/>
                  <a:t> the list </a:t>
                </a:r>
                <a:r>
                  <a:rPr lang="en-US" i="1" dirty="0" smtClean="0"/>
                  <a:t>L</a:t>
                </a:r>
                <a:r>
                  <a:rPr lang="en-US" dirty="0" smtClean="0"/>
                  <a:t> to be the empty list.</a:t>
                </a:r>
              </a:p>
              <a:p>
                <a:pPr lvl="1"/>
                <a:r>
                  <a:rPr lang="en-US" smtClean="0"/>
                  <a:t>Determin</a:t>
                </a:r>
                <a:r>
                  <a:rPr lang="en-US" dirty="0"/>
                  <a:t>e</a:t>
                </a:r>
                <a:r>
                  <a:rPr lang="en-US" smtClean="0"/>
                  <a:t> </a:t>
                </a:r>
                <a:r>
                  <a:rPr lang="en-US" dirty="0" smtClean="0"/>
                  <a:t>whether or not the list </a:t>
                </a:r>
                <a:r>
                  <a:rPr lang="en-US" i="1" dirty="0" smtClean="0"/>
                  <a:t>L</a:t>
                </a:r>
                <a:r>
                  <a:rPr lang="en-US" dirty="0" smtClean="0"/>
                  <a:t> is </a:t>
                </a:r>
                <a:r>
                  <a:rPr lang="en-US" b="1" dirty="0" smtClean="0"/>
                  <a:t>empty</a:t>
                </a:r>
                <a:r>
                  <a:rPr lang="en-US" dirty="0" smtClean="0"/>
                  <a:t>.</a:t>
                </a:r>
              </a:p>
              <a:p>
                <a:pPr lvl="1"/>
                <a:r>
                  <a:rPr lang="en-US" dirty="0" smtClean="0"/>
                  <a:t>Find the length of  a list </a:t>
                </a:r>
                <a:r>
                  <a:rPr lang="en-US" i="1" dirty="0" smtClean="0"/>
                  <a:t>L</a:t>
                </a:r>
                <a:r>
                  <a:rPr lang="en-US" dirty="0" smtClean="0"/>
                  <a:t> (where the </a:t>
                </a:r>
                <a:r>
                  <a:rPr lang="en-US" b="1" dirty="0" smtClean="0"/>
                  <a:t>length</a:t>
                </a:r>
                <a:r>
                  <a:rPr lang="en-US" dirty="0" smtClean="0"/>
                  <a:t> of </a:t>
                </a:r>
                <a:r>
                  <a:rPr lang="en-US" i="1" dirty="0" smtClean="0"/>
                  <a:t>L</a:t>
                </a:r>
                <a:r>
                  <a:rPr lang="en-US" dirty="0" smtClean="0"/>
                  <a:t> is the number of items in </a:t>
                </a:r>
                <a:r>
                  <a:rPr lang="en-US" i="1" dirty="0" smtClean="0"/>
                  <a:t>L</a:t>
                </a:r>
                <a:r>
                  <a:rPr lang="en-US" dirty="0" smtClean="0"/>
                  <a:t> and the length of the empty list is 0).</a:t>
                </a:r>
              </a:p>
              <a:p>
                <a:pPr lvl="1"/>
                <a:r>
                  <a:rPr lang="en-US" b="1" dirty="0" smtClean="0"/>
                  <a:t>Select</a:t>
                </a:r>
                <a:r>
                  <a:rPr lang="en-US" dirty="0" smtClean="0"/>
                  <a:t> the </a:t>
                </a:r>
                <a14:m>
                  <m:oMath xmlns:m="http://schemas.openxmlformats.org/officeDocument/2006/math">
                    <m:r>
                      <a:rPr lang="en-US" b="0" i="1" smtClean="0">
                        <a:latin typeface="Cambria Math"/>
                      </a:rPr>
                      <m:t>𝑖</m:t>
                    </m:r>
                  </m:oMath>
                </a14:m>
                <a:r>
                  <a:rPr lang="en-US" dirty="0" smtClean="0"/>
                  <a:t>-</a:t>
                </a:r>
                <a:r>
                  <a:rPr lang="en-US" dirty="0" err="1" smtClean="0"/>
                  <a:t>th</a:t>
                </a:r>
                <a:r>
                  <a:rPr lang="en-US" dirty="0" smtClean="0"/>
                  <a:t> item of a list </a:t>
                </a:r>
                <a:r>
                  <a:rPr lang="en-US" i="1" dirty="0" smtClean="0"/>
                  <a:t>L</a:t>
                </a:r>
                <a:r>
                  <a:rPr lang="en-US" dirty="0" smtClean="0"/>
                  <a:t>, where </a:t>
                </a:r>
                <a14:m>
                  <m:oMath xmlns:m="http://schemas.openxmlformats.org/officeDocument/2006/math">
                    <m:r>
                      <a:rPr lang="en-US" b="0" i="1" smtClean="0">
                        <a:latin typeface="Cambria Math"/>
                      </a:rPr>
                      <m:t>1</m:t>
                    </m:r>
                    <m:r>
                      <a:rPr lang="en-US" i="1">
                        <a:latin typeface="Cambria Math"/>
                        <a:ea typeface="Cambria Math"/>
                      </a:rPr>
                      <m:t>≤</m:t>
                    </m:r>
                    <m:r>
                      <a:rPr lang="en-US" b="0" i="1" smtClean="0">
                        <a:latin typeface="Cambria Math"/>
                        <a:ea typeface="Cambria Math"/>
                      </a:rPr>
                      <m:t>𝑖</m:t>
                    </m:r>
                    <m:r>
                      <a:rPr lang="en-US" b="0" i="1" smtClean="0">
                        <a:latin typeface="Cambria Math"/>
                        <a:ea typeface="Cambria Math"/>
                      </a:rPr>
                      <m:t> ≤</m:t>
                    </m:r>
                    <m:r>
                      <a:rPr lang="en-US" b="0" i="1" smtClean="0">
                        <a:latin typeface="Cambria Math"/>
                        <a:ea typeface="Cambria Math"/>
                      </a:rPr>
                      <m:t>𝑙𝑒𝑛𝑔𝑡h</m:t>
                    </m:r>
                    <m:d>
                      <m:dPr>
                        <m:ctrlPr>
                          <a:rPr lang="en-US" b="0" i="1" smtClean="0">
                            <a:latin typeface="Cambria Math"/>
                            <a:ea typeface="Cambria Math"/>
                          </a:rPr>
                        </m:ctrlPr>
                      </m:dPr>
                      <m:e>
                        <m:r>
                          <a:rPr lang="en-US" b="0" i="1" smtClean="0">
                            <a:latin typeface="Cambria Math"/>
                            <a:ea typeface="Cambria Math"/>
                          </a:rPr>
                          <m:t>𝐿</m:t>
                        </m:r>
                      </m:e>
                    </m:d>
                    <m:r>
                      <a:rPr lang="en-US" b="0" i="1" smtClean="0">
                        <a:latin typeface="Cambria Math"/>
                        <a:ea typeface="Cambria Math"/>
                      </a:rPr>
                      <m:t>.</m:t>
                    </m:r>
                  </m:oMath>
                </a14:m>
                <a:endParaRPr lang="en-US" dirty="0" smtClean="0"/>
              </a:p>
              <a:p>
                <a:pPr lvl="1"/>
                <a:r>
                  <a:rPr lang="en-US" b="1" dirty="0" smtClean="0"/>
                  <a:t>Replace</a:t>
                </a:r>
                <a:r>
                  <a:rPr lang="en-US" dirty="0" smtClean="0"/>
                  <a:t> the </a:t>
                </a:r>
                <a14:m>
                  <m:oMath xmlns:m="http://schemas.openxmlformats.org/officeDocument/2006/math">
                    <m:r>
                      <a:rPr lang="en-US" i="1">
                        <a:latin typeface="Cambria Math"/>
                      </a:rPr>
                      <m:t>𝑖</m:t>
                    </m:r>
                  </m:oMath>
                </a14:m>
                <a:r>
                  <a:rPr lang="en-US" dirty="0"/>
                  <a:t>-</a:t>
                </a:r>
                <a:r>
                  <a:rPr lang="en-US" dirty="0" err="1"/>
                  <a:t>th</a:t>
                </a:r>
                <a:r>
                  <a:rPr lang="en-US" dirty="0" smtClean="0"/>
                  <a:t> item </a:t>
                </a:r>
                <a:r>
                  <a:rPr lang="en-US" i="1" dirty="0" smtClean="0"/>
                  <a:t>X</a:t>
                </a:r>
                <a:r>
                  <a:rPr lang="en-US" dirty="0" smtClean="0"/>
                  <a:t> of a list </a:t>
                </a:r>
                <a:r>
                  <a:rPr lang="en-US" i="1" dirty="0" smtClean="0"/>
                  <a:t>L</a:t>
                </a:r>
                <a:r>
                  <a:rPr lang="en-US" dirty="0" smtClean="0"/>
                  <a:t> with a new item </a:t>
                </a:r>
                <a:r>
                  <a:rPr lang="en-US" i="1" dirty="0" smtClean="0"/>
                  <a:t>Y</a:t>
                </a:r>
                <a:r>
                  <a:rPr lang="en-US" dirty="0" smtClean="0"/>
                  <a:t> where </a:t>
                </a:r>
                <a14:m>
                  <m:oMath xmlns:m="http://schemas.openxmlformats.org/officeDocument/2006/math">
                    <m:r>
                      <a:rPr lang="en-US" b="0" i="1" smtClean="0">
                        <a:latin typeface="Cambria Math"/>
                      </a:rPr>
                      <m:t>1</m:t>
                    </m:r>
                    <m:r>
                      <a:rPr lang="en-US" i="1">
                        <a:latin typeface="Cambria Math"/>
                        <a:ea typeface="Cambria Math"/>
                      </a:rPr>
                      <m:t>≤</m:t>
                    </m:r>
                    <m:r>
                      <a:rPr lang="en-US" b="0" i="1" smtClean="0">
                        <a:latin typeface="Cambria Math"/>
                        <a:ea typeface="Cambria Math"/>
                      </a:rPr>
                      <m:t>𝑖</m:t>
                    </m:r>
                    <m:r>
                      <a:rPr lang="en-US" b="0" i="1" smtClean="0">
                        <a:latin typeface="Cambria Math"/>
                        <a:ea typeface="Cambria Math"/>
                      </a:rPr>
                      <m:t> ≤</m:t>
                    </m:r>
                    <m:r>
                      <a:rPr lang="en-US" b="0" i="1" smtClean="0">
                        <a:latin typeface="Cambria Math"/>
                        <a:ea typeface="Cambria Math"/>
                      </a:rPr>
                      <m:t>𝑙𝑒𝑛𝑔𝑡h</m:t>
                    </m:r>
                    <m:d>
                      <m:dPr>
                        <m:ctrlPr>
                          <a:rPr lang="en-US" b="0" i="1" smtClean="0">
                            <a:latin typeface="Cambria Math"/>
                            <a:ea typeface="Cambria Math"/>
                          </a:rPr>
                        </m:ctrlPr>
                      </m:dPr>
                      <m:e>
                        <m:r>
                          <a:rPr lang="en-US" b="0" i="1" smtClean="0">
                            <a:latin typeface="Cambria Math"/>
                            <a:ea typeface="Cambria Math"/>
                          </a:rPr>
                          <m:t>𝐿</m:t>
                        </m:r>
                      </m:e>
                    </m:d>
                    <m:r>
                      <a:rPr lang="en-US" b="0" i="1" smtClean="0">
                        <a:latin typeface="Cambria Math"/>
                        <a:ea typeface="Cambria Math"/>
                      </a:rPr>
                      <m:t>.</m:t>
                    </m:r>
                  </m:oMath>
                </a14:m>
                <a:endParaRPr lang="en-US" dirty="0" smtClean="0"/>
              </a:p>
              <a:p>
                <a:pPr lvl="1"/>
                <a:r>
                  <a:rPr lang="en-US" b="1" dirty="0" smtClean="0"/>
                  <a:t>Delete</a:t>
                </a:r>
                <a:r>
                  <a:rPr lang="en-US" dirty="0" smtClean="0"/>
                  <a:t> any item </a:t>
                </a:r>
                <a:r>
                  <a:rPr lang="en-US" i="1" dirty="0" smtClean="0"/>
                  <a:t>X</a:t>
                </a:r>
                <a:r>
                  <a:rPr lang="en-US" dirty="0" smtClean="0"/>
                  <a:t> from a nonempty list </a:t>
                </a:r>
                <a:r>
                  <a:rPr lang="en-US" i="1" dirty="0" smtClean="0"/>
                  <a:t>L</a:t>
                </a:r>
                <a:r>
                  <a:rPr lang="en-US" dirty="0" smtClean="0"/>
                  <a:t>.</a:t>
                </a:r>
              </a:p>
              <a:p>
                <a:pPr lvl="1"/>
                <a:r>
                  <a:rPr lang="en-US" b="1" dirty="0" smtClean="0"/>
                  <a:t>Insert</a:t>
                </a:r>
                <a:r>
                  <a:rPr lang="en-US" dirty="0" smtClean="0"/>
                  <a:t> a new item </a:t>
                </a:r>
                <a:r>
                  <a:rPr lang="en-US" i="1" dirty="0" smtClean="0"/>
                  <a:t>X</a:t>
                </a:r>
                <a:r>
                  <a:rPr lang="en-US" dirty="0" smtClean="0"/>
                  <a:t> into a list </a:t>
                </a:r>
                <a:r>
                  <a:rPr lang="en-US" i="1" dirty="0" smtClean="0"/>
                  <a:t>L</a:t>
                </a:r>
                <a:r>
                  <a:rPr lang="en-US" dirty="0" smtClean="0"/>
                  <a:t> in any arbitrary position (such as before the first item of </a:t>
                </a:r>
                <a:r>
                  <a:rPr lang="en-US" i="1" dirty="0" smtClean="0"/>
                  <a:t>L</a:t>
                </a:r>
                <a:r>
                  <a:rPr lang="en-US" dirty="0" smtClean="0"/>
                  <a:t>, after the last item of </a:t>
                </a:r>
                <a:r>
                  <a:rPr lang="en-US" i="1" dirty="0" smtClean="0"/>
                  <a:t>L</a:t>
                </a:r>
                <a:r>
                  <a:rPr lang="en-US" dirty="0" smtClean="0"/>
                  <a:t> or between any two items of </a:t>
                </a:r>
                <a:r>
                  <a:rPr lang="en-US" i="1" dirty="0" smtClean="0"/>
                  <a:t>L</a:t>
                </a:r>
                <a:r>
                  <a:rPr lang="en-US" dirty="0" smtClean="0"/>
                  <a:t>).</a:t>
                </a:r>
              </a:p>
              <a:p>
                <a:pPr lvl="1"/>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185" t="-2695" r="-1556" b="-2156"/>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021D7288-0BBD-41EF-94D8-6A1CF38DA2F8}" type="slidenum">
              <a:rPr lang="en-US" smtClean="0"/>
              <a:t>2</a:t>
            </a:fld>
            <a:endParaRPr lang="en-US"/>
          </a:p>
        </p:txBody>
      </p:sp>
    </p:spTree>
    <p:extLst>
      <p:ext uri="{BB962C8B-B14F-4D97-AF65-F5344CB8AC3E}">
        <p14:creationId xmlns:p14="http://schemas.microsoft.com/office/powerpoint/2010/main" val="27167361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a:t>
            </a:r>
            <a:r>
              <a:rPr lang="en-US" dirty="0" err="1" smtClean="0"/>
              <a:t>Datatype</a:t>
            </a:r>
            <a:r>
              <a:rPr lang="en-US" dirty="0" smtClean="0"/>
              <a:t> for Generalized List Nodes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err="1" smtClean="0">
                <a:latin typeface="Courier New" pitchFamily="49" charset="0"/>
                <a:cs typeface="Courier New" pitchFamily="49" charset="0"/>
              </a:rPr>
              <a:t>typedef</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struct</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GenListTag</a:t>
            </a:r>
            <a:r>
              <a:rPr lang="en-US" dirty="0" smtClean="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GenListTag</a:t>
            </a:r>
            <a:r>
              <a:rPr lang="en-US" dirty="0" smtClean="0">
                <a:latin typeface="Courier New" pitchFamily="49" charset="0"/>
                <a:cs typeface="Courier New" pitchFamily="49" charset="0"/>
              </a:rPr>
              <a:t> *Link;</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int</a:t>
            </a:r>
            <a:r>
              <a:rPr lang="en-US" dirty="0" smtClean="0">
                <a:latin typeface="Courier New" pitchFamily="49" charset="0"/>
                <a:cs typeface="Courier New" pitchFamily="49" charset="0"/>
              </a:rPr>
              <a:t> Atom;</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union </a:t>
            </a:r>
            <a:r>
              <a:rPr lang="en-US" dirty="0" err="1" smtClean="0">
                <a:latin typeface="Courier New" pitchFamily="49" charset="0"/>
                <a:cs typeface="Courier New" pitchFamily="49" charset="0"/>
              </a:rPr>
              <a:t>SubNodeTag</a:t>
            </a:r>
            <a:r>
              <a:rPr lang="en-US" dirty="0" smtClean="0">
                <a:latin typeface="Courier New" pitchFamily="49" charset="0"/>
                <a:cs typeface="Courier New" pitchFamily="49" charset="0"/>
              </a:rPr>
              <a:t> {</a:t>
            </a:r>
          </a:p>
          <a:p>
            <a:pPr marL="0" indent="0">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ItemType</a:t>
            </a:r>
            <a:r>
              <a:rPr lang="en-US" dirty="0" smtClean="0">
                <a:latin typeface="Courier New" pitchFamily="49" charset="0"/>
                <a:cs typeface="Courier New" pitchFamily="49" charset="0"/>
              </a:rPr>
              <a:t> Item;</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err="1">
                <a:latin typeface="Courier New" pitchFamily="49" charset="0"/>
                <a:cs typeface="Courier New" pitchFamily="49" charset="0"/>
              </a:rPr>
              <a:t>s</a:t>
            </a:r>
            <a:r>
              <a:rPr lang="en-US" dirty="0" err="1" smtClean="0">
                <a:latin typeface="Courier New" pitchFamily="49" charset="0"/>
                <a:cs typeface="Courier New" pitchFamily="49" charset="0"/>
              </a:rPr>
              <a:t>truct</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GenListTag</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Sublist</a:t>
            </a:r>
            <a:r>
              <a:rPr lang="en-US" dirty="0" smtClean="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 </a:t>
            </a:r>
            <a:r>
              <a:rPr lang="en-US" dirty="0" err="1" smtClean="0">
                <a:latin typeface="Courier New" pitchFamily="49" charset="0"/>
                <a:cs typeface="Courier New" pitchFamily="49" charset="0"/>
              </a:rPr>
              <a:t>SubNode</a:t>
            </a:r>
            <a:r>
              <a:rPr lang="en-US" dirty="0" smtClean="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 </a:t>
            </a:r>
            <a:r>
              <a:rPr lang="en-US" dirty="0" err="1" smtClean="0">
                <a:latin typeface="Courier New" pitchFamily="49" charset="0"/>
                <a:cs typeface="Courier New" pitchFamily="49" charset="0"/>
              </a:rPr>
              <a:t>GenListNode</a:t>
            </a:r>
            <a:r>
              <a:rPr lang="en-US" dirty="0" smtClean="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endParaRPr lang="en-US" smtClean="0">
              <a:latin typeface="Courier New" pitchFamily="49" charset="0"/>
              <a:cs typeface="Courier New" pitchFamily="49" charset="0"/>
            </a:endParaRPr>
          </a:p>
          <a:p>
            <a:pPr marL="0" indent="0">
              <a:buNone/>
            </a:pPr>
            <a:endParaRPr lang="en-US" dirty="0" smtClean="0">
              <a:latin typeface="Courier New" pitchFamily="49" charset="0"/>
              <a:cs typeface="Courier New" pitchFamily="49" charset="0"/>
            </a:endParaRPr>
          </a:p>
          <a:p>
            <a:pPr marL="0" indent="0">
              <a:buNone/>
            </a:pPr>
            <a:r>
              <a:rPr lang="en-US" dirty="0">
                <a:latin typeface="Courier New" pitchFamily="49" charset="0"/>
                <a:cs typeface="Courier New" pitchFamily="49" charset="0"/>
              </a:rPr>
              <a:t> </a:t>
            </a: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021D7288-0BBD-41EF-94D8-6A1CF38DA2F8}" type="slidenum">
              <a:rPr lang="en-US" smtClean="0"/>
              <a:t>20</a:t>
            </a:fld>
            <a:endParaRPr lang="en-US"/>
          </a:p>
        </p:txBody>
      </p:sp>
    </p:spTree>
    <p:extLst>
      <p:ext uri="{BB962C8B-B14F-4D97-AF65-F5344CB8AC3E}">
        <p14:creationId xmlns:p14="http://schemas.microsoft.com/office/powerpoint/2010/main" val="8009670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Printing Generalized Lists</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a:latin typeface="Courier New" pitchFamily="49" charset="0"/>
                <a:cs typeface="Courier New" pitchFamily="49" charset="0"/>
              </a:rPr>
              <a:t>v</a:t>
            </a:r>
            <a:r>
              <a:rPr lang="en-US" dirty="0" smtClean="0">
                <a:latin typeface="Courier New" pitchFamily="49" charset="0"/>
                <a:cs typeface="Courier New" pitchFamily="49" charset="0"/>
              </a:rPr>
              <a:t>oid </a:t>
            </a:r>
            <a:r>
              <a:rPr lang="en-US" dirty="0" err="1" smtClean="0">
                <a:latin typeface="Courier New" pitchFamily="49" charset="0"/>
                <a:cs typeface="Courier New" pitchFamily="49" charset="0"/>
              </a:rPr>
              <a:t>PrintList</a:t>
            </a:r>
            <a:r>
              <a:rPr lang="en-US" dirty="0" smtClean="0">
                <a:latin typeface="Courier New" pitchFamily="49" charset="0"/>
                <a:cs typeface="Courier New" pitchFamily="49" charset="0"/>
              </a:rPr>
              <a:t>(</a:t>
            </a:r>
            <a:r>
              <a:rPr lang="en-US" dirty="0" err="1" smtClean="0">
                <a:latin typeface="Courier New" pitchFamily="49" charset="0"/>
                <a:cs typeface="Courier New" pitchFamily="49" charset="0"/>
              </a:rPr>
              <a:t>GenListNode</a:t>
            </a:r>
            <a:r>
              <a:rPr lang="en-US" dirty="0" smtClean="0">
                <a:latin typeface="Courier New" pitchFamily="49" charset="0"/>
                <a:cs typeface="Courier New" pitchFamily="49" charset="0"/>
              </a:rPr>
              <a:t> *L)</a:t>
            </a:r>
          </a:p>
          <a:p>
            <a:pPr marL="0" indent="0">
              <a:buNone/>
            </a:pPr>
            <a:r>
              <a:rPr lang="en-US" dirty="0" smtClean="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GenListNode</a:t>
            </a:r>
            <a:r>
              <a:rPr lang="en-US" dirty="0" smtClean="0">
                <a:latin typeface="Courier New" pitchFamily="49" charset="0"/>
                <a:cs typeface="Courier New" pitchFamily="49" charset="0"/>
              </a:rPr>
              <a:t> *G;</a:t>
            </a:r>
          </a:p>
          <a:p>
            <a:pPr marL="0" indent="0">
              <a:buNone/>
            </a:pPr>
            <a:endParaRPr lang="en-US" dirty="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printf</a:t>
            </a:r>
            <a:r>
              <a:rPr lang="en-US" dirty="0" smtClean="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G=L;</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while (G != NULL){</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if (G-&gt;Atom){</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printf</a:t>
            </a:r>
            <a:r>
              <a:rPr lang="en-US" dirty="0" smtClean="0">
                <a:latin typeface="Courier New" pitchFamily="49" charset="0"/>
                <a:cs typeface="Courier New" pitchFamily="49" charset="0"/>
              </a:rPr>
              <a:t>(“%d”, G-&gt;</a:t>
            </a:r>
            <a:r>
              <a:rPr lang="en-US" dirty="0" err="1" smtClean="0">
                <a:latin typeface="Courier New" pitchFamily="49" charset="0"/>
                <a:cs typeface="Courier New" pitchFamily="49" charset="0"/>
              </a:rPr>
              <a:t>SubNode.Item</a:t>
            </a:r>
            <a:r>
              <a:rPr lang="en-US" dirty="0" smtClean="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 else {</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printList</a:t>
            </a:r>
            <a:r>
              <a:rPr lang="en-US" dirty="0" smtClean="0">
                <a:latin typeface="Courier New" pitchFamily="49" charset="0"/>
                <a:cs typeface="Courier New" pitchFamily="49" charset="0"/>
              </a:rPr>
              <a:t>(G-&gt;</a:t>
            </a:r>
            <a:r>
              <a:rPr lang="en-US" dirty="0" err="1" smtClean="0">
                <a:latin typeface="Courier New" pitchFamily="49" charset="0"/>
                <a:cs typeface="Courier New" pitchFamily="49" charset="0"/>
              </a:rPr>
              <a:t>SubNode.SubList</a:t>
            </a:r>
            <a:r>
              <a:rPr lang="en-US" dirty="0" smtClean="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if (G-&gt;Link != NULL) </a:t>
            </a:r>
            <a:r>
              <a:rPr lang="en-US" dirty="0" err="1" smtClean="0">
                <a:latin typeface="Courier New" pitchFamily="49" charset="0"/>
                <a:cs typeface="Courier New" pitchFamily="49" charset="0"/>
              </a:rPr>
              <a:t>printf</a:t>
            </a:r>
            <a:r>
              <a:rPr lang="en-US" dirty="0" smtClean="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G=G-&gt;Link;</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r>
              <a:rPr lang="en-US" dirty="0" err="1" smtClean="0">
                <a:latin typeface="Courier New" pitchFamily="49" charset="0"/>
                <a:cs typeface="Courier New" pitchFamily="49" charset="0"/>
              </a:rPr>
              <a:t>printf</a:t>
            </a:r>
            <a:r>
              <a:rPr lang="en-US" dirty="0" smtClean="0">
                <a:latin typeface="Courier New" pitchFamily="49" charset="0"/>
                <a:cs typeface="Courier New" pitchFamily="49" charset="0"/>
              </a:rPr>
              <a:t>(“)”);</a:t>
            </a:r>
          </a:p>
          <a:p>
            <a:pPr marL="0" indent="0">
              <a:buNone/>
            </a:pPr>
            <a:r>
              <a:rPr lang="en-US" dirty="0" smtClean="0">
                <a:latin typeface="Courier New" pitchFamily="49" charset="0"/>
                <a:cs typeface="Courier New" pitchFamily="49" charset="0"/>
              </a:rPr>
              <a:t>} </a:t>
            </a:r>
            <a:endParaRPr lang="en-US"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021D7288-0BBD-41EF-94D8-6A1CF38DA2F8}" type="slidenum">
              <a:rPr lang="en-US" smtClean="0"/>
              <a:t>21</a:t>
            </a:fld>
            <a:endParaRPr lang="en-US"/>
          </a:p>
        </p:txBody>
      </p:sp>
    </p:spTree>
    <p:extLst>
      <p:ext uri="{BB962C8B-B14F-4D97-AF65-F5344CB8AC3E}">
        <p14:creationId xmlns:p14="http://schemas.microsoft.com/office/powerpoint/2010/main" val="39346775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Applications of Generalized Lists</a:t>
            </a:r>
            <a:endParaRPr lang="en-US" dirty="0"/>
          </a:p>
        </p:txBody>
      </p:sp>
      <p:sp>
        <p:nvSpPr>
          <p:cNvPr id="3" name="Content Placeholder 2"/>
          <p:cNvSpPr>
            <a:spLocks noGrp="1"/>
          </p:cNvSpPr>
          <p:nvPr>
            <p:ph idx="1"/>
          </p:nvPr>
        </p:nvSpPr>
        <p:spPr/>
        <p:txBody>
          <a:bodyPr>
            <a:normAutofit lnSpcReduction="10000"/>
          </a:bodyPr>
          <a:lstStyle/>
          <a:p>
            <a:r>
              <a:rPr lang="en-US" dirty="0" smtClean="0"/>
              <a:t>Artificial Intelligence programming languages LISP and Prolog offer generalized lists as a language construct.</a:t>
            </a:r>
          </a:p>
          <a:p>
            <a:endParaRPr lang="en-US" dirty="0"/>
          </a:p>
          <a:p>
            <a:r>
              <a:rPr lang="en-US" dirty="0" smtClean="0"/>
              <a:t>Generalized lists are often used in Artificial Intelligence applications.</a:t>
            </a:r>
          </a:p>
          <a:p>
            <a:endParaRPr lang="en-US" dirty="0"/>
          </a:p>
          <a:p>
            <a:r>
              <a:rPr lang="en-US" dirty="0" smtClean="0"/>
              <a:t>More in the courses “Artificial Intelligence” and “Logic Programming”.</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021D7288-0BBD-41EF-94D8-6A1CF38DA2F8}" type="slidenum">
              <a:rPr lang="en-US" smtClean="0"/>
              <a:t>22</a:t>
            </a:fld>
            <a:endParaRPr lang="en-US"/>
          </a:p>
        </p:txBody>
      </p:sp>
    </p:spTree>
    <p:extLst>
      <p:ext uri="{BB962C8B-B14F-4D97-AF65-F5344CB8AC3E}">
        <p14:creationId xmlns:p14="http://schemas.microsoft.com/office/powerpoint/2010/main" val="18970001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Strings</a:t>
            </a:r>
            <a:endParaRPr lang="en-US" dirty="0"/>
          </a:p>
        </p:txBody>
      </p:sp>
      <p:sp>
        <p:nvSpPr>
          <p:cNvPr id="3" name="Content Placeholder 2"/>
          <p:cNvSpPr>
            <a:spLocks noGrp="1"/>
          </p:cNvSpPr>
          <p:nvPr>
            <p:ph idx="1"/>
          </p:nvPr>
        </p:nvSpPr>
        <p:spPr/>
        <p:txBody>
          <a:bodyPr/>
          <a:lstStyle/>
          <a:p>
            <a:r>
              <a:rPr lang="en-US" b="1" dirty="0" smtClean="0"/>
              <a:t>Strings</a:t>
            </a:r>
            <a:r>
              <a:rPr lang="en-US" dirty="0" smtClean="0"/>
              <a:t> are sequences of characters. They have many applications:</a:t>
            </a:r>
          </a:p>
          <a:p>
            <a:pPr lvl="1"/>
            <a:r>
              <a:rPr lang="en-US" dirty="0" smtClean="0"/>
              <a:t>Word processors</a:t>
            </a:r>
          </a:p>
          <a:p>
            <a:pPr lvl="1"/>
            <a:r>
              <a:rPr lang="en-US" dirty="0" smtClean="0"/>
              <a:t>E-mail systems</a:t>
            </a:r>
          </a:p>
          <a:p>
            <a:pPr lvl="1"/>
            <a:r>
              <a:rPr lang="en-US" dirty="0" smtClean="0"/>
              <a:t>Databases</a:t>
            </a:r>
          </a:p>
          <a:p>
            <a:pPr lvl="1"/>
            <a:r>
              <a:rPr lang="en-US" dirty="0" smtClean="0"/>
              <a:t>…</a:t>
            </a:r>
          </a:p>
          <a:p>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021D7288-0BBD-41EF-94D8-6A1CF38DA2F8}" type="slidenum">
              <a:rPr lang="en-US" smtClean="0"/>
              <a:t>23</a:t>
            </a:fld>
            <a:endParaRPr lang="en-US"/>
          </a:p>
        </p:txBody>
      </p:sp>
    </p:spTree>
    <p:extLst>
      <p:ext uri="{BB962C8B-B14F-4D97-AF65-F5344CB8AC3E}">
        <p14:creationId xmlns:p14="http://schemas.microsoft.com/office/powerpoint/2010/main" val="38141660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Strings in C</a:t>
            </a:r>
            <a:endParaRPr lang="en-US" dirty="0"/>
          </a:p>
        </p:txBody>
      </p:sp>
      <p:sp>
        <p:nvSpPr>
          <p:cNvPr id="3" name="Content Placeholder 2"/>
          <p:cNvSpPr>
            <a:spLocks noGrp="1"/>
          </p:cNvSpPr>
          <p:nvPr>
            <p:ph idx="1"/>
          </p:nvPr>
        </p:nvSpPr>
        <p:spPr/>
        <p:txBody>
          <a:bodyPr>
            <a:normAutofit/>
          </a:bodyPr>
          <a:lstStyle/>
          <a:p>
            <a:r>
              <a:rPr lang="en-US" dirty="0" smtClean="0"/>
              <a:t>A </a:t>
            </a:r>
            <a:r>
              <a:rPr lang="en-US" b="1" dirty="0" smtClean="0"/>
              <a:t>string</a:t>
            </a:r>
            <a:r>
              <a:rPr lang="en-US" dirty="0" smtClean="0"/>
              <a:t> in C is a sequence of characters terminated by the null character </a:t>
            </a:r>
            <a:r>
              <a:rPr lang="en-US" dirty="0" smtClean="0">
                <a:latin typeface="Courier New" pitchFamily="49" charset="0"/>
                <a:cs typeface="Courier New" pitchFamily="49" charset="0"/>
              </a:rPr>
              <a:t>“\0”</a:t>
            </a:r>
            <a:r>
              <a:rPr lang="en-US" dirty="0" smtClean="0"/>
              <a:t>.</a:t>
            </a:r>
          </a:p>
          <a:p>
            <a:r>
              <a:rPr lang="en-US" b="1" dirty="0" smtClean="0"/>
              <a:t>Example</a:t>
            </a:r>
            <a:r>
              <a:rPr lang="en-US" dirty="0" smtClean="0"/>
              <a:t>: To represent a string </a:t>
            </a:r>
            <a:r>
              <a:rPr lang="en-US" dirty="0" smtClean="0">
                <a:latin typeface="Courier New" pitchFamily="49" charset="0"/>
                <a:cs typeface="Courier New" pitchFamily="49" charset="0"/>
              </a:rPr>
              <a:t>S==“canine” </a:t>
            </a:r>
            <a:r>
              <a:rPr lang="en-US" dirty="0" smtClean="0"/>
              <a:t>in C, we allocate a block of memory </a:t>
            </a:r>
            <a:r>
              <a:rPr lang="en-US" dirty="0" smtClean="0">
                <a:latin typeface="Courier New" pitchFamily="49" charset="0"/>
                <a:cs typeface="Courier New" pitchFamily="49" charset="0"/>
              </a:rPr>
              <a:t>B</a:t>
            </a:r>
            <a:r>
              <a:rPr lang="en-US" dirty="0" smtClean="0"/>
              <a:t> at least seven bytes long and place the characters “canine” in bytes </a:t>
            </a:r>
            <a:r>
              <a:rPr lang="en-US" dirty="0" smtClean="0">
                <a:latin typeface="Courier New" pitchFamily="49" charset="0"/>
                <a:cs typeface="Courier New" pitchFamily="49" charset="0"/>
              </a:rPr>
              <a:t>B[0:5]</a:t>
            </a:r>
            <a:r>
              <a:rPr lang="en-US" dirty="0" smtClean="0"/>
              <a:t>. Then, in byte </a:t>
            </a:r>
            <a:r>
              <a:rPr lang="en-US" dirty="0" smtClean="0">
                <a:latin typeface="Courier New" pitchFamily="49" charset="0"/>
                <a:cs typeface="Courier New" pitchFamily="49" charset="0"/>
              </a:rPr>
              <a:t>B[6]</a:t>
            </a:r>
            <a:r>
              <a:rPr lang="en-US" dirty="0" smtClean="0"/>
              <a:t>, we place the character </a:t>
            </a:r>
            <a:r>
              <a:rPr lang="en-US" dirty="0" smtClean="0">
                <a:latin typeface="Courier New" pitchFamily="49" charset="0"/>
                <a:cs typeface="Courier New" pitchFamily="49" charset="0"/>
              </a:rPr>
              <a:t>“\0”</a:t>
            </a:r>
            <a:r>
              <a:rPr lang="en-US" dirty="0" smtClean="0"/>
              <a:t>.</a:t>
            </a:r>
          </a:p>
          <a:p>
            <a:endParaRPr lang="en-US" dirty="0" smtClean="0"/>
          </a:p>
          <a:p>
            <a:pPr marL="0" indent="0">
              <a:buNone/>
            </a:pPr>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021D7288-0BBD-41EF-94D8-6A1CF38DA2F8}" type="slidenum">
              <a:rPr lang="en-US" smtClean="0"/>
              <a:t>24</a:t>
            </a:fld>
            <a:endParaRPr lang="en-US"/>
          </a:p>
        </p:txBody>
      </p:sp>
    </p:spTree>
    <p:extLst>
      <p:ext uri="{BB962C8B-B14F-4D97-AF65-F5344CB8AC3E}">
        <p14:creationId xmlns:p14="http://schemas.microsoft.com/office/powerpoint/2010/main" val="40683502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String ADT</a:t>
            </a:r>
            <a:endParaRPr lang="en-US" dirty="0"/>
          </a:p>
        </p:txBody>
      </p:sp>
      <p:sp>
        <p:nvSpPr>
          <p:cNvPr id="3" name="Content Placeholder 2"/>
          <p:cNvSpPr>
            <a:spLocks noGrp="1"/>
          </p:cNvSpPr>
          <p:nvPr>
            <p:ph idx="1"/>
          </p:nvPr>
        </p:nvSpPr>
        <p:spPr/>
        <p:txBody>
          <a:bodyPr/>
          <a:lstStyle/>
          <a:p>
            <a:r>
              <a:rPr lang="en-US" dirty="0" smtClean="0"/>
              <a:t>In C’s </a:t>
            </a:r>
            <a:r>
              <a:rPr lang="en-US" b="1" dirty="0" smtClean="0"/>
              <a:t>standard</a:t>
            </a:r>
            <a:r>
              <a:rPr lang="en-US" dirty="0" smtClean="0"/>
              <a:t> </a:t>
            </a:r>
            <a:r>
              <a:rPr lang="en-US" b="1" dirty="0" smtClean="0"/>
              <a:t>library</a:t>
            </a:r>
            <a:r>
              <a:rPr lang="en-US" dirty="0" smtClean="0"/>
              <a:t> you can access a collection of useful string operations by including the header file </a:t>
            </a:r>
            <a:r>
              <a:rPr lang="en-US" dirty="0" smtClean="0">
                <a:latin typeface="Courier New" pitchFamily="49" charset="0"/>
                <a:cs typeface="Courier New" pitchFamily="49" charset="0"/>
              </a:rPr>
              <a:t>&lt;</a:t>
            </a:r>
            <a:r>
              <a:rPr lang="en-US" dirty="0" err="1" smtClean="0">
                <a:latin typeface="Courier New" pitchFamily="49" charset="0"/>
                <a:cs typeface="Courier New" pitchFamily="49" charset="0"/>
              </a:rPr>
              <a:t>string.h</a:t>
            </a:r>
            <a:r>
              <a:rPr lang="en-US" dirty="0" smtClean="0">
                <a:latin typeface="Courier New" pitchFamily="49" charset="0"/>
                <a:cs typeface="Courier New" pitchFamily="49" charset="0"/>
              </a:rPr>
              <a:t>&gt; </a:t>
            </a:r>
            <a:r>
              <a:rPr lang="en-US" dirty="0" smtClean="0"/>
              <a:t>in your program.</a:t>
            </a:r>
          </a:p>
          <a:p>
            <a:endParaRPr lang="en-US" dirty="0"/>
          </a:p>
          <a:p>
            <a:r>
              <a:rPr lang="en-US" dirty="0" smtClean="0"/>
              <a:t>These functions define a </a:t>
            </a:r>
            <a:r>
              <a:rPr lang="en-US" b="1" dirty="0" smtClean="0"/>
              <a:t>predefined string ADT.</a:t>
            </a:r>
            <a:endParaRPr lang="en-US" b="1"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021D7288-0BBD-41EF-94D8-6A1CF38DA2F8}" type="slidenum">
              <a:rPr lang="en-US" smtClean="0"/>
              <a:t>25</a:t>
            </a:fld>
            <a:endParaRPr lang="en-US"/>
          </a:p>
        </p:txBody>
      </p:sp>
    </p:spTree>
    <p:extLst>
      <p:ext uri="{BB962C8B-B14F-4D97-AF65-F5344CB8AC3E}">
        <p14:creationId xmlns:p14="http://schemas.microsoft.com/office/powerpoint/2010/main" val="10688732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String Operations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cs typeface="Courier New" pitchFamily="49" charset="0"/>
              </a:rPr>
              <a:t>Let us assume that </a:t>
            </a:r>
            <a:r>
              <a:rPr lang="en-US" dirty="0" smtClean="0">
                <a:latin typeface="Courier New" pitchFamily="49" charset="0"/>
                <a:cs typeface="Courier New" pitchFamily="49" charset="0"/>
              </a:rPr>
              <a:t>S</a:t>
            </a:r>
            <a:r>
              <a:rPr lang="en-US" dirty="0" smtClean="0">
                <a:cs typeface="Courier New" pitchFamily="49" charset="0"/>
              </a:rPr>
              <a:t> and </a:t>
            </a:r>
            <a:r>
              <a:rPr lang="en-US" dirty="0" smtClean="0">
                <a:latin typeface="Courier New" pitchFamily="49" charset="0"/>
                <a:cs typeface="Courier New" pitchFamily="49" charset="0"/>
              </a:rPr>
              <a:t>T</a:t>
            </a:r>
            <a:r>
              <a:rPr lang="en-US" dirty="0" smtClean="0">
                <a:cs typeface="Courier New" pitchFamily="49" charset="0"/>
              </a:rPr>
              <a:t> are string variables (i.e., of type </a:t>
            </a:r>
            <a:r>
              <a:rPr lang="en-US" dirty="0" smtClean="0">
                <a:latin typeface="Courier New" pitchFamily="49" charset="0"/>
                <a:cs typeface="Courier New" pitchFamily="49" charset="0"/>
              </a:rPr>
              <a:t>char *</a:t>
            </a:r>
            <a:r>
              <a:rPr lang="en-US" dirty="0" smtClean="0">
                <a:cs typeface="Courier New" pitchFamily="49" charset="0"/>
              </a:rPr>
              <a:t>). Then:</a:t>
            </a:r>
          </a:p>
          <a:p>
            <a:pPr lvl="1"/>
            <a:r>
              <a:rPr lang="en-US" dirty="0" err="1" smtClean="0">
                <a:latin typeface="Courier New" pitchFamily="49" charset="0"/>
                <a:cs typeface="Courier New" pitchFamily="49" charset="0"/>
              </a:rPr>
              <a:t>strlen</a:t>
            </a:r>
            <a:r>
              <a:rPr lang="en-US" dirty="0" smtClean="0">
                <a:latin typeface="Courier New" pitchFamily="49" charset="0"/>
                <a:cs typeface="Courier New" pitchFamily="49" charset="0"/>
              </a:rPr>
              <a:t>(S)</a:t>
            </a:r>
            <a:r>
              <a:rPr lang="en-US" dirty="0" smtClean="0"/>
              <a:t>: returns the  number of characters in string </a:t>
            </a:r>
            <a:r>
              <a:rPr lang="en-US" dirty="0" smtClean="0">
                <a:latin typeface="Courier New" pitchFamily="49" charset="0"/>
                <a:cs typeface="Courier New" pitchFamily="49" charset="0"/>
              </a:rPr>
              <a:t>S</a:t>
            </a:r>
            <a:r>
              <a:rPr lang="en-US" dirty="0"/>
              <a:t> </a:t>
            </a:r>
            <a:r>
              <a:rPr lang="en-US" dirty="0" smtClean="0"/>
              <a:t>(not including the terminating character </a:t>
            </a:r>
            <a:r>
              <a:rPr lang="en-US" dirty="0" smtClean="0">
                <a:latin typeface="Courier New" pitchFamily="49" charset="0"/>
                <a:cs typeface="Courier New" pitchFamily="49" charset="0"/>
              </a:rPr>
              <a:t>‘\0’</a:t>
            </a:r>
            <a:r>
              <a:rPr lang="en-US" dirty="0" smtClean="0"/>
              <a:t>).</a:t>
            </a:r>
          </a:p>
          <a:p>
            <a:pPr lvl="1"/>
            <a:r>
              <a:rPr lang="en-US" dirty="0" err="1">
                <a:latin typeface="Courier New" pitchFamily="49" charset="0"/>
                <a:cs typeface="Courier New" pitchFamily="49" charset="0"/>
              </a:rPr>
              <a:t>s</a:t>
            </a:r>
            <a:r>
              <a:rPr lang="en-US" dirty="0" err="1" smtClean="0">
                <a:latin typeface="Courier New" pitchFamily="49" charset="0"/>
                <a:cs typeface="Courier New" pitchFamily="49" charset="0"/>
              </a:rPr>
              <a:t>trstr</a:t>
            </a:r>
            <a:r>
              <a:rPr lang="en-US" dirty="0" smtClean="0">
                <a:latin typeface="Courier New" pitchFamily="49" charset="0"/>
                <a:cs typeface="Courier New" pitchFamily="49" charset="0"/>
              </a:rPr>
              <a:t>(S,T)</a:t>
            </a:r>
            <a:r>
              <a:rPr lang="en-US" dirty="0" smtClean="0"/>
              <a:t>: returns a pointer to the first occurrence of string </a:t>
            </a:r>
            <a:r>
              <a:rPr lang="en-US" dirty="0" smtClean="0">
                <a:latin typeface="Courier New" pitchFamily="49" charset="0"/>
                <a:cs typeface="Courier New" pitchFamily="49" charset="0"/>
              </a:rPr>
              <a:t>S</a:t>
            </a:r>
            <a:r>
              <a:rPr lang="en-US" dirty="0" smtClean="0"/>
              <a:t> in string </a:t>
            </a:r>
            <a:r>
              <a:rPr lang="en-US" dirty="0" smtClean="0">
                <a:latin typeface="Courier New" pitchFamily="49" charset="0"/>
                <a:cs typeface="Courier New" pitchFamily="49" charset="0"/>
              </a:rPr>
              <a:t>T</a:t>
            </a:r>
            <a:r>
              <a:rPr lang="en-US" dirty="0" smtClean="0"/>
              <a:t> (or </a:t>
            </a:r>
            <a:r>
              <a:rPr lang="en-US" dirty="0" smtClean="0">
                <a:latin typeface="Courier New" pitchFamily="49" charset="0"/>
                <a:cs typeface="Courier New" pitchFamily="49" charset="0"/>
              </a:rPr>
              <a:t>NULL</a:t>
            </a:r>
            <a:r>
              <a:rPr lang="en-US" dirty="0" smtClean="0"/>
              <a:t> if there is no occurrence of string </a:t>
            </a:r>
            <a:r>
              <a:rPr lang="en-US" dirty="0" smtClean="0">
                <a:latin typeface="Courier New" pitchFamily="49" charset="0"/>
                <a:cs typeface="Courier New" pitchFamily="49" charset="0"/>
              </a:rPr>
              <a:t>S</a:t>
            </a:r>
            <a:r>
              <a:rPr lang="en-US" dirty="0" smtClean="0"/>
              <a:t> in string </a:t>
            </a:r>
            <a:r>
              <a:rPr lang="en-US" dirty="0" smtClean="0">
                <a:latin typeface="Courier New" pitchFamily="49" charset="0"/>
                <a:cs typeface="Courier New" pitchFamily="49" charset="0"/>
              </a:rPr>
              <a:t>T</a:t>
            </a:r>
            <a:r>
              <a:rPr lang="en-US" dirty="0" smtClean="0"/>
              <a:t>).</a:t>
            </a:r>
          </a:p>
          <a:p>
            <a:pPr lvl="1"/>
            <a:r>
              <a:rPr lang="en-US" dirty="0" err="1">
                <a:latin typeface="Courier New" pitchFamily="49" charset="0"/>
                <a:cs typeface="Courier New" pitchFamily="49" charset="0"/>
              </a:rPr>
              <a:t>s</a:t>
            </a:r>
            <a:r>
              <a:rPr lang="en-US" dirty="0" err="1" smtClean="0">
                <a:latin typeface="Courier New" pitchFamily="49" charset="0"/>
                <a:cs typeface="Courier New" pitchFamily="49" charset="0"/>
              </a:rPr>
              <a:t>trcat</a:t>
            </a:r>
            <a:r>
              <a:rPr lang="en-US" dirty="0" smtClean="0">
                <a:latin typeface="Courier New" pitchFamily="49" charset="0"/>
                <a:cs typeface="Courier New" pitchFamily="49" charset="0"/>
              </a:rPr>
              <a:t>(S,T): </a:t>
            </a:r>
            <a:r>
              <a:rPr lang="en-US" dirty="0" smtClean="0"/>
              <a:t>concatenate a copy of string </a:t>
            </a:r>
            <a:r>
              <a:rPr lang="en-US" dirty="0" smtClean="0">
                <a:latin typeface="Courier New" pitchFamily="49" charset="0"/>
                <a:cs typeface="Courier New" pitchFamily="49" charset="0"/>
              </a:rPr>
              <a:t>T</a:t>
            </a:r>
            <a:r>
              <a:rPr lang="en-US" dirty="0" smtClean="0"/>
              <a:t> to the end of string </a:t>
            </a:r>
            <a:r>
              <a:rPr lang="en-US" dirty="0" smtClean="0">
                <a:latin typeface="Courier New" pitchFamily="49" charset="0"/>
                <a:cs typeface="Courier New" pitchFamily="49" charset="0"/>
              </a:rPr>
              <a:t>S</a:t>
            </a:r>
            <a:r>
              <a:rPr lang="en-US" dirty="0" smtClean="0"/>
              <a:t> and return a pointer to the beginning of the enlarged string </a:t>
            </a:r>
            <a:r>
              <a:rPr lang="en-US" dirty="0" smtClean="0">
                <a:latin typeface="Courier New" pitchFamily="49" charset="0"/>
                <a:cs typeface="Courier New" pitchFamily="49" charset="0"/>
              </a:rPr>
              <a:t>S</a:t>
            </a:r>
            <a:r>
              <a:rPr lang="en-US" dirty="0" smtClean="0"/>
              <a:t>.</a:t>
            </a:r>
          </a:p>
          <a:p>
            <a:pPr lvl="1"/>
            <a:r>
              <a:rPr lang="en-US" dirty="0" err="1">
                <a:latin typeface="Courier New" pitchFamily="49" charset="0"/>
                <a:cs typeface="Courier New" pitchFamily="49" charset="0"/>
              </a:rPr>
              <a:t>s</a:t>
            </a:r>
            <a:r>
              <a:rPr lang="en-US" dirty="0" err="1" smtClean="0">
                <a:latin typeface="Courier New" pitchFamily="49" charset="0"/>
                <a:cs typeface="Courier New" pitchFamily="49" charset="0"/>
              </a:rPr>
              <a:t>trcpy</a:t>
            </a:r>
            <a:r>
              <a:rPr lang="en-US" dirty="0" smtClean="0">
                <a:latin typeface="Courier New" pitchFamily="49" charset="0"/>
                <a:cs typeface="Courier New" pitchFamily="49" charset="0"/>
              </a:rPr>
              <a:t>(S,T)</a:t>
            </a:r>
            <a:r>
              <a:rPr lang="en-US" dirty="0" smtClean="0"/>
              <a:t>: make a copy of the string </a:t>
            </a:r>
            <a:r>
              <a:rPr lang="en-US" dirty="0" smtClean="0">
                <a:latin typeface="Courier New" pitchFamily="49" charset="0"/>
                <a:cs typeface="Courier New" pitchFamily="49" charset="0"/>
              </a:rPr>
              <a:t>T</a:t>
            </a:r>
            <a:r>
              <a:rPr lang="en-US" dirty="0" smtClean="0"/>
              <a:t> including a terminating last character </a:t>
            </a:r>
            <a:r>
              <a:rPr lang="en-US" dirty="0" smtClean="0">
                <a:latin typeface="Courier New" pitchFamily="49" charset="0"/>
                <a:cs typeface="Courier New" pitchFamily="49" charset="0"/>
              </a:rPr>
              <a:t>‘\0’</a:t>
            </a:r>
            <a:r>
              <a:rPr lang="en-US" dirty="0" smtClean="0"/>
              <a:t>, and store it starting at the location pointed to by the character pointer </a:t>
            </a:r>
            <a:r>
              <a:rPr lang="en-US" dirty="0" smtClean="0">
                <a:latin typeface="Courier New" pitchFamily="49" charset="0"/>
                <a:cs typeface="Courier New" pitchFamily="49" charset="0"/>
              </a:rPr>
              <a:t>S</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021D7288-0BBD-41EF-94D8-6A1CF38DA2F8}" type="slidenum">
              <a:rPr lang="en-US" smtClean="0"/>
              <a:t>26</a:t>
            </a:fld>
            <a:endParaRPr lang="en-US"/>
          </a:p>
        </p:txBody>
      </p:sp>
    </p:spTree>
    <p:extLst>
      <p:ext uri="{BB962C8B-B14F-4D97-AF65-F5344CB8AC3E}">
        <p14:creationId xmlns:p14="http://schemas.microsoft.com/office/powerpoint/2010/main" val="42936364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Concatenating </a:t>
            </a:r>
            <a:r>
              <a:rPr lang="en-US" dirty="0"/>
              <a:t>T</a:t>
            </a:r>
            <a:r>
              <a:rPr lang="en-US" dirty="0" smtClean="0"/>
              <a:t>wo Strings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latin typeface="Courier New" pitchFamily="49" charset="0"/>
                <a:cs typeface="Courier New" pitchFamily="49" charset="0"/>
              </a:rPr>
              <a:t>c</a:t>
            </a:r>
            <a:r>
              <a:rPr lang="en-US" dirty="0" smtClean="0">
                <a:latin typeface="Courier New" pitchFamily="49" charset="0"/>
                <a:cs typeface="Courier New" pitchFamily="49" charset="0"/>
              </a:rPr>
              <a:t>har *</a:t>
            </a:r>
            <a:r>
              <a:rPr lang="en-US" dirty="0" err="1" smtClean="0">
                <a:latin typeface="Courier New" pitchFamily="49" charset="0"/>
                <a:cs typeface="Courier New" pitchFamily="49" charset="0"/>
              </a:rPr>
              <a:t>Concat</a:t>
            </a:r>
            <a:r>
              <a:rPr lang="en-US" dirty="0" smtClean="0">
                <a:latin typeface="Courier New" pitchFamily="49" charset="0"/>
                <a:cs typeface="Courier New" pitchFamily="49" charset="0"/>
              </a:rPr>
              <a:t>(char *S, char *T)</a:t>
            </a:r>
          </a:p>
          <a:p>
            <a:pPr marL="0" indent="0">
              <a:buNone/>
            </a:pPr>
            <a:r>
              <a:rPr lang="en-US" dirty="0" smtClean="0">
                <a:latin typeface="Courier New" pitchFamily="49" charset="0"/>
                <a:cs typeface="Courier New" pitchFamily="49" charset="0"/>
              </a:rPr>
              <a:t>{</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char *P;</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char *temp;</a:t>
            </a:r>
          </a:p>
          <a:p>
            <a:pPr marL="0" indent="0">
              <a:buNone/>
            </a:pPr>
            <a:endParaRPr lang="en-US" dirty="0">
              <a:latin typeface="Courier New" pitchFamily="49" charset="0"/>
              <a:cs typeface="Courier New" pitchFamily="49" charset="0"/>
            </a:endParaRPr>
          </a:p>
          <a:p>
            <a:pPr marL="0" indent="0">
              <a:buNone/>
            </a:pPr>
            <a:r>
              <a:rPr lang="en-US" dirty="0" smtClean="0">
                <a:latin typeface="Courier New" pitchFamily="49" charset="0"/>
                <a:cs typeface="Courier New" pitchFamily="49" charset="0"/>
              </a:rPr>
              <a:t>   P=(char *)</a:t>
            </a:r>
            <a:r>
              <a:rPr lang="en-US" dirty="0" err="1" smtClean="0">
                <a:latin typeface="Courier New" pitchFamily="49" charset="0"/>
                <a:cs typeface="Courier New" pitchFamily="49" charset="0"/>
              </a:rPr>
              <a:t>malloc</a:t>
            </a:r>
            <a:r>
              <a:rPr lang="en-US" dirty="0" smtClean="0">
                <a:latin typeface="Courier New" pitchFamily="49" charset="0"/>
                <a:cs typeface="Courier New" pitchFamily="49" charset="0"/>
              </a:rPr>
              <a:t>(1+strlen(S)+</a:t>
            </a:r>
            <a:r>
              <a:rPr lang="en-US" dirty="0" err="1" smtClean="0">
                <a:latin typeface="Courier New" pitchFamily="49" charset="0"/>
                <a:cs typeface="Courier New" pitchFamily="49" charset="0"/>
              </a:rPr>
              <a:t>strlen</a:t>
            </a:r>
            <a:r>
              <a:rPr lang="en-US" dirty="0" smtClean="0">
                <a:latin typeface="Courier New" pitchFamily="49" charset="0"/>
                <a:cs typeface="Courier New" pitchFamily="49" charset="0"/>
              </a:rPr>
              <a:t>(T));</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temp=P;</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while ((*P++=*S++)!=‘\0’)</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P--;</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while ((*P++=*T++)!=‘\0’)</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smtClean="0">
                <a:latin typeface="Courier New" pitchFamily="49" charset="0"/>
                <a:cs typeface="Courier New" pitchFamily="49" charset="0"/>
              </a:rPr>
              <a:t>  return(temp);</a:t>
            </a:r>
          </a:p>
          <a:p>
            <a:pPr marL="0" indent="0">
              <a:buNone/>
            </a:pPr>
            <a:r>
              <a:rPr lang="en-US"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021D7288-0BBD-41EF-94D8-6A1CF38DA2F8}" type="slidenum">
              <a:rPr lang="en-US" smtClean="0"/>
              <a:t>27</a:t>
            </a:fld>
            <a:endParaRPr lang="en-US"/>
          </a:p>
        </p:txBody>
      </p:sp>
    </p:spTree>
    <p:extLst>
      <p:ext uri="{BB962C8B-B14F-4D97-AF65-F5344CB8AC3E}">
        <p14:creationId xmlns:p14="http://schemas.microsoft.com/office/powerpoint/2010/main" val="4039529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a:t>
            </a:r>
            <a:endParaRPr lang="en-US" dirty="0"/>
          </a:p>
        </p:txBody>
      </p:sp>
      <p:sp>
        <p:nvSpPr>
          <p:cNvPr id="3" name="Content Placeholder 2"/>
          <p:cNvSpPr>
            <a:spLocks noGrp="1"/>
          </p:cNvSpPr>
          <p:nvPr>
            <p:ph idx="1"/>
          </p:nvPr>
        </p:nvSpPr>
        <p:spPr/>
        <p:txBody>
          <a:bodyPr/>
          <a:lstStyle/>
          <a:p>
            <a:r>
              <a:rPr lang="en-US" dirty="0" smtClean="0"/>
              <a:t>T. A. Standish. </a:t>
            </a:r>
            <a:r>
              <a:rPr lang="en-US" i="1" dirty="0" smtClean="0"/>
              <a:t>Data Structures, Algorithms and Software Principles in C</a:t>
            </a:r>
            <a:r>
              <a:rPr lang="en-US" dirty="0" smtClean="0"/>
              <a:t>.</a:t>
            </a:r>
          </a:p>
          <a:p>
            <a:pPr marL="0" indent="0">
              <a:buNone/>
            </a:pPr>
            <a:r>
              <a:rPr lang="en-US" dirty="0" smtClean="0"/>
              <a:t>    Chapter 8, Sections 8.1-8.5.  </a:t>
            </a:r>
            <a:endParaRPr lang="el-GR" dirty="0" smtClean="0"/>
          </a:p>
          <a:p>
            <a:r>
              <a:rPr lang="en-US" dirty="0" smtClean="0"/>
              <a:t>Robert </a:t>
            </a:r>
            <a:r>
              <a:rPr lang="en-US" dirty="0" err="1" smtClean="0"/>
              <a:t>Sedgewi</a:t>
            </a:r>
            <a:r>
              <a:rPr lang="en-US" dirty="0" err="1"/>
              <a:t>c</a:t>
            </a:r>
            <a:r>
              <a:rPr lang="en-US" dirty="0" err="1" smtClean="0"/>
              <a:t>k</a:t>
            </a:r>
            <a:r>
              <a:rPr lang="en-US" dirty="0" smtClean="0"/>
              <a:t>. </a:t>
            </a:r>
            <a:r>
              <a:rPr lang="el-GR" dirty="0" smtClean="0"/>
              <a:t>Αλγόριθμοι σε </a:t>
            </a:r>
            <a:r>
              <a:rPr lang="en-US" dirty="0" smtClean="0"/>
              <a:t>C.</a:t>
            </a:r>
          </a:p>
          <a:p>
            <a:pPr marL="0" indent="0">
              <a:buNone/>
            </a:pPr>
            <a:r>
              <a:rPr lang="en-US" dirty="0"/>
              <a:t> </a:t>
            </a:r>
            <a:r>
              <a:rPr lang="en-US" dirty="0" smtClean="0"/>
              <a:t>   </a:t>
            </a:r>
            <a:r>
              <a:rPr lang="el-GR" dirty="0" smtClean="0"/>
              <a:t>Κεφ. 3.</a:t>
            </a: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021D7288-0BBD-41EF-94D8-6A1CF38DA2F8}" type="slidenum">
              <a:rPr lang="en-US" smtClean="0"/>
              <a:t>28</a:t>
            </a:fld>
            <a:endParaRPr lang="en-US"/>
          </a:p>
        </p:txBody>
      </p:sp>
    </p:spTree>
    <p:extLst>
      <p:ext uri="{BB962C8B-B14F-4D97-AF65-F5344CB8AC3E}">
        <p14:creationId xmlns:p14="http://schemas.microsoft.com/office/powerpoint/2010/main" val="271008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Lists</a:t>
            </a:r>
            <a:endParaRPr lang="en-US" dirty="0"/>
          </a:p>
        </p:txBody>
      </p:sp>
      <p:sp>
        <p:nvSpPr>
          <p:cNvPr id="3" name="Content Placeholder 2"/>
          <p:cNvSpPr>
            <a:spLocks noGrp="1"/>
          </p:cNvSpPr>
          <p:nvPr>
            <p:ph idx="1"/>
          </p:nvPr>
        </p:nvSpPr>
        <p:spPr/>
        <p:txBody>
          <a:bodyPr/>
          <a:lstStyle/>
          <a:p>
            <a:r>
              <a:rPr lang="en-US" dirty="0" smtClean="0"/>
              <a:t>Lists are more general kinds of containers than stacks and queues.</a:t>
            </a:r>
          </a:p>
          <a:p>
            <a:r>
              <a:rPr lang="en-US" dirty="0" smtClean="0"/>
              <a:t>Lists can be represented by </a:t>
            </a:r>
            <a:r>
              <a:rPr lang="en-US" b="1" dirty="0" smtClean="0"/>
              <a:t>sequential representations</a:t>
            </a:r>
            <a:r>
              <a:rPr lang="en-US" dirty="0" smtClean="0"/>
              <a:t> and </a:t>
            </a:r>
            <a:r>
              <a:rPr lang="en-US" b="1" dirty="0" smtClean="0"/>
              <a:t>linked representations</a:t>
            </a:r>
            <a:r>
              <a:rPr lang="en-US" dirty="0" smtClean="0"/>
              <a:t>.</a:t>
            </a:r>
          </a:p>
          <a:p>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021D7288-0BBD-41EF-94D8-6A1CF38DA2F8}" type="slidenum">
              <a:rPr lang="en-US" smtClean="0"/>
              <a:t>3</a:t>
            </a:fld>
            <a:endParaRPr lang="en-US"/>
          </a:p>
        </p:txBody>
      </p:sp>
    </p:spTree>
    <p:extLst>
      <p:ext uri="{BB962C8B-B14F-4D97-AF65-F5344CB8AC3E}">
        <p14:creationId xmlns:p14="http://schemas.microsoft.com/office/powerpoint/2010/main" val="2684344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Sequential List Representations</a:t>
            </a:r>
            <a:endParaRPr lang="en-US" dirty="0"/>
          </a:p>
        </p:txBody>
      </p:sp>
      <p:sp>
        <p:nvSpPr>
          <p:cNvPr id="3" name="Content Placeholder 2"/>
          <p:cNvSpPr>
            <a:spLocks noGrp="1"/>
          </p:cNvSpPr>
          <p:nvPr>
            <p:ph idx="1"/>
          </p:nvPr>
        </p:nvSpPr>
        <p:spPr/>
        <p:txBody>
          <a:bodyPr/>
          <a:lstStyle/>
          <a:p>
            <a:r>
              <a:rPr lang="en-US" dirty="0" smtClean="0"/>
              <a:t>We can use an array </a:t>
            </a:r>
            <a:r>
              <a:rPr lang="en-US" sz="2800" dirty="0" smtClean="0">
                <a:latin typeface="Courier New" pitchFamily="49" charset="0"/>
                <a:cs typeface="Courier New" pitchFamily="49" charset="0"/>
              </a:rPr>
              <a:t>A[0:MaxSize-1]</a:t>
            </a:r>
            <a:r>
              <a:rPr lang="en-US" dirty="0" smtClean="0"/>
              <a:t> as we show graphically (items are stored </a:t>
            </a:r>
            <a:r>
              <a:rPr lang="en-US" b="1" dirty="0" smtClean="0"/>
              <a:t>contiguously</a:t>
            </a:r>
            <a:r>
              <a:rPr lang="en-US" dirty="0" smtClean="0"/>
              <a:t>):</a:t>
            </a:r>
          </a:p>
          <a:p>
            <a:pPr marL="0" indent="0">
              <a:buNone/>
            </a:pPr>
            <a:endParaRPr lang="en-US" dirty="0"/>
          </a:p>
          <a:p>
            <a:pPr marL="0" indent="0">
              <a:buNone/>
            </a:pPr>
            <a:endParaRPr lang="en-US" dirty="0" smtClean="0"/>
          </a:p>
        </p:txBody>
      </p:sp>
      <p:sp>
        <p:nvSpPr>
          <p:cNvPr id="4" name="Rectangle 3"/>
          <p:cNvSpPr/>
          <p:nvPr/>
        </p:nvSpPr>
        <p:spPr>
          <a:xfrm>
            <a:off x="1187624" y="4604011"/>
            <a:ext cx="6624736" cy="6844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1691680" y="4610671"/>
            <a:ext cx="0" cy="68514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195736" y="4604011"/>
            <a:ext cx="0" cy="64807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699792" y="4635604"/>
            <a:ext cx="0" cy="64807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261544" y="4617069"/>
            <a:ext cx="0" cy="68514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707904" y="4604011"/>
            <a:ext cx="0" cy="68442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211960" y="4604011"/>
            <a:ext cx="0" cy="68442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716016" y="4604011"/>
            <a:ext cx="0" cy="68514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220072" y="4604011"/>
            <a:ext cx="0" cy="68514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724128" y="4604011"/>
            <a:ext cx="0" cy="68514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228184" y="4604011"/>
            <a:ext cx="0" cy="68514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732240" y="4604011"/>
            <a:ext cx="0" cy="68442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236296" y="4604011"/>
            <a:ext cx="0" cy="68514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81460" y="4774974"/>
            <a:ext cx="504056" cy="369332"/>
          </a:xfrm>
          <a:prstGeom prst="rect">
            <a:avLst/>
          </a:prstGeom>
          <a:noFill/>
        </p:spPr>
        <p:txBody>
          <a:bodyPr wrap="square" rtlCol="0">
            <a:spAutoFit/>
          </a:bodyPr>
          <a:lstStyle/>
          <a:p>
            <a:r>
              <a:rPr lang="en-US" dirty="0" smtClean="0"/>
              <a:t>A:</a:t>
            </a:r>
            <a:endParaRPr lang="en-US" dirty="0"/>
          </a:p>
        </p:txBody>
      </p:sp>
      <p:sp>
        <p:nvSpPr>
          <p:cNvPr id="29" name="TextBox 28"/>
          <p:cNvSpPr txBox="1"/>
          <p:nvPr/>
        </p:nvSpPr>
        <p:spPr>
          <a:xfrm>
            <a:off x="1331640" y="4752505"/>
            <a:ext cx="504056" cy="369332"/>
          </a:xfrm>
          <a:prstGeom prst="rect">
            <a:avLst/>
          </a:prstGeom>
          <a:noFill/>
        </p:spPr>
        <p:txBody>
          <a:bodyPr wrap="square" rtlCol="0">
            <a:spAutoFit/>
          </a:bodyPr>
          <a:lstStyle/>
          <a:p>
            <a:r>
              <a:rPr lang="en-US" dirty="0" smtClean="0"/>
              <a:t>x</a:t>
            </a:r>
            <a:r>
              <a:rPr lang="en-US" baseline="-25000" dirty="0" smtClean="0"/>
              <a:t>1</a:t>
            </a:r>
            <a:endParaRPr lang="en-US" baseline="-25000" dirty="0"/>
          </a:p>
        </p:txBody>
      </p:sp>
      <p:sp>
        <p:nvSpPr>
          <p:cNvPr id="30" name="TextBox 29"/>
          <p:cNvSpPr txBox="1"/>
          <p:nvPr/>
        </p:nvSpPr>
        <p:spPr>
          <a:xfrm>
            <a:off x="1835696" y="4752505"/>
            <a:ext cx="504056" cy="369332"/>
          </a:xfrm>
          <a:prstGeom prst="rect">
            <a:avLst/>
          </a:prstGeom>
          <a:noFill/>
        </p:spPr>
        <p:txBody>
          <a:bodyPr wrap="square" rtlCol="0">
            <a:spAutoFit/>
          </a:bodyPr>
          <a:lstStyle/>
          <a:p>
            <a:r>
              <a:rPr lang="en-US" dirty="0" smtClean="0"/>
              <a:t>x</a:t>
            </a:r>
            <a:r>
              <a:rPr lang="en-US" baseline="-25000" dirty="0"/>
              <a:t>2</a:t>
            </a:r>
          </a:p>
        </p:txBody>
      </p:sp>
      <p:sp>
        <p:nvSpPr>
          <p:cNvPr id="31" name="TextBox 30"/>
          <p:cNvSpPr txBox="1"/>
          <p:nvPr/>
        </p:nvSpPr>
        <p:spPr>
          <a:xfrm>
            <a:off x="2305729" y="4774974"/>
            <a:ext cx="504056" cy="369332"/>
          </a:xfrm>
          <a:prstGeom prst="rect">
            <a:avLst/>
          </a:prstGeom>
          <a:noFill/>
        </p:spPr>
        <p:txBody>
          <a:bodyPr wrap="square" rtlCol="0">
            <a:spAutoFit/>
          </a:bodyPr>
          <a:lstStyle/>
          <a:p>
            <a:r>
              <a:rPr lang="en-US" dirty="0" smtClean="0"/>
              <a:t>x</a:t>
            </a:r>
            <a:r>
              <a:rPr lang="en-US" baseline="-25000" dirty="0" smtClean="0"/>
              <a:t>3</a:t>
            </a:r>
            <a:endParaRPr lang="en-US" baseline="-25000" dirty="0"/>
          </a:p>
        </p:txBody>
      </p:sp>
      <p:sp>
        <p:nvSpPr>
          <p:cNvPr id="32" name="TextBox 31"/>
          <p:cNvSpPr txBox="1"/>
          <p:nvPr/>
        </p:nvSpPr>
        <p:spPr>
          <a:xfrm>
            <a:off x="2771800" y="4774974"/>
            <a:ext cx="504056" cy="369332"/>
          </a:xfrm>
          <a:prstGeom prst="rect">
            <a:avLst/>
          </a:prstGeom>
          <a:noFill/>
        </p:spPr>
        <p:txBody>
          <a:bodyPr wrap="square" rtlCol="0">
            <a:spAutoFit/>
          </a:bodyPr>
          <a:lstStyle/>
          <a:p>
            <a:r>
              <a:rPr lang="en-US" dirty="0" smtClean="0"/>
              <a:t>x</a:t>
            </a:r>
            <a:r>
              <a:rPr lang="en-US" baseline="-25000" dirty="0"/>
              <a:t>4</a:t>
            </a:r>
          </a:p>
        </p:txBody>
      </p:sp>
      <p:sp>
        <p:nvSpPr>
          <p:cNvPr id="33" name="TextBox 32"/>
          <p:cNvSpPr txBox="1"/>
          <p:nvPr/>
        </p:nvSpPr>
        <p:spPr>
          <a:xfrm>
            <a:off x="6876256" y="3756059"/>
            <a:ext cx="1368152" cy="369332"/>
          </a:xfrm>
          <a:prstGeom prst="rect">
            <a:avLst/>
          </a:prstGeom>
          <a:noFill/>
        </p:spPr>
        <p:txBody>
          <a:bodyPr wrap="square" rtlCol="0">
            <a:spAutoFit/>
          </a:bodyPr>
          <a:lstStyle/>
          <a:p>
            <a:r>
              <a:rPr lang="en-US" dirty="0" smtClean="0"/>
              <a:t>MaxSize-1</a:t>
            </a:r>
            <a:endParaRPr lang="en-US" baseline="-25000" dirty="0"/>
          </a:p>
        </p:txBody>
      </p:sp>
      <p:sp>
        <p:nvSpPr>
          <p:cNvPr id="34" name="TextBox 33"/>
          <p:cNvSpPr txBox="1"/>
          <p:nvPr/>
        </p:nvSpPr>
        <p:spPr>
          <a:xfrm>
            <a:off x="3023828" y="3725574"/>
            <a:ext cx="1368152" cy="369332"/>
          </a:xfrm>
          <a:prstGeom prst="rect">
            <a:avLst/>
          </a:prstGeom>
          <a:noFill/>
        </p:spPr>
        <p:txBody>
          <a:bodyPr wrap="square" rtlCol="0">
            <a:spAutoFit/>
          </a:bodyPr>
          <a:lstStyle/>
          <a:p>
            <a:r>
              <a:rPr lang="en-US" dirty="0" err="1" smtClean="0"/>
              <a:t>FirstFree</a:t>
            </a:r>
            <a:endParaRPr lang="en-US" baseline="-25000" dirty="0"/>
          </a:p>
        </p:txBody>
      </p:sp>
      <p:cxnSp>
        <p:nvCxnSpPr>
          <p:cNvPr id="36" name="Straight Arrow Connector 35"/>
          <p:cNvCxnSpPr/>
          <p:nvPr/>
        </p:nvCxnSpPr>
        <p:spPr>
          <a:xfrm>
            <a:off x="3491880" y="4112532"/>
            <a:ext cx="0" cy="50453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7452320" y="4099473"/>
            <a:ext cx="0" cy="50453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1"/>
          </p:nvPr>
        </p:nvSpPr>
        <p:spPr/>
        <p:txBody>
          <a:bodyPr/>
          <a:lstStyle/>
          <a:p>
            <a:r>
              <a:rPr lang="en-US" smtClean="0"/>
              <a:t>Data Structures and Programming Techniques</a:t>
            </a:r>
            <a:endParaRPr lang="en-US"/>
          </a:p>
        </p:txBody>
      </p:sp>
      <p:sp>
        <p:nvSpPr>
          <p:cNvPr id="18" name="Slide Number Placeholder 17"/>
          <p:cNvSpPr>
            <a:spLocks noGrp="1"/>
          </p:cNvSpPr>
          <p:nvPr>
            <p:ph type="sldNum" sz="quarter" idx="12"/>
          </p:nvPr>
        </p:nvSpPr>
        <p:spPr/>
        <p:txBody>
          <a:bodyPr/>
          <a:lstStyle/>
          <a:p>
            <a:fld id="{021D7288-0BBD-41EF-94D8-6A1CF38DA2F8}" type="slidenum">
              <a:rPr lang="en-US" smtClean="0"/>
              <a:t>4</a:t>
            </a:fld>
            <a:endParaRPr lang="en-US"/>
          </a:p>
        </p:txBody>
      </p:sp>
    </p:spTree>
    <p:extLst>
      <p:ext uri="{BB962C8B-B14F-4D97-AF65-F5344CB8AC3E}">
        <p14:creationId xmlns:p14="http://schemas.microsoft.com/office/powerpoint/2010/main" val="87841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and Disadvantages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smtClean="0"/>
                  <a:t>Advantages:</a:t>
                </a:r>
              </a:p>
              <a:p>
                <a:pPr lvl="1"/>
                <a:r>
                  <a:rPr lang="en-US" dirty="0" smtClean="0"/>
                  <a:t>Fast access to the </a:t>
                </a:r>
                <a14:m>
                  <m:oMath xmlns:m="http://schemas.openxmlformats.org/officeDocument/2006/math">
                    <m:r>
                      <a:rPr lang="en-US" b="0" i="1" smtClean="0">
                        <a:latin typeface="Cambria Math"/>
                      </a:rPr>
                      <m:t>𝑖</m:t>
                    </m:r>
                  </m:oMath>
                </a14:m>
                <a:r>
                  <a:rPr lang="en-US" dirty="0" smtClean="0"/>
                  <a:t>-</a:t>
                </a:r>
                <a:r>
                  <a:rPr lang="en-US" dirty="0" err="1" smtClean="0"/>
                  <a:t>th</a:t>
                </a:r>
                <a:r>
                  <a:rPr lang="en-US" dirty="0" smtClean="0"/>
                  <a:t> item of the list in </a:t>
                </a:r>
                <a:r>
                  <a:rPr lang="en-US" i="1" dirty="0" smtClean="0"/>
                  <a:t>O(1)</a:t>
                </a:r>
                <a:r>
                  <a:rPr lang="en-US" dirty="0" smtClean="0"/>
                  <a:t> time.</a:t>
                </a:r>
              </a:p>
              <a:p>
                <a:r>
                  <a:rPr lang="en-US" dirty="0" smtClean="0"/>
                  <a:t>Disadvantages:</a:t>
                </a:r>
              </a:p>
              <a:p>
                <a:pPr lvl="1"/>
                <a:r>
                  <a:rPr lang="en-US" dirty="0"/>
                  <a:t>I</a:t>
                </a:r>
                <a:r>
                  <a:rPr lang="en-US" dirty="0" smtClean="0"/>
                  <a:t>nsertions and deletions may require shifting all items i.e., an </a:t>
                </a:r>
                <a:r>
                  <a:rPr lang="en-US" i="1" dirty="0" smtClean="0"/>
                  <a:t>O(n)</a:t>
                </a:r>
                <a:r>
                  <a:rPr lang="en-US" dirty="0" smtClean="0"/>
                  <a:t> cost on the average.</a:t>
                </a:r>
              </a:p>
              <a:p>
                <a:pPr lvl="1"/>
                <a:r>
                  <a:rPr lang="en-US" dirty="0" smtClean="0"/>
                  <a:t>The size of the array should be known in advance. So if we have small size, we run the risk of overflow and if we have large size, we will be wasting space.</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1752" r="-889" b="-1213"/>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021D7288-0BBD-41EF-94D8-6A1CF38DA2F8}" type="slidenum">
              <a:rPr lang="en-US" smtClean="0"/>
              <a:t>5</a:t>
            </a:fld>
            <a:endParaRPr lang="en-US"/>
          </a:p>
        </p:txBody>
      </p:sp>
    </p:spTree>
    <p:extLst>
      <p:ext uri="{BB962C8B-B14F-4D97-AF65-F5344CB8AC3E}">
        <p14:creationId xmlns:p14="http://schemas.microsoft.com/office/powerpoint/2010/main" val="2642814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One-Way Linked Lists Representation</a:t>
            </a:r>
            <a:endParaRPr lang="en-US" dirty="0"/>
          </a:p>
        </p:txBody>
      </p:sp>
      <p:sp>
        <p:nvSpPr>
          <p:cNvPr id="3" name="Content Placeholder 2"/>
          <p:cNvSpPr>
            <a:spLocks noGrp="1"/>
          </p:cNvSpPr>
          <p:nvPr>
            <p:ph idx="1"/>
          </p:nvPr>
        </p:nvSpPr>
        <p:spPr/>
        <p:txBody>
          <a:bodyPr/>
          <a:lstStyle/>
          <a:p>
            <a:r>
              <a:rPr lang="en-US" dirty="0" smtClean="0"/>
              <a:t>We can use chains of linked nodes as shown below:</a:t>
            </a:r>
          </a:p>
          <a:p>
            <a:endParaRPr lang="en-US" dirty="0"/>
          </a:p>
        </p:txBody>
      </p:sp>
      <p:sp>
        <p:nvSpPr>
          <p:cNvPr id="4" name="Rectangle 3"/>
          <p:cNvSpPr/>
          <p:nvPr/>
        </p:nvSpPr>
        <p:spPr>
          <a:xfrm>
            <a:off x="2124026" y="3932682"/>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flipV="1">
            <a:off x="3218269" y="4149080"/>
            <a:ext cx="1319133" cy="1"/>
          </a:xfrm>
          <a:prstGeom prst="straightConnector1">
            <a:avLst/>
          </a:prstGeom>
          <a:ln w="12700">
            <a:headEnd type="oval"/>
            <a:tailEnd type="triangle"/>
          </a:ln>
        </p:spPr>
        <p:style>
          <a:lnRef idx="1">
            <a:schemeClr val="dk1"/>
          </a:lnRef>
          <a:fillRef idx="0">
            <a:schemeClr val="dk1"/>
          </a:fillRef>
          <a:effectRef idx="0">
            <a:schemeClr val="dk1"/>
          </a:effectRef>
          <a:fontRef idx="minor">
            <a:schemeClr val="tx1"/>
          </a:fontRef>
        </p:style>
      </p:cxnSp>
      <p:cxnSp>
        <p:nvCxnSpPr>
          <p:cNvPr id="6" name="Straight Arrow Connector 5"/>
          <p:cNvCxnSpPr/>
          <p:nvPr/>
        </p:nvCxnSpPr>
        <p:spPr>
          <a:xfrm flipV="1">
            <a:off x="5645500" y="4137274"/>
            <a:ext cx="1319133" cy="1"/>
          </a:xfrm>
          <a:prstGeom prst="straightConnector1">
            <a:avLst/>
          </a:prstGeom>
          <a:ln w="12700">
            <a:headEnd type="oval"/>
            <a:tailEnd type="triangle"/>
          </a:ln>
        </p:spPr>
        <p:style>
          <a:lnRef idx="1">
            <a:schemeClr val="dk1"/>
          </a:lnRef>
          <a:fillRef idx="0">
            <a:schemeClr val="dk1"/>
          </a:fillRef>
          <a:effectRef idx="0">
            <a:schemeClr val="dk1"/>
          </a:effectRef>
          <a:fontRef idx="minor">
            <a:schemeClr val="tx1"/>
          </a:fontRef>
        </p:style>
      </p:cxnSp>
      <p:sp>
        <p:nvSpPr>
          <p:cNvPr id="8" name="Rectangle 7"/>
          <p:cNvSpPr/>
          <p:nvPr/>
        </p:nvSpPr>
        <p:spPr>
          <a:xfrm>
            <a:off x="2853521" y="3936587"/>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537402" y="3933056"/>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280752" y="3928843"/>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974775" y="3910828"/>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235568" y="3968384"/>
            <a:ext cx="506410" cy="369332"/>
          </a:xfrm>
          <a:prstGeom prst="rect">
            <a:avLst/>
          </a:prstGeom>
          <a:noFill/>
        </p:spPr>
        <p:txBody>
          <a:bodyPr wrap="square" rtlCol="0">
            <a:spAutoFit/>
          </a:bodyPr>
          <a:lstStyle/>
          <a:p>
            <a:r>
              <a:rPr lang="en-US" dirty="0" smtClean="0">
                <a:latin typeface="Courier New" pitchFamily="49" charset="0"/>
                <a:cs typeface="Courier New" pitchFamily="49" charset="0"/>
              </a:rPr>
              <a:t>x</a:t>
            </a:r>
            <a:r>
              <a:rPr lang="en-US" baseline="-25000" dirty="0" smtClean="0">
                <a:latin typeface="Courier New" pitchFamily="49" charset="0"/>
                <a:cs typeface="Courier New" pitchFamily="49" charset="0"/>
              </a:rPr>
              <a:t>1</a:t>
            </a:r>
            <a:endParaRPr lang="en-US" baseline="-25000" dirty="0">
              <a:latin typeface="Courier New" pitchFamily="49" charset="0"/>
              <a:cs typeface="Courier New" pitchFamily="49" charset="0"/>
            </a:endParaRPr>
          </a:p>
        </p:txBody>
      </p:sp>
      <p:sp>
        <p:nvSpPr>
          <p:cNvPr id="14" name="TextBox 13"/>
          <p:cNvSpPr txBox="1"/>
          <p:nvPr/>
        </p:nvSpPr>
        <p:spPr>
          <a:xfrm>
            <a:off x="7826215" y="3601404"/>
            <a:ext cx="912977" cy="769441"/>
          </a:xfrm>
          <a:prstGeom prst="rect">
            <a:avLst/>
          </a:prstGeom>
          <a:noFill/>
        </p:spPr>
        <p:txBody>
          <a:bodyPr wrap="square" rtlCol="0">
            <a:spAutoFit/>
          </a:bodyPr>
          <a:lstStyle/>
          <a:p>
            <a:r>
              <a:rPr lang="en-US" sz="4400" dirty="0">
                <a:latin typeface="Courier New" pitchFamily="49" charset="0"/>
                <a:cs typeface="Courier New" pitchFamily="49" charset="0"/>
              </a:rPr>
              <a:t>.</a:t>
            </a:r>
          </a:p>
        </p:txBody>
      </p:sp>
      <p:sp>
        <p:nvSpPr>
          <p:cNvPr id="15" name="TextBox 14"/>
          <p:cNvSpPr txBox="1"/>
          <p:nvPr/>
        </p:nvSpPr>
        <p:spPr>
          <a:xfrm>
            <a:off x="477674" y="3965839"/>
            <a:ext cx="648072" cy="369332"/>
          </a:xfrm>
          <a:prstGeom prst="rect">
            <a:avLst/>
          </a:prstGeom>
          <a:noFill/>
        </p:spPr>
        <p:txBody>
          <a:bodyPr wrap="square" rtlCol="0">
            <a:spAutoFit/>
          </a:bodyPr>
          <a:lstStyle/>
          <a:p>
            <a:r>
              <a:rPr lang="en-US" dirty="0">
                <a:latin typeface="Courier New" pitchFamily="49" charset="0"/>
                <a:cs typeface="Courier New" pitchFamily="49" charset="0"/>
              </a:rPr>
              <a:t>L</a:t>
            </a:r>
            <a:r>
              <a:rPr lang="en-US" dirty="0" smtClean="0">
                <a:latin typeface="Courier New" pitchFamily="49" charset="0"/>
                <a:cs typeface="Courier New" pitchFamily="49" charset="0"/>
              </a:rPr>
              <a:t>:</a:t>
            </a:r>
            <a:endParaRPr lang="en-US" dirty="0">
              <a:latin typeface="Courier New" pitchFamily="49" charset="0"/>
              <a:cs typeface="Courier New" pitchFamily="49" charset="0"/>
            </a:endParaRPr>
          </a:p>
        </p:txBody>
      </p:sp>
      <p:sp>
        <p:nvSpPr>
          <p:cNvPr id="16" name="Rectangle 15"/>
          <p:cNvSpPr/>
          <p:nvPr/>
        </p:nvSpPr>
        <p:spPr>
          <a:xfrm>
            <a:off x="847934" y="3958825"/>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p:cNvCxnSpPr/>
          <p:nvPr/>
        </p:nvCxnSpPr>
        <p:spPr>
          <a:xfrm flipV="1">
            <a:off x="1226697" y="4172359"/>
            <a:ext cx="897329" cy="1958"/>
          </a:xfrm>
          <a:prstGeom prst="straightConnector1">
            <a:avLst/>
          </a:prstGeom>
          <a:ln w="12700">
            <a:headEnd type="oval"/>
            <a:tailEnd type="triangle"/>
          </a:ln>
        </p:spPr>
        <p:style>
          <a:lnRef idx="1">
            <a:schemeClr val="dk1"/>
          </a:lnRef>
          <a:fillRef idx="0">
            <a:schemeClr val="dk1"/>
          </a:fillRef>
          <a:effectRef idx="0">
            <a:schemeClr val="dk1"/>
          </a:effectRef>
          <a:fontRef idx="minor">
            <a:schemeClr val="tx1"/>
          </a:fontRef>
        </p:style>
      </p:cxnSp>
      <p:sp>
        <p:nvSpPr>
          <p:cNvPr id="18" name="Rectangle 17"/>
          <p:cNvSpPr/>
          <p:nvPr/>
        </p:nvSpPr>
        <p:spPr>
          <a:xfrm>
            <a:off x="7704270" y="3903123"/>
            <a:ext cx="729495"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4648944" y="3964040"/>
            <a:ext cx="506410" cy="369332"/>
          </a:xfrm>
          <a:prstGeom prst="rect">
            <a:avLst/>
          </a:prstGeom>
          <a:noFill/>
        </p:spPr>
        <p:txBody>
          <a:bodyPr wrap="square" rtlCol="0">
            <a:spAutoFit/>
          </a:bodyPr>
          <a:lstStyle/>
          <a:p>
            <a:r>
              <a:rPr lang="en-US" dirty="0" smtClean="0">
                <a:latin typeface="Courier New" pitchFamily="49" charset="0"/>
                <a:cs typeface="Courier New" pitchFamily="49" charset="0"/>
              </a:rPr>
              <a:t>x</a:t>
            </a:r>
            <a:r>
              <a:rPr lang="en-US" baseline="-25000" dirty="0">
                <a:latin typeface="Courier New" pitchFamily="49" charset="0"/>
                <a:cs typeface="Courier New" pitchFamily="49" charset="0"/>
              </a:rPr>
              <a:t>2</a:t>
            </a:r>
          </a:p>
        </p:txBody>
      </p:sp>
      <p:sp>
        <p:nvSpPr>
          <p:cNvPr id="20" name="TextBox 19"/>
          <p:cNvSpPr txBox="1"/>
          <p:nvPr/>
        </p:nvSpPr>
        <p:spPr>
          <a:xfrm>
            <a:off x="7086317" y="3943436"/>
            <a:ext cx="506410" cy="369332"/>
          </a:xfrm>
          <a:prstGeom prst="rect">
            <a:avLst/>
          </a:prstGeom>
          <a:noFill/>
        </p:spPr>
        <p:txBody>
          <a:bodyPr wrap="square" rtlCol="0">
            <a:spAutoFit/>
          </a:bodyPr>
          <a:lstStyle/>
          <a:p>
            <a:r>
              <a:rPr lang="en-US" dirty="0" smtClean="0">
                <a:latin typeface="Courier New" pitchFamily="49" charset="0"/>
                <a:cs typeface="Courier New" pitchFamily="49" charset="0"/>
              </a:rPr>
              <a:t>x</a:t>
            </a:r>
            <a:r>
              <a:rPr lang="en-US" baseline="-25000" dirty="0">
                <a:latin typeface="Courier New" pitchFamily="49" charset="0"/>
                <a:cs typeface="Courier New" pitchFamily="49" charset="0"/>
              </a:rPr>
              <a:t>3</a:t>
            </a:r>
          </a:p>
        </p:txBody>
      </p:sp>
      <p:sp>
        <p:nvSpPr>
          <p:cNvPr id="7" name="Footer Placeholder 6"/>
          <p:cNvSpPr>
            <a:spLocks noGrp="1"/>
          </p:cNvSpPr>
          <p:nvPr>
            <p:ph type="ftr" sz="quarter" idx="11"/>
          </p:nvPr>
        </p:nvSpPr>
        <p:spPr/>
        <p:txBody>
          <a:bodyPr/>
          <a:lstStyle/>
          <a:p>
            <a:r>
              <a:rPr lang="en-US" smtClean="0"/>
              <a:t>Data Structures and Programming Techniques</a:t>
            </a:r>
            <a:endParaRPr lang="en-US"/>
          </a:p>
        </p:txBody>
      </p:sp>
      <p:sp>
        <p:nvSpPr>
          <p:cNvPr id="9" name="Slide Number Placeholder 8"/>
          <p:cNvSpPr>
            <a:spLocks noGrp="1"/>
          </p:cNvSpPr>
          <p:nvPr>
            <p:ph type="sldNum" sz="quarter" idx="12"/>
          </p:nvPr>
        </p:nvSpPr>
        <p:spPr/>
        <p:txBody>
          <a:bodyPr/>
          <a:lstStyle/>
          <a:p>
            <a:fld id="{021D7288-0BBD-41EF-94D8-6A1CF38DA2F8}" type="slidenum">
              <a:rPr lang="en-US" smtClean="0"/>
              <a:t>6</a:t>
            </a:fld>
            <a:endParaRPr lang="en-US"/>
          </a:p>
        </p:txBody>
      </p:sp>
    </p:spTree>
    <p:extLst>
      <p:ext uri="{BB962C8B-B14F-4D97-AF65-F5344CB8AC3E}">
        <p14:creationId xmlns:p14="http://schemas.microsoft.com/office/powerpoint/2010/main" val="734242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Declaring Data Types for Linked Lists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2000" dirty="0" smtClean="0">
                <a:cs typeface="Courier New" pitchFamily="49" charset="0"/>
              </a:rPr>
              <a:t>The following statements declare appropriate data types for our linked lists from earlier lectures:</a:t>
            </a:r>
          </a:p>
          <a:p>
            <a:pPr marL="0" indent="0">
              <a:buNone/>
            </a:pPr>
            <a:endParaRPr lang="en-US" sz="2000" dirty="0" smtClean="0">
              <a:latin typeface="Courier New" pitchFamily="49" charset="0"/>
              <a:cs typeface="Courier New" pitchFamily="49" charset="0"/>
            </a:endParaRPr>
          </a:p>
          <a:p>
            <a:pPr marL="0" indent="0">
              <a:buNone/>
            </a:pPr>
            <a:r>
              <a:rPr lang="en-US" sz="2000" dirty="0" err="1" smtClean="0">
                <a:latin typeface="Courier New" pitchFamily="49" charset="0"/>
                <a:cs typeface="Courier New" pitchFamily="49" charset="0"/>
              </a:rPr>
              <a:t>typedef</a:t>
            </a:r>
            <a:r>
              <a:rPr lang="en-US" sz="2000" dirty="0" smtClean="0">
                <a:latin typeface="Courier New" pitchFamily="49" charset="0"/>
                <a:cs typeface="Courier New" pitchFamily="49" charset="0"/>
              </a:rPr>
              <a:t> char </a:t>
            </a:r>
            <a:r>
              <a:rPr lang="en-US" sz="2000" dirty="0" err="1" smtClean="0">
                <a:latin typeface="Courier New" pitchFamily="49" charset="0"/>
                <a:cs typeface="Courier New" pitchFamily="49" charset="0"/>
              </a:rPr>
              <a:t>AirportCode</a:t>
            </a:r>
            <a:r>
              <a:rPr lang="en-US" sz="2000" dirty="0" smtClean="0">
                <a:latin typeface="Courier New" pitchFamily="49" charset="0"/>
                <a:cs typeface="Courier New" pitchFamily="49" charset="0"/>
              </a:rPr>
              <a:t>[4];</a:t>
            </a:r>
          </a:p>
          <a:p>
            <a:pPr marL="0" indent="0">
              <a:buNone/>
            </a:pPr>
            <a:r>
              <a:rPr lang="en-US" sz="2000" dirty="0" err="1">
                <a:latin typeface="Courier New" pitchFamily="49" charset="0"/>
                <a:cs typeface="Courier New" pitchFamily="49" charset="0"/>
              </a:rPr>
              <a:t>t</a:t>
            </a:r>
            <a:r>
              <a:rPr lang="en-US" sz="2000" dirty="0" err="1" smtClean="0">
                <a:latin typeface="Courier New" pitchFamily="49" charset="0"/>
                <a:cs typeface="Courier New" pitchFamily="49" charset="0"/>
              </a:rPr>
              <a:t>ypedef</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struct</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NodeTag</a:t>
            </a:r>
            <a:r>
              <a:rPr lang="en-US" sz="2000" dirty="0" smtClean="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AirportCode</a:t>
            </a:r>
            <a:r>
              <a:rPr lang="en-US" sz="2000" dirty="0" smtClean="0">
                <a:latin typeface="Courier New" pitchFamily="49" charset="0"/>
                <a:cs typeface="Courier New" pitchFamily="49" charset="0"/>
              </a:rPr>
              <a:t> Airport;</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struct</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NodeTag</a:t>
            </a:r>
            <a:r>
              <a:rPr lang="en-US" sz="2000" dirty="0" smtClean="0">
                <a:latin typeface="Courier New" pitchFamily="49" charset="0"/>
                <a:cs typeface="Courier New" pitchFamily="49" charset="0"/>
              </a:rPr>
              <a:t> *Link;</a:t>
            </a:r>
          </a:p>
          <a:p>
            <a:pPr marL="0" indent="0">
              <a:buNone/>
            </a:pPr>
            <a:r>
              <a:rPr lang="en-US" sz="2000" dirty="0">
                <a:latin typeface="Courier New" pitchFamily="49" charset="0"/>
                <a:cs typeface="Courier New" pitchFamily="49" charset="0"/>
              </a:rPr>
              <a:t> </a:t>
            </a:r>
            <a:r>
              <a:rPr lang="en-US" sz="2000" dirty="0" smtClean="0">
                <a:latin typeface="Courier New" pitchFamily="49" charset="0"/>
                <a:cs typeface="Courier New" pitchFamily="49" charset="0"/>
              </a:rPr>
              <a:t>               } </a:t>
            </a:r>
            <a:r>
              <a:rPr lang="en-US" sz="2000" dirty="0" err="1" smtClean="0">
                <a:latin typeface="Courier New" pitchFamily="49" charset="0"/>
                <a:cs typeface="Courier New" pitchFamily="49" charset="0"/>
              </a:rPr>
              <a:t>NodeType</a:t>
            </a:r>
            <a:r>
              <a:rPr lang="en-US" sz="2000" dirty="0" smtClean="0">
                <a:latin typeface="Courier New" pitchFamily="49" charset="0"/>
                <a:cs typeface="Courier New" pitchFamily="49" charset="0"/>
              </a:rPr>
              <a:t>;</a:t>
            </a:r>
          </a:p>
          <a:p>
            <a:pPr marL="0" indent="0">
              <a:buNone/>
            </a:pPr>
            <a:r>
              <a:rPr lang="en-US" sz="2000" dirty="0" err="1">
                <a:latin typeface="Courier New" pitchFamily="49" charset="0"/>
                <a:cs typeface="Courier New" pitchFamily="49" charset="0"/>
              </a:rPr>
              <a:t>t</a:t>
            </a:r>
            <a:r>
              <a:rPr lang="en-US" sz="2000" dirty="0" err="1" smtClean="0">
                <a:latin typeface="Courier New" pitchFamily="49" charset="0"/>
                <a:cs typeface="Courier New" pitchFamily="49" charset="0"/>
              </a:rPr>
              <a:t>ypedef</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NodeType</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NodePointer</a:t>
            </a:r>
            <a:r>
              <a:rPr lang="en-US" sz="2000" dirty="0" smtClean="0">
                <a:latin typeface="Courier New" pitchFamily="49" charset="0"/>
                <a:cs typeface="Courier New" pitchFamily="49" charset="0"/>
              </a:rPr>
              <a:t>;</a:t>
            </a:r>
          </a:p>
          <a:p>
            <a:pPr marL="0" indent="0">
              <a:buNone/>
            </a:pPr>
            <a:endParaRPr lang="en-US" sz="2200" dirty="0" smtClean="0"/>
          </a:p>
          <a:p>
            <a:pPr marL="0" indent="0">
              <a:buNone/>
            </a:pPr>
            <a:r>
              <a:rPr lang="en-US" sz="2200" dirty="0" smtClean="0"/>
              <a:t>We can now define variables of these </a:t>
            </a:r>
            <a:r>
              <a:rPr lang="en-US" sz="2200" dirty="0" err="1" smtClean="0"/>
              <a:t>datatypes</a:t>
            </a:r>
            <a:r>
              <a:rPr lang="en-US" sz="2200" dirty="0" smtClean="0"/>
              <a:t>:</a:t>
            </a:r>
          </a:p>
          <a:p>
            <a:pPr marL="0" indent="0">
              <a:buNone/>
            </a:pPr>
            <a:r>
              <a:rPr lang="en-US" sz="2200" dirty="0" err="1" smtClean="0">
                <a:latin typeface="Courier New" pitchFamily="49" charset="0"/>
                <a:cs typeface="Courier New" pitchFamily="49" charset="0"/>
              </a:rPr>
              <a:t>NodePointer</a:t>
            </a:r>
            <a:r>
              <a:rPr lang="en-US" sz="2200" dirty="0" smtClean="0">
                <a:latin typeface="Courier New" pitchFamily="49" charset="0"/>
                <a:cs typeface="Courier New" pitchFamily="49" charset="0"/>
              </a:rPr>
              <a:t> L;</a:t>
            </a:r>
          </a:p>
          <a:p>
            <a:pPr marL="0" indent="0">
              <a:buNone/>
            </a:pPr>
            <a:r>
              <a:rPr lang="en-US" sz="2200" dirty="0"/>
              <a:t>o</a:t>
            </a:r>
            <a:r>
              <a:rPr lang="en-US" sz="2200" dirty="0" smtClean="0"/>
              <a:t>r equivalently</a:t>
            </a:r>
          </a:p>
          <a:p>
            <a:pPr marL="0" indent="0">
              <a:buNone/>
            </a:pPr>
            <a:r>
              <a:rPr lang="en-US" sz="2200" dirty="0" err="1" smtClean="0">
                <a:latin typeface="Courier New" pitchFamily="49" charset="0"/>
                <a:cs typeface="Courier New" pitchFamily="49" charset="0"/>
              </a:rPr>
              <a:t>NodeType</a:t>
            </a:r>
            <a:r>
              <a:rPr lang="en-US" sz="2200" dirty="0" smtClean="0">
                <a:latin typeface="Courier New" pitchFamily="49" charset="0"/>
                <a:cs typeface="Courier New" pitchFamily="49" charset="0"/>
              </a:rPr>
              <a:t> *L;</a:t>
            </a:r>
            <a:endParaRPr lang="en-US" sz="22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B569D66F-B748-4EA5-BBFC-755B232671A3}" type="slidenum">
              <a:rPr lang="en-US" smtClean="0"/>
              <a:t>7</a:t>
            </a:fld>
            <a:endParaRPr lang="en-US"/>
          </a:p>
        </p:txBody>
      </p:sp>
    </p:spTree>
    <p:extLst>
      <p:ext uri="{BB962C8B-B14F-4D97-AF65-F5344CB8AC3E}">
        <p14:creationId xmlns:p14="http://schemas.microsoft.com/office/powerpoint/2010/main" val="17029284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Accessing the </a:t>
            </a:r>
            <a:r>
              <a:rPr lang="en-US" i="1" dirty="0" err="1" smtClean="0"/>
              <a:t>i</a:t>
            </a:r>
            <a:r>
              <a:rPr lang="en-US" i="1" baseline="30000" dirty="0" err="1" smtClean="0"/>
              <a:t>th</a:t>
            </a:r>
            <a:r>
              <a:rPr lang="en-US" dirty="0" smtClean="0"/>
              <a:t> Item</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2400" dirty="0">
                <a:latin typeface="Courier New" pitchFamily="49" charset="0"/>
                <a:cs typeface="Courier New" pitchFamily="49" charset="0"/>
              </a:rPr>
              <a:t>v</a:t>
            </a:r>
            <a:r>
              <a:rPr lang="en-US" sz="2400" dirty="0" smtClean="0">
                <a:latin typeface="Courier New" pitchFamily="49" charset="0"/>
                <a:cs typeface="Courier New" pitchFamily="49" charset="0"/>
              </a:rPr>
              <a:t>oid </a:t>
            </a:r>
            <a:r>
              <a:rPr lang="en-US" sz="2400" dirty="0" err="1" smtClean="0">
                <a:latin typeface="Courier New" pitchFamily="49" charset="0"/>
                <a:cs typeface="Courier New" pitchFamily="49" charset="0"/>
              </a:rPr>
              <a:t>PrintItem</a:t>
            </a:r>
            <a:r>
              <a:rPr lang="en-US" sz="2400" dirty="0" smtClean="0">
                <a:latin typeface="Courier New" pitchFamily="49" charset="0"/>
                <a:cs typeface="Courier New" pitchFamily="49" charset="0"/>
              </a:rPr>
              <a:t>(</a:t>
            </a:r>
            <a:r>
              <a:rPr lang="en-US" sz="2400" dirty="0" err="1" smtClean="0">
                <a:latin typeface="Courier New" pitchFamily="49" charset="0"/>
                <a:cs typeface="Courier New" pitchFamily="49" charset="0"/>
              </a:rPr>
              <a:t>int</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i</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NodeType</a:t>
            </a:r>
            <a:r>
              <a:rPr lang="en-US" sz="2400" dirty="0" smtClean="0">
                <a:latin typeface="Courier New" pitchFamily="49" charset="0"/>
                <a:cs typeface="Courier New" pitchFamily="49" charset="0"/>
              </a:rPr>
              <a:t> *L)</a:t>
            </a:r>
          </a:p>
          <a:p>
            <a:pPr marL="0" indent="0">
              <a:buNone/>
            </a:pP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while ((</a:t>
            </a:r>
            <a:r>
              <a:rPr lang="en-US" sz="2400" dirty="0" err="1" smtClean="0">
                <a:latin typeface="Courier New" pitchFamily="49" charset="0"/>
                <a:cs typeface="Courier New" pitchFamily="49" charset="0"/>
              </a:rPr>
              <a:t>i</a:t>
            </a:r>
            <a:r>
              <a:rPr lang="en-US" sz="2400" dirty="0" smtClean="0">
                <a:latin typeface="Courier New" pitchFamily="49" charset="0"/>
                <a:cs typeface="Courier New" pitchFamily="49" charset="0"/>
              </a:rPr>
              <a:t> &gt; 1) &amp;&amp; (L != NULL)){</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L=L-&gt;Link;</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i</a:t>
            </a:r>
            <a:r>
              <a:rPr lang="en-US" sz="2400" dirty="0" smtClean="0">
                <a:latin typeface="Courier New" pitchFamily="49" charset="0"/>
                <a:cs typeface="Courier New" pitchFamily="49" charset="0"/>
              </a:rPr>
              <a:t>--;</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if ((</a:t>
            </a:r>
            <a:r>
              <a:rPr lang="en-US" sz="2400" dirty="0" err="1" smtClean="0">
                <a:latin typeface="Courier New" pitchFamily="49" charset="0"/>
                <a:cs typeface="Courier New" pitchFamily="49" charset="0"/>
              </a:rPr>
              <a:t>i</a:t>
            </a:r>
            <a:r>
              <a:rPr lang="en-US" sz="2400" dirty="0" smtClean="0">
                <a:latin typeface="Courier New" pitchFamily="49" charset="0"/>
                <a:cs typeface="Courier New" pitchFamily="49" charset="0"/>
              </a:rPr>
              <a:t> == 1) &amp;&amp; (L != NULL)){</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printf</a:t>
            </a:r>
            <a:r>
              <a:rPr lang="en-US" sz="2400" dirty="0" smtClean="0">
                <a:latin typeface="Courier New" pitchFamily="49" charset="0"/>
                <a:cs typeface="Courier New" pitchFamily="49" charset="0"/>
              </a:rPr>
              <a:t>(“%s”, L-&gt;Item);</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 else {</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r>
              <a:rPr lang="en-US" sz="2400" dirty="0" err="1" smtClean="0">
                <a:latin typeface="Courier New" pitchFamily="49" charset="0"/>
                <a:cs typeface="Courier New" pitchFamily="49" charset="0"/>
              </a:rPr>
              <a:t>printf</a:t>
            </a:r>
            <a:r>
              <a:rPr lang="en-US" sz="2400" dirty="0" smtClean="0">
                <a:latin typeface="Courier New" pitchFamily="49" charset="0"/>
                <a:cs typeface="Courier New" pitchFamily="49" charset="0"/>
              </a:rPr>
              <a:t>(“Error – attempt to print an item that is not on the list.\n”);</a:t>
            </a:r>
          </a:p>
          <a:p>
            <a:pPr marL="0" indent="0">
              <a:buNone/>
            </a:pPr>
            <a:r>
              <a:rPr lang="en-US" sz="2400" dirty="0">
                <a:latin typeface="Courier New" pitchFamily="49" charset="0"/>
                <a:cs typeface="Courier New" pitchFamily="49" charset="0"/>
              </a:rPr>
              <a:t> </a:t>
            </a:r>
            <a:r>
              <a:rPr lang="en-US" sz="2400" dirty="0" smtClean="0">
                <a:latin typeface="Courier New" pitchFamily="49" charset="0"/>
                <a:cs typeface="Courier New" pitchFamily="49" charset="0"/>
              </a:rPr>
              <a:t>    }</a:t>
            </a:r>
          </a:p>
          <a:p>
            <a:pPr marL="0" indent="0">
              <a:buNone/>
            </a:pPr>
            <a:r>
              <a:rPr lang="en-US" sz="2400" dirty="0">
                <a:latin typeface="Courier New" pitchFamily="49" charset="0"/>
                <a:cs typeface="Courier New" pitchFamily="49" charset="0"/>
              </a:rPr>
              <a:t>}</a:t>
            </a:r>
            <a:endParaRPr lang="en-US" sz="2400" dirty="0" smtClean="0">
              <a:latin typeface="Courier New" pitchFamily="49" charset="0"/>
              <a:cs typeface="Courier New" pitchFamily="49" charset="0"/>
            </a:endParaRPr>
          </a:p>
          <a:p>
            <a:pPr marL="0" indent="0">
              <a:buNone/>
            </a:pP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021D7288-0BBD-41EF-94D8-6A1CF38DA2F8}" type="slidenum">
              <a:rPr lang="en-US" smtClean="0"/>
              <a:t>8</a:t>
            </a:fld>
            <a:endParaRPr lang="en-US"/>
          </a:p>
        </p:txBody>
      </p:sp>
    </p:spTree>
    <p:extLst>
      <p:ext uri="{BB962C8B-B14F-4D97-AF65-F5344CB8AC3E}">
        <p14:creationId xmlns:p14="http://schemas.microsoft.com/office/powerpoint/2010/main" val="2003752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Computational Complexity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85000" lnSpcReduction="20000"/>
              </a:bodyPr>
              <a:lstStyle/>
              <a:p>
                <a:r>
                  <a:rPr lang="en-US" dirty="0" smtClean="0"/>
                  <a:t>Suppose that list </a:t>
                </a:r>
                <a:r>
                  <a:rPr lang="en-US" i="1" dirty="0" smtClean="0"/>
                  <a:t>L</a:t>
                </a:r>
                <a:r>
                  <a:rPr lang="en-US" dirty="0" smtClean="0"/>
                  <a:t> has exactly </a:t>
                </a:r>
                <a14:m>
                  <m:oMath xmlns:m="http://schemas.openxmlformats.org/officeDocument/2006/math">
                    <m:r>
                      <a:rPr lang="en-US" b="0" i="1" smtClean="0">
                        <a:latin typeface="Cambria Math"/>
                      </a:rPr>
                      <m:t>𝑛</m:t>
                    </m:r>
                    <m:r>
                      <a:rPr lang="en-US" b="0" i="1" smtClean="0">
                        <a:latin typeface="Cambria Math"/>
                      </a:rPr>
                      <m:t> </m:t>
                    </m:r>
                  </m:oMath>
                </a14:m>
                <a:r>
                  <a:rPr lang="en-US" dirty="0" smtClean="0"/>
                  <a:t>items. If it is equally likely that each of these  items can be accessed, then the average number of </a:t>
                </a:r>
                <a14:m>
                  <m:oMath xmlns:m="http://schemas.openxmlformats.org/officeDocument/2006/math">
                    <m:r>
                      <a:rPr lang="en-US" i="1">
                        <a:latin typeface="Cambria Math"/>
                      </a:rPr>
                      <m:t>𝑛</m:t>
                    </m:r>
                    <m:r>
                      <a:rPr lang="en-US" i="1">
                        <a:latin typeface="Cambria Math"/>
                      </a:rPr>
                      <m:t> </m:t>
                    </m:r>
                  </m:oMath>
                </a14:m>
                <a:r>
                  <a:rPr lang="en-US" dirty="0" smtClean="0"/>
                  <a:t>pointers followed to access the </a:t>
                </a:r>
                <a:r>
                  <a:rPr lang="en-US" i="1" dirty="0" err="1" smtClean="0"/>
                  <a:t>i</a:t>
                </a:r>
                <a:r>
                  <a:rPr lang="en-US" i="1" baseline="30000" dirty="0" err="1" smtClean="0"/>
                  <a:t>th</a:t>
                </a:r>
                <a:r>
                  <a:rPr lang="en-US" dirty="0" smtClean="0"/>
                  <a:t> item is:</a:t>
                </a:r>
              </a:p>
              <a:p>
                <a:pPr marL="0" indent="0">
                  <a:buNone/>
                </a:pPr>
                <a:endParaRPr lang="en-US" dirty="0" smtClean="0"/>
              </a:p>
              <a:p>
                <a:pPr marL="0" indent="0">
                  <a:buNone/>
                </a:pPr>
                <a14:m>
                  <m:oMathPara xmlns:m="http://schemas.openxmlformats.org/officeDocument/2006/math">
                    <m:oMathParaPr>
                      <m:jc m:val="centerGroup"/>
                    </m:oMathParaPr>
                    <m:oMath xmlns:m="http://schemas.openxmlformats.org/officeDocument/2006/math">
                      <m:r>
                        <a:rPr lang="en-US" sz="2400" b="0" i="1" smtClean="0">
                          <a:latin typeface="Cambria Math"/>
                        </a:rPr>
                        <m:t>𝐴𝑣𝑒𝑟𝑎𝑔𝑒</m:t>
                      </m:r>
                      <m:r>
                        <a:rPr lang="en-US" sz="2400" b="0" i="1" smtClean="0">
                          <a:latin typeface="Cambria Math"/>
                        </a:rPr>
                        <m:t>=</m:t>
                      </m:r>
                      <m:f>
                        <m:fPr>
                          <m:ctrlPr>
                            <a:rPr lang="en-US" sz="2400" b="0" i="1" smtClean="0">
                              <a:latin typeface="Cambria Math"/>
                            </a:rPr>
                          </m:ctrlPr>
                        </m:fPr>
                        <m:num>
                          <m:d>
                            <m:dPr>
                              <m:ctrlPr>
                                <a:rPr lang="en-US" sz="2400" b="0" i="1" smtClean="0">
                                  <a:latin typeface="Cambria Math"/>
                                </a:rPr>
                              </m:ctrlPr>
                            </m:dPr>
                            <m:e>
                              <m:r>
                                <a:rPr lang="en-US" sz="2400" b="0" i="1" smtClean="0">
                                  <a:latin typeface="Cambria Math"/>
                                </a:rPr>
                                <m:t>1+2+</m:t>
                              </m:r>
                              <m:r>
                                <a:rPr lang="en-US" sz="2400" b="0" i="1" smtClean="0">
                                  <a:latin typeface="Cambria Math"/>
                                  <a:ea typeface="Cambria Math"/>
                                </a:rPr>
                                <m:t>⋯+</m:t>
                              </m:r>
                              <m:r>
                                <a:rPr lang="en-US" sz="2400" b="0" i="1" smtClean="0">
                                  <a:latin typeface="Cambria Math"/>
                                  <a:ea typeface="Cambria Math"/>
                                </a:rPr>
                                <m:t>𝑛</m:t>
                              </m:r>
                            </m:e>
                          </m:d>
                        </m:num>
                        <m:den>
                          <m:r>
                            <a:rPr lang="en-US" sz="2400" b="0" i="1" smtClean="0">
                              <a:latin typeface="Cambria Math"/>
                            </a:rPr>
                            <m:t>𝑛</m:t>
                          </m:r>
                        </m:den>
                      </m:f>
                      <m:r>
                        <a:rPr lang="en-US" sz="2400" b="0" i="0" smtClean="0">
                          <a:latin typeface="Cambria Math"/>
                        </a:rPr>
                        <m:t>=</m:t>
                      </m:r>
                      <m:f>
                        <m:fPr>
                          <m:ctrlPr>
                            <a:rPr lang="en-US" sz="2400" b="0" i="1" smtClean="0">
                              <a:latin typeface="Cambria Math"/>
                            </a:rPr>
                          </m:ctrlPr>
                        </m:fPr>
                        <m:num>
                          <m:f>
                            <m:fPr>
                              <m:ctrlPr>
                                <a:rPr lang="en-US" sz="2400" b="0" i="1" smtClean="0">
                                  <a:latin typeface="Cambria Math"/>
                                </a:rPr>
                              </m:ctrlPr>
                            </m:fPr>
                            <m:num>
                              <m:r>
                                <a:rPr lang="en-US" sz="2400" b="0" i="1" smtClean="0">
                                  <a:latin typeface="Cambria Math"/>
                                </a:rPr>
                                <m:t>𝑛</m:t>
                              </m:r>
                              <m:d>
                                <m:dPr>
                                  <m:ctrlPr>
                                    <a:rPr lang="en-US" sz="2400" b="0" i="1" smtClean="0">
                                      <a:latin typeface="Cambria Math"/>
                                    </a:rPr>
                                  </m:ctrlPr>
                                </m:dPr>
                                <m:e>
                                  <m:r>
                                    <a:rPr lang="en-US" sz="2400" b="0" i="1" smtClean="0">
                                      <a:latin typeface="Cambria Math"/>
                                    </a:rPr>
                                    <m:t>𝑛</m:t>
                                  </m:r>
                                  <m:r>
                                    <a:rPr lang="en-US" sz="2400" b="0" i="1" smtClean="0">
                                      <a:latin typeface="Cambria Math"/>
                                    </a:rPr>
                                    <m:t>+1</m:t>
                                  </m:r>
                                </m:e>
                              </m:d>
                            </m:num>
                            <m:den>
                              <m:r>
                                <a:rPr lang="en-US" sz="2400" b="0" i="0" smtClean="0">
                                  <a:latin typeface="Cambria Math"/>
                                </a:rPr>
                                <m:t>2</m:t>
                              </m:r>
                            </m:den>
                          </m:f>
                        </m:num>
                        <m:den>
                          <m:r>
                            <a:rPr lang="en-US" sz="2400" b="0" i="1" smtClean="0">
                              <a:latin typeface="Cambria Math"/>
                            </a:rPr>
                            <m:t>𝑛</m:t>
                          </m:r>
                        </m:den>
                      </m:f>
                      <m:r>
                        <a:rPr lang="en-US" sz="2400" b="0" i="0" smtClean="0">
                          <a:latin typeface="Cambria Math"/>
                        </a:rPr>
                        <m:t>=</m:t>
                      </m:r>
                      <m:f>
                        <m:fPr>
                          <m:ctrlPr>
                            <a:rPr lang="en-US" sz="2400" b="0" i="1" smtClean="0">
                              <a:latin typeface="Cambria Math"/>
                            </a:rPr>
                          </m:ctrlPr>
                        </m:fPr>
                        <m:num>
                          <m:r>
                            <a:rPr lang="en-US" sz="2400" b="0" i="1" smtClean="0">
                              <a:latin typeface="Cambria Math"/>
                            </a:rPr>
                            <m:t>𝑛</m:t>
                          </m:r>
                        </m:num>
                        <m:den>
                          <m:r>
                            <a:rPr lang="en-US" sz="2400" b="0" i="0" smtClean="0">
                              <a:latin typeface="Cambria Math"/>
                            </a:rPr>
                            <m:t>2</m:t>
                          </m:r>
                        </m:den>
                      </m:f>
                      <m:r>
                        <a:rPr lang="en-US" sz="2400" b="0" i="0" smtClean="0">
                          <a:latin typeface="Cambria Math"/>
                        </a:rPr>
                        <m:t>+</m:t>
                      </m:r>
                      <m:f>
                        <m:fPr>
                          <m:ctrlPr>
                            <a:rPr lang="en-US" sz="2400" b="0" i="1" smtClean="0">
                              <a:latin typeface="Cambria Math"/>
                            </a:rPr>
                          </m:ctrlPr>
                        </m:fPr>
                        <m:num>
                          <m:r>
                            <a:rPr lang="en-US" sz="2400" b="0" i="0" smtClean="0">
                              <a:latin typeface="Cambria Math"/>
                            </a:rPr>
                            <m:t>1</m:t>
                          </m:r>
                        </m:num>
                        <m:den>
                          <m:r>
                            <a:rPr lang="en-US" sz="2400" b="0" i="0" smtClean="0">
                              <a:latin typeface="Cambria Math"/>
                            </a:rPr>
                            <m:t>2</m:t>
                          </m:r>
                        </m:den>
                      </m:f>
                    </m:oMath>
                  </m:oMathPara>
                </a14:m>
                <a:endParaRPr lang="en-US" sz="2400" dirty="0" smtClean="0"/>
              </a:p>
              <a:p>
                <a:endParaRPr lang="en-US" sz="2400" dirty="0"/>
              </a:p>
              <a:p>
                <a:r>
                  <a:rPr lang="en-US" dirty="0" smtClean="0"/>
                  <a:t>Therefore, the average time to access the </a:t>
                </a:r>
                <a:r>
                  <a:rPr lang="en-US" i="1" dirty="0" err="1" smtClean="0"/>
                  <a:t>i</a:t>
                </a:r>
                <a:r>
                  <a:rPr lang="en-US" i="1" baseline="30000" dirty="0" err="1" smtClean="0"/>
                  <a:t>th</a:t>
                </a:r>
                <a:r>
                  <a:rPr lang="en-US" dirty="0" smtClean="0"/>
                  <a:t> item is </a:t>
                </a:r>
                <a:r>
                  <a:rPr lang="en-US" i="1" dirty="0" smtClean="0"/>
                  <a:t>O(</a:t>
                </a:r>
                <a14:m>
                  <m:oMath xmlns:m="http://schemas.openxmlformats.org/officeDocument/2006/math">
                    <m:r>
                      <a:rPr lang="en-US" i="1">
                        <a:latin typeface="Cambria Math"/>
                      </a:rPr>
                      <m:t>𝑛</m:t>
                    </m:r>
                  </m:oMath>
                </a14:m>
                <a:r>
                  <a:rPr lang="en-US" i="1" dirty="0" smtClean="0"/>
                  <a:t>)</a:t>
                </a:r>
                <a:r>
                  <a:rPr lang="en-US" dirty="0" smtClean="0"/>
                  <a:t>.</a:t>
                </a:r>
              </a:p>
              <a:p>
                <a:r>
                  <a:rPr lang="en-US" dirty="0" smtClean="0"/>
                  <a:t>The complexity bound is the same for inserting before or after the </a:t>
                </a:r>
                <a:r>
                  <a:rPr lang="en-US" i="1" dirty="0" err="1" smtClean="0"/>
                  <a:t>i</a:t>
                </a:r>
                <a:r>
                  <a:rPr lang="en-US" i="1" baseline="30000" dirty="0" err="1" smtClean="0"/>
                  <a:t>th</a:t>
                </a:r>
                <a:r>
                  <a:rPr lang="en-US" dirty="0" smtClean="0"/>
                  <a:t> item or deleting it or replacing it.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185" t="-2695" b="-674"/>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smtClean="0"/>
              <a:t>Data Structures and Programming Techniques</a:t>
            </a:r>
            <a:endParaRPr lang="en-US"/>
          </a:p>
        </p:txBody>
      </p:sp>
      <p:sp>
        <p:nvSpPr>
          <p:cNvPr id="5" name="Slide Number Placeholder 4"/>
          <p:cNvSpPr>
            <a:spLocks noGrp="1"/>
          </p:cNvSpPr>
          <p:nvPr>
            <p:ph type="sldNum" sz="quarter" idx="12"/>
          </p:nvPr>
        </p:nvSpPr>
        <p:spPr/>
        <p:txBody>
          <a:bodyPr/>
          <a:lstStyle/>
          <a:p>
            <a:fld id="{021D7288-0BBD-41EF-94D8-6A1CF38DA2F8}" type="slidenum">
              <a:rPr lang="en-US" smtClean="0"/>
              <a:t>9</a:t>
            </a:fld>
            <a:endParaRPr lang="en-US"/>
          </a:p>
        </p:txBody>
      </p:sp>
    </p:spTree>
    <p:extLst>
      <p:ext uri="{BB962C8B-B14F-4D97-AF65-F5344CB8AC3E}">
        <p14:creationId xmlns:p14="http://schemas.microsoft.com/office/powerpoint/2010/main" val="41074785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814</TotalTime>
  <Words>1855</Words>
  <Application>Microsoft Office PowerPoint</Application>
  <PresentationFormat>On-screen Show (4:3)</PresentationFormat>
  <Paragraphs>386</Paragraphs>
  <Slides>28</Slides>
  <Notes>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Lists and Strings</vt:lpstr>
      <vt:lpstr>A List ADT</vt:lpstr>
      <vt:lpstr>Lists</vt:lpstr>
      <vt:lpstr>Sequential List Representations</vt:lpstr>
      <vt:lpstr>Advantages and Disadvantages</vt:lpstr>
      <vt:lpstr>One-Way Linked Lists Representation</vt:lpstr>
      <vt:lpstr>Declaring Data Types for Linked Lists</vt:lpstr>
      <vt:lpstr>Accessing the ith Item</vt:lpstr>
      <vt:lpstr>Computational Complexity</vt:lpstr>
      <vt:lpstr>Comparing Sequential and Linked List Representations</vt:lpstr>
      <vt:lpstr>Other Linked List Representations</vt:lpstr>
      <vt:lpstr>Circular linked lists</vt:lpstr>
      <vt:lpstr>Two-Way Linked Lists</vt:lpstr>
      <vt:lpstr>Two-Way Linked Lists (cont’d)</vt:lpstr>
      <vt:lpstr>Linked Lists with Header Nodes</vt:lpstr>
      <vt:lpstr>Linked Lists with Header Nodes (cont’d)</vt:lpstr>
      <vt:lpstr>Generalized Lists</vt:lpstr>
      <vt:lpstr>Generalized Lists (cont’d)</vt:lpstr>
      <vt:lpstr>Generalized Lists (cont’d)</vt:lpstr>
      <vt:lpstr>A Datatype for Generalized List Nodes</vt:lpstr>
      <vt:lpstr>Printing Generalized Lists</vt:lpstr>
      <vt:lpstr>Applications of Generalized Lists</vt:lpstr>
      <vt:lpstr>Strings</vt:lpstr>
      <vt:lpstr>Strings in C</vt:lpstr>
      <vt:lpstr>A String ADT</vt:lpstr>
      <vt:lpstr>Examples of String Operations</vt:lpstr>
      <vt:lpstr>Concatenating Two Strings</vt:lpstr>
      <vt:lpstr>Readings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Linked Lists</dc:title>
  <dc:creator>koubarak</dc:creator>
  <cp:lastModifiedBy>koubarak</cp:lastModifiedBy>
  <cp:revision>69</cp:revision>
  <dcterms:created xsi:type="dcterms:W3CDTF">2016-02-19T08:42:43Z</dcterms:created>
  <dcterms:modified xsi:type="dcterms:W3CDTF">2017-03-13T15:28:00Z</dcterms:modified>
</cp:coreProperties>
</file>