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289" r:id="rId3"/>
    <p:sldId id="290" r:id="rId4"/>
    <p:sldId id="291" r:id="rId5"/>
    <p:sldId id="292" r:id="rId6"/>
    <p:sldId id="354" r:id="rId7"/>
    <p:sldId id="366" r:id="rId8"/>
    <p:sldId id="368" r:id="rId9"/>
    <p:sldId id="369" r:id="rId10"/>
    <p:sldId id="370" r:id="rId11"/>
    <p:sldId id="371" r:id="rId12"/>
    <p:sldId id="375" r:id="rId13"/>
    <p:sldId id="376" r:id="rId14"/>
    <p:sldId id="294" r:id="rId15"/>
    <p:sldId id="295" r:id="rId16"/>
    <p:sldId id="296" r:id="rId17"/>
    <p:sldId id="297" r:id="rId18"/>
    <p:sldId id="358" r:id="rId19"/>
    <p:sldId id="357" r:id="rId20"/>
    <p:sldId id="359" r:id="rId21"/>
    <p:sldId id="360" r:id="rId22"/>
    <p:sldId id="361" r:id="rId23"/>
    <p:sldId id="364" r:id="rId24"/>
    <p:sldId id="365" r:id="rId25"/>
    <p:sldId id="362" r:id="rId26"/>
    <p:sldId id="367" r:id="rId27"/>
    <p:sldId id="267" r:id="rId28"/>
    <p:sldId id="298" r:id="rId29"/>
    <p:sldId id="299" r:id="rId30"/>
    <p:sldId id="257" r:id="rId31"/>
    <p:sldId id="258" r:id="rId32"/>
    <p:sldId id="259" r:id="rId33"/>
    <p:sldId id="300" r:id="rId34"/>
    <p:sldId id="260" r:id="rId35"/>
    <p:sldId id="283" r:id="rId36"/>
    <p:sldId id="355" r:id="rId37"/>
    <p:sldId id="261" r:id="rId38"/>
    <p:sldId id="262" r:id="rId39"/>
    <p:sldId id="263" r:id="rId40"/>
    <p:sldId id="268" r:id="rId41"/>
    <p:sldId id="269" r:id="rId42"/>
    <p:sldId id="270" r:id="rId43"/>
    <p:sldId id="271" r:id="rId44"/>
    <p:sldId id="264" r:id="rId45"/>
    <p:sldId id="273" r:id="rId46"/>
    <p:sldId id="285" r:id="rId47"/>
    <p:sldId id="279" r:id="rId48"/>
    <p:sldId id="274" r:id="rId49"/>
    <p:sldId id="284" r:id="rId50"/>
    <p:sldId id="286" r:id="rId51"/>
    <p:sldId id="275" r:id="rId52"/>
    <p:sldId id="287" r:id="rId53"/>
    <p:sldId id="288" r:id="rId54"/>
    <p:sldId id="280" r:id="rId55"/>
    <p:sldId id="276" r:id="rId56"/>
    <p:sldId id="281" r:id="rId57"/>
    <p:sldId id="278" r:id="rId58"/>
    <p:sldId id="282" r:id="rId59"/>
    <p:sldId id="277" r:id="rId60"/>
    <p:sldId id="265"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9" r:id="rId99"/>
    <p:sldId id="340" r:id="rId100"/>
    <p:sldId id="338" r:id="rId101"/>
    <p:sldId id="341" r:id="rId102"/>
    <p:sldId id="342" r:id="rId103"/>
    <p:sldId id="374" r:id="rId104"/>
    <p:sldId id="372" r:id="rId105"/>
    <p:sldId id="344" r:id="rId106"/>
    <p:sldId id="345" r:id="rId107"/>
    <p:sldId id="346" r:id="rId108"/>
    <p:sldId id="347" r:id="rId109"/>
    <p:sldId id="348" r:id="rId110"/>
    <p:sldId id="349" r:id="rId111"/>
    <p:sldId id="350" r:id="rId112"/>
    <p:sldId id="351" r:id="rId113"/>
    <p:sldId id="352" r:id="rId114"/>
    <p:sldId id="353" r:id="rId115"/>
    <p:sldId id="266" r:id="rId1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4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0F3AC-6514-4861-B5AD-1C8A1614EDB1}" type="datetimeFigureOut">
              <a:rPr lang="el-GR" smtClean="0"/>
              <a:t>23/4/2018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70F34-16C0-4CF7-9778-B5F7CD3E474C}" type="slidenum">
              <a:rPr lang="el-GR" smtClean="0"/>
              <a:t>‹#›</a:t>
            </a:fld>
            <a:endParaRPr lang="el-GR"/>
          </a:p>
        </p:txBody>
      </p:sp>
    </p:spTree>
    <p:extLst>
      <p:ext uri="{BB962C8B-B14F-4D97-AF65-F5344CB8AC3E}">
        <p14:creationId xmlns:p14="http://schemas.microsoft.com/office/powerpoint/2010/main" val="301503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0A536DF-9C7F-49B5-B9E5-AED0C7712BE7}" type="datetime1">
              <a:rPr lang="el-GR" smtClean="0"/>
              <a:t>23/4/2018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6D158DD-CD0D-4F86-8E7E-6E5D682C0606}" type="datetime1">
              <a:rPr lang="el-GR" smtClean="0"/>
              <a:t>23/4/2018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1B751B8-BED6-4BF5-87CB-38BAA7AE8109}" type="datetime1">
              <a:rPr lang="el-GR" smtClean="0"/>
              <a:t>23/4/2018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D604597-593E-44DC-A8C6-E18B8D238342}" type="datetime1">
              <a:rPr lang="el-GR" smtClean="0"/>
              <a:t>23/4/2018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1F1073-BCCC-4EEC-8765-35E23F87E607}" type="datetime1">
              <a:rPr lang="el-GR" smtClean="0"/>
              <a:t>23/4/2018</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
        <p:nvSpPr>
          <p:cNvPr id="6" name="5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84A1DF3E-8CE7-4F9E-9BB0-72AB16CED269}" type="datetime1">
              <a:rPr lang="el-GR" smtClean="0"/>
              <a:t>23/4/2018</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8C9874C1-E3D1-4904-817A-B83257872EBC}" type="datetime1">
              <a:rPr lang="el-GR" smtClean="0"/>
              <a:t>23/4/2018</a:t>
            </a:fld>
            <a:endParaRPr lang="el-GR"/>
          </a:p>
        </p:txBody>
      </p:sp>
      <p:sp>
        <p:nvSpPr>
          <p:cNvPr id="8" name="7 - Θέση υποσέλιδου"/>
          <p:cNvSpPr>
            <a:spLocks noGrp="1"/>
          </p:cNvSpPr>
          <p:nvPr>
            <p:ph type="ftr" sz="quarter" idx="11"/>
          </p:nvPr>
        </p:nvSpPr>
        <p:spPr/>
        <p:txBody>
          <a:bodyPr/>
          <a:lstStyle/>
          <a:p>
            <a:r>
              <a:rPr lang="en-US"/>
              <a:t>Data Structures and Programming Techniques</a:t>
            </a:r>
            <a:endParaRPr lang="el-GR"/>
          </a:p>
        </p:txBody>
      </p:sp>
      <p:sp>
        <p:nvSpPr>
          <p:cNvPr id="9" name="8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94270E0-ADCB-453A-827B-40033322E7EB}" type="datetime1">
              <a:rPr lang="el-GR" smtClean="0"/>
              <a:t>23/4/2018</a:t>
            </a:fld>
            <a:endParaRPr lang="el-GR"/>
          </a:p>
        </p:txBody>
      </p:sp>
      <p:sp>
        <p:nvSpPr>
          <p:cNvPr id="4" name="3 - Θέση υποσέλιδου"/>
          <p:cNvSpPr>
            <a:spLocks noGrp="1"/>
          </p:cNvSpPr>
          <p:nvPr>
            <p:ph type="ftr" sz="quarter" idx="11"/>
          </p:nvPr>
        </p:nvSpPr>
        <p:spPr/>
        <p:txBody>
          <a:bodyPr/>
          <a:lstStyle/>
          <a:p>
            <a:r>
              <a:rPr lang="en-US"/>
              <a:t>Data Structures and Programming Techniques</a:t>
            </a:r>
            <a:endParaRPr lang="el-GR"/>
          </a:p>
        </p:txBody>
      </p:sp>
      <p:sp>
        <p:nvSpPr>
          <p:cNvPr id="5" name="4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23C4DB-7D00-46DB-9565-AA11BBD78A73}" type="datetime1">
              <a:rPr lang="el-GR" smtClean="0"/>
              <a:t>23/4/2018</a:t>
            </a:fld>
            <a:endParaRPr lang="el-GR"/>
          </a:p>
        </p:txBody>
      </p:sp>
      <p:sp>
        <p:nvSpPr>
          <p:cNvPr id="3" name="2 - Θέση υποσέλιδου"/>
          <p:cNvSpPr>
            <a:spLocks noGrp="1"/>
          </p:cNvSpPr>
          <p:nvPr>
            <p:ph type="ftr" sz="quarter" idx="11"/>
          </p:nvPr>
        </p:nvSpPr>
        <p:spPr/>
        <p:txBody>
          <a:bodyPr/>
          <a:lstStyle/>
          <a:p>
            <a:r>
              <a:rPr lang="en-US"/>
              <a:t>Data Structures and Programming Techniques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8EC514B-63AE-4ED4-8ECF-BAD7DD79B936}" type="datetime1">
              <a:rPr lang="el-GR" smtClean="0"/>
              <a:t>23/4/2018</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132AA72-3B84-456A-B96F-E15B93D5E657}" type="datetime1">
              <a:rPr lang="el-GR" smtClean="0"/>
              <a:t>23/4/2018</a:t>
            </a:fld>
            <a:endParaRPr lang="el-GR"/>
          </a:p>
        </p:txBody>
      </p:sp>
      <p:sp>
        <p:nvSpPr>
          <p:cNvPr id="6" name="5 - Θέση υποσέλιδου"/>
          <p:cNvSpPr>
            <a:spLocks noGrp="1"/>
          </p:cNvSpPr>
          <p:nvPr>
            <p:ph type="ftr" sz="quarter" idx="11"/>
          </p:nvPr>
        </p:nvSpPr>
        <p:spPr/>
        <p:txBody>
          <a:bodyPr/>
          <a:lstStyle/>
          <a:p>
            <a:r>
              <a:rPr lang="en-US"/>
              <a:t>Data Structures and Programming Techniques</a:t>
            </a:r>
            <a:endParaRPr lang="el-GR"/>
          </a:p>
        </p:txBody>
      </p:sp>
      <p:sp>
        <p:nvSpPr>
          <p:cNvPr id="7" name="6 - Θέση αριθμού διαφάνειας"/>
          <p:cNvSpPr>
            <a:spLocks noGrp="1"/>
          </p:cNvSpPr>
          <p:nvPr>
            <p:ph type="sldNum" sz="quarter" idx="12"/>
          </p:nvPr>
        </p:nvSpPr>
        <p:spPr/>
        <p:txBody>
          <a:bodyPr/>
          <a:lstStyle/>
          <a:p>
            <a:fld id="{35D20480-70A4-412E-84A2-464D723EEE2F}"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EE1B4-B318-44AB-A4F6-5C87512CE5D3}" type="datetime1">
              <a:rPr lang="el-GR" smtClean="0"/>
              <a:t>23/4/2018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0480-70A4-412E-84A2-464D723EEE2F}"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0.png"/><Relationship Id="rId9" Type="http://schemas.openxmlformats.org/officeDocument/2006/relationships/image" Target="../media/image20.png"/></Relationships>
</file>

<file path=ppt/slides/_rels/slide6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3.png"/><Relationship Id="rId3" Type="http://schemas.openxmlformats.org/officeDocument/2006/relationships/image" Target="../media/image130.png"/><Relationship Id="rId7" Type="http://schemas.openxmlformats.org/officeDocument/2006/relationships/image" Target="../media/image170.png"/><Relationship Id="rId12"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png"/><Relationship Id="rId5" Type="http://schemas.openxmlformats.org/officeDocument/2006/relationships/image" Target="../media/image150.png"/><Relationship Id="rId10" Type="http://schemas.openxmlformats.org/officeDocument/2006/relationships/image" Target="../media/image20.png"/><Relationship Id="rId4" Type="http://schemas.openxmlformats.org/officeDocument/2006/relationships/image" Target="../media/image140.png"/><Relationship Id="rId9" Type="http://schemas.openxmlformats.org/officeDocument/2006/relationships/image" Target="../media/image26.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5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0.png"/><Relationship Id="rId14"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a:t>Multi-Way Search Trees</a:t>
            </a:r>
            <a:endParaRPr lang="el-GR" dirty="0"/>
          </a:p>
        </p:txBody>
      </p:sp>
      <p:sp>
        <p:nvSpPr>
          <p:cNvPr id="3" name="2 - Υπότιτλος"/>
          <p:cNvSpPr>
            <a:spLocks noGrp="1"/>
          </p:cNvSpPr>
          <p:nvPr>
            <p:ph type="subTitle" idx="1"/>
          </p:nvPr>
        </p:nvSpPr>
        <p:spPr/>
        <p:txBody>
          <a:bodyPr/>
          <a:lstStyle/>
          <a:p>
            <a:r>
              <a:rPr lang="en-US" dirty="0" err="1"/>
              <a:t>Manolis</a:t>
            </a:r>
            <a:r>
              <a:rPr lang="en-US" dirty="0"/>
              <a:t> </a:t>
            </a:r>
            <a:r>
              <a:rPr lang="en-US"/>
              <a:t>Koubarakis</a:t>
            </a:r>
            <a:endParaRPr lang="el-GR"/>
          </a:p>
        </p:txBody>
      </p:sp>
      <p:sp>
        <p:nvSpPr>
          <p:cNvPr id="4" name="3 - Θέση αριθμού διαφάνειας"/>
          <p:cNvSpPr>
            <a:spLocks noGrp="1"/>
          </p:cNvSpPr>
          <p:nvPr>
            <p:ph type="sldNum" sz="quarter" idx="12"/>
          </p:nvPr>
        </p:nvSpPr>
        <p:spPr/>
        <p:txBody>
          <a:bodyPr/>
          <a:lstStyle/>
          <a:p>
            <a:fld id="{35D20480-70A4-412E-84A2-464D723EEE2F}" type="slidenum">
              <a:rPr lang="el-GR" smtClean="0"/>
              <a:t>1</a:t>
            </a:fld>
            <a:endParaRPr lang="el-GR"/>
          </a:p>
        </p:txBody>
      </p:sp>
      <p:sp>
        <p:nvSpPr>
          <p:cNvPr id="5" name="4 - Θέση υποσέλιδου"/>
          <p:cNvSpPr>
            <a:spLocks noGrp="1"/>
          </p:cNvSpPr>
          <p:nvPr>
            <p:ph type="ftr" sz="quarter" idx="11"/>
          </p:nvPr>
        </p:nvSpPr>
        <p:spPr/>
        <p:txBody>
          <a:bodyPr/>
          <a:lstStyle/>
          <a:p>
            <a:r>
              <a:rPr lang="en-US"/>
              <a:t>Data Structures and Programming Techniques</a:t>
            </a:r>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For the upper bound, consider an </a:t>
                </a:r>
                <a14:m>
                  <m:oMath xmlns:m="http://schemas.openxmlformats.org/officeDocument/2006/math">
                    <m:r>
                      <a:rPr lang="en-US" b="0" i="1" smtClean="0">
                        <a:latin typeface="Cambria Math"/>
                      </a:rPr>
                      <m:t>𝑚</m:t>
                    </m:r>
                  </m:oMath>
                </a14:m>
                <a:r>
                  <a:rPr lang="en-US" dirty="0"/>
                  <a:t>-way search tree of height </a:t>
                </a:r>
                <a14:m>
                  <m:oMath xmlns:m="http://schemas.openxmlformats.org/officeDocument/2006/math">
                    <m:r>
                      <a:rPr lang="en-US" b="0" i="1" smtClean="0">
                        <a:latin typeface="Cambria Math"/>
                      </a:rPr>
                      <m:t>h</m:t>
                    </m:r>
                  </m:oMath>
                </a14:m>
                <a:r>
                  <a:rPr lang="en-US" dirty="0"/>
                  <a:t> where each internal node in the levels </a:t>
                </a:r>
                <a14:m>
                  <m:oMath xmlns:m="http://schemas.openxmlformats.org/officeDocument/2006/math">
                    <m:r>
                      <a:rPr lang="en-US" b="0" i="1" smtClean="0">
                        <a:latin typeface="Cambria Math"/>
                      </a:rPr>
                      <m:t>0</m:t>
                    </m:r>
                  </m:oMath>
                </a14:m>
                <a:r>
                  <a:rPr lang="en-US" dirty="0"/>
                  <a:t> to </a:t>
                </a:r>
                <a14:m>
                  <m:oMath xmlns:m="http://schemas.openxmlformats.org/officeDocument/2006/math">
                    <m:r>
                      <a:rPr lang="en-US" b="0" i="1" smtClean="0">
                        <a:latin typeface="Cambria Math"/>
                      </a:rPr>
                      <m:t>h</m:t>
                    </m:r>
                    <m:r>
                      <a:rPr lang="en-US" b="0" i="1" smtClean="0">
                        <a:latin typeface="Cambria Math"/>
                      </a:rPr>
                      <m:t>−1</m:t>
                    </m:r>
                  </m:oMath>
                </a14:m>
                <a:r>
                  <a:rPr lang="en-US" dirty="0"/>
                  <a:t> has exactly </a:t>
                </a:r>
                <a14:m>
                  <m:oMath xmlns:m="http://schemas.openxmlformats.org/officeDocument/2006/math">
                    <m:r>
                      <a:rPr lang="en-US" b="0" i="1" smtClean="0">
                        <a:latin typeface="Cambria Math"/>
                      </a:rPr>
                      <m:t>𝑚</m:t>
                    </m:r>
                  </m:oMath>
                </a14:m>
                <a:r>
                  <a:rPr lang="en-US" dirty="0"/>
                  <a:t> children (the external nodes are at level </a:t>
                </a:r>
                <a14:m>
                  <m:oMath xmlns:m="http://schemas.openxmlformats.org/officeDocument/2006/math">
                    <m:r>
                      <a:rPr lang="en-US" i="1">
                        <a:latin typeface="Cambria Math"/>
                      </a:rPr>
                      <m:t>h</m:t>
                    </m:r>
                  </m:oMath>
                </a14:m>
                <a:r>
                  <a:rPr lang="en-US" dirty="0"/>
                  <a:t> ).</a:t>
                </a:r>
              </a:p>
              <a:p>
                <a:r>
                  <a:rPr lang="en-US" dirty="0"/>
                  <a:t>These internal nodes are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h</m:t>
                        </m:r>
                        <m:r>
                          <a:rPr lang="en-US" b="0" i="1" smtClean="0">
                            <a:latin typeface="Cambria Math"/>
                          </a:rPr>
                          <m:t>−1</m:t>
                        </m:r>
                      </m:sup>
                      <m:e>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𝑖</m:t>
                            </m:r>
                          </m:sup>
                        </m:sSup>
                      </m:e>
                    </m:nary>
                    <m:r>
                      <a:rPr lang="en-US" b="0" i="0"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h</m:t>
                            </m:r>
                          </m:sup>
                        </m:sSup>
                        <m:r>
                          <a:rPr lang="en-US" b="0" i="1" smtClean="0">
                            <a:latin typeface="Cambria Math"/>
                          </a:rPr>
                          <m:t>−1</m:t>
                        </m:r>
                      </m:num>
                      <m:den>
                        <m:r>
                          <a:rPr lang="en-US" b="0" i="1" smtClean="0">
                            <a:latin typeface="Cambria Math"/>
                          </a:rPr>
                          <m:t>𝑚</m:t>
                        </m:r>
                        <m:r>
                          <a:rPr lang="en-US" b="0" i="1" smtClean="0">
                            <a:latin typeface="Cambria Math"/>
                          </a:rPr>
                          <m:t>−1</m:t>
                        </m:r>
                      </m:den>
                    </m:f>
                  </m:oMath>
                </a14:m>
                <a:r>
                  <a:rPr lang="en-US" dirty="0"/>
                  <a:t> in total. </a:t>
                </a:r>
              </a:p>
              <a:p>
                <a:r>
                  <a:rPr lang="en-US" dirty="0"/>
                  <a:t>Since each of these nodes has </a:t>
                </a:r>
                <a14:m>
                  <m:oMath xmlns:m="http://schemas.openxmlformats.org/officeDocument/2006/math">
                    <m:r>
                      <a:rPr lang="en-US" b="0" i="1" smtClean="0">
                        <a:latin typeface="Cambria Math"/>
                      </a:rPr>
                      <m:t>𝑚</m:t>
                    </m:r>
                    <m:r>
                      <a:rPr lang="en-US" b="0" i="1" smtClean="0">
                        <a:latin typeface="Cambria Math"/>
                      </a:rPr>
                      <m:t>−1</m:t>
                    </m:r>
                  </m:oMath>
                </a14:m>
                <a:r>
                  <a:rPr lang="en-US" dirty="0"/>
                  <a:t> entries, the total number of entries in the internal nodes is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h</m:t>
                        </m:r>
                      </m:sup>
                    </m:sSup>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a:t>
            </a:fld>
            <a:endParaRPr lang="el-GR"/>
          </a:p>
        </p:txBody>
      </p:sp>
    </p:spTree>
    <p:extLst>
      <p:ext uri="{BB962C8B-B14F-4D97-AF65-F5344CB8AC3E}">
        <p14:creationId xmlns:p14="http://schemas.microsoft.com/office/powerpoint/2010/main" val="26894075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4</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79973" y="3046894"/>
            <a:ext cx="887523" cy="369332"/>
          </a:xfrm>
          <a:prstGeom prst="rect">
            <a:avLst/>
          </a:prstGeom>
          <a:noFill/>
        </p:spPr>
        <p:txBody>
          <a:bodyPr wrap="square" rtlCol="0">
            <a:spAutoFit/>
          </a:bodyPr>
          <a:lstStyle/>
          <a:p>
            <a:pPr algn="ctr"/>
            <a:r>
              <a:rPr lang="en-US" b="1" dirty="0"/>
              <a:t>4</a:t>
            </a:r>
          </a:p>
        </p:txBody>
      </p:sp>
      <p:sp>
        <p:nvSpPr>
          <p:cNvPr id="22" name="Rectangle 21"/>
          <p:cNvSpPr/>
          <p:nvPr/>
        </p:nvSpPr>
        <p:spPr>
          <a:xfrm>
            <a:off x="2744796" y="442766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cxnSp>
        <p:nvCxnSpPr>
          <p:cNvPr id="8" name="Straight Arrow Connector 7"/>
          <p:cNvCxnSpPr/>
          <p:nvPr/>
        </p:nvCxnSpPr>
        <p:spPr>
          <a:xfrm flipH="1" flipV="1">
            <a:off x="2337459" y="3416226"/>
            <a:ext cx="475883" cy="68777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22" idx="0"/>
          </p:cNvCxnSpPr>
          <p:nvPr/>
        </p:nvCxnSpPr>
        <p:spPr>
          <a:xfrm>
            <a:off x="2813340" y="4299633"/>
            <a:ext cx="1" cy="128036"/>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8072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cxnSp>
        <p:nvCxnSpPr>
          <p:cNvPr id="11" name="Straight Arrow Connector 10"/>
          <p:cNvCxnSpPr/>
          <p:nvPr/>
        </p:nvCxnSpPr>
        <p:spPr>
          <a:xfrm flipV="1">
            <a:off x="3825126" y="3068960"/>
            <a:ext cx="139283" cy="994933"/>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61466" y="3496821"/>
            <a:ext cx="443761" cy="369332"/>
          </a:xfrm>
          <a:prstGeom prst="rect">
            <a:avLst/>
          </a:prstGeom>
          <a:noFill/>
        </p:spPr>
        <p:txBody>
          <a:bodyPr wrap="square" rtlCol="0">
            <a:spAutoFit/>
          </a:bodyPr>
          <a:lstStyle/>
          <a:p>
            <a:pPr algn="ctr"/>
            <a:r>
              <a:rPr lang="en-US" b="1" dirty="0"/>
              <a:t>6</a:t>
            </a:r>
          </a:p>
        </p:txBody>
      </p:sp>
      <p:cxnSp>
        <p:nvCxnSpPr>
          <p:cNvPr id="15" name="Straight Arrow Connector 14"/>
          <p:cNvCxnSpPr/>
          <p:nvPr/>
        </p:nvCxnSpPr>
        <p:spPr>
          <a:xfrm flipH="1">
            <a:off x="2532278" y="3046894"/>
            <a:ext cx="1274728" cy="8192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790444" y="3167973"/>
            <a:ext cx="443761" cy="369332"/>
          </a:xfrm>
          <a:prstGeom prst="rect">
            <a:avLst/>
          </a:prstGeom>
          <a:noFill/>
        </p:spPr>
        <p:txBody>
          <a:bodyPr wrap="square" rtlCol="0">
            <a:spAutoFit/>
          </a:bodyPr>
          <a:lstStyle/>
          <a:p>
            <a:pPr algn="ctr"/>
            <a:r>
              <a:rPr lang="en-US" b="1"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64440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Transfer</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36304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12</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103</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71048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12</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104</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sp>
        <p:nvSpPr>
          <p:cNvPr id="61" name="TextBox 60"/>
          <p:cNvSpPr txBox="1"/>
          <p:nvPr/>
        </p:nvSpPr>
        <p:spPr>
          <a:xfrm>
            <a:off x="5198467" y="2964063"/>
            <a:ext cx="443761" cy="369332"/>
          </a:xfrm>
          <a:prstGeom prst="rect">
            <a:avLst/>
          </a:prstGeom>
          <a:noFill/>
        </p:spPr>
        <p:txBody>
          <a:bodyPr wrap="square" rtlCol="0">
            <a:spAutoFit/>
          </a:bodyPr>
          <a:lstStyle/>
          <a:p>
            <a:pPr algn="ctr"/>
            <a:r>
              <a:rPr lang="en-US" b="1"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46337" y="1484784"/>
            <a:ext cx="443761" cy="369332"/>
          </a:xfrm>
          <a:prstGeom prst="rect">
            <a:avLst/>
          </a:prstGeom>
          <a:noFill/>
        </p:spPr>
        <p:txBody>
          <a:bodyPr wrap="square" rtlCol="0">
            <a:spAutoFit/>
          </a:bodyPr>
          <a:lstStyle/>
          <a:p>
            <a:pPr algn="ctr"/>
            <a:r>
              <a:rPr lang="en-US" b="1"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6  10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flipV="1">
            <a:off x="5391040" y="1772816"/>
            <a:ext cx="0" cy="43040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04740" y="2204864"/>
            <a:ext cx="210244" cy="200009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2389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Fusion of </a:t>
                </a:r>
                <a14:m>
                  <m:oMath xmlns:m="http://schemas.openxmlformats.org/officeDocument/2006/math">
                    <m:r>
                      <a:rPr lang="en-US" b="0" i="1" smtClean="0">
                        <a:latin typeface="Cambria Math"/>
                      </a:rPr>
                      <m:t>𝑤</m:t>
                    </m:r>
                  </m:oMath>
                </a14:m>
                <a:r>
                  <a:rPr lang="en-US" dirty="0"/>
                  <a:t> and </a:t>
                </a:r>
                <a14:m>
                  <m:oMath xmlns:m="http://schemas.openxmlformats.org/officeDocument/2006/math">
                    <m:r>
                      <a:rPr lang="en-US" b="0" i="1" smtClean="0">
                        <a:latin typeface="Cambria Math"/>
                      </a:rPr>
                      <m:t>𝑣</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105</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62275"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p:cNvCxnSpPr>
          <p:nvPr/>
        </p:nvCxnSpPr>
        <p:spPr>
          <a:xfrm>
            <a:off x="4448616" y="3199646"/>
            <a:ext cx="475681" cy="8840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79162"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8</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2117"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52408" y="2862228"/>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2019973" y="3899012"/>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019973" y="3899012"/>
                <a:ext cx="443761"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065076" y="3610980"/>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065076" y="3610980"/>
                <a:ext cx="443761" cy="369332"/>
              </a:xfrm>
              <a:prstGeom prst="rect">
                <a:avLst/>
              </a:prstGeom>
              <a:blipFill rotWithShape="1">
                <a:blip r:embed="rId4"/>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mc:AlternateContent xmlns:mc="http://schemas.openxmlformats.org/markup-compatibility/2006" xmlns:a14="http://schemas.microsoft.com/office/drawing/2010/main">
        <mc:Choice Requires="a14">
          <p:sp>
            <p:nvSpPr>
              <p:cNvPr id="56" name="TextBox 55"/>
              <p:cNvSpPr txBox="1"/>
              <p:nvPr/>
            </p:nvSpPr>
            <p:spPr>
              <a:xfrm>
                <a:off x="4595742" y="37956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595742" y="3795646"/>
                <a:ext cx="443761" cy="369332"/>
              </a:xfrm>
              <a:prstGeom prst="rect">
                <a:avLst/>
              </a:prstGeom>
              <a:blipFill rotWithShape="1">
                <a:blip r:embed="rId5"/>
                <a:stretch>
                  <a:fillRect/>
                </a:stretch>
              </a:blipFill>
            </p:spPr>
            <p:txBody>
              <a:bodyPr/>
              <a:lstStyle/>
              <a:p>
                <a:r>
                  <a:rPr lang="en-US">
                    <a:noFill/>
                  </a:rPr>
                  <a:t> </a:t>
                </a:r>
              </a:p>
            </p:txBody>
          </p:sp>
        </mc:Fallback>
      </mc:AlternateContent>
      <p:cxnSp>
        <p:nvCxnSpPr>
          <p:cNvPr id="9" name="Straight Connector 8"/>
          <p:cNvCxnSpPr>
            <a:stCxn id="48" idx="6"/>
            <a:endCxn id="23" idx="2"/>
          </p:cNvCxnSpPr>
          <p:nvPr/>
        </p:nvCxnSpPr>
        <p:spPr>
          <a:xfrm>
            <a:off x="4508837" y="4104000"/>
            <a:ext cx="233547" cy="100953"/>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56359" y="3046894"/>
            <a:ext cx="717409" cy="115805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787368" y="3312155"/>
            <a:ext cx="443761" cy="369332"/>
          </a:xfrm>
          <a:prstGeom prst="rect">
            <a:avLst/>
          </a:prstGeom>
          <a:noFill/>
        </p:spPr>
        <p:txBody>
          <a:bodyPr wrap="square" rtlCol="0">
            <a:spAutoFit/>
          </a:bodyPr>
          <a:lstStyle/>
          <a:p>
            <a:pPr algn="ctr"/>
            <a:r>
              <a:rPr lang="en-US" b="1" dirty="0"/>
              <a:t>10</a:t>
            </a:r>
          </a:p>
        </p:txBody>
      </p:sp>
      <mc:AlternateContent xmlns:mc="http://schemas.openxmlformats.org/markup-compatibility/2006" xmlns:a14="http://schemas.microsoft.com/office/drawing/2010/main">
        <mc:Choice Requires="a14">
          <p:sp>
            <p:nvSpPr>
              <p:cNvPr id="73" name="TextBox 72"/>
              <p:cNvSpPr txBox="1"/>
              <p:nvPr/>
            </p:nvSpPr>
            <p:spPr>
              <a:xfrm>
                <a:off x="3295605" y="2779397"/>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3295605" y="2779397"/>
                <a:ext cx="443761"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701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the 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106</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91016" y="2306699"/>
            <a:ext cx="1071398" cy="49281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267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13</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107</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09673" y="3564520"/>
            <a:ext cx="286463"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263826" y="3190910"/>
            <a:ext cx="443761" cy="369332"/>
          </a:xfrm>
          <a:prstGeom prst="rect">
            <a:avLst/>
          </a:prstGeom>
          <a:noFill/>
        </p:spPr>
        <p:txBody>
          <a:bodyPr wrap="square" rtlCol="0">
            <a:spAutoFit/>
          </a:bodyPr>
          <a:lstStyle/>
          <a:p>
            <a:pPr algn="ctr"/>
            <a:r>
              <a:rPr lang="en-US" b="1" dirty="0"/>
              <a:t>13</a:t>
            </a:r>
          </a:p>
        </p:txBody>
      </p:sp>
    </p:spTree>
    <p:extLst>
      <p:ext uri="{BB962C8B-B14F-4D97-AF65-F5344CB8AC3E}">
        <p14:creationId xmlns:p14="http://schemas.microsoft.com/office/powerpoint/2010/main" val="2416027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the Removal of 13</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108</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9868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14 - Underflow</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109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343340" y="3249530"/>
            <a:ext cx="504056" cy="369332"/>
          </a:xfrm>
          <a:prstGeom prst="rect">
            <a:avLst/>
          </a:prstGeom>
          <a:noFill/>
        </p:spPr>
        <p:txBody>
          <a:bodyPr wrap="square" rtlCol="0">
            <a:spAutoFit/>
          </a:bodyPr>
          <a:lstStyle/>
          <a:p>
            <a:pPr algn="ctr"/>
            <a:r>
              <a:rPr lang="en-US" dirty="0"/>
              <a:t> </a:t>
            </a:r>
            <a:r>
              <a:rPr lang="en-US" b="1" dirty="0"/>
              <a:t>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93485" y="3564520"/>
            <a:ext cx="392070" cy="494512"/>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6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To prove the lower bound of (2), rewrite (1) and take logarithms in base </a:t>
                </a:r>
                <a14:m>
                  <m:oMath xmlns:m="http://schemas.openxmlformats.org/officeDocument/2006/math">
                    <m:r>
                      <a:rPr lang="en-US" b="0" i="1" smtClean="0">
                        <a:latin typeface="Cambria Math"/>
                      </a:rPr>
                      <m:t>𝑚</m:t>
                    </m:r>
                  </m:oMath>
                </a14:m>
                <a:r>
                  <a:rPr lang="en-US" dirty="0"/>
                  <a:t>. The upper bound in (2) is the same as the lower bound in (</a:t>
                </a:r>
                <a:r>
                  <a:rPr lang="en-US"/>
                  <a:t>1).</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a:t>
            </a:fld>
            <a:endParaRPr lang="el-GR"/>
          </a:p>
        </p:txBody>
      </p:sp>
    </p:spTree>
    <p:extLst>
      <p:ext uri="{BB962C8B-B14F-4D97-AF65-F5344CB8AC3E}">
        <p14:creationId xmlns:p14="http://schemas.microsoft.com/office/powerpoint/2010/main" val="20089531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66" name="TextBox 65"/>
          <p:cNvSpPr txBox="1"/>
          <p:nvPr/>
        </p:nvSpPr>
        <p:spPr>
          <a:xfrm>
            <a:off x="6221160" y="3429000"/>
            <a:ext cx="443761" cy="369332"/>
          </a:xfrm>
          <a:prstGeom prst="rect">
            <a:avLst/>
          </a:prstGeom>
          <a:noFill/>
        </p:spPr>
        <p:txBody>
          <a:bodyPr wrap="square" rtlCol="0">
            <a:spAutoFit/>
          </a:bodyPr>
          <a:lstStyle/>
          <a:p>
            <a:pPr algn="ctr"/>
            <a:r>
              <a:rPr lang="en-US" b="1" dirty="0"/>
              <a:t>15</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mc:AlternateContent xmlns:mc="http://schemas.openxmlformats.org/markup-compatibility/2006" xmlns:a14="http://schemas.microsoft.com/office/drawing/2010/main">
        <mc:Choice Requires="a14">
          <p:sp>
            <p:nvSpPr>
              <p:cNvPr id="71" name="TextBox 70"/>
              <p:cNvSpPr txBox="1"/>
              <p:nvPr/>
            </p:nvSpPr>
            <p:spPr>
              <a:xfrm>
                <a:off x="5540499" y="3565609"/>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5540499" y="3565609"/>
                <a:ext cx="443761" cy="369332"/>
              </a:xfrm>
              <a:prstGeom prst="rect">
                <a:avLst/>
              </a:prstGeom>
              <a:blipFill rotWithShape="1">
                <a:blip r:embed="rId2"/>
                <a:stretch>
                  <a:fillRect/>
                </a:stretch>
              </a:blipFill>
            </p:spPr>
            <p:txBody>
              <a:bodyPr/>
              <a:lstStyle/>
              <a:p>
                <a:r>
                  <a:rPr lang="en-US">
                    <a:noFill/>
                  </a:rPr>
                  <a:t> </a:t>
                </a:r>
              </a:p>
            </p:txBody>
          </p:sp>
        </mc:Fallback>
      </mc:AlternateContent>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4" idx="2"/>
            <a:endCxn id="63" idx="6"/>
          </p:cNvCxnSpPr>
          <p:nvPr/>
        </p:nvCxnSpPr>
        <p:spPr>
          <a:xfrm flipH="1" flipV="1">
            <a:off x="6461438" y="4060937"/>
            <a:ext cx="264400" cy="6339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22274" y="3046894"/>
            <a:ext cx="366003" cy="1016999"/>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5382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Underflow at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173768" y="2020198"/>
            <a:ext cx="443761" cy="369332"/>
          </a:xfrm>
          <a:prstGeom prst="rect">
            <a:avLst/>
          </a:prstGeom>
          <a:noFill/>
        </p:spPr>
        <p:txBody>
          <a:bodyPr wrap="square" rtlCol="0">
            <a:spAutoFit/>
          </a:bodyPr>
          <a:lstStyle/>
          <a:p>
            <a:pPr algn="ctr"/>
            <a:r>
              <a:rPr lang="en-US"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3"/>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250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Fusion</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168288"/>
            <a:ext cx="962275" cy="6795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a:off x="4429671" y="3190910"/>
            <a:ext cx="137228" cy="6662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4"/>
            <a:endCxn id="63" idx="0"/>
          </p:cNvCxnSpPr>
          <p:nvPr/>
        </p:nvCxnSpPr>
        <p:spPr>
          <a:xfrm>
            <a:off x="6461438" y="3190910"/>
            <a:ext cx="180630" cy="6453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36234" y="27995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085936" y="2306699"/>
            <a:ext cx="1076478"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598" y="2828093"/>
            <a:ext cx="648073" cy="369332"/>
          </a:xfrm>
          <a:prstGeom prst="rect">
            <a:avLst/>
          </a:prstGeom>
          <a:noFill/>
        </p:spPr>
        <p:txBody>
          <a:bodyPr wrap="square" rtlCol="0">
            <a:spAutoFit/>
          </a:bodyPr>
          <a:lstStyle/>
          <a:p>
            <a:pPr algn="ctr"/>
            <a:r>
              <a:rPr lang="en-US" dirty="0"/>
              <a:t>6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sp>
        <p:nvSpPr>
          <p:cNvPr id="61" name="TextBox 60"/>
          <p:cNvSpPr txBox="1"/>
          <p:nvPr/>
        </p:nvSpPr>
        <p:spPr>
          <a:xfrm>
            <a:off x="5508104" y="2580663"/>
            <a:ext cx="443761" cy="369332"/>
          </a:xfrm>
          <a:prstGeom prst="rect">
            <a:avLst/>
          </a:prstGeom>
          <a:noFill/>
        </p:spPr>
        <p:txBody>
          <a:bodyPr wrap="square" rtlCol="0">
            <a:spAutoFit/>
          </a:bodyPr>
          <a:lstStyle/>
          <a:p>
            <a:pPr algn="ctr"/>
            <a:r>
              <a:rPr lang="en-US" b="1" dirty="0"/>
              <a:t>11</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6419732" y="2533546"/>
                <a:ext cx="44376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6419732" y="2533546"/>
                <a:ext cx="443761" cy="369332"/>
              </a:xfrm>
              <a:prstGeom prst="rect">
                <a:avLst/>
              </a:prstGeom>
              <a:blipFill rotWithShape="1">
                <a:blip r:embed="rId2"/>
                <a:stretch>
                  <a:fillRect/>
                </a:stretch>
              </a:blipFill>
            </p:spPr>
            <p:txBody>
              <a:bodyPr/>
              <a:lstStyle/>
              <a:p>
                <a:r>
                  <a:rPr lang="en-US">
                    <a:noFill/>
                  </a:rPr>
                  <a:t> </a:t>
                </a:r>
              </a:p>
            </p:txBody>
          </p:sp>
        </mc:Fallback>
      </mc:AlternateContent>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0" idx="6"/>
            <a:endCxn id="58" idx="2"/>
          </p:cNvCxnSpPr>
          <p:nvPr/>
        </p:nvCxnSpPr>
        <p:spPr>
          <a:xfrm>
            <a:off x="4587999" y="3015536"/>
            <a:ext cx="1587139" cy="3135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92080" y="2204864"/>
            <a:ext cx="1127652" cy="82635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4768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Remove the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113</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a:t>6    11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393279" y="1772816"/>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60" idx="0"/>
            <a:endCxn id="44" idx="4"/>
          </p:cNvCxnSpPr>
          <p:nvPr/>
        </p:nvCxnSpPr>
        <p:spPr>
          <a:xfrm flipH="1" flipV="1">
            <a:off x="4679579" y="2060848"/>
            <a:ext cx="53854" cy="57606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6321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114</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8285"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60" idx="3"/>
            <a:endCxn id="6" idx="0"/>
          </p:cNvCxnSpPr>
          <p:nvPr/>
        </p:nvCxnSpPr>
        <p:spPr>
          <a:xfrm flipH="1">
            <a:off x="2813342" y="3005688"/>
            <a:ext cx="1583591" cy="84218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566899" y="3068960"/>
            <a:ext cx="166534" cy="788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73067"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159639"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91016" y="385718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924792"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10390"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178934" y="3879227"/>
            <a:ext cx="793437" cy="369332"/>
          </a:xfrm>
          <a:prstGeom prst="rect">
            <a:avLst/>
          </a:prstGeom>
          <a:noFill/>
        </p:spPr>
        <p:txBody>
          <a:bodyPr wrap="square" rtlCol="0">
            <a:spAutoFit/>
          </a:bodyPr>
          <a:lstStyle/>
          <a:p>
            <a:pPr algn="ctr"/>
            <a:r>
              <a:rPr lang="en-US" dirty="0"/>
              <a:t>8   10</a:t>
            </a:r>
            <a:endParaRPr lang="en-US" b="1" dirty="0"/>
          </a:p>
        </p:txBody>
      </p:sp>
      <p:sp>
        <p:nvSpPr>
          <p:cNvPr id="59" name="Rectangle 58"/>
          <p:cNvSpPr/>
          <p:nvPr/>
        </p:nvSpPr>
        <p:spPr>
          <a:xfrm>
            <a:off x="7049405" y="4410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66185" y="383629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60" idx="5"/>
            <a:endCxn id="63" idx="0"/>
          </p:cNvCxnSpPr>
          <p:nvPr/>
        </p:nvCxnSpPr>
        <p:spPr>
          <a:xfrm>
            <a:off x="5069932" y="3005688"/>
            <a:ext cx="1572136" cy="8306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85309" y="3879227"/>
            <a:ext cx="864096" cy="369332"/>
          </a:xfrm>
          <a:prstGeom prst="rect">
            <a:avLst/>
          </a:prstGeom>
          <a:noFill/>
        </p:spPr>
        <p:txBody>
          <a:bodyPr wrap="square" rtlCol="0">
            <a:spAutoFit/>
          </a:bodyPr>
          <a:lstStyle/>
          <a:p>
            <a:pPr algn="ctr"/>
            <a:r>
              <a:rPr lang="en-US" dirty="0"/>
              <a:t>15   17</a:t>
            </a:r>
          </a:p>
        </p:txBody>
      </p:sp>
      <p:sp>
        <p:nvSpPr>
          <p:cNvPr id="60" name="Oval 59"/>
          <p:cNvSpPr/>
          <p:nvPr/>
        </p:nvSpPr>
        <p:spPr>
          <a:xfrm>
            <a:off x="4257550" y="2636912"/>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55389" y="2656275"/>
            <a:ext cx="756085" cy="369332"/>
          </a:xfrm>
          <a:prstGeom prst="rect">
            <a:avLst/>
          </a:prstGeom>
          <a:noFill/>
        </p:spPr>
        <p:txBody>
          <a:bodyPr wrap="square" rtlCol="0">
            <a:spAutoFit/>
          </a:bodyPr>
          <a:lstStyle/>
          <a:p>
            <a:pPr algn="ctr"/>
            <a:r>
              <a:rPr lang="en-US" dirty="0"/>
              <a:t>6    11    </a:t>
            </a:r>
          </a:p>
        </p:txBody>
      </p:sp>
      <p:sp>
        <p:nvSpPr>
          <p:cNvPr id="70" name="TextBox 69"/>
          <p:cNvSpPr txBox="1"/>
          <p:nvPr/>
        </p:nvSpPr>
        <p:spPr>
          <a:xfrm>
            <a:off x="2591460" y="3874366"/>
            <a:ext cx="443761" cy="369332"/>
          </a:xfrm>
          <a:prstGeom prst="rect">
            <a:avLst/>
          </a:prstGeom>
          <a:noFill/>
        </p:spPr>
        <p:txBody>
          <a:bodyPr wrap="square" rtlCol="0">
            <a:spAutoFit/>
          </a:bodyPr>
          <a:lstStyle/>
          <a:p>
            <a:pPr algn="ctr"/>
            <a:r>
              <a:rPr lang="en-US" dirty="0"/>
              <a:t>5</a:t>
            </a:r>
          </a:p>
        </p:txBody>
      </p:sp>
      <p:cxnSp>
        <p:nvCxnSpPr>
          <p:cNvPr id="11" name="Straight Connector 10"/>
          <p:cNvCxnSpPr>
            <a:stCxn id="48" idx="3"/>
          </p:cNvCxnSpPr>
          <p:nvPr/>
        </p:nvCxnSpPr>
        <p:spPr>
          <a:xfrm flipH="1">
            <a:off x="4171257" y="4225961"/>
            <a:ext cx="59142" cy="2031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8" idx="5"/>
            <a:endCxn id="52" idx="0"/>
          </p:cNvCxnSpPr>
          <p:nvPr/>
        </p:nvCxnSpPr>
        <p:spPr>
          <a:xfrm>
            <a:off x="4903398" y="4225961"/>
            <a:ext cx="89939" cy="184248"/>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8" idx="4"/>
          </p:cNvCxnSpPr>
          <p:nvPr/>
        </p:nvCxnSpPr>
        <p:spPr>
          <a:xfrm flipH="1">
            <a:off x="4566898" y="4289233"/>
            <a:ext cx="1" cy="13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3" idx="3"/>
            <a:endCxn id="40" idx="0"/>
          </p:cNvCxnSpPr>
          <p:nvPr/>
        </p:nvCxnSpPr>
        <p:spPr>
          <a:xfrm flipH="1">
            <a:off x="6228184" y="4205072"/>
            <a:ext cx="77384" cy="2051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3" idx="5"/>
          </p:cNvCxnSpPr>
          <p:nvPr/>
        </p:nvCxnSpPr>
        <p:spPr>
          <a:xfrm>
            <a:off x="6978567" y="4205072"/>
            <a:ext cx="139382" cy="20494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3" idx="4"/>
          </p:cNvCxnSpPr>
          <p:nvPr/>
        </p:nvCxnSpPr>
        <p:spPr>
          <a:xfrm>
            <a:off x="6642068" y="4268344"/>
            <a:ext cx="0" cy="1472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0716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lnSpcReduction="10000"/>
          </a:bodyPr>
          <a:lstStyle/>
          <a:p>
            <a:r>
              <a:rPr lang="en-US" dirty="0"/>
              <a:t>T. A. Standish. </a:t>
            </a:r>
            <a:r>
              <a:rPr lang="en-US" i="1" dirty="0"/>
              <a:t>Data Structures, Algorithms and Software Principles in C</a:t>
            </a:r>
            <a:r>
              <a:rPr lang="en-US" dirty="0"/>
              <a:t>.</a:t>
            </a:r>
          </a:p>
          <a:p>
            <a:pPr lvl="1"/>
            <a:r>
              <a:rPr lang="en-US" dirty="0"/>
              <a:t>Section 9.9</a:t>
            </a:r>
          </a:p>
          <a:p>
            <a:r>
              <a:rPr lang="en-US" dirty="0"/>
              <a:t>M. T. Goodrich, R. </a:t>
            </a:r>
            <a:r>
              <a:rPr lang="en-US" dirty="0" err="1"/>
              <a:t>Tamassia</a:t>
            </a:r>
            <a:r>
              <a:rPr lang="en-US" dirty="0"/>
              <a:t> and D. Mount. </a:t>
            </a:r>
            <a:r>
              <a:rPr lang="en-US" i="1" dirty="0"/>
              <a:t>Data Structures and Algorithms in C++.</a:t>
            </a:r>
          </a:p>
          <a:p>
            <a:pPr lvl="1"/>
            <a:r>
              <a:rPr lang="en-US" dirty="0"/>
              <a:t>Section 10.4</a:t>
            </a:r>
          </a:p>
          <a:p>
            <a:r>
              <a:rPr lang="en-US" dirty="0"/>
              <a:t>R. </a:t>
            </a:r>
            <a:r>
              <a:rPr lang="en-US" dirty="0" err="1"/>
              <a:t>Sedgewick</a:t>
            </a:r>
            <a:r>
              <a:rPr lang="en-US" dirty="0"/>
              <a:t>. </a:t>
            </a:r>
            <a:r>
              <a:rPr lang="el-GR" i="1" dirty="0"/>
              <a:t>Αλγόριθμοι σε </a:t>
            </a:r>
            <a:r>
              <a:rPr lang="en-US" i="1" dirty="0"/>
              <a:t>C</a:t>
            </a:r>
            <a:r>
              <a:rPr lang="en-US" dirty="0"/>
              <a:t>. </a:t>
            </a:r>
            <a:r>
              <a:rPr lang="el-GR" dirty="0"/>
              <a:t>3</a:t>
            </a:r>
            <a:r>
              <a:rPr lang="el-GR" baseline="30000" dirty="0"/>
              <a:t>η</a:t>
            </a:r>
            <a:r>
              <a:rPr lang="el-GR" dirty="0"/>
              <a:t> Αμερικανική Έκδοση. Εκδόσεις Κλειδάριθμος.</a:t>
            </a:r>
            <a:endParaRPr lang="en-US" dirty="0"/>
          </a:p>
          <a:p>
            <a:pPr lvl="1"/>
            <a:r>
              <a:rPr lang="en-US" dirty="0"/>
              <a:t>Section 13.3</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115</a:t>
            </a:fld>
            <a:endParaRPr lang="en-US"/>
          </a:p>
        </p:txBody>
      </p:sp>
    </p:spTree>
    <p:extLst>
      <p:ext uri="{BB962C8B-B14F-4D97-AF65-F5344CB8AC3E}">
        <p14:creationId xmlns:p14="http://schemas.microsoft.com/office/powerpoint/2010/main" val="335899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prove (3) by induction on the height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 </m:t>
                    </m:r>
                  </m:oMath>
                </a14:m>
                <a:r>
                  <a:rPr lang="en-US" dirty="0"/>
                  <a:t>of the tree.</a:t>
                </a:r>
              </a:p>
              <a:p>
                <a:pPr marL="0" indent="0">
                  <a:buNone/>
                </a:pPr>
                <a:endParaRPr lang="en-US" dirty="0"/>
              </a:p>
              <a:p>
                <a:r>
                  <a:rPr lang="en-US" b="1" dirty="0"/>
                  <a:t>Base case: </a:t>
                </a:r>
                <a:r>
                  <a:rPr lang="en-US" dirty="0"/>
                  <a:t>Let </a:t>
                </a:r>
                <a14:m>
                  <m:oMath xmlns:m="http://schemas.openxmlformats.org/officeDocument/2006/math">
                    <m:r>
                      <a:rPr lang="en-US" i="1">
                        <a:latin typeface="Cambria Math" panose="02040503050406030204" pitchFamily="18" charset="0"/>
                      </a:rPr>
                      <m:t>h</m:t>
                    </m:r>
                    <m:r>
                      <a:rPr lang="en-US" b="0" i="1" smtClean="0">
                        <a:latin typeface="Cambria Math" panose="02040503050406030204" pitchFamily="18" charset="0"/>
                      </a:rPr>
                      <m:t>=1. </m:t>
                    </m:r>
                  </m:oMath>
                </a14:m>
                <a:r>
                  <a:rPr lang="en-US" dirty="0"/>
                  <a:t> Then there is a single root node with </a:t>
                </a:r>
                <a14:m>
                  <m:oMath xmlns:m="http://schemas.openxmlformats.org/officeDocument/2006/math">
                    <m:r>
                      <a:rPr lang="en-US" b="0" i="1" smtClean="0">
                        <a:latin typeface="Cambria Math" panose="02040503050406030204" pitchFamily="18" charset="0"/>
                      </a:rPr>
                      <m:t>𝑛</m:t>
                    </m:r>
                  </m:oMath>
                </a14:m>
                <a:r>
                  <a:rPr lang="en-US" dirty="0"/>
                  <a:t> entries and </a:t>
                </a:r>
                <a14:m>
                  <m:oMath xmlns:m="http://schemas.openxmlformats.org/officeDocument/2006/math">
                    <m:r>
                      <a:rPr lang="en-US" i="1">
                        <a:latin typeface="Cambria Math" panose="02040503050406030204" pitchFamily="18" charset="0"/>
                      </a:rPr>
                      <m:t>𝑛</m:t>
                    </m:r>
                    <m:r>
                      <a:rPr lang="en-US" b="0" i="1" smtClean="0">
                        <a:latin typeface="Cambria Math" panose="02040503050406030204" pitchFamily="18" charset="0"/>
                      </a:rPr>
                      <m:t>+1</m:t>
                    </m:r>
                  </m:oMath>
                </a14:m>
                <a:r>
                  <a:rPr lang="en-US" dirty="0"/>
                  <a:t> external nodes and the proposition holds.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12</a:t>
            </a:fld>
            <a:endParaRPr lang="el-GR"/>
          </a:p>
        </p:txBody>
      </p:sp>
    </p:spTree>
    <p:extLst>
      <p:ext uri="{BB962C8B-B14F-4D97-AF65-F5344CB8AC3E}">
        <p14:creationId xmlns:p14="http://schemas.microsoft.com/office/powerpoint/2010/main" val="193178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a:t>Inductive step: </a:t>
                </a:r>
                <a:r>
                  <a:rPr lang="en-US" dirty="0"/>
                  <a:t>Let </a:t>
                </a:r>
                <a14:m>
                  <m:oMath xmlns:m="http://schemas.openxmlformats.org/officeDocument/2006/math">
                    <m:r>
                      <a:rPr lang="en-US" i="1">
                        <a:latin typeface="Cambria Math" panose="02040503050406030204" pitchFamily="18" charset="0"/>
                      </a:rPr>
                      <m:t>h</m:t>
                    </m:r>
                    <m:r>
                      <a:rPr lang="en-US" b="0" i="1" smtClean="0">
                        <a:latin typeface="Cambria Math" panose="02040503050406030204" pitchFamily="18" charset="0"/>
                      </a:rPr>
                      <m:t>&gt;</m:t>
                    </m:r>
                    <m:r>
                      <a:rPr lang="en-US" i="1">
                        <a:latin typeface="Cambria Math" panose="02040503050406030204" pitchFamily="18" charset="0"/>
                      </a:rPr>
                      <m:t>1. </m:t>
                    </m:r>
                  </m:oMath>
                </a14:m>
                <a:r>
                  <a:rPr lang="en-US" dirty="0"/>
                  <a:t>If the root stores </a:t>
                </a:r>
                <a14:m>
                  <m:oMath xmlns:m="http://schemas.openxmlformats.org/officeDocument/2006/math">
                    <m:r>
                      <a:rPr lang="en-US" b="0" i="1" smtClean="0">
                        <a:latin typeface="Cambria Math" panose="02040503050406030204" pitchFamily="18" charset="0"/>
                      </a:rPr>
                      <m:t>𝑚</m:t>
                    </m:r>
                  </m:oMath>
                </a14:m>
                <a:r>
                  <a:rPr lang="en-US" dirty="0"/>
                  <a:t> entries then it has </a:t>
                </a:r>
                <a14:m>
                  <m:oMath xmlns:m="http://schemas.openxmlformats.org/officeDocument/2006/math">
                    <m:r>
                      <a:rPr lang="en-US" i="1">
                        <a:latin typeface="Cambria Math" panose="02040503050406030204" pitchFamily="18" charset="0"/>
                      </a:rPr>
                      <m:t>𝑚</m:t>
                    </m:r>
                    <m:r>
                      <a:rPr lang="en-US" b="0" i="1" smtClean="0">
                        <a:latin typeface="Cambria Math" panose="02040503050406030204" pitchFamily="18" charset="0"/>
                      </a:rPr>
                      <m:t>+1</m:t>
                    </m:r>
                  </m:oMath>
                </a14:m>
                <a:r>
                  <a:rPr lang="en-US" dirty="0"/>
                  <a:t> subtrees for which the inductive hypothesis holds. Therefore, each such subtree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has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 entries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b="0" i="0" smtClean="0">
                        <a:latin typeface="Cambria Math" panose="02040503050406030204" pitchFamily="18" charset="0"/>
                      </a:rPr>
                      <m:t>+1</m:t>
                    </m:r>
                  </m:oMath>
                </a14:m>
                <a:r>
                  <a:rPr lang="en-US" dirty="0"/>
                  <a:t> external nodes.  </a:t>
                </a:r>
              </a:p>
              <a:p>
                <a:endParaRPr lang="en-US" dirty="0"/>
              </a:p>
              <a:p>
                <a:pPr marL="400050" lvl="1" indent="0">
                  <a:buNone/>
                </a:pPr>
                <a:r>
                  <a:rPr lang="en-US" dirty="0"/>
                  <a:t>Therefore the tree has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t>(</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r>
                          <a:rPr lang="en-US" b="0" i="1" smtClean="0">
                            <a:latin typeface="Cambria Math" panose="02040503050406030204" pitchFamily="18" charset="0"/>
                          </a:rPr>
                          <m:t>+1</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a14:m>
                <a:r>
                  <a:rPr lang="en-US" i="1" dirty="0"/>
                  <a:t> </a:t>
                </a:r>
                <a:r>
                  <a:rPr lang="en-US" dirty="0"/>
                  <a:t>entries and</a:t>
                </a:r>
              </a:p>
              <a:p>
                <a:pPr marL="400050" lvl="1" indent="0">
                  <a:buNone/>
                </a:pPr>
                <a:r>
                  <a:rPr lang="en-US"/>
                  <a:t>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i="1"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𝑝</m:t>
                            </m:r>
                          </m:e>
                          <m:sub>
                            <m:r>
                              <a:rPr lang="en-US" i="1">
                                <a:latin typeface="Cambria Math" panose="02040503050406030204" pitchFamily="18" charset="0"/>
                              </a:rPr>
                              <m:t>𝑖</m:t>
                            </m:r>
                          </m:sub>
                        </m:sSub>
                        <m:r>
                          <a:rPr lang="en-US" b="0" i="1" smtClean="0">
                            <a:latin typeface="Cambria Math" panose="02040503050406030204" pitchFamily="18" charset="0"/>
                          </a:rPr>
                          <m:t>+1</m:t>
                        </m:r>
                        <m:r>
                          <a:rPr lang="en-US" i="1">
                            <a:latin typeface="Cambria Math" panose="02040503050406030204" pitchFamily="18" charset="0"/>
                          </a:rPr>
                          <m:t>)</m:t>
                        </m:r>
                      </m:e>
                    </m:nary>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+1+</m:t>
                    </m:r>
                  </m:oMath>
                </a14:m>
                <a:r>
                  <a:rPr lang="en-US" dirty="0"/>
                  <a:t> </a:t>
                </a:r>
                <a14:m>
                  <m:oMath xmlns:m="http://schemas.openxmlformats.org/officeDocument/2006/math">
                    <m:r>
                      <a:rPr lang="en-US" i="1" dirty="0"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r>
                          <a:rPr lang="en-US" i="1">
                            <a:latin typeface="Cambria Math" panose="02040503050406030204" pitchFamily="18" charset="0"/>
                          </a:rPr>
                          <m:t>+1</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r>
                          <a:rPr lang="en-US" i="1">
                            <a:latin typeface="Cambria Math" panose="02040503050406030204" pitchFamily="18" charset="0"/>
                          </a:rPr>
                          <m:t>)</m:t>
                        </m:r>
                      </m:e>
                    </m:nary>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+1</m:t>
                    </m:r>
                  </m:oMath>
                </a14:m>
                <a:r>
                  <a:rPr lang="en-US" i="1" dirty="0"/>
                  <a:t> </a:t>
                </a:r>
                <a:r>
                  <a:rPr lang="en-US" dirty="0"/>
                  <a:t>external nodes.</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13</a:t>
            </a:fld>
            <a:endParaRPr lang="el-GR"/>
          </a:p>
        </p:txBody>
      </p:sp>
    </p:spTree>
    <p:extLst>
      <p:ext uri="{BB962C8B-B14F-4D97-AF65-F5344CB8AC3E}">
        <p14:creationId xmlns:p14="http://schemas.microsoft.com/office/powerpoint/2010/main" val="13679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Searching in a Multi-Way Search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Let </a:t>
                </a:r>
                <a14:m>
                  <m:oMath xmlns:m="http://schemas.openxmlformats.org/officeDocument/2006/math">
                    <m:r>
                      <a:rPr lang="en-US" b="0" i="1" smtClean="0">
                        <a:latin typeface="Cambria Math"/>
                      </a:rPr>
                      <m:t>𝑇</m:t>
                    </m:r>
                  </m:oMath>
                </a14:m>
                <a:r>
                  <a:rPr lang="en-US" dirty="0"/>
                  <a:t> be a multi-way search tree and </a:t>
                </a:r>
                <a14:m>
                  <m:oMath xmlns:m="http://schemas.openxmlformats.org/officeDocument/2006/math">
                    <m:r>
                      <a:rPr lang="en-US" b="0" i="1" smtClean="0">
                        <a:latin typeface="Cambria Math"/>
                      </a:rPr>
                      <m:t>𝑘</m:t>
                    </m:r>
                  </m:oMath>
                </a14:m>
                <a:r>
                  <a:rPr lang="en-US" dirty="0"/>
                  <a:t> be a key.</a:t>
                </a:r>
              </a:p>
              <a:p>
                <a:r>
                  <a:rPr lang="en-US" dirty="0"/>
                  <a:t>The algorithm for searching for an entry with key </a:t>
                </a:r>
                <a14:m>
                  <m:oMath xmlns:m="http://schemas.openxmlformats.org/officeDocument/2006/math">
                    <m:r>
                      <a:rPr lang="en-US" i="1">
                        <a:latin typeface="Cambria Math"/>
                      </a:rPr>
                      <m:t>𝑘</m:t>
                    </m:r>
                  </m:oMath>
                </a14:m>
                <a:r>
                  <a:rPr lang="en-US" dirty="0"/>
                  <a:t> is simple.</a:t>
                </a:r>
              </a:p>
              <a:p>
                <a:r>
                  <a:rPr lang="en-US" dirty="0"/>
                  <a:t>We trace a path in </a:t>
                </a:r>
                <a14:m>
                  <m:oMath xmlns:m="http://schemas.openxmlformats.org/officeDocument/2006/math">
                    <m:r>
                      <a:rPr lang="en-US" i="1">
                        <a:latin typeface="Cambria Math"/>
                      </a:rPr>
                      <m:t>𝑇</m:t>
                    </m:r>
                  </m:oMath>
                </a14:m>
                <a:r>
                  <a:rPr lang="en-US" dirty="0"/>
                  <a:t> starting at the root.</a:t>
                </a:r>
              </a:p>
              <a:p>
                <a:r>
                  <a:rPr lang="en-US" dirty="0"/>
                  <a:t>When we are at a </a:t>
                </a:r>
                <a14:m>
                  <m:oMath xmlns:m="http://schemas.openxmlformats.org/officeDocument/2006/math">
                    <m:r>
                      <a:rPr lang="en-US" b="0" i="1" smtClean="0">
                        <a:latin typeface="Cambria Math"/>
                      </a:rPr>
                      <m:t>𝑑</m:t>
                    </m:r>
                  </m:oMath>
                </a14:m>
                <a:r>
                  <a:rPr lang="en-US" dirty="0"/>
                  <a:t>-node </a:t>
                </a:r>
                <a14:m>
                  <m:oMath xmlns:m="http://schemas.openxmlformats.org/officeDocument/2006/math">
                    <m:r>
                      <a:rPr lang="en-US" b="0" i="1" smtClean="0">
                        <a:latin typeface="Cambria Math"/>
                      </a:rPr>
                      <m:t>𝑣</m:t>
                    </m:r>
                  </m:oMath>
                </a14:m>
                <a:r>
                  <a:rPr lang="en-US" dirty="0"/>
                  <a:t> during the search, we compare the key </a:t>
                </a:r>
                <a14:m>
                  <m:oMath xmlns:m="http://schemas.openxmlformats.org/officeDocument/2006/math">
                    <m:r>
                      <a:rPr lang="en-US" i="1">
                        <a:latin typeface="Cambria Math"/>
                      </a:rPr>
                      <m:t>𝑘</m:t>
                    </m:r>
                  </m:oMath>
                </a14:m>
                <a:r>
                  <a:rPr lang="en-US" dirty="0"/>
                  <a:t> with the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r>
                          <a:rPr lang="en-US" b="0" i="1" smtClean="0">
                            <a:latin typeface="Cambria Math"/>
                          </a:rPr>
                          <m:t>−1</m:t>
                        </m:r>
                      </m:sub>
                    </m:sSub>
                  </m:oMath>
                </a14:m>
                <a:r>
                  <a:rPr lang="en-US" dirty="0"/>
                  <a:t> stored at </a:t>
                </a:r>
                <a14:m>
                  <m:oMath xmlns:m="http://schemas.openxmlformats.org/officeDocument/2006/math">
                    <m:r>
                      <a:rPr lang="en-US" i="1">
                        <a:latin typeface="Cambria Math"/>
                      </a:rPr>
                      <m:t>𝑣</m:t>
                    </m:r>
                  </m:oMath>
                </a14:m>
                <a:r>
                  <a:rPr lang="en-US" dirty="0"/>
                  <a:t>. </a:t>
                </a:r>
              </a:p>
              <a:p>
                <a:r>
                  <a:rPr lang="en-US" dirty="0"/>
                  <a:t>If </a:t>
                </a:r>
                <a14:m>
                  <m:oMath xmlns:m="http://schemas.openxmlformats.org/officeDocument/2006/math">
                    <m:r>
                      <a:rPr lang="en-US" b="0" i="1" smtClean="0">
                        <a:latin typeface="Cambria Math"/>
                      </a:rPr>
                      <m:t>𝑘</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oMath>
                </a14:m>
                <a:r>
                  <a:rPr lang="en-US" dirty="0"/>
                  <a:t>, for some </a:t>
                </a:r>
                <a14:m>
                  <m:oMath xmlns:m="http://schemas.openxmlformats.org/officeDocument/2006/math">
                    <m:r>
                      <a:rPr lang="en-US" b="0" i="1" smtClean="0">
                        <a:latin typeface="Cambria Math"/>
                      </a:rPr>
                      <m:t>𝑖</m:t>
                    </m:r>
                    <m:r>
                      <a:rPr lang="en-US" b="0" i="1" smtClean="0">
                        <a:latin typeface="Cambria Math"/>
                      </a:rPr>
                      <m:t>,</m:t>
                    </m:r>
                  </m:oMath>
                </a14:m>
                <a:r>
                  <a:rPr lang="en-US" dirty="0"/>
                  <a:t> the search is successfully completed. Otherwise, we continue the search in the child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of </a:t>
                </a:r>
                <a14:m>
                  <m:oMath xmlns:m="http://schemas.openxmlformats.org/officeDocument/2006/math">
                    <m:r>
                      <a:rPr lang="en-US" b="0" i="1" smtClean="0">
                        <a:latin typeface="Cambria Math"/>
                      </a:rPr>
                      <m:t>𝑣</m:t>
                    </m:r>
                  </m:oMath>
                </a14:m>
                <a:r>
                  <a:rPr lang="en-US" dirty="0"/>
                  <a:t> such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a:latin typeface="Cambria Math"/>
                        <a:ea typeface="Cambria Math"/>
                      </a:rPr>
                      <m:t>&lt;</m:t>
                    </m:r>
                    <m:r>
                      <a:rPr lang="en-US" b="0" i="1" smtClean="0">
                        <a:latin typeface="Cambria Math"/>
                        <a:ea typeface="Cambria Math"/>
                      </a:rPr>
                      <m:t>𝑘</m:t>
                    </m:r>
                    <m:r>
                      <a:rPr lang="en-US" b="0" i="1" smtClean="0">
                        <a:latin typeface="Cambria Math"/>
                        <a:ea typeface="Cambria Math"/>
                      </a:rPr>
                      <m:t>&lt;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r>
                  <a:rPr lang="en-US" dirty="0"/>
                  <a:t> </a:t>
                </a:r>
              </a:p>
              <a:p>
                <a:r>
                  <a:rPr lang="en-US" dirty="0"/>
                  <a:t>If we reach an external node, then we know that there is no entry with key </a:t>
                </a:r>
                <a14:m>
                  <m:oMath xmlns:m="http://schemas.openxmlformats.org/officeDocument/2006/math">
                    <m:r>
                      <a:rPr lang="en-US" i="1">
                        <a:latin typeface="Cambria Math"/>
                      </a:rPr>
                      <m:t>𝑘</m:t>
                    </m:r>
                  </m:oMath>
                </a14:m>
                <a:r>
                  <a:rPr lang="en-US" dirty="0"/>
                  <a:t> in </a:t>
                </a:r>
                <a14:m>
                  <m:oMath xmlns:m="http://schemas.openxmlformats.org/officeDocument/2006/math">
                    <m:r>
                      <a:rPr lang="en-US" i="1">
                        <a:latin typeface="Cambria Math"/>
                      </a:rPr>
                      <m:t>𝑇</m:t>
                    </m:r>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519" b="-20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14</a:t>
            </a:fld>
            <a:endParaRPr lang="el-GR"/>
          </a:p>
        </p:txBody>
      </p:sp>
    </p:spTree>
    <p:extLst>
      <p:ext uri="{BB962C8B-B14F-4D97-AF65-F5344CB8AC3E}">
        <p14:creationId xmlns:p14="http://schemas.microsoft.com/office/powerpoint/2010/main" val="1977809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Multi-Way Search Tree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15</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14859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Key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16</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11" name="Straight Arrow Connector 10"/>
          <p:cNvCxnSpPr/>
          <p:nvPr/>
        </p:nvCxnSpPr>
        <p:spPr>
          <a:xfrm flipH="1">
            <a:off x="3493107" y="1895338"/>
            <a:ext cx="801569" cy="59755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05757" y="2812087"/>
            <a:ext cx="356422" cy="672195"/>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4"/>
          </p:cNvCxnSpPr>
          <p:nvPr/>
        </p:nvCxnSpPr>
        <p:spPr>
          <a:xfrm flipH="1">
            <a:off x="4139952" y="3861048"/>
            <a:ext cx="144016" cy="72008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62" idx="0"/>
          </p:cNvCxnSpPr>
          <p:nvPr/>
        </p:nvCxnSpPr>
        <p:spPr>
          <a:xfrm flipH="1">
            <a:off x="4002863" y="4999114"/>
            <a:ext cx="74186" cy="17389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27546" y="5517232"/>
            <a:ext cx="2173535"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147111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Key 24</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17</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a:t>
            </a:r>
            <a:r>
              <a:rPr lang="en-US" b="1" dirty="0"/>
              <a:t>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032232" y="2861672"/>
            <a:ext cx="207079" cy="56732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a:t>Successful search</a:t>
            </a:r>
          </a:p>
        </p:txBody>
      </p:sp>
    </p:spTree>
    <p:extLst>
      <p:ext uri="{BB962C8B-B14F-4D97-AF65-F5344CB8AC3E}">
        <p14:creationId xmlns:p14="http://schemas.microsoft.com/office/powerpoint/2010/main" val="3519584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Insertion in a Multi-Way Search Tree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If we want to insert a new pair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into a multi-way search tree, then we start by searching for this entry.</a:t>
                </a:r>
              </a:p>
              <a:p>
                <a:r>
                  <a:rPr lang="en-US" dirty="0"/>
                  <a:t>If we find the entry, then we do not need to reinsert it.</a:t>
                </a:r>
              </a:p>
              <a:p>
                <a:r>
                  <a:rPr lang="en-US" dirty="0"/>
                  <a:t>If we end up in an external node, then the entry is not in the tree. In this case, we return to the parent </a:t>
                </a:r>
                <a14:m>
                  <m:oMath xmlns:m="http://schemas.openxmlformats.org/officeDocument/2006/math">
                    <m:r>
                      <a:rPr lang="en-US" b="0" i="1" smtClean="0">
                        <a:latin typeface="Cambria Math"/>
                      </a:rPr>
                      <m:t>𝑣</m:t>
                    </m:r>
                  </m:oMath>
                </a14:m>
                <a:r>
                  <a:rPr lang="en-US" dirty="0"/>
                  <a:t> of the external node and attempt to insert the key there.</a:t>
                </a:r>
              </a:p>
              <a:p>
                <a:r>
                  <a:rPr lang="en-US" dirty="0"/>
                  <a:t>If </a:t>
                </a:r>
                <a14:m>
                  <m:oMath xmlns:m="http://schemas.openxmlformats.org/officeDocument/2006/math">
                    <m:r>
                      <a:rPr lang="en-US" i="1">
                        <a:latin typeface="Cambria Math"/>
                      </a:rPr>
                      <m:t>𝑣</m:t>
                    </m:r>
                  </m:oMath>
                </a14:m>
                <a:r>
                  <a:rPr lang="en-US" dirty="0"/>
                  <a:t> has space for one more key then we insert the entry there. If not, we create a new node, we insert the entry in this node and make this node a child of </a:t>
                </a:r>
                <a14:m>
                  <m:oMath xmlns:m="http://schemas.openxmlformats.org/officeDocument/2006/math">
                    <m:r>
                      <a:rPr lang="en-US" i="1">
                        <a:latin typeface="Cambria Math"/>
                      </a:rPr>
                      <m:t>𝑣</m:t>
                    </m:r>
                  </m:oMath>
                </a14:m>
                <a:r>
                  <a:rPr lang="en-US" dirty="0"/>
                  <a:t> in the appropriate position.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0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18</a:t>
            </a:fld>
            <a:endParaRPr lang="el-GR"/>
          </a:p>
        </p:txBody>
      </p:sp>
    </p:spTree>
    <p:extLst>
      <p:ext uri="{BB962C8B-B14F-4D97-AF65-F5344CB8AC3E}">
        <p14:creationId xmlns:p14="http://schemas.microsoft.com/office/powerpoint/2010/main" val="37114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Insert Key 28 (</a:t>
                </a:r>
                <a14:m>
                  <m:oMath xmlns:m="http://schemas.openxmlformats.org/officeDocument/2006/math">
                    <m:r>
                      <a:rPr lang="en-US" i="1">
                        <a:latin typeface="Cambria Math"/>
                      </a:rPr>
                      <m:t>𝑚</m:t>
                    </m:r>
                    <m:r>
                      <a:rPr lang="en-US" i="1">
                        <a:latin typeface="Cambria Math"/>
                      </a:rPr>
                      <m:t>=3</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19</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cxnSp>
        <p:nvCxnSpPr>
          <p:cNvPr id="24" name="Straight Arrow Connector 23"/>
          <p:cNvCxnSpPr>
            <a:stCxn id="6" idx="4"/>
          </p:cNvCxnSpPr>
          <p:nvPr/>
        </p:nvCxnSpPr>
        <p:spPr>
          <a:xfrm>
            <a:off x="4535996" y="2060848"/>
            <a:ext cx="703315" cy="463406"/>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97675" y="4253669"/>
            <a:ext cx="2173535" cy="369332"/>
          </a:xfrm>
          <a:prstGeom prst="rect">
            <a:avLst/>
          </a:prstGeom>
          <a:noFill/>
        </p:spPr>
        <p:txBody>
          <a:bodyPr wrap="square" rtlCol="0">
            <a:spAutoFit/>
          </a:bodyPr>
          <a:lstStyle/>
          <a:p>
            <a:r>
              <a:rPr lang="en-US" dirty="0"/>
              <a:t>Unsuccessful search</a:t>
            </a:r>
          </a:p>
        </p:txBody>
      </p:sp>
      <p:cxnSp>
        <p:nvCxnSpPr>
          <p:cNvPr id="30" name="Straight Arrow Connector 29"/>
          <p:cNvCxnSpPr>
            <a:stCxn id="7" idx="4"/>
            <a:endCxn id="19" idx="1"/>
          </p:cNvCxnSpPr>
          <p:nvPr/>
        </p:nvCxnSpPr>
        <p:spPr>
          <a:xfrm>
            <a:off x="5400092" y="2924944"/>
            <a:ext cx="1045925" cy="52344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8" idx="0"/>
          </p:cNvCxnSpPr>
          <p:nvPr/>
        </p:nvCxnSpPr>
        <p:spPr>
          <a:xfrm>
            <a:off x="6799526" y="3770949"/>
            <a:ext cx="19808" cy="1789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3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Multi-Way Search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a:t>Multi-way trees </a:t>
                </a:r>
                <a:r>
                  <a:rPr lang="en-US" dirty="0"/>
                  <a:t>are trees such that each internal node can have many children.</a:t>
                </a:r>
              </a:p>
              <a:p>
                <a:r>
                  <a:rPr lang="en-US" dirty="0"/>
                  <a:t>Let us assume that the </a:t>
                </a:r>
                <a:r>
                  <a:rPr lang="en-US" b="1" dirty="0"/>
                  <a:t>entries</a:t>
                </a:r>
                <a:r>
                  <a:rPr lang="en-US" dirty="0"/>
                  <a:t> we store in a search tree are pairs of the form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where </a:t>
                </a:r>
                <a14:m>
                  <m:oMath xmlns:m="http://schemas.openxmlformats.org/officeDocument/2006/math">
                    <m:r>
                      <a:rPr lang="en-US" b="0" i="1" smtClean="0">
                        <a:latin typeface="Cambria Math"/>
                      </a:rPr>
                      <m:t>𝑘</m:t>
                    </m:r>
                  </m:oMath>
                </a14:m>
                <a:r>
                  <a:rPr lang="en-US" dirty="0"/>
                  <a:t> is the </a:t>
                </a:r>
                <a:r>
                  <a:rPr lang="en-US" b="1" dirty="0"/>
                  <a:t>key</a:t>
                </a:r>
                <a:r>
                  <a:rPr lang="en-US" dirty="0"/>
                  <a:t> and </a:t>
                </a:r>
                <a14:m>
                  <m:oMath xmlns:m="http://schemas.openxmlformats.org/officeDocument/2006/math">
                    <m:r>
                      <a:rPr lang="en-US" b="0" i="1" smtClean="0">
                        <a:latin typeface="Cambria Math"/>
                      </a:rPr>
                      <m:t>𝑥</m:t>
                    </m:r>
                  </m:oMath>
                </a14:m>
                <a:r>
                  <a:rPr lang="en-US" dirty="0"/>
                  <a:t> the </a:t>
                </a:r>
                <a:r>
                  <a:rPr lang="en-US" b="1" dirty="0"/>
                  <a:t>value</a:t>
                </a:r>
                <a:r>
                  <a:rPr lang="en-US" dirty="0"/>
                  <a:t> associated with the key.</a:t>
                </a:r>
              </a:p>
              <a:p>
                <a:r>
                  <a:rPr lang="en-US" b="1" dirty="0"/>
                  <a:t>Example</a:t>
                </a:r>
                <a:r>
                  <a:rPr lang="en-US" dirty="0"/>
                  <a:t>: Assume we store information about students. The key can be the student ID while the value can be information such as name, year of study etc.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148"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a:t>
            </a:fld>
            <a:endParaRPr lang="el-GR"/>
          </a:p>
        </p:txBody>
      </p:sp>
    </p:spTree>
    <p:extLst>
      <p:ext uri="{BB962C8B-B14F-4D97-AF65-F5344CB8AC3E}">
        <p14:creationId xmlns:p14="http://schemas.microsoft.com/office/powerpoint/2010/main" val="360190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28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20</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89897" y="390071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a:t>
            </a:r>
            <a:r>
              <a:rPr lang="en-US" b="1" dirty="0"/>
              <a:t>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89" name="Rectangle 88"/>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76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Key 32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21</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7227191" y="373743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227191" y="389055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4"/>
          </p:cNvCxnSpPr>
          <p:nvPr/>
        </p:nvCxnSpPr>
        <p:spPr>
          <a:xfrm>
            <a:off x="4535996" y="2060848"/>
            <a:ext cx="703315"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4"/>
          </p:cNvCxnSpPr>
          <p:nvPr/>
        </p:nvCxnSpPr>
        <p:spPr>
          <a:xfrm>
            <a:off x="5400092" y="2924944"/>
            <a:ext cx="1188132"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9" idx="6"/>
            <a:endCxn id="68" idx="0"/>
          </p:cNvCxnSpPr>
          <p:nvPr/>
        </p:nvCxnSpPr>
        <p:spPr>
          <a:xfrm flipH="1">
            <a:off x="7301377" y="3601137"/>
            <a:ext cx="6927" cy="28941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140423" y="4265538"/>
            <a:ext cx="2173535"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208462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32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22</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a:t>32</a:t>
            </a:r>
          </a:p>
        </p:txBody>
      </p:sp>
    </p:spTree>
    <p:extLst>
      <p:ext uri="{BB962C8B-B14F-4D97-AF65-F5344CB8AC3E}">
        <p14:creationId xmlns:p14="http://schemas.microsoft.com/office/powerpoint/2010/main" val="379007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Key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23</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9926"/>
            <a:ext cx="430239" cy="369332"/>
          </a:xfrm>
          <a:prstGeom prst="rect">
            <a:avLst/>
          </a:prstGeom>
          <a:noFill/>
        </p:spPr>
        <p:txBody>
          <a:bodyPr wrap="square" rtlCol="0">
            <a:spAutoFit/>
          </a:bodyPr>
          <a:lstStyle/>
          <a:p>
            <a:r>
              <a:rPr lang="en-US" dirty="0"/>
              <a:t>32</a:t>
            </a:r>
          </a:p>
        </p:txBody>
      </p:sp>
      <p:cxnSp>
        <p:nvCxnSpPr>
          <p:cNvPr id="11" name="Straight Arrow Connector 10"/>
          <p:cNvCxnSpPr>
            <a:stCxn id="6" idx="4"/>
          </p:cNvCxnSpPr>
          <p:nvPr/>
        </p:nvCxnSpPr>
        <p:spPr>
          <a:xfrm flipH="1">
            <a:off x="4002863" y="2060848"/>
            <a:ext cx="533133" cy="5040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a:off x="3849033" y="2893586"/>
            <a:ext cx="256724" cy="598686"/>
          </a:xfrm>
          <a:prstGeom prst="straightConnector1">
            <a:avLst/>
          </a:prstGeom>
          <a:ln w="127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4"/>
          </p:cNvCxnSpPr>
          <p:nvPr/>
        </p:nvCxnSpPr>
        <p:spPr>
          <a:xfrm flipH="1">
            <a:off x="4211960" y="3861048"/>
            <a:ext cx="72008" cy="720080"/>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62" idx="0"/>
          </p:cNvCxnSpPr>
          <p:nvPr/>
        </p:nvCxnSpPr>
        <p:spPr>
          <a:xfrm flipH="1">
            <a:off x="4002863" y="5010616"/>
            <a:ext cx="74186" cy="16239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380860" y="5517232"/>
            <a:ext cx="2080554" cy="369332"/>
          </a:xfrm>
          <a:prstGeom prst="rect">
            <a:avLst/>
          </a:prstGeom>
          <a:noFill/>
        </p:spPr>
        <p:txBody>
          <a:bodyPr wrap="square" rtlCol="0">
            <a:spAutoFit/>
          </a:bodyPr>
          <a:lstStyle/>
          <a:p>
            <a:r>
              <a:rPr lang="en-US" dirty="0"/>
              <a:t>Unsuccessful Search</a:t>
            </a:r>
          </a:p>
        </p:txBody>
      </p:sp>
    </p:spTree>
    <p:extLst>
      <p:ext uri="{BB962C8B-B14F-4D97-AF65-F5344CB8AC3E}">
        <p14:creationId xmlns:p14="http://schemas.microsoft.com/office/powerpoint/2010/main" val="126909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12 Inserted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24</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5593"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262318"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40021" y="5142537"/>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72851" y="376411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7808" y="389939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827188" cy="369332"/>
          </a:xfrm>
          <a:prstGeom prst="rect">
            <a:avLst/>
          </a:prstGeom>
          <a:noFill/>
        </p:spPr>
        <p:txBody>
          <a:bodyPr wrap="square" rtlCol="0">
            <a:spAutoFit/>
          </a:bodyPr>
          <a:lstStyle/>
          <a:p>
            <a:r>
              <a:rPr lang="en-US" dirty="0"/>
              <a:t>27   28</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
        <p:nvSpPr>
          <p:cNvPr id="71" name="Rectangle 70"/>
          <p:cNvSpPr/>
          <p:nvPr/>
        </p:nvSpPr>
        <p:spPr>
          <a:xfrm>
            <a:off x="6822702" y="395378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6896888" y="3811173"/>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12369" y="457856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76" idx="0"/>
          </p:cNvCxnSpPr>
          <p:nvPr/>
        </p:nvCxnSpPr>
        <p:spPr>
          <a:xfrm>
            <a:off x="7164288" y="3764116"/>
            <a:ext cx="600109" cy="814452"/>
          </a:xfrm>
          <a:prstGeom prst="line">
            <a:avLst/>
          </a:prstGeom>
          <a:ln w="12700">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603803" y="4990971"/>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512369"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7872040" y="4973129"/>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872040" y="512625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549277" y="4604187"/>
            <a:ext cx="430239" cy="369332"/>
          </a:xfrm>
          <a:prstGeom prst="rect">
            <a:avLst/>
          </a:prstGeom>
          <a:noFill/>
        </p:spPr>
        <p:txBody>
          <a:bodyPr wrap="square" rtlCol="0">
            <a:spAutoFit/>
          </a:bodyPr>
          <a:lstStyle/>
          <a:p>
            <a:r>
              <a:rPr lang="en-US" dirty="0"/>
              <a:t>32</a:t>
            </a:r>
          </a:p>
        </p:txBody>
      </p:sp>
      <p:sp>
        <p:nvSpPr>
          <p:cNvPr id="96" name="Oval 95"/>
          <p:cNvSpPr/>
          <p:nvPr/>
        </p:nvSpPr>
        <p:spPr>
          <a:xfrm>
            <a:off x="3781430" y="5598855"/>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p:nvPr/>
        </p:nvCxnSpPr>
        <p:spPr>
          <a:xfrm flipH="1">
            <a:off x="3872864" y="6011258"/>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781430" y="615468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a:off x="4141101" y="599341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141101" y="614653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0" idx="4"/>
            <a:endCxn id="96" idx="0"/>
          </p:cNvCxnSpPr>
          <p:nvPr/>
        </p:nvCxnSpPr>
        <p:spPr>
          <a:xfrm>
            <a:off x="3961159" y="5013176"/>
            <a:ext cx="72299" cy="5856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820272" y="5641926"/>
            <a:ext cx="430239"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03395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Deletion from a Multi-Way Search Tree</a:t>
            </a:r>
          </a:p>
        </p:txBody>
      </p:sp>
      <p:sp>
        <p:nvSpPr>
          <p:cNvPr id="3" name="Content Placeholder 2"/>
          <p:cNvSpPr>
            <a:spLocks noGrp="1"/>
          </p:cNvSpPr>
          <p:nvPr>
            <p:ph idx="1"/>
          </p:nvPr>
        </p:nvSpPr>
        <p:spPr/>
        <p:txBody>
          <a:bodyPr/>
          <a:lstStyle/>
          <a:p>
            <a:r>
              <a:rPr lang="en-US" dirty="0"/>
              <a:t>The algorithm for deletion from a multi-way search tree is left as an exercise.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25</a:t>
            </a:fld>
            <a:endParaRPr lang="el-GR"/>
          </a:p>
        </p:txBody>
      </p:sp>
    </p:spTree>
    <p:extLst>
      <p:ext uri="{BB962C8B-B14F-4D97-AF65-F5344CB8AC3E}">
        <p14:creationId xmlns:p14="http://schemas.microsoft.com/office/powerpoint/2010/main" val="1836986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Operations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Let us consider the time to search a </a:t>
                </a:r>
                <a14:m>
                  <m:oMath xmlns:m="http://schemas.openxmlformats.org/officeDocument/2006/math">
                    <m:r>
                      <a:rPr lang="en-US" b="0" i="1" smtClean="0">
                        <a:latin typeface="Cambria Math"/>
                      </a:rPr>
                      <m:t>𝑚</m:t>
                    </m:r>
                  </m:oMath>
                </a14:m>
                <a:r>
                  <a:rPr lang="en-US" dirty="0"/>
                  <a:t>-way search tree for a given key.</a:t>
                </a:r>
              </a:p>
              <a:p>
                <a:r>
                  <a:rPr lang="en-US" dirty="0"/>
                  <a:t>The time spent at a </a:t>
                </a:r>
                <a14:m>
                  <m:oMath xmlns:m="http://schemas.openxmlformats.org/officeDocument/2006/math">
                    <m:r>
                      <a:rPr lang="en-US" b="0" i="1" smtClean="0">
                        <a:latin typeface="Cambria Math"/>
                      </a:rPr>
                      <m:t>𝑑</m:t>
                    </m:r>
                  </m:oMath>
                </a14:m>
                <a:r>
                  <a:rPr lang="en-US" dirty="0"/>
                  <a:t>-node depends on the implementation of the node. If we use a sorted array then, using binary search, we can search a node in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𝑑</m:t>
                        </m:r>
                      </m:e>
                    </m:func>
                    <m:r>
                      <a:rPr lang="en-US" b="0" i="1" smtClean="0">
                        <a:latin typeface="Cambria Math"/>
                      </a:rPr>
                      <m:t>)</m:t>
                    </m:r>
                  </m:oMath>
                </a14:m>
                <a:r>
                  <a:rPr lang="en-US" dirty="0"/>
                  <a:t> time.</a:t>
                </a:r>
              </a:p>
              <a:p>
                <a:r>
                  <a:rPr lang="en-US" dirty="0"/>
                  <a:t>Thus the time for a search operation in the tree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h</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𝑚</m:t>
                            </m:r>
                          </m:e>
                        </m:func>
                      </m:e>
                    </m:d>
                    <m:r>
                      <a:rPr lang="en-US" b="0" i="0" smtClean="0">
                        <a:latin typeface="Cambria Math"/>
                      </a:rPr>
                      <m:t>.</m:t>
                    </m:r>
                  </m:oMath>
                </a14:m>
                <a:endParaRPr lang="en-US" dirty="0"/>
              </a:p>
              <a:p>
                <a:r>
                  <a:rPr lang="en-US" dirty="0"/>
                  <a:t>The complexity of insertion and deletion is also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i="1">
                            <a:latin typeface="Cambria Math"/>
                          </a:rPr>
                          <m:t>h</m:t>
                        </m:r>
                        <m:func>
                          <m:funcPr>
                            <m:ctrlPr>
                              <a:rPr lang="en-US" i="1">
                                <a:latin typeface="Cambria Math" panose="02040503050406030204" pitchFamily="18" charset="0"/>
                              </a:rPr>
                            </m:ctrlPr>
                          </m:funcPr>
                          <m:fName>
                            <m:r>
                              <m:rPr>
                                <m:sty m:val="p"/>
                              </m:rPr>
                              <a:rPr lang="en-US">
                                <a:latin typeface="Cambria Math"/>
                              </a:rPr>
                              <m:t>log</m:t>
                            </m:r>
                          </m:fName>
                          <m:e>
                            <m:r>
                              <a:rPr lang="en-US" i="1">
                                <a:latin typeface="Cambria Math"/>
                              </a:rPr>
                              <m:t>𝑚</m:t>
                            </m:r>
                          </m:e>
                        </m:func>
                      </m:e>
                    </m:d>
                    <m:r>
                      <a:rPr lang="en-US">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26</a:t>
            </a:fld>
            <a:endParaRPr lang="el-GR"/>
          </a:p>
        </p:txBody>
      </p:sp>
    </p:spTree>
    <p:extLst>
      <p:ext uri="{BB962C8B-B14F-4D97-AF65-F5344CB8AC3E}">
        <p14:creationId xmlns:p14="http://schemas.microsoft.com/office/powerpoint/2010/main" val="994469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Considerations</a:t>
            </a:r>
          </a:p>
        </p:txBody>
      </p:sp>
      <p:sp>
        <p:nvSpPr>
          <p:cNvPr id="3" name="Content Placeholder 2"/>
          <p:cNvSpPr>
            <a:spLocks noGrp="1"/>
          </p:cNvSpPr>
          <p:nvPr>
            <p:ph idx="1"/>
          </p:nvPr>
        </p:nvSpPr>
        <p:spPr/>
        <p:txBody>
          <a:bodyPr>
            <a:normAutofit fontScale="92500" lnSpcReduction="10000"/>
          </a:bodyPr>
          <a:lstStyle/>
          <a:p>
            <a:r>
              <a:rPr lang="en-US" dirty="0"/>
              <a:t>We know that </a:t>
            </a:r>
            <a:r>
              <a:rPr lang="en-US" b="1" dirty="0"/>
              <a:t>maintaining perfect balance </a:t>
            </a:r>
            <a:r>
              <a:rPr lang="en-US" dirty="0"/>
              <a:t>in binary search trees yields shortest average search paths, but the attempts to maintain perfect balance when we insert or delete nodes can incur costly rebalancing in which every node of the tree needs to be rearranged.</a:t>
            </a:r>
          </a:p>
          <a:p>
            <a:r>
              <a:rPr lang="en-US" dirty="0"/>
              <a:t>AVL trees showed us one way to solve this problem by abandoning the goal of perfect balance and adopt the goal of keeping the trees “almost balanced”.</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27</a:t>
            </a:fld>
            <a:endParaRPr lang="el-GR"/>
          </a:p>
        </p:txBody>
      </p:sp>
    </p:spTree>
    <p:extLst>
      <p:ext uri="{BB962C8B-B14F-4D97-AF65-F5344CB8AC3E}">
        <p14:creationId xmlns:p14="http://schemas.microsoft.com/office/powerpoint/2010/main" val="259594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Considerations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Multi-way search trees give us another way to solve this problem.</a:t>
                </a:r>
              </a:p>
              <a:p>
                <a:r>
                  <a:rPr lang="en-US" dirty="0"/>
                  <a:t>The primary efficiency goal for a multi-way search tree is to </a:t>
                </a:r>
                <a:r>
                  <a:rPr lang="en-US" b="1" dirty="0"/>
                  <a:t>keep the height as small as possible but permit the number of keys at each node to vary.</a:t>
                </a:r>
              </a:p>
              <a:p>
                <a:r>
                  <a:rPr lang="en-US" dirty="0"/>
                  <a:t>We want the height of the tree </a:t>
                </a:r>
                <a14:m>
                  <m:oMath xmlns:m="http://schemas.openxmlformats.org/officeDocument/2006/math">
                    <m:r>
                      <a:rPr lang="en-US" b="0" i="1" smtClean="0">
                        <a:latin typeface="Cambria Math"/>
                      </a:rPr>
                      <m:t>h</m:t>
                    </m:r>
                  </m:oMath>
                </a14:m>
                <a:r>
                  <a:rPr lang="en-US" dirty="0"/>
                  <a:t> to be a logarithmic function of </a:t>
                </a:r>
                <a14:m>
                  <m:oMath xmlns:m="http://schemas.openxmlformats.org/officeDocument/2006/math">
                    <m:r>
                      <a:rPr lang="en-US" b="0" i="1" smtClean="0">
                        <a:latin typeface="Cambria Math"/>
                      </a:rPr>
                      <m:t>𝑛</m:t>
                    </m:r>
                  </m:oMath>
                </a14:m>
                <a:r>
                  <a:rPr lang="en-US" dirty="0"/>
                  <a:t>, the total number of entries stored in the tree.</a:t>
                </a:r>
              </a:p>
              <a:p>
                <a:r>
                  <a:rPr lang="en-US" dirty="0"/>
                  <a:t>A search tree with logarithmic height is called a </a:t>
                </a:r>
                <a:r>
                  <a:rPr lang="en-US" b="1" dirty="0"/>
                  <a:t>balanced search tree</a:t>
                </a:r>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667"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28</a:t>
            </a:fld>
            <a:endParaRPr lang="el-GR"/>
          </a:p>
        </p:txBody>
      </p:sp>
    </p:spTree>
    <p:extLst>
      <p:ext uri="{BB962C8B-B14F-4D97-AF65-F5344CB8AC3E}">
        <p14:creationId xmlns:p14="http://schemas.microsoft.com/office/powerpoint/2010/main" val="2122344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Multi-way Search Trees</a:t>
            </a:r>
          </a:p>
        </p:txBody>
      </p:sp>
      <p:sp>
        <p:nvSpPr>
          <p:cNvPr id="3" name="Content Placeholder 2"/>
          <p:cNvSpPr>
            <a:spLocks noGrp="1"/>
          </p:cNvSpPr>
          <p:nvPr>
            <p:ph idx="1"/>
          </p:nvPr>
        </p:nvSpPr>
        <p:spPr/>
        <p:txBody>
          <a:bodyPr/>
          <a:lstStyle/>
          <a:p>
            <a:r>
              <a:rPr lang="en-US" dirty="0"/>
              <a:t>We will study two kinds of </a:t>
            </a:r>
            <a:r>
              <a:rPr lang="en-US"/>
              <a:t>balanced multi-way search </a:t>
            </a:r>
            <a:r>
              <a:rPr lang="en-US" dirty="0"/>
              <a:t>trees:</a:t>
            </a:r>
          </a:p>
          <a:p>
            <a:pPr lvl="1"/>
            <a:r>
              <a:rPr lang="en-US" b="1" dirty="0"/>
              <a:t>2-3 trees</a:t>
            </a:r>
          </a:p>
          <a:p>
            <a:pPr lvl="1"/>
            <a:r>
              <a:rPr lang="en-US" b="1" dirty="0"/>
              <a:t>2-3-4 trees </a:t>
            </a:r>
            <a:r>
              <a:rPr lang="en-US" dirty="0"/>
              <a:t>or </a:t>
            </a:r>
            <a:r>
              <a:rPr lang="en-US" b="1" dirty="0"/>
              <a:t>(2,4) trees</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29</a:t>
            </a:fld>
            <a:endParaRPr lang="el-GR"/>
          </a:p>
        </p:txBody>
      </p:sp>
    </p:spTree>
    <p:extLst>
      <p:ext uri="{BB962C8B-B14F-4D97-AF65-F5344CB8AC3E}">
        <p14:creationId xmlns:p14="http://schemas.microsoft.com/office/powerpoint/2010/main" val="89429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tree is </a:t>
                </a:r>
                <a:r>
                  <a:rPr lang="en-US" b="1" dirty="0"/>
                  <a:t>ordered</a:t>
                </a:r>
                <a:r>
                  <a:rPr lang="en-US" dirty="0"/>
                  <a:t> if there is a linear ordering defined for the children of each node; that  is, we can identify children of a node as being the first, the second, third and so on.</a:t>
                </a:r>
              </a:p>
              <a:p>
                <a:r>
                  <a:rPr lang="en-US" dirty="0"/>
                  <a:t>Let </a:t>
                </a:r>
                <a14:m>
                  <m:oMath xmlns:m="http://schemas.openxmlformats.org/officeDocument/2006/math">
                    <m:r>
                      <a:rPr lang="en-US" b="0" i="1" smtClean="0">
                        <a:latin typeface="Cambria Math"/>
                      </a:rPr>
                      <m:t>𝑣</m:t>
                    </m:r>
                  </m:oMath>
                </a14:m>
                <a:r>
                  <a:rPr lang="en-US" dirty="0"/>
                  <a:t> be a node of an ordered tree. We say that </a:t>
                </a:r>
                <a14:m>
                  <m:oMath xmlns:m="http://schemas.openxmlformats.org/officeDocument/2006/math">
                    <m:r>
                      <a:rPr lang="en-US" b="0" i="1" smtClean="0">
                        <a:latin typeface="Cambria Math"/>
                      </a:rPr>
                      <m:t>𝑣</m:t>
                    </m:r>
                  </m:oMath>
                </a14:m>
                <a:r>
                  <a:rPr lang="en-US" dirty="0"/>
                  <a:t> is a </a:t>
                </a:r>
                <a14:m>
                  <m:oMath xmlns:m="http://schemas.openxmlformats.org/officeDocument/2006/math">
                    <m:r>
                      <a:rPr lang="en-US" b="1" i="1" smtClean="0">
                        <a:latin typeface="Cambria Math"/>
                      </a:rPr>
                      <m:t>𝒅</m:t>
                    </m:r>
                  </m:oMath>
                </a14:m>
                <a:r>
                  <a:rPr lang="en-US" b="1" dirty="0"/>
                  <a:t>-node </a:t>
                </a:r>
                <a:r>
                  <a:rPr lang="en-US" dirty="0"/>
                  <a:t>if </a:t>
                </a:r>
                <a14:m>
                  <m:oMath xmlns:m="http://schemas.openxmlformats.org/officeDocument/2006/math">
                    <m:r>
                      <a:rPr lang="en-US" i="1">
                        <a:latin typeface="Cambria Math"/>
                      </a:rPr>
                      <m:t>𝑣</m:t>
                    </m:r>
                  </m:oMath>
                </a14:m>
                <a:r>
                  <a:rPr lang="en-US" dirty="0"/>
                  <a:t> has </a:t>
                </a:r>
                <a14:m>
                  <m:oMath xmlns:m="http://schemas.openxmlformats.org/officeDocument/2006/math">
                    <m:r>
                      <a:rPr lang="en-US" i="1">
                        <a:latin typeface="Cambria Math"/>
                      </a:rPr>
                      <m:t>𝑑</m:t>
                    </m:r>
                  </m:oMath>
                </a14:m>
                <a:r>
                  <a:rPr lang="en-US" dirty="0"/>
                  <a:t> children.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3</a:t>
            </a:fld>
            <a:endParaRPr lang="el-GR"/>
          </a:p>
        </p:txBody>
      </p:sp>
    </p:spTree>
    <p:extLst>
      <p:ext uri="{BB962C8B-B14F-4D97-AF65-F5344CB8AC3E}">
        <p14:creationId xmlns:p14="http://schemas.microsoft.com/office/powerpoint/2010/main" val="86337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Trees</a:t>
            </a:r>
          </a:p>
        </p:txBody>
      </p:sp>
      <p:sp>
        <p:nvSpPr>
          <p:cNvPr id="3" name="Content Placeholder 2"/>
          <p:cNvSpPr>
            <a:spLocks noGrp="1"/>
          </p:cNvSpPr>
          <p:nvPr>
            <p:ph idx="1"/>
          </p:nvPr>
        </p:nvSpPr>
        <p:spPr/>
        <p:txBody>
          <a:bodyPr>
            <a:normAutofit/>
          </a:bodyPr>
          <a:lstStyle/>
          <a:p>
            <a:r>
              <a:rPr lang="en-US" dirty="0"/>
              <a:t>A </a:t>
            </a:r>
            <a:r>
              <a:rPr lang="en-US" b="1" dirty="0"/>
              <a:t>2-3 tree </a:t>
            </a:r>
            <a:r>
              <a:rPr lang="en-US" dirty="0"/>
              <a:t>is a multi-way search tree which has the following properties:</a:t>
            </a:r>
          </a:p>
          <a:p>
            <a:r>
              <a:rPr lang="en-US" b="1" dirty="0"/>
              <a:t>Size property</a:t>
            </a:r>
            <a:r>
              <a:rPr lang="en-US" dirty="0"/>
              <a:t>: Each internal node contains one or two entries, and has either two or three children.</a:t>
            </a:r>
          </a:p>
          <a:p>
            <a:r>
              <a:rPr lang="en-US" b="1" dirty="0"/>
              <a:t>Depth property</a:t>
            </a:r>
            <a:r>
              <a:rPr lang="en-US" dirty="0"/>
              <a:t>: All leaves of the tree are empty trees that have the same depth (lie on a single bottom level).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30</a:t>
            </a:fld>
            <a:endParaRPr lang="en-US"/>
          </a:p>
        </p:txBody>
      </p:sp>
    </p:spTree>
    <p:extLst>
      <p:ext uri="{BB962C8B-B14F-4D97-AF65-F5344CB8AC3E}">
        <p14:creationId xmlns:p14="http://schemas.microsoft.com/office/powerpoint/2010/main" val="1470522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of 2-3 Tree</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31</a:t>
            </a:fld>
            <a:endParaRPr lang="en-US"/>
          </a:p>
        </p:txBody>
      </p:sp>
    </p:spTree>
    <p:extLst>
      <p:ext uri="{BB962C8B-B14F-4D97-AF65-F5344CB8AC3E}">
        <p14:creationId xmlns:p14="http://schemas.microsoft.com/office/powerpoint/2010/main" val="940924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in 2-3 Trees</a:t>
            </a:r>
          </a:p>
        </p:txBody>
      </p:sp>
      <p:sp>
        <p:nvSpPr>
          <p:cNvPr id="3" name="Content Placeholder 2"/>
          <p:cNvSpPr>
            <a:spLocks noGrp="1"/>
          </p:cNvSpPr>
          <p:nvPr>
            <p:ph idx="1"/>
          </p:nvPr>
        </p:nvSpPr>
        <p:spPr/>
        <p:txBody>
          <a:bodyPr/>
          <a:lstStyle/>
          <a:p>
            <a:r>
              <a:rPr lang="en-US" dirty="0"/>
              <a:t>To search for the key L, for example, we start at the root and since L &gt; H, we follow the pointer to the right </a:t>
            </a:r>
            <a:r>
              <a:rPr lang="en-US" dirty="0" err="1"/>
              <a:t>subtree</a:t>
            </a:r>
            <a:r>
              <a:rPr lang="en-US" dirty="0"/>
              <a:t> of the root node. </a:t>
            </a:r>
          </a:p>
          <a:p>
            <a:r>
              <a:rPr lang="en-US" dirty="0"/>
              <a:t>Now we note that L lies between J and N, so we follow the middle pointer between the nodes J and N to the node containing the keys K and L.</a:t>
            </a:r>
          </a:p>
          <a:p>
            <a:r>
              <a:rPr lang="en-US" dirty="0"/>
              <a:t>L is found and the search terminates.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32</a:t>
            </a:fld>
            <a:endParaRPr lang="en-US"/>
          </a:p>
        </p:txBody>
      </p:sp>
    </p:spTree>
    <p:extLst>
      <p:ext uri="{BB962C8B-B14F-4D97-AF65-F5344CB8AC3E}">
        <p14:creationId xmlns:p14="http://schemas.microsoft.com/office/powerpoint/2010/main" val="3507217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Search for Key L</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b="1"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33</a:t>
            </a:fld>
            <a:endParaRPr lang="en-US"/>
          </a:p>
        </p:txBody>
      </p:sp>
      <p:cxnSp>
        <p:nvCxnSpPr>
          <p:cNvPr id="12" name="Straight Arrow Connector 11"/>
          <p:cNvCxnSpPr>
            <a:stCxn id="4" idx="5"/>
          </p:cNvCxnSpPr>
          <p:nvPr/>
        </p:nvCxnSpPr>
        <p:spPr>
          <a:xfrm>
            <a:off x="5153181" y="2181964"/>
            <a:ext cx="1207683" cy="399708"/>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06964" y="3229744"/>
            <a:ext cx="337244" cy="113536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4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a:t>
            </a:r>
          </a:p>
        </p:txBody>
      </p:sp>
      <p:sp>
        <p:nvSpPr>
          <p:cNvPr id="3" name="Content Placeholder 2"/>
          <p:cNvSpPr>
            <a:spLocks noGrp="1"/>
          </p:cNvSpPr>
          <p:nvPr>
            <p:ph idx="1"/>
          </p:nvPr>
        </p:nvSpPr>
        <p:spPr/>
        <p:txBody>
          <a:bodyPr>
            <a:normAutofit fontScale="85000" lnSpcReduction="20000"/>
          </a:bodyPr>
          <a:lstStyle/>
          <a:p>
            <a:r>
              <a:rPr lang="en-US" dirty="0"/>
              <a:t>Suppose we want to insert the new key B into the tree.</a:t>
            </a:r>
          </a:p>
          <a:p>
            <a:r>
              <a:rPr lang="en-US" dirty="0"/>
              <a:t>Since B&lt;H, we follow the left pointer from the root node to the node containing D in the second row.</a:t>
            </a:r>
          </a:p>
          <a:p>
            <a:r>
              <a:rPr lang="en-US" dirty="0"/>
              <a:t>Then we follow the left pointer of D’s node to the node containing A.</a:t>
            </a:r>
          </a:p>
          <a:p>
            <a:r>
              <a:rPr lang="en-US" dirty="0"/>
              <a:t>Since B&gt;A, we follow the right pointer of A’s node which lead us to an </a:t>
            </a:r>
            <a:r>
              <a:rPr lang="en-US" b="1" dirty="0"/>
              <a:t>empty tree </a:t>
            </a:r>
            <a:r>
              <a:rPr lang="en-US" dirty="0"/>
              <a:t>(an external node). </a:t>
            </a:r>
          </a:p>
          <a:p>
            <a:r>
              <a:rPr lang="en-US" dirty="0"/>
              <a:t>Then we go back to the parent of the external node and try to store the new key there. </a:t>
            </a:r>
          </a:p>
          <a:p>
            <a:r>
              <a:rPr lang="en-US" dirty="0"/>
              <a:t>The node containing A has room for one more key so we store key B there. We also add a new empty child to this node.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34</a:t>
            </a:fld>
            <a:endParaRPr lang="en-US"/>
          </a:p>
        </p:txBody>
      </p:sp>
    </p:spTree>
    <p:extLst>
      <p:ext uri="{BB962C8B-B14F-4D97-AF65-F5344CB8AC3E}">
        <p14:creationId xmlns:p14="http://schemas.microsoft.com/office/powerpoint/2010/main" val="1441775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35</a:t>
            </a:fld>
            <a:endParaRPr lang="en-US"/>
          </a:p>
        </p:txBody>
      </p:sp>
    </p:spTree>
    <p:extLst>
      <p:ext uri="{BB962C8B-B14F-4D97-AF65-F5344CB8AC3E}">
        <p14:creationId xmlns:p14="http://schemas.microsoft.com/office/powerpoint/2010/main" val="1992011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B</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43608" y="4536022"/>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755576"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0364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899592"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582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36</a:t>
            </a:fld>
            <a:endParaRPr lang="en-US"/>
          </a:p>
        </p:txBody>
      </p:sp>
      <p:cxnSp>
        <p:nvCxnSpPr>
          <p:cNvPr id="10" name="Straight Arrow Connector 9"/>
          <p:cNvCxnSpPr/>
          <p:nvPr/>
        </p:nvCxnSpPr>
        <p:spPr>
          <a:xfrm flipH="1">
            <a:off x="2915816" y="2137502"/>
            <a:ext cx="1537692" cy="593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403648" y="3090374"/>
            <a:ext cx="1006004" cy="14456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48" idx="0"/>
          </p:cNvCxnSpPr>
          <p:nvPr/>
        </p:nvCxnSpPr>
        <p:spPr>
          <a:xfrm flipH="1">
            <a:off x="1547664" y="4701748"/>
            <a:ext cx="180020" cy="8009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105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37</a:t>
            </a:fld>
            <a:endParaRPr lang="en-US"/>
          </a:p>
        </p:txBody>
      </p:sp>
    </p:spTree>
    <p:extLst>
      <p:ext uri="{BB962C8B-B14F-4D97-AF65-F5344CB8AC3E}">
        <p14:creationId xmlns:p14="http://schemas.microsoft.com/office/powerpoint/2010/main" val="720595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normAutofit fontScale="92500" lnSpcReduction="10000"/>
          </a:bodyPr>
          <a:lstStyle/>
          <a:p>
            <a:r>
              <a:rPr lang="en-US" dirty="0"/>
              <a:t>Let us now insert key M. This leads to the attempt to add M to the node containing K and L which now </a:t>
            </a:r>
            <a:r>
              <a:rPr lang="en-US" b="1" dirty="0"/>
              <a:t>overflows</a:t>
            </a:r>
            <a:r>
              <a:rPr lang="en-US" dirty="0"/>
              <a:t> with keys K, L and M.</a:t>
            </a:r>
          </a:p>
          <a:p>
            <a:r>
              <a:rPr lang="en-US" dirty="0"/>
              <a:t>The strategy for such cases is to </a:t>
            </a:r>
            <a:r>
              <a:rPr lang="en-US" b="1" dirty="0"/>
              <a:t>split the overflowed node into two nodes and pass the middle key to the parent.</a:t>
            </a:r>
          </a:p>
          <a:p>
            <a:r>
              <a:rPr lang="en-US" dirty="0"/>
              <a:t>Hence we split the overflowed node into two new nodes containing K and M respectively.</a:t>
            </a:r>
          </a:p>
          <a:p>
            <a:r>
              <a:rPr lang="en-US" dirty="0"/>
              <a:t>We also pass the middle key L to the parent node containing J and 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38</a:t>
            </a:fld>
            <a:endParaRPr lang="en-US"/>
          </a:p>
        </p:txBody>
      </p:sp>
    </p:spTree>
    <p:extLst>
      <p:ext uri="{BB962C8B-B14F-4D97-AF65-F5344CB8AC3E}">
        <p14:creationId xmlns:p14="http://schemas.microsoft.com/office/powerpoint/2010/main" val="159736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lstStyle/>
          <a:p>
            <a:r>
              <a:rPr lang="en-US" dirty="0"/>
              <a:t>The attempt to add L to this parent node results in a new overflowed node in which the key L lies between keys J and N.</a:t>
            </a:r>
          </a:p>
          <a:p>
            <a:r>
              <a:rPr lang="en-US" dirty="0"/>
              <a:t>So we split this parent node into new nodes containing J and N respectively, and we pass the middle key L up to the root.</a:t>
            </a:r>
          </a:p>
          <a:p>
            <a:r>
              <a:rPr lang="en-US" dirty="0"/>
              <a:t>The root has room for L so we store it there.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39</a:t>
            </a:fld>
            <a:endParaRPr lang="en-US"/>
          </a:p>
        </p:txBody>
      </p:sp>
    </p:spTree>
    <p:extLst>
      <p:ext uri="{BB962C8B-B14F-4D97-AF65-F5344CB8AC3E}">
        <p14:creationId xmlns:p14="http://schemas.microsoft.com/office/powerpoint/2010/main" val="311057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 </a:t>
                </a:r>
                <a:r>
                  <a:rPr lang="en-US" b="1" dirty="0"/>
                  <a:t>multi-way search tree </a:t>
                </a:r>
                <a:r>
                  <a:rPr lang="en-US" dirty="0"/>
                  <a:t>is an ordered tree </a:t>
                </a:r>
                <a14:m>
                  <m:oMath xmlns:m="http://schemas.openxmlformats.org/officeDocument/2006/math">
                    <m:r>
                      <a:rPr lang="en-US" b="0" i="1" smtClean="0">
                        <a:latin typeface="Cambria Math"/>
                      </a:rPr>
                      <m:t>𝑇</m:t>
                    </m:r>
                  </m:oMath>
                </a14:m>
                <a:r>
                  <a:rPr lang="en-US" dirty="0"/>
                  <a:t> that has the following properties:</a:t>
                </a:r>
              </a:p>
              <a:p>
                <a:pPr lvl="1"/>
                <a:r>
                  <a:rPr lang="en-US" dirty="0"/>
                  <a:t>Each internal node of </a:t>
                </a:r>
                <a14:m>
                  <m:oMath xmlns:m="http://schemas.openxmlformats.org/officeDocument/2006/math">
                    <m:r>
                      <a:rPr lang="en-US" i="1">
                        <a:latin typeface="Cambria Math"/>
                      </a:rPr>
                      <m:t>𝑇</m:t>
                    </m:r>
                  </m:oMath>
                </a14:m>
                <a:r>
                  <a:rPr lang="en-US" dirty="0"/>
                  <a:t> has at least 2 children. That is, each internal node is a </a:t>
                </a:r>
                <a14:m>
                  <m:oMath xmlns:m="http://schemas.openxmlformats.org/officeDocument/2006/math">
                    <m:r>
                      <a:rPr lang="en-US" b="0" i="1" smtClean="0">
                        <a:latin typeface="Cambria Math"/>
                      </a:rPr>
                      <m:t>𝑑</m:t>
                    </m:r>
                  </m:oMath>
                </a14:m>
                <a:r>
                  <a:rPr lang="en-US" dirty="0"/>
                  <a:t>-node such that </a:t>
                </a:r>
                <a14:m>
                  <m:oMath xmlns:m="http://schemas.openxmlformats.org/officeDocument/2006/math">
                    <m:r>
                      <a:rPr lang="en-US" b="0" i="1" smtClean="0">
                        <a:latin typeface="Cambria Math"/>
                      </a:rPr>
                      <m:t>𝑑</m:t>
                    </m:r>
                    <m:r>
                      <a:rPr lang="en-US" b="0" i="1" smtClean="0">
                        <a:latin typeface="Cambria Math"/>
                        <a:ea typeface="Cambria Math"/>
                      </a:rPr>
                      <m:t>≥2.</m:t>
                    </m:r>
                  </m:oMath>
                </a14:m>
                <a:endParaRPr lang="en-US" dirty="0"/>
              </a:p>
              <a:p>
                <a:pPr lvl="1"/>
                <a:r>
                  <a:rPr lang="en-US" dirty="0"/>
                  <a:t>Each internal </a:t>
                </a:r>
                <a14:m>
                  <m:oMath xmlns:m="http://schemas.openxmlformats.org/officeDocument/2006/math">
                    <m:r>
                      <a:rPr lang="en-US" i="1">
                        <a:latin typeface="Cambria Math"/>
                      </a:rPr>
                      <m:t>𝑑</m:t>
                    </m:r>
                  </m:oMath>
                </a14:m>
                <a:r>
                  <a:rPr lang="en-US" dirty="0"/>
                  <a:t>-node of </a:t>
                </a:r>
                <a14:m>
                  <m:oMath xmlns:m="http://schemas.openxmlformats.org/officeDocument/2006/math">
                    <m:r>
                      <a:rPr lang="en-US" i="1">
                        <a:latin typeface="Cambria Math"/>
                      </a:rPr>
                      <m:t>𝑇</m:t>
                    </m:r>
                  </m:oMath>
                </a14:m>
                <a:r>
                  <a:rPr lang="en-US" dirty="0"/>
                  <a:t> with children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𝑑</m:t>
                        </m:r>
                      </m:sub>
                    </m:sSub>
                  </m:oMath>
                </a14:m>
                <a:r>
                  <a:rPr lang="en-US" dirty="0"/>
                  <a:t> stores an ordered set of </a:t>
                </a:r>
                <a14:m>
                  <m:oMath xmlns:m="http://schemas.openxmlformats.org/officeDocument/2006/math">
                    <m:r>
                      <a:rPr lang="en-US" b="0" i="1" smtClean="0">
                        <a:latin typeface="Cambria Math"/>
                      </a:rPr>
                      <m:t>𝑑</m:t>
                    </m:r>
                    <m:r>
                      <a:rPr lang="en-US" b="0" i="1" smtClean="0">
                        <a:latin typeface="Cambria Math"/>
                      </a:rPr>
                      <m:t>−1</m:t>
                    </m:r>
                  </m:oMath>
                </a14:m>
                <a:r>
                  <a:rPr lang="en-US" dirty="0"/>
                  <a:t> key-value entries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d>
                    <m:r>
                      <a:rPr lang="en-US" b="0" i="0" smtClean="0">
                        <a:latin typeface="Cambria Math"/>
                      </a:rPr>
                      <m:t>,</m:t>
                    </m:r>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𝑑</m:t>
                            </m:r>
                            <m:r>
                              <a:rPr lang="en-US" b="0" i="1" smtClean="0">
                                <a:latin typeface="Cambria Math"/>
                              </a:rPr>
                              <m:t>−1</m:t>
                            </m:r>
                          </m:sub>
                        </m:sSub>
                      </m:e>
                    </m:d>
                    <m:r>
                      <a:rPr lang="en-US" b="0" i="1" smtClean="0">
                        <a:latin typeface="Cambria Math"/>
                      </a:rPr>
                      <m:t>,</m:t>
                    </m:r>
                  </m:oMath>
                </a14:m>
                <a:r>
                  <a:rPr lang="en-US" dirty="0"/>
                  <a:t> where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𝑘</m:t>
                        </m:r>
                      </m:e>
                      <m:sub>
                        <m:r>
                          <a:rPr lang="en-US" b="0" i="1" dirty="0" smtClean="0">
                            <a:latin typeface="Cambria Math"/>
                          </a:rPr>
                          <m:t>1</m:t>
                        </m:r>
                      </m:sub>
                    </m:sSub>
                    <m:r>
                      <a:rPr lang="en-US" dirty="0">
                        <a:latin typeface="Cambria Math"/>
                        <a:ea typeface="Cambria Math"/>
                      </a:rPr>
                      <m:t>≤</m:t>
                    </m:r>
                    <m:r>
                      <a:rPr lang="en-US" i="1" dirty="0" smtClean="0">
                        <a:latin typeface="Cambria Math"/>
                        <a:ea typeface="Cambria Math"/>
                      </a:rPr>
                      <m:t>⋯≤</m:t>
                    </m:r>
                    <m:sSub>
                      <m:sSubPr>
                        <m:ctrlPr>
                          <a:rPr lang="en-US" i="1" dirty="0" smtClean="0">
                            <a:latin typeface="Cambria Math" panose="02040503050406030204" pitchFamily="18" charset="0"/>
                            <a:ea typeface="Cambria Math"/>
                          </a:rPr>
                        </m:ctrlPr>
                      </m:sSubPr>
                      <m:e>
                        <m:r>
                          <a:rPr lang="en-US" b="0" i="1" dirty="0" smtClean="0">
                            <a:latin typeface="Cambria Math"/>
                            <a:ea typeface="Cambria Math"/>
                          </a:rPr>
                          <m:t>𝑘</m:t>
                        </m:r>
                      </m:e>
                      <m:sub>
                        <m:r>
                          <a:rPr lang="en-US" b="0" i="1" dirty="0" smtClean="0">
                            <a:latin typeface="Cambria Math"/>
                            <a:ea typeface="Cambria Math"/>
                          </a:rPr>
                          <m:t>𝑑</m:t>
                        </m:r>
                        <m:r>
                          <a:rPr lang="en-US" b="0" i="1" dirty="0" smtClean="0">
                            <a:latin typeface="Cambria Math"/>
                            <a:ea typeface="Cambria Math"/>
                          </a:rPr>
                          <m:t>−1</m:t>
                        </m:r>
                      </m:sub>
                    </m:sSub>
                    <m:r>
                      <a:rPr lang="en-US" b="0" i="1" dirty="0" smtClean="0">
                        <a:latin typeface="Cambria Math"/>
                        <a:ea typeface="Cambria Math"/>
                      </a:rPr>
                      <m:t>.</m:t>
                    </m:r>
                  </m:oMath>
                </a14:m>
                <a:endParaRPr lang="en-US" dirty="0"/>
              </a:p>
              <a:p>
                <a:pPr lvl="1"/>
                <a:r>
                  <a:rPr lang="en-US" dirty="0"/>
                  <a:t>Let us conveniently define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0</m:t>
                        </m:r>
                      </m:sub>
                    </m:sSub>
                    <m:r>
                      <a:rPr lang="en-US" b="0" i="0" smtClean="0">
                        <a:latin typeface="Cambria Math"/>
                      </a:rPr>
                      <m:t>=−</m:t>
                    </m:r>
                    <m:r>
                      <a:rPr lang="en-US" b="0" i="1" smtClean="0">
                        <a:latin typeface="Cambria Math"/>
                        <a:ea typeface="Cambria Math"/>
                      </a:rPr>
                      <m:t>∞</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𝑑</m:t>
                        </m:r>
                      </m:sub>
                    </m:sSub>
                    <m:r>
                      <a:rPr lang="en-US" b="0" i="1" smtClean="0">
                        <a:latin typeface="Cambria Math"/>
                      </a:rPr>
                      <m:t>=+</m:t>
                    </m:r>
                    <m:r>
                      <a:rPr lang="en-US" b="0" i="1" smtClean="0">
                        <a:latin typeface="Cambria Math"/>
                        <a:ea typeface="Cambria Math"/>
                      </a:rPr>
                      <m:t>∞.</m:t>
                    </m:r>
                  </m:oMath>
                </a14:m>
                <a:r>
                  <a:rPr lang="en-US" dirty="0"/>
                  <a:t> For each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stored at a node in the </a:t>
                </a:r>
                <a:r>
                  <a:rPr lang="en-US" dirty="0" err="1"/>
                  <a:t>subtree</a:t>
                </a:r>
                <a:r>
                  <a:rPr lang="en-US" dirty="0"/>
                  <a:t> of </a:t>
                </a:r>
                <a14:m>
                  <m:oMath xmlns:m="http://schemas.openxmlformats.org/officeDocument/2006/math">
                    <m:r>
                      <a:rPr lang="en-US" b="0" i="1" smtClean="0">
                        <a:latin typeface="Cambria Math"/>
                      </a:rPr>
                      <m:t>𝑣</m:t>
                    </m:r>
                  </m:oMath>
                </a14:m>
                <a:r>
                  <a:rPr lang="en-US" dirty="0"/>
                  <a:t> rooted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r>
                      <a:rPr lang="en-US" b="0" i="1" smtClean="0">
                        <a:latin typeface="Cambria Math"/>
                      </a:rPr>
                      <m:t>𝑖</m:t>
                    </m:r>
                    <m:r>
                      <a:rPr lang="en-US" b="0" i="1" smtClean="0">
                        <a:latin typeface="Cambria Math"/>
                      </a:rPr>
                      <m:t>=1,⋯,</m:t>
                    </m:r>
                    <m:r>
                      <a:rPr lang="en-US" b="0" i="1" smtClean="0">
                        <a:latin typeface="Cambria Math"/>
                      </a:rPr>
                      <m:t>𝑑</m:t>
                    </m:r>
                  </m:oMath>
                </a14:m>
                <a:r>
                  <a:rPr lang="en-US" dirty="0"/>
                  <a:t>, we have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r>
                          <a:rPr lang="en-US" b="0" i="1" smtClean="0">
                            <a:latin typeface="Cambria Math"/>
                          </a:rPr>
                          <m:t>−1</m:t>
                        </m:r>
                      </m:sub>
                    </m:sSub>
                    <m:r>
                      <a:rPr lang="en-US"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a:t>
            </a:fld>
            <a:endParaRPr lang="el-GR"/>
          </a:p>
        </p:txBody>
      </p:sp>
    </p:spTree>
    <p:extLst>
      <p:ext uri="{BB962C8B-B14F-4D97-AF65-F5344CB8AC3E}">
        <p14:creationId xmlns:p14="http://schemas.microsoft.com/office/powerpoint/2010/main" val="1015695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40</a:t>
            </a:fld>
            <a:endParaRPr lang="en-US"/>
          </a:p>
        </p:txBody>
      </p:sp>
    </p:spTree>
    <p:extLst>
      <p:ext uri="{BB962C8B-B14F-4D97-AF65-F5344CB8AC3E}">
        <p14:creationId xmlns:p14="http://schemas.microsoft.com/office/powerpoint/2010/main" val="3977115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49452"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68776"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9532" y="2905708"/>
            <a:ext cx="1558652"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6" idx="0"/>
          </p:cNvCxnSpPr>
          <p:nvPr/>
        </p:nvCxnSpPr>
        <p:spPr>
          <a:xfrm flipH="1">
            <a:off x="6288856" y="2905708"/>
            <a:ext cx="371376"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3" name="TextBox 42"/>
          <p:cNvSpPr txBox="1"/>
          <p:nvPr/>
        </p:nvSpPr>
        <p:spPr>
          <a:xfrm>
            <a:off x="5890940" y="4456514"/>
            <a:ext cx="432048" cy="369332"/>
          </a:xfrm>
          <a:prstGeom prst="rect">
            <a:avLst/>
          </a:prstGeom>
          <a:noFill/>
        </p:spPr>
        <p:txBody>
          <a:bodyPr wrap="square" rtlCol="0">
            <a:spAutoFit/>
          </a:bodyPr>
          <a:lstStyle/>
          <a:p>
            <a:r>
              <a:rPr lang="en-US" dirty="0"/>
              <a:t>K</a:t>
            </a:r>
          </a:p>
        </p:txBody>
      </p:sp>
      <p:sp>
        <p:nvSpPr>
          <p:cNvPr id="44" name="TextBox 43"/>
          <p:cNvSpPr txBox="1"/>
          <p:nvPr/>
        </p:nvSpPr>
        <p:spPr>
          <a:xfrm>
            <a:off x="6360864" y="4456982"/>
            <a:ext cx="432048" cy="369332"/>
          </a:xfrm>
          <a:prstGeom prst="rect">
            <a:avLst/>
          </a:prstGeom>
          <a:noFill/>
        </p:spPr>
        <p:txBody>
          <a:bodyPr wrap="square" rtlCol="0">
            <a:spAutoFit/>
          </a:bodyPr>
          <a:lstStyle/>
          <a:p>
            <a:r>
              <a:rPr lang="en-US" dirty="0"/>
              <a:t>L</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746924" y="5541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95330" y="552843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209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806108"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339346" y="469276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90940"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41</a:t>
            </a:fld>
            <a:endParaRPr lang="en-US"/>
          </a:p>
        </p:txBody>
      </p:sp>
      <p:sp>
        <p:nvSpPr>
          <p:cNvPr id="79" name="TextBox 78"/>
          <p:cNvSpPr txBox="1"/>
          <p:nvPr/>
        </p:nvSpPr>
        <p:spPr>
          <a:xfrm>
            <a:off x="5720571" y="5860316"/>
            <a:ext cx="1447273" cy="646331"/>
          </a:xfrm>
          <a:prstGeom prst="rect">
            <a:avLst/>
          </a:prstGeom>
          <a:noFill/>
        </p:spPr>
        <p:txBody>
          <a:bodyPr wrap="square" rtlCol="0">
            <a:spAutoFit/>
          </a:bodyPr>
          <a:lstStyle/>
          <a:p>
            <a:r>
              <a:rPr lang="en-US" dirty="0"/>
              <a:t>M overflows </a:t>
            </a:r>
          </a:p>
          <a:p>
            <a:r>
              <a:rPr lang="en-US" dirty="0"/>
              <a:t>this node</a:t>
            </a:r>
          </a:p>
        </p:txBody>
      </p:sp>
    </p:spTree>
    <p:extLst>
      <p:ext uri="{BB962C8B-B14F-4D97-AF65-F5344CB8AC3E}">
        <p14:creationId xmlns:p14="http://schemas.microsoft.com/office/powerpoint/2010/main" val="2844641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940152"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42</a:t>
            </a:fld>
            <a:endParaRPr lang="en-US"/>
          </a:p>
        </p:txBody>
      </p:sp>
      <p:sp>
        <p:nvSpPr>
          <p:cNvPr id="79" name="TextBox 78"/>
          <p:cNvSpPr txBox="1"/>
          <p:nvPr/>
        </p:nvSpPr>
        <p:spPr>
          <a:xfrm>
            <a:off x="5262644" y="5861798"/>
            <a:ext cx="2091788" cy="923330"/>
          </a:xfrm>
          <a:prstGeom prst="rect">
            <a:avLst/>
          </a:prstGeom>
          <a:noFill/>
        </p:spPr>
        <p:txBody>
          <a:bodyPr wrap="square" rtlCol="0">
            <a:spAutoFit/>
          </a:bodyPr>
          <a:lstStyle/>
          <a:p>
            <a:r>
              <a:rPr lang="en-US" dirty="0"/>
              <a:t>The node is split in two and L is passed to the parent node</a:t>
            </a:r>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a:t>M</a:t>
            </a:r>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8063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5" name="Oval 14"/>
          <p:cNvSpPr/>
          <p:nvPr/>
        </p:nvSpPr>
        <p:spPr>
          <a:xfrm>
            <a:off x="5940152" y="2581672"/>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53508"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28184" y="272104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65618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85556" y="1952836"/>
            <a:ext cx="177467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2677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79912" y="435193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43808" y="2915816"/>
            <a:ext cx="144016" cy="1449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499992" y="2892536"/>
            <a:ext cx="1695276"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85" idx="0"/>
          </p:cNvCxnSpPr>
          <p:nvPr/>
        </p:nvCxnSpPr>
        <p:spPr>
          <a:xfrm flipH="1">
            <a:off x="5757552" y="2905708"/>
            <a:ext cx="902680" cy="150749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581772" y="4541234"/>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3044528" y="454138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564832" y="4552572"/>
            <a:ext cx="432048" cy="369332"/>
          </a:xfrm>
          <a:prstGeom prst="rect">
            <a:avLst/>
          </a:prstGeom>
          <a:noFill/>
        </p:spPr>
        <p:txBody>
          <a:bodyPr wrap="square" rtlCol="0">
            <a:spAutoFit/>
          </a:bodyPr>
          <a:lstStyle/>
          <a:p>
            <a:r>
              <a:rPr lang="en-US" dirty="0"/>
              <a:t>I</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4786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0051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40965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135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4528"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53668" y="4706334"/>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932040" y="55542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83584"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6144"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1822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43</a:t>
            </a:fld>
            <a:endParaRPr lang="en-US"/>
          </a:p>
        </p:txBody>
      </p:sp>
      <p:sp>
        <p:nvSpPr>
          <p:cNvPr id="79" name="TextBox 78"/>
          <p:cNvSpPr txBox="1"/>
          <p:nvPr/>
        </p:nvSpPr>
        <p:spPr>
          <a:xfrm>
            <a:off x="7343009" y="2276872"/>
            <a:ext cx="1693487" cy="646331"/>
          </a:xfrm>
          <a:prstGeom prst="rect">
            <a:avLst/>
          </a:prstGeom>
          <a:noFill/>
        </p:spPr>
        <p:txBody>
          <a:bodyPr wrap="square" rtlCol="0">
            <a:spAutoFit/>
          </a:bodyPr>
          <a:lstStyle/>
          <a:p>
            <a:r>
              <a:rPr lang="en-US" dirty="0"/>
              <a:t>L overflows</a:t>
            </a:r>
          </a:p>
          <a:p>
            <a:r>
              <a:rPr lang="en-US" dirty="0"/>
              <a:t>this node</a:t>
            </a:r>
          </a:p>
        </p:txBody>
      </p:sp>
      <p:sp>
        <p:nvSpPr>
          <p:cNvPr id="77" name="Oval 76"/>
          <p:cNvSpPr/>
          <p:nvPr/>
        </p:nvSpPr>
        <p:spPr>
          <a:xfrm>
            <a:off x="6308538" y="43777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577114" y="4552572"/>
            <a:ext cx="432048" cy="369332"/>
          </a:xfrm>
          <a:prstGeom prst="rect">
            <a:avLst/>
          </a:prstGeom>
          <a:noFill/>
        </p:spPr>
        <p:txBody>
          <a:bodyPr wrap="square" rtlCol="0">
            <a:spAutoFit/>
          </a:bodyPr>
          <a:lstStyle/>
          <a:p>
            <a:r>
              <a:rPr lang="en-US" dirty="0"/>
              <a:t>M</a:t>
            </a:r>
          </a:p>
        </p:txBody>
      </p:sp>
      <p:sp>
        <p:nvSpPr>
          <p:cNvPr id="80" name="Rectangle 79"/>
          <p:cNvSpPr/>
          <p:nvPr/>
        </p:nvSpPr>
        <p:spPr>
          <a:xfrm>
            <a:off x="5879911" y="551991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37220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924910"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Arrow Connector 82"/>
          <p:cNvCxnSpPr/>
          <p:nvPr/>
        </p:nvCxnSpPr>
        <p:spPr>
          <a:xfrm>
            <a:off x="7056908" y="4755691"/>
            <a:ext cx="24036"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494201" y="4755691"/>
            <a:ext cx="22015"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319836" y="44132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598739" y="4606190"/>
            <a:ext cx="536030" cy="369332"/>
          </a:xfrm>
          <a:prstGeom prst="rect">
            <a:avLst/>
          </a:prstGeom>
          <a:noFill/>
        </p:spPr>
        <p:txBody>
          <a:bodyPr wrap="square" rtlCol="0">
            <a:spAutoFit/>
          </a:bodyPr>
          <a:lstStyle/>
          <a:p>
            <a:r>
              <a:rPr lang="en-US" dirty="0"/>
              <a:t>K</a:t>
            </a:r>
          </a:p>
        </p:txBody>
      </p:sp>
      <p:cxnSp>
        <p:nvCxnSpPr>
          <p:cNvPr id="87" name="Straight Arrow Connector 86"/>
          <p:cNvCxnSpPr/>
          <p:nvPr/>
        </p:nvCxnSpPr>
        <p:spPr>
          <a:xfrm>
            <a:off x="5984299" y="4763870"/>
            <a:ext cx="0" cy="73882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43402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573120" y="4763870"/>
            <a:ext cx="25619" cy="7560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60232" y="2915816"/>
            <a:ext cx="86022" cy="143611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924910" y="3501008"/>
            <a:ext cx="0" cy="5760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967946" y="3622234"/>
            <a:ext cx="432048"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107357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M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4008" y="1952836"/>
            <a:ext cx="2016224"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73209" y="1691023"/>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44</a:t>
            </a:fld>
            <a:endParaRPr lang="en-US"/>
          </a:p>
        </p:txBody>
      </p:sp>
      <p:sp>
        <p:nvSpPr>
          <p:cNvPr id="81" name="TextBox 80"/>
          <p:cNvSpPr txBox="1"/>
          <p:nvPr/>
        </p:nvSpPr>
        <p:spPr>
          <a:xfrm>
            <a:off x="7118200" y="1706210"/>
            <a:ext cx="2025800" cy="923330"/>
          </a:xfrm>
          <a:prstGeom prst="rect">
            <a:avLst/>
          </a:prstGeom>
          <a:noFill/>
        </p:spPr>
        <p:txBody>
          <a:bodyPr wrap="square" rtlCol="0">
            <a:spAutoFit/>
          </a:bodyPr>
          <a:lstStyle/>
          <a:p>
            <a:r>
              <a:rPr lang="en-US" dirty="0"/>
              <a:t>The node is split in two and L is passed</a:t>
            </a:r>
          </a:p>
          <a:p>
            <a:r>
              <a:rPr lang="en-US" dirty="0"/>
              <a:t>up to the parent</a:t>
            </a:r>
          </a:p>
        </p:txBody>
      </p:sp>
      <p:cxnSp>
        <p:nvCxnSpPr>
          <p:cNvPr id="10" name="Straight Arrow Connector 9"/>
          <p:cNvCxnSpPr/>
          <p:nvPr/>
        </p:nvCxnSpPr>
        <p:spPr>
          <a:xfrm flipH="1" flipV="1">
            <a:off x="5732860" y="1952836"/>
            <a:ext cx="719694" cy="2150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27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45</a:t>
            </a:fld>
            <a:endParaRPr lang="en-US"/>
          </a:p>
        </p:txBody>
      </p:sp>
      <p:sp>
        <p:nvSpPr>
          <p:cNvPr id="81" name="TextBox 80"/>
          <p:cNvSpPr txBox="1"/>
          <p:nvPr/>
        </p:nvSpPr>
        <p:spPr>
          <a:xfrm>
            <a:off x="5588844" y="1628800"/>
            <a:ext cx="3033608" cy="369332"/>
          </a:xfrm>
          <a:prstGeom prst="rect">
            <a:avLst/>
          </a:prstGeom>
          <a:noFill/>
        </p:spPr>
        <p:txBody>
          <a:bodyPr wrap="square" rtlCol="0">
            <a:spAutoFit/>
          </a:bodyPr>
          <a:lstStyle/>
          <a:p>
            <a:r>
              <a:rPr lang="en-US" dirty="0"/>
              <a:t>L is inserted in the root node</a:t>
            </a:r>
          </a:p>
        </p:txBody>
      </p:sp>
    </p:spTree>
    <p:extLst>
      <p:ext uri="{BB962C8B-B14F-4D97-AF65-F5344CB8AC3E}">
        <p14:creationId xmlns:p14="http://schemas.microsoft.com/office/powerpoint/2010/main" val="1191326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normAutofit lnSpcReduction="10000"/>
          </a:bodyPr>
          <a:lstStyle/>
          <a:p>
            <a:r>
              <a:rPr lang="en-US" dirty="0"/>
              <a:t>Let us now insert key Q. Q should be entered in the node containing O and P which now overflows.</a:t>
            </a:r>
          </a:p>
          <a:p>
            <a:r>
              <a:rPr lang="en-US" dirty="0"/>
              <a:t>Thus, this node is split up to two nodes one containing O and the other containing R, and the middle key is passed up towards the parent node.</a:t>
            </a:r>
          </a:p>
          <a:p>
            <a:r>
              <a:rPr lang="en-US" dirty="0"/>
              <a:t>The parent node has only key N so there is space for P and it is inserted there.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46</a:t>
            </a:fld>
            <a:endParaRPr lang="el-GR"/>
          </a:p>
        </p:txBody>
      </p:sp>
    </p:spTree>
    <p:extLst>
      <p:ext uri="{BB962C8B-B14F-4D97-AF65-F5344CB8AC3E}">
        <p14:creationId xmlns:p14="http://schemas.microsoft.com/office/powerpoint/2010/main" val="2986069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444208" y="2581672"/>
            <a:ext cx="93610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Q</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792912" y="2721042"/>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1799356"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9526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24960" y="4317144"/>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632984" y="2918316"/>
            <a:ext cx="135892" cy="15172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6" idx="3"/>
            <a:endCxn id="27" idx="0"/>
          </p:cNvCxnSpPr>
          <p:nvPr/>
        </p:nvCxnSpPr>
        <p:spPr>
          <a:xfrm>
            <a:off x="7224960" y="2905708"/>
            <a:ext cx="720080" cy="14114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6452554" y="4595884"/>
            <a:ext cx="432048" cy="369332"/>
          </a:xfrm>
          <a:prstGeom prst="rect">
            <a:avLst/>
          </a:prstGeom>
          <a:noFill/>
        </p:spPr>
        <p:txBody>
          <a:bodyPr wrap="square" rtlCol="0">
            <a:spAutoFit/>
          </a:bodyPr>
          <a:lstStyle/>
          <a:p>
            <a:r>
              <a:rPr lang="en-US" dirty="0"/>
              <a:t>M</a:t>
            </a:r>
          </a:p>
        </p:txBody>
      </p:sp>
      <p:sp>
        <p:nvSpPr>
          <p:cNvPr id="45" name="TextBox 44"/>
          <p:cNvSpPr txBox="1"/>
          <p:nvPr/>
        </p:nvSpPr>
        <p:spPr>
          <a:xfrm>
            <a:off x="7519912" y="4481196"/>
            <a:ext cx="432048" cy="369332"/>
          </a:xfrm>
          <a:prstGeom prst="rect">
            <a:avLst/>
          </a:prstGeom>
          <a:noFill/>
        </p:spPr>
        <p:txBody>
          <a:bodyPr wrap="square" rtlCol="0">
            <a:spAutoFit/>
          </a:bodyPr>
          <a:lstStyle/>
          <a:p>
            <a:r>
              <a:rPr lang="en-US" dirty="0"/>
              <a:t>O</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588844" y="544885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a:endCxn id="66" idx="0"/>
          </p:cNvCxnSpPr>
          <p:nvPr/>
        </p:nvCxnSpPr>
        <p:spPr>
          <a:xfrm flipH="1">
            <a:off x="6912892" y="4814974"/>
            <a:ext cx="14498" cy="69499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44208" y="4825888"/>
            <a:ext cx="0" cy="6229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80312"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334420" y="556484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7963568" y="47139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519912" y="471388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478436" y="4764776"/>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015508" y="4470526"/>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40846" y="4606190"/>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732860" y="4796564"/>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112904" y="544996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5256920" y="4784002"/>
            <a:ext cx="0" cy="6522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37716" cy="152848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47</a:t>
            </a:fld>
            <a:endParaRPr lang="en-US"/>
          </a:p>
        </p:txBody>
      </p:sp>
      <p:sp>
        <p:nvSpPr>
          <p:cNvPr id="81" name="TextBox 80"/>
          <p:cNvSpPr txBox="1"/>
          <p:nvPr/>
        </p:nvSpPr>
        <p:spPr>
          <a:xfrm>
            <a:off x="7380312" y="5889757"/>
            <a:ext cx="1600855" cy="646331"/>
          </a:xfrm>
          <a:prstGeom prst="rect">
            <a:avLst/>
          </a:prstGeom>
          <a:noFill/>
        </p:spPr>
        <p:txBody>
          <a:bodyPr wrap="square" rtlCol="0">
            <a:spAutoFit/>
          </a:bodyPr>
          <a:lstStyle/>
          <a:p>
            <a:r>
              <a:rPr lang="en-US" dirty="0"/>
              <a:t>Q overflows this node</a:t>
            </a:r>
          </a:p>
        </p:txBody>
      </p:sp>
    </p:spTree>
    <p:extLst>
      <p:ext uri="{BB962C8B-B14F-4D97-AF65-F5344CB8AC3E}">
        <p14:creationId xmlns:p14="http://schemas.microsoft.com/office/powerpoint/2010/main" val="2777467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Q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48</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801024" y="3230104"/>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6866765" y="2942038"/>
            <a:ext cx="1222291" cy="137422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6547583" y="5844085"/>
            <a:ext cx="2320935" cy="646331"/>
          </a:xfrm>
          <a:prstGeom prst="rect">
            <a:avLst/>
          </a:prstGeom>
          <a:noFill/>
        </p:spPr>
        <p:txBody>
          <a:bodyPr wrap="square" rtlCol="0">
            <a:spAutoFit/>
          </a:bodyPr>
          <a:lstStyle/>
          <a:p>
            <a:r>
              <a:rPr lang="en-US" dirty="0"/>
              <a:t>This node is split up and P is passed up</a:t>
            </a:r>
          </a:p>
        </p:txBody>
      </p:sp>
      <p:cxnSp>
        <p:nvCxnSpPr>
          <p:cNvPr id="36" name="Straight Arrow Connector 35"/>
          <p:cNvCxnSpPr/>
          <p:nvPr/>
        </p:nvCxnSpPr>
        <p:spPr>
          <a:xfrm flipH="1" flipV="1">
            <a:off x="7524328" y="3279367"/>
            <a:ext cx="505592" cy="5096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989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49</a:t>
            </a:fld>
            <a:endParaRPr lang="en-US"/>
          </a:p>
        </p:txBody>
      </p:sp>
      <p:sp>
        <p:nvSpPr>
          <p:cNvPr id="83" name="Oval 82"/>
          <p:cNvSpPr/>
          <p:nvPr/>
        </p:nvSpPr>
        <p:spPr>
          <a:xfrm>
            <a:off x="7684368" y="4316263"/>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21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By the above definition, the external nodes of a multi-way search tree do not store any entries and are “dummy” nodes (i.e., our trees are extended trees).</a:t>
                </a:r>
              </a:p>
              <a:p>
                <a:r>
                  <a:rPr lang="en-US" dirty="0"/>
                  <a:t>When </a:t>
                </a:r>
                <a14:m>
                  <m:oMath xmlns:m="http://schemas.openxmlformats.org/officeDocument/2006/math">
                    <m:r>
                      <a:rPr lang="en-US" i="1">
                        <a:latin typeface="Cambria Math"/>
                      </a:rPr>
                      <m:t>𝑚</m:t>
                    </m:r>
                    <m:r>
                      <a:rPr lang="en-US" i="1" smtClean="0">
                        <a:latin typeface="Cambria Math"/>
                        <a:ea typeface="Cambria Math"/>
                      </a:rPr>
                      <m:t>≥</m:t>
                    </m:r>
                    <m:r>
                      <a:rPr lang="en-US" b="0" i="1" smtClean="0">
                        <a:latin typeface="Cambria Math"/>
                        <a:ea typeface="Cambria Math"/>
                      </a:rPr>
                      <m:t>2 </m:t>
                    </m:r>
                  </m:oMath>
                </a14:m>
                <a:r>
                  <a:rPr lang="en-US" dirty="0"/>
                  <a:t> is the maximum number of children that a node is allowed to have, then we have an </a:t>
                </a:r>
                <a14:m>
                  <m:oMath xmlns:m="http://schemas.openxmlformats.org/officeDocument/2006/math">
                    <m:r>
                      <a:rPr lang="en-US" b="1" i="1">
                        <a:latin typeface="Cambria Math"/>
                      </a:rPr>
                      <m:t>𝒎</m:t>
                    </m:r>
                  </m:oMath>
                </a14:m>
                <a:r>
                  <a:rPr lang="en-US" b="1" dirty="0"/>
                  <a:t>-way search tree.</a:t>
                </a:r>
                <a:endParaRPr lang="en-US" dirty="0"/>
              </a:p>
              <a:p>
                <a:r>
                  <a:rPr lang="en-US" dirty="0"/>
                  <a:t>A </a:t>
                </a:r>
                <a:r>
                  <a:rPr lang="en-US" b="1" dirty="0"/>
                  <a:t>binary search tree </a:t>
                </a:r>
                <a:r>
                  <a:rPr lang="en-US" dirty="0"/>
                  <a:t>is a special case of a multi-way search tree, where each internal node stores one entry and has two children (i.e., </a:t>
                </a:r>
                <a14:m>
                  <m:oMath xmlns:m="http://schemas.openxmlformats.org/officeDocument/2006/math">
                    <m:r>
                      <a:rPr lang="en-US" b="0" i="1" smtClean="0">
                        <a:latin typeface="Cambria Math"/>
                      </a:rPr>
                      <m:t>𝑚</m:t>
                    </m:r>
                    <m:r>
                      <a:rPr lang="en-US" b="0" i="1" smtClean="0">
                        <a:latin typeface="Cambria Math"/>
                      </a:rPr>
                      <m:t>=2</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333"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a:t>
            </a:fld>
            <a:endParaRPr lang="el-GR"/>
          </a:p>
        </p:txBody>
      </p:sp>
    </p:spTree>
    <p:extLst>
      <p:ext uri="{BB962C8B-B14F-4D97-AF65-F5344CB8AC3E}">
        <p14:creationId xmlns:p14="http://schemas.microsoft.com/office/powerpoint/2010/main" val="3900551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of New Keys (cont’d)</a:t>
            </a:r>
          </a:p>
        </p:txBody>
      </p:sp>
      <p:sp>
        <p:nvSpPr>
          <p:cNvPr id="3" name="Content Placeholder 2"/>
          <p:cNvSpPr>
            <a:spLocks noGrp="1"/>
          </p:cNvSpPr>
          <p:nvPr>
            <p:ph idx="1"/>
          </p:nvPr>
        </p:nvSpPr>
        <p:spPr/>
        <p:txBody>
          <a:bodyPr/>
          <a:lstStyle/>
          <a:p>
            <a:r>
              <a:rPr lang="en-US" dirty="0"/>
              <a:t>Let us now insert key R. R is inserted in the node with Q where there is space.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50</a:t>
            </a:fld>
            <a:endParaRPr lang="el-GR"/>
          </a:p>
        </p:txBody>
      </p:sp>
    </p:spTree>
    <p:extLst>
      <p:ext uri="{BB962C8B-B14F-4D97-AF65-F5344CB8AC3E}">
        <p14:creationId xmlns:p14="http://schemas.microsoft.com/office/powerpoint/2010/main" val="3244140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R</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51</a:t>
            </a:fld>
            <a:endParaRPr lang="en-US"/>
          </a:p>
        </p:txBody>
      </p:sp>
      <p:sp>
        <p:nvSpPr>
          <p:cNvPr id="83" name="Oval 82"/>
          <p:cNvSpPr/>
          <p:nvPr/>
        </p:nvSpPr>
        <p:spPr>
          <a:xfrm>
            <a:off x="7684368" y="4316263"/>
            <a:ext cx="128012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54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New Keys (cont’d)</a:t>
            </a:r>
          </a:p>
        </p:txBody>
      </p:sp>
      <p:sp>
        <p:nvSpPr>
          <p:cNvPr id="3" name="Content Placeholder 2"/>
          <p:cNvSpPr>
            <a:spLocks noGrp="1"/>
          </p:cNvSpPr>
          <p:nvPr>
            <p:ph idx="1"/>
          </p:nvPr>
        </p:nvSpPr>
        <p:spPr/>
        <p:txBody>
          <a:bodyPr>
            <a:normAutofit fontScale="92500"/>
          </a:bodyPr>
          <a:lstStyle/>
          <a:p>
            <a:r>
              <a:rPr lang="en-US" dirty="0"/>
              <a:t>Let us now insert key S. S should be inserted in the node with Q and R.</a:t>
            </a:r>
          </a:p>
          <a:p>
            <a:r>
              <a:rPr lang="en-US" dirty="0"/>
              <a:t>This node overflows. Thus, it is split into two nodes one containing Q and the other containing S and R is passed up to the parent node.</a:t>
            </a:r>
          </a:p>
          <a:p>
            <a:r>
              <a:rPr lang="en-US" dirty="0"/>
              <a:t>R now </a:t>
            </a:r>
            <a:r>
              <a:rPr lang="en-US" dirty="0" err="1"/>
              <a:t>oveflows</a:t>
            </a:r>
            <a:r>
              <a:rPr lang="en-US" dirty="0"/>
              <a:t> this node where N and P are also stored. Thus, this node is split into two nodes one containing N and the other containing R and the middle key P is sent up to the parent (the root).</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52</a:t>
            </a:fld>
            <a:endParaRPr lang="el-GR"/>
          </a:p>
        </p:txBody>
      </p:sp>
    </p:spTree>
    <p:extLst>
      <p:ext uri="{BB962C8B-B14F-4D97-AF65-F5344CB8AC3E}">
        <p14:creationId xmlns:p14="http://schemas.microsoft.com/office/powerpoint/2010/main" val="1610985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New Keys (cont’d)</a:t>
            </a:r>
          </a:p>
        </p:txBody>
      </p:sp>
      <p:sp>
        <p:nvSpPr>
          <p:cNvPr id="3" name="Content Placeholder 2"/>
          <p:cNvSpPr>
            <a:spLocks noGrp="1"/>
          </p:cNvSpPr>
          <p:nvPr>
            <p:ph idx="1"/>
          </p:nvPr>
        </p:nvSpPr>
        <p:spPr/>
        <p:txBody>
          <a:bodyPr/>
          <a:lstStyle/>
          <a:p>
            <a:r>
              <a:rPr lang="en-US" dirty="0"/>
              <a:t>The root now overflows with the addition of P so it is split into two nodes one containing H and the other containing P and the middle key L is used to </a:t>
            </a:r>
            <a:r>
              <a:rPr lang="en-US" b="1" dirty="0"/>
              <a:t>create a new root</a:t>
            </a:r>
            <a:r>
              <a:rPr lang="en-US" dirty="0"/>
              <a:t>.</a:t>
            </a:r>
          </a:p>
          <a:p>
            <a:r>
              <a:rPr lang="en-US" dirty="0"/>
              <a:t>Thus, we have added </a:t>
            </a:r>
            <a:r>
              <a:rPr lang="en-US" b="1" dirty="0"/>
              <a:t>one more level </a:t>
            </a:r>
            <a:r>
              <a:rPr lang="en-US" dirty="0"/>
              <a:t>to the tree. </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53</a:t>
            </a:fld>
            <a:endParaRPr lang="el-GR"/>
          </a:p>
        </p:txBody>
      </p:sp>
    </p:spTree>
    <p:extLst>
      <p:ext uri="{BB962C8B-B14F-4D97-AF65-F5344CB8AC3E}">
        <p14:creationId xmlns:p14="http://schemas.microsoft.com/office/powerpoint/2010/main" val="2261637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11760" y="2731150"/>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67544" y="4365104"/>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36416" y="441320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98144" y="4377712"/>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1138" y="443552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4952" y="4387398"/>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1187624" y="2905708"/>
            <a:ext cx="1080120" cy="14593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756496" y="2880680"/>
            <a:ext cx="113308"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158854" y="2905533"/>
            <a:ext cx="388729" cy="152999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893430" y="2950509"/>
            <a:ext cx="226210" cy="1436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9100" y="4508096"/>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365748" y="4580110"/>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828504" y="4574898"/>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4039568" y="4526768"/>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927717" y="4571133"/>
            <a:ext cx="432048" cy="369332"/>
          </a:xfrm>
          <a:prstGeom prst="rect">
            <a:avLst/>
          </a:prstGeom>
          <a:noFill/>
        </p:spPr>
        <p:txBody>
          <a:bodyPr wrap="square" rtlCol="0">
            <a:spAutoFit/>
          </a:bodyPr>
          <a:lstStyle/>
          <a:p>
            <a:r>
              <a:rPr lang="en-US" dirty="0"/>
              <a:t>M</a:t>
            </a:r>
          </a:p>
        </p:txBody>
      </p:sp>
      <p:sp>
        <p:nvSpPr>
          <p:cNvPr id="46" name="TextBox 45"/>
          <p:cNvSpPr txBox="1"/>
          <p:nvPr/>
        </p:nvSpPr>
        <p:spPr>
          <a:xfrm>
            <a:off x="8029920" y="4467778"/>
            <a:ext cx="432048" cy="369332"/>
          </a:xfrm>
          <a:prstGeom prst="rect">
            <a:avLst/>
          </a:prstGeom>
          <a:noFill/>
        </p:spPr>
        <p:txBody>
          <a:bodyPr wrap="square" rtlCol="0">
            <a:spAutoFit/>
          </a:bodyPr>
          <a:lstStyle/>
          <a:p>
            <a:r>
              <a:rPr lang="en-US" dirty="0"/>
              <a:t>P</a:t>
            </a:r>
          </a:p>
        </p:txBody>
      </p:sp>
      <p:sp>
        <p:nvSpPr>
          <p:cNvPr id="47" name="Rectangle 46"/>
          <p:cNvSpPr/>
          <p:nvPr/>
        </p:nvSpPr>
        <p:spPr>
          <a:xfrm>
            <a:off x="611560"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8366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62908"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612480"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123728"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a:endCxn id="47" idx="0"/>
          </p:cNvCxnSpPr>
          <p:nvPr/>
        </p:nvCxnSpPr>
        <p:spPr>
          <a:xfrm>
            <a:off x="75557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709044"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0"/>
          </p:cNvCxnSpPr>
          <p:nvPr/>
        </p:nvCxnSpPr>
        <p:spPr>
          <a:xfrm>
            <a:off x="3301308" y="4764776"/>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56496" y="4764776"/>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67744" y="4764776"/>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92476" y="551412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779912" y="549905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4436492" y="4721242"/>
            <a:ext cx="0" cy="77780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3928" y="4721242"/>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32164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308538"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768876"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912892" y="4755691"/>
            <a:ext cx="14498" cy="77944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5" idx="0"/>
          </p:cNvCxnSpPr>
          <p:nvPr/>
        </p:nvCxnSpPr>
        <p:spPr>
          <a:xfrm>
            <a:off x="6444208" y="4825888"/>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203545" y="554423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801024"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204102"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319481" y="4750345"/>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317316" y="4508096"/>
            <a:ext cx="432048" cy="369332"/>
          </a:xfrm>
          <a:prstGeom prst="rect">
            <a:avLst/>
          </a:prstGeom>
          <a:noFill/>
        </p:spPr>
        <p:txBody>
          <a:bodyPr wrap="square" rtlCol="0">
            <a:spAutoFit/>
          </a:bodyPr>
          <a:lstStyle/>
          <a:p>
            <a:r>
              <a:rPr lang="en-US" dirty="0"/>
              <a:t>B</a:t>
            </a:r>
          </a:p>
        </p:txBody>
      </p:sp>
      <p:sp>
        <p:nvSpPr>
          <p:cNvPr id="61" name="Rectangle 60"/>
          <p:cNvSpPr/>
          <p:nvPr/>
        </p:nvSpPr>
        <p:spPr>
          <a:xfrm>
            <a:off x="1105124" y="550269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1268364"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754228" y="4420550"/>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003237" y="4595884"/>
            <a:ext cx="432048" cy="369332"/>
          </a:xfrm>
          <a:prstGeom prst="rect">
            <a:avLst/>
          </a:prstGeom>
          <a:noFill/>
        </p:spPr>
        <p:txBody>
          <a:bodyPr wrap="square" rtlCol="0">
            <a:spAutoFit/>
          </a:bodyPr>
          <a:lstStyle/>
          <a:p>
            <a:r>
              <a:rPr lang="en-US" dirty="0"/>
              <a:t>K</a:t>
            </a:r>
          </a:p>
        </p:txBody>
      </p:sp>
      <p:cxnSp>
        <p:nvCxnSpPr>
          <p:cNvPr id="69" name="Straight Arrow Connector 68"/>
          <p:cNvCxnSpPr>
            <a:endCxn id="64" idx="0"/>
          </p:cNvCxnSpPr>
          <p:nvPr/>
        </p:nvCxnSpPr>
        <p:spPr>
          <a:xfrm>
            <a:off x="5400936" y="4745079"/>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843870"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a:endCxn id="78" idx="0"/>
          </p:cNvCxnSpPr>
          <p:nvPr/>
        </p:nvCxnSpPr>
        <p:spPr>
          <a:xfrm>
            <a:off x="4987886"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121076" y="2942038"/>
            <a:ext cx="350540" cy="14230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176436" cy="147851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54</a:t>
            </a:fld>
            <a:endParaRPr lang="en-US"/>
          </a:p>
        </p:txBody>
      </p:sp>
      <p:sp>
        <p:nvSpPr>
          <p:cNvPr id="83" name="Oval 82"/>
          <p:cNvSpPr/>
          <p:nvPr/>
        </p:nvSpPr>
        <p:spPr>
          <a:xfrm>
            <a:off x="7684368" y="4316263"/>
            <a:ext cx="128012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p:nvPr/>
        </p:nvCxnSpPr>
        <p:spPr>
          <a:xfrm>
            <a:off x="7203545" y="2915759"/>
            <a:ext cx="885511" cy="140050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928840" y="4565679"/>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902372" y="4491302"/>
            <a:ext cx="432048" cy="369332"/>
          </a:xfrm>
          <a:prstGeom prst="rect">
            <a:avLst/>
          </a:prstGeom>
          <a:noFill/>
        </p:spPr>
        <p:txBody>
          <a:bodyPr wrap="square" rtlCol="0">
            <a:spAutoFit/>
          </a:bodyPr>
          <a:lstStyle/>
          <a:p>
            <a:r>
              <a:rPr lang="en-US" dirty="0"/>
              <a:t>Q</a:t>
            </a:r>
          </a:p>
        </p:txBody>
      </p:sp>
      <p:cxnSp>
        <p:nvCxnSpPr>
          <p:cNvPr id="73" name="Straight Arrow Connector 72"/>
          <p:cNvCxnSpPr/>
          <p:nvPr/>
        </p:nvCxnSpPr>
        <p:spPr>
          <a:xfrm>
            <a:off x="7902372" y="470071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343692" y="4717867"/>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927717" y="480065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783701"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334420" y="4510752"/>
            <a:ext cx="432048" cy="369332"/>
          </a:xfrm>
          <a:prstGeom prst="rect">
            <a:avLst/>
          </a:prstGeom>
          <a:noFill/>
        </p:spPr>
        <p:txBody>
          <a:bodyPr wrap="square" rtlCol="0">
            <a:spAutoFit/>
          </a:bodyPr>
          <a:lstStyle/>
          <a:p>
            <a:r>
              <a:rPr lang="en-US" dirty="0"/>
              <a:t>R</a:t>
            </a:r>
          </a:p>
        </p:txBody>
      </p:sp>
      <p:cxnSp>
        <p:nvCxnSpPr>
          <p:cNvPr id="92" name="Straight Arrow Connector 91"/>
          <p:cNvCxnSpPr/>
          <p:nvPr/>
        </p:nvCxnSpPr>
        <p:spPr>
          <a:xfrm>
            <a:off x="8727078" y="4681872"/>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8588244" y="5492573"/>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646300" y="5823170"/>
            <a:ext cx="1616927" cy="646331"/>
          </a:xfrm>
          <a:prstGeom prst="rect">
            <a:avLst/>
          </a:prstGeom>
          <a:noFill/>
        </p:spPr>
        <p:txBody>
          <a:bodyPr wrap="square" rtlCol="0">
            <a:spAutoFit/>
          </a:bodyPr>
          <a:lstStyle/>
          <a:p>
            <a:r>
              <a:rPr lang="en-US" dirty="0"/>
              <a:t>S overflows this node</a:t>
            </a:r>
          </a:p>
        </p:txBody>
      </p:sp>
    </p:spTree>
    <p:extLst>
      <p:ext uri="{BB962C8B-B14F-4D97-AF65-F5344CB8AC3E}">
        <p14:creationId xmlns:p14="http://schemas.microsoft.com/office/powerpoint/2010/main" val="133954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55</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203546" y="5823170"/>
            <a:ext cx="1888070" cy="646331"/>
          </a:xfrm>
          <a:prstGeom prst="rect">
            <a:avLst/>
          </a:prstGeom>
          <a:noFill/>
        </p:spPr>
        <p:txBody>
          <a:bodyPr wrap="square" rtlCol="0">
            <a:spAutoFit/>
          </a:bodyPr>
          <a:lstStyle/>
          <a:p>
            <a:r>
              <a:rPr lang="en-US" dirty="0"/>
              <a:t>This node is split</a:t>
            </a:r>
          </a:p>
          <a:p>
            <a:r>
              <a:rPr lang="en-US" dirty="0"/>
              <a:t>and R is sent up</a:t>
            </a:r>
          </a:p>
        </p:txBody>
      </p:sp>
    </p:spTree>
    <p:extLst>
      <p:ext uri="{BB962C8B-B14F-4D97-AF65-F5344CB8AC3E}">
        <p14:creationId xmlns:p14="http://schemas.microsoft.com/office/powerpoint/2010/main" val="102022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6353218" y="2581672"/>
            <a:ext cx="1027094"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547583" y="2720867"/>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2904" y="1952836"/>
            <a:ext cx="1547328"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1"/>
            <a:endCxn id="26" idx="0"/>
          </p:cNvCxnSpPr>
          <p:nvPr/>
        </p:nvCxnSpPr>
        <p:spPr>
          <a:xfrm flipH="1">
            <a:off x="6014838" y="2905533"/>
            <a:ext cx="532745" cy="15536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4" idx="1"/>
            <a:endCxn id="27" idx="0"/>
          </p:cNvCxnSpPr>
          <p:nvPr/>
        </p:nvCxnSpPr>
        <p:spPr>
          <a:xfrm>
            <a:off x="6884602" y="2918316"/>
            <a:ext cx="35539" cy="1540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56</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884602" y="2733650"/>
            <a:ext cx="432048" cy="369332"/>
          </a:xfrm>
          <a:prstGeom prst="rect">
            <a:avLst/>
          </a:prstGeom>
          <a:noFill/>
        </p:spPr>
        <p:txBody>
          <a:bodyPr wrap="square" rtlCol="0">
            <a:spAutoFit/>
          </a:bodyPr>
          <a:lstStyle/>
          <a:p>
            <a:r>
              <a:rPr lang="en-US" dirty="0"/>
              <a:t>P</a:t>
            </a:r>
          </a:p>
        </p:txBody>
      </p:sp>
      <p:cxnSp>
        <p:nvCxnSpPr>
          <p:cNvPr id="86" name="Straight Arrow Connector 85"/>
          <p:cNvCxnSpPr>
            <a:endCxn id="83" idx="0"/>
          </p:cNvCxnSpPr>
          <p:nvPr/>
        </p:nvCxnSpPr>
        <p:spPr>
          <a:xfrm>
            <a:off x="7203545" y="2915759"/>
            <a:ext cx="564503" cy="151589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005097" y="2980528"/>
            <a:ext cx="432048" cy="369332"/>
          </a:xfrm>
          <a:prstGeom prst="rect">
            <a:avLst/>
          </a:prstGeom>
          <a:noFill/>
        </p:spPr>
        <p:txBody>
          <a:bodyPr wrap="square" rtlCol="0">
            <a:spAutoFit/>
          </a:bodyPr>
          <a:lstStyle/>
          <a:p>
            <a:r>
              <a:rPr lang="en-US" dirty="0"/>
              <a:t>R</a:t>
            </a:r>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5" name="Straight Arrow Connector 94"/>
          <p:cNvCxnSpPr/>
          <p:nvPr/>
        </p:nvCxnSpPr>
        <p:spPr>
          <a:xfrm>
            <a:off x="7218747" y="2941385"/>
            <a:ext cx="1513513" cy="146908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p:nvPr/>
        </p:nvCxnSpPr>
        <p:spPr>
          <a:xfrm flipH="1" flipV="1">
            <a:off x="7768048" y="3126704"/>
            <a:ext cx="428075" cy="4463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380312" y="2137502"/>
            <a:ext cx="1888070" cy="646331"/>
          </a:xfrm>
          <a:prstGeom prst="rect">
            <a:avLst/>
          </a:prstGeom>
          <a:noFill/>
        </p:spPr>
        <p:txBody>
          <a:bodyPr wrap="square" rtlCol="0">
            <a:spAutoFit/>
          </a:bodyPr>
          <a:lstStyle/>
          <a:p>
            <a:r>
              <a:rPr lang="en-US" dirty="0"/>
              <a:t>R overflows this</a:t>
            </a:r>
          </a:p>
          <a:p>
            <a:r>
              <a:rPr lang="en-US" dirty="0"/>
              <a:t>node</a:t>
            </a:r>
          </a:p>
        </p:txBody>
      </p:sp>
    </p:spTree>
    <p:extLst>
      <p:ext uri="{BB962C8B-B14F-4D97-AF65-F5344CB8AC3E}">
        <p14:creationId xmlns:p14="http://schemas.microsoft.com/office/powerpoint/2010/main" val="577232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57</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7077436" y="1770495"/>
            <a:ext cx="2066563" cy="646331"/>
          </a:xfrm>
          <a:prstGeom prst="rect">
            <a:avLst/>
          </a:prstGeom>
          <a:noFill/>
        </p:spPr>
        <p:txBody>
          <a:bodyPr wrap="square" rtlCol="0">
            <a:spAutoFit/>
          </a:bodyPr>
          <a:lstStyle/>
          <a:p>
            <a:r>
              <a:rPr lang="en-US" dirty="0"/>
              <a:t>This node is split up</a:t>
            </a:r>
          </a:p>
          <a:p>
            <a:r>
              <a:rPr lang="en-US" dirty="0"/>
              <a:t>and P is sent up</a:t>
            </a:r>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1421723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4292476" y="261800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endParaRPr lang="en-US" dirty="0"/>
          </a:p>
        </p:txBody>
      </p:sp>
      <p:sp>
        <p:nvSpPr>
          <p:cNvPr id="15" name="Oval 14"/>
          <p:cNvSpPr/>
          <p:nvPr/>
        </p:nvSpPr>
        <p:spPr>
          <a:xfrm>
            <a:off x="5509614" y="2581672"/>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Insert S (cont’d)</a:t>
            </a:r>
          </a:p>
        </p:txBody>
      </p:sp>
      <p:sp>
        <p:nvSpPr>
          <p:cNvPr id="4" name="Oval 3"/>
          <p:cNvSpPr/>
          <p:nvPr/>
        </p:nvSpPr>
        <p:spPr>
          <a:xfrm>
            <a:off x="3923928" y="1628800"/>
            <a:ext cx="1440160" cy="6480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62996" y="1768170"/>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5810820" y="2756719"/>
            <a:ext cx="432048" cy="369332"/>
          </a:xfrm>
          <a:prstGeom prst="rect">
            <a:avLst/>
          </a:prstGeom>
          <a:noFill/>
        </p:spPr>
        <p:txBody>
          <a:bodyPr wrap="square" rtlCol="0">
            <a:spAutoFit/>
          </a:bodyPr>
          <a:lstStyle/>
          <a:p>
            <a:r>
              <a:rPr lang="en-US" dirty="0"/>
              <a:t>N</a:t>
            </a:r>
          </a:p>
        </p:txBody>
      </p:sp>
      <p:sp>
        <p:nvSpPr>
          <p:cNvPr id="16" name="Oval 15"/>
          <p:cNvSpPr/>
          <p:nvPr/>
        </p:nvSpPr>
        <p:spPr>
          <a:xfrm>
            <a:off x="1907704" y="2581672"/>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3460" y="2757372"/>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421627" y="2707367"/>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627784" y="1952836"/>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5" idx="0"/>
          </p:cNvCxnSpPr>
          <p:nvPr/>
        </p:nvCxnSpPr>
        <p:spPr>
          <a:xfrm>
            <a:off x="5112904" y="1952836"/>
            <a:ext cx="910257"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2892033"/>
            <a:ext cx="1368152" cy="149536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2892033"/>
            <a:ext cx="360040" cy="153252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a:off x="5780108" y="2892033"/>
            <a:ext cx="234730"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269414" y="2892033"/>
            <a:ext cx="650727" cy="156717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25" idx="0"/>
          </p:cNvCxnSpPr>
          <p:nvPr/>
        </p:nvCxnSpPr>
        <p:spPr>
          <a:xfrm flipH="1">
            <a:off x="3948684" y="2942038"/>
            <a:ext cx="522932" cy="152748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7" idx="3"/>
            <a:endCxn id="77" idx="0"/>
          </p:cNvCxnSpPr>
          <p:nvPr/>
        </p:nvCxnSpPr>
        <p:spPr>
          <a:xfrm>
            <a:off x="5015508" y="2942038"/>
            <a:ext cx="41687" cy="15257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754228" y="1768170"/>
            <a:ext cx="502692" cy="369332"/>
          </a:xfrm>
          <a:prstGeom prst="rect">
            <a:avLst/>
          </a:prstGeom>
          <a:noFill/>
        </p:spPr>
        <p:txBody>
          <a:bodyPr wrap="square" rtlCol="0">
            <a:spAutoFit/>
          </a:bodyPr>
          <a:lstStyle/>
          <a:p>
            <a:r>
              <a:rPr lang="en-US" dirty="0"/>
              <a:t>L</a:t>
            </a:r>
          </a:p>
        </p:txBody>
      </p:sp>
      <p:cxnSp>
        <p:nvCxnSpPr>
          <p:cNvPr id="87" name="Straight Arrow Connector 86"/>
          <p:cNvCxnSpPr/>
          <p:nvPr/>
        </p:nvCxnSpPr>
        <p:spPr>
          <a:xfrm>
            <a:off x="4644008" y="1952836"/>
            <a:ext cx="77738" cy="66516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58</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516303" y="1259468"/>
            <a:ext cx="2255410" cy="369332"/>
          </a:xfrm>
          <a:prstGeom prst="rect">
            <a:avLst/>
          </a:prstGeom>
          <a:noFill/>
        </p:spPr>
        <p:txBody>
          <a:bodyPr wrap="square" rtlCol="0">
            <a:spAutoFit/>
          </a:bodyPr>
          <a:lstStyle/>
          <a:p>
            <a:r>
              <a:rPr lang="en-US" dirty="0"/>
              <a:t>P overflows the root</a:t>
            </a:r>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5245" y="2567997"/>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73049" y="2721042"/>
            <a:ext cx="432048" cy="369332"/>
          </a:xfrm>
          <a:prstGeom prst="rect">
            <a:avLst/>
          </a:prstGeom>
          <a:noFill/>
        </p:spPr>
        <p:txBody>
          <a:bodyPr wrap="square" rtlCol="0">
            <a:spAutoFit/>
          </a:bodyPr>
          <a:lstStyle/>
          <a:p>
            <a:r>
              <a:rPr lang="en-US" dirty="0"/>
              <a:t>R</a:t>
            </a:r>
          </a:p>
        </p:txBody>
      </p:sp>
      <p:cxnSp>
        <p:nvCxnSpPr>
          <p:cNvPr id="86" name="Straight Arrow Connector 85"/>
          <p:cNvCxnSpPr/>
          <p:nvPr/>
        </p:nvCxnSpPr>
        <p:spPr>
          <a:xfrm>
            <a:off x="7501141" y="2892033"/>
            <a:ext cx="282252" cy="156494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005097" y="2892033"/>
            <a:ext cx="727163" cy="151843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112904" y="1952836"/>
            <a:ext cx="2667015" cy="62662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897473" y="1952836"/>
            <a:ext cx="707620" cy="1408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36530" y="1583504"/>
            <a:ext cx="432048"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3360916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80" name="Oval 79"/>
          <p:cNvSpPr/>
          <p:nvPr/>
        </p:nvSpPr>
        <p:spPr>
          <a:xfrm>
            <a:off x="4280532" y="3266074"/>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11958" y="3293065"/>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Result</a:t>
            </a:r>
          </a:p>
        </p:txBody>
      </p:sp>
      <p:sp>
        <p:nvSpPr>
          <p:cNvPr id="4" name="Oval 3"/>
          <p:cNvSpPr/>
          <p:nvPr/>
        </p:nvSpPr>
        <p:spPr>
          <a:xfrm>
            <a:off x="3445901" y="2295751"/>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2956" y="2433336"/>
            <a:ext cx="432048" cy="369332"/>
          </a:xfrm>
          <a:prstGeom prst="rect">
            <a:avLst/>
          </a:prstGeom>
          <a:noFill/>
        </p:spPr>
        <p:txBody>
          <a:bodyPr wrap="square" rtlCol="0">
            <a:spAutoFit/>
          </a:bodyPr>
          <a:lstStyle/>
          <a:p>
            <a:r>
              <a:rPr lang="en-US" dirty="0"/>
              <a:t>H</a:t>
            </a:r>
          </a:p>
        </p:txBody>
      </p:sp>
      <p:sp>
        <p:nvSpPr>
          <p:cNvPr id="6" name="TextBox 5"/>
          <p:cNvSpPr txBox="1"/>
          <p:nvPr/>
        </p:nvSpPr>
        <p:spPr>
          <a:xfrm>
            <a:off x="6109481" y="3405444"/>
            <a:ext cx="432048" cy="369332"/>
          </a:xfrm>
          <a:prstGeom prst="rect">
            <a:avLst/>
          </a:prstGeom>
          <a:noFill/>
        </p:spPr>
        <p:txBody>
          <a:bodyPr wrap="square" rtlCol="0">
            <a:spAutoFit/>
          </a:bodyPr>
          <a:lstStyle/>
          <a:p>
            <a:r>
              <a:rPr lang="en-US" dirty="0"/>
              <a:t>N</a:t>
            </a:r>
          </a:p>
        </p:txBody>
      </p:sp>
      <p:sp>
        <p:nvSpPr>
          <p:cNvPr id="16" name="Oval 15"/>
          <p:cNvSpPr/>
          <p:nvPr/>
        </p:nvSpPr>
        <p:spPr>
          <a:xfrm>
            <a:off x="1505706" y="3258241"/>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3526" y="3397611"/>
            <a:ext cx="432048" cy="369332"/>
          </a:xfrm>
          <a:prstGeom prst="rect">
            <a:avLst/>
          </a:prstGeom>
          <a:noFill/>
        </p:spPr>
        <p:txBody>
          <a:bodyPr wrap="square" rtlCol="0">
            <a:spAutoFit/>
          </a:bodyPr>
          <a:lstStyle/>
          <a:p>
            <a:r>
              <a:rPr lang="en-US" dirty="0"/>
              <a:t>J</a:t>
            </a:r>
          </a:p>
        </p:txBody>
      </p:sp>
      <p:sp>
        <p:nvSpPr>
          <p:cNvPr id="18" name="TextBox 17"/>
          <p:cNvSpPr txBox="1"/>
          <p:nvPr/>
        </p:nvSpPr>
        <p:spPr>
          <a:xfrm>
            <a:off x="2090187" y="3394059"/>
            <a:ext cx="432048" cy="369332"/>
          </a:xfrm>
          <a:prstGeom prst="rect">
            <a:avLst/>
          </a:prstGeom>
          <a:noFill/>
        </p:spPr>
        <p:txBody>
          <a:bodyPr wrap="square" rtlCol="0">
            <a:spAutoFit/>
          </a:bodyPr>
          <a:lstStyle/>
          <a:p>
            <a:r>
              <a:rPr lang="en-US" dirty="0"/>
              <a:t>D</a:t>
            </a:r>
          </a:p>
        </p:txBody>
      </p:sp>
      <p:cxnSp>
        <p:nvCxnSpPr>
          <p:cNvPr id="20" name="Straight Arrow Connector 19"/>
          <p:cNvCxnSpPr>
            <a:endCxn id="16" idx="0"/>
          </p:cNvCxnSpPr>
          <p:nvPr/>
        </p:nvCxnSpPr>
        <p:spPr>
          <a:xfrm flipH="1">
            <a:off x="2225786" y="2629405"/>
            <a:ext cx="1493292" cy="62883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9512" y="4387398"/>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0392" y="4424555"/>
            <a:ext cx="144016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25752" y="4469518"/>
            <a:ext cx="104586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77122" y="4459212"/>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15453" y="4459212"/>
            <a:ext cx="809376"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23" idx="0"/>
          </p:cNvCxnSpPr>
          <p:nvPr/>
        </p:nvCxnSpPr>
        <p:spPr>
          <a:xfrm flipH="1">
            <a:off x="899592" y="3555181"/>
            <a:ext cx="1044051" cy="832217"/>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4" idx="0"/>
          </p:cNvCxnSpPr>
          <p:nvPr/>
        </p:nvCxnSpPr>
        <p:spPr>
          <a:xfrm flipH="1">
            <a:off x="2540472" y="3613666"/>
            <a:ext cx="72008" cy="81088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0"/>
          </p:cNvCxnSpPr>
          <p:nvPr/>
        </p:nvCxnSpPr>
        <p:spPr>
          <a:xfrm flipH="1">
            <a:off x="6014838" y="3617101"/>
            <a:ext cx="503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7" idx="0"/>
          </p:cNvCxnSpPr>
          <p:nvPr/>
        </p:nvCxnSpPr>
        <p:spPr>
          <a:xfrm>
            <a:off x="6605093" y="3617101"/>
            <a:ext cx="315048" cy="84211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660" y="4526768"/>
            <a:ext cx="432048" cy="369332"/>
          </a:xfrm>
          <a:prstGeom prst="rect">
            <a:avLst/>
          </a:prstGeom>
          <a:noFill/>
        </p:spPr>
        <p:txBody>
          <a:bodyPr wrap="square" rtlCol="0">
            <a:spAutoFit/>
          </a:bodyPr>
          <a:lstStyle/>
          <a:p>
            <a:r>
              <a:rPr lang="en-US" dirty="0"/>
              <a:t>A</a:t>
            </a:r>
          </a:p>
        </p:txBody>
      </p:sp>
      <p:sp>
        <p:nvSpPr>
          <p:cNvPr id="39" name="TextBox 38"/>
          <p:cNvSpPr txBox="1"/>
          <p:nvPr/>
        </p:nvSpPr>
        <p:spPr>
          <a:xfrm>
            <a:off x="2242272" y="4591788"/>
            <a:ext cx="432048" cy="369332"/>
          </a:xfrm>
          <a:prstGeom prst="rect">
            <a:avLst/>
          </a:prstGeom>
          <a:noFill/>
        </p:spPr>
        <p:txBody>
          <a:bodyPr wrap="square" rtlCol="0">
            <a:spAutoFit/>
          </a:bodyPr>
          <a:lstStyle/>
          <a:p>
            <a:r>
              <a:rPr lang="en-US" dirty="0"/>
              <a:t>E</a:t>
            </a:r>
          </a:p>
        </p:txBody>
      </p:sp>
      <p:sp>
        <p:nvSpPr>
          <p:cNvPr id="40" name="TextBox 39"/>
          <p:cNvSpPr txBox="1"/>
          <p:nvPr/>
        </p:nvSpPr>
        <p:spPr>
          <a:xfrm>
            <a:off x="2674320" y="4583257"/>
            <a:ext cx="432048" cy="369332"/>
          </a:xfrm>
          <a:prstGeom prst="rect">
            <a:avLst/>
          </a:prstGeom>
          <a:noFill/>
        </p:spPr>
        <p:txBody>
          <a:bodyPr wrap="square" rtlCol="0">
            <a:spAutoFit/>
          </a:bodyPr>
          <a:lstStyle/>
          <a:p>
            <a:r>
              <a:rPr lang="en-US" dirty="0"/>
              <a:t>F</a:t>
            </a:r>
          </a:p>
        </p:txBody>
      </p:sp>
      <p:sp>
        <p:nvSpPr>
          <p:cNvPr id="41" name="TextBox 40"/>
          <p:cNvSpPr txBox="1"/>
          <p:nvPr/>
        </p:nvSpPr>
        <p:spPr>
          <a:xfrm>
            <a:off x="3851920" y="4615985"/>
            <a:ext cx="432048" cy="369332"/>
          </a:xfrm>
          <a:prstGeom prst="rect">
            <a:avLst/>
          </a:prstGeom>
          <a:noFill/>
        </p:spPr>
        <p:txBody>
          <a:bodyPr wrap="square" rtlCol="0">
            <a:spAutoFit/>
          </a:bodyPr>
          <a:lstStyle/>
          <a:p>
            <a:r>
              <a:rPr lang="en-US" dirty="0"/>
              <a:t>I</a:t>
            </a:r>
          </a:p>
        </p:txBody>
      </p:sp>
      <p:sp>
        <p:nvSpPr>
          <p:cNvPr id="44" name="TextBox 43"/>
          <p:cNvSpPr txBox="1"/>
          <p:nvPr/>
        </p:nvSpPr>
        <p:spPr>
          <a:xfrm>
            <a:off x="5849162" y="4666138"/>
            <a:ext cx="432048" cy="369332"/>
          </a:xfrm>
          <a:prstGeom prst="rect">
            <a:avLst/>
          </a:prstGeom>
          <a:noFill/>
        </p:spPr>
        <p:txBody>
          <a:bodyPr wrap="square" rtlCol="0">
            <a:spAutoFit/>
          </a:bodyPr>
          <a:lstStyle/>
          <a:p>
            <a:r>
              <a:rPr lang="en-US" dirty="0"/>
              <a:t>M</a:t>
            </a:r>
          </a:p>
        </p:txBody>
      </p:sp>
      <p:sp>
        <p:nvSpPr>
          <p:cNvPr id="47" name="Rectangle 46"/>
          <p:cNvSpPr/>
          <p:nvPr/>
        </p:nvSpPr>
        <p:spPr>
          <a:xfrm>
            <a:off x="230628" y="551723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249140" y="5515279"/>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96235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421627" y="5522856"/>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43643" y="5514591"/>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395536" y="4689140"/>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93156" y="470174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110920" y="4800651"/>
            <a:ext cx="5616"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612480" y="4788613"/>
            <a:ext cx="0" cy="7342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123728" y="4776454"/>
            <a:ext cx="0" cy="73792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090988" y="5502665"/>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56388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a:endCxn id="58" idx="0"/>
          </p:cNvCxnSpPr>
          <p:nvPr/>
        </p:nvCxnSpPr>
        <p:spPr>
          <a:xfrm>
            <a:off x="4217146" y="4745079"/>
            <a:ext cx="17858" cy="7575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707904" y="4756837"/>
            <a:ext cx="0" cy="72761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5204348"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37194" y="550298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05093" y="549824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flipH="1">
            <a:off x="6749109" y="4767686"/>
            <a:ext cx="14498" cy="71676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265241" y="4815481"/>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59529" y="552007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40481" y="5535138"/>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831487" y="552984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7203545" y="4788613"/>
            <a:ext cx="0" cy="70963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73658" y="4526768"/>
            <a:ext cx="432048" cy="369332"/>
          </a:xfrm>
          <a:prstGeom prst="rect">
            <a:avLst/>
          </a:prstGeom>
          <a:noFill/>
        </p:spPr>
        <p:txBody>
          <a:bodyPr wrap="square" rtlCol="0">
            <a:spAutoFit/>
          </a:bodyPr>
          <a:lstStyle/>
          <a:p>
            <a:r>
              <a:rPr lang="en-US" dirty="0"/>
              <a:t>B</a:t>
            </a:r>
          </a:p>
        </p:txBody>
      </p:sp>
      <p:sp>
        <p:nvSpPr>
          <p:cNvPr id="61" name="Rectangle 60"/>
          <p:cNvSpPr/>
          <p:nvPr/>
        </p:nvSpPr>
        <p:spPr>
          <a:xfrm>
            <a:off x="806692" y="5485712"/>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p:cNvCxnSpPr/>
          <p:nvPr/>
        </p:nvCxnSpPr>
        <p:spPr>
          <a:xfrm>
            <a:off x="948412" y="4675968"/>
            <a:ext cx="0" cy="828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4619479" y="4467778"/>
            <a:ext cx="87543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16316" y="4583257"/>
            <a:ext cx="432048" cy="369332"/>
          </a:xfrm>
          <a:prstGeom prst="rect">
            <a:avLst/>
          </a:prstGeom>
          <a:noFill/>
        </p:spPr>
        <p:txBody>
          <a:bodyPr wrap="square" rtlCol="0">
            <a:spAutoFit/>
          </a:bodyPr>
          <a:lstStyle/>
          <a:p>
            <a:r>
              <a:rPr lang="en-US" dirty="0"/>
              <a:t>K</a:t>
            </a:r>
          </a:p>
        </p:txBody>
      </p:sp>
      <p:cxnSp>
        <p:nvCxnSpPr>
          <p:cNvPr id="69" name="Straight Arrow Connector 68"/>
          <p:cNvCxnSpPr/>
          <p:nvPr/>
        </p:nvCxnSpPr>
        <p:spPr>
          <a:xfrm>
            <a:off x="5283643" y="4756837"/>
            <a:ext cx="64721" cy="7393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691782" y="550996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a:off x="4843870" y="4735130"/>
            <a:ext cx="0" cy="76311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5219" y="3590110"/>
            <a:ext cx="546397" cy="899455"/>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77" idx="0"/>
          </p:cNvCxnSpPr>
          <p:nvPr/>
        </p:nvCxnSpPr>
        <p:spPr>
          <a:xfrm>
            <a:off x="4916316" y="3590110"/>
            <a:ext cx="140879" cy="8776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80" idx="0"/>
          </p:cNvCxnSpPr>
          <p:nvPr/>
        </p:nvCxnSpPr>
        <p:spPr>
          <a:xfrm>
            <a:off x="4241663" y="2629405"/>
            <a:ext cx="476585" cy="636669"/>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a:t>Data Structures and Programming Techniques</a:t>
            </a:r>
          </a:p>
        </p:txBody>
      </p:sp>
      <p:sp>
        <p:nvSpPr>
          <p:cNvPr id="8" name="Slide Number Placeholder 7"/>
          <p:cNvSpPr>
            <a:spLocks noGrp="1"/>
          </p:cNvSpPr>
          <p:nvPr>
            <p:ph type="sldNum" sz="quarter" idx="12"/>
          </p:nvPr>
        </p:nvSpPr>
        <p:spPr/>
        <p:txBody>
          <a:bodyPr/>
          <a:lstStyle/>
          <a:p>
            <a:fld id="{0D251D1A-CF1C-4735-A77F-0C98E6CB0E9A}" type="slidenum">
              <a:rPr lang="en-US" smtClean="0"/>
              <a:pPr/>
              <a:t>59</a:t>
            </a:fld>
            <a:endParaRPr lang="en-US"/>
          </a:p>
        </p:txBody>
      </p:sp>
      <p:sp>
        <p:nvSpPr>
          <p:cNvPr id="83" name="Oval 82"/>
          <p:cNvSpPr/>
          <p:nvPr/>
        </p:nvSpPr>
        <p:spPr>
          <a:xfrm>
            <a:off x="7379248" y="4431655"/>
            <a:ext cx="77760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829689" y="4615367"/>
            <a:ext cx="432048" cy="369332"/>
          </a:xfrm>
          <a:prstGeom prst="rect">
            <a:avLst/>
          </a:prstGeom>
          <a:noFill/>
        </p:spPr>
        <p:txBody>
          <a:bodyPr wrap="square" rtlCol="0">
            <a:spAutoFit/>
          </a:bodyPr>
          <a:lstStyle/>
          <a:p>
            <a:r>
              <a:rPr lang="en-US" dirty="0"/>
              <a:t>O</a:t>
            </a:r>
          </a:p>
        </p:txBody>
      </p:sp>
      <p:sp>
        <p:nvSpPr>
          <p:cNvPr id="89" name="TextBox 88"/>
          <p:cNvSpPr txBox="1"/>
          <p:nvPr/>
        </p:nvSpPr>
        <p:spPr>
          <a:xfrm>
            <a:off x="7584497" y="4574898"/>
            <a:ext cx="432048" cy="369332"/>
          </a:xfrm>
          <a:prstGeom prst="rect">
            <a:avLst/>
          </a:prstGeom>
          <a:noFill/>
        </p:spPr>
        <p:txBody>
          <a:bodyPr wrap="square" rtlCol="0">
            <a:spAutoFit/>
          </a:bodyPr>
          <a:lstStyle/>
          <a:p>
            <a:r>
              <a:rPr lang="en-US" dirty="0"/>
              <a:t>Q</a:t>
            </a:r>
          </a:p>
        </p:txBody>
      </p:sp>
      <p:cxnSp>
        <p:nvCxnSpPr>
          <p:cNvPr id="73" name="Straight Arrow Connector 72"/>
          <p:cNvCxnSpPr>
            <a:endCxn id="71" idx="0"/>
          </p:cNvCxnSpPr>
          <p:nvPr/>
        </p:nvCxnSpPr>
        <p:spPr>
          <a:xfrm>
            <a:off x="7584497" y="4750345"/>
            <a:ext cx="0" cy="784793"/>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975503" y="4800033"/>
            <a:ext cx="0" cy="7348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771762" y="4825573"/>
            <a:ext cx="8346" cy="67709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06796" y="5484447"/>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242339" y="5504060"/>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196123" y="4411094"/>
            <a:ext cx="895492"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446188" y="4565679"/>
            <a:ext cx="432048" cy="369332"/>
          </a:xfrm>
          <a:prstGeom prst="rect">
            <a:avLst/>
          </a:prstGeom>
          <a:noFill/>
        </p:spPr>
        <p:txBody>
          <a:bodyPr wrap="square" rtlCol="0">
            <a:spAutoFit/>
          </a:bodyPr>
          <a:lstStyle/>
          <a:p>
            <a:r>
              <a:rPr lang="en-US" dirty="0"/>
              <a:t>S</a:t>
            </a:r>
          </a:p>
        </p:txBody>
      </p:sp>
      <p:cxnSp>
        <p:nvCxnSpPr>
          <p:cNvPr id="92" name="Straight Arrow Connector 91"/>
          <p:cNvCxnSpPr/>
          <p:nvPr/>
        </p:nvCxnSpPr>
        <p:spPr>
          <a:xfrm>
            <a:off x="8386355" y="4776454"/>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8878633" y="4785538"/>
            <a:ext cx="0" cy="71975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8734617" y="5524794"/>
            <a:ext cx="28803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515453" y="1192919"/>
            <a:ext cx="2507196" cy="646331"/>
          </a:xfrm>
          <a:prstGeom prst="rect">
            <a:avLst/>
          </a:prstGeom>
          <a:noFill/>
        </p:spPr>
        <p:txBody>
          <a:bodyPr wrap="square" rtlCol="0">
            <a:spAutoFit/>
          </a:bodyPr>
          <a:lstStyle/>
          <a:p>
            <a:r>
              <a:rPr lang="en-US" dirty="0"/>
              <a:t>The root splits and</a:t>
            </a:r>
          </a:p>
          <a:p>
            <a:r>
              <a:rPr lang="en-US" dirty="0"/>
              <a:t>L becomes the new root</a:t>
            </a:r>
          </a:p>
        </p:txBody>
      </p:sp>
      <p:sp>
        <p:nvSpPr>
          <p:cNvPr id="100" name="Oval 99"/>
          <p:cNvSpPr/>
          <p:nvPr/>
        </p:nvSpPr>
        <p:spPr>
          <a:xfrm>
            <a:off x="7682576" y="3248719"/>
            <a:ext cx="1027094"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endCxn id="83" idx="0"/>
          </p:cNvCxnSpPr>
          <p:nvPr/>
        </p:nvCxnSpPr>
        <p:spPr>
          <a:xfrm flipH="1">
            <a:off x="7768048" y="3555181"/>
            <a:ext cx="166550" cy="87647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446188" y="3555181"/>
            <a:ext cx="286072" cy="855286"/>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975503" y="3377122"/>
            <a:ext cx="432048" cy="369332"/>
          </a:xfrm>
          <a:prstGeom prst="rect">
            <a:avLst/>
          </a:prstGeom>
          <a:noFill/>
        </p:spPr>
        <p:txBody>
          <a:bodyPr wrap="square" rtlCol="0">
            <a:spAutoFit/>
          </a:bodyPr>
          <a:lstStyle/>
          <a:p>
            <a:r>
              <a:rPr lang="en-US" dirty="0"/>
              <a:t>R</a:t>
            </a:r>
          </a:p>
        </p:txBody>
      </p:sp>
      <p:sp>
        <p:nvSpPr>
          <p:cNvPr id="101" name="Oval 100"/>
          <p:cNvSpPr/>
          <p:nvPr/>
        </p:nvSpPr>
        <p:spPr>
          <a:xfrm>
            <a:off x="6607967" y="2318027"/>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5" idx="0"/>
          </p:cNvCxnSpPr>
          <p:nvPr/>
        </p:nvCxnSpPr>
        <p:spPr>
          <a:xfrm flipH="1">
            <a:off x="6325505" y="2643224"/>
            <a:ext cx="513547" cy="649841"/>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7467914" y="2673751"/>
            <a:ext cx="728209" cy="574968"/>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987521" y="2444739"/>
            <a:ext cx="432048" cy="369332"/>
          </a:xfrm>
          <a:prstGeom prst="rect">
            <a:avLst/>
          </a:prstGeom>
          <a:noFill/>
        </p:spPr>
        <p:txBody>
          <a:bodyPr wrap="square" rtlCol="0">
            <a:spAutoFit/>
          </a:bodyPr>
          <a:lstStyle/>
          <a:p>
            <a:r>
              <a:rPr lang="en-US" dirty="0"/>
              <a:t>P</a:t>
            </a:r>
          </a:p>
        </p:txBody>
      </p:sp>
      <p:sp>
        <p:nvSpPr>
          <p:cNvPr id="114" name="Oval 113"/>
          <p:cNvSpPr/>
          <p:nvPr/>
        </p:nvSpPr>
        <p:spPr>
          <a:xfrm>
            <a:off x="5091231" y="1594126"/>
            <a:ext cx="1031130" cy="64807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a:endCxn id="101" idx="0"/>
          </p:cNvCxnSpPr>
          <p:nvPr/>
        </p:nvCxnSpPr>
        <p:spPr>
          <a:xfrm>
            <a:off x="5876884" y="1917475"/>
            <a:ext cx="1246648" cy="400552"/>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4" idx="0"/>
          </p:cNvCxnSpPr>
          <p:nvPr/>
        </p:nvCxnSpPr>
        <p:spPr>
          <a:xfrm flipH="1">
            <a:off x="3961466" y="1938987"/>
            <a:ext cx="1399853" cy="356764"/>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492380" y="1754321"/>
            <a:ext cx="502692" cy="369332"/>
          </a:xfrm>
          <a:prstGeom prst="rect">
            <a:avLst/>
          </a:prstGeom>
          <a:noFill/>
        </p:spPr>
        <p:txBody>
          <a:bodyPr wrap="square" rtlCol="0">
            <a:spAutoFit/>
          </a:bodyPr>
          <a:lstStyle/>
          <a:p>
            <a:r>
              <a:rPr lang="en-US" dirty="0"/>
              <a:t>L</a:t>
            </a:r>
          </a:p>
        </p:txBody>
      </p:sp>
    </p:spTree>
    <p:extLst>
      <p:ext uri="{BB962C8B-B14F-4D97-AF65-F5344CB8AC3E}">
        <p14:creationId xmlns:p14="http://schemas.microsoft.com/office/powerpoint/2010/main" val="291026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Example Multi-Way Search Tree (</a:t>
                </a:r>
                <a14:m>
                  <m:oMath xmlns:m="http://schemas.openxmlformats.org/officeDocument/2006/math">
                    <m:r>
                      <a:rPr lang="en-US" b="0" i="1" smtClean="0">
                        <a:latin typeface="Cambria Math"/>
                      </a:rPr>
                      <m:t>𝑚</m:t>
                    </m:r>
                    <m:r>
                      <a:rPr lang="en-US" b="0" i="1" smtClean="0">
                        <a:latin typeface="Cambria Math"/>
                      </a:rPr>
                      <m:t>=3</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a:t>
            </a:fld>
            <a:endParaRPr lang="el-GR"/>
          </a:p>
        </p:txBody>
      </p:sp>
      <p:sp>
        <p:nvSpPr>
          <p:cNvPr id="6" name="Oval 5"/>
          <p:cNvSpPr/>
          <p:nvPr/>
        </p:nvSpPr>
        <p:spPr>
          <a:xfrm>
            <a:off x="4283968" y="16288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48064" y="2492896"/>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3848" y="2492896"/>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3"/>
            <a:endCxn id="8" idx="0"/>
          </p:cNvCxnSpPr>
          <p:nvPr/>
        </p:nvCxnSpPr>
        <p:spPr>
          <a:xfrm flipH="1">
            <a:off x="3671900"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7" idx="0"/>
          </p:cNvCxnSpPr>
          <p:nvPr/>
        </p:nvCxnSpPr>
        <p:spPr>
          <a:xfrm>
            <a:off x="4714207" y="1997576"/>
            <a:ext cx="685885" cy="4953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4545" y="1660158"/>
            <a:ext cx="430239" cy="369332"/>
          </a:xfrm>
          <a:prstGeom prst="rect">
            <a:avLst/>
          </a:prstGeom>
          <a:noFill/>
        </p:spPr>
        <p:txBody>
          <a:bodyPr wrap="square" rtlCol="0">
            <a:spAutoFit/>
          </a:bodyPr>
          <a:lstStyle/>
          <a:p>
            <a:r>
              <a:rPr lang="en-US" dirty="0"/>
              <a:t>22</a:t>
            </a:r>
          </a:p>
        </p:txBody>
      </p:sp>
      <p:sp>
        <p:nvSpPr>
          <p:cNvPr id="14" name="TextBox 13"/>
          <p:cNvSpPr txBox="1"/>
          <p:nvPr/>
        </p:nvSpPr>
        <p:spPr>
          <a:xfrm>
            <a:off x="3274192" y="2524254"/>
            <a:ext cx="835924" cy="369332"/>
          </a:xfrm>
          <a:prstGeom prst="rect">
            <a:avLst/>
          </a:prstGeom>
          <a:noFill/>
        </p:spPr>
        <p:txBody>
          <a:bodyPr wrap="square" rtlCol="0">
            <a:spAutoFit/>
          </a:bodyPr>
          <a:lstStyle/>
          <a:p>
            <a:r>
              <a:rPr lang="en-US" dirty="0"/>
              <a:t>5     10</a:t>
            </a:r>
          </a:p>
        </p:txBody>
      </p:sp>
      <p:sp>
        <p:nvSpPr>
          <p:cNvPr id="15" name="Oval 14"/>
          <p:cNvSpPr/>
          <p:nvPr/>
        </p:nvSpPr>
        <p:spPr>
          <a:xfrm>
            <a:off x="1691680"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12929"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35986" y="3429000"/>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1940" y="3429000"/>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2200" y="3385113"/>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93107" y="4581128"/>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06046" y="4581128"/>
            <a:ext cx="50405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8" idx="3"/>
            <a:endCxn id="15" idx="0"/>
          </p:cNvCxnSpPr>
          <p:nvPr/>
        </p:nvCxnSpPr>
        <p:spPr>
          <a:xfrm flipH="1">
            <a:off x="2159732" y="2861672"/>
            <a:ext cx="11812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4"/>
            <a:endCxn id="16" idx="0"/>
          </p:cNvCxnSpPr>
          <p:nvPr/>
        </p:nvCxnSpPr>
        <p:spPr>
          <a:xfrm flipH="1">
            <a:off x="3380981" y="2924944"/>
            <a:ext cx="290919"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5"/>
            <a:endCxn id="18" idx="0"/>
          </p:cNvCxnSpPr>
          <p:nvPr/>
        </p:nvCxnSpPr>
        <p:spPr>
          <a:xfrm>
            <a:off x="4002863" y="2861672"/>
            <a:ext cx="281105" cy="5673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4"/>
          </p:cNvCxnSpPr>
          <p:nvPr/>
        </p:nvCxnSpPr>
        <p:spPr>
          <a:xfrm flipH="1">
            <a:off x="5204039" y="2924944"/>
            <a:ext cx="196053" cy="5040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9" idx="0"/>
          </p:cNvCxnSpPr>
          <p:nvPr/>
        </p:nvCxnSpPr>
        <p:spPr>
          <a:xfrm>
            <a:off x="5577934" y="2861672"/>
            <a:ext cx="1046294" cy="52344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3"/>
            <a:endCxn id="20" idx="0"/>
          </p:cNvCxnSpPr>
          <p:nvPr/>
        </p:nvCxnSpPr>
        <p:spPr>
          <a:xfrm flipH="1">
            <a:off x="3961159" y="3797776"/>
            <a:ext cx="144598"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8" idx="5"/>
            <a:endCxn id="21" idx="0"/>
          </p:cNvCxnSpPr>
          <p:nvPr/>
        </p:nvCxnSpPr>
        <p:spPr>
          <a:xfrm>
            <a:off x="4462179" y="3797776"/>
            <a:ext cx="395895"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2556" y="2524254"/>
            <a:ext cx="430239" cy="369332"/>
          </a:xfrm>
          <a:prstGeom prst="rect">
            <a:avLst/>
          </a:prstGeom>
          <a:noFill/>
        </p:spPr>
        <p:txBody>
          <a:bodyPr wrap="square" rtlCol="0">
            <a:spAutoFit/>
          </a:bodyPr>
          <a:lstStyle/>
          <a:p>
            <a:r>
              <a:rPr lang="en-US" dirty="0"/>
              <a:t>25</a:t>
            </a:r>
          </a:p>
        </p:txBody>
      </p:sp>
      <p:sp>
        <p:nvSpPr>
          <p:cNvPr id="39" name="TextBox 38"/>
          <p:cNvSpPr txBox="1"/>
          <p:nvPr/>
        </p:nvSpPr>
        <p:spPr>
          <a:xfrm>
            <a:off x="1753958" y="3462657"/>
            <a:ext cx="835924" cy="369332"/>
          </a:xfrm>
          <a:prstGeom prst="rect">
            <a:avLst/>
          </a:prstGeom>
          <a:noFill/>
        </p:spPr>
        <p:txBody>
          <a:bodyPr wrap="square" rtlCol="0">
            <a:spAutoFit/>
          </a:bodyPr>
          <a:lstStyle/>
          <a:p>
            <a:r>
              <a:rPr lang="en-US" dirty="0"/>
              <a:t>3       4</a:t>
            </a:r>
          </a:p>
        </p:txBody>
      </p:sp>
      <p:cxnSp>
        <p:nvCxnSpPr>
          <p:cNvPr id="41" name="Straight Connector 40"/>
          <p:cNvCxnSpPr>
            <a:stCxn id="15" idx="3"/>
          </p:cNvCxnSpPr>
          <p:nvPr/>
        </p:nvCxnSpPr>
        <p:spPr>
          <a:xfrm flipH="1">
            <a:off x="1752609"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57566"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stCxn id="15" idx="4"/>
          </p:cNvCxnSpPr>
          <p:nvPr/>
        </p:nvCxnSpPr>
        <p:spPr>
          <a:xfrm>
            <a:off x="2159732" y="3861048"/>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085546" y="400506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15" idx="5"/>
          </p:cNvCxnSpPr>
          <p:nvPr/>
        </p:nvCxnSpPr>
        <p:spPr>
          <a:xfrm>
            <a:off x="2490695" y="3797776"/>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490695"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3007972"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912929"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41892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344735" y="399763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71900" y="3806594"/>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671900" y="395971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4293053" y="493206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93053" y="508518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4002863" y="502899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928677" y="5173010"/>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flipH="1">
            <a:off x="3588150" y="4948892"/>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493107" y="510201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flipH="1">
            <a:off x="4731455" y="4999114"/>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36412" y="5152236"/>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6745148" y="3796821"/>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745148" y="3949943"/>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a:off x="4864578" y="3814663"/>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769535" y="3967785"/>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6467243" y="3797776"/>
            <a:ext cx="76160"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372200" y="3950898"/>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txBox="1">
            <a:spLocks/>
          </p:cNvSpPr>
          <p:nvPr/>
        </p:nvSpPr>
        <p:spPr>
          <a:xfrm>
            <a:off x="457200" y="1504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77" name="Straight Connector 76"/>
          <p:cNvCxnSpPr/>
          <p:nvPr/>
        </p:nvCxnSpPr>
        <p:spPr>
          <a:xfrm>
            <a:off x="4999692" y="4981272"/>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999692" y="5134394"/>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65125" y="3996221"/>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5239311" y="3853614"/>
            <a:ext cx="0" cy="1440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03748" y="3815117"/>
            <a:ext cx="65081" cy="1352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503748" y="3968239"/>
            <a:ext cx="148372" cy="1756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984348" y="3484282"/>
            <a:ext cx="835924" cy="369332"/>
          </a:xfrm>
          <a:prstGeom prst="rect">
            <a:avLst/>
          </a:prstGeom>
          <a:noFill/>
        </p:spPr>
        <p:txBody>
          <a:bodyPr wrap="square" rtlCol="0">
            <a:spAutoFit/>
          </a:bodyPr>
          <a:lstStyle/>
          <a:p>
            <a:r>
              <a:rPr lang="en-US" dirty="0"/>
              <a:t>6      8</a:t>
            </a:r>
          </a:p>
        </p:txBody>
      </p:sp>
      <p:sp>
        <p:nvSpPr>
          <p:cNvPr id="84" name="TextBox 83"/>
          <p:cNvSpPr txBox="1"/>
          <p:nvPr/>
        </p:nvSpPr>
        <p:spPr>
          <a:xfrm>
            <a:off x="4110473" y="3460358"/>
            <a:ext cx="430239" cy="369332"/>
          </a:xfrm>
          <a:prstGeom prst="rect">
            <a:avLst/>
          </a:prstGeom>
          <a:noFill/>
        </p:spPr>
        <p:txBody>
          <a:bodyPr wrap="square" rtlCol="0">
            <a:spAutoFit/>
          </a:bodyPr>
          <a:lstStyle/>
          <a:p>
            <a:r>
              <a:rPr lang="en-US" dirty="0"/>
              <a:t>14</a:t>
            </a:r>
          </a:p>
        </p:txBody>
      </p:sp>
      <p:sp>
        <p:nvSpPr>
          <p:cNvPr id="85" name="TextBox 84"/>
          <p:cNvSpPr txBox="1"/>
          <p:nvPr/>
        </p:nvSpPr>
        <p:spPr>
          <a:xfrm>
            <a:off x="6409108" y="3416471"/>
            <a:ext cx="430239" cy="369332"/>
          </a:xfrm>
          <a:prstGeom prst="rect">
            <a:avLst/>
          </a:prstGeom>
          <a:noFill/>
        </p:spPr>
        <p:txBody>
          <a:bodyPr wrap="square" rtlCol="0">
            <a:spAutoFit/>
          </a:bodyPr>
          <a:lstStyle/>
          <a:p>
            <a:r>
              <a:rPr lang="en-US" dirty="0"/>
              <a:t>27</a:t>
            </a:r>
          </a:p>
        </p:txBody>
      </p:sp>
      <p:sp>
        <p:nvSpPr>
          <p:cNvPr id="86" name="TextBox 85"/>
          <p:cNvSpPr txBox="1"/>
          <p:nvPr/>
        </p:nvSpPr>
        <p:spPr>
          <a:xfrm>
            <a:off x="4727535" y="3452771"/>
            <a:ext cx="979940" cy="369332"/>
          </a:xfrm>
          <a:prstGeom prst="rect">
            <a:avLst/>
          </a:prstGeom>
          <a:noFill/>
        </p:spPr>
        <p:txBody>
          <a:bodyPr wrap="square" rtlCol="0">
            <a:spAutoFit/>
          </a:bodyPr>
          <a:lstStyle/>
          <a:p>
            <a:r>
              <a:rPr lang="en-US" dirty="0"/>
              <a:t>23     24</a:t>
            </a:r>
          </a:p>
        </p:txBody>
      </p:sp>
      <p:sp>
        <p:nvSpPr>
          <p:cNvPr id="87" name="TextBox 86"/>
          <p:cNvSpPr txBox="1"/>
          <p:nvPr/>
        </p:nvSpPr>
        <p:spPr>
          <a:xfrm>
            <a:off x="3527073" y="4613940"/>
            <a:ext cx="979940" cy="369332"/>
          </a:xfrm>
          <a:prstGeom prst="rect">
            <a:avLst/>
          </a:prstGeom>
          <a:noFill/>
        </p:spPr>
        <p:txBody>
          <a:bodyPr wrap="square" rtlCol="0">
            <a:spAutoFit/>
          </a:bodyPr>
          <a:lstStyle/>
          <a:p>
            <a:r>
              <a:rPr lang="en-US" dirty="0"/>
              <a:t>11     13</a:t>
            </a:r>
          </a:p>
        </p:txBody>
      </p:sp>
      <p:sp>
        <p:nvSpPr>
          <p:cNvPr id="88" name="TextBox 87"/>
          <p:cNvSpPr txBox="1"/>
          <p:nvPr/>
        </p:nvSpPr>
        <p:spPr>
          <a:xfrm>
            <a:off x="4649458" y="4609926"/>
            <a:ext cx="430239" cy="369332"/>
          </a:xfrm>
          <a:prstGeom prst="rect">
            <a:avLst/>
          </a:prstGeom>
          <a:noFill/>
        </p:spPr>
        <p:txBody>
          <a:bodyPr wrap="square" rtlCol="0">
            <a:spAutoFit/>
          </a:bodyPr>
          <a:lstStyle/>
          <a:p>
            <a:r>
              <a:rPr lang="en-US" dirty="0"/>
              <a:t>17</a:t>
            </a:r>
          </a:p>
        </p:txBody>
      </p:sp>
    </p:spTree>
    <p:extLst>
      <p:ext uri="{BB962C8B-B14F-4D97-AF65-F5344CB8AC3E}">
        <p14:creationId xmlns:p14="http://schemas.microsoft.com/office/powerpoint/2010/main" val="24748996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Insertion in 2-3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When we insert a key at level </a:t>
                </a:r>
                <a14:m>
                  <m:oMath xmlns:m="http://schemas.openxmlformats.org/officeDocument/2006/math">
                    <m:r>
                      <a:rPr lang="en-US" b="0" i="1" smtClean="0">
                        <a:latin typeface="Cambria Math"/>
                      </a:rPr>
                      <m:t>𝑘</m:t>
                    </m:r>
                  </m:oMath>
                </a14:m>
                <a:r>
                  <a:rPr lang="en-US" dirty="0"/>
                  <a:t>, in the worst case we need to split </a:t>
                </a:r>
                <a14:m>
                  <m:oMath xmlns:m="http://schemas.openxmlformats.org/officeDocument/2006/math">
                    <m:r>
                      <a:rPr lang="en-US" b="0" i="1" smtClean="0">
                        <a:latin typeface="Cambria Math"/>
                      </a:rPr>
                      <m:t>𝑘</m:t>
                    </m:r>
                    <m:r>
                      <a:rPr lang="en-US" b="0" i="1" smtClean="0">
                        <a:latin typeface="Cambria Math"/>
                      </a:rPr>
                      <m:t>+1</m:t>
                    </m:r>
                  </m:oMath>
                </a14:m>
                <a:r>
                  <a:rPr lang="en-US" dirty="0"/>
                  <a:t> nodes (one at each of the </a:t>
                </a:r>
                <a14:m>
                  <m:oMath xmlns:m="http://schemas.openxmlformats.org/officeDocument/2006/math">
                    <m:r>
                      <a:rPr lang="en-US" b="0" i="1" smtClean="0">
                        <a:latin typeface="Cambria Math"/>
                      </a:rPr>
                      <m:t>𝑘</m:t>
                    </m:r>
                  </m:oMath>
                </a14:m>
                <a:r>
                  <a:rPr lang="en-US" dirty="0"/>
                  <a:t> levels plus the root).</a:t>
                </a:r>
              </a:p>
              <a:p>
                <a:r>
                  <a:rPr lang="en-US" dirty="0"/>
                  <a:t>A 2-3 tree containing </a:t>
                </a:r>
                <a14:m>
                  <m:oMath xmlns:m="http://schemas.openxmlformats.org/officeDocument/2006/math">
                    <m:r>
                      <a:rPr lang="en-US" b="0" i="1" smtClean="0">
                        <a:latin typeface="Cambria Math"/>
                      </a:rPr>
                      <m:t>𝑛</m:t>
                    </m:r>
                  </m:oMath>
                </a14:m>
                <a:r>
                  <a:rPr lang="en-US" dirty="0"/>
                  <a:t> keys with the </a:t>
                </a:r>
                <a:r>
                  <a:rPr lang="en-US" b="1" dirty="0"/>
                  <a:t>maximum number of levels</a:t>
                </a:r>
                <a:r>
                  <a:rPr lang="en-US" dirty="0"/>
                  <a:t> takes the form of a </a:t>
                </a:r>
                <a:r>
                  <a:rPr lang="en-US" b="1" dirty="0"/>
                  <a:t>binary tree where each internal node has one key and two children</a:t>
                </a:r>
                <a:r>
                  <a:rPr lang="en-US" dirty="0"/>
                  <a:t>. </a:t>
                </a:r>
              </a:p>
              <a:p>
                <a:r>
                  <a:rPr lang="en-US" dirty="0"/>
                  <a:t>In such a tree </a:t>
                </a:r>
                <a14:m>
                  <m:oMath xmlns:m="http://schemas.openxmlformats.org/officeDocument/2006/math">
                    <m:r>
                      <a:rPr lang="en-US" b="0" i="1" smtClean="0">
                        <a:latin typeface="Cambria Math"/>
                      </a:rPr>
                      <m:t>𝑛</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𝑘</m:t>
                        </m:r>
                        <m:r>
                          <a:rPr lang="en-US" b="0" i="1" smtClean="0">
                            <a:latin typeface="Cambria Math"/>
                          </a:rPr>
                          <m:t>+1</m:t>
                        </m:r>
                      </m:sup>
                    </m:sSup>
                    <m:r>
                      <a:rPr lang="en-US" b="0" i="1" smtClean="0">
                        <a:latin typeface="Cambria Math"/>
                      </a:rPr>
                      <m:t>−1</m:t>
                    </m:r>
                  </m:oMath>
                </a14:m>
                <a:r>
                  <a:rPr lang="en-US" dirty="0"/>
                  <a:t> where </a:t>
                </a:r>
                <a14:m>
                  <m:oMath xmlns:m="http://schemas.openxmlformats.org/officeDocument/2006/math">
                    <m:r>
                      <a:rPr lang="en-US" b="0" i="1" smtClean="0">
                        <a:latin typeface="Cambria Math"/>
                      </a:rPr>
                      <m:t>𝑘</m:t>
                    </m:r>
                  </m:oMath>
                </a14:m>
                <a:r>
                  <a:rPr lang="en-US" dirty="0"/>
                  <a:t> is the number of the lowest level.</a:t>
                </a:r>
              </a:p>
              <a:p>
                <a:r>
                  <a:rPr lang="en-US" dirty="0"/>
                  <a:t>This implies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𝑘</m:t>
                        </m:r>
                        <m:r>
                          <a:rPr lang="en-US" b="0" i="1" smtClean="0">
                            <a:latin typeface="Cambria Math"/>
                          </a:rPr>
                          <m:t>+1</m:t>
                        </m:r>
                      </m:e>
                    </m:d>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oMath>
                </a14:m>
                <a:r>
                  <a:rPr lang="en-US" dirty="0"/>
                  <a:t> from which we see that the splits are in the worst case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So insertion in a 2-3 tree takes at worst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e>
                    </m:d>
                  </m:oMath>
                </a14:m>
                <a:r>
                  <a:rPr lang="en-US" b="1" dirty="0"/>
                  <a:t> time</a:t>
                </a:r>
                <a:r>
                  <a:rPr lang="en-US" dirty="0"/>
                  <a:t>.</a:t>
                </a:r>
              </a:p>
              <a:p>
                <a:r>
                  <a:rPr lang="en-US" dirty="0"/>
                  <a:t>Similarly we can prove that searches and deletions take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a:latin typeface="Cambria Math"/>
                              </a:rPr>
                              <m:t>𝐥𝐨𝐠</m:t>
                            </m:r>
                          </m:fName>
                          <m:e>
                            <m:r>
                              <a:rPr lang="en-US" b="1" i="1">
                                <a:latin typeface="Cambria Math"/>
                              </a:rPr>
                              <m:t>𝒏</m:t>
                            </m:r>
                          </m:e>
                        </m:func>
                      </m:e>
                    </m:d>
                  </m:oMath>
                </a14:m>
                <a:r>
                  <a:rPr lang="en-US" b="1" dirty="0"/>
                  <a:t> time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519"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0D251D1A-CF1C-4735-A77F-0C98E6CB0E9A}" type="slidenum">
              <a:rPr lang="en-US" smtClean="0"/>
              <a:pPr/>
              <a:t>60</a:t>
            </a:fld>
            <a:endParaRPr lang="en-US"/>
          </a:p>
        </p:txBody>
      </p:sp>
    </p:spTree>
    <p:extLst>
      <p:ext uri="{BB962C8B-B14F-4D97-AF65-F5344CB8AC3E}">
        <p14:creationId xmlns:p14="http://schemas.microsoft.com/office/powerpoint/2010/main" val="3713770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Trees</a:t>
            </a:r>
          </a:p>
        </p:txBody>
      </p:sp>
      <p:sp>
        <p:nvSpPr>
          <p:cNvPr id="3" name="Content Placeholder 2"/>
          <p:cNvSpPr>
            <a:spLocks noGrp="1"/>
          </p:cNvSpPr>
          <p:nvPr>
            <p:ph idx="1"/>
          </p:nvPr>
        </p:nvSpPr>
        <p:spPr/>
        <p:txBody>
          <a:bodyPr/>
          <a:lstStyle/>
          <a:p>
            <a:r>
              <a:rPr lang="en-US" dirty="0"/>
              <a:t>A </a:t>
            </a:r>
            <a:r>
              <a:rPr lang="en-US" b="1" dirty="0"/>
              <a:t>(2,4) tree </a:t>
            </a:r>
            <a:r>
              <a:rPr lang="en-US" dirty="0"/>
              <a:t>or </a:t>
            </a:r>
            <a:r>
              <a:rPr lang="en-US" b="1" dirty="0"/>
              <a:t>2-3-4 tree </a:t>
            </a:r>
            <a:r>
              <a:rPr lang="en-US" dirty="0"/>
              <a:t>is a multi-way search tree which has the following two properties:</a:t>
            </a:r>
          </a:p>
          <a:p>
            <a:pPr lvl="1"/>
            <a:r>
              <a:rPr lang="en-US" b="1" dirty="0"/>
              <a:t>Size property</a:t>
            </a:r>
            <a:r>
              <a:rPr lang="en-US" dirty="0"/>
              <a:t>: Every internal node contains at least one and at most three keys, and has at least two and at most four children.</a:t>
            </a:r>
          </a:p>
          <a:p>
            <a:pPr lvl="1"/>
            <a:r>
              <a:rPr lang="en-US" b="1" dirty="0"/>
              <a:t>Depth property</a:t>
            </a:r>
            <a:r>
              <a:rPr lang="en-US" dirty="0"/>
              <a:t>: All the external nodes are empty trees that have the same depth (lie on a single bottom level).</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61</a:t>
            </a:fld>
            <a:endParaRPr lang="el-GR"/>
          </a:p>
        </p:txBody>
      </p:sp>
    </p:spTree>
    <p:extLst>
      <p:ext uri="{BB962C8B-B14F-4D97-AF65-F5344CB8AC3E}">
        <p14:creationId xmlns:p14="http://schemas.microsoft.com/office/powerpoint/2010/main" val="3783024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b="1" dirty="0"/>
                  <a:t>Proposition</a:t>
                </a:r>
                <a:r>
                  <a:rPr lang="en-US" dirty="0"/>
                  <a:t>. The height of a (2,4) tree storing </a:t>
                </a:r>
                <a14:m>
                  <m:oMath xmlns:m="http://schemas.openxmlformats.org/officeDocument/2006/math">
                    <m:r>
                      <a:rPr lang="en-US" b="0" i="1" smtClean="0">
                        <a:latin typeface="Cambria Math"/>
                      </a:rPr>
                      <m:t>𝑛</m:t>
                    </m:r>
                  </m:oMath>
                </a14:m>
                <a:r>
                  <a:rPr lang="en-US" dirty="0"/>
                  <a:t> entries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b="1" dirty="0"/>
                  <a:t>Proof</a:t>
                </a:r>
                <a:r>
                  <a:rPr lang="en-US" dirty="0"/>
                  <a:t>: Let </a:t>
                </a:r>
                <a14:m>
                  <m:oMath xmlns:m="http://schemas.openxmlformats.org/officeDocument/2006/math">
                    <m:r>
                      <a:rPr lang="en-US" b="0" i="1" smtClean="0">
                        <a:latin typeface="Cambria Math"/>
                      </a:rPr>
                      <m:t>h</m:t>
                    </m:r>
                  </m:oMath>
                </a14:m>
                <a:r>
                  <a:rPr lang="en-US" dirty="0"/>
                  <a:t> be the height of a (2,4) tree </a:t>
                </a:r>
                <a14:m>
                  <m:oMath xmlns:m="http://schemas.openxmlformats.org/officeDocument/2006/math">
                    <m:r>
                      <a:rPr lang="en-US" b="0" i="1" smtClean="0">
                        <a:latin typeface="Cambria Math"/>
                      </a:rPr>
                      <m:t>𝑇</m:t>
                    </m:r>
                  </m:oMath>
                </a14:m>
                <a:r>
                  <a:rPr lang="en-US" dirty="0"/>
                  <a:t> storing </a:t>
                </a:r>
                <a14:m>
                  <m:oMath xmlns:m="http://schemas.openxmlformats.org/officeDocument/2006/math">
                    <m:r>
                      <a:rPr lang="en-US" i="1">
                        <a:latin typeface="Cambria Math"/>
                      </a:rPr>
                      <m:t>𝑛</m:t>
                    </m:r>
                  </m:oMath>
                </a14:m>
                <a:r>
                  <a:rPr lang="en-US" dirty="0"/>
                  <a:t> entries. We justify the proposition by showing that</a:t>
                </a:r>
              </a:p>
              <a:p>
                <a:pPr marL="0" indent="0" algn="ctr">
                  <a:buNone/>
                </a:pP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oMath>
                </a14:m>
                <a:r>
                  <a:rPr lang="en-US" dirty="0"/>
                  <a:t> </a:t>
                </a:r>
              </a:p>
              <a:p>
                <a:pPr marL="0" indent="0">
                  <a:buNone/>
                </a:pPr>
                <a:r>
                  <a:rPr lang="en-US" dirty="0"/>
                  <a:t>    and </a:t>
                </a:r>
              </a:p>
              <a:p>
                <a:pPr marL="0" indent="0" algn="ctr">
                  <a:buNone/>
                </a:pPr>
                <a14:m>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62</a:t>
            </a:fld>
            <a:endParaRPr lang="el-GR"/>
          </a:p>
        </p:txBody>
      </p:sp>
    </p:spTree>
    <p:extLst>
      <p:ext uri="{BB962C8B-B14F-4D97-AF65-F5344CB8AC3E}">
        <p14:creationId xmlns:p14="http://schemas.microsoft.com/office/powerpoint/2010/main" val="2694018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Note that by the size property, we have at most 4 nodes at depth 1,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4</m:t>
                        </m:r>
                      </m:e>
                      <m:sup>
                        <m:r>
                          <a:rPr lang="en-US" b="0" i="1" smtClean="0">
                            <a:latin typeface="Cambria Math"/>
                          </a:rPr>
                          <m:t>2</m:t>
                        </m:r>
                      </m:sup>
                    </m:sSup>
                  </m:oMath>
                </a14:m>
                <a:r>
                  <a:rPr lang="en-US" dirty="0"/>
                  <a:t>nodes at depth 2, and so on. Thus, the number of external nodes of </a:t>
                </a:r>
                <a14:m>
                  <m:oMath xmlns:m="http://schemas.openxmlformats.org/officeDocument/2006/math">
                    <m:r>
                      <a:rPr lang="en-US" b="0" i="1" smtClean="0">
                        <a:latin typeface="Cambria Math"/>
                      </a:rPr>
                      <m:t>𝑇</m:t>
                    </m:r>
                  </m:oMath>
                </a14:m>
                <a:r>
                  <a:rPr lang="en-US" dirty="0"/>
                  <a:t> is at most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4</m:t>
                        </m:r>
                      </m:e>
                      <m:sup>
                        <m:r>
                          <a:rPr lang="en-US" b="0" i="1" smtClean="0">
                            <a:latin typeface="Cambria Math"/>
                          </a:rPr>
                          <m:t>h</m:t>
                        </m:r>
                      </m:sup>
                    </m:sSup>
                  </m:oMath>
                </a14:m>
                <a:r>
                  <a:rPr lang="en-US" dirty="0"/>
                  <a:t>. </a:t>
                </a:r>
              </a:p>
              <a:p>
                <a:r>
                  <a:rPr lang="en-US" dirty="0"/>
                  <a:t>Similarly, by the size property, we have at least 2 nodes at depth 1, at least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2</m:t>
                        </m:r>
                      </m:sup>
                    </m:sSup>
                  </m:oMath>
                </a14:m>
                <a:r>
                  <a:rPr lang="en-US" dirty="0"/>
                  <a:t> nodes at depth 2, and so on. Thus, the number of external nodes in </a:t>
                </a:r>
                <a14:m>
                  <m:oMath xmlns:m="http://schemas.openxmlformats.org/officeDocument/2006/math">
                    <m:r>
                      <a:rPr lang="en-US" i="1">
                        <a:latin typeface="Cambria Math"/>
                      </a:rPr>
                      <m:t>𝑇</m:t>
                    </m:r>
                  </m:oMath>
                </a14:m>
                <a:r>
                  <a:rPr lang="en-US" dirty="0"/>
                  <a:t> is at least </a:t>
                </a:r>
                <a14:m>
                  <m:oMath xmlns:m="http://schemas.openxmlformats.org/officeDocument/2006/math">
                    <m:sSup>
                      <m:sSupPr>
                        <m:ctrlPr>
                          <a:rPr lang="en-US" i="1">
                            <a:latin typeface="Cambria Math" panose="02040503050406030204" pitchFamily="18" charset="0"/>
                          </a:rPr>
                        </m:ctrlPr>
                      </m:sSupPr>
                      <m:e>
                        <m:r>
                          <a:rPr lang="en-US" b="0" i="1" smtClean="0">
                            <a:latin typeface="Cambria Math"/>
                          </a:rPr>
                          <m:t>2</m:t>
                        </m:r>
                      </m:e>
                      <m:sup>
                        <m:r>
                          <a:rPr lang="en-US" i="1">
                            <a:latin typeface="Cambria Math"/>
                          </a:rPr>
                          <m:t>h</m:t>
                        </m:r>
                      </m:sup>
                    </m:sSup>
                  </m:oMath>
                </a14:m>
                <a:r>
                  <a:rPr lang="en-US" dirty="0"/>
                  <a:t>.</a:t>
                </a:r>
              </a:p>
              <a:p>
                <a:r>
                  <a:rPr lang="en-US" dirty="0"/>
                  <a:t>We also know that the number of external nodes is </a:t>
                </a:r>
                <a14:m>
                  <m:oMath xmlns:m="http://schemas.openxmlformats.org/officeDocument/2006/math">
                    <m:r>
                      <a:rPr lang="en-US" b="0" i="1" smtClean="0">
                        <a:latin typeface="Cambria Math"/>
                      </a:rPr>
                      <m:t>𝑛</m:t>
                    </m:r>
                    <m:r>
                      <a:rPr lang="en-US" b="0" i="1"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630"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63</a:t>
            </a:fld>
            <a:endParaRPr lang="el-GR"/>
          </a:p>
        </p:txBody>
      </p:sp>
    </p:spTree>
    <p:extLst>
      <p:ext uri="{BB962C8B-B14F-4D97-AF65-F5344CB8AC3E}">
        <p14:creationId xmlns:p14="http://schemas.microsoft.com/office/powerpoint/2010/main" val="181377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Therefore, we obtain</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h</m:t>
                          </m:r>
                        </m:sup>
                      </m:sSup>
                      <m:r>
                        <a:rPr lang="en-US" dirty="0">
                          <a:latin typeface="Cambria Math"/>
                          <a:ea typeface="Cambria Math"/>
                        </a:rPr>
                        <m:t>≤</m:t>
                      </m:r>
                      <m:r>
                        <a:rPr lang="en-US" i="1">
                          <a:latin typeface="Cambria Math"/>
                        </a:rPr>
                        <m:t>𝑛</m:t>
                      </m:r>
                      <m:r>
                        <a:rPr lang="en-US" b="0" i="0" dirty="0" smtClean="0">
                          <a:latin typeface="Cambria Math"/>
                          <a:ea typeface="Cambria Math"/>
                        </a:rPr>
                        <m:t>+1</m:t>
                      </m:r>
                    </m:oMath>
                  </m:oMathPara>
                </a14:m>
                <a:endParaRPr lang="en-US" dirty="0"/>
              </a:p>
              <a:p>
                <a:pPr marL="0" indent="0">
                  <a:buNone/>
                </a:pPr>
                <a:r>
                  <a:rPr lang="en-US" dirty="0"/>
                  <a:t>    and</a:t>
                </a:r>
              </a:p>
              <a:p>
                <a:pPr marL="0" indent="0" algn="ctr">
                  <a:buNone/>
                </a:pPr>
                <a:r>
                  <a:rPr lang="en-US" dirty="0"/>
                  <a:t>  </a:t>
                </a:r>
                <a14:m>
                  <m:oMath xmlns:m="http://schemas.openxmlformats.org/officeDocument/2006/math">
                    <m:r>
                      <a:rPr lang="en-US" b="0" i="1" smtClean="0">
                        <a:latin typeface="Cambria Math"/>
                      </a:rPr>
                      <m:t>𝑛</m:t>
                    </m:r>
                    <m:r>
                      <a:rPr lang="en-US" b="0" i="1" smtClean="0">
                        <a:latin typeface="Cambria Math"/>
                      </a:rPr>
                      <m:t>+1≤</m:t>
                    </m:r>
                    <m:sSup>
                      <m:sSupPr>
                        <m:ctrlPr>
                          <a:rPr lang="en-US" b="0" i="1" smtClean="0">
                            <a:latin typeface="Cambria Math" panose="02040503050406030204" pitchFamily="18" charset="0"/>
                            <a:ea typeface="Cambria Math"/>
                          </a:rPr>
                        </m:ctrlPr>
                      </m:sSupPr>
                      <m:e>
                        <m:r>
                          <a:rPr lang="en-US" b="0" i="1" smtClean="0">
                            <a:latin typeface="Cambria Math"/>
                            <a:ea typeface="Cambria Math"/>
                          </a:rPr>
                          <m:t>4</m:t>
                        </m:r>
                      </m:e>
                      <m:sup>
                        <m:r>
                          <a:rPr lang="en-US" b="0" i="1" smtClean="0">
                            <a:latin typeface="Cambria Math"/>
                            <a:ea typeface="Cambria Math"/>
                          </a:rPr>
                          <m:t>h</m:t>
                        </m:r>
                      </m:sup>
                    </m:sSup>
                    <m:r>
                      <a:rPr lang="en-US" b="0" i="1" smtClean="0">
                        <a:latin typeface="Cambria Math"/>
                        <a:ea typeface="Cambria Math"/>
                      </a:rPr>
                      <m:t>.</m:t>
                    </m:r>
                  </m:oMath>
                </a14:m>
                <a:endParaRPr lang="en-US" dirty="0"/>
              </a:p>
              <a:p>
                <a:r>
                  <a:rPr lang="en-US" dirty="0"/>
                  <a:t>Taking the logarithm in base 2 of each of the above terms, we get that</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ea typeface="Cambria Math"/>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e>
                      </m:func>
                    </m:oMath>
                  </m:oMathPara>
                </a14:m>
                <a:endParaRPr lang="en-US" dirty="0"/>
              </a:p>
              <a:p>
                <a:pPr marL="0" indent="0">
                  <a:buNone/>
                </a:pPr>
                <a:r>
                  <a:rPr lang="en-US" dirty="0"/>
                  <a:t>   and</a:t>
                </a:r>
              </a:p>
              <a:p>
                <a:pPr marL="0" indent="0" algn="ctr">
                  <a:buNone/>
                </a:pPr>
                <a:r>
                  <a:rPr lang="en-US" dirty="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2</m:t>
                    </m:r>
                    <m:r>
                      <a:rPr lang="en-US" b="0" i="1" smtClean="0">
                        <a:latin typeface="Cambria Math"/>
                        <a:ea typeface="Cambria Math"/>
                      </a:rPr>
                      <m:t>h</m:t>
                    </m:r>
                  </m:oMath>
                </a14:m>
                <a:r>
                  <a:rPr lang="en-US" dirty="0"/>
                  <a:t>.</a:t>
                </a:r>
              </a:p>
              <a:p>
                <a:r>
                  <a:rPr lang="en-US" dirty="0"/>
                  <a:t>These inequalities prove our claims.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b="-37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64</a:t>
            </a:fld>
            <a:endParaRPr lang="el-GR"/>
          </a:p>
        </p:txBody>
      </p:sp>
    </p:spTree>
    <p:extLst>
      <p:ext uri="{BB962C8B-B14F-4D97-AF65-F5344CB8AC3E}">
        <p14:creationId xmlns:p14="http://schemas.microsoft.com/office/powerpoint/2010/main" val="2709502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in (2,4)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insert a new entry </a:t>
                </a:r>
                <a14:m>
                  <m:oMath xmlns:m="http://schemas.openxmlformats.org/officeDocument/2006/math">
                    <m:r>
                      <a:rPr lang="en-US" b="0" i="1" smtClean="0">
                        <a:latin typeface="Cambria Math"/>
                      </a:rPr>
                      <m:t>(</m:t>
                    </m:r>
                    <m:r>
                      <a:rPr lang="en-US" b="0" i="1" smtClean="0">
                        <a:latin typeface="Cambria Math"/>
                      </a:rPr>
                      <m:t>𝑘</m:t>
                    </m:r>
                    <m:r>
                      <a:rPr lang="en-US" b="0" i="1" smtClean="0">
                        <a:latin typeface="Cambria Math"/>
                      </a:rPr>
                      <m:t>,</m:t>
                    </m:r>
                    <m:r>
                      <a:rPr lang="en-US" b="0" i="1" smtClean="0">
                        <a:latin typeface="Cambria Math"/>
                      </a:rPr>
                      <m:t>𝑥</m:t>
                    </m:r>
                    <m:r>
                      <a:rPr lang="en-US" b="0" i="1" smtClean="0">
                        <a:latin typeface="Cambria Math"/>
                      </a:rPr>
                      <m:t>)</m:t>
                    </m:r>
                  </m:oMath>
                </a14:m>
                <a:r>
                  <a:rPr lang="en-US" dirty="0"/>
                  <a:t>, with key </a:t>
                </a:r>
                <a14:m>
                  <m:oMath xmlns:m="http://schemas.openxmlformats.org/officeDocument/2006/math">
                    <m:r>
                      <a:rPr lang="en-US" b="0" i="1" smtClean="0">
                        <a:latin typeface="Cambria Math"/>
                      </a:rPr>
                      <m:t>𝑘</m:t>
                    </m:r>
                  </m:oMath>
                </a14:m>
                <a:r>
                  <a:rPr lang="en-US" dirty="0"/>
                  <a:t>, into a (2,4) tree </a:t>
                </a:r>
                <a14:m>
                  <m:oMath xmlns:m="http://schemas.openxmlformats.org/officeDocument/2006/math">
                    <m:r>
                      <a:rPr lang="en-US" b="0" i="1" smtClean="0">
                        <a:latin typeface="Cambria Math"/>
                      </a:rPr>
                      <m:t>𝑇</m:t>
                    </m:r>
                  </m:oMath>
                </a14:m>
                <a:r>
                  <a:rPr lang="en-US" dirty="0"/>
                  <a:t>, we first perform a search for </a:t>
                </a:r>
                <a14:m>
                  <m:oMath xmlns:m="http://schemas.openxmlformats.org/officeDocument/2006/math">
                    <m:r>
                      <a:rPr lang="en-US" b="0" i="1" smtClean="0">
                        <a:latin typeface="Cambria Math"/>
                      </a:rPr>
                      <m:t>𝑘</m:t>
                    </m:r>
                  </m:oMath>
                </a14:m>
                <a:r>
                  <a:rPr lang="en-US" dirty="0"/>
                  <a:t>.</a:t>
                </a:r>
              </a:p>
              <a:p>
                <a:r>
                  <a:rPr lang="en-US" dirty="0"/>
                  <a:t>Assuming that </a:t>
                </a:r>
                <a14:m>
                  <m:oMath xmlns:m="http://schemas.openxmlformats.org/officeDocument/2006/math">
                    <m:r>
                      <a:rPr lang="en-US" i="1">
                        <a:latin typeface="Cambria Math"/>
                      </a:rPr>
                      <m:t>𝑇</m:t>
                    </m:r>
                  </m:oMath>
                </a14:m>
                <a:r>
                  <a:rPr lang="en-US" dirty="0"/>
                  <a:t> has no entry with key </a:t>
                </a:r>
                <a14:m>
                  <m:oMath xmlns:m="http://schemas.openxmlformats.org/officeDocument/2006/math">
                    <m:r>
                      <a:rPr lang="en-US" i="1">
                        <a:latin typeface="Cambria Math"/>
                      </a:rPr>
                      <m:t>𝑘</m:t>
                    </m:r>
                  </m:oMath>
                </a14:m>
                <a:r>
                  <a:rPr lang="en-US" dirty="0"/>
                  <a:t>, this search terminates unsuccessfully at an external node </a:t>
                </a:r>
                <a14:m>
                  <m:oMath xmlns:m="http://schemas.openxmlformats.org/officeDocument/2006/math">
                    <m:r>
                      <a:rPr lang="en-US" b="0" i="1" smtClean="0">
                        <a:latin typeface="Cambria Math"/>
                      </a:rPr>
                      <m:t>𝑧</m:t>
                    </m:r>
                  </m:oMath>
                </a14:m>
                <a:r>
                  <a:rPr lang="en-US" dirty="0"/>
                  <a:t>. </a:t>
                </a:r>
              </a:p>
              <a:p>
                <a:r>
                  <a:rPr lang="en-US" dirty="0"/>
                  <a:t>Let </a:t>
                </a:r>
                <a14:m>
                  <m:oMath xmlns:m="http://schemas.openxmlformats.org/officeDocument/2006/math">
                    <m:r>
                      <a:rPr lang="en-US" b="0" i="1" smtClean="0">
                        <a:latin typeface="Cambria Math"/>
                      </a:rPr>
                      <m:t>𝑣</m:t>
                    </m:r>
                  </m:oMath>
                </a14:m>
                <a:r>
                  <a:rPr lang="en-US" dirty="0"/>
                  <a:t> be the parent of </a:t>
                </a:r>
                <a14:m>
                  <m:oMath xmlns:m="http://schemas.openxmlformats.org/officeDocument/2006/math">
                    <m:r>
                      <a:rPr lang="en-US" b="0" i="1" smtClean="0">
                        <a:latin typeface="Cambria Math"/>
                      </a:rPr>
                      <m:t>𝑧</m:t>
                    </m:r>
                    <m:r>
                      <a:rPr lang="en-US" b="0" i="1" smtClean="0">
                        <a:latin typeface="Cambria Math"/>
                      </a:rPr>
                      <m:t>. </m:t>
                    </m:r>
                  </m:oMath>
                </a14:m>
                <a:r>
                  <a:rPr lang="en-US" dirty="0"/>
                  <a:t>We insert the new entry into node </a:t>
                </a:r>
                <a14:m>
                  <m:oMath xmlns:m="http://schemas.openxmlformats.org/officeDocument/2006/math">
                    <m:r>
                      <a:rPr lang="en-US" i="1">
                        <a:latin typeface="Cambria Math"/>
                      </a:rPr>
                      <m:t>𝑣</m:t>
                    </m:r>
                  </m:oMath>
                </a14:m>
                <a:r>
                  <a:rPr lang="en-US" dirty="0"/>
                  <a:t> and add a new child (an external node) to </a:t>
                </a:r>
                <a14:m>
                  <m:oMath xmlns:m="http://schemas.openxmlformats.org/officeDocument/2006/math">
                    <m:r>
                      <a:rPr lang="en-US" i="1">
                        <a:latin typeface="Cambria Math"/>
                      </a:rPr>
                      <m:t>𝑣</m:t>
                    </m:r>
                  </m:oMath>
                </a14:m>
                <a:r>
                  <a:rPr lang="en-US" dirty="0"/>
                  <a:t> on the left of </a:t>
                </a:r>
                <a14:m>
                  <m:oMath xmlns:m="http://schemas.openxmlformats.org/officeDocument/2006/math">
                    <m:r>
                      <a:rPr lang="en-US" i="1">
                        <a:latin typeface="Cambria Math"/>
                      </a:rPr>
                      <m:t>𝑧</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03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65</a:t>
            </a:fld>
            <a:endParaRPr lang="el-GR"/>
          </a:p>
        </p:txBody>
      </p:sp>
    </p:spTree>
    <p:extLst>
      <p:ext uri="{BB962C8B-B14F-4D97-AF65-F5344CB8AC3E}">
        <p14:creationId xmlns:p14="http://schemas.microsoft.com/office/powerpoint/2010/main" val="1671344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Our insertion method </a:t>
                </a:r>
                <a:r>
                  <a:rPr lang="en-US" b="1" dirty="0"/>
                  <a:t>preserves the depth property</a:t>
                </a:r>
                <a:r>
                  <a:rPr lang="en-US" dirty="0"/>
                  <a:t>, since we add a new external node at the same level as existing external nodes.</a:t>
                </a:r>
              </a:p>
              <a:p>
                <a:r>
                  <a:rPr lang="en-US" dirty="0"/>
                  <a:t>But it might </a:t>
                </a:r>
                <a:r>
                  <a:rPr lang="en-US" b="1" dirty="0"/>
                  <a:t>violate the size property</a:t>
                </a:r>
                <a:r>
                  <a:rPr lang="en-US" dirty="0"/>
                  <a:t>. If a node </a:t>
                </a:r>
                <a14:m>
                  <m:oMath xmlns:m="http://schemas.openxmlformats.org/officeDocument/2006/math">
                    <m:r>
                      <a:rPr lang="en-US" b="0" i="1" smtClean="0">
                        <a:latin typeface="Cambria Math"/>
                      </a:rPr>
                      <m:t>𝑣</m:t>
                    </m:r>
                  </m:oMath>
                </a14:m>
                <a:r>
                  <a:rPr lang="en-US" dirty="0"/>
                  <a:t> was previously a 4-node, then it may become a 5-node after the insertion which causes the tree to longer be a (2,4) tree.</a:t>
                </a:r>
              </a:p>
              <a:p>
                <a:r>
                  <a:rPr lang="en-US" dirty="0"/>
                  <a:t>This type of violation of the size property is called an </a:t>
                </a:r>
                <a:r>
                  <a:rPr lang="en-US" b="1" dirty="0"/>
                  <a:t>overflow</a:t>
                </a:r>
                <a:r>
                  <a:rPr lang="en-US" dirty="0"/>
                  <a:t> node at node </a:t>
                </a:r>
                <a14:m>
                  <m:oMath xmlns:m="http://schemas.openxmlformats.org/officeDocument/2006/math">
                    <m:r>
                      <a:rPr lang="en-US" i="1">
                        <a:latin typeface="Cambria Math"/>
                      </a:rPr>
                      <m:t>𝑣</m:t>
                    </m:r>
                  </m:oMath>
                </a14:m>
                <a:r>
                  <a:rPr lang="en-US" dirty="0"/>
                  <a:t>, and it must be resolved in order to restore the properties of a (2,4)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9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66</a:t>
            </a:fld>
            <a:endParaRPr lang="el-GR"/>
          </a:p>
        </p:txBody>
      </p:sp>
    </p:spTree>
    <p:extLst>
      <p:ext uri="{BB962C8B-B14F-4D97-AF65-F5344CB8AC3E}">
        <p14:creationId xmlns:p14="http://schemas.microsoft.com/office/powerpoint/2010/main" val="293246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Overflow Nodes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a14:m>
                <a:r>
                  <a:rPr lang="en-US" dirty="0"/>
                  <a:t> be the children of </a:t>
                </a:r>
                <a14:m>
                  <m:oMath xmlns:m="http://schemas.openxmlformats.org/officeDocument/2006/math">
                    <m:r>
                      <a:rPr lang="en-US" b="0" i="1" smtClean="0">
                        <a:latin typeface="Cambria Math"/>
                      </a:rPr>
                      <m:t>𝑣</m:t>
                    </m:r>
                  </m:oMath>
                </a14:m>
                <a:r>
                  <a:rPr lang="en-US" dirty="0"/>
                  <a:t>, and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4</m:t>
                        </m:r>
                      </m:sub>
                    </m:sSub>
                  </m:oMath>
                </a14:m>
                <a:r>
                  <a:rPr lang="en-US" dirty="0"/>
                  <a:t> be the keys stored at </a:t>
                </a:r>
                <a14:m>
                  <m:oMath xmlns:m="http://schemas.openxmlformats.org/officeDocument/2006/math">
                    <m:r>
                      <a:rPr lang="en-US" b="0" i="1" smtClean="0">
                        <a:latin typeface="Cambria Math"/>
                      </a:rPr>
                      <m:t>𝑣</m:t>
                    </m:r>
                    <m:r>
                      <a:rPr lang="en-US" b="0" i="1" smtClean="0">
                        <a:latin typeface="Cambria Math"/>
                      </a:rPr>
                      <m:t>. </m:t>
                    </m:r>
                  </m:oMath>
                </a14:m>
                <a:r>
                  <a:rPr lang="en-US" dirty="0"/>
                  <a:t>To remedy the overflow at node </a:t>
                </a:r>
                <a14:m>
                  <m:oMath xmlns:m="http://schemas.openxmlformats.org/officeDocument/2006/math">
                    <m:r>
                      <a:rPr lang="en-US" b="0" i="1" smtClean="0">
                        <a:latin typeface="Cambria Math"/>
                      </a:rPr>
                      <m:t>𝑣</m:t>
                    </m:r>
                  </m:oMath>
                </a14:m>
                <a:r>
                  <a:rPr lang="en-US" dirty="0"/>
                  <a:t>, we perform a </a:t>
                </a:r>
                <a:r>
                  <a:rPr lang="en-US" b="1" dirty="0"/>
                  <a:t>split</a:t>
                </a:r>
                <a:r>
                  <a:rPr lang="en-US" dirty="0"/>
                  <a:t> operation on </a:t>
                </a:r>
                <a14:m>
                  <m:oMath xmlns:m="http://schemas.openxmlformats.org/officeDocument/2006/math">
                    <m:r>
                      <a:rPr lang="en-US" i="1">
                        <a:latin typeface="Cambria Math"/>
                      </a:rPr>
                      <m:t>𝑣</m:t>
                    </m:r>
                  </m:oMath>
                </a14:m>
                <a:r>
                  <a:rPr lang="en-US" dirty="0"/>
                  <a:t> as follows.</a:t>
                </a:r>
              </a:p>
              <a:p>
                <a:r>
                  <a:rPr lang="en-US" dirty="0"/>
                  <a:t>Replace </a:t>
                </a:r>
                <a14:m>
                  <m:oMath xmlns:m="http://schemas.openxmlformats.org/officeDocument/2006/math">
                    <m:r>
                      <a:rPr lang="en-US" i="1">
                        <a:latin typeface="Cambria Math"/>
                      </a:rPr>
                      <m:t>𝑣</m:t>
                    </m:r>
                  </m:oMath>
                </a14:m>
                <a:r>
                  <a:rPr lang="en-US" dirty="0"/>
                  <a:t> with two nodes </a:t>
                </a:r>
                <a14:m>
                  <m:oMath xmlns:m="http://schemas.openxmlformats.org/officeDocument/2006/math">
                    <m:r>
                      <a:rPr lang="en-US" b="0" i="1" smtClean="0">
                        <a:latin typeface="Cambria Math"/>
                      </a:rPr>
                      <m:t>𝑣</m:t>
                    </m:r>
                    <m:r>
                      <a:rPr lang="en-US" b="0" i="1" smtClean="0">
                        <a:latin typeface="Cambria Math"/>
                      </a:rPr>
                      <m:t>′</m:t>
                    </m:r>
                  </m:oMath>
                </a14:m>
                <a:r>
                  <a:rPr lang="en-US" dirty="0"/>
                  <a:t> and </a:t>
                </a:r>
                <a14:m>
                  <m:oMath xmlns:m="http://schemas.openxmlformats.org/officeDocument/2006/math">
                    <m:r>
                      <a:rPr lang="en-US" b="0" i="1" smtClean="0">
                        <a:latin typeface="Cambria Math"/>
                      </a:rPr>
                      <m:t>𝑣</m:t>
                    </m:r>
                    <m:r>
                      <a:rPr lang="en-US" b="0" i="1" smtClean="0">
                        <a:latin typeface="Cambria Math"/>
                      </a:rPr>
                      <m:t>′′</m:t>
                    </m:r>
                  </m:oMath>
                </a14:m>
                <a:r>
                  <a:rPr lang="en-US" dirty="0"/>
                  <a:t>, where</a:t>
                </a:r>
              </a:p>
              <a:p>
                <a:pPr lvl="1"/>
                <a14:m>
                  <m:oMath xmlns:m="http://schemas.openxmlformats.org/officeDocument/2006/math">
                    <m:r>
                      <a:rPr lang="en-US" i="1">
                        <a:latin typeface="Cambria Math"/>
                      </a:rPr>
                      <m:t>𝑣</m:t>
                    </m:r>
                    <m:r>
                      <a:rPr lang="en-US" i="1">
                        <a:latin typeface="Cambria Math"/>
                      </a:rPr>
                      <m:t>′</m:t>
                    </m:r>
                  </m:oMath>
                </a14:m>
                <a:r>
                  <a:rPr lang="en-US" dirty="0"/>
                  <a:t> is a 3-node with children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a14:m>
                <a:r>
                  <a:rPr lang="en-US" dirty="0"/>
                  <a:t> storing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2</m:t>
                        </m:r>
                      </m:sub>
                    </m:sSub>
                  </m:oMath>
                </a14:m>
                <a:endParaRPr lang="en-US" dirty="0"/>
              </a:p>
              <a:p>
                <a:pPr lvl="1"/>
                <a14:m>
                  <m:oMath xmlns:m="http://schemas.openxmlformats.org/officeDocument/2006/math">
                    <m:r>
                      <a:rPr lang="en-US" i="1">
                        <a:latin typeface="Cambria Math"/>
                      </a:rPr>
                      <m:t>𝑣</m:t>
                    </m:r>
                    <m:r>
                      <a:rPr lang="en-US" i="1">
                        <a:latin typeface="Cambria Math"/>
                      </a:rPr>
                      <m:t>′′</m:t>
                    </m:r>
                  </m:oMath>
                </a14:m>
                <a:r>
                  <a:rPr lang="en-US" dirty="0"/>
                  <a:t> is a 2-node with children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4</m:t>
                        </m:r>
                      </m:sub>
                    </m:sSub>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5</m:t>
                        </m:r>
                      </m:sub>
                    </m:sSub>
                    <m:r>
                      <a:rPr lang="en-US" i="1">
                        <a:latin typeface="Cambria Math"/>
                      </a:rPr>
                      <m:t>,</m:t>
                    </m:r>
                  </m:oMath>
                </a14:m>
                <a:r>
                  <a:rPr lang="en-US" dirty="0"/>
                  <a:t> storing key </a:t>
                </a:r>
                <a14:m>
                  <m:oMath xmlns:m="http://schemas.openxmlformats.org/officeDocument/2006/math">
                    <m:sSub>
                      <m:sSubPr>
                        <m:ctrlPr>
                          <a:rPr lang="en-US" i="1">
                            <a:latin typeface="Cambria Math" panose="02040503050406030204" pitchFamily="18" charset="0"/>
                          </a:rPr>
                        </m:ctrlPr>
                      </m:sSubPr>
                      <m:e>
                        <m:r>
                          <a:rPr lang="en-US" i="1">
                            <a:latin typeface="Cambria Math"/>
                          </a:rPr>
                          <m:t>𝑘</m:t>
                        </m:r>
                      </m:e>
                      <m:sub>
                        <m:r>
                          <a:rPr lang="en-US" b="0" i="1" smtClean="0">
                            <a:latin typeface="Cambria Math"/>
                          </a:rPr>
                          <m:t>4</m:t>
                        </m:r>
                      </m:sub>
                    </m:sSub>
                  </m:oMath>
                </a14:m>
                <a:r>
                  <a:rPr lang="en-US" dirty="0"/>
                  <a:t>.</a:t>
                </a:r>
              </a:p>
              <a:p>
                <a:r>
                  <a:rPr lang="en-US" dirty="0"/>
                  <a:t>If </a:t>
                </a:r>
                <a14:m>
                  <m:oMath xmlns:m="http://schemas.openxmlformats.org/officeDocument/2006/math">
                    <m:r>
                      <a:rPr lang="en-US" i="1">
                        <a:latin typeface="Cambria Math"/>
                      </a:rPr>
                      <m:t>𝑣</m:t>
                    </m:r>
                  </m:oMath>
                </a14:m>
                <a:r>
                  <a:rPr lang="en-US" dirty="0"/>
                  <a:t> was the root of </a:t>
                </a:r>
                <a14:m>
                  <m:oMath xmlns:m="http://schemas.openxmlformats.org/officeDocument/2006/math">
                    <m:r>
                      <a:rPr lang="en-US" b="0" i="1" smtClean="0">
                        <a:latin typeface="Cambria Math"/>
                      </a:rPr>
                      <m:t>𝑇</m:t>
                    </m:r>
                  </m:oMath>
                </a14:m>
                <a:r>
                  <a:rPr lang="en-US" dirty="0"/>
                  <a:t>, create a new root node </a:t>
                </a:r>
                <a14:m>
                  <m:oMath xmlns:m="http://schemas.openxmlformats.org/officeDocument/2006/math">
                    <m:r>
                      <a:rPr lang="en-US" b="0" i="1" smtClean="0">
                        <a:latin typeface="Cambria Math"/>
                      </a:rPr>
                      <m:t>𝑢</m:t>
                    </m:r>
                  </m:oMath>
                </a14:m>
                <a:r>
                  <a:rPr lang="en-US" dirty="0"/>
                  <a:t>. Else, let </a:t>
                </a:r>
                <a14:m>
                  <m:oMath xmlns:m="http://schemas.openxmlformats.org/officeDocument/2006/math">
                    <m:r>
                      <a:rPr lang="en-US" b="0" i="1" smtClean="0">
                        <a:latin typeface="Cambria Math"/>
                      </a:rPr>
                      <m:t>𝑢</m:t>
                    </m:r>
                  </m:oMath>
                </a14:m>
                <a:r>
                  <a:rPr lang="en-US" dirty="0"/>
                  <a:t> be the parent of </a:t>
                </a:r>
                <a14:m>
                  <m:oMath xmlns:m="http://schemas.openxmlformats.org/officeDocument/2006/math">
                    <m:r>
                      <a:rPr lang="en-US" b="0" i="1" smtClean="0">
                        <a:latin typeface="Cambria Math"/>
                      </a:rPr>
                      <m:t>𝑣</m:t>
                    </m:r>
                  </m:oMath>
                </a14:m>
                <a:r>
                  <a:rPr lang="en-US" dirty="0"/>
                  <a:t>.</a:t>
                </a:r>
              </a:p>
              <a:p>
                <a:r>
                  <a:rPr lang="en-US" dirty="0"/>
                  <a:t>Insert key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oMath>
                </a14:m>
                <a:r>
                  <a:rPr lang="en-US" dirty="0"/>
                  <a:t> into </a:t>
                </a:r>
                <a14:m>
                  <m:oMath xmlns:m="http://schemas.openxmlformats.org/officeDocument/2006/math">
                    <m:r>
                      <a:rPr lang="en-US" b="0" i="1" smtClean="0">
                        <a:latin typeface="Cambria Math"/>
                      </a:rPr>
                      <m:t>𝑢</m:t>
                    </m:r>
                  </m:oMath>
                </a14:m>
                <a:r>
                  <a:rPr lang="en-US" dirty="0"/>
                  <a:t> and make </a:t>
                </a:r>
                <a14:m>
                  <m:oMath xmlns:m="http://schemas.openxmlformats.org/officeDocument/2006/math">
                    <m:r>
                      <a:rPr lang="en-US" b="0" i="1" smtClean="0">
                        <a:latin typeface="Cambria Math"/>
                      </a:rPr>
                      <m:t>𝑣</m:t>
                    </m:r>
                    <m:r>
                      <a:rPr lang="en-US" b="0" i="1" smtClean="0">
                        <a:latin typeface="Cambria Math"/>
                      </a:rPr>
                      <m:t>′</m:t>
                    </m:r>
                  </m:oMath>
                </a14:m>
                <a:r>
                  <a:rPr lang="en-US" dirty="0"/>
                  <a:t> and </a:t>
                </a:r>
                <a14:m>
                  <m:oMath xmlns:m="http://schemas.openxmlformats.org/officeDocument/2006/math">
                    <m:r>
                      <a:rPr lang="en-US" b="0" i="1" smtClean="0">
                        <a:latin typeface="Cambria Math"/>
                      </a:rPr>
                      <m:t>𝑣</m:t>
                    </m:r>
                    <m:r>
                      <a:rPr lang="en-US" b="0" i="1" smtClean="0">
                        <a:latin typeface="Cambria Math"/>
                      </a:rPr>
                      <m:t>′′</m:t>
                    </m:r>
                  </m:oMath>
                </a14:m>
                <a:r>
                  <a:rPr lang="en-US" dirty="0"/>
                  <a:t> children of </a:t>
                </a:r>
                <a14:m>
                  <m:oMath xmlns:m="http://schemas.openxmlformats.org/officeDocument/2006/math">
                    <m:r>
                      <a:rPr lang="en-US" i="1">
                        <a:latin typeface="Cambria Math"/>
                      </a:rPr>
                      <m:t>𝑢</m:t>
                    </m:r>
                  </m:oMath>
                </a14:m>
                <a:r>
                  <a:rPr lang="en-US" dirty="0"/>
                  <a:t>, so that if </a:t>
                </a:r>
                <a14:m>
                  <m:oMath xmlns:m="http://schemas.openxmlformats.org/officeDocument/2006/math">
                    <m:r>
                      <a:rPr lang="en-US" b="0" i="1" smtClean="0">
                        <a:latin typeface="Cambria Math"/>
                      </a:rPr>
                      <m:t>𝑣</m:t>
                    </m:r>
                  </m:oMath>
                </a14:m>
                <a:r>
                  <a:rPr lang="en-US" dirty="0"/>
                  <a:t> was child </a:t>
                </a:r>
                <a14:m>
                  <m:oMath xmlns:m="http://schemas.openxmlformats.org/officeDocument/2006/math">
                    <m:r>
                      <a:rPr lang="en-US" b="0" i="1" smtClean="0">
                        <a:latin typeface="Cambria Math"/>
                      </a:rPr>
                      <m:t>𝑖</m:t>
                    </m:r>
                  </m:oMath>
                </a14:m>
                <a:r>
                  <a:rPr lang="en-US" dirty="0"/>
                  <a:t> of </a:t>
                </a:r>
                <a14:m>
                  <m:oMath xmlns:m="http://schemas.openxmlformats.org/officeDocument/2006/math">
                    <m:r>
                      <a:rPr lang="en-US" i="1">
                        <a:latin typeface="Cambria Math"/>
                      </a:rPr>
                      <m:t>𝑢</m:t>
                    </m:r>
                    <m:r>
                      <a:rPr lang="en-US" b="0" i="0" smtClean="0">
                        <a:latin typeface="Cambria Math"/>
                      </a:rPr>
                      <m:t>,</m:t>
                    </m:r>
                  </m:oMath>
                </a14:m>
                <a:r>
                  <a:rPr lang="en-US" dirty="0"/>
                  <a:t> then </a:t>
                </a:r>
                <a14:m>
                  <m:oMath xmlns:m="http://schemas.openxmlformats.org/officeDocument/2006/math">
                    <m:r>
                      <a:rPr lang="en-US" i="1">
                        <a:latin typeface="Cambria Math"/>
                      </a:rPr>
                      <m:t>𝑣</m:t>
                    </m:r>
                    <m:r>
                      <a:rPr lang="en-US" i="1">
                        <a:latin typeface="Cambria Math"/>
                      </a:rPr>
                      <m:t>′</m:t>
                    </m:r>
                  </m:oMath>
                </a14:m>
                <a:r>
                  <a:rPr lang="en-US" dirty="0"/>
                  <a:t> and </a:t>
                </a:r>
                <a14:m>
                  <m:oMath xmlns:m="http://schemas.openxmlformats.org/officeDocument/2006/math">
                    <m:r>
                      <a:rPr lang="en-US" i="1">
                        <a:latin typeface="Cambria Math"/>
                      </a:rPr>
                      <m:t>𝑣</m:t>
                    </m:r>
                    <m:r>
                      <a:rPr lang="en-US" i="1">
                        <a:latin typeface="Cambria Math"/>
                      </a:rPr>
                      <m:t>′′</m:t>
                    </m:r>
                  </m:oMath>
                </a14:m>
                <a:r>
                  <a:rPr lang="en-US" dirty="0"/>
                  <a:t> become children </a:t>
                </a:r>
                <a14:m>
                  <m:oMath xmlns:m="http://schemas.openxmlformats.org/officeDocument/2006/math">
                    <m:r>
                      <a:rPr lang="en-US" b="0" i="1" smtClean="0">
                        <a:latin typeface="Cambria Math"/>
                      </a:rPr>
                      <m:t>𝑖</m:t>
                    </m:r>
                  </m:oMath>
                </a14:m>
                <a:r>
                  <a:rPr lang="en-US" dirty="0"/>
                  <a:t> and </a:t>
                </a:r>
                <a14:m>
                  <m:oMath xmlns:m="http://schemas.openxmlformats.org/officeDocument/2006/math">
                    <m:r>
                      <a:rPr lang="en-US" b="0" i="1" smtClean="0">
                        <a:latin typeface="Cambria Math"/>
                      </a:rPr>
                      <m:t>𝑖</m:t>
                    </m:r>
                    <m:r>
                      <a:rPr lang="en-US" b="0" i="1" smtClean="0">
                        <a:latin typeface="Cambria Math"/>
                      </a:rPr>
                      <m:t>+1</m:t>
                    </m:r>
                  </m:oMath>
                </a14:m>
                <a:r>
                  <a:rPr lang="en-US" dirty="0"/>
                  <a:t> of </a:t>
                </a:r>
                <a14:m>
                  <m:oMath xmlns:m="http://schemas.openxmlformats.org/officeDocument/2006/math">
                    <m:r>
                      <a:rPr lang="en-US" b="0" i="1" smtClean="0">
                        <a:latin typeface="Cambria Math"/>
                      </a:rPr>
                      <m:t>𝑢</m:t>
                    </m:r>
                  </m:oMath>
                </a14:m>
                <a:r>
                  <a:rPr lang="en-US" dirty="0"/>
                  <a:t>, respectively.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67</a:t>
            </a:fld>
            <a:endParaRPr lang="el-GR"/>
          </a:p>
        </p:txBody>
      </p:sp>
    </p:spTree>
    <p:extLst>
      <p:ext uri="{BB962C8B-B14F-4D97-AF65-F5344CB8AC3E}">
        <p14:creationId xmlns:p14="http://schemas.microsoft.com/office/powerpoint/2010/main" val="5441014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a 5-node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68</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70596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The third key of </a:t>
                </a:r>
                <a14:m>
                  <m:oMath xmlns:m="http://schemas.openxmlformats.org/officeDocument/2006/math">
                    <m:r>
                      <a:rPr lang="en-US" b="0" i="1" smtClean="0">
                        <a:latin typeface="Cambria Math"/>
                      </a:rPr>
                      <m:t>𝑣</m:t>
                    </m:r>
                  </m:oMath>
                </a14:m>
                <a:r>
                  <a:rPr lang="en-US" dirty="0"/>
                  <a:t> inserted into the parent node </a:t>
                </a:r>
                <a14:m>
                  <m:oMath xmlns:m="http://schemas.openxmlformats.org/officeDocument/2006/math">
                    <m:r>
                      <a:rPr lang="en-US" b="0" i="1" smtClean="0">
                        <a:latin typeface="Cambria Math"/>
                      </a:rPr>
                      <m:t>𝑢</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69</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47864" y="3581400"/>
            <a:ext cx="2160240" cy="6396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463988" y="2636912"/>
            <a:ext cx="28611" cy="9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4"/>
          </p:cNvCxnSpPr>
          <p:nvPr/>
        </p:nvCxnSpPr>
        <p:spPr>
          <a:xfrm>
            <a:off x="4427984" y="4221088"/>
            <a:ext cx="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00072" y="4221088"/>
            <a:ext cx="280201"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37293" y="4174248"/>
            <a:ext cx="36004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p:cNvCxnSpPr>
          <p:nvPr/>
        </p:nvCxnSpPr>
        <p:spPr>
          <a:xfrm>
            <a:off x="5191744" y="4127408"/>
            <a:ext cx="532384" cy="7417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3"/>
          </p:cNvCxnSpPr>
          <p:nvPr/>
        </p:nvCxnSpPr>
        <p:spPr>
          <a:xfrm flipH="1">
            <a:off x="3275856" y="4127408"/>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954354"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954354" y="4869160"/>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6916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6916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175956"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175956" y="488250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017313"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017313" y="4882509"/>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34567" y="488250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534567" y="4882509"/>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64224" y="3716578"/>
                <a:ext cx="15636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r>
                        <a:rPr lang="en-US" b="0" i="1" smtClean="0">
                          <a:latin typeface="Cambria Math"/>
                        </a:rPr>
                        <m:t>      </m:t>
                      </m:r>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664224" y="3716578"/>
                <a:ext cx="1563679"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00888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008884" y="2236222"/>
                <a:ext cx="96743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609966" y="3166023"/>
                <a:ext cx="1044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𝑣</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609966" y="3166023"/>
                <a:ext cx="1044116" cy="369332"/>
              </a:xfrm>
              <a:prstGeom prst="rect">
                <a:avLst/>
              </a:prstGeom>
              <a:blipFill rotWithShape="1">
                <a:blip r:embed="rId11"/>
                <a:stretch>
                  <a:fillRect/>
                </a:stretch>
              </a:blipFill>
            </p:spPr>
            <p:txBody>
              <a:bodyPr/>
              <a:lstStyle/>
              <a:p>
                <a:r>
                  <a:rPr lang="en-US">
                    <a:noFill/>
                  </a:rPr>
                  <a:t> </a:t>
                </a:r>
              </a:p>
            </p:txBody>
          </p:sp>
        </mc:Fallback>
      </mc:AlternateContent>
      <p:cxnSp>
        <p:nvCxnSpPr>
          <p:cNvPr id="9" name="Straight Arrow Connector 8"/>
          <p:cNvCxnSpPr/>
          <p:nvPr/>
        </p:nvCxnSpPr>
        <p:spPr>
          <a:xfrm flipH="1" flipV="1">
            <a:off x="4572000" y="2420888"/>
            <a:ext cx="82082" cy="1480356"/>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568420" y="299695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568420" y="2996952"/>
                <a:ext cx="504056"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99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𝑇</m:t>
                    </m:r>
                  </m:oMath>
                </a14:m>
                <a:r>
                  <a:rPr lang="en-US" dirty="0"/>
                  <a:t> be an </a:t>
                </a:r>
                <a14:m>
                  <m:oMath xmlns:m="http://schemas.openxmlformats.org/officeDocument/2006/math">
                    <m:r>
                      <a:rPr lang="en-US" b="0" i="1" smtClean="0">
                        <a:latin typeface="Cambria Math"/>
                      </a:rPr>
                      <m:t>𝑚</m:t>
                    </m:r>
                  </m:oMath>
                </a14:m>
                <a:r>
                  <a:rPr lang="en-US" dirty="0"/>
                  <a:t>-way search tree with height </a:t>
                </a:r>
                <a14:m>
                  <m:oMath xmlns:m="http://schemas.openxmlformats.org/officeDocument/2006/math">
                    <m:r>
                      <a:rPr lang="en-US" b="0" i="1" smtClean="0">
                        <a:latin typeface="Cambria Math"/>
                      </a:rPr>
                      <m:t>h</m:t>
                    </m:r>
                    <m:r>
                      <a:rPr lang="en-US" b="0" i="0" smtClean="0">
                        <a:latin typeface="Cambria Math"/>
                      </a:rPr>
                      <m:t>,</m:t>
                    </m:r>
                  </m:oMath>
                </a14:m>
                <a:r>
                  <a:rPr lang="en-US" dirty="0"/>
                  <a:t> </a:t>
                </a:r>
                <a14:m>
                  <m:oMath xmlns:m="http://schemas.openxmlformats.org/officeDocument/2006/math">
                    <m:r>
                      <a:rPr lang="en-US" b="0" i="1" smtClean="0">
                        <a:latin typeface="Cambria Math"/>
                      </a:rPr>
                      <m:t>𝑛</m:t>
                    </m:r>
                  </m:oMath>
                </a14:m>
                <a:r>
                  <a:rPr lang="en-US" dirty="0"/>
                  <a:t> entries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oMath>
                </a14:m>
                <a:r>
                  <a:rPr lang="en-US" dirty="0"/>
                  <a:t> external nodes. Then, the following inequalities hold:</a:t>
                </a:r>
              </a:p>
              <a:p>
                <a:pPr marL="971550" lvl="1" indent="-514350">
                  <a:buFont typeface="+mj-lt"/>
                  <a:buAutoNum type="arabicPeriod"/>
                </a:pP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ea typeface="Cambria Math"/>
                      </a:rPr>
                      <m:t>𝑛</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𝑚</m:t>
                        </m:r>
                      </m:e>
                      <m:sup>
                        <m:r>
                          <a:rPr lang="en-US" b="0" i="1" smtClean="0">
                            <a:latin typeface="Cambria Math"/>
                            <a:ea typeface="Cambria Math"/>
                          </a:rPr>
                          <m:t>h</m:t>
                        </m:r>
                      </m:sup>
                    </m:sSup>
                    <m:r>
                      <a:rPr lang="en-US" b="0" i="1" smtClean="0">
                        <a:latin typeface="Cambria Math"/>
                        <a:ea typeface="Cambria Math"/>
                      </a:rPr>
                      <m:t>−1</m:t>
                    </m:r>
                  </m:oMath>
                </a14:m>
                <a:endParaRPr lang="en-US" dirty="0"/>
              </a:p>
              <a:p>
                <a:pPr marL="971550" lvl="1" indent="-514350">
                  <a:buFont typeface="+mj-lt"/>
                  <a:buAutoNum type="arabicPeriod"/>
                </a:pPr>
                <a14:m>
                  <m:oMath xmlns:m="http://schemas.openxmlformats.org/officeDocument/2006/math">
                    <m:func>
                      <m:funcPr>
                        <m:ctrlPr>
                          <a:rPr lang="en-US" i="1" smtClean="0">
                            <a:latin typeface="Cambria Math" panose="02040503050406030204" pitchFamily="18" charset="0"/>
                          </a:rPr>
                        </m:ctrlPr>
                      </m:funcPr>
                      <m:fName>
                        <m:sSub>
                          <m:sSubPr>
                            <m:ctrlPr>
                              <a:rPr lang="en-US" i="1" smtClean="0">
                                <a:latin typeface="Cambria Math" panose="02040503050406030204" pitchFamily="18" charset="0"/>
                              </a:rPr>
                            </m:ctrlPr>
                          </m:sSubPr>
                          <m:e>
                            <m:r>
                              <m:rPr>
                                <m:sty m:val="p"/>
                              </m:rPr>
                              <a:rPr lang="en-US" i="0" smtClean="0">
                                <a:latin typeface="Cambria Math"/>
                              </a:rPr>
                              <m:t>log</m:t>
                            </m:r>
                          </m:e>
                          <m:sub>
                            <m:r>
                              <a:rPr lang="en-US" b="0" i="1" smtClean="0">
                                <a:latin typeface="Cambria Math"/>
                              </a:rPr>
                              <m:t>𝑚</m:t>
                            </m:r>
                          </m:sub>
                        </m:sSub>
                      </m:fName>
                      <m:e>
                        <m:r>
                          <a:rPr lang="en-US" b="0" i="1" smtClean="0">
                            <a:latin typeface="Cambria Math"/>
                          </a:rPr>
                          <m:t>(</m:t>
                        </m:r>
                        <m:r>
                          <a:rPr lang="en-US" b="0" i="1" smtClean="0">
                            <a:latin typeface="Cambria Math"/>
                          </a:rPr>
                          <m:t>𝑛</m:t>
                        </m:r>
                        <m:r>
                          <a:rPr lang="en-US" b="0" i="1" smtClean="0">
                            <a:latin typeface="Cambria Math"/>
                          </a:rPr>
                          <m:t>+1)</m:t>
                        </m:r>
                      </m:e>
                    </m:func>
                    <m:r>
                      <a:rPr lang="en-US" i="1" smtClean="0">
                        <a:latin typeface="Cambria Math"/>
                        <a:ea typeface="Cambria Math"/>
                      </a:rPr>
                      <m:t>≤</m:t>
                    </m:r>
                    <m:r>
                      <a:rPr lang="en-US" b="0" i="1" smtClean="0">
                        <a:latin typeface="Cambria Math"/>
                        <a:ea typeface="Cambria Math"/>
                      </a:rPr>
                      <m:t>h</m:t>
                    </m:r>
                    <m:r>
                      <a:rPr lang="en-US" b="0" i="1" smtClean="0">
                        <a:latin typeface="Cambria Math"/>
                        <a:ea typeface="Cambria Math"/>
                      </a:rPr>
                      <m:t>≤</m:t>
                    </m:r>
                    <m:r>
                      <a:rPr lang="en-US" b="0" i="1" smtClean="0">
                        <a:latin typeface="Cambria Math"/>
                        <a:ea typeface="Cambria Math"/>
                      </a:rPr>
                      <m:t>𝑛</m:t>
                    </m:r>
                  </m:oMath>
                </a14:m>
                <a:endParaRPr lang="en-US" dirty="0"/>
              </a:p>
              <a:p>
                <a:pPr marL="971550" lvl="1" indent="-514350">
                  <a:buFont typeface="+mj-lt"/>
                  <a:buAutoNum type="arabicPeriod"/>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𝐸</m:t>
                        </m:r>
                      </m:sub>
                    </m:sSub>
                    <m:r>
                      <a:rPr lang="en-US" b="0" i="1" smtClean="0">
                        <a:latin typeface="Cambria Math"/>
                      </a:rPr>
                      <m:t>=</m:t>
                    </m:r>
                    <m:r>
                      <a:rPr lang="en-US" b="0" i="1" smtClean="0">
                        <a:latin typeface="Cambria Math"/>
                      </a:rPr>
                      <m:t>𝑛</m:t>
                    </m:r>
                    <m:r>
                      <a:rPr lang="en-US" b="0" i="1" smtClean="0">
                        <a:latin typeface="Cambria Math"/>
                      </a:rPr>
                      <m:t>+1</m:t>
                    </m:r>
                  </m:oMath>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a:t>
            </a:fld>
            <a:endParaRPr lang="el-GR"/>
          </a:p>
        </p:txBody>
      </p:sp>
    </p:spTree>
    <p:extLst>
      <p:ext uri="{BB962C8B-B14F-4D97-AF65-F5344CB8AC3E}">
        <p14:creationId xmlns:p14="http://schemas.microsoft.com/office/powerpoint/2010/main" val="4217036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Node </a:t>
                </a:r>
                <a14:m>
                  <m:oMath xmlns:m="http://schemas.openxmlformats.org/officeDocument/2006/math">
                    <m:r>
                      <a:rPr lang="en-US" b="0" i="1" smtClean="0">
                        <a:latin typeface="Cambria Math"/>
                      </a:rPr>
                      <m:t>𝑣</m:t>
                    </m:r>
                  </m:oMath>
                </a14:m>
                <a:r>
                  <a:rPr lang="en-US" dirty="0"/>
                  <a:t> replaced with a 3-node</a:t>
                </a:r>
                <a14:m>
                  <m:oMath xmlns:m="http://schemas.openxmlformats.org/officeDocument/2006/math">
                    <m:r>
                      <a:rPr lang="en-US" b="0" i="0" smtClean="0">
                        <a:latin typeface="Cambria Math"/>
                      </a:rPr>
                      <m:t> </m:t>
                    </m:r>
                    <m:r>
                      <a:rPr lang="en-US" b="0" i="1" smtClean="0">
                        <a:latin typeface="Cambria Math"/>
                      </a:rPr>
                      <m:t>𝑣</m:t>
                    </m:r>
                    <m:r>
                      <a:rPr lang="en-US" b="0" i="1" smtClean="0">
                        <a:latin typeface="Cambria Math"/>
                      </a:rPr>
                      <m:t>′</m:t>
                    </m:r>
                  </m:oMath>
                </a14:m>
                <a:r>
                  <a:rPr lang="en-US" dirty="0"/>
                  <a:t> and a 2-node </a:t>
                </a:r>
                <a14:m>
                  <m:oMath xmlns:m="http://schemas.openxmlformats.org/officeDocument/2006/math">
                    <m:r>
                      <a:rPr lang="en-US" b="0" i="1" smtClean="0">
                        <a:latin typeface="Cambria Math"/>
                      </a:rPr>
                      <m:t>𝑣</m:t>
                    </m:r>
                    <m:r>
                      <a:rPr lang="en-US" b="0" i="1" smtClean="0">
                        <a:latin typeface="Cambria Math"/>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111" t="-17021" r="-2519" b="-2978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70</a:t>
            </a:fld>
            <a:endParaRPr lang="el-GR"/>
          </a:p>
        </p:txBody>
      </p:sp>
      <p:sp>
        <p:nvSpPr>
          <p:cNvPr id="6" name="Oval 5"/>
          <p:cNvSpPr/>
          <p:nvPr/>
        </p:nvSpPr>
        <p:spPr>
          <a:xfrm>
            <a:off x="3779912" y="2204864"/>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19872" y="2573640"/>
            <a:ext cx="560401" cy="71134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5"/>
          </p:cNvCxnSpPr>
          <p:nvPr/>
        </p:nvCxnSpPr>
        <p:spPr>
          <a:xfrm>
            <a:off x="4947703" y="2573640"/>
            <a:ext cx="560401" cy="7833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887488" y="4015419"/>
            <a:ext cx="388368" cy="741752"/>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577616" y="48280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2577616" y="4828029"/>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44277" y="482232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444277" y="482232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211960" y="48153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3</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211960" y="4815329"/>
                <a:ext cx="50405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767094" y="48300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4767094" y="4830058"/>
                <a:ext cx="504056"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632609" y="475717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5</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5632609" y="4757171"/>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849994" y="2236222"/>
                <a:ext cx="9674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3</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2</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3849994" y="2236222"/>
                <a:ext cx="967430" cy="369332"/>
              </a:xfrm>
              <a:prstGeom prst="rect">
                <a:avLst/>
              </a:prstGeom>
              <a:blipFill rotWithShape="1">
                <a:blip r:embed="rId8"/>
                <a:stretch>
                  <a:fillRect r="-28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030511" y="221327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5030511" y="2213277"/>
                <a:ext cx="50405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023828" y="330933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023828" y="3309339"/>
                <a:ext cx="50405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457936" y="3354881"/>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4</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457936" y="3354881"/>
                <a:ext cx="504056" cy="369332"/>
              </a:xfrm>
              <a:prstGeom prst="rect">
                <a:avLst/>
              </a:prstGeom>
              <a:blipFill rotWithShape="1">
                <a:blip r:embed="rId11"/>
                <a:stretch>
                  <a:fillRect/>
                </a:stretch>
              </a:blipFill>
            </p:spPr>
            <p:txBody>
              <a:bodyPr/>
              <a:lstStyle/>
              <a:p>
                <a:r>
                  <a:rPr lang="en-US">
                    <a:noFill/>
                  </a:rPr>
                  <a:t> </a:t>
                </a:r>
              </a:p>
            </p:txBody>
          </p:sp>
        </mc:Fallback>
      </mc:AlternateContent>
      <p:sp>
        <p:nvSpPr>
          <p:cNvPr id="30" name="Oval 29"/>
          <p:cNvSpPr/>
          <p:nvPr/>
        </p:nvSpPr>
        <p:spPr>
          <a:xfrm>
            <a:off x="3037341" y="3678671"/>
            <a:ext cx="136815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30" idx="5"/>
          </p:cNvCxnSpPr>
          <p:nvPr/>
        </p:nvCxnSpPr>
        <p:spPr>
          <a:xfrm>
            <a:off x="4205132" y="4047447"/>
            <a:ext cx="258856"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0" idx="4"/>
          </p:cNvCxnSpPr>
          <p:nvPr/>
        </p:nvCxnSpPr>
        <p:spPr>
          <a:xfrm>
            <a:off x="3721417" y="4110719"/>
            <a:ext cx="0" cy="6464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708744" y="3678671"/>
            <a:ext cx="799360"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45" idx="3"/>
            <a:endCxn id="38" idx="0"/>
          </p:cNvCxnSpPr>
          <p:nvPr/>
        </p:nvCxnSpPr>
        <p:spPr>
          <a:xfrm>
            <a:off x="4825808" y="4047447"/>
            <a:ext cx="193314" cy="78261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5" idx="5"/>
          </p:cNvCxnSpPr>
          <p:nvPr/>
        </p:nvCxnSpPr>
        <p:spPr>
          <a:xfrm>
            <a:off x="5391040" y="4047447"/>
            <a:ext cx="395555" cy="6776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0" idx="0"/>
          </p:cNvCxnSpPr>
          <p:nvPr/>
        </p:nvCxnSpPr>
        <p:spPr>
          <a:xfrm flipH="1">
            <a:off x="3721417" y="2636912"/>
            <a:ext cx="490543" cy="10417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16016" y="2636912"/>
            <a:ext cx="392408" cy="104175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3275856" y="3678671"/>
                <a:ext cx="936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   </m:t>
                          </m:r>
                          <m:r>
                            <a:rPr lang="en-US" b="0" i="1" smtClean="0">
                              <a:latin typeface="Cambria Math"/>
                            </a:rPr>
                            <m:t>𝑘</m:t>
                          </m:r>
                        </m:e>
                        <m:sub>
                          <m:r>
                            <a:rPr lang="en-US" b="0" i="1" smtClean="0">
                              <a:latin typeface="Cambria Math"/>
                            </a:rPr>
                            <m:t>2</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3275856" y="3678671"/>
                <a:ext cx="936105"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868564" y="3724213"/>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4</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4868564" y="3724213"/>
                <a:ext cx="504056"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501403" y="3280875"/>
                <a:ext cx="9577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i="1" dirty="0" smtClean="0">
                              <a:latin typeface="Cambria Math" panose="02040503050406030204" pitchFamily="18" charset="0"/>
                            </a:rPr>
                          </m:ctrlPr>
                        </m:sSubPr>
                        <m:e>
                          <m:r>
                            <a:rPr lang="en-US" b="0" i="1" dirty="0" smtClean="0">
                              <a:latin typeface="Cambria Math"/>
                            </a:rPr>
                            <m:t>𝑢</m:t>
                          </m:r>
                        </m:e>
                        <m:sub>
                          <m:r>
                            <a:rPr lang="en-US" b="0" i="1" dirty="0" smtClean="0">
                              <a:latin typeface="Cambria Math"/>
                            </a:rPr>
                            <m:t>2</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3501403" y="3280875"/>
                <a:ext cx="95774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28936" y="3325266"/>
                <a:ext cx="1145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𝑣</m:t>
                          </m:r>
                        </m:e>
                        <m:sup>
                          <m:r>
                            <a:rPr lang="en-US" b="0" i="1" smtClean="0">
                              <a:latin typeface="Cambria Math"/>
                            </a:rPr>
                            <m:t>′′</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3</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4428936" y="3325266"/>
                <a:ext cx="1145525" cy="36933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0524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Let us now see an example of a few insertions into an initially empty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71</a:t>
            </a:fld>
            <a:endParaRPr lang="el-GR"/>
          </a:p>
        </p:txBody>
      </p:sp>
    </p:spTree>
    <p:extLst>
      <p:ext uri="{BB962C8B-B14F-4D97-AF65-F5344CB8AC3E}">
        <p14:creationId xmlns:p14="http://schemas.microsoft.com/office/powerpoint/2010/main" val="37392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4</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72</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7944" y="1876182"/>
            <a:ext cx="432048" cy="369332"/>
          </a:xfrm>
          <a:prstGeom prst="rect">
            <a:avLst/>
          </a:prstGeom>
          <a:noFill/>
        </p:spPr>
        <p:txBody>
          <a:bodyPr wrap="square" rtlCol="0">
            <a:spAutoFit/>
          </a:bodyPr>
          <a:lstStyle/>
          <a:p>
            <a:pPr algn="ctr"/>
            <a:r>
              <a:rPr lang="en-US" b="1" dirty="0"/>
              <a:t>4</a:t>
            </a:r>
          </a:p>
        </p:txBody>
      </p:sp>
    </p:spTree>
    <p:extLst>
      <p:ext uri="{BB962C8B-B14F-4D97-AF65-F5344CB8AC3E}">
        <p14:creationId xmlns:p14="http://schemas.microsoft.com/office/powerpoint/2010/main" val="1885421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6</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73</a:t>
            </a:fld>
            <a:endParaRPr lang="el-GR"/>
          </a:p>
        </p:txBody>
      </p:sp>
      <p:sp>
        <p:nvSpPr>
          <p:cNvPr id="6" name="Oval 5"/>
          <p:cNvSpPr/>
          <p:nvPr/>
        </p:nvSpPr>
        <p:spPr>
          <a:xfrm>
            <a:off x="3779912" y="1844824"/>
            <a:ext cx="93610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0" y="2213600"/>
            <a:ext cx="65081"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9356" y="2209232"/>
            <a:ext cx="78934"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58823" y="23445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1" y="1874578"/>
            <a:ext cx="630346" cy="369332"/>
          </a:xfrm>
          <a:prstGeom prst="rect">
            <a:avLst/>
          </a:prstGeom>
          <a:noFill/>
        </p:spPr>
        <p:txBody>
          <a:bodyPr wrap="square" rtlCol="0">
            <a:spAutoFit/>
          </a:bodyPr>
          <a:lstStyle/>
          <a:p>
            <a:pPr algn="ctr"/>
            <a:r>
              <a:rPr lang="en-US" dirty="0"/>
              <a:t>4   </a:t>
            </a:r>
            <a:r>
              <a:rPr lang="en-US" b="1" dirty="0"/>
              <a:t>6</a:t>
            </a:r>
          </a:p>
        </p:txBody>
      </p:sp>
      <p:cxnSp>
        <p:nvCxnSpPr>
          <p:cNvPr id="10" name="Straight Connector 9"/>
          <p:cNvCxnSpPr>
            <a:stCxn id="6" idx="4"/>
          </p:cNvCxnSpPr>
          <p:nvPr/>
        </p:nvCxnSpPr>
        <p:spPr>
          <a:xfrm>
            <a:off x="4247964"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7941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21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74</a:t>
            </a:fld>
            <a:endParaRPr lang="el-GR"/>
          </a:p>
        </p:txBody>
      </p:sp>
      <p:sp>
        <p:nvSpPr>
          <p:cNvPr id="6" name="Oval 5"/>
          <p:cNvSpPr/>
          <p:nvPr/>
        </p:nvSpPr>
        <p:spPr>
          <a:xfrm>
            <a:off x="3779912" y="1844824"/>
            <a:ext cx="129614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17806"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45289"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32790" y="1874578"/>
            <a:ext cx="1071258" cy="369332"/>
          </a:xfrm>
          <a:prstGeom prst="rect">
            <a:avLst/>
          </a:prstGeom>
          <a:noFill/>
        </p:spPr>
        <p:txBody>
          <a:bodyPr wrap="square" rtlCol="0">
            <a:spAutoFit/>
          </a:bodyPr>
          <a:lstStyle/>
          <a:p>
            <a:pPr algn="ctr"/>
            <a:r>
              <a:rPr lang="en-US" dirty="0"/>
              <a:t>4   6   </a:t>
            </a:r>
            <a:r>
              <a:rPr lang="en-US" b="1" dirty="0"/>
              <a:t>12</a:t>
            </a:r>
          </a:p>
        </p:txBody>
      </p:sp>
      <p:sp>
        <p:nvSpPr>
          <p:cNvPr id="14" name="Rectangle 13"/>
          <p:cNvSpPr/>
          <p:nvPr/>
        </p:nvSpPr>
        <p:spPr>
          <a:xfrm>
            <a:off x="4503455"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45652" y="2213600"/>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85507" y="23572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461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15 -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75</a:t>
            </a:fld>
            <a:endParaRPr lang="el-GR"/>
          </a:p>
        </p:txBody>
      </p:sp>
      <p:sp>
        <p:nvSpPr>
          <p:cNvPr id="6" name="Oval 5"/>
          <p:cNvSpPr/>
          <p:nvPr/>
        </p:nvSpPr>
        <p:spPr>
          <a:xfrm>
            <a:off x="3779912" y="1844824"/>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2213600"/>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234888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235581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1876182"/>
            <a:ext cx="1503306" cy="369332"/>
          </a:xfrm>
          <a:prstGeom prst="rect">
            <a:avLst/>
          </a:prstGeom>
          <a:noFill/>
        </p:spPr>
        <p:txBody>
          <a:bodyPr wrap="square" rtlCol="0">
            <a:spAutoFit/>
          </a:bodyPr>
          <a:lstStyle/>
          <a:p>
            <a:pPr algn="ctr"/>
            <a:r>
              <a:rPr lang="en-US" dirty="0"/>
              <a:t>4   6   12   </a:t>
            </a:r>
            <a:r>
              <a:rPr lang="en-US" b="1" dirty="0"/>
              <a:t>15</a:t>
            </a:r>
          </a:p>
        </p:txBody>
      </p:sp>
      <p:sp>
        <p:nvSpPr>
          <p:cNvPr id="14" name="Rectangle 13"/>
          <p:cNvSpPr/>
          <p:nvPr/>
        </p:nvSpPr>
        <p:spPr>
          <a:xfrm>
            <a:off x="4520915" y="23549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27687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2214562"/>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234984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2276872"/>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23481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04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New Root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76</a:t>
            </a:fld>
            <a:endParaRPr lang="el-GR"/>
          </a:p>
        </p:txBody>
      </p:sp>
      <p:sp>
        <p:nvSpPr>
          <p:cNvPr id="6" name="Oval 5"/>
          <p:cNvSpPr/>
          <p:nvPr/>
        </p:nvSpPr>
        <p:spPr>
          <a:xfrm>
            <a:off x="3779912" y="2708920"/>
            <a:ext cx="1728192"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2" y="3077696"/>
            <a:ext cx="18107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98740" y="32199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40278"/>
            <a:ext cx="1503306" cy="369332"/>
          </a:xfrm>
          <a:prstGeom prst="rect">
            <a:avLst/>
          </a:prstGeom>
          <a:noFill/>
        </p:spPr>
        <p:txBody>
          <a:bodyPr wrap="square" rtlCol="0">
            <a:spAutoFit/>
          </a:bodyPr>
          <a:lstStyle/>
          <a:p>
            <a:pPr algn="ctr"/>
            <a:r>
              <a:rPr lang="en-US" dirty="0"/>
              <a:t>4   6        15</a:t>
            </a:r>
          </a:p>
        </p:txBody>
      </p:sp>
      <p:sp>
        <p:nvSpPr>
          <p:cNvPr id="14" name="Rectangle 13"/>
          <p:cNvSpPr/>
          <p:nvPr/>
        </p:nvSpPr>
        <p:spPr>
          <a:xfrm>
            <a:off x="4520915" y="32190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254052"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14096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98740" y="3078658"/>
            <a:ext cx="68181"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200241" y="321393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932040" y="3140968"/>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63495" y="321219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54052" y="183069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4544726" y="1974709"/>
            <a:ext cx="198564" cy="950235"/>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68654" y="2265160"/>
            <a:ext cx="486598" cy="369332"/>
          </a:xfrm>
          <a:prstGeom prst="rect">
            <a:avLst/>
          </a:prstGeom>
          <a:noFill/>
        </p:spPr>
        <p:txBody>
          <a:bodyPr wrap="square" rtlCol="0">
            <a:spAutoFit/>
          </a:bodyPr>
          <a:lstStyle/>
          <a:p>
            <a:r>
              <a:rPr lang="en-US" b="1" dirty="0"/>
              <a:t>12</a:t>
            </a:r>
          </a:p>
        </p:txBody>
      </p:sp>
    </p:spTree>
    <p:extLst>
      <p:ext uri="{BB962C8B-B14F-4D97-AF65-F5344CB8AC3E}">
        <p14:creationId xmlns:p14="http://schemas.microsoft.com/office/powerpoint/2010/main" val="435341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77</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17001" y="2726076"/>
            <a:ext cx="790624" cy="369332"/>
          </a:xfrm>
          <a:prstGeom prst="rect">
            <a:avLst/>
          </a:prstGeom>
          <a:noFill/>
        </p:spPr>
        <p:txBody>
          <a:bodyPr wrap="square" rtlCol="0">
            <a:spAutoFit/>
          </a:bodyPr>
          <a:lstStyle/>
          <a:p>
            <a:pPr algn="ctr"/>
            <a:r>
              <a:rPr lang="en-US" dirty="0"/>
              <a:t>4   6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28855" y="322111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6" idx="4"/>
          </p:cNvCxnSpPr>
          <p:nvPr/>
        </p:nvCxnSpPr>
        <p:spPr>
          <a:xfrm>
            <a:off x="4297400"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25748" y="2735747"/>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057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3</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78</a:t>
            </a:fld>
            <a:endParaRPr lang="el-GR"/>
          </a:p>
        </p:txBody>
      </p:sp>
      <p:sp>
        <p:nvSpPr>
          <p:cNvPr id="6" name="Oval 5"/>
          <p:cNvSpPr/>
          <p:nvPr/>
        </p:nvSpPr>
        <p:spPr>
          <a:xfrm>
            <a:off x="3779912" y="2708920"/>
            <a:ext cx="1034976"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851923" y="3077696"/>
            <a:ext cx="79558" cy="1352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9912" y="321297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51923" y="2735187"/>
            <a:ext cx="897887" cy="369332"/>
          </a:xfrm>
          <a:prstGeom prst="rect">
            <a:avLst/>
          </a:prstGeom>
          <a:noFill/>
        </p:spPr>
        <p:txBody>
          <a:bodyPr wrap="square" rtlCol="0">
            <a:spAutoFit/>
          </a:bodyPr>
          <a:lstStyle/>
          <a:p>
            <a:pPr algn="ctr"/>
            <a:r>
              <a:rPr lang="en-US" b="1" dirty="0"/>
              <a:t>3</a:t>
            </a:r>
            <a:r>
              <a:rPr lang="en-US" dirty="0"/>
              <a:t>   4   6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71407" y="322481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63319" y="3077696"/>
            <a:ext cx="52697"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39952" y="3140968"/>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297400" y="2100132"/>
            <a:ext cx="386055"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787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5 -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79</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a:t>3   4   </a:t>
            </a:r>
            <a:r>
              <a:rPr lang="en-US" b="1" dirty="0"/>
              <a:t>5</a:t>
            </a:r>
            <a:r>
              <a:rPr lang="en-US" dirty="0"/>
              <a:t>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99600" y="1854281"/>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16343" y="1813631"/>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081376" y="2100132"/>
            <a:ext cx="602079" cy="6087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88345" y="2100132"/>
            <a:ext cx="278939" cy="6807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540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will prove (1) first. </a:t>
                </a:r>
              </a:p>
              <a:p>
                <a:r>
                  <a:rPr lang="en-US" dirty="0"/>
                  <a:t>The lower bound can be seen by considering an </a:t>
                </a:r>
                <a14:m>
                  <m:oMath xmlns:m="http://schemas.openxmlformats.org/officeDocument/2006/math">
                    <m:r>
                      <a:rPr lang="en-US" b="0" i="1" smtClean="0">
                        <a:latin typeface="Cambria Math"/>
                      </a:rPr>
                      <m:t>𝑚</m:t>
                    </m:r>
                  </m:oMath>
                </a14:m>
                <a:r>
                  <a:rPr lang="en-US" dirty="0"/>
                  <a:t>-way search tree like the one given on the next slide where we have one internal node and one entry in each node for levels </a:t>
                </a:r>
                <a14:m>
                  <m:oMath xmlns:m="http://schemas.openxmlformats.org/officeDocument/2006/math">
                    <m:r>
                      <a:rPr lang="en-US" b="0" i="1" smtClean="0">
                        <a:latin typeface="Cambria Math"/>
                      </a:rPr>
                      <m:t>0, 1, 2, ⋯, </m:t>
                    </m:r>
                    <m:r>
                      <a:rPr lang="en-US" b="0" i="1" smtClean="0">
                        <a:latin typeface="Cambria Math"/>
                      </a:rPr>
                      <m:t>h</m:t>
                    </m:r>
                    <m:r>
                      <a:rPr lang="en-US" b="0" i="1" smtClean="0">
                        <a:latin typeface="Cambria Math"/>
                      </a:rPr>
                      <m:t>−1</m:t>
                    </m:r>
                  </m:oMath>
                </a14:m>
                <a:r>
                  <a:rPr lang="en-US" dirty="0"/>
                  <a:t> and level </a:t>
                </a:r>
                <a14:m>
                  <m:oMath xmlns:m="http://schemas.openxmlformats.org/officeDocument/2006/math">
                    <m:r>
                      <a:rPr lang="en-US" b="0" i="1" smtClean="0">
                        <a:latin typeface="Cambria Math"/>
                      </a:rPr>
                      <m:t>h</m:t>
                    </m:r>
                  </m:oMath>
                </a14:m>
                <a:r>
                  <a:rPr lang="en-US" dirty="0"/>
                  <a:t> contains only external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a:t>
            </a:fld>
            <a:endParaRPr lang="el-GR"/>
          </a:p>
        </p:txBody>
      </p:sp>
    </p:spTree>
    <p:extLst>
      <p:ext uri="{BB962C8B-B14F-4D97-AF65-F5344CB8AC3E}">
        <p14:creationId xmlns:p14="http://schemas.microsoft.com/office/powerpoint/2010/main" val="3198308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is Sent to the Parent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80</a:t>
            </a:fld>
            <a:endParaRPr lang="el-GR"/>
          </a:p>
        </p:txBody>
      </p:sp>
      <p:sp>
        <p:nvSpPr>
          <p:cNvPr id="6" name="Oval 5"/>
          <p:cNvSpPr/>
          <p:nvPr/>
        </p:nvSpPr>
        <p:spPr>
          <a:xfrm>
            <a:off x="3347864" y="2708920"/>
            <a:ext cx="1467024"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3"/>
          </p:cNvCxnSpPr>
          <p:nvPr/>
        </p:nvCxnSpPr>
        <p:spPr>
          <a:xfrm flipH="1">
            <a:off x="3491880" y="3077696"/>
            <a:ext cx="70825" cy="14712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1367" y="322143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835" y="31485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32754" y="2740278"/>
            <a:ext cx="1152125" cy="369332"/>
          </a:xfrm>
          <a:prstGeom prst="rect">
            <a:avLst/>
          </a:prstGeom>
          <a:noFill/>
        </p:spPr>
        <p:txBody>
          <a:bodyPr wrap="square" rtlCol="0">
            <a:spAutoFit/>
          </a:bodyPr>
          <a:lstStyle/>
          <a:p>
            <a:pPr algn="ctr"/>
            <a:r>
              <a:rPr lang="en-US" dirty="0"/>
              <a:t>3   4   </a:t>
            </a:r>
            <a:r>
              <a:rPr lang="en-US" b="1" dirty="0"/>
              <a:t> </a:t>
            </a:r>
            <a:r>
              <a:rPr lang="en-US" dirty="0"/>
              <a:t>   6</a:t>
            </a:r>
          </a:p>
        </p:txBody>
      </p:sp>
      <p:sp>
        <p:nvSpPr>
          <p:cNvPr id="14" name="Rectangle 13"/>
          <p:cNvSpPr/>
          <p:nvPr/>
        </p:nvSpPr>
        <p:spPr>
          <a:xfrm>
            <a:off x="4647627"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12831" y="321889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984"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53343" y="1736894"/>
            <a:ext cx="496185" cy="369332"/>
          </a:xfrm>
          <a:prstGeom prst="rect">
            <a:avLst/>
          </a:prstGeom>
          <a:noFill/>
        </p:spPr>
        <p:txBody>
          <a:bodyPr wrap="square" rtlCol="0">
            <a:spAutoFit/>
          </a:bodyPr>
          <a:lstStyle/>
          <a:p>
            <a:pPr algn="ctr"/>
            <a:r>
              <a:rPr lang="en-US" dirty="0"/>
              <a:t>12</a:t>
            </a:r>
          </a:p>
        </p:txBody>
      </p:sp>
      <p:sp>
        <p:nvSpPr>
          <p:cNvPr id="23" name="Oval 22"/>
          <p:cNvSpPr/>
          <p:nvPr/>
        </p:nvSpPr>
        <p:spPr>
          <a:xfrm>
            <a:off x="5080984"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155252" y="3026779"/>
            <a:ext cx="9587"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569729" y="3026779"/>
            <a:ext cx="26651" cy="118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5"/>
          </p:cNvCxnSpPr>
          <p:nvPr/>
        </p:nvCxnSpPr>
        <p:spPr>
          <a:xfrm>
            <a:off x="4600047" y="3077696"/>
            <a:ext cx="115969" cy="1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81376" y="3138751"/>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12528" y="2716725"/>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4081376" y="2077656"/>
            <a:ext cx="218253" cy="6312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27984" y="3132830"/>
            <a:ext cx="0" cy="8014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73270" y="322473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344793" cy="7032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79912" y="3132830"/>
            <a:ext cx="0" cy="9198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5616" y="323052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4299629" y="1921560"/>
            <a:ext cx="210730" cy="1003384"/>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8531" y="2244626"/>
            <a:ext cx="496185" cy="369332"/>
          </a:xfrm>
          <a:prstGeom prst="rect">
            <a:avLst/>
          </a:prstGeom>
          <a:noFill/>
        </p:spPr>
        <p:txBody>
          <a:bodyPr wrap="square" rtlCol="0">
            <a:spAutoFit/>
          </a:bodyPr>
          <a:lstStyle/>
          <a:p>
            <a:pPr algn="ctr"/>
            <a:r>
              <a:rPr lang="en-US" b="1" dirty="0"/>
              <a:t>5</a:t>
            </a:r>
          </a:p>
        </p:txBody>
      </p:sp>
    </p:spTree>
    <p:extLst>
      <p:ext uri="{BB962C8B-B14F-4D97-AF65-F5344CB8AC3E}">
        <p14:creationId xmlns:p14="http://schemas.microsoft.com/office/powerpoint/2010/main" val="1868000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81</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14" name="Rectangle 13"/>
          <p:cNvSpPr/>
          <p:nvPr/>
        </p:nvSpPr>
        <p:spPr>
          <a:xfrm>
            <a:off x="4915238"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356248" y="31569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24793" y="277737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a:endCxn id="34" idx="0"/>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424793" y="3026779"/>
            <a:ext cx="85745" cy="1185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4" idx="5"/>
          </p:cNvCxnSpPr>
          <p:nvPr/>
        </p:nvCxnSpPr>
        <p:spPr>
          <a:xfrm>
            <a:off x="4913538" y="3023224"/>
            <a:ext cx="70244" cy="13368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470595" y="2725913"/>
            <a:ext cx="496185" cy="369332"/>
          </a:xfrm>
          <a:prstGeom prst="rect">
            <a:avLst/>
          </a:prstGeom>
          <a:noFill/>
        </p:spPr>
        <p:txBody>
          <a:bodyPr wrap="square" rtlCol="0">
            <a:spAutoFit/>
          </a:bodyPr>
          <a:lstStyle/>
          <a:p>
            <a:pPr algn="ctr"/>
            <a:r>
              <a:rPr lang="en-US" dirty="0"/>
              <a:t>6</a:t>
            </a:r>
          </a:p>
        </p:txBody>
      </p:sp>
    </p:spTree>
    <p:extLst>
      <p:ext uri="{BB962C8B-B14F-4D97-AF65-F5344CB8AC3E}">
        <p14:creationId xmlns:p14="http://schemas.microsoft.com/office/powerpoint/2010/main" val="20947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10</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82</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42547" y="334233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67331" y="2789177"/>
            <a:ext cx="887523" cy="369332"/>
          </a:xfrm>
          <a:prstGeom prst="rect">
            <a:avLst/>
          </a:prstGeom>
          <a:noFill/>
        </p:spPr>
        <p:txBody>
          <a:bodyPr wrap="square" rtlCol="0">
            <a:spAutoFit/>
          </a:bodyPr>
          <a:lstStyle/>
          <a:p>
            <a:pPr algn="ctr"/>
            <a:r>
              <a:rPr lang="en-US" dirty="0"/>
              <a:t>6   </a:t>
            </a:r>
            <a:r>
              <a:rPr lang="en-US" b="1" dirty="0"/>
              <a:t>10</a:t>
            </a:r>
          </a:p>
        </p:txBody>
      </p:sp>
      <p:sp>
        <p:nvSpPr>
          <p:cNvPr id="38" name="Rectangle 37"/>
          <p:cNvSpPr/>
          <p:nvPr/>
        </p:nvSpPr>
        <p:spPr>
          <a:xfrm>
            <a:off x="491007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61485" y="33461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910076" y="3194235"/>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431256" y="3194235"/>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5" idx="4"/>
          </p:cNvCxnSpPr>
          <p:nvPr/>
        </p:nvCxnSpPr>
        <p:spPr>
          <a:xfrm flipH="1">
            <a:off x="4711092" y="3205808"/>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513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8</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83</a:t>
            </a:fld>
            <a:endParaRPr lang="el-GR"/>
          </a:p>
        </p:txBody>
      </p:sp>
      <p:sp>
        <p:nvSpPr>
          <p:cNvPr id="6" name="Oval 5"/>
          <p:cNvSpPr/>
          <p:nvPr/>
        </p:nvSpPr>
        <p:spPr>
          <a:xfrm>
            <a:off x="2791778" y="272486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99115" y="329344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47832" y="31585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23899" y="2740278"/>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46664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81503" y="314910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49920" y="1700808"/>
            <a:ext cx="102228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033" y="1736894"/>
            <a:ext cx="1080120" cy="369332"/>
          </a:xfrm>
          <a:prstGeom prst="rect">
            <a:avLst/>
          </a:prstGeom>
          <a:noFill/>
        </p:spPr>
        <p:txBody>
          <a:bodyPr wrap="square" rtlCol="0">
            <a:spAutoFit/>
          </a:bodyPr>
          <a:lstStyle/>
          <a:p>
            <a:pPr algn="ctr"/>
            <a:r>
              <a:rPr lang="en-US" dirty="0"/>
              <a:t>5     12</a:t>
            </a:r>
          </a:p>
        </p:txBody>
      </p:sp>
      <p:sp>
        <p:nvSpPr>
          <p:cNvPr id="23" name="Oval 22"/>
          <p:cNvSpPr/>
          <p:nvPr/>
        </p:nvSpPr>
        <p:spPr>
          <a:xfrm>
            <a:off x="5592758" y="278092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5616377" y="3026779"/>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6081503" y="3026779"/>
            <a:ext cx="83855" cy="13013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36629" y="2725913"/>
            <a:ext cx="496185" cy="369332"/>
          </a:xfrm>
          <a:prstGeom prst="rect">
            <a:avLst/>
          </a:prstGeom>
          <a:noFill/>
        </p:spPr>
        <p:txBody>
          <a:bodyPr wrap="square" rtlCol="0">
            <a:spAutoFit/>
          </a:bodyPr>
          <a:lstStyle/>
          <a:p>
            <a:pPr algn="ctr"/>
            <a:r>
              <a:rPr lang="en-US" dirty="0"/>
              <a:t>15</a:t>
            </a:r>
          </a:p>
        </p:txBody>
      </p:sp>
      <p:cxnSp>
        <p:nvCxnSpPr>
          <p:cNvPr id="41" name="Straight Connector 40"/>
          <p:cNvCxnSpPr>
            <a:stCxn id="7" idx="3"/>
            <a:endCxn id="6" idx="0"/>
          </p:cNvCxnSpPr>
          <p:nvPr/>
        </p:nvCxnSpPr>
        <p:spPr>
          <a:xfrm flipH="1">
            <a:off x="3267661" y="2077656"/>
            <a:ext cx="1031968" cy="6472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5"/>
            <a:endCxn id="23" idx="0"/>
          </p:cNvCxnSpPr>
          <p:nvPr/>
        </p:nvCxnSpPr>
        <p:spPr>
          <a:xfrm>
            <a:off x="5022491" y="2077656"/>
            <a:ext cx="856567" cy="7032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18053" y="32972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7" idx="4"/>
          </p:cNvCxnSpPr>
          <p:nvPr/>
        </p:nvCxnSpPr>
        <p:spPr>
          <a:xfrm>
            <a:off x="4661060" y="2142313"/>
            <a:ext cx="50033" cy="6350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66644" y="314533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87824" y="314533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3267660" y="315690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235210" y="277376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23971"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26404" y="2794163"/>
            <a:ext cx="1024749" cy="369332"/>
          </a:xfrm>
          <a:prstGeom prst="rect">
            <a:avLst/>
          </a:prstGeom>
          <a:noFill/>
        </p:spPr>
        <p:txBody>
          <a:bodyPr wrap="square" rtlCol="0">
            <a:spAutoFit/>
          </a:bodyPr>
          <a:lstStyle/>
          <a:p>
            <a:pPr algn="ctr"/>
            <a:r>
              <a:rPr lang="en-US" dirty="0"/>
              <a:t>6   </a:t>
            </a:r>
            <a:r>
              <a:rPr lang="en-US" b="1" dirty="0"/>
              <a:t>8</a:t>
            </a:r>
            <a:r>
              <a:rPr lang="en-US" dirty="0"/>
              <a:t>  10</a:t>
            </a:r>
            <a:endParaRPr lang="en-US" b="1" dirty="0"/>
          </a:p>
        </p:txBody>
      </p:sp>
      <p:sp>
        <p:nvSpPr>
          <p:cNvPr id="38" name="Rectangle 37"/>
          <p:cNvSpPr/>
          <p:nvPr/>
        </p:nvSpPr>
        <p:spPr>
          <a:xfrm>
            <a:off x="4829049" y="33148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55710" y="331435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841532" y="3205808"/>
            <a:ext cx="56061" cy="1044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325481" y="3162452"/>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6" idx="0"/>
          </p:cNvCxnSpPr>
          <p:nvPr/>
        </p:nvCxnSpPr>
        <p:spPr>
          <a:xfrm flipH="1">
            <a:off x="4592516" y="3194235"/>
            <a:ext cx="54509" cy="1201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052037" y="331492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5052037" y="3145336"/>
            <a:ext cx="68545" cy="16490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88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(cont’d)</a:t>
            </a:r>
          </a:p>
        </p:txBody>
      </p:sp>
      <p:sp>
        <p:nvSpPr>
          <p:cNvPr id="3" name="Content Placeholder 2"/>
          <p:cNvSpPr>
            <a:spLocks noGrp="1"/>
          </p:cNvSpPr>
          <p:nvPr>
            <p:ph idx="1"/>
          </p:nvPr>
        </p:nvSpPr>
        <p:spPr/>
        <p:txBody>
          <a:bodyPr/>
          <a:lstStyle/>
          <a:p>
            <a:r>
              <a:rPr lang="en-US" dirty="0"/>
              <a:t>Let us now see a more complicated example of insertion in a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84</a:t>
            </a:fld>
            <a:endParaRPr lang="el-GR"/>
          </a:p>
        </p:txBody>
      </p:sp>
    </p:spTree>
    <p:extLst>
      <p:ext uri="{BB962C8B-B14F-4D97-AF65-F5344CB8AC3E}">
        <p14:creationId xmlns:p14="http://schemas.microsoft.com/office/powerpoint/2010/main" val="366175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Tree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85</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16134" y="326034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49805" y="325094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a:t>5  10  12</a:t>
            </a:r>
          </a:p>
        </p:txBody>
      </p:sp>
      <p:sp>
        <p:nvSpPr>
          <p:cNvPr id="23" name="Oval 22"/>
          <p:cNvSpPr/>
          <p:nvPr/>
        </p:nvSpPr>
        <p:spPr>
          <a:xfrm>
            <a:off x="4661060" y="2882763"/>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84679" y="3128614"/>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49805" y="3128614"/>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14797" y="2287027"/>
            <a:ext cx="232563" cy="59573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727591"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159639"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375663" y="332816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049558"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4797" y="2824347"/>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368611" y="2812286"/>
            <a:ext cx="1219613" cy="369332"/>
          </a:xfrm>
          <a:prstGeom prst="rect">
            <a:avLst/>
          </a:prstGeom>
          <a:noFill/>
        </p:spPr>
        <p:txBody>
          <a:bodyPr wrap="square" rtlCol="0">
            <a:spAutoFit/>
          </a:bodyPr>
          <a:lstStyle/>
          <a:p>
            <a:pPr algn="ctr"/>
            <a:r>
              <a:rPr lang="en-US" dirty="0"/>
              <a:t>13  14  15</a:t>
            </a:r>
          </a:p>
        </p:txBody>
      </p:sp>
      <p:cxnSp>
        <p:nvCxnSpPr>
          <p:cNvPr id="67" name="Straight Connector 66"/>
          <p:cNvCxnSpPr>
            <a:stCxn id="57" idx="3"/>
            <a:endCxn id="40" idx="0"/>
          </p:cNvCxnSpPr>
          <p:nvPr/>
        </p:nvCxnSpPr>
        <p:spPr>
          <a:xfrm flipH="1">
            <a:off x="5568163" y="3139436"/>
            <a:ext cx="45166"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796136" y="3193679"/>
            <a:ext cx="0" cy="1195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28184" y="3193679"/>
            <a:ext cx="0" cy="1157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420959" y="3139436"/>
            <a:ext cx="23249" cy="18872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634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17 - Overflow</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86</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1" y="1845522"/>
            <a:ext cx="1142160"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5" y="1866600"/>
            <a:ext cx="1080120" cy="369332"/>
          </a:xfrm>
          <a:prstGeom prst="rect">
            <a:avLst/>
          </a:prstGeom>
          <a:noFill/>
        </p:spPr>
        <p:txBody>
          <a:bodyPr wrap="square" rtlCol="0">
            <a:spAutoFit/>
          </a:bodyPr>
          <a:lstStyle/>
          <a:p>
            <a:pPr algn="ctr"/>
            <a:r>
              <a:rPr lang="en-US" dirty="0"/>
              <a:t>5  10  12</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42364"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700371" y="2287027"/>
            <a:ext cx="232563"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396716"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4967586" y="2222370"/>
            <a:ext cx="1193574"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a:t>13  14  15 </a:t>
            </a:r>
            <a:r>
              <a:rPr lang="en-US" b="1" dirty="0"/>
              <a:t>17</a:t>
            </a:r>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186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is Sent to the Parent Node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87</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05748" y="1881608"/>
            <a:ext cx="1325483" cy="369332"/>
          </a:xfrm>
          <a:prstGeom prst="rect">
            <a:avLst/>
          </a:prstGeom>
          <a:noFill/>
        </p:spPr>
        <p:txBody>
          <a:bodyPr wrap="square" rtlCol="0">
            <a:spAutoFit/>
          </a:bodyPr>
          <a:lstStyle/>
          <a:p>
            <a:pPr algn="ctr"/>
            <a:r>
              <a:rPr lang="en-US" dirty="0"/>
              <a:t>5  10  12</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21262" y="332176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2615"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739167" y="331427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446064" y="2762588"/>
            <a:ext cx="1430192"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7" idx="5"/>
            <a:endCxn id="57" idx="0"/>
          </p:cNvCxnSpPr>
          <p:nvPr/>
        </p:nvCxnSpPr>
        <p:spPr>
          <a:xfrm>
            <a:off x="5278933" y="2222370"/>
            <a:ext cx="882227" cy="5402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11053" y="2914558"/>
            <a:ext cx="443761" cy="369332"/>
          </a:xfrm>
          <a:prstGeom prst="rect">
            <a:avLst/>
          </a:prstGeom>
          <a:noFill/>
        </p:spPr>
        <p:txBody>
          <a:bodyPr wrap="square" rtlCol="0">
            <a:spAutoFit/>
          </a:bodyPr>
          <a:lstStyle/>
          <a:p>
            <a:pPr algn="ctr"/>
            <a:r>
              <a:rPr lang="en-US" dirty="0"/>
              <a:t>11</a:t>
            </a:r>
          </a:p>
        </p:txBody>
      </p:sp>
      <p:sp>
        <p:nvSpPr>
          <p:cNvPr id="62" name="TextBox 61"/>
          <p:cNvSpPr txBox="1"/>
          <p:nvPr/>
        </p:nvSpPr>
        <p:spPr>
          <a:xfrm>
            <a:off x="5499618" y="2791964"/>
            <a:ext cx="1396911" cy="369332"/>
          </a:xfrm>
          <a:prstGeom prst="rect">
            <a:avLst/>
          </a:prstGeom>
          <a:noFill/>
        </p:spPr>
        <p:txBody>
          <a:bodyPr wrap="square" rtlCol="0">
            <a:spAutoFit/>
          </a:bodyPr>
          <a:lstStyle/>
          <a:p>
            <a:pPr algn="ctr"/>
            <a:r>
              <a:rPr lang="en-US" dirty="0"/>
              <a:t>13  14      17</a:t>
            </a:r>
          </a:p>
        </p:txBody>
      </p:sp>
      <p:cxnSp>
        <p:nvCxnSpPr>
          <p:cNvPr id="67" name="Straight Connector 66"/>
          <p:cNvCxnSpPr>
            <a:stCxn id="57" idx="3"/>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889806" y="3182185"/>
            <a:ext cx="50346" cy="12733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59" idx="0"/>
          </p:cNvCxnSpPr>
          <p:nvPr/>
        </p:nvCxnSpPr>
        <p:spPr>
          <a:xfrm>
            <a:off x="6420148" y="3194479"/>
            <a:ext cx="68545" cy="1284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7" idx="5"/>
            <a:endCxn id="49" idx="0"/>
          </p:cNvCxnSpPr>
          <p:nvPr/>
        </p:nvCxnSpPr>
        <p:spPr>
          <a:xfrm>
            <a:off x="6666809" y="3139436"/>
            <a:ext cx="140903" cy="174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7" idx="4"/>
            <a:endCxn id="38" idx="0"/>
          </p:cNvCxnSpPr>
          <p:nvPr/>
        </p:nvCxnSpPr>
        <p:spPr>
          <a:xfrm>
            <a:off x="6161160" y="3204093"/>
            <a:ext cx="0" cy="1188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20148" y="33229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5203923" y="1988840"/>
            <a:ext cx="1216225" cy="773748"/>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821262" y="2102361"/>
            <a:ext cx="443761" cy="369332"/>
          </a:xfrm>
          <a:prstGeom prst="rect">
            <a:avLst/>
          </a:prstGeom>
          <a:noFill/>
        </p:spPr>
        <p:txBody>
          <a:bodyPr wrap="square" rtlCol="0">
            <a:spAutoFit/>
          </a:bodyPr>
          <a:lstStyle/>
          <a:p>
            <a:pPr algn="ctr"/>
            <a:r>
              <a:rPr lang="en-US" b="1" dirty="0"/>
              <a:t>15</a:t>
            </a:r>
          </a:p>
        </p:txBody>
      </p:sp>
    </p:spTree>
    <p:extLst>
      <p:ext uri="{BB962C8B-B14F-4D97-AF65-F5344CB8AC3E}">
        <p14:creationId xmlns:p14="http://schemas.microsoft.com/office/powerpoint/2010/main" val="334691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88</a:t>
            </a:fld>
            <a:endParaRPr lang="el-GR"/>
          </a:p>
        </p:txBody>
      </p:sp>
      <p:sp>
        <p:nvSpPr>
          <p:cNvPr id="6" name="Oval 5"/>
          <p:cNvSpPr/>
          <p:nvPr/>
        </p:nvSpPr>
        <p:spPr>
          <a:xfrm>
            <a:off x="2241709" y="2740821"/>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49046" y="330940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708" y="3331470"/>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0286" y="2767427"/>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291657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5379" y="332206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92690" y="1845522"/>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88440" y="1893857"/>
            <a:ext cx="1325483" cy="369332"/>
          </a:xfrm>
          <a:prstGeom prst="rect">
            <a:avLst/>
          </a:prstGeom>
          <a:noFill/>
        </p:spPr>
        <p:txBody>
          <a:bodyPr wrap="square" rtlCol="0">
            <a:spAutoFit/>
          </a:bodyPr>
          <a:lstStyle/>
          <a:p>
            <a:pPr algn="ctr"/>
            <a:r>
              <a:rPr lang="en-US" dirty="0"/>
              <a:t>5  10  12  15</a:t>
            </a:r>
          </a:p>
        </p:txBody>
      </p:sp>
      <p:sp>
        <p:nvSpPr>
          <p:cNvPr id="23" name="Oval 22"/>
          <p:cNvSpPr/>
          <p:nvPr/>
        </p:nvSpPr>
        <p:spPr>
          <a:xfrm>
            <a:off x="4646634" y="2953889"/>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670253" y="3199740"/>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135379" y="3199740"/>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717592" y="2222370"/>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816652" y="2287027"/>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67984" y="331320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3937205" y="2287027"/>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916575" y="3161296"/>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37755" y="3161296"/>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717591" y="3172869"/>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71607"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255438" y="331184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499618" y="330952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159496" y="328447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461322" y="2780928"/>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868659" y="3349507"/>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13618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7597" y="335330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136188" y="3201403"/>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657368" y="3201403"/>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3937204" y="3212976"/>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40484" y="2824347"/>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708202" y="2911443"/>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568163" y="3139436"/>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40152" y="3182185"/>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546318" y="3303161"/>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413923" y="2737865"/>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630088" y="2873264"/>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076056" y="2287027"/>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278933" y="2222370"/>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226305" y="3106641"/>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118833" y="3119115"/>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630088" y="3119115"/>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448609" y="2770104"/>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698940" y="2823253"/>
            <a:ext cx="443761" cy="369332"/>
          </a:xfrm>
          <a:prstGeom prst="rect">
            <a:avLst/>
          </a:prstGeom>
          <a:noFill/>
        </p:spPr>
        <p:txBody>
          <a:bodyPr wrap="square" rtlCol="0">
            <a:spAutoFit/>
          </a:bodyPr>
          <a:lstStyle/>
          <a:p>
            <a:pPr algn="ctr"/>
            <a:r>
              <a:rPr lang="en-US" dirty="0"/>
              <a:t>17</a:t>
            </a:r>
          </a:p>
        </p:txBody>
      </p:sp>
    </p:spTree>
    <p:extLst>
      <p:ext uri="{BB962C8B-B14F-4D97-AF65-F5344CB8AC3E}">
        <p14:creationId xmlns:p14="http://schemas.microsoft.com/office/powerpoint/2010/main" val="8482921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Overflow at the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89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a:t>5  10  12  15</a:t>
            </a:r>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Tree>
    <p:extLst>
      <p:ext uri="{BB962C8B-B14F-4D97-AF65-F5344CB8AC3E}">
        <p14:creationId xmlns:p14="http://schemas.microsoft.com/office/powerpoint/2010/main" val="391068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a:t>
            </a:fld>
            <a:endParaRPr lang="el-GR"/>
          </a:p>
        </p:txBody>
      </p:sp>
      <p:sp>
        <p:nvSpPr>
          <p:cNvPr id="6" name="Oval 5"/>
          <p:cNvSpPr/>
          <p:nvPr/>
        </p:nvSpPr>
        <p:spPr>
          <a:xfrm>
            <a:off x="3635896" y="177281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5444" y="2564904"/>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93288" y="335699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92836" y="4653136"/>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50680" y="5517232"/>
            <a:ext cx="314784" cy="38710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4"/>
            <a:endCxn id="7" idx="0"/>
          </p:cNvCxnSpPr>
          <p:nvPr/>
        </p:nvCxnSpPr>
        <p:spPr>
          <a:xfrm>
            <a:off x="3793288" y="2159918"/>
            <a:ext cx="99548"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8" idx="0"/>
          </p:cNvCxnSpPr>
          <p:nvPr/>
        </p:nvCxnSpPr>
        <p:spPr>
          <a:xfrm>
            <a:off x="3892836" y="2952006"/>
            <a:ext cx="57844" cy="4049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4"/>
            <a:endCxn id="10" idx="0"/>
          </p:cNvCxnSpPr>
          <p:nvPr/>
        </p:nvCxnSpPr>
        <p:spPr>
          <a:xfrm>
            <a:off x="4050228" y="5040238"/>
            <a:ext cx="57844" cy="476994"/>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63286" y="60855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563286" y="6085513"/>
                <a:ext cx="373416"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91786" y="5517232"/>
                <a:ext cx="8774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r>
                        <a:rPr lang="en-US" b="0" i="1" smtClean="0">
                          <a:latin typeface="Cambria Math"/>
                        </a:rPr>
                        <m:t>−1</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291786" y="5517232"/>
                <a:ext cx="87747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27784" y="3356992"/>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627784" y="3356992"/>
                <a:ext cx="37341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543814" y="262121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543814" y="2621213"/>
                <a:ext cx="373416"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3084" y="1794283"/>
                <a:ext cx="373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3084" y="1794283"/>
                <a:ext cx="373416" cy="369332"/>
              </a:xfrm>
              <a:prstGeom prst="rect">
                <a:avLst/>
              </a:prstGeom>
              <a:blipFill rotWithShape="1">
                <a:blip r:embed="rId6"/>
                <a:stretch>
                  <a:fillRect/>
                </a:stretch>
              </a:blipFill>
            </p:spPr>
            <p:txBody>
              <a:bodyPr/>
              <a:lstStyle/>
              <a:p>
                <a:r>
                  <a:rPr lang="en-US">
                    <a:noFill/>
                  </a:rPr>
                  <a:t> </a:t>
                </a:r>
              </a:p>
            </p:txBody>
          </p:sp>
        </mc:Fallback>
      </mc:AlternateContent>
      <p:cxnSp>
        <p:nvCxnSpPr>
          <p:cNvPr id="23" name="Straight Connector 22"/>
          <p:cNvCxnSpPr>
            <a:stCxn id="6" idx="4"/>
          </p:cNvCxnSpPr>
          <p:nvPr/>
        </p:nvCxnSpPr>
        <p:spPr>
          <a:xfrm flipH="1">
            <a:off x="3342928" y="2159918"/>
            <a:ext cx="450360" cy="5677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85578" y="2733871"/>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7" idx="4"/>
          </p:cNvCxnSpPr>
          <p:nvPr/>
        </p:nvCxnSpPr>
        <p:spPr>
          <a:xfrm flipH="1">
            <a:off x="3367144" y="2952006"/>
            <a:ext cx="525692" cy="54086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09794" y="3499059"/>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3514212" y="3737906"/>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56862" y="399887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3481844" y="5040238"/>
            <a:ext cx="568384" cy="61249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24494" y="5658916"/>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3693558" y="5904334"/>
            <a:ext cx="445424" cy="26097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636208" y="6171492"/>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10" idx="4"/>
            <a:endCxn id="3" idx="2"/>
          </p:cNvCxnSpPr>
          <p:nvPr/>
        </p:nvCxnSpPr>
        <p:spPr>
          <a:xfrm>
            <a:off x="4108072" y="5904334"/>
            <a:ext cx="463928" cy="22182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514650" y="6126163"/>
            <a:ext cx="11470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8" idx="4"/>
          </p:cNvCxnSpPr>
          <p:nvPr/>
        </p:nvCxnSpPr>
        <p:spPr>
          <a:xfrm>
            <a:off x="3950680" y="3744094"/>
            <a:ext cx="45256" cy="332978"/>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3724200" y="3971528"/>
                <a:ext cx="5472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a:rPr>
                        <m:t>⋮</m:t>
                      </m:r>
                    </m:oMath>
                  </m:oMathPara>
                </a14:m>
                <a:endParaRPr lang="en-US" sz="4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24200" y="3971528"/>
                <a:ext cx="547236" cy="707886"/>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03346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New Root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90</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88440" y="2952570"/>
            <a:ext cx="1506927" cy="44150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4190" y="3000905"/>
            <a:ext cx="1325483" cy="369332"/>
          </a:xfrm>
          <a:prstGeom prst="rect">
            <a:avLst/>
          </a:prstGeom>
          <a:noFill/>
        </p:spPr>
        <p:txBody>
          <a:bodyPr wrap="square" rtlCol="0">
            <a:spAutoFit/>
          </a:bodyPr>
          <a:lstStyle/>
          <a:p>
            <a:pPr algn="ctr"/>
            <a:r>
              <a:rPr lang="en-US" dirty="0"/>
              <a:t>5  10     15</a:t>
            </a:r>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7" idx="3"/>
            <a:endCxn id="6" idx="0"/>
          </p:cNvCxnSpPr>
          <p:nvPr/>
        </p:nvCxnSpPr>
        <p:spPr>
          <a:xfrm flipH="1">
            <a:off x="2813342" y="3329418"/>
            <a:ext cx="1495782" cy="5184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3" idx="0"/>
          </p:cNvCxnSpPr>
          <p:nvPr/>
        </p:nvCxnSpPr>
        <p:spPr>
          <a:xfrm>
            <a:off x="4912402" y="3394075"/>
            <a:ext cx="116282" cy="6668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48" idx="0"/>
          </p:cNvCxnSpPr>
          <p:nvPr/>
        </p:nvCxnSpPr>
        <p:spPr>
          <a:xfrm flipH="1">
            <a:off x="4032955" y="3394075"/>
            <a:ext cx="562787" cy="4939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63" idx="0"/>
          </p:cNvCxnSpPr>
          <p:nvPr/>
        </p:nvCxnSpPr>
        <p:spPr>
          <a:xfrm>
            <a:off x="5171806" y="3394075"/>
            <a:ext cx="813750" cy="4508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5"/>
            <a:endCxn id="64" idx="0"/>
          </p:cNvCxnSpPr>
          <p:nvPr/>
        </p:nvCxnSpPr>
        <p:spPr>
          <a:xfrm>
            <a:off x="5374683" y="3329418"/>
            <a:ext cx="1637455" cy="6508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4517652"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50" idx="4"/>
          </p:cNvCxnSpPr>
          <p:nvPr/>
        </p:nvCxnSpPr>
        <p:spPr>
          <a:xfrm flipH="1" flipV="1">
            <a:off x="4803952" y="2348880"/>
            <a:ext cx="166591" cy="836691"/>
          </a:xfrm>
          <a:prstGeom prst="straightConnector1">
            <a:avLst/>
          </a:prstGeom>
          <a:ln w="12700">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845288" y="2486432"/>
            <a:ext cx="443761" cy="369332"/>
          </a:xfrm>
          <a:prstGeom prst="rect">
            <a:avLst/>
          </a:prstGeom>
          <a:noFill/>
        </p:spPr>
        <p:txBody>
          <a:bodyPr wrap="square" rtlCol="0">
            <a:spAutoFit/>
          </a:bodyPr>
          <a:lstStyle/>
          <a:p>
            <a:pPr algn="ctr"/>
            <a:r>
              <a:rPr lang="en-US" b="1" dirty="0"/>
              <a:t>12</a:t>
            </a:r>
          </a:p>
        </p:txBody>
      </p:sp>
    </p:spTree>
    <p:extLst>
      <p:ext uri="{BB962C8B-B14F-4D97-AF65-F5344CB8AC3E}">
        <p14:creationId xmlns:p14="http://schemas.microsoft.com/office/powerpoint/2010/main" val="35634908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91</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9815170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92</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4796" y="441644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3   4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 idx="4"/>
          </p:cNvCxnSpPr>
          <p:nvPr/>
        </p:nvCxnSpPr>
        <p:spPr>
          <a:xfrm flipH="1">
            <a:off x="2813341" y="4279917"/>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3729296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Analysis of Insertion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b="1" dirty="0"/>
                  <a:t>A split operation affects a constant number of nodes </a:t>
                </a:r>
                <a:r>
                  <a:rPr lang="en-US" dirty="0"/>
                  <a:t>of the tree and a constant number of entries stored at such nodes. Thus, it can be implemented in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𝟏</m:t>
                    </m:r>
                    <m:r>
                      <a:rPr lang="en-US" b="1" i="1" smtClean="0">
                        <a:latin typeface="Cambria Math"/>
                      </a:rPr>
                      <m:t>)</m:t>
                    </m:r>
                  </m:oMath>
                </a14:m>
                <a:r>
                  <a:rPr lang="en-US" b="1" dirty="0"/>
                  <a:t> time</a:t>
                </a:r>
                <a:r>
                  <a:rPr lang="en-US" dirty="0"/>
                  <a:t>.</a:t>
                </a:r>
              </a:p>
              <a:p>
                <a:r>
                  <a:rPr lang="en-US" dirty="0"/>
                  <a:t>As a consequence of a split operation on node </a:t>
                </a:r>
                <a14:m>
                  <m:oMath xmlns:m="http://schemas.openxmlformats.org/officeDocument/2006/math">
                    <m:r>
                      <a:rPr lang="en-US" b="0" i="1" smtClean="0">
                        <a:latin typeface="Cambria Math"/>
                      </a:rPr>
                      <m:t>𝑣</m:t>
                    </m:r>
                  </m:oMath>
                </a14:m>
                <a:r>
                  <a:rPr lang="en-US" dirty="0"/>
                  <a:t>, a new overflow may arise at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A split operation either eliminates the overflow or it propagates it into the parent of the current node. Hence, </a:t>
                </a:r>
                <a:r>
                  <a:rPr lang="en-US" b="1" dirty="0"/>
                  <a:t>the number of split operations is bounded by the height of the tree</a:t>
                </a:r>
                <a:r>
                  <a:rPr lang="en-US" dirty="0"/>
                  <a:t>, which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Therefore, the total time to perform an insertion is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a:latin typeface="Cambria Math"/>
                              </a:rPr>
                              <m:t>𝒍𝒐𝒈</m:t>
                            </m:r>
                          </m:fName>
                          <m:e>
                            <m:r>
                              <a:rPr lang="en-US" b="1" i="1">
                                <a:latin typeface="Cambria Math"/>
                              </a:rPr>
                              <m:t>𝒏</m:t>
                            </m:r>
                          </m:e>
                        </m:func>
                      </m:e>
                    </m:d>
                  </m:oMath>
                </a14:m>
                <a:r>
                  <a:rPr lang="en-US"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93</a:t>
            </a:fld>
            <a:endParaRPr lang="el-GR"/>
          </a:p>
        </p:txBody>
      </p:sp>
    </p:spTree>
    <p:extLst>
      <p:ext uri="{BB962C8B-B14F-4D97-AF65-F5344CB8AC3E}">
        <p14:creationId xmlns:p14="http://schemas.microsoft.com/office/powerpoint/2010/main" val="41524353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in (2,4)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Let us now consider the removal of an entry with key </a:t>
                </a:r>
                <a14:m>
                  <m:oMath xmlns:m="http://schemas.openxmlformats.org/officeDocument/2006/math">
                    <m:r>
                      <a:rPr lang="en-US" b="0" i="1" smtClean="0">
                        <a:latin typeface="Cambria Math"/>
                      </a:rPr>
                      <m:t>𝑘</m:t>
                    </m:r>
                  </m:oMath>
                </a14:m>
                <a:r>
                  <a:rPr lang="en-US" dirty="0"/>
                  <a:t> from a (2,4) tree </a:t>
                </a:r>
                <a14:m>
                  <m:oMath xmlns:m="http://schemas.openxmlformats.org/officeDocument/2006/math">
                    <m:r>
                      <a:rPr lang="en-US" b="0" i="1" smtClean="0">
                        <a:latin typeface="Cambria Math"/>
                      </a:rPr>
                      <m:t>𝑇</m:t>
                    </m:r>
                    <m:r>
                      <a:rPr lang="en-US" b="0" i="1" smtClean="0">
                        <a:latin typeface="Cambria Math"/>
                      </a:rPr>
                      <m:t>.</m:t>
                    </m:r>
                  </m:oMath>
                </a14:m>
                <a:endParaRPr lang="en-US" dirty="0"/>
              </a:p>
              <a:p>
                <a:r>
                  <a:rPr lang="en-US" dirty="0"/>
                  <a:t>Removing such an entry can always be reduced to the case where the entry to be removed is stored at a node </a:t>
                </a:r>
                <a14:m>
                  <m:oMath xmlns:m="http://schemas.openxmlformats.org/officeDocument/2006/math">
                    <m:r>
                      <a:rPr lang="en-US" b="0" i="1" smtClean="0">
                        <a:latin typeface="Cambria Math"/>
                      </a:rPr>
                      <m:t>𝑣</m:t>
                    </m:r>
                  </m:oMath>
                </a14:m>
                <a:r>
                  <a:rPr lang="en-US" dirty="0"/>
                  <a:t> whose children are external nodes.</a:t>
                </a:r>
              </a:p>
              <a:p>
                <a:r>
                  <a:rPr lang="en-US" dirty="0"/>
                  <a:t>Suppose that the entry we wish to remove is stored in the </a:t>
                </a:r>
                <a14:m>
                  <m:oMath xmlns:m="http://schemas.openxmlformats.org/officeDocument/2006/math">
                    <m:r>
                      <a:rPr lang="en-US" b="0" i="1" smtClean="0">
                        <a:latin typeface="Cambria Math"/>
                      </a:rPr>
                      <m:t>𝑖</m:t>
                    </m:r>
                  </m:oMath>
                </a14:m>
                <a:r>
                  <a:rPr lang="en-US" dirty="0"/>
                  <a:t>-</a:t>
                </a:r>
                <a:r>
                  <a:rPr lang="en-US" dirty="0" err="1"/>
                  <a:t>th</a:t>
                </a:r>
                <a:r>
                  <a:rPr lang="en-US" dirty="0"/>
                  <a:t> entry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oMath>
                </a14:m>
                <a:r>
                  <a:rPr lang="en-US" dirty="0"/>
                  <a:t> at a node </a:t>
                </a:r>
                <a14:m>
                  <m:oMath xmlns:m="http://schemas.openxmlformats.org/officeDocument/2006/math">
                    <m:r>
                      <a:rPr lang="en-US" b="0" i="1" smtClean="0">
                        <a:latin typeface="Cambria Math"/>
                      </a:rPr>
                      <m:t>𝑧</m:t>
                    </m:r>
                  </m:oMath>
                </a14:m>
                <a:r>
                  <a:rPr lang="en-US" dirty="0"/>
                  <a:t> that has only internal nodes as children. In this case, we swap the entry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oMath>
                </a14:m>
                <a:r>
                  <a:rPr lang="en-US" dirty="0"/>
                  <a:t>  with an appropriate entry that is stored at a node </a:t>
                </a:r>
                <a14:m>
                  <m:oMath xmlns:m="http://schemas.openxmlformats.org/officeDocument/2006/math">
                    <m:r>
                      <a:rPr lang="en-US" b="0" i="1" smtClean="0">
                        <a:latin typeface="Cambria Math"/>
                      </a:rPr>
                      <m:t>𝑣</m:t>
                    </m:r>
                  </m:oMath>
                </a14:m>
                <a:r>
                  <a:rPr lang="en-US" dirty="0"/>
                  <a:t> with external-node children as follows:</a:t>
                </a:r>
              </a:p>
              <a:p>
                <a:pPr lvl="1"/>
                <a:r>
                  <a:rPr lang="en-US" dirty="0"/>
                  <a:t>We find the right-most internal node </a:t>
                </a:r>
                <a14:m>
                  <m:oMath xmlns:m="http://schemas.openxmlformats.org/officeDocument/2006/math">
                    <m:r>
                      <a:rPr lang="en-US" b="0" i="1" smtClean="0">
                        <a:latin typeface="Cambria Math"/>
                      </a:rPr>
                      <m:t>𝑣</m:t>
                    </m:r>
                  </m:oMath>
                </a14:m>
                <a:r>
                  <a:rPr lang="en-US" dirty="0"/>
                  <a:t> in the </a:t>
                </a:r>
                <a:r>
                  <a:rPr lang="en-US" dirty="0" err="1"/>
                  <a:t>subtree</a:t>
                </a:r>
                <a:r>
                  <a:rPr lang="en-US" dirty="0"/>
                  <a:t> rooted at the </a:t>
                </a:r>
                <a14:m>
                  <m:oMath xmlns:m="http://schemas.openxmlformats.org/officeDocument/2006/math">
                    <m:r>
                      <a:rPr lang="en-US" i="1">
                        <a:latin typeface="Cambria Math"/>
                      </a:rPr>
                      <m:t>𝑖</m:t>
                    </m:r>
                  </m:oMath>
                </a14:m>
                <a:r>
                  <a:rPr lang="en-US" dirty="0"/>
                  <a:t>-</a:t>
                </a:r>
                <a:r>
                  <a:rPr lang="en-US" dirty="0" err="1"/>
                  <a:t>th</a:t>
                </a:r>
                <a:r>
                  <a:rPr lang="en-US" dirty="0"/>
                  <a:t> child of </a:t>
                </a:r>
                <a14:m>
                  <m:oMath xmlns:m="http://schemas.openxmlformats.org/officeDocument/2006/math">
                    <m:r>
                      <a:rPr lang="en-US" i="1">
                        <a:latin typeface="Cambria Math"/>
                      </a:rPr>
                      <m:t>𝑧</m:t>
                    </m:r>
                    <m:r>
                      <a:rPr lang="en-US" b="0" i="0" smtClean="0">
                        <a:latin typeface="Cambria Math"/>
                      </a:rPr>
                      <m:t>,</m:t>
                    </m:r>
                  </m:oMath>
                </a14:m>
                <a:r>
                  <a:rPr lang="en-US" dirty="0"/>
                  <a:t> noting that the children of node </a:t>
                </a:r>
                <a14:m>
                  <m:oMath xmlns:m="http://schemas.openxmlformats.org/officeDocument/2006/math">
                    <m:r>
                      <a:rPr lang="en-US" i="1">
                        <a:latin typeface="Cambria Math"/>
                      </a:rPr>
                      <m:t>𝑣</m:t>
                    </m:r>
                  </m:oMath>
                </a14:m>
                <a:r>
                  <a:rPr lang="en-US" dirty="0"/>
                  <a:t> are all external nodes. </a:t>
                </a:r>
              </a:p>
              <a:p>
                <a:pPr lvl="1"/>
                <a:r>
                  <a:rPr lang="en-US" dirty="0"/>
                  <a:t>We swap the entry </a:t>
                </a: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oMath>
                </a14:m>
                <a:r>
                  <a:rPr lang="en-US" dirty="0"/>
                  <a:t>  at </a:t>
                </a:r>
                <a14:m>
                  <m:oMath xmlns:m="http://schemas.openxmlformats.org/officeDocument/2006/math">
                    <m:r>
                      <a:rPr lang="en-US" i="1">
                        <a:latin typeface="Cambria Math"/>
                      </a:rPr>
                      <m:t>𝑧</m:t>
                    </m:r>
                  </m:oMath>
                </a14:m>
                <a:r>
                  <a:rPr lang="en-US" dirty="0"/>
                  <a:t> with the last entry of </a:t>
                </a:r>
                <a14:m>
                  <m:oMath xmlns:m="http://schemas.openxmlformats.org/officeDocument/2006/math">
                    <m:r>
                      <a:rPr lang="en-US" i="1">
                        <a:latin typeface="Cambria Math"/>
                      </a:rPr>
                      <m:t>𝑣</m:t>
                    </m:r>
                  </m:oMath>
                </a14:m>
                <a:r>
                  <a:rPr lang="en-US" dirty="0"/>
                  <a:t>. The key of this entry is the </a:t>
                </a:r>
                <a:r>
                  <a:rPr lang="en-US" b="1" dirty="0"/>
                  <a:t>predecessor</a:t>
                </a:r>
                <a:r>
                  <a:rPr lang="en-US" dirty="0"/>
                  <a:t>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oMath>
                </a14:m>
                <a:r>
                  <a:rPr lang="en-US" dirty="0"/>
                  <a:t> in the natural ordering of the keys of the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r="-125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94</a:t>
            </a:fld>
            <a:endParaRPr lang="el-GR"/>
          </a:p>
        </p:txBody>
      </p:sp>
    </p:spTree>
    <p:extLst>
      <p:ext uri="{BB962C8B-B14F-4D97-AF65-F5344CB8AC3E}">
        <p14:creationId xmlns:p14="http://schemas.microsoft.com/office/powerpoint/2010/main" val="2920124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Once we ensure that the entry to be removed is stored at a node </a:t>
                </a:r>
                <a14:m>
                  <m:oMath xmlns:m="http://schemas.openxmlformats.org/officeDocument/2006/math">
                    <m:r>
                      <a:rPr lang="en-US" b="0" i="1" smtClean="0">
                        <a:latin typeface="Cambria Math"/>
                      </a:rPr>
                      <m:t>𝑣</m:t>
                    </m:r>
                  </m:oMath>
                </a14:m>
                <a:r>
                  <a:rPr lang="en-US" dirty="0"/>
                  <a:t> with only external-node children, we simply remove the entry from </a:t>
                </a:r>
                <a14:m>
                  <m:oMath xmlns:m="http://schemas.openxmlformats.org/officeDocument/2006/math">
                    <m:r>
                      <a:rPr lang="en-US" i="1">
                        <a:latin typeface="Cambria Math"/>
                      </a:rPr>
                      <m:t>𝑣</m:t>
                    </m:r>
                  </m:oMath>
                </a14:m>
                <a:r>
                  <a:rPr lang="en-US" dirty="0"/>
                  <a:t> and remove the </a:t>
                </a:r>
                <a14:m>
                  <m:oMath xmlns:m="http://schemas.openxmlformats.org/officeDocument/2006/math">
                    <m:r>
                      <a:rPr lang="en-US" b="0" i="1" smtClean="0">
                        <a:latin typeface="Cambria Math"/>
                      </a:rPr>
                      <m:t>𝑖</m:t>
                    </m:r>
                  </m:oMath>
                </a14:m>
                <a:r>
                  <a:rPr lang="en-US" dirty="0"/>
                  <a:t>-</a:t>
                </a:r>
                <a:r>
                  <a:rPr lang="en-US" dirty="0" err="1"/>
                  <a:t>th</a:t>
                </a:r>
                <a:r>
                  <a:rPr lang="en-US" dirty="0"/>
                  <a:t> external node of </a:t>
                </a:r>
                <a14:m>
                  <m:oMath xmlns:m="http://schemas.openxmlformats.org/officeDocument/2006/math">
                    <m:r>
                      <a:rPr lang="en-US" i="1">
                        <a:latin typeface="Cambria Math"/>
                      </a:rPr>
                      <m:t>𝑣</m:t>
                    </m:r>
                  </m:oMath>
                </a14:m>
                <a:r>
                  <a:rPr lang="en-US" dirty="0"/>
                  <a:t>.</a:t>
                </a:r>
              </a:p>
              <a:p>
                <a:r>
                  <a:rPr lang="en-US" dirty="0"/>
                  <a:t>Removing an entry from a node </a:t>
                </a:r>
                <a14:m>
                  <m:oMath xmlns:m="http://schemas.openxmlformats.org/officeDocument/2006/math">
                    <m:r>
                      <a:rPr lang="en-US" i="1">
                        <a:latin typeface="Cambria Math"/>
                      </a:rPr>
                      <m:t>𝑣</m:t>
                    </m:r>
                  </m:oMath>
                </a14:m>
                <a:r>
                  <a:rPr lang="en-US" dirty="0"/>
                  <a:t> </a:t>
                </a:r>
                <a:r>
                  <a:rPr lang="en-US" b="1" dirty="0"/>
                  <a:t>preserves the depth property</a:t>
                </a:r>
                <a:r>
                  <a:rPr lang="en-US" dirty="0"/>
                  <a:t>, because we always remove an external node child from a node </a:t>
                </a:r>
                <a14:m>
                  <m:oMath xmlns:m="http://schemas.openxmlformats.org/officeDocument/2006/math">
                    <m:r>
                      <a:rPr lang="en-US" i="1">
                        <a:latin typeface="Cambria Math"/>
                      </a:rPr>
                      <m:t>𝑣</m:t>
                    </m:r>
                  </m:oMath>
                </a14:m>
                <a:r>
                  <a:rPr lang="en-US" dirty="0"/>
                  <a:t> with only external-node children.</a:t>
                </a:r>
              </a:p>
              <a:p>
                <a:r>
                  <a:rPr lang="en-US" dirty="0"/>
                  <a:t>However, we might </a:t>
                </a:r>
                <a:r>
                  <a:rPr lang="en-US" b="1" dirty="0"/>
                  <a:t>violate the size property </a:t>
                </a:r>
                <a:r>
                  <a:rPr lang="en-US" dirty="0"/>
                  <a:t>at </a:t>
                </a:r>
                <a14:m>
                  <m:oMath xmlns:m="http://schemas.openxmlformats.org/officeDocument/2006/math">
                    <m:r>
                      <a:rPr lang="en-US" i="1">
                        <a:latin typeface="Cambria Math"/>
                      </a:rPr>
                      <m:t>𝑣</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1407"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95</a:t>
            </a:fld>
            <a:endParaRPr lang="el-GR"/>
          </a:p>
        </p:txBody>
      </p:sp>
    </p:spTree>
    <p:extLst>
      <p:ext uri="{BB962C8B-B14F-4D97-AF65-F5344CB8AC3E}">
        <p14:creationId xmlns:p14="http://schemas.microsoft.com/office/powerpoint/2010/main" val="10029877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If </a:t>
                </a:r>
                <a14:m>
                  <m:oMath xmlns:m="http://schemas.openxmlformats.org/officeDocument/2006/math">
                    <m:r>
                      <a:rPr lang="en-US" i="1">
                        <a:latin typeface="Cambria Math"/>
                      </a:rPr>
                      <m:t>𝑣</m:t>
                    </m:r>
                  </m:oMath>
                </a14:m>
                <a:r>
                  <a:rPr lang="en-US" dirty="0"/>
                  <a:t> was previously a 2-node, then, after the removal, it becomes a 1-node with no entries.</a:t>
                </a:r>
              </a:p>
              <a:p>
                <a:r>
                  <a:rPr lang="en-US" dirty="0"/>
                  <a:t>This type of violation of the size property is called an </a:t>
                </a:r>
                <a:r>
                  <a:rPr lang="en-US" b="1" dirty="0"/>
                  <a:t>underflow</a:t>
                </a:r>
                <a:r>
                  <a:rPr lang="en-US" dirty="0"/>
                  <a:t> node at </a:t>
                </a:r>
                <a14:m>
                  <m:oMath xmlns:m="http://schemas.openxmlformats.org/officeDocument/2006/math">
                    <m:r>
                      <a:rPr lang="en-US" i="1">
                        <a:latin typeface="Cambria Math"/>
                      </a:rPr>
                      <m:t>𝑣</m:t>
                    </m:r>
                  </m:oMath>
                </a14:m>
                <a:r>
                  <a:rPr lang="en-US" dirty="0"/>
                  <a:t>.</a:t>
                </a:r>
              </a:p>
              <a:p>
                <a:r>
                  <a:rPr lang="en-US" dirty="0"/>
                  <a:t>To remedy an underflow, </a:t>
                </a:r>
                <a:r>
                  <a:rPr lang="en-US" b="1" dirty="0"/>
                  <a:t>we check whether an immediate sibling of </a:t>
                </a:r>
                <a14:m>
                  <m:oMath xmlns:m="http://schemas.openxmlformats.org/officeDocument/2006/math">
                    <m:r>
                      <a:rPr lang="en-US" b="1" i="1">
                        <a:latin typeface="Cambria Math"/>
                      </a:rPr>
                      <m:t>𝒗</m:t>
                    </m:r>
                  </m:oMath>
                </a14:m>
                <a:r>
                  <a:rPr lang="en-US" b="1" dirty="0"/>
                  <a:t> is a 3-node or a 4-node.</a:t>
                </a:r>
                <a:r>
                  <a:rPr lang="en-US" dirty="0"/>
                  <a:t> If we find such a sibling </a:t>
                </a:r>
                <a14:m>
                  <m:oMath xmlns:m="http://schemas.openxmlformats.org/officeDocument/2006/math">
                    <m:r>
                      <a:rPr lang="en-US" b="0" i="1" smtClean="0">
                        <a:latin typeface="Cambria Math"/>
                      </a:rPr>
                      <m:t>𝑤</m:t>
                    </m:r>
                  </m:oMath>
                </a14:m>
                <a:r>
                  <a:rPr lang="en-US" dirty="0"/>
                  <a:t>, then we perform a </a:t>
                </a:r>
                <a:r>
                  <a:rPr lang="en-US" b="1" dirty="0"/>
                  <a:t>transfer</a:t>
                </a:r>
                <a:r>
                  <a:rPr lang="en-US" dirty="0"/>
                  <a:t> operation, in which we move a child of </a:t>
                </a:r>
                <a14:m>
                  <m:oMath xmlns:m="http://schemas.openxmlformats.org/officeDocument/2006/math">
                    <m:r>
                      <a:rPr lang="en-US" i="1">
                        <a:latin typeface="Cambria Math"/>
                      </a:rPr>
                      <m:t>𝑤</m:t>
                    </m:r>
                  </m:oMath>
                </a14:m>
                <a:r>
                  <a:rPr lang="en-US" dirty="0"/>
                  <a:t> to </a:t>
                </a:r>
                <a14:m>
                  <m:oMath xmlns:m="http://schemas.openxmlformats.org/officeDocument/2006/math">
                    <m:r>
                      <a:rPr lang="en-US" i="1">
                        <a:latin typeface="Cambria Math"/>
                      </a:rPr>
                      <m:t>𝑣</m:t>
                    </m:r>
                  </m:oMath>
                </a14:m>
                <a:r>
                  <a:rPr lang="en-US" dirty="0"/>
                  <a:t>, a key of </a:t>
                </a:r>
                <a14:m>
                  <m:oMath xmlns:m="http://schemas.openxmlformats.org/officeDocument/2006/math">
                    <m:r>
                      <a:rPr lang="en-US" i="1">
                        <a:latin typeface="Cambria Math"/>
                      </a:rPr>
                      <m:t>𝑤</m:t>
                    </m:r>
                  </m:oMath>
                </a14:m>
                <a:r>
                  <a:rPr lang="en-US" dirty="0"/>
                  <a:t> to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and </a:t>
                </a:r>
                <a14:m>
                  <m:oMath xmlns:m="http://schemas.openxmlformats.org/officeDocument/2006/math">
                    <m:r>
                      <a:rPr lang="en-US" i="1">
                        <a:latin typeface="Cambria Math"/>
                      </a:rPr>
                      <m:t>𝑤</m:t>
                    </m:r>
                  </m:oMath>
                </a14:m>
                <a:r>
                  <a:rPr lang="en-US" dirty="0"/>
                  <a:t>, and a key of </a:t>
                </a:r>
                <a14:m>
                  <m:oMath xmlns:m="http://schemas.openxmlformats.org/officeDocument/2006/math">
                    <m:r>
                      <a:rPr lang="en-US" i="1">
                        <a:latin typeface="Cambria Math"/>
                      </a:rPr>
                      <m:t>𝑢</m:t>
                    </m:r>
                  </m:oMath>
                </a14:m>
                <a:r>
                  <a:rPr lang="en-US" dirty="0"/>
                  <a:t> to </a:t>
                </a:r>
                <a14:m>
                  <m:oMath xmlns:m="http://schemas.openxmlformats.org/officeDocument/2006/math">
                    <m:r>
                      <a:rPr lang="en-US" i="1">
                        <a:latin typeface="Cambria Math"/>
                      </a:rPr>
                      <m:t>𝑣</m:t>
                    </m:r>
                    <m:r>
                      <a:rPr lang="en-US" b="0" i="1" smtClean="0">
                        <a:latin typeface="Cambria Math"/>
                      </a:rPr>
                      <m:t>.</m:t>
                    </m:r>
                  </m:oMath>
                </a14:m>
                <a:r>
                  <a:rPr lang="en-US" dirty="0"/>
                  <a:t> </a:t>
                </a:r>
              </a:p>
              <a:p>
                <a:r>
                  <a:rPr lang="en-US" dirty="0"/>
                  <a:t>If </a:t>
                </a:r>
                <a14:m>
                  <m:oMath xmlns:m="http://schemas.openxmlformats.org/officeDocument/2006/math">
                    <m:r>
                      <a:rPr lang="en-US" i="1">
                        <a:latin typeface="Cambria Math"/>
                      </a:rPr>
                      <m:t>𝑣</m:t>
                    </m:r>
                  </m:oMath>
                </a14:m>
                <a:r>
                  <a:rPr lang="en-US" dirty="0"/>
                  <a:t> has only one sibling and this sibling is a 2-node, or if both immediate siblings of </a:t>
                </a:r>
                <a14:m>
                  <m:oMath xmlns:m="http://schemas.openxmlformats.org/officeDocument/2006/math">
                    <m:r>
                      <a:rPr lang="en-US" i="1">
                        <a:latin typeface="Cambria Math"/>
                      </a:rPr>
                      <m:t>𝑣</m:t>
                    </m:r>
                  </m:oMath>
                </a14:m>
                <a:r>
                  <a:rPr lang="en-US" dirty="0"/>
                  <a:t> are 2-nodes, then we perform a </a:t>
                </a:r>
                <a:r>
                  <a:rPr lang="en-US" b="1" dirty="0"/>
                  <a:t>fusion</a:t>
                </a:r>
                <a:r>
                  <a:rPr lang="en-US" dirty="0"/>
                  <a:t> operation, in which we merge </a:t>
                </a:r>
                <a14:m>
                  <m:oMath xmlns:m="http://schemas.openxmlformats.org/officeDocument/2006/math">
                    <m:r>
                      <a:rPr lang="en-US" i="1">
                        <a:latin typeface="Cambria Math"/>
                      </a:rPr>
                      <m:t>𝑣</m:t>
                    </m:r>
                  </m:oMath>
                </a14:m>
                <a:r>
                  <a:rPr lang="en-US" dirty="0"/>
                  <a:t> with a sibling, creating a new node </a:t>
                </a:r>
                <a14:m>
                  <m:oMath xmlns:m="http://schemas.openxmlformats.org/officeDocument/2006/math">
                    <m:r>
                      <a:rPr lang="en-US" i="1">
                        <a:latin typeface="Cambria Math"/>
                      </a:rPr>
                      <m:t>𝑣</m:t>
                    </m:r>
                    <m:r>
                      <a:rPr lang="en-US" b="0" i="0" smtClean="0">
                        <a:latin typeface="Cambria Math"/>
                      </a:rPr>
                      <m:t>′</m:t>
                    </m:r>
                  </m:oMath>
                </a14:m>
                <a:r>
                  <a:rPr lang="en-US" dirty="0"/>
                  <a:t>, and move a key from the parent </a:t>
                </a:r>
                <a14:m>
                  <m:oMath xmlns:m="http://schemas.openxmlformats.org/officeDocument/2006/math">
                    <m:r>
                      <a:rPr lang="en-US" i="1">
                        <a:latin typeface="Cambria Math"/>
                      </a:rPr>
                      <m:t>𝑢</m:t>
                    </m:r>
                  </m:oMath>
                </a14:m>
                <a:r>
                  <a:rPr lang="en-US" dirty="0"/>
                  <a:t> of </a:t>
                </a:r>
                <a14:m>
                  <m:oMath xmlns:m="http://schemas.openxmlformats.org/officeDocument/2006/math">
                    <m:r>
                      <a:rPr lang="en-US" i="1">
                        <a:latin typeface="Cambria Math"/>
                      </a:rPr>
                      <m:t>𝑣</m:t>
                    </m:r>
                  </m:oMath>
                </a14:m>
                <a:r>
                  <a:rPr lang="en-US" dirty="0"/>
                  <a:t> to </a:t>
                </a:r>
                <a14:m>
                  <m:oMath xmlns:m="http://schemas.openxmlformats.org/officeDocument/2006/math">
                    <m:r>
                      <a:rPr lang="en-US" i="1">
                        <a:latin typeface="Cambria Math"/>
                      </a:rPr>
                      <m:t>𝑣</m:t>
                    </m:r>
                    <m:r>
                      <a:rPr lang="en-US">
                        <a:latin typeface="Cambria Math"/>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59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96</a:t>
            </a:fld>
            <a:endParaRPr lang="el-GR"/>
          </a:p>
        </p:txBody>
      </p:sp>
    </p:spTree>
    <p:extLst>
      <p:ext uri="{BB962C8B-B14F-4D97-AF65-F5344CB8AC3E}">
        <p14:creationId xmlns:p14="http://schemas.microsoft.com/office/powerpoint/2010/main" val="31280380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A fusion operation at a node </a:t>
                </a:r>
                <a14:m>
                  <m:oMath xmlns:m="http://schemas.openxmlformats.org/officeDocument/2006/math">
                    <m:r>
                      <a:rPr lang="en-US" i="1">
                        <a:latin typeface="Cambria Math"/>
                      </a:rPr>
                      <m:t>𝑣</m:t>
                    </m:r>
                  </m:oMath>
                </a14:m>
                <a:r>
                  <a:rPr lang="en-US" dirty="0"/>
                  <a:t> may cause a new underflow to occur at the parent </a:t>
                </a:r>
                <a14:m>
                  <m:oMath xmlns:m="http://schemas.openxmlformats.org/officeDocument/2006/math">
                    <m:r>
                      <a:rPr lang="en-US" b="0" i="1" smtClean="0">
                        <a:latin typeface="Cambria Math"/>
                      </a:rPr>
                      <m:t>𝑢</m:t>
                    </m:r>
                  </m:oMath>
                </a14:m>
                <a:r>
                  <a:rPr lang="en-US" dirty="0"/>
                  <a:t> of </a:t>
                </a:r>
                <a14:m>
                  <m:oMath xmlns:m="http://schemas.openxmlformats.org/officeDocument/2006/math">
                    <m:r>
                      <a:rPr lang="en-US" i="1">
                        <a:latin typeface="Cambria Math"/>
                      </a:rPr>
                      <m:t>𝑣</m:t>
                    </m:r>
                  </m:oMath>
                </a14:m>
                <a:r>
                  <a:rPr lang="en-US" dirty="0"/>
                  <a:t>, which in turn triggers a transfer or fusion at </a:t>
                </a:r>
                <a14:m>
                  <m:oMath xmlns:m="http://schemas.openxmlformats.org/officeDocument/2006/math">
                    <m:r>
                      <a:rPr lang="en-US" i="1">
                        <a:latin typeface="Cambria Math"/>
                      </a:rPr>
                      <m:t>𝑢</m:t>
                    </m:r>
                  </m:oMath>
                </a14:m>
                <a:r>
                  <a:rPr lang="en-US" dirty="0"/>
                  <a:t>.</a:t>
                </a:r>
              </a:p>
              <a:p>
                <a:r>
                  <a:rPr lang="en-US" dirty="0"/>
                  <a:t>Hence, the number of fusion operations is bounded by the height of the tree which is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e>
                    </m:d>
                    <m:r>
                      <a:rPr lang="en-US" b="0" i="1" smtClean="0">
                        <a:latin typeface="Cambria Math"/>
                      </a:rPr>
                      <m:t>.</m:t>
                    </m:r>
                  </m:oMath>
                </a14:m>
                <a:endParaRPr lang="en-US" dirty="0"/>
              </a:p>
              <a:p>
                <a:r>
                  <a:rPr lang="en-US" dirty="0"/>
                  <a:t>Therefore, a removal operation can take </a:t>
                </a:r>
                <a14:m>
                  <m:oMath xmlns:m="http://schemas.openxmlformats.org/officeDocument/2006/math">
                    <m:r>
                      <a:rPr lang="en-US" b="1" i="1">
                        <a:latin typeface="Cambria Math"/>
                      </a:rPr>
                      <m:t>𝑶</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a:latin typeface="Cambria Math"/>
                              </a:rPr>
                              <m:t>𝒍𝒐𝒈</m:t>
                            </m:r>
                          </m:fName>
                          <m:e>
                            <m:r>
                              <a:rPr lang="en-US" b="1" i="1">
                                <a:latin typeface="Cambria Math"/>
                              </a:rPr>
                              <m:t>𝒏</m:t>
                            </m:r>
                          </m:e>
                        </m:func>
                      </m:e>
                    </m:d>
                  </m:oMath>
                </a14:m>
                <a:r>
                  <a:rPr lang="en-US" b="1" dirty="0"/>
                  <a:t> time in the worst case.</a:t>
                </a:r>
              </a:p>
              <a:p>
                <a:r>
                  <a:rPr lang="en-US" dirty="0"/>
                  <a:t>If an underflow propagates all the way up to the root, then the root is simply deleted.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889"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97</a:t>
            </a:fld>
            <a:endParaRPr lang="el-GR"/>
          </a:p>
        </p:txBody>
      </p:sp>
    </p:spTree>
    <p:extLst>
      <p:ext uri="{BB962C8B-B14F-4D97-AF65-F5344CB8AC3E}">
        <p14:creationId xmlns:p14="http://schemas.microsoft.com/office/powerpoint/2010/main" val="1135341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Let us now see some examples of removal from a (2,4) tree.</a:t>
            </a:r>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98</a:t>
            </a:fld>
            <a:endParaRPr lang="el-GR"/>
          </a:p>
        </p:txBody>
      </p:sp>
    </p:spTree>
    <p:extLst>
      <p:ext uri="{BB962C8B-B14F-4D97-AF65-F5344CB8AC3E}">
        <p14:creationId xmlns:p14="http://schemas.microsoft.com/office/powerpoint/2010/main" val="3340164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Tree</a:t>
            </a:r>
          </a:p>
        </p:txBody>
      </p:sp>
      <p:sp>
        <p:nvSpPr>
          <p:cNvPr id="3" name="Content Placeholder 2"/>
          <p:cNvSpPr>
            <a:spLocks noGrp="1"/>
          </p:cNvSpPr>
          <p:nvPr>
            <p:ph idx="1"/>
          </p:nvPr>
        </p:nvSpPr>
        <p:spPr>
          <a:xfrm>
            <a:off x="582658" y="1581931"/>
            <a:ext cx="8229600" cy="4525963"/>
          </a:xfrm>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endParaRPr lang="el-GR"/>
          </a:p>
        </p:txBody>
      </p:sp>
      <p:sp>
        <p:nvSpPr>
          <p:cNvPr id="5" name="Slide Number Placeholder 4"/>
          <p:cNvSpPr>
            <a:spLocks noGrp="1"/>
          </p:cNvSpPr>
          <p:nvPr>
            <p:ph type="sldNum" sz="quarter" idx="12"/>
          </p:nvPr>
        </p:nvSpPr>
        <p:spPr/>
        <p:txBody>
          <a:bodyPr/>
          <a:lstStyle/>
          <a:p>
            <a:fld id="{35D20480-70A4-412E-84A2-464D723EEE2F}" type="slidenum">
              <a:rPr lang="el-GR" smtClean="0"/>
              <a:t>99</a:t>
            </a:fld>
            <a:endParaRPr lang="el-GR"/>
          </a:p>
        </p:txBody>
      </p:sp>
      <p:sp>
        <p:nvSpPr>
          <p:cNvPr id="6" name="Oval 5"/>
          <p:cNvSpPr/>
          <p:nvPr/>
        </p:nvSpPr>
        <p:spPr>
          <a:xfrm>
            <a:off x="2337459" y="3847869"/>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7458" y="4438518"/>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96036" y="3874475"/>
            <a:ext cx="887523" cy="369332"/>
          </a:xfrm>
          <a:prstGeom prst="rect">
            <a:avLst/>
          </a:prstGeom>
          <a:noFill/>
        </p:spPr>
        <p:txBody>
          <a:bodyPr wrap="square" rtlCol="0">
            <a:spAutoFit/>
          </a:bodyPr>
          <a:lstStyle/>
          <a:p>
            <a:pPr algn="ctr"/>
            <a:r>
              <a:rPr lang="en-US" dirty="0"/>
              <a:t>4</a:t>
            </a:r>
          </a:p>
        </p:txBody>
      </p:sp>
      <p:sp>
        <p:nvSpPr>
          <p:cNvPr id="22" name="Rectangle 21"/>
          <p:cNvSpPr/>
          <p:nvPr/>
        </p:nvSpPr>
        <p:spPr>
          <a:xfrm>
            <a:off x="301232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1129" y="442911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742384" y="4060937"/>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3" idx="3"/>
          </p:cNvCxnSpPr>
          <p:nvPr/>
        </p:nvCxnSpPr>
        <p:spPr>
          <a:xfrm flipH="1">
            <a:off x="4766003" y="4306788"/>
            <a:ext cx="60236" cy="131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5"/>
          </p:cNvCxnSpPr>
          <p:nvPr/>
        </p:nvCxnSpPr>
        <p:spPr>
          <a:xfrm>
            <a:off x="5231129" y="4306788"/>
            <a:ext cx="83855" cy="130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0" idx="3"/>
            <a:endCxn id="6" idx="0"/>
          </p:cNvCxnSpPr>
          <p:nvPr/>
        </p:nvCxnSpPr>
        <p:spPr>
          <a:xfrm flipH="1">
            <a:off x="2813342" y="3199646"/>
            <a:ext cx="970018" cy="6482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0" idx="5"/>
            <a:endCxn id="23" idx="0"/>
          </p:cNvCxnSpPr>
          <p:nvPr/>
        </p:nvCxnSpPr>
        <p:spPr>
          <a:xfrm>
            <a:off x="4456359" y="3199646"/>
            <a:ext cx="572325" cy="8612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63734" y="442024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60" idx="4"/>
            <a:endCxn id="48" idx="0"/>
          </p:cNvCxnSpPr>
          <p:nvPr/>
        </p:nvCxnSpPr>
        <p:spPr>
          <a:xfrm flipH="1">
            <a:off x="4032955" y="3262918"/>
            <a:ext cx="86905" cy="6250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2325" y="4268344"/>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33505" y="4268344"/>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67357"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351188" y="4418894"/>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595368" y="4416572"/>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255246" y="4391523"/>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57072" y="3887976"/>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64409" y="4456555"/>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23193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83347" y="4460356"/>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4231938" y="4308451"/>
            <a:ext cx="68544" cy="1472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753118" y="4308451"/>
            <a:ext cx="72008" cy="1477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4"/>
          </p:cNvCxnSpPr>
          <p:nvPr/>
        </p:nvCxnSpPr>
        <p:spPr>
          <a:xfrm flipH="1">
            <a:off x="4032954" y="4320024"/>
            <a:ext cx="1" cy="13564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36234" y="3931395"/>
            <a:ext cx="793437" cy="369332"/>
          </a:xfrm>
          <a:prstGeom prst="rect">
            <a:avLst/>
          </a:prstGeom>
          <a:noFill/>
        </p:spPr>
        <p:txBody>
          <a:bodyPr wrap="square" rtlCol="0">
            <a:spAutoFit/>
          </a:bodyPr>
          <a:lstStyle/>
          <a:p>
            <a:pPr algn="ctr"/>
            <a:r>
              <a:rPr lang="en-US" dirty="0"/>
              <a:t>6   8</a:t>
            </a:r>
            <a:endParaRPr lang="en-US" b="1" dirty="0"/>
          </a:p>
        </p:txBody>
      </p:sp>
      <p:sp>
        <p:nvSpPr>
          <p:cNvPr id="61" name="TextBox 60"/>
          <p:cNvSpPr txBox="1"/>
          <p:nvPr/>
        </p:nvSpPr>
        <p:spPr>
          <a:xfrm>
            <a:off x="4803952" y="4018491"/>
            <a:ext cx="443761" cy="369332"/>
          </a:xfrm>
          <a:prstGeom prst="rect">
            <a:avLst/>
          </a:prstGeom>
          <a:noFill/>
        </p:spPr>
        <p:txBody>
          <a:bodyPr wrap="square" rtlCol="0">
            <a:spAutoFit/>
          </a:bodyPr>
          <a:lstStyle/>
          <a:p>
            <a:pPr algn="ctr"/>
            <a:r>
              <a:rPr lang="en-US" dirty="0"/>
              <a:t>11</a:t>
            </a:r>
          </a:p>
        </p:txBody>
      </p:sp>
      <p:cxnSp>
        <p:nvCxnSpPr>
          <p:cNvPr id="67" name="Straight Connector 66"/>
          <p:cNvCxnSpPr>
            <a:endCxn id="40" idx="0"/>
          </p:cNvCxnSpPr>
          <p:nvPr/>
        </p:nvCxnSpPr>
        <p:spPr>
          <a:xfrm flipH="1">
            <a:off x="5663913" y="4246484"/>
            <a:ext cx="87348" cy="17008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35902" y="4289233"/>
            <a:ext cx="0" cy="1263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642068" y="4410209"/>
            <a:ext cx="137089"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09673" y="3844913"/>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725838" y="3980312"/>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58" idx="3"/>
            <a:endCxn id="63" idx="0"/>
          </p:cNvCxnSpPr>
          <p:nvPr/>
        </p:nvCxnSpPr>
        <p:spPr>
          <a:xfrm flipH="1">
            <a:off x="5985556" y="3148729"/>
            <a:ext cx="273437" cy="6961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8" idx="5"/>
            <a:endCxn id="64" idx="0"/>
          </p:cNvCxnSpPr>
          <p:nvPr/>
        </p:nvCxnSpPr>
        <p:spPr>
          <a:xfrm>
            <a:off x="6663883" y="3148729"/>
            <a:ext cx="348255" cy="83158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3" idx="5"/>
            <a:endCxn id="38" idx="0"/>
          </p:cNvCxnSpPr>
          <p:nvPr/>
        </p:nvCxnSpPr>
        <p:spPr>
          <a:xfrm>
            <a:off x="6322055" y="4213689"/>
            <a:ext cx="97678" cy="205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4" idx="5"/>
          </p:cNvCxnSpPr>
          <p:nvPr/>
        </p:nvCxnSpPr>
        <p:spPr>
          <a:xfrm>
            <a:off x="7214583" y="4226163"/>
            <a:ext cx="113811" cy="161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4" idx="3"/>
          </p:cNvCxnSpPr>
          <p:nvPr/>
        </p:nvCxnSpPr>
        <p:spPr>
          <a:xfrm flipH="1">
            <a:off x="6725838" y="4226163"/>
            <a:ext cx="83855" cy="1877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544359" y="3877152"/>
            <a:ext cx="882393" cy="369332"/>
          </a:xfrm>
          <a:prstGeom prst="rect">
            <a:avLst/>
          </a:prstGeom>
          <a:noFill/>
        </p:spPr>
        <p:txBody>
          <a:bodyPr wrap="square" rtlCol="0">
            <a:spAutoFit/>
          </a:bodyPr>
          <a:lstStyle/>
          <a:p>
            <a:pPr algn="ctr"/>
            <a:r>
              <a:rPr lang="en-US" dirty="0"/>
              <a:t>13    14</a:t>
            </a:r>
          </a:p>
        </p:txBody>
      </p:sp>
      <p:sp>
        <p:nvSpPr>
          <p:cNvPr id="68" name="TextBox 67"/>
          <p:cNvSpPr txBox="1"/>
          <p:nvPr/>
        </p:nvSpPr>
        <p:spPr>
          <a:xfrm>
            <a:off x="6794690" y="3930301"/>
            <a:ext cx="443761" cy="369332"/>
          </a:xfrm>
          <a:prstGeom prst="rect">
            <a:avLst/>
          </a:prstGeom>
          <a:noFill/>
        </p:spPr>
        <p:txBody>
          <a:bodyPr wrap="square" rtlCol="0">
            <a:spAutoFit/>
          </a:bodyPr>
          <a:lstStyle/>
          <a:p>
            <a:pPr algn="ctr"/>
            <a:r>
              <a:rPr lang="en-US" dirty="0"/>
              <a:t>17</a:t>
            </a:r>
          </a:p>
        </p:txBody>
      </p:sp>
      <p:sp>
        <p:nvSpPr>
          <p:cNvPr id="50" name="Oval 49"/>
          <p:cNvSpPr/>
          <p:nvPr/>
        </p:nvSpPr>
        <p:spPr>
          <a:xfrm>
            <a:off x="5104740" y="206084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188595" y="2020198"/>
            <a:ext cx="443761" cy="369332"/>
          </a:xfrm>
          <a:prstGeom prst="rect">
            <a:avLst/>
          </a:prstGeom>
          <a:noFill/>
        </p:spPr>
        <p:txBody>
          <a:bodyPr wrap="square" rtlCol="0">
            <a:spAutoFit/>
          </a:bodyPr>
          <a:lstStyle/>
          <a:p>
            <a:pPr algn="ctr"/>
            <a:r>
              <a:rPr lang="en-US" dirty="0"/>
              <a:t>12</a:t>
            </a:r>
          </a:p>
        </p:txBody>
      </p:sp>
      <p:sp>
        <p:nvSpPr>
          <p:cNvPr id="58" name="Oval 57"/>
          <p:cNvSpPr/>
          <p:nvPr/>
        </p:nvSpPr>
        <p:spPr>
          <a:xfrm>
            <a:off x="6175138" y="2902878"/>
            <a:ext cx="572600" cy="28803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43977" y="2830870"/>
            <a:ext cx="951765" cy="43204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50" idx="3"/>
            <a:endCxn id="60" idx="0"/>
          </p:cNvCxnSpPr>
          <p:nvPr/>
        </p:nvCxnSpPr>
        <p:spPr>
          <a:xfrm flipH="1">
            <a:off x="4119860" y="2306699"/>
            <a:ext cx="1068735" cy="5241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0" idx="5"/>
            <a:endCxn id="58" idx="0"/>
          </p:cNvCxnSpPr>
          <p:nvPr/>
        </p:nvCxnSpPr>
        <p:spPr>
          <a:xfrm>
            <a:off x="5593485" y="2306699"/>
            <a:ext cx="867953" cy="59617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07006" y="2862228"/>
            <a:ext cx="648073" cy="369332"/>
          </a:xfrm>
          <a:prstGeom prst="rect">
            <a:avLst/>
          </a:prstGeom>
          <a:noFill/>
        </p:spPr>
        <p:txBody>
          <a:bodyPr wrap="square" rtlCol="0">
            <a:spAutoFit/>
          </a:bodyPr>
          <a:lstStyle/>
          <a:p>
            <a:pPr algn="ctr"/>
            <a:r>
              <a:rPr lang="en-US" dirty="0"/>
              <a:t>5  10 </a:t>
            </a:r>
          </a:p>
        </p:txBody>
      </p:sp>
      <p:sp>
        <p:nvSpPr>
          <p:cNvPr id="66" name="TextBox 65"/>
          <p:cNvSpPr txBox="1"/>
          <p:nvPr/>
        </p:nvSpPr>
        <p:spPr>
          <a:xfrm>
            <a:off x="6220122" y="2841784"/>
            <a:ext cx="443761"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183333395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4514</TotalTime>
  <Words>5458</Words>
  <Application>Microsoft Office PowerPoint</Application>
  <PresentationFormat>On-screen Show (4:3)</PresentationFormat>
  <Paragraphs>1185</Paragraphs>
  <Slides>115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115</vt:i4>
      </vt:variant>
    </vt:vector>
  </HeadingPairs>
  <TitlesOfParts>
    <vt:vector size="119" baseType="lpstr">
      <vt:lpstr>Arial</vt:lpstr>
      <vt:lpstr>Calibri</vt:lpstr>
      <vt:lpstr>Cambria Math</vt:lpstr>
      <vt:lpstr>Θέμα του Office</vt:lpstr>
      <vt:lpstr>Multi-Way Search Trees</vt:lpstr>
      <vt:lpstr>Multi-Way Search Trees</vt:lpstr>
      <vt:lpstr>Definitions</vt:lpstr>
      <vt:lpstr>Definitions (cont’d)</vt:lpstr>
      <vt:lpstr>Definitions (cont’d)</vt:lpstr>
      <vt:lpstr>Example Multi-Way Search Tree (m=3)</vt:lpstr>
      <vt:lpstr>Proposition</vt:lpstr>
      <vt:lpstr>Proof</vt:lpstr>
      <vt:lpstr>Proof (cont’d)</vt:lpstr>
      <vt:lpstr>Proof (cont’d)</vt:lpstr>
      <vt:lpstr>Proof (cont’d)</vt:lpstr>
      <vt:lpstr>Proof (cont’d)</vt:lpstr>
      <vt:lpstr>Proof (cont’d)</vt:lpstr>
      <vt:lpstr>Searching in a Multi-Way Search Tree</vt:lpstr>
      <vt:lpstr>Example Multi-Way Search Tree</vt:lpstr>
      <vt:lpstr>Search for Key 12</vt:lpstr>
      <vt:lpstr>Search for Key 24</vt:lpstr>
      <vt:lpstr>Insertion in a Multi-Way Search Tree</vt:lpstr>
      <vt:lpstr>Insert Key 28 (m=3)</vt:lpstr>
      <vt:lpstr>Key 28 Inserted</vt:lpstr>
      <vt:lpstr>Insert Key 32</vt:lpstr>
      <vt:lpstr>Key 32 Inserted</vt:lpstr>
      <vt:lpstr>Insert Key 12</vt:lpstr>
      <vt:lpstr>Key 12 Inserted</vt:lpstr>
      <vt:lpstr>Deletion from a Multi-Way Search Tree</vt:lpstr>
      <vt:lpstr>Complexity of Operations</vt:lpstr>
      <vt:lpstr>Efficiency Considerations</vt:lpstr>
      <vt:lpstr>Efficiency Considerations (cont’d)</vt:lpstr>
      <vt:lpstr>Balanced Multi-way Search Trees</vt:lpstr>
      <vt:lpstr>2-3 Trees</vt:lpstr>
      <vt:lpstr>Example of 2-3 Tree</vt:lpstr>
      <vt:lpstr>Searching in 2-3 Trees</vt:lpstr>
      <vt:lpstr>Search for Key L</vt:lpstr>
      <vt:lpstr>Insertion of New Keys</vt:lpstr>
      <vt:lpstr>Example: Insert B</vt:lpstr>
      <vt:lpstr>Example: Insert B</vt:lpstr>
      <vt:lpstr>Example: Result</vt:lpstr>
      <vt:lpstr>Insertion of New Keys (cont’d)</vt:lpstr>
      <vt:lpstr>Insertion of New Keys (cont’d)</vt:lpstr>
      <vt:lpstr>Example: Insert M</vt:lpstr>
      <vt:lpstr>Example: Insert M (cont’d)</vt:lpstr>
      <vt:lpstr>Example: Insert M (cont’d)</vt:lpstr>
      <vt:lpstr>Example: Insert M (cont’d)</vt:lpstr>
      <vt:lpstr>Example: Insert M (cont’d)</vt:lpstr>
      <vt:lpstr>Example: Result</vt:lpstr>
      <vt:lpstr>Insertion of New Keys (cont’d)</vt:lpstr>
      <vt:lpstr>Example: Insert Q</vt:lpstr>
      <vt:lpstr>Example: Insert Q (cont’d)</vt:lpstr>
      <vt:lpstr>Example: Result</vt:lpstr>
      <vt:lpstr>Insertion of New Keys (cont’d)</vt:lpstr>
      <vt:lpstr>Example: Insert R</vt:lpstr>
      <vt:lpstr>Inserting New Keys (cont’d)</vt:lpstr>
      <vt:lpstr>Inserting New Keys (cont’d)</vt:lpstr>
      <vt:lpstr>Example: Insert S</vt:lpstr>
      <vt:lpstr>Example: Insert S (cont’d)</vt:lpstr>
      <vt:lpstr>Example: Insert S (cont’d)</vt:lpstr>
      <vt:lpstr>Example: Insert S (cont’d)</vt:lpstr>
      <vt:lpstr>Example: Insert S (cont’d)</vt:lpstr>
      <vt:lpstr>Example: Result</vt:lpstr>
      <vt:lpstr>Complexity of Insertion in 2-3 Trees</vt:lpstr>
      <vt:lpstr>(2,4) Trees</vt:lpstr>
      <vt:lpstr>Result</vt:lpstr>
      <vt:lpstr>Result (cont’d)</vt:lpstr>
      <vt:lpstr>Result (cont’d)</vt:lpstr>
      <vt:lpstr>Insertion in (2,4) Trees</vt:lpstr>
      <vt:lpstr>Insertion (cont’d)</vt:lpstr>
      <vt:lpstr>Dealing with Overflow Nodes</vt:lpstr>
      <vt:lpstr>Overflow at a 5-node</vt:lpstr>
      <vt:lpstr>The third key of v inserted into the parent node u</vt:lpstr>
      <vt:lpstr>Node v replaced with a 3-node v′ and a 2-node v′′</vt:lpstr>
      <vt:lpstr>Example</vt:lpstr>
      <vt:lpstr>Insert 4</vt:lpstr>
      <vt:lpstr>Insert 6</vt:lpstr>
      <vt:lpstr>Insert 12</vt:lpstr>
      <vt:lpstr>Insert 15 - Overflow</vt:lpstr>
      <vt:lpstr>Creation of New Root Node</vt:lpstr>
      <vt:lpstr>Split</vt:lpstr>
      <vt:lpstr>Insert 3</vt:lpstr>
      <vt:lpstr>Insert 5 - Overflow</vt:lpstr>
      <vt:lpstr>5 is Sent to the Parent Node</vt:lpstr>
      <vt:lpstr>Split</vt:lpstr>
      <vt:lpstr>Insert 10</vt:lpstr>
      <vt:lpstr>Insert 8</vt:lpstr>
      <vt:lpstr>Insertion (cont’d)</vt:lpstr>
      <vt:lpstr>Initial Tree</vt:lpstr>
      <vt:lpstr>Insert 17 - Overflow</vt:lpstr>
      <vt:lpstr>15 is Sent to the Parent Node</vt:lpstr>
      <vt:lpstr>Split</vt:lpstr>
      <vt:lpstr>Overflow at the Root</vt:lpstr>
      <vt:lpstr>Creation of New Root</vt:lpstr>
      <vt:lpstr>Split</vt:lpstr>
      <vt:lpstr>Final Tree</vt:lpstr>
      <vt:lpstr>Complexity Analysis of Insertion</vt:lpstr>
      <vt:lpstr>Removal in (2,4) Trees</vt:lpstr>
      <vt:lpstr>Removal (cont’d)</vt:lpstr>
      <vt:lpstr>Removal (cont’d)</vt:lpstr>
      <vt:lpstr>Removal (cont’d)</vt:lpstr>
      <vt:lpstr>Examples</vt:lpstr>
      <vt:lpstr>Initial Tree</vt:lpstr>
      <vt:lpstr>Remove 4</vt:lpstr>
      <vt:lpstr>Transfer</vt:lpstr>
      <vt:lpstr>After the Transfer</vt:lpstr>
      <vt:lpstr>Remove 12</vt:lpstr>
      <vt:lpstr>Remove 12</vt:lpstr>
      <vt:lpstr>Fusion of w and v</vt:lpstr>
      <vt:lpstr>After the Fusion</vt:lpstr>
      <vt:lpstr>Remove 13</vt:lpstr>
      <vt:lpstr>After the Removal of 13</vt:lpstr>
      <vt:lpstr>Remove 14 - Underflow</vt:lpstr>
      <vt:lpstr>Fusion</vt:lpstr>
      <vt:lpstr>Underflow at u</vt:lpstr>
      <vt:lpstr>Fusion</vt:lpstr>
      <vt:lpstr>Remove the Root</vt:lpstr>
      <vt:lpstr>Final Tree</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Trees</dc:title>
  <dc:creator>koubarak</dc:creator>
  <cp:lastModifiedBy>manolis</cp:lastModifiedBy>
  <cp:revision>121</cp:revision>
  <dcterms:created xsi:type="dcterms:W3CDTF">2016-03-22T17:31:36Z</dcterms:created>
  <dcterms:modified xsi:type="dcterms:W3CDTF">2018-04-23T10:21:57Z</dcterms:modified>
</cp:coreProperties>
</file>