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9" r:id="rId3"/>
    <p:sldId id="279" r:id="rId4"/>
    <p:sldId id="258" r:id="rId5"/>
    <p:sldId id="257" r:id="rId6"/>
    <p:sldId id="278" r:id="rId7"/>
    <p:sldId id="260" r:id="rId8"/>
    <p:sldId id="261" r:id="rId9"/>
    <p:sldId id="262" r:id="rId10"/>
    <p:sldId id="264" r:id="rId11"/>
    <p:sldId id="263" r:id="rId12"/>
    <p:sldId id="265" r:id="rId13"/>
    <p:sldId id="266" r:id="rId14"/>
    <p:sldId id="267" r:id="rId15"/>
    <p:sldId id="268" r:id="rId16"/>
    <p:sldId id="269" r:id="rId17"/>
    <p:sldId id="270" r:id="rId18"/>
    <p:sldId id="271" r:id="rId19"/>
    <p:sldId id="272" r:id="rId20"/>
    <p:sldId id="273" r:id="rId21"/>
    <p:sldId id="274" r:id="rId22"/>
    <p:sldId id="277" r:id="rId23"/>
    <p:sldId id="275" r:id="rId24"/>
    <p:sldId id="281" r:id="rId25"/>
    <p:sldId id="282" r:id="rId26"/>
    <p:sldId id="283" r:id="rId27"/>
    <p:sldId id="284" r:id="rId28"/>
    <p:sldId id="285" r:id="rId29"/>
    <p:sldId id="286" r:id="rId30"/>
    <p:sldId id="287" r:id="rId31"/>
    <p:sldId id="288" r:id="rId32"/>
    <p:sldId id="276" r:id="rId33"/>
    <p:sldId id="28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23129-4AA0-49F7-BE3B-83B579620F3B}" type="datetimeFigureOut">
              <a:rPr lang="en-US" smtClean="0"/>
              <a:t>3/8/2017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E6B0B-1285-4C03-9633-04FF5674EB7D}" type="slidenum">
              <a:rPr lang="en-US" smtClean="0"/>
              <a:t>‹#›</a:t>
            </a:fld>
            <a:endParaRPr lang="en-US"/>
          </a:p>
        </p:txBody>
      </p:sp>
    </p:spTree>
    <p:extLst>
      <p:ext uri="{BB962C8B-B14F-4D97-AF65-F5344CB8AC3E}">
        <p14:creationId xmlns:p14="http://schemas.microsoft.com/office/powerpoint/2010/main" val="425413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7B9485-6FEC-447C-8B02-A88B00AF501A}"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73355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2ADF8-D46F-4E72-ADE2-795D439269F7}"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416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B842E2-4B4C-4A3D-8306-E07D6154DC2A}"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2976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970D0-458F-4053-A017-24355F80857F}"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90982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AB4C5-CAD5-424D-97BD-41AC7742A3BF}"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50831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AF4E37-9EC6-4454-9668-2F44B9049B02}"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9899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489E35-AA31-4940-B1DD-A56FE5748B83}" type="datetime1">
              <a:rPr lang="en-US" smtClean="0"/>
              <a:t>3/8/2017</a:t>
            </a:fld>
            <a:endParaRPr lang="en-US"/>
          </a:p>
        </p:txBody>
      </p:sp>
      <p:sp>
        <p:nvSpPr>
          <p:cNvPr id="8" name="Footer Placeholder 7"/>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358017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CBFD7A-D9BA-449A-835F-1BB471E48F36}" type="datetime1">
              <a:rPr lang="en-US" smtClean="0"/>
              <a:t>3/8/2017</a:t>
            </a:fld>
            <a:endParaRPr lang="en-US"/>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58422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AF0F7-FF50-4E0B-BD4D-E0A55D01CADB}" type="datetime1">
              <a:rPr lang="en-US" smtClean="0"/>
              <a:t>3/8/2017</a:t>
            </a:fld>
            <a:endParaRPr lang="en-US"/>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4" name="Slide Number Placeholder 3"/>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58815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8070A-0DFB-415C-92C0-16FB92984A66}"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39490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ECF62-CFB2-488F-9A40-F5DD405FA3C2}"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277692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B1A07-3A9F-44DC-A519-89E30C1151E2}" type="datetime1">
              <a:rPr lang="en-US" smtClean="0"/>
              <a:t>3/8/2017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Data Structures and Programming Techniques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E36FE-3127-4813-A5F8-338963F0A50E}" type="slidenum">
              <a:rPr lang="en-US" smtClean="0"/>
              <a:t>‹#›</a:t>
            </a:fld>
            <a:endParaRPr lang="en-US"/>
          </a:p>
        </p:txBody>
      </p:sp>
    </p:spTree>
    <p:extLst>
      <p:ext uri="{BB962C8B-B14F-4D97-AF65-F5344CB8AC3E}">
        <p14:creationId xmlns:p14="http://schemas.microsoft.com/office/powerpoint/2010/main" val="919972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Queues</a:t>
            </a:r>
            <a:endParaRPr lang="en-US" dirty="0"/>
          </a:p>
        </p:txBody>
      </p:sp>
      <p:sp>
        <p:nvSpPr>
          <p:cNvPr id="3" name="Subtitle 2"/>
          <p:cNvSpPr>
            <a:spLocks noGrp="1"/>
          </p:cNvSpPr>
          <p:nvPr>
            <p:ph type="subTitle" idx="1"/>
          </p:nvPr>
        </p:nvSpPr>
        <p:spPr/>
        <p:txBody>
          <a:bodyPr/>
          <a:lstStyle/>
          <a:p>
            <a:r>
              <a:rPr lang="en-US" dirty="0" err="1" smtClean="0"/>
              <a:t>Manolis</a:t>
            </a:r>
            <a:r>
              <a:rPr lang="en-US" dirty="0" smtClean="0"/>
              <a:t> </a:t>
            </a:r>
            <a:r>
              <a:rPr lang="en-US" dirty="0" err="1" smtClean="0"/>
              <a:t>Koubarakis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a:t>
            </a:fld>
            <a:endParaRPr lang="en-US"/>
          </a:p>
        </p:txBody>
      </p:sp>
    </p:spTree>
    <p:extLst>
      <p:ext uri="{BB962C8B-B14F-4D97-AF65-F5344CB8AC3E}">
        <p14:creationId xmlns:p14="http://schemas.microsoft.com/office/powerpoint/2010/main" val="1304086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Interface File</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QueueTypes.h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void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endParaRPr lang="en-US" dirty="0" smtClean="0"/>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Empty(Queue *Q);</a:t>
            </a:r>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void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void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10</a:t>
            </a:fld>
            <a:endParaRPr lang="en-US"/>
          </a:p>
        </p:txBody>
      </p:sp>
    </p:spTree>
    <p:extLst>
      <p:ext uri="{BB962C8B-B14F-4D97-AF65-F5344CB8AC3E}">
        <p14:creationId xmlns:p14="http://schemas.microsoft.com/office/powerpoint/2010/main" val="4213519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Implementation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QueueImplementation.c</a:t>
            </a:r>
            <a:r>
              <a:rPr lang="en-US" sz="2400" dirty="0" smtClean="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stdio.h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stdlib.h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Q-&gt;Rear=0;</a:t>
            </a:r>
          </a:p>
          <a:p>
            <a:pPr marL="0" indent="0">
              <a:buNone/>
            </a:pPr>
            <a:r>
              <a:rPr lang="en-US" sz="2400" dirty="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11</a:t>
            </a:fld>
            <a:endParaRPr lang="en-US"/>
          </a:p>
        </p:txBody>
      </p:sp>
    </p:spTree>
    <p:extLst>
      <p:ext uri="{BB962C8B-B14F-4D97-AF65-F5344CB8AC3E}">
        <p14:creationId xmlns:p14="http://schemas.microsoft.com/office/powerpoint/2010/main" val="4020292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Empty(Queue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return(Q-&gt;Count==0);</a:t>
            </a:r>
          </a:p>
          <a:p>
            <a:pPr marL="0" indent="0">
              <a:buNone/>
            </a:pPr>
            <a:r>
              <a:rPr lang="en-US" sz="2400" dirty="0" smtClean="0">
                <a:latin typeface="Courier New" pitchFamily="49" charset="0"/>
                <a:cs typeface="Courier New" pitchFamily="49" charset="0"/>
              </a:rPr>
              <a:t>}</a:t>
            </a:r>
          </a:p>
          <a:p>
            <a:pPr marL="0" indent="0">
              <a:buNone/>
            </a:pPr>
            <a:endParaRPr lang="en-US" sz="2400" dirty="0" smtClean="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return(Q-&gt;Count==MAXQUEUESIZE);</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12</a:t>
            </a:fld>
            <a:endParaRPr lang="en-US"/>
          </a:p>
        </p:txBody>
      </p:sp>
    </p:spTree>
    <p:extLst>
      <p:ext uri="{BB962C8B-B14F-4D97-AF65-F5344CB8AC3E}">
        <p14:creationId xmlns:p14="http://schemas.microsoft.com/office/powerpoint/2010/main" val="1604498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(Q-&gt;Count==MAXQUEUESIZE){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insert item into a full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Q-&gt;Items[Q-&gt;Rear]=R;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Q-&gt;Rear=(Q-&gt;Rear+1)%MAXQUEUESIZE;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13</a:t>
            </a:fld>
            <a:endParaRPr lang="en-US"/>
          </a:p>
        </p:txBody>
      </p:sp>
    </p:spTree>
    <p:extLst>
      <p:ext uri="{BB962C8B-B14F-4D97-AF65-F5344CB8AC3E}">
        <p14:creationId xmlns:p14="http://schemas.microsoft.com/office/powerpoint/2010/main" val="1510941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(Q-&gt;Count==0){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remove item from empty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*F=Q-&gt;Items[Q-&gt;Front];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Q-&gt;Front=(Q-&gt;Front+1)%MAXQUEUESIZE;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14</a:t>
            </a:fld>
            <a:endParaRPr lang="en-US"/>
          </a:p>
        </p:txBody>
      </p:sp>
    </p:spTree>
    <p:extLst>
      <p:ext uri="{BB962C8B-B14F-4D97-AF65-F5344CB8AC3E}">
        <p14:creationId xmlns:p14="http://schemas.microsoft.com/office/powerpoint/2010/main" val="2947411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Queue Representation</a:t>
            </a:r>
            <a:endParaRPr lang="en-US" dirty="0"/>
          </a:p>
        </p:txBody>
      </p:sp>
      <p:sp>
        <p:nvSpPr>
          <p:cNvPr id="3" name="Content Placeholder 2"/>
          <p:cNvSpPr>
            <a:spLocks noGrp="1"/>
          </p:cNvSpPr>
          <p:nvPr>
            <p:ph idx="1"/>
          </p:nvPr>
        </p:nvSpPr>
        <p:spPr/>
        <p:txBody>
          <a:bodyPr/>
          <a:lstStyle/>
          <a:p>
            <a:r>
              <a:rPr lang="en-US" dirty="0" smtClean="0"/>
              <a:t>In this implementation, we represent a queue by a </a:t>
            </a:r>
            <a:r>
              <a:rPr lang="en-US" dirty="0" err="1" smtClean="0"/>
              <a:t>struct</a:t>
            </a:r>
            <a:r>
              <a:rPr lang="en-US" dirty="0" smtClean="0"/>
              <a:t> containing pointers to the front and rear of a linked list of nodes.</a:t>
            </a:r>
            <a:endParaRPr lang="en-US" dirty="0"/>
          </a:p>
        </p:txBody>
      </p:sp>
      <p:sp>
        <p:nvSpPr>
          <p:cNvPr id="4" name="Rectangle 3"/>
          <p:cNvSpPr/>
          <p:nvPr/>
        </p:nvSpPr>
        <p:spPr>
          <a:xfrm>
            <a:off x="915708"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645203"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009950" y="5433626"/>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907279"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36774"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4001521" y="5452083"/>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4884895" y="523801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14390"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5979137" y="5450125"/>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6876466" y="521760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605961" y="521760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15707" y="36450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645203" y="36450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1280454" y="3861048"/>
            <a:ext cx="364749" cy="135655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009950" y="3861048"/>
            <a:ext cx="5596011" cy="135655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15708" y="4848270"/>
            <a:ext cx="813411" cy="369332"/>
          </a:xfrm>
          <a:prstGeom prst="rect">
            <a:avLst/>
          </a:prstGeom>
          <a:noFill/>
        </p:spPr>
        <p:txBody>
          <a:bodyPr wrap="square" rtlCol="0">
            <a:spAutoFit/>
          </a:bodyPr>
          <a:lstStyle/>
          <a:p>
            <a:r>
              <a:rPr lang="en-US" dirty="0" smtClean="0"/>
              <a:t>Item</a:t>
            </a:r>
            <a:endParaRPr lang="en-US" dirty="0"/>
          </a:p>
        </p:txBody>
      </p:sp>
      <p:sp>
        <p:nvSpPr>
          <p:cNvPr id="22" name="TextBox 21"/>
          <p:cNvSpPr txBox="1"/>
          <p:nvPr/>
        </p:nvSpPr>
        <p:spPr>
          <a:xfrm>
            <a:off x="1645203" y="4848270"/>
            <a:ext cx="813411" cy="369332"/>
          </a:xfrm>
          <a:prstGeom prst="rect">
            <a:avLst/>
          </a:prstGeom>
          <a:noFill/>
        </p:spPr>
        <p:txBody>
          <a:bodyPr wrap="square" rtlCol="0">
            <a:spAutoFit/>
          </a:bodyPr>
          <a:lstStyle/>
          <a:p>
            <a:r>
              <a:rPr lang="en-US" dirty="0" smtClean="0"/>
              <a:t>Link</a:t>
            </a:r>
            <a:endParaRPr lang="en-US" dirty="0"/>
          </a:p>
        </p:txBody>
      </p:sp>
      <p:sp>
        <p:nvSpPr>
          <p:cNvPr id="23" name="TextBox 22"/>
          <p:cNvSpPr txBox="1"/>
          <p:nvPr/>
        </p:nvSpPr>
        <p:spPr>
          <a:xfrm>
            <a:off x="3656744" y="4877538"/>
            <a:ext cx="813411" cy="369332"/>
          </a:xfrm>
          <a:prstGeom prst="rect">
            <a:avLst/>
          </a:prstGeom>
          <a:noFill/>
        </p:spPr>
        <p:txBody>
          <a:bodyPr wrap="square" rtlCol="0">
            <a:spAutoFit/>
          </a:bodyPr>
          <a:lstStyle/>
          <a:p>
            <a:r>
              <a:rPr lang="en-US" dirty="0" smtClean="0"/>
              <a:t>Link</a:t>
            </a:r>
            <a:endParaRPr lang="en-US" dirty="0"/>
          </a:p>
        </p:txBody>
      </p:sp>
      <p:sp>
        <p:nvSpPr>
          <p:cNvPr id="24" name="TextBox 23"/>
          <p:cNvSpPr txBox="1"/>
          <p:nvPr/>
        </p:nvSpPr>
        <p:spPr>
          <a:xfrm>
            <a:off x="2907279" y="4859868"/>
            <a:ext cx="813411" cy="369332"/>
          </a:xfrm>
          <a:prstGeom prst="rect">
            <a:avLst/>
          </a:prstGeom>
          <a:noFill/>
        </p:spPr>
        <p:txBody>
          <a:bodyPr wrap="square" rtlCol="0">
            <a:spAutoFit/>
          </a:bodyPr>
          <a:lstStyle/>
          <a:p>
            <a:r>
              <a:rPr lang="en-US" dirty="0" smtClean="0"/>
              <a:t>Item</a:t>
            </a:r>
            <a:endParaRPr lang="en-US" dirty="0"/>
          </a:p>
        </p:txBody>
      </p:sp>
      <p:sp>
        <p:nvSpPr>
          <p:cNvPr id="25" name="TextBox 24"/>
          <p:cNvSpPr txBox="1"/>
          <p:nvPr/>
        </p:nvSpPr>
        <p:spPr>
          <a:xfrm>
            <a:off x="4884895" y="4882916"/>
            <a:ext cx="813411" cy="369332"/>
          </a:xfrm>
          <a:prstGeom prst="rect">
            <a:avLst/>
          </a:prstGeom>
          <a:noFill/>
        </p:spPr>
        <p:txBody>
          <a:bodyPr wrap="square" rtlCol="0">
            <a:spAutoFit/>
          </a:bodyPr>
          <a:lstStyle/>
          <a:p>
            <a:r>
              <a:rPr lang="en-US" dirty="0" smtClean="0"/>
              <a:t>Item</a:t>
            </a:r>
            <a:endParaRPr lang="en-US" dirty="0"/>
          </a:p>
        </p:txBody>
      </p:sp>
      <p:sp>
        <p:nvSpPr>
          <p:cNvPr id="26" name="TextBox 25"/>
          <p:cNvSpPr txBox="1"/>
          <p:nvPr/>
        </p:nvSpPr>
        <p:spPr>
          <a:xfrm>
            <a:off x="6876466" y="4897147"/>
            <a:ext cx="813411" cy="369332"/>
          </a:xfrm>
          <a:prstGeom prst="rect">
            <a:avLst/>
          </a:prstGeom>
          <a:noFill/>
        </p:spPr>
        <p:txBody>
          <a:bodyPr wrap="square" rtlCol="0">
            <a:spAutoFit/>
          </a:bodyPr>
          <a:lstStyle/>
          <a:p>
            <a:r>
              <a:rPr lang="en-US" dirty="0" smtClean="0"/>
              <a:t>Item</a:t>
            </a:r>
            <a:endParaRPr lang="en-US" dirty="0"/>
          </a:p>
        </p:txBody>
      </p:sp>
      <p:sp>
        <p:nvSpPr>
          <p:cNvPr id="27" name="TextBox 26"/>
          <p:cNvSpPr txBox="1"/>
          <p:nvPr/>
        </p:nvSpPr>
        <p:spPr>
          <a:xfrm>
            <a:off x="5614390" y="4897147"/>
            <a:ext cx="813411" cy="369332"/>
          </a:xfrm>
          <a:prstGeom prst="rect">
            <a:avLst/>
          </a:prstGeom>
          <a:noFill/>
        </p:spPr>
        <p:txBody>
          <a:bodyPr wrap="square" rtlCol="0">
            <a:spAutoFit/>
          </a:bodyPr>
          <a:lstStyle/>
          <a:p>
            <a:r>
              <a:rPr lang="en-US" dirty="0" smtClean="0"/>
              <a:t>Link</a:t>
            </a:r>
            <a:endParaRPr lang="en-US" dirty="0"/>
          </a:p>
        </p:txBody>
      </p:sp>
      <p:sp>
        <p:nvSpPr>
          <p:cNvPr id="28" name="TextBox 27"/>
          <p:cNvSpPr txBox="1"/>
          <p:nvPr/>
        </p:nvSpPr>
        <p:spPr>
          <a:xfrm>
            <a:off x="7581843" y="4882916"/>
            <a:ext cx="813411" cy="369332"/>
          </a:xfrm>
          <a:prstGeom prst="rect">
            <a:avLst/>
          </a:prstGeom>
          <a:noFill/>
        </p:spPr>
        <p:txBody>
          <a:bodyPr wrap="square" rtlCol="0">
            <a:spAutoFit/>
          </a:bodyPr>
          <a:lstStyle/>
          <a:p>
            <a:r>
              <a:rPr lang="en-US" dirty="0" smtClean="0"/>
              <a:t>Link</a:t>
            </a:r>
            <a:endParaRPr lang="en-US" dirty="0"/>
          </a:p>
        </p:txBody>
      </p:sp>
      <p:sp>
        <p:nvSpPr>
          <p:cNvPr id="29" name="TextBox 28"/>
          <p:cNvSpPr txBox="1"/>
          <p:nvPr/>
        </p:nvSpPr>
        <p:spPr>
          <a:xfrm>
            <a:off x="1645202" y="3275692"/>
            <a:ext cx="813411" cy="369332"/>
          </a:xfrm>
          <a:prstGeom prst="rect">
            <a:avLst/>
          </a:prstGeom>
          <a:noFill/>
        </p:spPr>
        <p:txBody>
          <a:bodyPr wrap="square" rtlCol="0">
            <a:spAutoFit/>
          </a:bodyPr>
          <a:lstStyle/>
          <a:p>
            <a:r>
              <a:rPr lang="en-US" dirty="0" smtClean="0"/>
              <a:t>Rear</a:t>
            </a:r>
            <a:endParaRPr lang="en-US" dirty="0"/>
          </a:p>
        </p:txBody>
      </p:sp>
      <p:sp>
        <p:nvSpPr>
          <p:cNvPr id="30" name="TextBox 29"/>
          <p:cNvSpPr txBox="1"/>
          <p:nvPr/>
        </p:nvSpPr>
        <p:spPr>
          <a:xfrm>
            <a:off x="915707" y="3275692"/>
            <a:ext cx="813411" cy="369332"/>
          </a:xfrm>
          <a:prstGeom prst="rect">
            <a:avLst/>
          </a:prstGeom>
          <a:noFill/>
        </p:spPr>
        <p:txBody>
          <a:bodyPr wrap="square" rtlCol="0">
            <a:spAutoFit/>
          </a:bodyPr>
          <a:lstStyle/>
          <a:p>
            <a:r>
              <a:rPr lang="en-US" dirty="0" smtClean="0"/>
              <a:t>Front</a:t>
            </a:r>
            <a:endParaRPr lang="en-US" dirty="0"/>
          </a:p>
        </p:txBody>
      </p:sp>
      <p:sp>
        <p:nvSpPr>
          <p:cNvPr id="31" name="TextBox 30"/>
          <p:cNvSpPr txBox="1"/>
          <p:nvPr/>
        </p:nvSpPr>
        <p:spPr>
          <a:xfrm>
            <a:off x="449903" y="3646553"/>
            <a:ext cx="465804" cy="369332"/>
          </a:xfrm>
          <a:prstGeom prst="rect">
            <a:avLst/>
          </a:prstGeom>
          <a:noFill/>
        </p:spPr>
        <p:txBody>
          <a:bodyPr wrap="square" rtlCol="0">
            <a:spAutoFit/>
          </a:bodyPr>
          <a:lstStyle/>
          <a:p>
            <a:r>
              <a:rPr lang="en-US" dirty="0" smtClean="0"/>
              <a:t>Q:</a:t>
            </a:r>
            <a:endParaRPr lang="en-US" dirty="0"/>
          </a:p>
        </p:txBody>
      </p:sp>
      <p:sp>
        <p:nvSpPr>
          <p:cNvPr id="32" name="TextBox 31"/>
          <p:cNvSpPr txBox="1"/>
          <p:nvPr/>
        </p:nvSpPr>
        <p:spPr>
          <a:xfrm>
            <a:off x="1124007" y="5248960"/>
            <a:ext cx="677642" cy="369332"/>
          </a:xfrm>
          <a:prstGeom prst="rect">
            <a:avLst/>
          </a:prstGeom>
          <a:noFill/>
        </p:spPr>
        <p:txBody>
          <a:bodyPr wrap="square" rtlCol="0">
            <a:spAutoFit/>
          </a:bodyPr>
          <a:lstStyle/>
          <a:p>
            <a:r>
              <a:rPr lang="en-US" dirty="0" smtClean="0"/>
              <a:t>x</a:t>
            </a:r>
            <a:r>
              <a:rPr lang="en-US" baseline="-25000" dirty="0" smtClean="0"/>
              <a:t>1</a:t>
            </a:r>
            <a:endParaRPr lang="en-US" baseline="-25000" dirty="0"/>
          </a:p>
        </p:txBody>
      </p:sp>
      <p:sp>
        <p:nvSpPr>
          <p:cNvPr id="33" name="TextBox 32"/>
          <p:cNvSpPr txBox="1"/>
          <p:nvPr/>
        </p:nvSpPr>
        <p:spPr>
          <a:xfrm>
            <a:off x="3056002" y="5248960"/>
            <a:ext cx="432047" cy="369332"/>
          </a:xfrm>
          <a:prstGeom prst="rect">
            <a:avLst/>
          </a:prstGeom>
          <a:noFill/>
        </p:spPr>
        <p:txBody>
          <a:bodyPr wrap="square" rtlCol="0">
            <a:spAutoFit/>
          </a:bodyPr>
          <a:lstStyle/>
          <a:p>
            <a:r>
              <a:rPr lang="en-US" dirty="0" smtClean="0"/>
              <a:t>x</a:t>
            </a:r>
            <a:r>
              <a:rPr lang="en-US" baseline="-25000" dirty="0"/>
              <a:t>2</a:t>
            </a:r>
          </a:p>
        </p:txBody>
      </p:sp>
      <p:sp>
        <p:nvSpPr>
          <p:cNvPr id="34" name="TextBox 33"/>
          <p:cNvSpPr txBox="1"/>
          <p:nvPr/>
        </p:nvSpPr>
        <p:spPr>
          <a:xfrm>
            <a:off x="5075576" y="5260558"/>
            <a:ext cx="432047" cy="369332"/>
          </a:xfrm>
          <a:prstGeom prst="rect">
            <a:avLst/>
          </a:prstGeom>
          <a:noFill/>
        </p:spPr>
        <p:txBody>
          <a:bodyPr wrap="square" rtlCol="0">
            <a:spAutoFit/>
          </a:bodyPr>
          <a:lstStyle/>
          <a:p>
            <a:r>
              <a:rPr lang="en-US" dirty="0" smtClean="0"/>
              <a:t>x</a:t>
            </a:r>
            <a:r>
              <a:rPr lang="en-US" baseline="-25000" dirty="0"/>
              <a:t>3</a:t>
            </a:r>
          </a:p>
        </p:txBody>
      </p:sp>
      <p:sp>
        <p:nvSpPr>
          <p:cNvPr id="35" name="TextBox 34"/>
          <p:cNvSpPr txBox="1"/>
          <p:nvPr/>
        </p:nvSpPr>
        <p:spPr>
          <a:xfrm>
            <a:off x="7025189" y="5248960"/>
            <a:ext cx="432047" cy="369332"/>
          </a:xfrm>
          <a:prstGeom prst="rect">
            <a:avLst/>
          </a:prstGeom>
          <a:noFill/>
        </p:spPr>
        <p:txBody>
          <a:bodyPr wrap="square" rtlCol="0">
            <a:spAutoFit/>
          </a:bodyPr>
          <a:lstStyle/>
          <a:p>
            <a:r>
              <a:rPr lang="en-US" dirty="0" smtClean="0"/>
              <a:t>x</a:t>
            </a:r>
            <a:r>
              <a:rPr lang="en-US" baseline="-25000" dirty="0"/>
              <a:t>4</a:t>
            </a:r>
          </a:p>
        </p:txBody>
      </p:sp>
      <p:sp>
        <p:nvSpPr>
          <p:cNvPr id="36" name="TextBox 35"/>
          <p:cNvSpPr txBox="1"/>
          <p:nvPr/>
        </p:nvSpPr>
        <p:spPr>
          <a:xfrm>
            <a:off x="7754684" y="4739038"/>
            <a:ext cx="432047" cy="1015663"/>
          </a:xfrm>
          <a:prstGeom prst="rect">
            <a:avLst/>
          </a:prstGeom>
          <a:noFill/>
        </p:spPr>
        <p:txBody>
          <a:bodyPr wrap="square" rtlCol="0">
            <a:spAutoFit/>
          </a:bodyPr>
          <a:lstStyle/>
          <a:p>
            <a:r>
              <a:rPr lang="en-US" sz="6000" dirty="0"/>
              <a:t>.</a:t>
            </a:r>
            <a:endParaRPr lang="en-US" sz="6000" baseline="-25000" dirty="0"/>
          </a:p>
        </p:txBody>
      </p:sp>
      <p:sp>
        <p:nvSpPr>
          <p:cNvPr id="17" name="Footer Placeholder 16"/>
          <p:cNvSpPr>
            <a:spLocks noGrp="1"/>
          </p:cNvSpPr>
          <p:nvPr>
            <p:ph type="ftr" sz="quarter" idx="11"/>
          </p:nvPr>
        </p:nvSpPr>
        <p:spPr/>
        <p:txBody>
          <a:bodyPr/>
          <a:lstStyle/>
          <a:p>
            <a:r>
              <a:rPr lang="en-US" smtClean="0"/>
              <a:t>Data Structures and Programming Techniques</a:t>
            </a:r>
            <a:endParaRPr lang="en-US"/>
          </a:p>
        </p:txBody>
      </p:sp>
      <p:sp>
        <p:nvSpPr>
          <p:cNvPr id="20" name="Slide Number Placeholder 19"/>
          <p:cNvSpPr>
            <a:spLocks noGrp="1"/>
          </p:cNvSpPr>
          <p:nvPr>
            <p:ph type="sldNum" sz="quarter" idx="12"/>
          </p:nvPr>
        </p:nvSpPr>
        <p:spPr/>
        <p:txBody>
          <a:bodyPr/>
          <a:lstStyle/>
          <a:p>
            <a:fld id="{ECFE36FE-3127-4813-A5F8-338963F0A50E}" type="slidenum">
              <a:rPr lang="en-US" smtClean="0"/>
              <a:t>15</a:t>
            </a:fld>
            <a:endParaRPr lang="en-US"/>
          </a:p>
        </p:txBody>
      </p:sp>
    </p:spTree>
    <p:extLst>
      <p:ext uri="{BB962C8B-B14F-4D97-AF65-F5344CB8AC3E}">
        <p14:creationId xmlns:p14="http://schemas.microsoft.com/office/powerpoint/2010/main" val="849233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Linked Queue Representation (cont’d)</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empty queue </a:t>
            </a:r>
            <a:r>
              <a:rPr lang="en-US" dirty="0" smtClean="0"/>
              <a:t>is a special case and it is represented by a structure whose front and rear pointers are NULL.</a:t>
            </a:r>
            <a:endParaRPr lang="en-US" dirty="0"/>
          </a:p>
        </p:txBody>
      </p:sp>
      <p:sp>
        <p:nvSpPr>
          <p:cNvPr id="4" name="Rectangle 3"/>
          <p:cNvSpPr/>
          <p:nvPr/>
        </p:nvSpPr>
        <p:spPr>
          <a:xfrm>
            <a:off x="3698488" y="437717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27984" y="437717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427983" y="4007845"/>
            <a:ext cx="813411" cy="369332"/>
          </a:xfrm>
          <a:prstGeom prst="rect">
            <a:avLst/>
          </a:prstGeom>
          <a:noFill/>
        </p:spPr>
        <p:txBody>
          <a:bodyPr wrap="square" rtlCol="0">
            <a:spAutoFit/>
          </a:bodyPr>
          <a:lstStyle/>
          <a:p>
            <a:r>
              <a:rPr lang="en-US" dirty="0" smtClean="0"/>
              <a:t>Rear</a:t>
            </a:r>
            <a:endParaRPr lang="en-US" dirty="0"/>
          </a:p>
        </p:txBody>
      </p:sp>
      <p:sp>
        <p:nvSpPr>
          <p:cNvPr id="7" name="TextBox 6"/>
          <p:cNvSpPr txBox="1"/>
          <p:nvPr/>
        </p:nvSpPr>
        <p:spPr>
          <a:xfrm>
            <a:off x="3698488" y="4007845"/>
            <a:ext cx="813411" cy="369332"/>
          </a:xfrm>
          <a:prstGeom prst="rect">
            <a:avLst/>
          </a:prstGeom>
          <a:noFill/>
        </p:spPr>
        <p:txBody>
          <a:bodyPr wrap="square" rtlCol="0">
            <a:spAutoFit/>
          </a:bodyPr>
          <a:lstStyle/>
          <a:p>
            <a:r>
              <a:rPr lang="en-US" dirty="0" smtClean="0"/>
              <a:t>Front</a:t>
            </a:r>
            <a:endParaRPr lang="en-US" dirty="0"/>
          </a:p>
        </p:txBody>
      </p:sp>
      <p:sp>
        <p:nvSpPr>
          <p:cNvPr id="8" name="TextBox 7"/>
          <p:cNvSpPr txBox="1"/>
          <p:nvPr/>
        </p:nvSpPr>
        <p:spPr>
          <a:xfrm>
            <a:off x="3232684" y="4378706"/>
            <a:ext cx="465804" cy="369332"/>
          </a:xfrm>
          <a:prstGeom prst="rect">
            <a:avLst/>
          </a:prstGeom>
          <a:noFill/>
        </p:spPr>
        <p:txBody>
          <a:bodyPr wrap="square" rtlCol="0">
            <a:spAutoFit/>
          </a:bodyPr>
          <a:lstStyle/>
          <a:p>
            <a:r>
              <a:rPr lang="en-US" dirty="0" smtClean="0"/>
              <a:t>Q:</a:t>
            </a:r>
            <a:endParaRPr lang="en-US" dirty="0"/>
          </a:p>
        </p:txBody>
      </p:sp>
      <p:sp>
        <p:nvSpPr>
          <p:cNvPr id="9" name="TextBox 8"/>
          <p:cNvSpPr txBox="1"/>
          <p:nvPr/>
        </p:nvSpPr>
        <p:spPr>
          <a:xfrm>
            <a:off x="3847211" y="3870874"/>
            <a:ext cx="432047" cy="1015663"/>
          </a:xfrm>
          <a:prstGeom prst="rect">
            <a:avLst/>
          </a:prstGeom>
          <a:noFill/>
        </p:spPr>
        <p:txBody>
          <a:bodyPr wrap="square" rtlCol="0">
            <a:spAutoFit/>
          </a:bodyPr>
          <a:lstStyle/>
          <a:p>
            <a:r>
              <a:rPr lang="en-US" sz="6000" dirty="0"/>
              <a:t>.</a:t>
            </a:r>
            <a:endParaRPr lang="en-US" sz="6000" baseline="-25000" dirty="0"/>
          </a:p>
        </p:txBody>
      </p:sp>
      <p:sp>
        <p:nvSpPr>
          <p:cNvPr id="10" name="TextBox 9"/>
          <p:cNvSpPr txBox="1"/>
          <p:nvPr/>
        </p:nvSpPr>
        <p:spPr>
          <a:xfrm>
            <a:off x="4576707" y="3870874"/>
            <a:ext cx="432047" cy="1015663"/>
          </a:xfrm>
          <a:prstGeom prst="rect">
            <a:avLst/>
          </a:prstGeom>
          <a:noFill/>
        </p:spPr>
        <p:txBody>
          <a:bodyPr wrap="square" rtlCol="0">
            <a:spAutoFit/>
          </a:bodyPr>
          <a:lstStyle/>
          <a:p>
            <a:r>
              <a:rPr lang="en-US" sz="6000" dirty="0"/>
              <a:t>.</a:t>
            </a:r>
            <a:endParaRPr lang="en-US" sz="6000" baseline="-25000" dirty="0"/>
          </a:p>
        </p:txBody>
      </p:sp>
      <p:sp>
        <p:nvSpPr>
          <p:cNvPr id="11" name="Footer Placeholder 10"/>
          <p:cNvSpPr>
            <a:spLocks noGrp="1"/>
          </p:cNvSpPr>
          <p:nvPr>
            <p:ph type="ftr" sz="quarter" idx="11"/>
          </p:nvPr>
        </p:nvSpPr>
        <p:spPr/>
        <p:txBody>
          <a:bodyPr/>
          <a:lstStyle/>
          <a:p>
            <a:r>
              <a:rPr lang="en-US" smtClean="0"/>
              <a:t>Data Structures and Programming Techniques</a:t>
            </a:r>
            <a:endParaRPr lang="en-US"/>
          </a:p>
        </p:txBody>
      </p:sp>
      <p:sp>
        <p:nvSpPr>
          <p:cNvPr id="12" name="Slide Number Placeholder 11"/>
          <p:cNvSpPr>
            <a:spLocks noGrp="1"/>
          </p:cNvSpPr>
          <p:nvPr>
            <p:ph type="sldNum" sz="quarter" idx="12"/>
          </p:nvPr>
        </p:nvSpPr>
        <p:spPr/>
        <p:txBody>
          <a:bodyPr/>
          <a:lstStyle/>
          <a:p>
            <a:fld id="{ECFE36FE-3127-4813-A5F8-338963F0A50E}" type="slidenum">
              <a:rPr lang="en-US" smtClean="0"/>
              <a:t>16</a:t>
            </a:fld>
            <a:endParaRPr lang="en-US"/>
          </a:p>
        </p:txBody>
      </p:sp>
    </p:spTree>
    <p:extLst>
      <p:ext uri="{BB962C8B-B14F-4D97-AF65-F5344CB8AC3E}">
        <p14:creationId xmlns:p14="http://schemas.microsoft.com/office/powerpoint/2010/main" val="2507809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Queue Data Type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600" dirty="0" smtClean="0">
                <a:latin typeface="Courier New" pitchFamily="49" charset="0"/>
                <a:cs typeface="Courier New" pitchFamily="49" charset="0"/>
              </a:rPr>
              <a:t>/* This is the file </a:t>
            </a:r>
            <a:r>
              <a:rPr lang="en-US" sz="2600" dirty="0" err="1" smtClean="0">
                <a:latin typeface="Courier New" pitchFamily="49" charset="0"/>
                <a:cs typeface="Courier New" pitchFamily="49" charset="0"/>
              </a:rPr>
              <a:t>QueueTypes.h</a:t>
            </a:r>
            <a:r>
              <a:rPr lang="en-US" sz="2600" dirty="0" smtClean="0">
                <a:latin typeface="Courier New" pitchFamily="49" charset="0"/>
                <a:cs typeface="Courier New" pitchFamily="49" charset="0"/>
              </a:rPr>
              <a:t>  */</a:t>
            </a:r>
          </a:p>
          <a:p>
            <a:pPr marL="0" indent="0">
              <a:buNone/>
            </a:pPr>
            <a:endParaRPr lang="en-US" sz="2600" dirty="0">
              <a:latin typeface="Courier New" pitchFamily="49" charset="0"/>
              <a:cs typeface="Courier New" pitchFamily="49" charset="0"/>
            </a:endParaRPr>
          </a:p>
          <a:p>
            <a:pPr marL="0" indent="0">
              <a:buNone/>
            </a:pPr>
            <a:r>
              <a:rPr lang="en-US" sz="2600" dirty="0" err="1" smtClean="0">
                <a:latin typeface="Courier New" pitchFamily="49" charset="0"/>
                <a:cs typeface="Courier New" pitchFamily="49" charset="0"/>
              </a:rPr>
              <a:t>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int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ItemType</a:t>
            </a:r>
            <a:r>
              <a:rPr lang="en-US" sz="2600" dirty="0" smtClean="0">
                <a:latin typeface="Courier New" pitchFamily="49" charset="0"/>
                <a:cs typeface="Courier New" pitchFamily="49" charset="0"/>
              </a:rPr>
              <a:t>;</a:t>
            </a:r>
          </a:p>
          <a:p>
            <a:pPr marL="0" indent="0">
              <a:buNone/>
            </a:pPr>
            <a:r>
              <a:rPr lang="en-US" sz="2800" dirty="0">
                <a:latin typeface="Courier New" pitchFamily="49" charset="0"/>
                <a:cs typeface="Courier New" pitchFamily="49" charset="0"/>
              </a:rPr>
              <a:t>/* the item type can be arbitrary */</a:t>
            </a:r>
          </a:p>
          <a:p>
            <a:pPr marL="0" indent="0">
              <a:buNone/>
            </a:pPr>
            <a:endParaRPr lang="en-US" sz="2600" dirty="0">
              <a:latin typeface="Courier New" pitchFamily="49" charset="0"/>
              <a:cs typeface="Courier New" pitchFamily="49" charset="0"/>
            </a:endParaRPr>
          </a:p>
          <a:p>
            <a:pPr marL="0" indent="0">
              <a:buNone/>
            </a:pPr>
            <a:r>
              <a:rPr lang="en-US" sz="2600" dirty="0" err="1">
                <a:latin typeface="Courier New" pitchFamily="49" charset="0"/>
                <a:cs typeface="Courier New" pitchFamily="49" charset="0"/>
              </a:rPr>
              <a:t>t</a:t>
            </a:r>
            <a:r>
              <a:rPr lang="en-US" sz="2600" dirty="0" err="1" smtClean="0">
                <a:latin typeface="Courier New" pitchFamily="49" charset="0"/>
                <a:cs typeface="Courier New" pitchFamily="49" charset="0"/>
              </a:rPr>
              <a: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QueueNodeTag</a:t>
            </a:r>
            <a:r>
              <a:rPr lang="en-US" sz="2600" dirty="0" smtClean="0">
                <a:latin typeface="Courier New" pitchFamily="49" charset="0"/>
                <a:cs typeface="Courier New" pitchFamily="49" charset="0"/>
              </a:rPr>
              <a:t> {</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ItemType</a:t>
            </a:r>
            <a:r>
              <a:rPr lang="en-US" sz="2600" dirty="0" smtClean="0">
                <a:latin typeface="Courier New" pitchFamily="49" charset="0"/>
                <a:cs typeface="Courier New" pitchFamily="49" charset="0"/>
              </a:rPr>
              <a:t> Item;</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QueueNodeTag</a:t>
            </a:r>
            <a:r>
              <a:rPr lang="en-US" sz="2600" dirty="0" smtClean="0">
                <a:latin typeface="Courier New" pitchFamily="49" charset="0"/>
                <a:cs typeface="Courier New" pitchFamily="49" charset="0"/>
              </a:rPr>
              <a:t> *Link;</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a:t>
            </a:r>
          </a:p>
          <a:p>
            <a:pPr marL="0" indent="0">
              <a:buNone/>
            </a:pPr>
            <a:endParaRPr lang="en-US" sz="2600" dirty="0" smtClean="0">
              <a:latin typeface="Courier New" pitchFamily="49" charset="0"/>
              <a:cs typeface="Courier New" pitchFamily="49" charset="0"/>
            </a:endParaRPr>
          </a:p>
          <a:p>
            <a:pPr marL="0" indent="0">
              <a:buNone/>
            </a:pPr>
            <a:r>
              <a:rPr lang="en-US" sz="2600" dirty="0" err="1">
                <a:latin typeface="Courier New" pitchFamily="49" charset="0"/>
                <a:cs typeface="Courier New" pitchFamily="49" charset="0"/>
              </a:rPr>
              <a:t>t</a:t>
            </a:r>
            <a:r>
              <a:rPr lang="en-US" sz="2600" dirty="0" err="1" smtClean="0">
                <a:latin typeface="Courier New" pitchFamily="49" charset="0"/>
                <a:cs typeface="Courier New" pitchFamily="49" charset="0"/>
              </a:rPr>
              <a: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 *Front;</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 *Rear;</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 Queue;</a:t>
            </a:r>
          </a:p>
          <a:p>
            <a:pPr marL="0" indent="0">
              <a:buNone/>
            </a:pPr>
            <a:r>
              <a:rPr lang="en-US" sz="2600" dirty="0">
                <a:latin typeface="Courier New" pitchFamily="49" charset="0"/>
                <a:cs typeface="Courier New" pitchFamily="49" charset="0"/>
              </a:rPr>
              <a:t> </a:t>
            </a:r>
            <a:endParaRPr lang="en-US" sz="2600" dirty="0" smtClean="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17</a:t>
            </a:fld>
            <a:endParaRPr lang="en-US"/>
          </a:p>
        </p:txBody>
      </p:sp>
    </p:spTree>
    <p:extLst>
      <p:ext uri="{BB962C8B-B14F-4D97-AF65-F5344CB8AC3E}">
        <p14:creationId xmlns:p14="http://schemas.microsoft.com/office/powerpoint/2010/main" val="1557636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 This is the file </a:t>
            </a:r>
            <a:r>
              <a:rPr lang="en-US" sz="2400" dirty="0" err="1">
                <a:latin typeface="Courier New" pitchFamily="49" charset="0"/>
                <a:cs typeface="Courier New" pitchFamily="49" charset="0"/>
              </a:rPr>
              <a:t>QueueImplementation.c</a:t>
            </a:r>
            <a:r>
              <a:rPr lang="en-US" sz="2400" dirty="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stdio.h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stdlib.h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Q-&gt;Rear=NULL;</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18</a:t>
            </a:fld>
            <a:endParaRPr lang="en-US"/>
          </a:p>
        </p:txBody>
      </p:sp>
    </p:spTree>
    <p:extLst>
      <p:ext uri="{BB962C8B-B14F-4D97-AF65-F5344CB8AC3E}">
        <p14:creationId xmlns:p14="http://schemas.microsoft.com/office/powerpoint/2010/main" val="15979953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Empty(Queue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return(Q-&gt;Front==NULL);</a:t>
            </a:r>
          </a:p>
          <a:p>
            <a:pPr marL="0" indent="0">
              <a:buNone/>
            </a:pP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return(0);</a:t>
            </a:r>
          </a:p>
          <a:p>
            <a:pPr marL="0" indent="0">
              <a:buNone/>
            </a:pPr>
            <a:r>
              <a:rPr lang="en-US" sz="2400" dirty="0" smtClean="0">
                <a:latin typeface="Courier New" pitchFamily="49" charset="0"/>
                <a:cs typeface="Courier New" pitchFamily="49" charset="0"/>
              </a:rPr>
              <a:t>}</a:t>
            </a:r>
          </a:p>
          <a:p>
            <a:pPr marL="0" indent="0">
              <a:buNone/>
            </a:pPr>
            <a:r>
              <a:rPr lang="en-US" sz="2400" dirty="0" smtClean="0">
                <a:latin typeface="Courier New" pitchFamily="49" charset="0"/>
                <a:cs typeface="Courier New" pitchFamily="49" charset="0"/>
              </a:rPr>
              <a:t>/* We assume an already constructed queue */</a:t>
            </a:r>
          </a:p>
          <a:p>
            <a:pPr marL="0" indent="0">
              <a:buNone/>
            </a:pPr>
            <a:r>
              <a:rPr lang="en-US" sz="2400" dirty="0" smtClean="0">
                <a:latin typeface="Courier New" pitchFamily="49" charset="0"/>
                <a:cs typeface="Courier New" pitchFamily="49" charset="0"/>
              </a:rPr>
              <a:t>/* is not full since it can potentially grow */</a:t>
            </a:r>
          </a:p>
          <a:p>
            <a:pPr marL="0" indent="0">
              <a:buNone/>
            </a:pPr>
            <a:r>
              <a:rPr lang="en-US" sz="2400" dirty="0" smtClean="0">
                <a:latin typeface="Courier New" pitchFamily="49" charset="0"/>
                <a:cs typeface="Courier New" pitchFamily="49" charset="0"/>
              </a:rPr>
              <a:t>/* as a linked structure.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19</a:t>
            </a:fld>
            <a:endParaRPr lang="en-US"/>
          </a:p>
        </p:txBody>
      </p:sp>
    </p:spTree>
    <p:extLst>
      <p:ext uri="{BB962C8B-B14F-4D97-AF65-F5344CB8AC3E}">
        <p14:creationId xmlns:p14="http://schemas.microsoft.com/office/powerpoint/2010/main" val="3064742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ADT Queue</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b="1" dirty="0" smtClean="0"/>
              <a:t>queue</a:t>
            </a:r>
            <a:r>
              <a:rPr lang="en-US" dirty="0" smtClean="0"/>
              <a:t> </a:t>
            </a:r>
            <a:r>
              <a:rPr lang="en-US" i="1" dirty="0" smtClean="0"/>
              <a:t>Q</a:t>
            </a:r>
            <a:r>
              <a:rPr lang="en-US" dirty="0" smtClean="0"/>
              <a:t> of items of type </a:t>
            </a:r>
            <a:r>
              <a:rPr lang="en-US" i="1" dirty="0" smtClean="0"/>
              <a:t>T</a:t>
            </a:r>
            <a:r>
              <a:rPr lang="en-US" dirty="0" smtClean="0"/>
              <a:t> is a sequence of items of type </a:t>
            </a:r>
            <a:r>
              <a:rPr lang="en-US" i="1" dirty="0" smtClean="0"/>
              <a:t>T</a:t>
            </a:r>
            <a:r>
              <a:rPr lang="en-US" dirty="0" smtClean="0"/>
              <a:t> on which the following operations are defined:</a:t>
            </a:r>
          </a:p>
          <a:p>
            <a:pPr lvl="1"/>
            <a:r>
              <a:rPr lang="en-US" dirty="0" smtClean="0"/>
              <a:t>Initialize the queue to the </a:t>
            </a:r>
            <a:r>
              <a:rPr lang="en-US" b="1" dirty="0" smtClean="0"/>
              <a:t>empty</a:t>
            </a:r>
            <a:r>
              <a:rPr lang="en-US" dirty="0" smtClean="0"/>
              <a:t> </a:t>
            </a:r>
            <a:r>
              <a:rPr lang="en-US" b="1" dirty="0" smtClean="0"/>
              <a:t>queue</a:t>
            </a:r>
            <a:r>
              <a:rPr lang="en-US" dirty="0" smtClean="0"/>
              <a:t>.</a:t>
            </a:r>
          </a:p>
          <a:p>
            <a:pPr lvl="1"/>
            <a:r>
              <a:rPr lang="en-US" dirty="0" smtClean="0"/>
              <a:t>Determine whether or not the queue is </a:t>
            </a:r>
            <a:r>
              <a:rPr lang="en-US" b="1" dirty="0" smtClean="0"/>
              <a:t>empty</a:t>
            </a:r>
            <a:r>
              <a:rPr lang="en-US" dirty="0" smtClean="0"/>
              <a:t>.</a:t>
            </a:r>
          </a:p>
          <a:p>
            <a:pPr lvl="1"/>
            <a:r>
              <a:rPr lang="en-US" dirty="0" smtClean="0"/>
              <a:t>Determine whether or not the queue is </a:t>
            </a:r>
            <a:r>
              <a:rPr lang="en-US" b="1" dirty="0" smtClean="0"/>
              <a:t>full</a:t>
            </a:r>
            <a:r>
              <a:rPr lang="en-US" dirty="0" smtClean="0"/>
              <a:t>.</a:t>
            </a:r>
          </a:p>
          <a:p>
            <a:pPr lvl="1"/>
            <a:r>
              <a:rPr lang="en-US" dirty="0"/>
              <a:t>Provided </a:t>
            </a:r>
            <a:r>
              <a:rPr lang="en-US" i="1" dirty="0"/>
              <a:t>Q</a:t>
            </a:r>
            <a:r>
              <a:rPr lang="en-US" dirty="0"/>
              <a:t> is </a:t>
            </a:r>
            <a:r>
              <a:rPr lang="en-US" dirty="0" smtClean="0"/>
              <a:t>not full, </a:t>
            </a:r>
            <a:r>
              <a:rPr lang="en-US" b="1" dirty="0" smtClean="0"/>
              <a:t>insert</a:t>
            </a:r>
            <a:r>
              <a:rPr lang="en-US" dirty="0" smtClean="0"/>
              <a:t> a new item onto the rear of the queue.</a:t>
            </a:r>
          </a:p>
          <a:p>
            <a:pPr lvl="1"/>
            <a:r>
              <a:rPr lang="en-US" dirty="0" smtClean="0"/>
              <a:t>Provided </a:t>
            </a:r>
            <a:r>
              <a:rPr lang="en-US" i="1" dirty="0" smtClean="0"/>
              <a:t>Q</a:t>
            </a:r>
            <a:r>
              <a:rPr lang="en-US" dirty="0" smtClean="0"/>
              <a:t> is nonempty, </a:t>
            </a:r>
            <a:r>
              <a:rPr lang="en-US" b="1" dirty="0" smtClean="0"/>
              <a:t>remove</a:t>
            </a:r>
            <a:r>
              <a:rPr lang="en-US" dirty="0" smtClean="0"/>
              <a:t> an item from the front of </a:t>
            </a:r>
            <a:r>
              <a:rPr lang="en-US" i="1" dirty="0" smtClean="0"/>
              <a:t>Q</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a:t>
            </a:fld>
            <a:endParaRPr lang="en-US"/>
          </a:p>
        </p:txBody>
      </p:sp>
    </p:spTree>
    <p:extLst>
      <p:ext uri="{BB962C8B-B14F-4D97-AF65-F5344CB8AC3E}">
        <p14:creationId xmlns:p14="http://schemas.microsoft.com/office/powerpoint/2010/main" val="3527222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malloc</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sizeOf</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(Temp==NULL){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(“System storage is exhausted”);</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Temp-&gt;Item=R;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Temp-&gt;Link=NULL;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(Q-&gt;Rear==NULL){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Q-&gt;Rear-&gt;Link=Temp;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20</a:t>
            </a:fld>
            <a:endParaRPr lang="en-US"/>
          </a:p>
        </p:txBody>
      </p:sp>
    </p:spTree>
    <p:extLst>
      <p:ext uri="{BB962C8B-B14F-4D97-AF65-F5344CB8AC3E}">
        <p14:creationId xmlns:p14="http://schemas.microsoft.com/office/powerpoint/2010/main" val="2392284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(Q-&gt;Front==NULL){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remove item from an empty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*F=Q-&gt;Front-&gt;Item;</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Temp=Q-&gt;Front;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Q-&gt;Front=Temp-&gt;Link;</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free(Temp);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(Q-&gt;Front==NULL) Q-&gt;Rear=NULL;</a:t>
            </a:r>
          </a:p>
          <a:p>
            <a:pPr marL="0" indent="0">
              <a:buNone/>
            </a:pP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21</a:t>
            </a:fld>
            <a:endParaRPr lang="en-US"/>
          </a:p>
        </p:txBody>
      </p:sp>
    </p:spTree>
    <p:extLst>
      <p:ext uri="{BB962C8B-B14F-4D97-AF65-F5344CB8AC3E}">
        <p14:creationId xmlns:p14="http://schemas.microsoft.com/office/powerpoint/2010/main" val="1094955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main program</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QueueInterface.h</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main(void)</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i,j</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Queue Q;</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InitializeQueue</a:t>
            </a:r>
            <a:r>
              <a:rPr lang="en-US" dirty="0">
                <a:latin typeface="Courier New" pitchFamily="49" charset="0"/>
                <a:cs typeface="Courier New" pitchFamily="49" charset="0"/>
              </a:rPr>
              <a:t>(&amp;Q);</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for(</a:t>
            </a:r>
            <a:r>
              <a:rPr lang="en-US" dirty="0" err="1">
                <a:latin typeface="Courier New" pitchFamily="49" charset="0"/>
                <a:cs typeface="Courier New" pitchFamily="49" charset="0"/>
              </a:rPr>
              <a:t>i</a:t>
            </a:r>
            <a:r>
              <a:rPr lang="en-US" dirty="0">
                <a:latin typeface="Courier New" pitchFamily="49" charset="0"/>
                <a:cs typeface="Courier New" pitchFamily="49" charset="0"/>
              </a:rPr>
              <a:t>=1; </a:t>
            </a:r>
            <a:r>
              <a:rPr lang="en-US" dirty="0" err="1">
                <a:latin typeface="Courier New" pitchFamily="49" charset="0"/>
                <a:cs typeface="Courier New" pitchFamily="49" charset="0"/>
              </a:rPr>
              <a:t>i</a:t>
            </a:r>
            <a:r>
              <a:rPr lang="en-US" dirty="0">
                <a:latin typeface="Courier New" pitchFamily="49" charset="0"/>
                <a:cs typeface="Courier New" pitchFamily="49" charset="0"/>
              </a:rPr>
              <a:t>&lt;10;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Insert(</a:t>
            </a:r>
            <a:r>
              <a:rPr lang="en-US" dirty="0" err="1">
                <a:latin typeface="Courier New" pitchFamily="49" charset="0"/>
                <a:cs typeface="Courier New" pitchFamily="49" charset="0"/>
              </a:rPr>
              <a:t>i</a:t>
            </a:r>
            <a:r>
              <a:rPr lang="en-US" dirty="0">
                <a:latin typeface="Courier New" pitchFamily="49" charset="0"/>
                <a:cs typeface="Courier New" pitchFamily="49" charset="0"/>
              </a:rPr>
              <a:t>, &amp;Q);</a:t>
            </a:r>
          </a:p>
          <a:p>
            <a:pPr marL="0" indent="0">
              <a:buNone/>
            </a:pP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while (!Empty(&amp;Q)){</a:t>
            </a:r>
          </a:p>
          <a:p>
            <a:pPr marL="0" indent="0">
              <a:buNone/>
            </a:pPr>
            <a:r>
              <a:rPr lang="en-US" dirty="0">
                <a:latin typeface="Courier New" pitchFamily="49" charset="0"/>
                <a:cs typeface="Courier New" pitchFamily="49" charset="0"/>
              </a:rPr>
              <a:t>      Remove(&amp;Q, &amp;j);</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("Item %d has been removed.\n", j);</a:t>
            </a:r>
          </a:p>
          <a:p>
            <a:pPr marL="0" indent="0">
              <a:buNone/>
            </a:pPr>
            <a:r>
              <a:rPr lang="en-US">
                <a:latin typeface="Courier New" pitchFamily="49" charset="0"/>
                <a:cs typeface="Courier New" pitchFamily="49" charset="0"/>
              </a:rPr>
              <a:t>   </a:t>
            </a:r>
            <a:r>
              <a:rPr lang="en-US"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return 0;</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22</a:t>
            </a:fld>
            <a:endParaRPr lang="en-US"/>
          </a:p>
        </p:txBody>
      </p:sp>
    </p:spTree>
    <p:extLst>
      <p:ext uri="{BB962C8B-B14F-4D97-AF65-F5344CB8AC3E}">
        <p14:creationId xmlns:p14="http://schemas.microsoft.com/office/powerpoint/2010/main" val="1167324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Comparing Linked and Sequential Queue Representations</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sequential queue representation </a:t>
            </a:r>
            <a:r>
              <a:rPr lang="en-US" dirty="0" smtClean="0"/>
              <a:t>is appropriate when there is a bound on the number of queue elements at any time.</a:t>
            </a:r>
          </a:p>
          <a:p>
            <a:endParaRPr lang="en-US" dirty="0"/>
          </a:p>
          <a:p>
            <a:r>
              <a:rPr lang="en-US" dirty="0" smtClean="0"/>
              <a:t>The </a:t>
            </a:r>
            <a:r>
              <a:rPr lang="en-US" b="1" dirty="0" smtClean="0"/>
              <a:t>linked representation </a:t>
            </a:r>
            <a:r>
              <a:rPr lang="en-US" dirty="0" smtClean="0"/>
              <a:t>is appropriate when we do not know how large the queue will grow.</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23</a:t>
            </a:fld>
            <a:endParaRPr lang="en-US"/>
          </a:p>
        </p:txBody>
      </p:sp>
    </p:spTree>
    <p:extLst>
      <p:ext uri="{BB962C8B-B14F-4D97-AF65-F5344CB8AC3E}">
        <p14:creationId xmlns:p14="http://schemas.microsoft.com/office/powerpoint/2010/main" val="2824660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Revisited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previous definitions and implementations of the ADT queue do not do good information hiding since client programs can get access to the queue representation because the file </a:t>
            </a:r>
            <a:r>
              <a:rPr lang="en-US" dirty="0" err="1" smtClean="0">
                <a:latin typeface="Courier New" pitchFamily="49" charset="0"/>
                <a:cs typeface="Courier New" pitchFamily="49" charset="0"/>
              </a:rPr>
              <a:t>QueueTypes.h</a:t>
            </a:r>
            <a:r>
              <a:rPr lang="en-US" dirty="0" smtClean="0"/>
              <a:t> is included in the file </a:t>
            </a:r>
            <a:r>
              <a:rPr lang="en-US" dirty="0" err="1" smtClean="0">
                <a:latin typeface="Courier New" pitchFamily="49" charset="0"/>
                <a:cs typeface="Courier New" pitchFamily="49" charset="0"/>
              </a:rPr>
              <a:t>QueueInterface.h</a:t>
            </a:r>
            <a:r>
              <a:rPr lang="en-US" dirty="0" smtClean="0">
                <a:latin typeface="Courier New" pitchFamily="49" charset="0"/>
                <a:cs typeface="Courier New" pitchFamily="49" charset="0"/>
              </a:rPr>
              <a:t>.</a:t>
            </a:r>
          </a:p>
          <a:p>
            <a:r>
              <a:rPr lang="en-US" dirty="0" smtClean="0"/>
              <a:t>We will now give another way to define the ADT queue that does not have this weakness and also has all the nice features of the previous code such as the ability to define multiple queues in a client program.</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24</a:t>
            </a:fld>
            <a:endParaRPr lang="en-US"/>
          </a:p>
        </p:txBody>
      </p:sp>
    </p:spTree>
    <p:extLst>
      <p:ext uri="{BB962C8B-B14F-4D97-AF65-F5344CB8AC3E}">
        <p14:creationId xmlns:p14="http://schemas.microsoft.com/office/powerpoint/2010/main" val="1491341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Queue ADT Interface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a:latin typeface="Courier New" pitchFamily="49" charset="0"/>
                <a:cs typeface="Courier New" pitchFamily="49" charset="0"/>
              </a:rPr>
              <a:t>typedef</a:t>
            </a:r>
            <a:r>
              <a:rPr lang="en-US" dirty="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queue *</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endParaRPr lang="el-GR"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QUEUEinit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QUEUEempty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Item</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Item </a:t>
            </a:r>
            <a:r>
              <a:rPr lang="en-US" dirty="0" err="1" smtClean="0">
                <a:latin typeface="Courier New" pitchFamily="49" charset="0"/>
                <a:cs typeface="Courier New" pitchFamily="49" charset="0"/>
              </a:rPr>
              <a:t>QUEUEget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smtClean="0">
                <a:cs typeface="Courier New" pitchFamily="49" charset="0"/>
              </a:rPr>
              <a:t>In this interface the </a:t>
            </a:r>
            <a:r>
              <a:rPr lang="en-US" dirty="0" err="1" smtClean="0">
                <a:latin typeface="Courier New" pitchFamily="49" charset="0"/>
                <a:cs typeface="Courier New" pitchFamily="49" charset="0"/>
              </a:rPr>
              <a:t>typedef</a:t>
            </a:r>
            <a:r>
              <a:rPr lang="en-US" dirty="0" smtClean="0">
                <a:cs typeface="Courier New" pitchFamily="49" charset="0"/>
              </a:rPr>
              <a:t> statement </a:t>
            </a:r>
            <a:r>
              <a:rPr lang="en-US" dirty="0" smtClean="0">
                <a:cs typeface="Courier New" pitchFamily="49" charset="0"/>
              </a:rPr>
              <a:t>defines the type </a:t>
            </a:r>
            <a:r>
              <a:rPr lang="en-US" dirty="0" err="1" smtClean="0">
                <a:latin typeface="Courier New" pitchFamily="49" charset="0"/>
                <a:cs typeface="Courier New" pitchFamily="49" charset="0"/>
              </a:rPr>
              <a:t>QPointer</a:t>
            </a:r>
            <a:r>
              <a:rPr lang="en-US" dirty="0" smtClean="0">
                <a:cs typeface="Courier New" pitchFamily="49" charset="0"/>
              </a:rPr>
              <a:t> which is a </a:t>
            </a:r>
            <a:r>
              <a:rPr lang="en-US" b="1" dirty="0" smtClean="0">
                <a:cs typeface="Courier New" pitchFamily="49" charset="0"/>
              </a:rPr>
              <a:t>handle</a:t>
            </a:r>
            <a:r>
              <a:rPr lang="en-US" dirty="0" smtClean="0">
                <a:cs typeface="Courier New" pitchFamily="49" charset="0"/>
              </a:rPr>
              <a:t> to a </a:t>
            </a:r>
            <a:r>
              <a:rPr lang="en-US" dirty="0" smtClean="0">
                <a:cs typeface="Courier New" pitchFamily="49" charset="0"/>
              </a:rPr>
              <a:t>structure </a:t>
            </a:r>
            <a:r>
              <a:rPr lang="en-US" dirty="0" smtClean="0">
                <a:cs typeface="Courier New" pitchFamily="49" charset="0"/>
              </a:rPr>
              <a:t>for </a:t>
            </a:r>
            <a:r>
              <a:rPr lang="en-US" dirty="0" smtClean="0">
                <a:cs typeface="Courier New" pitchFamily="49" charset="0"/>
              </a:rPr>
              <a:t>which we only give the name </a:t>
            </a:r>
            <a:r>
              <a:rPr lang="en-US" dirty="0" smtClean="0">
                <a:latin typeface="Courier New" pitchFamily="49" charset="0"/>
                <a:cs typeface="Courier New" pitchFamily="49" charset="0"/>
              </a:rPr>
              <a:t>queue</a:t>
            </a:r>
            <a:r>
              <a:rPr lang="en-US" dirty="0" smtClean="0">
                <a:cs typeface="Courier New" pitchFamily="49" charset="0"/>
              </a:rPr>
              <a:t>. The details of this structure </a:t>
            </a:r>
            <a:r>
              <a:rPr lang="en-US" dirty="0" smtClean="0">
                <a:cs typeface="Courier New" pitchFamily="49" charset="0"/>
              </a:rPr>
              <a:t>are </a:t>
            </a:r>
            <a:r>
              <a:rPr lang="en-US" dirty="0" smtClean="0">
                <a:cs typeface="Courier New" pitchFamily="49" charset="0"/>
              </a:rPr>
              <a:t>given in the implementation file and, in this way, they are </a:t>
            </a:r>
            <a:r>
              <a:rPr lang="en-US" b="1" dirty="0" smtClean="0">
                <a:cs typeface="Courier New" pitchFamily="49" charset="0"/>
              </a:rPr>
              <a:t>hidden from client programs</a:t>
            </a:r>
            <a:r>
              <a:rPr lang="en-US" dirty="0" smtClean="0">
                <a:cs typeface="Courier New" pitchFamily="49" charset="0"/>
              </a:rPr>
              <a:t>.</a:t>
            </a:r>
          </a:p>
          <a:p>
            <a:pPr marL="0" indent="0">
              <a:buNone/>
            </a:pPr>
            <a:endParaRPr lang="en-US" dirty="0">
              <a:cs typeface="Courier New" pitchFamily="49" charset="0"/>
            </a:endParaRPr>
          </a:p>
          <a:p>
            <a:pPr marL="0" indent="0">
              <a:buNone/>
            </a:pPr>
            <a:r>
              <a:rPr lang="en-US" dirty="0" smtClean="0">
                <a:cs typeface="Courier New" pitchFamily="49" charset="0"/>
              </a:rPr>
              <a:t>The functions of the interface take arguments of type </a:t>
            </a:r>
            <a:r>
              <a:rPr lang="en-US" dirty="0" err="1" smtClean="0">
                <a:latin typeface="Courier New" pitchFamily="49" charset="0"/>
                <a:cs typeface="Courier New" pitchFamily="49" charset="0"/>
              </a:rPr>
              <a:t>QPointer</a:t>
            </a:r>
            <a:r>
              <a:rPr lang="en-US" dirty="0" smtClean="0">
                <a:cs typeface="Courier New" pitchFamily="49" charset="0"/>
              </a:rPr>
              <a:t>.</a:t>
            </a:r>
            <a:endParaRPr lang="en-US" dirty="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25</a:t>
            </a:fld>
            <a:endParaRPr lang="en-US"/>
          </a:p>
        </p:txBody>
      </p:sp>
    </p:spTree>
    <p:extLst>
      <p:ext uri="{BB962C8B-B14F-4D97-AF65-F5344CB8AC3E}">
        <p14:creationId xmlns:p14="http://schemas.microsoft.com/office/powerpoint/2010/main" val="29620953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Implementation of the Interface</a:t>
            </a:r>
            <a:endParaRPr lang="en-US" dirty="0"/>
          </a:p>
        </p:txBody>
      </p:sp>
      <p:sp>
        <p:nvSpPr>
          <p:cNvPr id="3" name="Content Placeholder 2"/>
          <p:cNvSpPr>
            <a:spLocks noGrp="1"/>
          </p:cNvSpPr>
          <p:nvPr>
            <p:ph idx="1"/>
          </p:nvPr>
        </p:nvSpPr>
        <p:spPr/>
        <p:txBody>
          <a:bodyPr/>
          <a:lstStyle/>
          <a:p>
            <a:r>
              <a:rPr lang="en-US" dirty="0" smtClean="0"/>
              <a:t>Let us now see how we can implement this interface using the linked list representation of a queue that we introduced earlier.</a:t>
            </a:r>
          </a:p>
          <a:p>
            <a:r>
              <a:rPr lang="en-US" dirty="0" smtClean="0"/>
              <a:t>The front and the rear of the queue are now accessed using pointer variables </a:t>
            </a:r>
            <a:r>
              <a:rPr lang="en-US" dirty="0" smtClean="0">
                <a:latin typeface="Courier New" pitchFamily="49" charset="0"/>
                <a:cs typeface="Courier New" pitchFamily="49" charset="0"/>
              </a:rPr>
              <a:t>head</a:t>
            </a:r>
            <a:r>
              <a:rPr lang="en-US" dirty="0" smtClean="0"/>
              <a:t> and </a:t>
            </a:r>
            <a:r>
              <a:rPr lang="en-US" dirty="0" smtClean="0">
                <a:latin typeface="Courier New" pitchFamily="49" charset="0"/>
                <a:cs typeface="Courier New" pitchFamily="49" charset="0"/>
              </a:rPr>
              <a:t>tail</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26</a:t>
            </a:fld>
            <a:endParaRPr lang="en-US"/>
          </a:p>
        </p:txBody>
      </p:sp>
    </p:spTree>
    <p:extLst>
      <p:ext uri="{BB962C8B-B14F-4D97-AF65-F5344CB8AC3E}">
        <p14:creationId xmlns:p14="http://schemas.microsoft.com/office/powerpoint/2010/main" val="10105066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3700" dirty="0">
                <a:latin typeface="Courier New" pitchFamily="49" charset="0"/>
                <a:cs typeface="Courier New" pitchFamily="49" charset="0"/>
              </a:rPr>
              <a:t>#include &lt;</a:t>
            </a:r>
            <a:r>
              <a:rPr lang="en-US" sz="3700" dirty="0" err="1">
                <a:latin typeface="Courier New" pitchFamily="49" charset="0"/>
                <a:cs typeface="Courier New" pitchFamily="49" charset="0"/>
              </a:rPr>
              <a:t>stdlib.h</a:t>
            </a:r>
            <a:r>
              <a:rPr lang="en-US" sz="3700" dirty="0" smtClean="0">
                <a:latin typeface="Courier New" pitchFamily="49" charset="0"/>
                <a:cs typeface="Courier New" pitchFamily="49" charset="0"/>
              </a:rPr>
              <a:t>&gt;</a:t>
            </a:r>
          </a:p>
          <a:p>
            <a:pPr marL="0" indent="0">
              <a:buNone/>
            </a:pPr>
            <a:r>
              <a:rPr lang="en-US" sz="3700" dirty="0" smtClean="0">
                <a:latin typeface="Courier New" pitchFamily="49" charset="0"/>
                <a:cs typeface="Courier New" pitchFamily="49" charset="0"/>
              </a:rPr>
              <a:t>#</a:t>
            </a:r>
            <a:r>
              <a:rPr lang="en-US" sz="3700" dirty="0">
                <a:latin typeface="Courier New" pitchFamily="49" charset="0"/>
                <a:cs typeface="Courier New" pitchFamily="49" charset="0"/>
              </a:rPr>
              <a:t>include "</a:t>
            </a:r>
            <a:r>
              <a:rPr lang="en-US" sz="3700" dirty="0" err="1" smtClean="0">
                <a:latin typeface="Courier New" pitchFamily="49" charset="0"/>
                <a:cs typeface="Courier New" pitchFamily="49" charset="0"/>
              </a:rPr>
              <a:t>Item.h</a:t>
            </a:r>
            <a:r>
              <a:rPr lang="en-US" sz="3700" dirty="0" smtClean="0">
                <a:latin typeface="Courier New" pitchFamily="49" charset="0"/>
                <a:cs typeface="Courier New" pitchFamily="49" charset="0"/>
              </a:rPr>
              <a:t>"</a:t>
            </a:r>
          </a:p>
          <a:p>
            <a:pPr marL="0" indent="0">
              <a:buNone/>
            </a:pPr>
            <a:r>
              <a:rPr lang="en-US" sz="3700" dirty="0" smtClean="0">
                <a:latin typeface="Courier New" pitchFamily="49" charset="0"/>
                <a:cs typeface="Courier New" pitchFamily="49" charset="0"/>
              </a:rPr>
              <a:t>#</a:t>
            </a:r>
            <a:r>
              <a:rPr lang="en-US" sz="3700" dirty="0">
                <a:latin typeface="Courier New" pitchFamily="49" charset="0"/>
                <a:cs typeface="Courier New" pitchFamily="49" charset="0"/>
              </a:rPr>
              <a:t>include "</a:t>
            </a:r>
            <a:r>
              <a:rPr lang="en-US" sz="3700" dirty="0" err="1" smtClean="0">
                <a:latin typeface="Courier New" pitchFamily="49" charset="0"/>
                <a:cs typeface="Courier New" pitchFamily="49" charset="0"/>
              </a:rPr>
              <a:t>QUEUE.h</a:t>
            </a: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err="1" smtClean="0">
                <a:latin typeface="Courier New" pitchFamily="49" charset="0"/>
                <a:cs typeface="Courier New" pitchFamily="49" charset="0"/>
              </a:rPr>
              <a:t>typedef</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struct</a:t>
            </a:r>
            <a:r>
              <a:rPr lang="en-US" sz="3700" dirty="0">
                <a:latin typeface="Courier New" pitchFamily="49" charset="0"/>
                <a:cs typeface="Courier New" pitchFamily="49" charset="0"/>
              </a:rPr>
              <a:t> </a:t>
            </a:r>
            <a:r>
              <a:rPr lang="en-US" sz="3700" dirty="0" err="1">
                <a:latin typeface="Courier New" pitchFamily="49" charset="0"/>
                <a:cs typeface="Courier New" pitchFamily="49" charset="0"/>
              </a:rPr>
              <a:t>QUEUEnode</a:t>
            </a:r>
            <a:r>
              <a:rPr lang="en-US" sz="3700" dirty="0">
                <a:latin typeface="Courier New" pitchFamily="49" charset="0"/>
                <a:cs typeface="Courier New" pitchFamily="49" charset="0"/>
              </a:rPr>
              <a:t>* link</a:t>
            </a:r>
            <a:r>
              <a:rPr lang="en-US" sz="3700" dirty="0" smtClean="0">
                <a:latin typeface="Courier New" pitchFamily="49" charset="0"/>
                <a:cs typeface="Courier New" pitchFamily="49" charset="0"/>
              </a:rPr>
              <a:t>;</a:t>
            </a:r>
          </a:p>
          <a:p>
            <a:pPr marL="0" indent="0">
              <a:buNone/>
            </a:pPr>
            <a:r>
              <a:rPr lang="en-US" sz="3700" dirty="0" err="1" smtClean="0">
                <a:latin typeface="Courier New" pitchFamily="49" charset="0"/>
                <a:cs typeface="Courier New" pitchFamily="49" charset="0"/>
              </a:rPr>
              <a:t>struct</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QUEUEnode</a:t>
            </a:r>
            <a:r>
              <a:rPr lang="en-US" sz="3700" dirty="0">
                <a:latin typeface="Courier New" pitchFamily="49" charset="0"/>
                <a:cs typeface="Courier New" pitchFamily="49" charset="0"/>
              </a:rPr>
              <a:t> { Item </a:t>
            </a:r>
            <a:r>
              <a:rPr lang="en-US" sz="3700" dirty="0" err="1">
                <a:latin typeface="Courier New" pitchFamily="49" charset="0"/>
                <a:cs typeface="Courier New" pitchFamily="49" charset="0"/>
              </a:rPr>
              <a:t>item</a:t>
            </a:r>
            <a:r>
              <a:rPr lang="en-US" sz="3700" dirty="0">
                <a:latin typeface="Courier New" pitchFamily="49" charset="0"/>
                <a:cs typeface="Courier New" pitchFamily="49" charset="0"/>
              </a:rPr>
              <a:t>; link next; </a:t>
            </a:r>
            <a:r>
              <a:rPr lang="en-US" sz="3700" dirty="0" smtClean="0">
                <a:latin typeface="Courier New" pitchFamily="49" charset="0"/>
                <a:cs typeface="Courier New" pitchFamily="49" charset="0"/>
              </a:rPr>
              <a:t>};</a:t>
            </a:r>
          </a:p>
          <a:p>
            <a:pPr marL="0" indent="0">
              <a:buNone/>
            </a:pPr>
            <a:r>
              <a:rPr lang="en-US" sz="3700" dirty="0" err="1" smtClean="0">
                <a:latin typeface="Courier New" pitchFamily="49" charset="0"/>
                <a:cs typeface="Courier New" pitchFamily="49" charset="0"/>
              </a:rPr>
              <a:t>struct</a:t>
            </a:r>
            <a:r>
              <a:rPr lang="en-US" sz="3700" dirty="0" smtClean="0">
                <a:latin typeface="Courier New" pitchFamily="49" charset="0"/>
                <a:cs typeface="Courier New" pitchFamily="49" charset="0"/>
              </a:rPr>
              <a:t> </a:t>
            </a:r>
            <a:r>
              <a:rPr lang="en-US" sz="3700" dirty="0">
                <a:latin typeface="Courier New" pitchFamily="49" charset="0"/>
                <a:cs typeface="Courier New" pitchFamily="49" charset="0"/>
              </a:rPr>
              <a:t>queue { link head; link tail; </a:t>
            </a: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link </a:t>
            </a:r>
            <a:r>
              <a:rPr lang="en-US" sz="3700" dirty="0">
                <a:latin typeface="Courier New" pitchFamily="49" charset="0"/>
                <a:cs typeface="Courier New" pitchFamily="49" charset="0"/>
              </a:rPr>
              <a:t>NEW(Item </a:t>
            </a:r>
            <a:r>
              <a:rPr lang="en-US" sz="3700" dirty="0" err="1">
                <a:latin typeface="Courier New" pitchFamily="49" charset="0"/>
                <a:cs typeface="Courier New" pitchFamily="49" charset="0"/>
              </a:rPr>
              <a:t>item</a:t>
            </a:r>
            <a:r>
              <a:rPr lang="en-US" sz="3700" dirty="0">
                <a:latin typeface="Courier New" pitchFamily="49" charset="0"/>
                <a:cs typeface="Courier New" pitchFamily="49" charset="0"/>
              </a:rPr>
              <a:t>, link next)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a:t>
            </a:r>
          </a:p>
          <a:p>
            <a:pPr marL="0" indent="0">
              <a:buNone/>
            </a:pPr>
            <a:r>
              <a:rPr lang="en-US" sz="3700" dirty="0">
                <a:latin typeface="Courier New" pitchFamily="49" charset="0"/>
                <a:cs typeface="Courier New" pitchFamily="49" charset="0"/>
              </a:rPr>
              <a:t> </a:t>
            </a:r>
            <a:r>
              <a:rPr lang="en-US" sz="3700" dirty="0" smtClean="0">
                <a:latin typeface="Courier New" pitchFamily="49" charset="0"/>
                <a:cs typeface="Courier New" pitchFamily="49" charset="0"/>
              </a:rPr>
              <a:t>   link </a:t>
            </a:r>
            <a:r>
              <a:rPr lang="en-US" sz="3700" dirty="0">
                <a:latin typeface="Courier New" pitchFamily="49" charset="0"/>
                <a:cs typeface="Courier New" pitchFamily="49" charset="0"/>
              </a:rPr>
              <a:t>x = </a:t>
            </a:r>
            <a:r>
              <a:rPr lang="en-US" sz="3700" dirty="0" err="1">
                <a:latin typeface="Courier New" pitchFamily="49" charset="0"/>
                <a:cs typeface="Courier New" pitchFamily="49" charset="0"/>
              </a:rPr>
              <a:t>malloc</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sizeof</a:t>
            </a:r>
            <a:r>
              <a:rPr lang="en-US" sz="3700" dirty="0">
                <a:latin typeface="Courier New" pitchFamily="49" charset="0"/>
                <a:cs typeface="Courier New" pitchFamily="49" charset="0"/>
              </a:rPr>
              <a:t> *x);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x-</a:t>
            </a:r>
            <a:r>
              <a:rPr lang="en-US" sz="3700" dirty="0">
                <a:latin typeface="Courier New" pitchFamily="49" charset="0"/>
                <a:cs typeface="Courier New" pitchFamily="49" charset="0"/>
              </a:rPr>
              <a:t>&gt;item = item;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x-</a:t>
            </a:r>
            <a:r>
              <a:rPr lang="en-US" sz="3700" dirty="0">
                <a:latin typeface="Courier New" pitchFamily="49" charset="0"/>
                <a:cs typeface="Courier New" pitchFamily="49" charset="0"/>
              </a:rPr>
              <a:t>&gt;next = next;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return </a:t>
            </a:r>
            <a:r>
              <a:rPr lang="en-US" sz="3700" dirty="0">
                <a:latin typeface="Courier New" pitchFamily="49" charset="0"/>
                <a:cs typeface="Courier New" pitchFamily="49" charset="0"/>
              </a:rPr>
              <a:t>x;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err="1" smtClean="0">
                <a:latin typeface="Courier New" pitchFamily="49" charset="0"/>
                <a:cs typeface="Courier New" pitchFamily="49" charset="0"/>
              </a:rPr>
              <a:t>QPointer</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QUEUEinit</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int</a:t>
            </a:r>
            <a:r>
              <a:rPr lang="en-US" sz="3700" dirty="0">
                <a:latin typeface="Courier New" pitchFamily="49" charset="0"/>
                <a:cs typeface="Courier New" pitchFamily="49" charset="0"/>
              </a:rPr>
              <a:t> </a:t>
            </a:r>
            <a:r>
              <a:rPr lang="en-US" sz="3700" dirty="0" err="1">
                <a:latin typeface="Courier New" pitchFamily="49" charset="0"/>
                <a:cs typeface="Courier New" pitchFamily="49" charset="0"/>
              </a:rPr>
              <a:t>maxN</a:t>
            </a:r>
            <a:r>
              <a:rPr lang="en-US" sz="3700" dirty="0">
                <a:latin typeface="Courier New" pitchFamily="49" charset="0"/>
                <a:cs typeface="Courier New" pitchFamily="49" charset="0"/>
              </a:rPr>
              <a: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a:t>
            </a:r>
          </a:p>
          <a:p>
            <a:pPr marL="0" indent="0">
              <a:buNone/>
            </a:pPr>
            <a:r>
              <a:rPr lang="en-US" sz="3700" dirty="0">
                <a:latin typeface="Courier New" pitchFamily="49" charset="0"/>
                <a:cs typeface="Courier New" pitchFamily="49" charset="0"/>
              </a:rPr>
              <a:t> </a:t>
            </a:r>
            <a:r>
              <a:rPr lang="en-US" sz="3700" dirty="0" smtClean="0">
                <a:latin typeface="Courier New" pitchFamily="49" charset="0"/>
                <a:cs typeface="Courier New" pitchFamily="49" charset="0"/>
              </a:rPr>
              <a:t>   </a:t>
            </a:r>
            <a:r>
              <a:rPr lang="en-US" sz="3700" dirty="0" err="1" smtClean="0">
                <a:latin typeface="Courier New" pitchFamily="49" charset="0"/>
                <a:cs typeface="Courier New" pitchFamily="49" charset="0"/>
              </a:rPr>
              <a:t>QPointer</a:t>
            </a:r>
            <a:r>
              <a:rPr lang="en-US" sz="3700" dirty="0" smtClean="0">
                <a:latin typeface="Courier New" pitchFamily="49" charset="0"/>
                <a:cs typeface="Courier New" pitchFamily="49" charset="0"/>
              </a:rPr>
              <a:t> </a:t>
            </a:r>
            <a:r>
              <a:rPr lang="en-US" sz="3700" dirty="0">
                <a:latin typeface="Courier New" pitchFamily="49" charset="0"/>
                <a:cs typeface="Courier New" pitchFamily="49" charset="0"/>
              </a:rPr>
              <a:t>q = </a:t>
            </a:r>
            <a:r>
              <a:rPr lang="en-US" sz="3700" dirty="0" err="1">
                <a:latin typeface="Courier New" pitchFamily="49" charset="0"/>
                <a:cs typeface="Courier New" pitchFamily="49" charset="0"/>
              </a:rPr>
              <a:t>malloc</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sizeof</a:t>
            </a:r>
            <a:r>
              <a:rPr lang="en-US" sz="3700" dirty="0">
                <a:latin typeface="Courier New" pitchFamily="49" charset="0"/>
                <a:cs typeface="Courier New" pitchFamily="49" charset="0"/>
              </a:rPr>
              <a:t> *q);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q-</a:t>
            </a:r>
            <a:r>
              <a:rPr lang="en-US" sz="3700" dirty="0">
                <a:latin typeface="Courier New" pitchFamily="49" charset="0"/>
                <a:cs typeface="Courier New" pitchFamily="49" charset="0"/>
              </a:rPr>
              <a:t>&gt;head = NULL;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q-</a:t>
            </a:r>
            <a:r>
              <a:rPr lang="en-US" sz="3700" dirty="0">
                <a:latin typeface="Courier New" pitchFamily="49" charset="0"/>
                <a:cs typeface="Courier New" pitchFamily="49" charset="0"/>
              </a:rPr>
              <a:t>&gt;tail = NULL;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return </a:t>
            </a:r>
            <a:r>
              <a:rPr lang="en-US" sz="3700" dirty="0">
                <a:latin typeface="Courier New" pitchFamily="49" charset="0"/>
                <a:cs typeface="Courier New" pitchFamily="49" charset="0"/>
              </a:rPr>
              <a:t>q;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27</a:t>
            </a:fld>
            <a:endParaRPr lang="en-US"/>
          </a:p>
        </p:txBody>
      </p:sp>
    </p:spTree>
    <p:extLst>
      <p:ext uri="{BB962C8B-B14F-4D97-AF65-F5344CB8AC3E}">
        <p14:creationId xmlns:p14="http://schemas.microsoft.com/office/powerpoint/2010/main" val="2895677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QUEUEempty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 return q-&gt;head == NULL;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void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Item item)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if </a:t>
            </a:r>
            <a:r>
              <a:rPr lang="en-US" dirty="0">
                <a:latin typeface="Courier New" pitchFamily="49" charset="0"/>
                <a:cs typeface="Courier New" pitchFamily="49" charset="0"/>
              </a:rPr>
              <a:t>(q-&gt;head == NULL)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q-&gt;tail = NEW(item, q-&gt;</a:t>
            </a:r>
            <a:r>
              <a:rPr lang="en-US">
                <a:latin typeface="Courier New" pitchFamily="49" charset="0"/>
                <a:cs typeface="Courier New" pitchFamily="49" charset="0"/>
              </a:rPr>
              <a:t>head</a:t>
            </a:r>
            <a:r>
              <a:rPr lang="en-US"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q-</a:t>
            </a:r>
            <a:r>
              <a:rPr lang="en-US" dirty="0">
                <a:latin typeface="Courier New" pitchFamily="49" charset="0"/>
                <a:cs typeface="Courier New" pitchFamily="49" charset="0"/>
              </a:rPr>
              <a:t>&gt;head = q-&gt;tail;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return</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q-</a:t>
            </a:r>
            <a:r>
              <a:rPr lang="en-US" dirty="0">
                <a:latin typeface="Courier New" pitchFamily="49" charset="0"/>
                <a:cs typeface="Courier New" pitchFamily="49" charset="0"/>
              </a:rPr>
              <a:t>&gt;tail-&gt;next = NEW(item, q-&gt;tail-&gt;next);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q-</a:t>
            </a:r>
            <a:r>
              <a:rPr lang="en-US" dirty="0">
                <a:latin typeface="Courier New" pitchFamily="49" charset="0"/>
                <a:cs typeface="Courier New" pitchFamily="49" charset="0"/>
              </a:rPr>
              <a:t>&gt;tail = q-&gt;tail-&gt;next; </a:t>
            </a:r>
          </a:p>
          <a:p>
            <a:pPr marL="0" indent="0">
              <a:buNone/>
            </a:pP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Item </a:t>
            </a:r>
            <a:r>
              <a:rPr lang="en-US" dirty="0" err="1" smtClean="0">
                <a:latin typeface="Courier New" pitchFamily="49" charset="0"/>
                <a:cs typeface="Courier New" pitchFamily="49" charset="0"/>
              </a:rPr>
              <a:t>QUEUEget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a:t>
            </a: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 q-&gt;head-&gt;item;   </a:t>
            </a: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link t = q-&gt;head-&gt;next;    </a:t>
            </a:r>
          </a:p>
          <a:p>
            <a:pPr marL="0" indent="0">
              <a:buNone/>
            </a:pPr>
            <a:r>
              <a:rPr lang="en-US" dirty="0" smtClean="0">
                <a:latin typeface="Courier New" pitchFamily="49" charset="0"/>
                <a:cs typeface="Courier New" pitchFamily="49" charset="0"/>
              </a:rPr>
              <a:t>    free(q-</a:t>
            </a:r>
            <a:r>
              <a:rPr lang="en-US" dirty="0">
                <a:latin typeface="Courier New" pitchFamily="49" charset="0"/>
                <a:cs typeface="Courier New" pitchFamily="49" charset="0"/>
              </a:rPr>
              <a:t>&gt;head); </a:t>
            </a:r>
          </a:p>
          <a:p>
            <a:pPr marL="0" indent="0">
              <a:buNone/>
            </a:pPr>
            <a:r>
              <a:rPr lang="en-US" dirty="0" smtClean="0">
                <a:latin typeface="Courier New" pitchFamily="49" charset="0"/>
                <a:cs typeface="Courier New" pitchFamily="49" charset="0"/>
              </a:rPr>
              <a:t>    q-</a:t>
            </a:r>
            <a:r>
              <a:rPr lang="en-US" dirty="0">
                <a:latin typeface="Courier New" pitchFamily="49" charset="0"/>
                <a:cs typeface="Courier New" pitchFamily="49" charset="0"/>
              </a:rPr>
              <a:t>&gt;head = t;    </a:t>
            </a:r>
          </a:p>
          <a:p>
            <a:pPr marL="0" indent="0">
              <a:buNone/>
            </a:pPr>
            <a:r>
              <a:rPr lang="en-US" dirty="0" smtClean="0">
                <a:latin typeface="Courier New" pitchFamily="49" charset="0"/>
                <a:cs typeface="Courier New" pitchFamily="49" charset="0"/>
              </a:rPr>
              <a:t>    return </a:t>
            </a:r>
            <a:r>
              <a:rPr lang="en-US" dirty="0">
                <a:latin typeface="Courier New" pitchFamily="49" charset="0"/>
                <a:cs typeface="Courier New" pitchFamily="49" charset="0"/>
              </a:rPr>
              <a:t>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28</a:t>
            </a:fld>
            <a:endParaRPr lang="en-US"/>
          </a:p>
        </p:txBody>
      </p:sp>
    </p:spTree>
    <p:extLst>
      <p:ext uri="{BB962C8B-B14F-4D97-AF65-F5344CB8AC3E}">
        <p14:creationId xmlns:p14="http://schemas.microsoft.com/office/powerpoint/2010/main" val="11051566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Simulation</a:t>
            </a:r>
            <a:endParaRPr lang="en-US" dirty="0"/>
          </a:p>
        </p:txBody>
      </p:sp>
      <p:sp>
        <p:nvSpPr>
          <p:cNvPr id="3" name="Content Placeholder 2"/>
          <p:cNvSpPr>
            <a:spLocks noGrp="1"/>
          </p:cNvSpPr>
          <p:nvPr>
            <p:ph idx="1"/>
          </p:nvPr>
        </p:nvSpPr>
        <p:spPr/>
        <p:txBody>
          <a:bodyPr/>
          <a:lstStyle/>
          <a:p>
            <a:r>
              <a:rPr lang="en-US" dirty="0" smtClean="0"/>
              <a:t>Let us now use the previous queue interface and implementation in a client program.</a:t>
            </a:r>
          </a:p>
          <a:p>
            <a:r>
              <a:rPr lang="en-US" dirty="0" smtClean="0"/>
              <a:t>The </a:t>
            </a:r>
            <a:r>
              <a:rPr lang="en-US" dirty="0" smtClean="0"/>
              <a:t>following client program simulates an environment with </a:t>
            </a:r>
            <a:r>
              <a:rPr lang="en-US" dirty="0" smtClean="0">
                <a:latin typeface="Courier New" pitchFamily="49" charset="0"/>
                <a:cs typeface="Courier New" pitchFamily="49" charset="0"/>
              </a:rPr>
              <a:t>M</a:t>
            </a:r>
            <a:r>
              <a:rPr lang="en-US" dirty="0" smtClean="0"/>
              <a:t> queues where clients </a:t>
            </a:r>
            <a:r>
              <a:rPr lang="en-US" dirty="0" smtClean="0"/>
              <a:t>(queue members) are </a:t>
            </a:r>
            <a:r>
              <a:rPr lang="en-US" dirty="0" smtClean="0"/>
              <a:t>assigned to one of these queues randomly.</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29</a:t>
            </a:fld>
            <a:endParaRPr lang="en-US"/>
          </a:p>
        </p:txBody>
      </p:sp>
    </p:spTree>
    <p:extLst>
      <p:ext uri="{BB962C8B-B14F-4D97-AF65-F5344CB8AC3E}">
        <p14:creationId xmlns:p14="http://schemas.microsoft.com/office/powerpoint/2010/main" val="121610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ADT Queue (cont’d)</a:t>
            </a:r>
            <a:endParaRPr lang="en-US" dirty="0"/>
          </a:p>
        </p:txBody>
      </p:sp>
      <p:sp>
        <p:nvSpPr>
          <p:cNvPr id="3" name="Content Placeholder 2"/>
          <p:cNvSpPr>
            <a:spLocks noGrp="1"/>
          </p:cNvSpPr>
          <p:nvPr>
            <p:ph idx="1"/>
          </p:nvPr>
        </p:nvSpPr>
        <p:spPr/>
        <p:txBody>
          <a:bodyPr>
            <a:normAutofit/>
          </a:bodyPr>
          <a:lstStyle/>
          <a:p>
            <a:r>
              <a:rPr lang="en-US" dirty="0" smtClean="0"/>
              <a:t>Queues are also known as </a:t>
            </a:r>
            <a:r>
              <a:rPr lang="en-US" b="1" dirty="0" smtClean="0"/>
              <a:t>FIFO lists </a:t>
            </a:r>
            <a:r>
              <a:rPr lang="en-US" dirty="0" smtClean="0"/>
              <a:t>(first-in first-out).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a:t>
            </a:fld>
            <a:endParaRPr lang="en-US"/>
          </a:p>
        </p:txBody>
      </p:sp>
    </p:spTree>
    <p:extLst>
      <p:ext uri="{BB962C8B-B14F-4D97-AF65-F5344CB8AC3E}">
        <p14:creationId xmlns:p14="http://schemas.microsoft.com/office/powerpoint/2010/main" val="3571998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Client Program</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QUEUE.h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define M </a:t>
            </a:r>
            <a:r>
              <a:rPr lang="en-US" dirty="0" smtClean="0">
                <a:latin typeface="Courier New" pitchFamily="49" charset="0"/>
                <a:cs typeface="Courier New" pitchFamily="49" charset="0"/>
              </a:rPr>
              <a:t>10</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main(</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argc</a:t>
            </a:r>
            <a:r>
              <a:rPr lang="en-US" dirty="0">
                <a:latin typeface="Courier New" pitchFamily="49" charset="0"/>
                <a:cs typeface="Courier New" pitchFamily="49" charset="0"/>
              </a:rPr>
              <a:t>, char *</a:t>
            </a:r>
            <a:r>
              <a:rPr lang="en-US" dirty="0" err="1">
                <a:latin typeface="Courier New" pitchFamily="49" charset="0"/>
                <a:cs typeface="Courier New" pitchFamily="49" charset="0"/>
              </a:rPr>
              <a:t>argv</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j, N = </a:t>
            </a:r>
            <a:r>
              <a:rPr lang="en-US" dirty="0" err="1">
                <a:latin typeface="Courier New" pitchFamily="49" charset="0"/>
                <a:cs typeface="Courier New" pitchFamily="49" charset="0"/>
              </a:rPr>
              <a:t>atoi</a:t>
            </a:r>
            <a:r>
              <a:rPr lang="en-US" dirty="0">
                <a:latin typeface="Courier New" pitchFamily="49" charset="0"/>
                <a:cs typeface="Courier New" pitchFamily="49" charset="0"/>
              </a:rPr>
              <a:t>(</a:t>
            </a:r>
            <a:r>
              <a:rPr lang="en-US" dirty="0" err="1">
                <a:latin typeface="Courier New" pitchFamily="49" charset="0"/>
                <a:cs typeface="Courier New" pitchFamily="49" charset="0"/>
              </a:rPr>
              <a:t>argv</a:t>
            </a:r>
            <a:r>
              <a:rPr lang="en-US" dirty="0">
                <a:latin typeface="Courier New" pitchFamily="49" charset="0"/>
                <a:cs typeface="Courier New" pitchFamily="49" charset="0"/>
              </a:rPr>
              <a:t>[1]);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queues[M];    </a:t>
            </a:r>
            <a:endParaRPr lang="en-US" dirty="0"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M;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smtClean="0">
                <a:latin typeface="Courier New" pitchFamily="49" charset="0"/>
                <a:cs typeface="Courier New" pitchFamily="49" charset="0"/>
              </a:rPr>
              <a:t>queues[</a:t>
            </a:r>
            <a:r>
              <a:rPr lang="en-US" dirty="0" err="1" smtClean="0">
                <a:latin typeface="Courier New" pitchFamily="49" charset="0"/>
                <a:cs typeface="Courier New" pitchFamily="49" charset="0"/>
              </a:rPr>
              <a:t>i</a:t>
            </a:r>
            <a:r>
              <a:rPr lang="en-US" dirty="0">
                <a:latin typeface="Courier New" pitchFamily="49" charset="0"/>
                <a:cs typeface="Courier New" pitchFamily="49" charset="0"/>
              </a:rPr>
              <a:t>] = </a:t>
            </a:r>
            <a:r>
              <a:rPr lang="en-US" dirty="0" err="1">
                <a:latin typeface="Courier New" pitchFamily="49" charset="0"/>
                <a:cs typeface="Courier New" pitchFamily="49" charset="0"/>
              </a:rPr>
              <a:t>QUEUEinit</a:t>
            </a:r>
            <a:r>
              <a:rPr lang="en-US" dirty="0">
                <a:latin typeface="Courier New" pitchFamily="49" charset="0"/>
                <a:cs typeface="Courier New" pitchFamily="49" charset="0"/>
              </a:rPr>
              <a:t>(N);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N;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(queues[rand</a:t>
            </a:r>
            <a:r>
              <a:rPr lang="en-US" dirty="0">
                <a:latin typeface="Courier New" pitchFamily="49" charset="0"/>
                <a:cs typeface="Courier New" pitchFamily="49" charset="0"/>
              </a:rPr>
              <a:t>() % M],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M;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("\n"))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for </a:t>
            </a:r>
            <a:r>
              <a:rPr lang="en-US" dirty="0">
                <a:latin typeface="Courier New" pitchFamily="49" charset="0"/>
                <a:cs typeface="Courier New" pitchFamily="49" charset="0"/>
              </a:rPr>
              <a:t>(j = 0; !</a:t>
            </a:r>
            <a:r>
              <a:rPr lang="en-US" dirty="0" err="1">
                <a:latin typeface="Courier New" pitchFamily="49" charset="0"/>
                <a:cs typeface="Courier New" pitchFamily="49" charset="0"/>
              </a:rPr>
              <a:t>QUEUEempty</a:t>
            </a:r>
            <a:r>
              <a:rPr lang="en-US" dirty="0">
                <a:latin typeface="Courier New" pitchFamily="49" charset="0"/>
                <a:cs typeface="Courier New" pitchFamily="49" charset="0"/>
              </a:rPr>
              <a:t>(queues[</a:t>
            </a:r>
            <a:r>
              <a:rPr lang="en-US" dirty="0" err="1">
                <a:latin typeface="Courier New" pitchFamily="49" charset="0"/>
                <a:cs typeface="Courier New" pitchFamily="49" charset="0"/>
              </a:rPr>
              <a:t>i</a:t>
            </a:r>
            <a:r>
              <a:rPr lang="en-US" dirty="0">
                <a:latin typeface="Courier New" pitchFamily="49" charset="0"/>
                <a:cs typeface="Courier New" pitchFamily="49" charset="0"/>
              </a:rPr>
              <a:t>]); j++)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a:latin typeface="Courier New" pitchFamily="49" charset="0"/>
                <a:cs typeface="Courier New" pitchFamily="49" charset="0"/>
              </a:rPr>
              <a:t>("%3d ", </a:t>
            </a:r>
            <a:r>
              <a:rPr lang="en-US" dirty="0" err="1">
                <a:latin typeface="Courier New" pitchFamily="49" charset="0"/>
                <a:cs typeface="Courier New" pitchFamily="49" charset="0"/>
              </a:rPr>
              <a:t>QUEUEget</a:t>
            </a:r>
            <a:r>
              <a:rPr lang="en-US" dirty="0">
                <a:latin typeface="Courier New" pitchFamily="49" charset="0"/>
                <a:cs typeface="Courier New" pitchFamily="49" charset="0"/>
              </a:rPr>
              <a:t>(queues[</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30</a:t>
            </a:fld>
            <a:endParaRPr lang="en-US"/>
          </a:p>
        </p:txBody>
      </p:sp>
    </p:spTree>
    <p:extLst>
      <p:ext uri="{BB962C8B-B14F-4D97-AF65-F5344CB8AC3E}">
        <p14:creationId xmlns:p14="http://schemas.microsoft.com/office/powerpoint/2010/main" val="173097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Revisited</a:t>
            </a:r>
            <a:endParaRPr lang="en-US" dirty="0"/>
          </a:p>
        </p:txBody>
      </p:sp>
      <p:sp>
        <p:nvSpPr>
          <p:cNvPr id="3" name="Content Placeholder 2"/>
          <p:cNvSpPr>
            <a:spLocks noGrp="1"/>
          </p:cNvSpPr>
          <p:nvPr>
            <p:ph idx="1"/>
          </p:nvPr>
        </p:nvSpPr>
        <p:spPr/>
        <p:txBody>
          <a:bodyPr/>
          <a:lstStyle/>
          <a:p>
            <a:r>
              <a:rPr lang="en-US" dirty="0" smtClean="0"/>
              <a:t>Notice that </a:t>
            </a:r>
            <a:r>
              <a:rPr lang="en-US" smtClean="0"/>
              <a:t>the previous client </a:t>
            </a:r>
            <a:r>
              <a:rPr lang="en-US" dirty="0" smtClean="0"/>
              <a:t>program cannot access the structure that represents the queue because this information is not revealed by the interface file </a:t>
            </a:r>
            <a:r>
              <a:rPr lang="en-US" dirty="0" err="1" smtClean="0">
                <a:latin typeface="Courier New" pitchFamily="49" charset="0"/>
                <a:cs typeface="Courier New" pitchFamily="49" charset="0"/>
              </a:rPr>
              <a:t>QUEUE.h</a:t>
            </a:r>
            <a:r>
              <a:rPr lang="en-US" dirty="0" smtClean="0">
                <a:cs typeface="Courier New" pitchFamily="49" charset="0"/>
              </a:rPr>
              <a:t>. </a:t>
            </a:r>
          </a:p>
          <a:p>
            <a:r>
              <a:rPr lang="en-US" dirty="0" smtClean="0">
                <a:cs typeface="Courier New" pitchFamily="49" charset="0"/>
              </a:rPr>
              <a:t>The details are hidden in the implementation which is not accessible to the client.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31</a:t>
            </a:fld>
            <a:endParaRPr lang="en-US"/>
          </a:p>
        </p:txBody>
      </p:sp>
    </p:spTree>
    <p:extLst>
      <p:ext uri="{BB962C8B-B14F-4D97-AF65-F5344CB8AC3E}">
        <p14:creationId xmlns:p14="http://schemas.microsoft.com/office/powerpoint/2010/main" val="294743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Queues</a:t>
            </a:r>
            <a:endParaRPr lang="en-US" dirty="0"/>
          </a:p>
        </p:txBody>
      </p:sp>
      <p:sp>
        <p:nvSpPr>
          <p:cNvPr id="3" name="Content Placeholder 2"/>
          <p:cNvSpPr>
            <a:spLocks noGrp="1"/>
          </p:cNvSpPr>
          <p:nvPr>
            <p:ph idx="1"/>
          </p:nvPr>
        </p:nvSpPr>
        <p:spPr/>
        <p:txBody>
          <a:bodyPr/>
          <a:lstStyle/>
          <a:p>
            <a:r>
              <a:rPr lang="en-US" b="1" dirty="0" smtClean="0"/>
              <a:t>Queues of jobs </a:t>
            </a:r>
            <a:r>
              <a:rPr lang="en-US" dirty="0" smtClean="0"/>
              <a:t>are used a lot in operating systems and networks (e.g., a printer queue).</a:t>
            </a:r>
          </a:p>
          <a:p>
            <a:endParaRPr lang="en-US" dirty="0"/>
          </a:p>
          <a:p>
            <a:r>
              <a:rPr lang="en-US" dirty="0" smtClean="0"/>
              <a:t>Queues are also used in </a:t>
            </a:r>
            <a:r>
              <a:rPr lang="en-US" b="1" dirty="0" smtClean="0"/>
              <a:t>simulation</a:t>
            </a:r>
            <a:r>
              <a:rPr lang="en-US" dirty="0" smtClean="0"/>
              <a:t>.</a:t>
            </a:r>
          </a:p>
          <a:p>
            <a:endParaRPr lang="en-US" dirty="0"/>
          </a:p>
          <a:p>
            <a:r>
              <a:rPr lang="en-US" b="1" dirty="0" smtClean="0"/>
              <a:t>Queuing theory </a:t>
            </a:r>
            <a:r>
              <a:rPr lang="en-US" dirty="0" smtClean="0"/>
              <a:t>is a branch of mathematics that studies the </a:t>
            </a:r>
            <a:r>
              <a:rPr lang="en-US" dirty="0" err="1" smtClean="0"/>
              <a:t>behaviour</a:t>
            </a:r>
            <a:r>
              <a:rPr lang="en-US" dirty="0" smtClean="0"/>
              <a:t> of systems with queues.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32</a:t>
            </a:fld>
            <a:endParaRPr lang="en-US"/>
          </a:p>
        </p:txBody>
      </p:sp>
    </p:spTree>
    <p:extLst>
      <p:ext uri="{BB962C8B-B14F-4D97-AF65-F5344CB8AC3E}">
        <p14:creationId xmlns:p14="http://schemas.microsoft.com/office/powerpoint/2010/main" val="1853123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dirty="0" smtClean="0"/>
              <a:t>T. A. Standish. </a:t>
            </a:r>
            <a:r>
              <a:rPr lang="en-US" i="1" dirty="0" smtClean="0"/>
              <a:t>Data Structures, Algorithms and Software Principles in C</a:t>
            </a:r>
            <a:r>
              <a:rPr lang="en-US" dirty="0" smtClean="0"/>
              <a:t>.</a:t>
            </a:r>
            <a:endParaRPr lang="en-US" dirty="0"/>
          </a:p>
          <a:p>
            <a:pPr marL="0" indent="0">
              <a:buNone/>
            </a:pPr>
            <a:r>
              <a:rPr lang="en-US" dirty="0" smtClean="0"/>
              <a:t>    Chapter 7.</a:t>
            </a:r>
          </a:p>
          <a:p>
            <a:r>
              <a:rPr lang="en-US" dirty="0" smtClean="0"/>
              <a:t>R. </a:t>
            </a:r>
            <a:r>
              <a:rPr lang="en-US" dirty="0" err="1" smtClean="0"/>
              <a:t>Sedgewick</a:t>
            </a:r>
            <a:r>
              <a:rPr lang="en-US" dirty="0" smtClean="0"/>
              <a:t>. </a:t>
            </a:r>
            <a:r>
              <a:rPr lang="el-GR" dirty="0" smtClean="0"/>
              <a:t>Αλγόριθμοι </a:t>
            </a:r>
            <a:r>
              <a:rPr lang="el-GR" dirty="0" smtClean="0"/>
              <a:t>σε </a:t>
            </a:r>
            <a:r>
              <a:rPr lang="en-US" dirty="0" smtClean="0"/>
              <a:t>C.</a:t>
            </a:r>
          </a:p>
          <a:p>
            <a:pPr marL="0" indent="0">
              <a:buNone/>
            </a:pPr>
            <a:r>
              <a:rPr lang="el-GR" dirty="0" smtClean="0"/>
              <a:t>    Κεφ. 4.</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33</a:t>
            </a:fld>
            <a:endParaRPr lang="en-US"/>
          </a:p>
        </p:txBody>
      </p:sp>
    </p:spTree>
    <p:extLst>
      <p:ext uri="{BB962C8B-B14F-4D97-AF65-F5344CB8AC3E}">
        <p14:creationId xmlns:p14="http://schemas.microsoft.com/office/powerpoint/2010/main" val="1710142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Representations</a:t>
            </a:r>
            <a:endParaRPr lang="en-US" dirty="0"/>
          </a:p>
        </p:txBody>
      </p:sp>
      <p:sp>
        <p:nvSpPr>
          <p:cNvPr id="3" name="Content Placeholder 2"/>
          <p:cNvSpPr>
            <a:spLocks noGrp="1"/>
          </p:cNvSpPr>
          <p:nvPr>
            <p:ph idx="1"/>
          </p:nvPr>
        </p:nvSpPr>
        <p:spPr/>
        <p:txBody>
          <a:bodyPr/>
          <a:lstStyle/>
          <a:p>
            <a:r>
              <a:rPr lang="en-US" dirty="0" smtClean="0"/>
              <a:t>The ADT queue can be implemented using either </a:t>
            </a:r>
            <a:r>
              <a:rPr lang="en-US" b="1" dirty="0" smtClean="0"/>
              <a:t>sequential</a:t>
            </a:r>
            <a:r>
              <a:rPr lang="en-US" dirty="0" smtClean="0"/>
              <a:t> or </a:t>
            </a:r>
            <a:r>
              <a:rPr lang="en-US" b="1" dirty="0" smtClean="0"/>
              <a:t>linked</a:t>
            </a:r>
            <a:r>
              <a:rPr lang="en-US" dirty="0" smtClean="0"/>
              <a:t> representations.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4</a:t>
            </a:fld>
            <a:endParaRPr lang="en-US"/>
          </a:p>
        </p:txBody>
      </p:sp>
    </p:spTree>
    <p:extLst>
      <p:ext uri="{BB962C8B-B14F-4D97-AF65-F5344CB8AC3E}">
        <p14:creationId xmlns:p14="http://schemas.microsoft.com/office/powerpoint/2010/main" val="961347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Queue Representations</a:t>
            </a:r>
            <a:endParaRPr lang="en-US" dirty="0"/>
          </a:p>
        </p:txBody>
      </p:sp>
      <p:sp>
        <p:nvSpPr>
          <p:cNvPr id="3" name="Content Placeholder 2"/>
          <p:cNvSpPr>
            <a:spLocks noGrp="1"/>
          </p:cNvSpPr>
          <p:nvPr>
            <p:ph idx="1"/>
          </p:nvPr>
        </p:nvSpPr>
        <p:spPr/>
        <p:txBody>
          <a:bodyPr/>
          <a:lstStyle/>
          <a:p>
            <a:r>
              <a:rPr lang="en-US" dirty="0" smtClean="0"/>
              <a:t>We can use an </a:t>
            </a:r>
            <a:r>
              <a:rPr lang="en-US" b="1" dirty="0" smtClean="0"/>
              <a:t>array</a:t>
            </a:r>
            <a:r>
              <a:rPr lang="en-US" dirty="0" smtClean="0"/>
              <a:t> as follows:</a:t>
            </a:r>
          </a:p>
          <a:p>
            <a:pPr marL="0" indent="0">
              <a:buNone/>
            </a:pPr>
            <a:endParaRPr lang="en-US" dirty="0"/>
          </a:p>
        </p:txBody>
      </p:sp>
      <p:sp>
        <p:nvSpPr>
          <p:cNvPr id="4" name="Parallelogram 3"/>
          <p:cNvSpPr/>
          <p:nvPr/>
        </p:nvSpPr>
        <p:spPr>
          <a:xfrm>
            <a:off x="1187624" y="3068960"/>
            <a:ext cx="5832648" cy="792088"/>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1763688"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339752"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911436"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3419872"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965605"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572000"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5148064"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5652120"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228184"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019448" y="3280338"/>
            <a:ext cx="508436" cy="369332"/>
          </a:xfrm>
          <a:prstGeom prst="rect">
            <a:avLst/>
          </a:prstGeom>
          <a:noFill/>
        </p:spPr>
        <p:txBody>
          <a:bodyPr wrap="square" rtlCol="0">
            <a:spAutoFit/>
          </a:bodyPr>
          <a:lstStyle/>
          <a:p>
            <a:r>
              <a:rPr lang="en-US" dirty="0" smtClean="0"/>
              <a:t>q</a:t>
            </a:r>
            <a:r>
              <a:rPr lang="en-US" baseline="-25000" dirty="0" smtClean="0"/>
              <a:t>1</a:t>
            </a:r>
            <a:endParaRPr lang="en-US" baseline="-25000" dirty="0"/>
          </a:p>
        </p:txBody>
      </p:sp>
      <p:sp>
        <p:nvSpPr>
          <p:cNvPr id="18" name="TextBox 17"/>
          <p:cNvSpPr txBox="1"/>
          <p:nvPr/>
        </p:nvSpPr>
        <p:spPr>
          <a:xfrm>
            <a:off x="3588178" y="3281876"/>
            <a:ext cx="508436" cy="369332"/>
          </a:xfrm>
          <a:prstGeom prst="rect">
            <a:avLst/>
          </a:prstGeom>
          <a:noFill/>
        </p:spPr>
        <p:txBody>
          <a:bodyPr wrap="square" rtlCol="0">
            <a:spAutoFit/>
          </a:bodyPr>
          <a:lstStyle/>
          <a:p>
            <a:r>
              <a:rPr lang="en-US" dirty="0" smtClean="0"/>
              <a:t>q</a:t>
            </a:r>
            <a:r>
              <a:rPr lang="en-US" baseline="-25000" dirty="0"/>
              <a:t>2</a:t>
            </a:r>
          </a:p>
        </p:txBody>
      </p:sp>
      <p:sp>
        <p:nvSpPr>
          <p:cNvPr id="19" name="TextBox 18"/>
          <p:cNvSpPr txBox="1"/>
          <p:nvPr/>
        </p:nvSpPr>
        <p:spPr>
          <a:xfrm>
            <a:off x="4110156" y="3294520"/>
            <a:ext cx="508436" cy="369332"/>
          </a:xfrm>
          <a:prstGeom prst="rect">
            <a:avLst/>
          </a:prstGeom>
          <a:noFill/>
        </p:spPr>
        <p:txBody>
          <a:bodyPr wrap="square" rtlCol="0">
            <a:spAutoFit/>
          </a:bodyPr>
          <a:lstStyle/>
          <a:p>
            <a:r>
              <a:rPr lang="en-US" dirty="0" smtClean="0"/>
              <a:t>q</a:t>
            </a:r>
            <a:r>
              <a:rPr lang="en-US" baseline="-25000" dirty="0"/>
              <a:t>3</a:t>
            </a:r>
          </a:p>
        </p:txBody>
      </p:sp>
      <p:sp>
        <p:nvSpPr>
          <p:cNvPr id="20" name="TextBox 19"/>
          <p:cNvSpPr txBox="1"/>
          <p:nvPr/>
        </p:nvSpPr>
        <p:spPr>
          <a:xfrm>
            <a:off x="4692800" y="3295289"/>
            <a:ext cx="508436" cy="369332"/>
          </a:xfrm>
          <a:prstGeom prst="rect">
            <a:avLst/>
          </a:prstGeom>
          <a:noFill/>
        </p:spPr>
        <p:txBody>
          <a:bodyPr wrap="square" rtlCol="0">
            <a:spAutoFit/>
          </a:bodyPr>
          <a:lstStyle/>
          <a:p>
            <a:r>
              <a:rPr lang="en-US" dirty="0" smtClean="0"/>
              <a:t>q</a:t>
            </a:r>
            <a:r>
              <a:rPr lang="en-US" baseline="-25000" dirty="0"/>
              <a:t>4</a:t>
            </a:r>
          </a:p>
        </p:txBody>
      </p:sp>
      <p:sp>
        <p:nvSpPr>
          <p:cNvPr id="21" name="TextBox 20"/>
          <p:cNvSpPr txBox="1"/>
          <p:nvPr/>
        </p:nvSpPr>
        <p:spPr>
          <a:xfrm>
            <a:off x="2706175" y="2348880"/>
            <a:ext cx="1344926" cy="369332"/>
          </a:xfrm>
          <a:prstGeom prst="rect">
            <a:avLst/>
          </a:prstGeom>
          <a:noFill/>
        </p:spPr>
        <p:txBody>
          <a:bodyPr wrap="square" rtlCol="0">
            <a:spAutoFit/>
          </a:bodyPr>
          <a:lstStyle/>
          <a:p>
            <a:r>
              <a:rPr lang="en-US" dirty="0" smtClean="0"/>
              <a:t>Departures</a:t>
            </a:r>
            <a:endParaRPr lang="en-US" baseline="-25000" dirty="0"/>
          </a:p>
        </p:txBody>
      </p:sp>
      <p:sp>
        <p:nvSpPr>
          <p:cNvPr id="23" name="TextBox 22"/>
          <p:cNvSpPr txBox="1"/>
          <p:nvPr/>
        </p:nvSpPr>
        <p:spPr>
          <a:xfrm>
            <a:off x="5133386" y="2348880"/>
            <a:ext cx="1344926" cy="369332"/>
          </a:xfrm>
          <a:prstGeom prst="rect">
            <a:avLst/>
          </a:prstGeom>
          <a:noFill/>
        </p:spPr>
        <p:txBody>
          <a:bodyPr wrap="square" rtlCol="0">
            <a:spAutoFit/>
          </a:bodyPr>
          <a:lstStyle/>
          <a:p>
            <a:r>
              <a:rPr lang="en-US" dirty="0" smtClean="0"/>
              <a:t>Arrivals</a:t>
            </a:r>
            <a:endParaRPr lang="en-US" baseline="-25000" dirty="0"/>
          </a:p>
        </p:txBody>
      </p:sp>
      <p:cxnSp>
        <p:nvCxnSpPr>
          <p:cNvPr id="25" name="Straight Arrow Connector 24"/>
          <p:cNvCxnSpPr/>
          <p:nvPr/>
        </p:nvCxnSpPr>
        <p:spPr>
          <a:xfrm>
            <a:off x="5652120" y="2718212"/>
            <a:ext cx="0" cy="34815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347864" y="2751516"/>
            <a:ext cx="0" cy="34815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63883" y="4275780"/>
            <a:ext cx="3748796" cy="369332"/>
          </a:xfrm>
          <a:prstGeom prst="rect">
            <a:avLst/>
          </a:prstGeom>
          <a:noFill/>
        </p:spPr>
        <p:txBody>
          <a:bodyPr wrap="square" rtlCol="0">
            <a:spAutoFit/>
          </a:bodyPr>
          <a:lstStyle/>
          <a:p>
            <a:r>
              <a:rPr lang="en-US" dirty="0" smtClean="0"/>
              <a:t>Direction of travel through memory</a:t>
            </a:r>
            <a:endParaRPr lang="en-US" baseline="-25000" dirty="0"/>
          </a:p>
        </p:txBody>
      </p:sp>
      <p:cxnSp>
        <p:nvCxnSpPr>
          <p:cNvPr id="29" name="Straight Arrow Connector 28"/>
          <p:cNvCxnSpPr/>
          <p:nvPr/>
        </p:nvCxnSpPr>
        <p:spPr>
          <a:xfrm>
            <a:off x="1871700" y="4275780"/>
            <a:ext cx="4240979"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5</a:t>
            </a:fld>
            <a:endParaRPr lang="en-US"/>
          </a:p>
        </p:txBody>
      </p:sp>
    </p:spTree>
    <p:extLst>
      <p:ext uri="{BB962C8B-B14F-4D97-AF65-F5344CB8AC3E}">
        <p14:creationId xmlns:p14="http://schemas.microsoft.com/office/powerpoint/2010/main" val="3446028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Sequential Queue Representations (cont’d)</a:t>
            </a:r>
            <a:endParaRPr lang="en-US" dirty="0"/>
          </a:p>
        </p:txBody>
      </p:sp>
      <p:sp>
        <p:nvSpPr>
          <p:cNvPr id="3" name="Content Placeholder 2"/>
          <p:cNvSpPr>
            <a:spLocks noGrp="1"/>
          </p:cNvSpPr>
          <p:nvPr>
            <p:ph idx="1"/>
          </p:nvPr>
        </p:nvSpPr>
        <p:spPr/>
        <p:txBody>
          <a:bodyPr/>
          <a:lstStyle/>
          <a:p>
            <a:r>
              <a:rPr lang="en-US" dirty="0" smtClean="0"/>
              <a:t>This representation is </a:t>
            </a:r>
            <a:r>
              <a:rPr lang="en-US" b="1" dirty="0" smtClean="0"/>
              <a:t>not very handy</a:t>
            </a:r>
            <a:r>
              <a:rPr lang="en-US" dirty="0" smtClean="0"/>
              <a:t>.</a:t>
            </a:r>
          </a:p>
          <a:p>
            <a:r>
              <a:rPr lang="en-US" dirty="0" smtClean="0"/>
              <a:t>The positions of the array to the right will be filled until there is space to do so, while the positions to the left of the array will be freed but we will not be able to use that free space.</a:t>
            </a:r>
          </a:p>
          <a:p>
            <a:r>
              <a:rPr lang="en-US" dirty="0" smtClean="0"/>
              <a:t>The bounded space representation proposed next is a better one.</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6</a:t>
            </a:fld>
            <a:endParaRPr lang="en-US"/>
          </a:p>
        </p:txBody>
      </p:sp>
    </p:spTree>
    <p:extLst>
      <p:ext uri="{BB962C8B-B14F-4D97-AF65-F5344CB8AC3E}">
        <p14:creationId xmlns:p14="http://schemas.microsoft.com/office/powerpoint/2010/main" val="2677893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Queue Representation</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Oval 3"/>
          <p:cNvSpPr/>
          <p:nvPr/>
        </p:nvSpPr>
        <p:spPr>
          <a:xfrm>
            <a:off x="2627784" y="2564904"/>
            <a:ext cx="3168352" cy="26642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299607" y="3086962"/>
            <a:ext cx="1872208" cy="16201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0"/>
            <a:endCxn id="5" idx="0"/>
          </p:cNvCxnSpPr>
          <p:nvPr/>
        </p:nvCxnSpPr>
        <p:spPr>
          <a:xfrm>
            <a:off x="4211960" y="2564904"/>
            <a:ext cx="23751" cy="52205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5" idx="7"/>
            <a:endCxn id="4" idx="7"/>
          </p:cNvCxnSpPr>
          <p:nvPr/>
        </p:nvCxnSpPr>
        <p:spPr>
          <a:xfrm flipV="1">
            <a:off x="4897636" y="2955081"/>
            <a:ext cx="434506" cy="3691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6"/>
          </p:cNvCxnSpPr>
          <p:nvPr/>
        </p:nvCxnSpPr>
        <p:spPr>
          <a:xfrm>
            <a:off x="5171815" y="3897052"/>
            <a:ext cx="624321" cy="0"/>
          </a:xfrm>
          <a:prstGeom prst="straightConnector1">
            <a:avLst/>
          </a:prstGeom>
          <a:ln w="12700">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5"/>
            <a:endCxn id="4" idx="5"/>
          </p:cNvCxnSpPr>
          <p:nvPr/>
        </p:nvCxnSpPr>
        <p:spPr>
          <a:xfrm>
            <a:off x="4897636" y="4469872"/>
            <a:ext cx="434506" cy="369151"/>
          </a:xfrm>
          <a:prstGeom prst="straightConnector1">
            <a:avLst/>
          </a:prstGeom>
          <a:ln w="12700">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4"/>
            <a:endCxn id="4" idx="4"/>
          </p:cNvCxnSpPr>
          <p:nvPr/>
        </p:nvCxnSpPr>
        <p:spPr>
          <a:xfrm flipH="1">
            <a:off x="4211960" y="4707142"/>
            <a:ext cx="23751" cy="52205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4" idx="3"/>
          </p:cNvCxnSpPr>
          <p:nvPr/>
        </p:nvCxnSpPr>
        <p:spPr>
          <a:xfrm flipH="1">
            <a:off x="3091778" y="4469872"/>
            <a:ext cx="482008" cy="3691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5" idx="2"/>
            <a:endCxn id="4" idx="2"/>
          </p:cNvCxnSpPr>
          <p:nvPr/>
        </p:nvCxnSpPr>
        <p:spPr>
          <a:xfrm flipH="1">
            <a:off x="2627784" y="3897052"/>
            <a:ext cx="67182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5" idx="1"/>
            <a:endCxn id="4" idx="1"/>
          </p:cNvCxnSpPr>
          <p:nvPr/>
        </p:nvCxnSpPr>
        <p:spPr>
          <a:xfrm flipH="1" flipV="1">
            <a:off x="3091778" y="2955081"/>
            <a:ext cx="482008" cy="369151"/>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59679" y="1816198"/>
            <a:ext cx="1344926" cy="369332"/>
          </a:xfrm>
          <a:prstGeom prst="rect">
            <a:avLst/>
          </a:prstGeom>
          <a:noFill/>
        </p:spPr>
        <p:txBody>
          <a:bodyPr wrap="square" rtlCol="0">
            <a:spAutoFit/>
          </a:bodyPr>
          <a:lstStyle/>
          <a:p>
            <a:r>
              <a:rPr lang="en-US" dirty="0" smtClean="0"/>
              <a:t>Front</a:t>
            </a:r>
            <a:endParaRPr lang="en-US" baseline="-25000" dirty="0"/>
          </a:p>
        </p:txBody>
      </p:sp>
      <p:sp>
        <p:nvSpPr>
          <p:cNvPr id="24" name="TextBox 23"/>
          <p:cNvSpPr txBox="1"/>
          <p:nvPr/>
        </p:nvSpPr>
        <p:spPr>
          <a:xfrm>
            <a:off x="1938582" y="2641267"/>
            <a:ext cx="1344926" cy="369332"/>
          </a:xfrm>
          <a:prstGeom prst="rect">
            <a:avLst/>
          </a:prstGeom>
          <a:noFill/>
        </p:spPr>
        <p:txBody>
          <a:bodyPr wrap="square" rtlCol="0">
            <a:spAutoFit/>
          </a:bodyPr>
          <a:lstStyle/>
          <a:p>
            <a:r>
              <a:rPr lang="en-US" dirty="0" smtClean="0"/>
              <a:t>Rear</a:t>
            </a:r>
            <a:endParaRPr lang="en-US" baseline="-25000" dirty="0"/>
          </a:p>
        </p:txBody>
      </p:sp>
      <p:cxnSp>
        <p:nvCxnSpPr>
          <p:cNvPr id="26" name="Straight Arrow Connector 25"/>
          <p:cNvCxnSpPr/>
          <p:nvPr/>
        </p:nvCxnSpPr>
        <p:spPr>
          <a:xfrm>
            <a:off x="2411760" y="3010599"/>
            <a:ext cx="360040" cy="31363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789009" y="2185530"/>
            <a:ext cx="217253" cy="4557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422390" y="2720378"/>
            <a:ext cx="508436" cy="369332"/>
          </a:xfrm>
          <a:prstGeom prst="rect">
            <a:avLst/>
          </a:prstGeom>
          <a:noFill/>
        </p:spPr>
        <p:txBody>
          <a:bodyPr wrap="square" rtlCol="0">
            <a:spAutoFit/>
          </a:bodyPr>
          <a:lstStyle/>
          <a:p>
            <a:r>
              <a:rPr lang="en-US" dirty="0" smtClean="0"/>
              <a:t>q</a:t>
            </a:r>
            <a:r>
              <a:rPr lang="en-US" baseline="-25000" dirty="0" smtClean="0"/>
              <a:t>1</a:t>
            </a:r>
            <a:endParaRPr lang="en-US" baseline="-25000" dirty="0"/>
          </a:p>
        </p:txBody>
      </p:sp>
      <p:sp>
        <p:nvSpPr>
          <p:cNvPr id="30" name="TextBox 29"/>
          <p:cNvSpPr txBox="1"/>
          <p:nvPr/>
        </p:nvSpPr>
        <p:spPr>
          <a:xfrm>
            <a:off x="5132005" y="3294962"/>
            <a:ext cx="508436" cy="369332"/>
          </a:xfrm>
          <a:prstGeom prst="rect">
            <a:avLst/>
          </a:prstGeom>
          <a:noFill/>
        </p:spPr>
        <p:txBody>
          <a:bodyPr wrap="square" rtlCol="0">
            <a:spAutoFit/>
          </a:bodyPr>
          <a:lstStyle/>
          <a:p>
            <a:r>
              <a:rPr lang="en-US" dirty="0" smtClean="0"/>
              <a:t>q</a:t>
            </a:r>
            <a:r>
              <a:rPr lang="en-US" baseline="-25000" dirty="0"/>
              <a:t>2</a:t>
            </a:r>
          </a:p>
        </p:txBody>
      </p:sp>
      <p:sp>
        <p:nvSpPr>
          <p:cNvPr id="34" name="TextBox 33"/>
          <p:cNvSpPr txBox="1"/>
          <p:nvPr/>
        </p:nvSpPr>
        <p:spPr>
          <a:xfrm>
            <a:off x="5114889" y="4106037"/>
            <a:ext cx="508436" cy="369332"/>
          </a:xfrm>
          <a:prstGeom prst="rect">
            <a:avLst/>
          </a:prstGeom>
          <a:noFill/>
        </p:spPr>
        <p:txBody>
          <a:bodyPr wrap="square" rtlCol="0">
            <a:spAutoFit/>
          </a:bodyPr>
          <a:lstStyle/>
          <a:p>
            <a:r>
              <a:rPr lang="en-US" dirty="0" smtClean="0"/>
              <a:t>q</a:t>
            </a:r>
            <a:r>
              <a:rPr lang="en-US" baseline="-25000" dirty="0"/>
              <a:t>3</a:t>
            </a:r>
          </a:p>
        </p:txBody>
      </p:sp>
      <p:sp>
        <p:nvSpPr>
          <p:cNvPr id="36" name="TextBox 35"/>
          <p:cNvSpPr txBox="1"/>
          <p:nvPr/>
        </p:nvSpPr>
        <p:spPr>
          <a:xfrm>
            <a:off x="4534791" y="4704017"/>
            <a:ext cx="508436" cy="369332"/>
          </a:xfrm>
          <a:prstGeom prst="rect">
            <a:avLst/>
          </a:prstGeom>
          <a:noFill/>
        </p:spPr>
        <p:txBody>
          <a:bodyPr wrap="square" rtlCol="0">
            <a:spAutoFit/>
          </a:bodyPr>
          <a:lstStyle/>
          <a:p>
            <a:r>
              <a:rPr lang="en-US" dirty="0" smtClean="0"/>
              <a:t>q</a:t>
            </a:r>
            <a:r>
              <a:rPr lang="en-US" baseline="-25000" dirty="0"/>
              <a:t>4</a:t>
            </a:r>
          </a:p>
        </p:txBody>
      </p:sp>
      <p:sp>
        <p:nvSpPr>
          <p:cNvPr id="38" name="TextBox 37"/>
          <p:cNvSpPr txBox="1"/>
          <p:nvPr/>
        </p:nvSpPr>
        <p:spPr>
          <a:xfrm>
            <a:off x="3527884" y="4709890"/>
            <a:ext cx="508436" cy="369332"/>
          </a:xfrm>
          <a:prstGeom prst="rect">
            <a:avLst/>
          </a:prstGeom>
          <a:noFill/>
        </p:spPr>
        <p:txBody>
          <a:bodyPr wrap="square" rtlCol="0">
            <a:spAutoFit/>
          </a:bodyPr>
          <a:lstStyle/>
          <a:p>
            <a:r>
              <a:rPr lang="en-US" dirty="0" smtClean="0"/>
              <a:t>q</a:t>
            </a:r>
            <a:r>
              <a:rPr lang="en-US" baseline="-25000" dirty="0"/>
              <a:t>5</a:t>
            </a:r>
          </a:p>
        </p:txBody>
      </p:sp>
      <p:sp>
        <p:nvSpPr>
          <p:cNvPr id="39" name="TextBox 38"/>
          <p:cNvSpPr txBox="1"/>
          <p:nvPr/>
        </p:nvSpPr>
        <p:spPr>
          <a:xfrm>
            <a:off x="2796411" y="4120661"/>
            <a:ext cx="508436" cy="369332"/>
          </a:xfrm>
          <a:prstGeom prst="rect">
            <a:avLst/>
          </a:prstGeom>
          <a:noFill/>
        </p:spPr>
        <p:txBody>
          <a:bodyPr wrap="square" rtlCol="0">
            <a:spAutoFit/>
          </a:bodyPr>
          <a:lstStyle/>
          <a:p>
            <a:r>
              <a:rPr lang="en-US" dirty="0" smtClean="0"/>
              <a:t>q</a:t>
            </a:r>
            <a:r>
              <a:rPr lang="en-US" baseline="-25000" dirty="0"/>
              <a:t>6</a:t>
            </a:r>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8" name="Slide Number Placeholder 7"/>
          <p:cNvSpPr>
            <a:spLocks noGrp="1"/>
          </p:cNvSpPr>
          <p:nvPr>
            <p:ph type="sldNum" sz="quarter" idx="12"/>
          </p:nvPr>
        </p:nvSpPr>
        <p:spPr/>
        <p:txBody>
          <a:bodyPr/>
          <a:lstStyle/>
          <a:p>
            <a:fld id="{ECFE36FE-3127-4813-A5F8-338963F0A50E}" type="slidenum">
              <a:rPr lang="en-US" smtClean="0"/>
              <a:t>7</a:t>
            </a:fld>
            <a:endParaRPr lang="en-US"/>
          </a:p>
        </p:txBody>
      </p:sp>
    </p:spTree>
    <p:extLst>
      <p:ext uri="{BB962C8B-B14F-4D97-AF65-F5344CB8AC3E}">
        <p14:creationId xmlns:p14="http://schemas.microsoft.com/office/powerpoint/2010/main" val="2653318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Circular Queue Representation (cont’d)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we have an array </a:t>
            </a:r>
            <a:r>
              <a:rPr lang="en-US" dirty="0" smtClean="0">
                <a:latin typeface="Courier New" pitchFamily="49" charset="0"/>
                <a:cs typeface="Courier New" pitchFamily="49" charset="0"/>
              </a:rPr>
              <a:t>Items[0:N-1]</a:t>
            </a:r>
            <a:r>
              <a:rPr lang="en-US" dirty="0" smtClean="0"/>
              <a:t> and two pointers </a:t>
            </a:r>
            <a:r>
              <a:rPr lang="en-US" dirty="0" smtClean="0">
                <a:latin typeface="Courier New" pitchFamily="49" charset="0"/>
                <a:cs typeface="Courier New" pitchFamily="49" charset="0"/>
              </a:rPr>
              <a:t>Front</a:t>
            </a:r>
            <a:r>
              <a:rPr lang="en-US" dirty="0" smtClean="0"/>
              <a:t> and </a:t>
            </a:r>
            <a:r>
              <a:rPr lang="en-US" dirty="0" smtClean="0">
                <a:latin typeface="Courier New" pitchFamily="49" charset="0"/>
                <a:cs typeface="Courier New" pitchFamily="49" charset="0"/>
              </a:rPr>
              <a:t>Rear</a:t>
            </a:r>
            <a:r>
              <a:rPr lang="en-US" dirty="0" smtClean="0"/>
              <a:t> as in the previous figure, then we can use the following assignment statements to increment the pointers so that they always wrap around after falling off the high end of the array.</a:t>
            </a:r>
          </a:p>
          <a:p>
            <a:endParaRPr lang="en-US" dirty="0" smtClean="0"/>
          </a:p>
          <a:p>
            <a:pPr marL="0" indent="0">
              <a:buNone/>
            </a:pPr>
            <a:r>
              <a:rPr lang="en-US" dirty="0" smtClean="0"/>
              <a:t>    </a:t>
            </a:r>
            <a:r>
              <a:rPr lang="en-US" sz="2800" dirty="0" smtClean="0">
                <a:latin typeface="Courier New" pitchFamily="49" charset="0"/>
                <a:cs typeface="Courier New" pitchFamily="49" charset="0"/>
              </a:rPr>
              <a:t>Front=(Front+1)%N</a:t>
            </a:r>
          </a:p>
          <a:p>
            <a:pPr marL="0" indent="0">
              <a:buNone/>
            </a:pPr>
            <a:r>
              <a:rPr lang="en-US" sz="2800" dirty="0" smtClean="0">
                <a:latin typeface="Courier New" pitchFamily="49" charset="0"/>
                <a:cs typeface="Courier New" pitchFamily="49" charset="0"/>
              </a:rPr>
              <a:t>  Rear=(Rear+1)%N</a:t>
            </a:r>
          </a:p>
          <a:p>
            <a:endParaRPr lang="en-US" sz="2800" dirty="0" smtClean="0">
              <a:cs typeface="Courier New" pitchFamily="49" charset="0"/>
            </a:endParaRPr>
          </a:p>
          <a:p>
            <a:r>
              <a:rPr lang="en-US" sz="2800" dirty="0" smtClean="0">
                <a:cs typeface="Courier New" pitchFamily="49" charset="0"/>
              </a:rPr>
              <a:t>The operator </a:t>
            </a:r>
            <a:r>
              <a:rPr lang="en-US" sz="2800" dirty="0" smtClean="0">
                <a:latin typeface="Courier New" pitchFamily="49" charset="0"/>
                <a:cs typeface="Courier New" pitchFamily="49" charset="0"/>
              </a:rPr>
              <a:t>%</a:t>
            </a:r>
            <a:r>
              <a:rPr lang="en-US" sz="2800" dirty="0" smtClean="0">
                <a:cs typeface="Courier New" pitchFamily="49" charset="0"/>
              </a:rPr>
              <a:t> computes the </a:t>
            </a:r>
            <a:r>
              <a:rPr lang="en-US" sz="2800" b="1" dirty="0" smtClean="0">
                <a:cs typeface="Courier New" pitchFamily="49" charset="0"/>
              </a:rPr>
              <a:t>remainder</a:t>
            </a:r>
            <a:r>
              <a:rPr lang="en-US" sz="2800" dirty="0" smtClean="0">
                <a:cs typeface="Courier New" pitchFamily="49" charset="0"/>
              </a:rPr>
              <a:t> of the division by </a:t>
            </a:r>
            <a:r>
              <a:rPr lang="en-US" sz="2800" dirty="0" smtClean="0">
                <a:latin typeface="Courier New" pitchFamily="49" charset="0"/>
                <a:cs typeface="Courier New" pitchFamily="49" charset="0"/>
              </a:rPr>
              <a:t>N</a:t>
            </a:r>
            <a:r>
              <a:rPr lang="en-US" sz="2800" dirty="0" smtClean="0">
                <a:cs typeface="Courier New" pitchFamily="49" charset="0"/>
              </a:rPr>
              <a:t> so the values of </a:t>
            </a:r>
            <a:r>
              <a:rPr lang="en-US" sz="2800" dirty="0" smtClean="0">
                <a:latin typeface="Courier New" pitchFamily="49" charset="0"/>
                <a:cs typeface="Courier New" pitchFamily="49" charset="0"/>
              </a:rPr>
              <a:t>Front</a:t>
            </a:r>
            <a:r>
              <a:rPr lang="en-US" sz="2800" dirty="0" smtClean="0">
                <a:cs typeface="Courier New" pitchFamily="49" charset="0"/>
              </a:rPr>
              <a:t> and </a:t>
            </a:r>
            <a:r>
              <a:rPr lang="en-US" sz="2800" dirty="0" smtClean="0">
                <a:latin typeface="Courier New" pitchFamily="49" charset="0"/>
                <a:cs typeface="Courier New" pitchFamily="49" charset="0"/>
              </a:rPr>
              <a:t>Rear</a:t>
            </a:r>
            <a:r>
              <a:rPr lang="en-US" sz="2800" dirty="0" smtClean="0">
                <a:cs typeface="Courier New" pitchFamily="49" charset="0"/>
              </a:rPr>
              <a:t> are always in the range </a:t>
            </a:r>
            <a:r>
              <a:rPr lang="en-US" sz="2800" dirty="0">
                <a:latin typeface="Courier New" pitchFamily="49" charset="0"/>
                <a:cs typeface="Courier New" pitchFamily="49" charset="0"/>
              </a:rPr>
              <a:t>0</a:t>
            </a:r>
            <a:r>
              <a:rPr lang="en-US" sz="2800" dirty="0" smtClean="0">
                <a:cs typeface="Courier New" pitchFamily="49" charset="0"/>
              </a:rPr>
              <a:t> </a:t>
            </a:r>
            <a:r>
              <a:rPr lang="en-US" sz="2800" dirty="0" smtClean="0">
                <a:cs typeface="Courier New" pitchFamily="49" charset="0"/>
              </a:rPr>
              <a:t>to </a:t>
            </a:r>
            <a:r>
              <a:rPr lang="en-US" sz="2800" dirty="0" smtClean="0">
                <a:latin typeface="Courier New" pitchFamily="49" charset="0"/>
                <a:cs typeface="Courier New" pitchFamily="49" charset="0"/>
              </a:rPr>
              <a:t>N-1</a:t>
            </a:r>
            <a:r>
              <a:rPr lang="en-US" sz="2800" dirty="0" smtClean="0">
                <a:cs typeface="Courier New" pitchFamily="49" charset="0"/>
              </a:rPr>
              <a:t>.</a:t>
            </a:r>
            <a:endParaRPr lang="en-US" sz="2800" dirty="0">
              <a:cs typeface="Courier New" pitchFamily="49" charset="0"/>
            </a:endParaRP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8</a:t>
            </a:fld>
            <a:endParaRPr lang="en-US"/>
          </a:p>
        </p:txBody>
      </p:sp>
    </p:spTree>
    <p:extLst>
      <p:ext uri="{BB962C8B-B14F-4D97-AF65-F5344CB8AC3E}">
        <p14:creationId xmlns:p14="http://schemas.microsoft.com/office/powerpoint/2010/main" val="1232841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the Queue Data Type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QueueTypes.h</a:t>
            </a:r>
            <a:r>
              <a:rPr lang="en-US" sz="2400" dirty="0" smtClean="0">
                <a:latin typeface="Courier New" pitchFamily="49" charset="0"/>
                <a:cs typeface="Courier New" pitchFamily="49" charset="0"/>
              </a:rPr>
              <a:t> */</a:t>
            </a:r>
          </a:p>
          <a:p>
            <a:pPr marL="0" indent="0">
              <a:buNone/>
            </a:pPr>
            <a:endParaRPr lang="en-US" sz="2400" dirty="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#define MAXQUEUESIZE 100</a:t>
            </a:r>
          </a:p>
          <a:p>
            <a:pPr marL="0" indent="0">
              <a:buNone/>
            </a:pPr>
            <a:endParaRPr lang="en-US" sz="2400" dirty="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t</a:t>
            </a:r>
            <a:r>
              <a:rPr lang="en-US" sz="2400" dirty="0" err="1" smtClean="0">
                <a:latin typeface="Courier New" pitchFamily="49" charset="0"/>
                <a:cs typeface="Courier New" pitchFamily="49" charset="0"/>
              </a:rPr>
              <a:t>ypedef</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a:t>
            </a:r>
          </a:p>
          <a:p>
            <a:pPr marL="0" indent="0">
              <a:buNone/>
            </a:pPr>
            <a:r>
              <a:rPr lang="en-US" sz="2400" dirty="0" smtClean="0">
                <a:latin typeface="Courier New" pitchFamily="49" charset="0"/>
                <a:cs typeface="Courier New" pitchFamily="49" charset="0"/>
              </a:rPr>
              <a:t>/* the item type can be arbitrary */</a:t>
            </a:r>
          </a:p>
          <a:p>
            <a:pPr marL="0" indent="0">
              <a:buNone/>
            </a:pPr>
            <a:endParaRPr lang="en-US" sz="2400" dirty="0" smtClean="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t</a:t>
            </a:r>
            <a:r>
              <a:rPr lang="en-US" sz="2400" dirty="0" err="1" smtClean="0">
                <a:latin typeface="Courier New" pitchFamily="49" charset="0"/>
                <a:cs typeface="Courier New" pitchFamily="49" charset="0"/>
              </a:rPr>
              <a:t>ypedef</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struct</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Rear;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Items[MAXQUEUESIZE];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Queue;</a:t>
            </a:r>
          </a:p>
          <a:p>
            <a:pPr marL="0" indent="0">
              <a:buNone/>
            </a:pPr>
            <a:r>
              <a:rPr lang="en-US" sz="2400" dirty="0">
                <a:latin typeface="Courier New" pitchFamily="49" charset="0"/>
                <a:cs typeface="Courier New" pitchFamily="49" charset="0"/>
              </a:rPr>
              <a: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9</a:t>
            </a:fld>
            <a:endParaRPr lang="en-US"/>
          </a:p>
        </p:txBody>
      </p:sp>
    </p:spTree>
    <p:extLst>
      <p:ext uri="{BB962C8B-B14F-4D97-AF65-F5344CB8AC3E}">
        <p14:creationId xmlns:p14="http://schemas.microsoft.com/office/powerpoint/2010/main" val="173440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1374</TotalTime>
  <Words>2111</Words>
  <Application>Microsoft Office PowerPoint</Application>
  <PresentationFormat>On-screen Show (4:3)</PresentationFormat>
  <Paragraphs>408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Queues</vt:lpstr>
      <vt:lpstr>The ADT Queue</vt:lpstr>
      <vt:lpstr>The ADT Queue (cont’d)</vt:lpstr>
      <vt:lpstr>Queue Representations</vt:lpstr>
      <vt:lpstr>Sequential Queue Representations</vt:lpstr>
      <vt:lpstr>Sequential Queue Representations (cont’d)</vt:lpstr>
      <vt:lpstr>Circular Queue Representation</vt:lpstr>
      <vt:lpstr>Circular Queue Representation (cont’d)</vt:lpstr>
      <vt:lpstr>Defining the Queue Data Type</vt:lpstr>
      <vt:lpstr>The Interface File</vt:lpstr>
      <vt:lpstr>The Implementation</vt:lpstr>
      <vt:lpstr>The Implementation (cont’d)</vt:lpstr>
      <vt:lpstr>The Implementation (cont’d)</vt:lpstr>
      <vt:lpstr>The Implementation (cont’d)</vt:lpstr>
      <vt:lpstr>Linked Queue Representation</vt:lpstr>
      <vt:lpstr>Linked Queue Representation (cont’d)</vt:lpstr>
      <vt:lpstr>Defining the Queue Data Type</vt:lpstr>
      <vt:lpstr>The Implementation</vt:lpstr>
      <vt:lpstr>The Implementation (cont’d)</vt:lpstr>
      <vt:lpstr>The Implementation (cont’d)</vt:lpstr>
      <vt:lpstr>The Implementation (cont’d)</vt:lpstr>
      <vt:lpstr>Example main program</vt:lpstr>
      <vt:lpstr>Comparing Linked and Sequential Queue Representations</vt:lpstr>
      <vt:lpstr>Information Hiding Revisited</vt:lpstr>
      <vt:lpstr>The Queue ADT Interface</vt:lpstr>
      <vt:lpstr>The Implementation of the Interface</vt:lpstr>
      <vt:lpstr>The Implementation</vt:lpstr>
      <vt:lpstr>The Implementation (cont’d)</vt:lpstr>
      <vt:lpstr>Queue Simulation</vt:lpstr>
      <vt:lpstr>The Client Program</vt:lpstr>
      <vt:lpstr>Information Hiding Revisited</vt:lpstr>
      <vt:lpstr>Using Queues</vt:lpstr>
      <vt:lpstr>Readings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Queues</dc:title>
  <dc:creator>koubarak</dc:creator>
  <cp:lastModifiedBy>koubarak</cp:lastModifiedBy>
  <cp:revision>103</cp:revision>
  <dcterms:created xsi:type="dcterms:W3CDTF">2016-02-17T13:20:59Z</dcterms:created>
  <dcterms:modified xsi:type="dcterms:W3CDTF">2017-03-08T10:34:51Z</dcterms:modified>
</cp:coreProperties>
</file>