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33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4" r:id="rId69"/>
    <p:sldId id="326" r:id="rId70"/>
    <p:sldId id="327" r:id="rId71"/>
    <p:sldId id="328" r:id="rId72"/>
    <p:sldId id="329" r:id="rId73"/>
    <p:sldId id="330" r:id="rId74"/>
    <p:sldId id="331" r:id="rId75"/>
    <p:sldId id="33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58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A76A-C3B8-4EF1-8F2E-FA13220A64B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EA94-AC54-45F6-AB95-993202CE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4EA94-AC54-45F6-AB95-993202CE804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84C7-B1E8-4EE4-80DC-AAF0A8B2AF52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96C9-A5F8-40A9-BE1D-639FF9FC39FF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F56-3E8F-43D0-B175-F4E6296FE172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D4B-ADA1-4B37-A55C-423251468F42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9C34-1238-434E-99AF-561BDD4713F7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D194-4A51-4A4C-AE9B-1363CFBDEF70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00-5075-400E-9BF9-340B51DA1594}" type="datetime1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2BDF-11B8-482B-B663-4B08EA6E137C}" type="datetime1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CB76-E5DF-413E-8A51-768CF6008494}" type="datetime1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FA36-F43F-4735-B45E-00A6F8E7EE84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5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80B2-DCF0-4C65-8DCF-16D0318D9F8E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9E73-DD11-4200-B60B-E6CA171FB810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Structures and Programming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7FFC-8098-4DE0-8632-F9BFB69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other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e>
                    </m:func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/>
                  <a:t> follows from the properties of proper binary trees and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internal nodes.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Performing update operations in a red-black tree is similar to the operations of binary search trees, but we must additionally take care not to destroy the color properties.</a:t>
                </a:r>
              </a:p>
              <a:p>
                <a:r>
                  <a:rPr lang="en-US" dirty="0"/>
                  <a:t>For an update operation in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it is important to keep in mind the correspondence with a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and the relevant update algorithms for (2,4) trees.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3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us consider the insertion of a new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into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search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until we reach an external node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we replace this node with an internal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having two external-node children.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is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black, else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red. We also color the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black.</a:t>
                </a:r>
              </a:p>
              <a:p>
                <a:r>
                  <a:rPr lang="en-US" dirty="0"/>
                  <a:t>This operation corresponds to inserting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into a node of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with external-node children.</a:t>
                </a:r>
              </a:p>
              <a:p>
                <a:r>
                  <a:rPr lang="en-US" dirty="0"/>
                  <a:t>This operation preserves the root, external, and depth properties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but </a:t>
                </a:r>
                <a:r>
                  <a:rPr lang="en-US" b="1" dirty="0"/>
                  <a:t>it might violate the internal property.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778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Indeed,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is not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and the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is red, then we have </a:t>
                </a:r>
                <a:r>
                  <a:rPr lang="en-US" b="1" dirty="0"/>
                  <a:t>a parent and a child that are both red.</a:t>
                </a:r>
              </a:p>
              <a:p>
                <a:r>
                  <a:rPr lang="en-US" dirty="0"/>
                  <a:t>In this case, by the root property,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cannot be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the internal property (which was previously satisfied), the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must be black.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and its parent are red,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’s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black, we call this violation of the internal property a </a:t>
                </a:r>
                <a:r>
                  <a:rPr lang="en-US" b="1" dirty="0"/>
                  <a:t>double red </a:t>
                </a:r>
                <a:r>
                  <a:rPr lang="en-US" dirty="0"/>
                  <a:t>at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000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remedy a double red, we consider two cases.</a:t>
                </a:r>
              </a:p>
              <a:p>
                <a:r>
                  <a:rPr lang="en-US" b="1" dirty="0"/>
                  <a:t>Case 1: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is black</a:t>
                </a:r>
                <a:r>
                  <a:rPr lang="en-US" dirty="0"/>
                  <a:t>. In this case, the double red denotes the fact that we have created in our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a </a:t>
                </a:r>
                <a:r>
                  <a:rPr lang="en-US" b="1" dirty="0"/>
                  <a:t>malformed</a:t>
                </a:r>
                <a:r>
                  <a:rPr lang="en-US" dirty="0"/>
                  <a:t> replacement for a corresponding 4-node of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which has as its children the four black children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Our malformed replacement has one red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) that is the parent of another red node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) while we want it to have </a:t>
                </a:r>
                <a:r>
                  <a:rPr lang="en-US" b="1" dirty="0"/>
                  <a:t>two red nodes as siblings </a:t>
                </a:r>
                <a:r>
                  <a:rPr lang="en-US" dirty="0"/>
                  <a:t>instead.</a:t>
                </a:r>
              </a:p>
              <a:p>
                <a:r>
                  <a:rPr lang="en-US" dirty="0"/>
                  <a:t>To fix this problem, we perform a </a:t>
                </a:r>
                <a:r>
                  <a:rPr lang="en-US" b="1" dirty="0" err="1"/>
                  <a:t>trinode</a:t>
                </a:r>
                <a:r>
                  <a:rPr lang="en-US" b="1" dirty="0"/>
                  <a:t> restructuring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as follows.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77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Trinode</a:t>
            </a:r>
            <a:r>
              <a:rPr lang="en-US" dirty="0"/>
              <a:t> Restructuring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Take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, and grandparent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and temporarily </a:t>
                </a:r>
                <a:r>
                  <a:rPr lang="en-US" dirty="0" err="1"/>
                  <a:t>relabel</a:t>
                </a:r>
                <a:r>
                  <a:rPr lang="en-US" dirty="0"/>
                  <a:t> them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in left-to-right order,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will be visited in this order by an </a:t>
                </a:r>
                <a:r>
                  <a:rPr lang="en-US" b="1" dirty="0" err="1"/>
                  <a:t>inorder</a:t>
                </a:r>
                <a:r>
                  <a:rPr lang="en-US" dirty="0"/>
                  <a:t> tree traversal.</a:t>
                </a:r>
              </a:p>
              <a:p>
                <a:r>
                  <a:rPr lang="en-US" dirty="0"/>
                  <a:t>Replace the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with the node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and make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keeping </a:t>
                </a:r>
                <a:r>
                  <a:rPr lang="en-US" dirty="0" err="1"/>
                  <a:t>inorder</a:t>
                </a:r>
                <a:r>
                  <a:rPr lang="en-US" dirty="0"/>
                  <a:t> relationships unchanged.</a:t>
                </a:r>
              </a:p>
              <a:p>
                <a:r>
                  <a:rPr lang="en-US" dirty="0"/>
                  <a:t>After restructuring,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black and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red. Thus, the restructuring </a:t>
                </a:r>
                <a:r>
                  <a:rPr lang="en-US" b="1" dirty="0"/>
                  <a:t>eliminates</a:t>
                </a:r>
                <a:r>
                  <a:rPr lang="en-US" dirty="0"/>
                  <a:t> the double red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667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Trinode</a:t>
            </a:r>
            <a:r>
              <a:rPr lang="en-US" dirty="0"/>
              <a:t> Restructuring 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00" y="255857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57808" y="38822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2324349" y="2804427"/>
            <a:ext cx="459206" cy="429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0"/>
          </p:cNvCxnSpPr>
          <p:nvPr/>
        </p:nvCxnSpPr>
        <p:spPr>
          <a:xfrm flipH="1">
            <a:off x="1544108" y="3437135"/>
            <a:ext cx="375351" cy="4451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</p:cNvCxnSpPr>
          <p:nvPr/>
        </p:nvCxnSpPr>
        <p:spPr>
          <a:xfrm>
            <a:off x="3188445" y="280442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8540" y="341848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31783" y="414974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1187532" y="412811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7593" y="251822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7658" y="315063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9862" y="385584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2483" y="38235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83" y="3823583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69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Trinode</a:t>
            </a:r>
            <a:r>
              <a:rPr lang="en-US" dirty="0"/>
              <a:t> Restructuring Graphically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00" y="255857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5880" y="390488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7"/>
          </p:cNvCxnSpPr>
          <p:nvPr/>
        </p:nvCxnSpPr>
        <p:spPr>
          <a:xfrm flipH="1">
            <a:off x="2324349" y="2804427"/>
            <a:ext cx="459206" cy="4290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2324349" y="3440391"/>
            <a:ext cx="317831" cy="46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</p:cNvCxnSpPr>
          <p:nvPr/>
        </p:nvCxnSpPr>
        <p:spPr>
          <a:xfrm>
            <a:off x="3188445" y="280442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1783" y="3448220"/>
            <a:ext cx="176463" cy="375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2512" y="41389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2285604" y="415073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67593" y="251822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9735" y="384967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95857" y="313916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208" y="252879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08" y="3073327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0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Trinode</a:t>
            </a:r>
            <a:r>
              <a:rPr lang="en-US" dirty="0"/>
              <a:t> Restructuring Graphically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5061" y="244153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5880" y="390488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770103" y="2687390"/>
            <a:ext cx="351801" cy="503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2324349" y="3440391"/>
            <a:ext cx="317831" cy="46449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31783" y="3448220"/>
            <a:ext cx="176463" cy="3753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22512" y="41389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2285604" y="415073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2954" y="240118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9735" y="3849676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5978" y="314096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77" y="3857277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228823" y="26814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6346" y="291453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46" y="2914536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9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Trinode</a:t>
            </a:r>
            <a:r>
              <a:rPr lang="en-US" dirty="0"/>
              <a:t> Restructuring Graphically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5061" y="244153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35604" y="319128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0228" y="401639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770103" y="2687390"/>
            <a:ext cx="351801" cy="503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0"/>
          </p:cNvCxnSpPr>
          <p:nvPr/>
        </p:nvCxnSpPr>
        <p:spPr>
          <a:xfrm flipH="1">
            <a:off x="1626528" y="3437135"/>
            <a:ext cx="292931" cy="5792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5940" y="425728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</p:cNvCxnSpPr>
          <p:nvPr/>
        </p:nvCxnSpPr>
        <p:spPr>
          <a:xfrm flipH="1">
            <a:off x="1269952" y="4262244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76056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2954" y="240118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5267" y="315063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7111" y="397574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2954" y="395426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4" y="3954267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54" y="3111899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7391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99" y="216198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68746" y="3325633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1999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923928" y="3335300"/>
            <a:ext cx="648072" cy="33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228823" y="268145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248877" y="346210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1736" y="2931571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36" y="2931571"/>
                <a:ext cx="42849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7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Red-Black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AVL trees and (2,4) trees have very nice properties, but:</a:t>
                </a:r>
              </a:p>
              <a:p>
                <a:pPr lvl="1"/>
                <a:r>
                  <a:rPr lang="en-US" dirty="0"/>
                  <a:t>AVL trees might need many rotations after a removal</a:t>
                </a:r>
              </a:p>
              <a:p>
                <a:pPr lvl="1"/>
                <a:r>
                  <a:rPr lang="en-US" dirty="0"/>
                  <a:t>(2,4) trees might require many split or fusion operations after an update</a:t>
                </a:r>
              </a:p>
              <a:p>
                <a:r>
                  <a:rPr lang="en-US" b="1" dirty="0"/>
                  <a:t>Red-black trees </a:t>
                </a:r>
                <a:r>
                  <a:rPr lang="en-US" dirty="0"/>
                  <a:t>are a data structure which requires 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structural changes after an update in order to remain balanced.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74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898E-8984-4999-92B1-66DF4010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Trinode</a:t>
            </a:r>
            <a:r>
              <a:rPr lang="en-US" dirty="0"/>
              <a:t> Restructuring vs.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3FFC-C0D8-4B55-AC20-B82FAF414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trinode</a:t>
            </a:r>
            <a:r>
              <a:rPr lang="en-US" dirty="0"/>
              <a:t> restructuring operations are essentially the four kinds of rotations we discussed for AVL trees.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DFE8A-05D2-4DBA-9E73-16E33C20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404B6-1671-42D4-8406-6DA848ED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Case 2: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/>
                  <a:t> is red</a:t>
                </a:r>
                <a:r>
                  <a:rPr lang="en-US" dirty="0"/>
                  <a:t>. In this case, the double red denotes an overflow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 To fix the problem, we perform the equivalent of a split operation. Namely, we do a </a:t>
                </a:r>
                <a:r>
                  <a:rPr lang="en-US" b="1" dirty="0"/>
                  <a:t>recoloring</a:t>
                </a:r>
                <a:r>
                  <a:rPr lang="en-US" dirty="0"/>
                  <a:t>: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black and their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red (unless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is the root, in which case it is colored black).</a:t>
                </a:r>
              </a:p>
              <a:p>
                <a:r>
                  <a:rPr lang="en-US" dirty="0"/>
                  <a:t>It is possible that, after such a recoloring, the double red problem </a:t>
                </a:r>
                <a:r>
                  <a:rPr lang="en-US" b="1" dirty="0"/>
                  <a:t>reappears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has a red parent). Then, we repeat the consideration of the two cases. </a:t>
                </a:r>
              </a:p>
              <a:p>
                <a:r>
                  <a:rPr lang="en-US" dirty="0"/>
                  <a:t>Thus, a recoloring either eliminates the double red problem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or propagates it to the grandparent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continue going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performing recoloring until we finally resolve the double red problem (either with a final recoloring or a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restructuring).</a:t>
                </a:r>
              </a:p>
              <a:p>
                <a:r>
                  <a:rPr lang="en-US" dirty="0"/>
                  <a:t>Thus, the number of </a:t>
                </a:r>
                <a:r>
                  <a:rPr lang="en-US" dirty="0" err="1"/>
                  <a:t>recolorings</a:t>
                </a:r>
                <a:r>
                  <a:rPr lang="en-US" dirty="0"/>
                  <a:t> caused by insertion is no more than half the height of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that is, no more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 by the previous proposition.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0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7" y="3294650"/>
            <a:ext cx="158417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3768" y="375293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91680" y="374669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6" idx="0"/>
          </p:cNvCxnSpPr>
          <p:nvPr/>
        </p:nvCxnSpPr>
        <p:spPr>
          <a:xfrm flipH="1">
            <a:off x="4943719" y="3588433"/>
            <a:ext cx="286469" cy="4147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14186" y="3335300"/>
            <a:ext cx="13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10 20 30 40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70863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397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1403647" y="3670390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8497" y="366229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0"/>
          </p:cNvCxnSpPr>
          <p:nvPr/>
        </p:nvCxnSpPr>
        <p:spPr>
          <a:xfrm flipV="1">
            <a:off x="6154444" y="1844824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57419" y="40032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580353" y="423565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37030" y="426224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9044" y="396255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5906" y="327743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22" name="Straight Connector 21"/>
          <p:cNvCxnSpPr>
            <a:stCxn id="6" idx="4"/>
          </p:cNvCxnSpPr>
          <p:nvPr/>
        </p:nvCxnSpPr>
        <p:spPr>
          <a:xfrm>
            <a:off x="2195736" y="3750133"/>
            <a:ext cx="0" cy="30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172552" y="2553620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56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Recoloring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7" y="3294650"/>
            <a:ext cx="86409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08417" y="369735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00741" y="369582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6" idx="0"/>
          </p:cNvCxnSpPr>
          <p:nvPr/>
        </p:nvCxnSpPr>
        <p:spPr>
          <a:xfrm flipH="1">
            <a:off x="4943719" y="3588433"/>
            <a:ext cx="286469" cy="4147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7" y="230278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70863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397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543372" y="366398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59831" y="36572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0"/>
          </p:cNvCxnSpPr>
          <p:nvPr/>
        </p:nvCxnSpPr>
        <p:spPr>
          <a:xfrm flipV="1">
            <a:off x="6154444" y="1844824"/>
            <a:ext cx="361772" cy="7410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57419" y="40032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4580353" y="4235659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37030" y="426224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49044" y="396255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5906" y="327743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30139" y="3760913"/>
            <a:ext cx="0" cy="30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26" y="3958076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2627784" y="3354045"/>
            <a:ext cx="511712" cy="33669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56410" y="2410194"/>
            <a:ext cx="1328057" cy="45548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6" idx="0"/>
          </p:cNvCxnSpPr>
          <p:nvPr/>
        </p:nvCxnSpPr>
        <p:spPr>
          <a:xfrm flipH="1">
            <a:off x="1835696" y="2831705"/>
            <a:ext cx="504056" cy="4629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5" idx="0"/>
          </p:cNvCxnSpPr>
          <p:nvPr/>
        </p:nvCxnSpPr>
        <p:spPr>
          <a:xfrm>
            <a:off x="2620438" y="2873886"/>
            <a:ext cx="263202" cy="4801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42722" y="2453269"/>
            <a:ext cx="8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30 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68002" y="3321404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65167" y="3337725"/>
            <a:ext cx="81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7503" y="2714170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57276" y="2697805"/>
            <a:ext cx="4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802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now see some examples of insertions in an initially empty red-black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1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72516" y="22340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59338" y="22527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5"/>
          </p:cNvCxnSpPr>
          <p:nvPr/>
        </p:nvCxnSpPr>
        <p:spPr>
          <a:xfrm>
            <a:off x="4631853" y="2068678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3"/>
          </p:cNvCxnSpPr>
          <p:nvPr/>
        </p:nvCxnSpPr>
        <p:spPr>
          <a:xfrm flipH="1">
            <a:off x="4143108" y="2068678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1960" y="177281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7867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3871" y="278092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793" y="239611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flipH="1">
            <a:off x="4058338" y="2068678"/>
            <a:ext cx="168625" cy="32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6345" y="178217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494807" y="232410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5"/>
            <a:endCxn id="18" idx="0"/>
          </p:cNvCxnSpPr>
          <p:nvPr/>
        </p:nvCxnSpPr>
        <p:spPr>
          <a:xfrm>
            <a:off x="4631853" y="2068678"/>
            <a:ext cx="149254" cy="255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729" y="2584101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29408" y="27860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</p:cNvCxnSpPr>
          <p:nvPr/>
        </p:nvCxnSpPr>
        <p:spPr>
          <a:xfrm flipH="1">
            <a:off x="4494807" y="2569954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807" y="22834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6015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12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89793" y="239611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43108" y="182282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3" idx="0"/>
          </p:cNvCxnSpPr>
          <p:nvPr/>
        </p:nvCxnSpPr>
        <p:spPr>
          <a:xfrm flipH="1">
            <a:off x="4058338" y="2068678"/>
            <a:ext cx="168625" cy="327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6345" y="178217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494807" y="2324103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4" idx="5"/>
            <a:endCxn id="18" idx="0"/>
          </p:cNvCxnSpPr>
          <p:nvPr/>
        </p:nvCxnSpPr>
        <p:spPr>
          <a:xfrm>
            <a:off x="4631853" y="2068678"/>
            <a:ext cx="149254" cy="255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83150" y="2583717"/>
            <a:ext cx="143561" cy="3546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69116" y="300203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  <a:endCxn id="20" idx="0"/>
          </p:cNvCxnSpPr>
          <p:nvPr/>
        </p:nvCxnSpPr>
        <p:spPr>
          <a:xfrm flipH="1">
            <a:off x="4437661" y="2569954"/>
            <a:ext cx="141001" cy="4320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807" y="22834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660" y="338685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365518" y="319002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1197" y="33919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4926596" y="31758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82357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1197" y="33919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4926596" y="31758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30651" y="338497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60509" y="318814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8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15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29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29045" y="363778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794445" y="3202802"/>
            <a:ext cx="281611" cy="4298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4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red-black tree </a:t>
            </a:r>
            <a:r>
              <a:rPr lang="en-US" dirty="0"/>
              <a:t>is a binary search tree with nodes colored red and black in a way that satisfies the following properties:</a:t>
            </a:r>
          </a:p>
          <a:p>
            <a:pPr lvl="1"/>
            <a:r>
              <a:rPr lang="en-US" b="1" dirty="0"/>
              <a:t>Root Property</a:t>
            </a:r>
            <a:r>
              <a:rPr lang="en-US" dirty="0"/>
              <a:t>: The root is black.</a:t>
            </a:r>
          </a:p>
          <a:p>
            <a:pPr lvl="1"/>
            <a:r>
              <a:rPr lang="en-US" b="1" dirty="0"/>
              <a:t>External Property</a:t>
            </a:r>
            <a:r>
              <a:rPr lang="en-US" dirty="0"/>
              <a:t>: Every external node is black.</a:t>
            </a:r>
          </a:p>
          <a:p>
            <a:pPr lvl="1"/>
            <a:r>
              <a:rPr lang="en-US" b="1" dirty="0"/>
              <a:t>Internal Property</a:t>
            </a:r>
            <a:r>
              <a:rPr lang="en-US" dirty="0"/>
              <a:t>: The children of  a red node are black.</a:t>
            </a:r>
          </a:p>
          <a:p>
            <a:pPr lvl="1"/>
            <a:r>
              <a:rPr lang="en-US" b="1" dirty="0"/>
              <a:t>Depth Property</a:t>
            </a:r>
            <a:r>
              <a:rPr lang="en-US" dirty="0"/>
              <a:t>: All the external nodes have the same </a:t>
            </a:r>
            <a:r>
              <a:rPr lang="en-US" b="1" dirty="0"/>
              <a:t>black depth</a:t>
            </a:r>
            <a:r>
              <a:rPr lang="en-US" dirty="0"/>
              <a:t>, defined as the number of black ancestors minus one (recall that a node is an ancestor of itself).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2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91498" y="34337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21356" y="323693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24763" y="367996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4893308" y="3175876"/>
            <a:ext cx="117143" cy="5040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21088" y="34388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786487" y="322278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06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82434" y="297067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25976" y="29383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293534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782279" y="2596880"/>
            <a:ext cx="344432" cy="3414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8518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6209" y="365697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26596" y="293002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>
            <a:off x="4221356" y="3236936"/>
            <a:ext cx="223398" cy="42003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85950" y="363778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4954495" y="3175876"/>
            <a:ext cx="55956" cy="4619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83150" y="288937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</p:cNvCxnSpPr>
          <p:nvPr/>
        </p:nvCxnSpPr>
        <p:spPr>
          <a:xfrm flipH="1">
            <a:off x="4126882" y="2596880"/>
            <a:ext cx="250507" cy="373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8685" y="3202802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13002" y="35359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47603" y="399785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513002" y="3781798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69556" y="349529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7057" y="399089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946915" y="3794066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28112" y="357659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71654" y="35442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37176" y="403968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767034" y="3842858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41780" y="3203984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66766" y="404476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332165" y="382871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00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4167" y="364297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90565" y="3214106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34882" y="35472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69483" y="400915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3"/>
          </p:cNvCxnSpPr>
          <p:nvPr/>
        </p:nvCxnSpPr>
        <p:spPr>
          <a:xfrm flipH="1">
            <a:off x="5734882" y="379310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91436" y="35066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8937" y="400219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6168795" y="3805370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60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14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04167" y="364297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6" idx="0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90565" y="3214106"/>
            <a:ext cx="344432" cy="3414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34882" y="35472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91436" y="35066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44208" y="42415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6168795" y="3805370"/>
            <a:ext cx="343958" cy="4361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598237" y="3835283"/>
            <a:ext cx="300200" cy="4559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412749" y="416955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98122" y="46658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463521" y="444977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2109" y="413153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15870" y="46394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845728" y="444259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30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4" idx="0"/>
          </p:cNvCxnSpPr>
          <p:nvPr/>
        </p:nvCxnSpPr>
        <p:spPr>
          <a:xfrm>
            <a:off x="5596823" y="3190749"/>
            <a:ext cx="432224" cy="4054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2747" y="359619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935" y="354725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71307" y="405603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6264287" y="3824929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0613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983587" y="3864482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83319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548718" y="385033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19690" y="406639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H="1">
            <a:off x="3388095" y="385237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92150" y="407276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22008" y="3875933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71785" y="408417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37184" y="386812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89533" y="405777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19391" y="3860944"/>
            <a:ext cx="133678" cy="1968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682773" y="40561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748172" y="3840076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24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18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1140" y="354963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08318" y="3796114"/>
            <a:ext cx="300367" cy="3683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248596" y="46161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313995" y="440006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2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248596" y="46161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313995" y="4400062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71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16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 flipH="1">
            <a:off x="5072712" y="3187180"/>
            <a:ext cx="159619" cy="4557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786412" y="358790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58318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2371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45772" y="354988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293391" y="426865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232331" y="3864482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292366" y="4434912"/>
            <a:ext cx="160901" cy="4403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611116" y="42773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7" idx="0"/>
          </p:cNvCxnSpPr>
          <p:nvPr/>
        </p:nvCxnSpPr>
        <p:spPr>
          <a:xfrm flipH="1">
            <a:off x="5679661" y="3845619"/>
            <a:ext cx="152399" cy="4317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958515" y="488108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30937" y="484043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87075" y="53409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6480055" y="5109810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898541" y="534101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963940" y="5124957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04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21286" y="46599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374520" y="4443929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0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of 17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39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022270" y="48040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689" y="47655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79700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6507087" y="5051382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94653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047887" y="505617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6" idx="0"/>
          </p:cNvCxnSpPr>
          <p:nvPr/>
        </p:nvCxnSpPr>
        <p:spPr>
          <a:xfrm flipH="1">
            <a:off x="6308570" y="4427806"/>
            <a:ext cx="124855" cy="376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(2,4)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58" y="158193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4</a:t>
            </a:fld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2337459" y="3847869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7458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96036" y="3874475"/>
            <a:ext cx="88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3   4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80868" y="43859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31129" y="442911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42384" y="406093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3" idx="3"/>
          </p:cNvCxnSpPr>
          <p:nvPr/>
        </p:nvCxnSpPr>
        <p:spPr>
          <a:xfrm flipH="1">
            <a:off x="4766003" y="4306788"/>
            <a:ext cx="60236" cy="131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5"/>
          </p:cNvCxnSpPr>
          <p:nvPr/>
        </p:nvCxnSpPr>
        <p:spPr>
          <a:xfrm>
            <a:off x="5231129" y="4306788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0" idx="3"/>
            <a:endCxn id="6" idx="0"/>
          </p:cNvCxnSpPr>
          <p:nvPr/>
        </p:nvCxnSpPr>
        <p:spPr>
          <a:xfrm flipH="1">
            <a:off x="2813342" y="3199646"/>
            <a:ext cx="970018" cy="6482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0" idx="5"/>
            <a:endCxn id="23" idx="0"/>
          </p:cNvCxnSpPr>
          <p:nvPr/>
        </p:nvCxnSpPr>
        <p:spPr>
          <a:xfrm>
            <a:off x="4456359" y="3199646"/>
            <a:ext cx="572325" cy="8612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95189" y="438125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60" idx="4"/>
            <a:endCxn id="48" idx="0"/>
          </p:cNvCxnSpPr>
          <p:nvPr/>
        </p:nvCxnSpPr>
        <p:spPr>
          <a:xfrm flipH="1">
            <a:off x="4058665" y="3262918"/>
            <a:ext cx="61195" cy="6250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80869" y="4234040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64960" y="422935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67357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51188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5368" y="441657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55246" y="439152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19872" y="3887976"/>
            <a:ext cx="1277586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27320" y="446353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5507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516589" y="44369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455080" y="428501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86360" y="428501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95866" y="4327000"/>
            <a:ext cx="25710" cy="1356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6234" y="3931395"/>
            <a:ext cx="8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6   7   8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03952" y="401849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67" name="Straight Connector 66"/>
          <p:cNvCxnSpPr>
            <a:endCxn id="40" idx="0"/>
          </p:cNvCxnSpPr>
          <p:nvPr/>
        </p:nvCxnSpPr>
        <p:spPr>
          <a:xfrm flipH="1">
            <a:off x="5663913" y="4246484"/>
            <a:ext cx="87348" cy="170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35902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42068" y="441020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509673" y="3844913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725838" y="39803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58" idx="3"/>
            <a:endCxn id="63" idx="0"/>
          </p:cNvCxnSpPr>
          <p:nvPr/>
        </p:nvCxnSpPr>
        <p:spPr>
          <a:xfrm flipH="1">
            <a:off x="5985556" y="3148729"/>
            <a:ext cx="273437" cy="6961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8" idx="5"/>
            <a:endCxn id="64" idx="0"/>
          </p:cNvCxnSpPr>
          <p:nvPr/>
        </p:nvCxnSpPr>
        <p:spPr>
          <a:xfrm>
            <a:off x="6663883" y="3148729"/>
            <a:ext cx="348255" cy="8315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3" idx="5"/>
            <a:endCxn id="38" idx="0"/>
          </p:cNvCxnSpPr>
          <p:nvPr/>
        </p:nvCxnSpPr>
        <p:spPr>
          <a:xfrm>
            <a:off x="6322055" y="4213689"/>
            <a:ext cx="97678" cy="205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4" idx="5"/>
          </p:cNvCxnSpPr>
          <p:nvPr/>
        </p:nvCxnSpPr>
        <p:spPr>
          <a:xfrm>
            <a:off x="7214583" y="4226163"/>
            <a:ext cx="113811" cy="161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4" idx="3"/>
          </p:cNvCxnSpPr>
          <p:nvPr/>
        </p:nvCxnSpPr>
        <p:spPr>
          <a:xfrm flipH="1">
            <a:off x="6725838" y="4226163"/>
            <a:ext cx="83855" cy="187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44359" y="3877152"/>
            <a:ext cx="8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13    14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94690" y="393030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50" name="Oval 49"/>
          <p:cNvSpPr/>
          <p:nvPr/>
        </p:nvSpPr>
        <p:spPr>
          <a:xfrm>
            <a:off x="5104740" y="206084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8595" y="202019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8" name="Oval 57"/>
          <p:cNvSpPr/>
          <p:nvPr/>
        </p:nvSpPr>
        <p:spPr>
          <a:xfrm>
            <a:off x="6175138" y="290287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43977" y="2830870"/>
            <a:ext cx="951765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50" idx="3"/>
            <a:endCxn id="60" idx="0"/>
          </p:cNvCxnSpPr>
          <p:nvPr/>
        </p:nvCxnSpPr>
        <p:spPr>
          <a:xfrm flipH="1">
            <a:off x="4119860" y="2306699"/>
            <a:ext cx="1068735" cy="5241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0" idx="5"/>
            <a:endCxn id="58" idx="0"/>
          </p:cNvCxnSpPr>
          <p:nvPr/>
        </p:nvCxnSpPr>
        <p:spPr>
          <a:xfrm>
            <a:off x="5593485" y="2306699"/>
            <a:ext cx="867953" cy="5961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7006" y="2862228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5  10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0122" y="28417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11960" y="443851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4211960" y="4316191"/>
            <a:ext cx="83855" cy="13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771252" y="441889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2839797" y="4289233"/>
            <a:ext cx="0" cy="126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73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 – Double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98987" y="299229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53729" y="293173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21518" cy="3444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4" name="Oval 23"/>
          <p:cNvSpPr/>
          <p:nvPr/>
        </p:nvSpPr>
        <p:spPr>
          <a:xfrm>
            <a:off x="5148476" y="294132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07572" y="3187180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90869" y="29006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>
            <a:stCxn id="18" idx="3"/>
            <a:endCxn id="14" idx="0"/>
          </p:cNvCxnSpPr>
          <p:nvPr/>
        </p:nvCxnSpPr>
        <p:spPr>
          <a:xfrm flipH="1">
            <a:off x="3285287" y="2596880"/>
            <a:ext cx="823081" cy="395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4630" y="3187180"/>
            <a:ext cx="313690" cy="4208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48205" y="359976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12221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1" name="Oval 30"/>
          <p:cNvSpPr/>
          <p:nvPr/>
        </p:nvSpPr>
        <p:spPr>
          <a:xfrm>
            <a:off x="2544665" y="35982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88207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053729" y="42610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983587" y="3864482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58333" y="3225608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507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483619" y="3850335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3446223" y="3266020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88095" y="360651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29264" y="425522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397809" y="3852370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8389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1843" y="426844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822008" y="3875933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21272" y="359976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32693" y="427352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11358" y="3850335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1040" y="35658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18406" y="427714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66273" y="3870104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236950" y="3845619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08570" y="415618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65124" y="411553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7130" y="461602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6830110" y="4384915"/>
            <a:ext cx="175565" cy="2311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695459" y="3845619"/>
            <a:ext cx="136601" cy="3512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09159" y="41968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481423" y="415578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966589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893976" y="4444217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81542" y="466506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434776" y="4449010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022270" y="480400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689" y="47655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79700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6507087" y="5051382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994653" y="52722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047887" y="5056175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6" idx="0"/>
          </p:cNvCxnSpPr>
          <p:nvPr/>
        </p:nvCxnSpPr>
        <p:spPr>
          <a:xfrm flipH="1">
            <a:off x="6308570" y="4427806"/>
            <a:ext cx="124855" cy="3761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30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85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insertion of a key-value entry in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and requires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recolorings</a:t>
                </a:r>
                <a:r>
                  <a:rPr lang="en-US" dirty="0"/>
                  <a:t> and one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4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us now remove an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from a red-black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proceed like in a binary tree search searching for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storing such an entry.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does not have an external-node child, we find the internal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following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in the </a:t>
                </a:r>
                <a:r>
                  <a:rPr lang="en-US" dirty="0" err="1"/>
                  <a:t>inorder</a:t>
                </a:r>
                <a:r>
                  <a:rPr lang="en-US" dirty="0"/>
                  <a:t> traversal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This node has an external-node child. We move the entry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and perform the removal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Thus, we may consider only the removal of an entry with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stored at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with an external-node 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44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1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 remove the entry with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from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with an external-node child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we proceed as follows.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be the sibling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 We remove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a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was red (hence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black)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red (hence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was black), we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black and we are done.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3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16276" y="281183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65740" y="173171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6356" y="353191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5"/>
            <a:endCxn id="8" idx="0"/>
          </p:cNvCxnSpPr>
          <p:nvPr/>
        </p:nvCxnSpPr>
        <p:spPr>
          <a:xfrm>
            <a:off x="2805021" y="3057690"/>
            <a:ext cx="299880" cy="4742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896076" y="345991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3"/>
            <a:endCxn id="11" idx="0"/>
          </p:cNvCxnSpPr>
          <p:nvPr/>
        </p:nvCxnSpPr>
        <p:spPr>
          <a:xfrm flipH="1">
            <a:off x="2182376" y="3057690"/>
            <a:ext cx="217755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7708" y="169106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08" y="1691069"/>
                <a:ext cx="28803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7" idx="5"/>
            <a:endCxn id="6" idx="0"/>
          </p:cNvCxnSpPr>
          <p:nvPr/>
        </p:nvCxnSpPr>
        <p:spPr>
          <a:xfrm>
            <a:off x="1854485" y="1977570"/>
            <a:ext cx="748091" cy="8342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0955" y="340067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55" y="3400671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42348" y="277118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48" y="2771189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8044" y="341926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44" y="3419261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676" y="277118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676" y="2771189"/>
                <a:ext cx="28803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364088" y="173171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46113" y="173171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13" y="1731719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372200" y="27696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3031" y="28118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31" y="2811839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1" idx="5"/>
            <a:endCxn id="23" idx="0"/>
          </p:cNvCxnSpPr>
          <p:nvPr/>
        </p:nvCxnSpPr>
        <p:spPr>
          <a:xfrm>
            <a:off x="5852833" y="1977570"/>
            <a:ext cx="805667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306160" y="51710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55624" y="409089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28700" y="589109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/>
            <a:endCxn id="29" idx="0"/>
          </p:cNvCxnSpPr>
          <p:nvPr/>
        </p:nvCxnSpPr>
        <p:spPr>
          <a:xfrm>
            <a:off x="2797365" y="5416867"/>
            <a:ext cx="299880" cy="4742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885960" y="581908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3"/>
            <a:endCxn id="31" idx="0"/>
          </p:cNvCxnSpPr>
          <p:nvPr/>
        </p:nvCxnSpPr>
        <p:spPr>
          <a:xfrm flipH="1">
            <a:off x="2172260" y="5416867"/>
            <a:ext cx="217755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7592" y="405024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92" y="4050246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28" idx="5"/>
            <a:endCxn id="27" idx="0"/>
          </p:cNvCxnSpPr>
          <p:nvPr/>
        </p:nvCxnSpPr>
        <p:spPr>
          <a:xfrm>
            <a:off x="1844369" y="4336747"/>
            <a:ext cx="748091" cy="8342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43299" y="57598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99" y="5759848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32232" y="51303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32" y="5130366"/>
                <a:ext cx="28803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97928" y="57784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28" y="5778438"/>
                <a:ext cx="28803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58560" y="51303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60" y="5130366"/>
                <a:ext cx="288032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353972" y="409089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35997" y="40908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97" y="4090896"/>
                <a:ext cx="28803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362084" y="51288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42915" y="517101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15" y="5171016"/>
                <a:ext cx="28803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stCxn id="39" idx="5"/>
            <a:endCxn id="41" idx="0"/>
          </p:cNvCxnSpPr>
          <p:nvPr/>
        </p:nvCxnSpPr>
        <p:spPr>
          <a:xfrm>
            <a:off x="5842717" y="4336747"/>
            <a:ext cx="805667" cy="7920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3739853" y="2353978"/>
            <a:ext cx="1296144" cy="39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883869" y="4732791"/>
            <a:ext cx="1296144" cy="390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2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If, instead,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black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black, then, to preserve the </a:t>
                </a:r>
                <a:r>
                  <a:rPr lang="en-US" b="1" dirty="0"/>
                  <a:t>depth property</a:t>
                </a:r>
                <a:r>
                  <a:rPr lang="en-US" dirty="0"/>
                  <a:t>, we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fictitious </a:t>
                </a:r>
                <a:r>
                  <a:rPr lang="en-US" b="1" dirty="0"/>
                  <a:t>double black </a:t>
                </a:r>
                <a:r>
                  <a:rPr lang="en-US" dirty="0"/>
                  <a:t>color.</a:t>
                </a:r>
              </a:p>
              <a:p>
                <a:r>
                  <a:rPr lang="en-US" dirty="0"/>
                  <a:t>We now have a color violation, called the </a:t>
                </a:r>
                <a:r>
                  <a:rPr lang="en-US" b="1" dirty="0"/>
                  <a:t>double black problem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double black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denotes an </a:t>
                </a:r>
                <a:r>
                  <a:rPr lang="en-US" b="1" dirty="0"/>
                  <a:t>underflow</a:t>
                </a:r>
                <a:r>
                  <a:rPr lang="en-US" dirty="0"/>
                  <a:t>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remedy the double-black problem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we proceed as follows.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37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4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Case 1: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 is black and has a red child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Resolving this case corresponds to a </a:t>
                </a:r>
                <a:r>
                  <a:rPr lang="en-US" b="1" dirty="0"/>
                  <a:t>transfer</a:t>
                </a:r>
                <a:r>
                  <a:rPr lang="en-US" dirty="0"/>
                  <a:t> operation in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perform a </a:t>
                </a:r>
                <a:r>
                  <a:rPr lang="en-US" b="1" dirty="0" err="1"/>
                  <a:t>trinode</a:t>
                </a:r>
                <a:r>
                  <a:rPr lang="en-US" b="1" dirty="0"/>
                  <a:t> restructuring</a:t>
                </a:r>
                <a:r>
                  <a:rPr lang="en-US" dirty="0"/>
                  <a:t>: we take the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and grandparent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we label them temporarily left to right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and we 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with the node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making it parent of the other two nodes.</a:t>
                </a:r>
              </a:p>
              <a:p>
                <a:r>
                  <a:rPr lang="en-US" dirty="0"/>
                  <a:t>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black,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the former color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and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black.</a:t>
                </a:r>
              </a:p>
              <a:p>
                <a:r>
                  <a:rPr lang="en-US" dirty="0"/>
                  <a:t>This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 eliminates the double black problem.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074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4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Restructuring a Red-Black Tree to Remedy the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4"/>
            <a:endCxn id="7" idx="0"/>
          </p:cNvCxnSpPr>
          <p:nvPr/>
        </p:nvCxnSpPr>
        <p:spPr>
          <a:xfrm flipH="1">
            <a:off x="1798803" y="2846608"/>
            <a:ext cx="935215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1259632" y="343713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 flipH="1">
            <a:off x="4789756" y="3588433"/>
            <a:ext cx="440432" cy="6210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68992" y="3571524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30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Oval 43"/>
          <p:cNvSpPr/>
          <p:nvPr/>
        </p:nvSpPr>
        <p:spPr>
          <a:xfrm>
            <a:off x="4503456" y="42094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90443" y="416879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62471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71" y="417030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413897" y="443550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17123" y="44571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77925" y="3472399"/>
            <a:ext cx="0" cy="2589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23728" y="3436055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91230" y="3150634"/>
            <a:ext cx="80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06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Restructuring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4"/>
            <a:endCxn id="7" idx="0"/>
          </p:cNvCxnSpPr>
          <p:nvPr/>
        </p:nvCxnSpPr>
        <p:spPr>
          <a:xfrm flipH="1">
            <a:off x="1798803" y="2846608"/>
            <a:ext cx="935215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1259632" y="343713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5581613" y="3601854"/>
            <a:ext cx="569699" cy="6075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69192" y="358843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30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10" y="3255725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5865012" y="420944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51999" y="416879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4027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027" y="4170300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775453" y="443550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8679" y="4457130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777925" y="3472399"/>
            <a:ext cx="0" cy="2589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23728" y="3436055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91230" y="3150634"/>
            <a:ext cx="80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2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88" y="149321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0480-70A4-412E-84A2-464D723EEE2F}" type="slidenum">
              <a:rPr lang="el-GR" smtClean="0"/>
              <a:t>5</a:t>
            </a:fld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3080869" y="414521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47133" y="3356992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82997" y="323034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80870" y="399331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252768" y="307843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58529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10060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658530" y="4853382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79831" y="484926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603311" y="371913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79703" y="177281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179291" y="23578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32457" y="22449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24858" y="283913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67197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44829" y="283913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79157" y="27655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8529" y="373457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06691" y="3747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0" idx="3"/>
          </p:cNvCxnSpPr>
          <p:nvPr/>
        </p:nvCxnSpPr>
        <p:spPr>
          <a:xfrm flipH="1">
            <a:off x="3683347" y="2018667"/>
            <a:ext cx="880211" cy="3702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0" idx="5"/>
            <a:endCxn id="58" idx="1"/>
          </p:cNvCxnSpPr>
          <p:nvPr/>
        </p:nvCxnSpPr>
        <p:spPr>
          <a:xfrm>
            <a:off x="4968448" y="2018667"/>
            <a:ext cx="847864" cy="2684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7" idx="3"/>
            <a:endCxn id="65" idx="7"/>
          </p:cNvCxnSpPr>
          <p:nvPr/>
        </p:nvCxnSpPr>
        <p:spPr>
          <a:xfrm flipH="1">
            <a:off x="2755942" y="2603671"/>
            <a:ext cx="507204" cy="277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7" idx="5"/>
            <a:endCxn id="60" idx="1"/>
          </p:cNvCxnSpPr>
          <p:nvPr/>
        </p:nvCxnSpPr>
        <p:spPr>
          <a:xfrm>
            <a:off x="3668036" y="2603671"/>
            <a:ext cx="540677" cy="277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8" idx="3"/>
            <a:endCxn id="66" idx="7"/>
          </p:cNvCxnSpPr>
          <p:nvPr/>
        </p:nvCxnSpPr>
        <p:spPr>
          <a:xfrm flipH="1">
            <a:off x="5433574" y="2490785"/>
            <a:ext cx="382738" cy="3905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8" idx="5"/>
            <a:endCxn id="70" idx="1"/>
          </p:cNvCxnSpPr>
          <p:nvPr/>
        </p:nvCxnSpPr>
        <p:spPr>
          <a:xfrm>
            <a:off x="6221202" y="2490785"/>
            <a:ext cx="641810" cy="3168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4"/>
            <a:endCxn id="72" idx="0"/>
          </p:cNvCxnSpPr>
          <p:nvPr/>
        </p:nvCxnSpPr>
        <p:spPr>
          <a:xfrm>
            <a:off x="2553497" y="3127162"/>
            <a:ext cx="339494" cy="6199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3"/>
          </p:cNvCxnSpPr>
          <p:nvPr/>
        </p:nvCxnSpPr>
        <p:spPr>
          <a:xfrm flipH="1">
            <a:off x="3889611" y="3084981"/>
            <a:ext cx="319102" cy="6341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0" idx="5"/>
            <a:endCxn id="71" idx="0"/>
          </p:cNvCxnSpPr>
          <p:nvPr/>
        </p:nvCxnSpPr>
        <p:spPr>
          <a:xfrm>
            <a:off x="4613603" y="3084981"/>
            <a:ext cx="331226" cy="649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350936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08713" y="458253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64" idx="3"/>
            <a:endCxn id="80" idx="0"/>
          </p:cNvCxnSpPr>
          <p:nvPr/>
        </p:nvCxnSpPr>
        <p:spPr>
          <a:xfrm flipH="1">
            <a:off x="3637236" y="3964986"/>
            <a:ext cx="49930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4" idx="5"/>
            <a:endCxn id="81" idx="0"/>
          </p:cNvCxnSpPr>
          <p:nvPr/>
        </p:nvCxnSpPr>
        <p:spPr>
          <a:xfrm>
            <a:off x="4092056" y="3964986"/>
            <a:ext cx="402957" cy="6175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344358" y="500528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3414129" y="485338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821066" y="500116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821067" y="4849263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6" idx="5"/>
            <a:endCxn id="23" idx="0"/>
          </p:cNvCxnSpPr>
          <p:nvPr/>
        </p:nvCxnSpPr>
        <p:spPr>
          <a:xfrm>
            <a:off x="5433574" y="3084981"/>
            <a:ext cx="699859" cy="2720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351188" y="374300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78588" y="37471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51189" y="3591097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848359" y="3595216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283212" y="31408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283213" y="2988949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733300" y="314897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6803071" y="2997073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658766" y="41601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4728537" y="4008242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162584" y="414168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162585" y="3989776"/>
            <a:ext cx="68544" cy="1472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44122" y="1732166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42334" y="2308982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2392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5072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09248" y="2793111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169842" y="280428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6312" y="220291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63012" y="271126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915677" y="3300457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48295" y="367848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722948" y="369392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426414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273132" y="45418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538146" y="411575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2607917" y="3963849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872159" y="32209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4941930" y="3069081"/>
            <a:ext cx="72008" cy="147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7246" y="5445224"/>
            <a:ext cx="590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figures, we use </a:t>
            </a:r>
            <a:r>
              <a:rPr lang="en-US" b="1" dirty="0"/>
              <a:t>light blue color instead of black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133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4"/>
          </p:cNvCxnSpPr>
          <p:nvPr/>
        </p:nvCxnSpPr>
        <p:spPr>
          <a:xfrm flipH="1">
            <a:off x="1689770" y="2846608"/>
            <a:ext cx="1044248" cy="3446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92636" y="3437135"/>
            <a:ext cx="175644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760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256" y="333530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362356" y="2831705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356889" y="2831705"/>
            <a:ext cx="805667" cy="50359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>
            <a:off x="7369966" y="3591795"/>
            <a:ext cx="569699" cy="6075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3581733"/>
            <a:ext cx="214058" cy="25756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81644" y="358843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92845" y="2502222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20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11" y="2294412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64" y="325572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95" y="414421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58709" y="329465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0198" y="254143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53121" y="3296879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7653365" y="419938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40352" y="415873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73" y="3257894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7563806" y="442544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67032" y="444707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22300" y="344256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521512" y="3145978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35431" y="266374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154444" y="1957482"/>
            <a:ext cx="349971" cy="6283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21708" y="320189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72894" y="3150634"/>
            <a:ext cx="45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581613" y="359047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809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Case 2: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 is black and both children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are black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Resolving this case corresponds to a </a:t>
                </a:r>
                <a:r>
                  <a:rPr lang="en-US" b="1" dirty="0"/>
                  <a:t>fusion</a:t>
                </a:r>
                <a:r>
                  <a:rPr lang="en-US" dirty="0"/>
                  <a:t> operation in the corresponding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do a </a:t>
                </a:r>
                <a:r>
                  <a:rPr lang="en-US" b="1" dirty="0"/>
                  <a:t>recoloring</a:t>
                </a:r>
                <a:r>
                  <a:rPr lang="en-US" dirty="0"/>
                  <a:t>: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black,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red, and,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red, we color it black; otherwise, we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double black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Hence, after this recoloring, the double black problem might reappear at the parent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. We then repeat consideration of these three cases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11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0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Recoloring a Red-Black Tree that Fixes the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619672" y="2802468"/>
            <a:ext cx="733723" cy="1944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31640" y="343605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379" y="4213941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7899" y="41755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363679" y="3619077"/>
            <a:ext cx="482496" cy="594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7251065" y="3619077"/>
            <a:ext cx="693134" cy="5564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0315" y="445016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0835" y="442865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63287" y="442865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3348" y="2517436"/>
            <a:ext cx="10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30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740352" y="41348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4444" y="417552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3436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59103" y="446355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24128" y="2816712"/>
            <a:ext cx="226310" cy="3339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54491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740791" y="3481545"/>
            <a:ext cx="243350" cy="3577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452964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10962" y="27141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Oval 48"/>
          <p:cNvSpPr/>
          <p:nvPr/>
        </p:nvSpPr>
        <p:spPr>
          <a:xfrm>
            <a:off x="1473663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49" idx="7"/>
          </p:cNvCxnSpPr>
          <p:nvPr/>
        </p:nvCxnSpPr>
        <p:spPr>
          <a:xfrm flipH="1">
            <a:off x="1962408" y="2846608"/>
            <a:ext cx="593369" cy="3890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42332" y="3150634"/>
            <a:ext cx="44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53" name="Oval 52"/>
          <p:cNvSpPr/>
          <p:nvPr/>
        </p:nvSpPr>
        <p:spPr>
          <a:xfrm>
            <a:off x="6762320" y="337322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53" idx="0"/>
          </p:cNvCxnSpPr>
          <p:nvPr/>
        </p:nvCxnSpPr>
        <p:spPr>
          <a:xfrm>
            <a:off x="6356889" y="2831705"/>
            <a:ext cx="691731" cy="541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5777" y="333530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495313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1619672" y="2802468"/>
            <a:ext cx="733723" cy="1944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662947" y="3467054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868144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77379" y="421394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7899" y="417552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363679" y="3619077"/>
            <a:ext cx="482496" cy="59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7251065" y="3619077"/>
            <a:ext cx="693134" cy="55644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0315" y="445016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50835" y="4428653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663287" y="4428653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0269" y="2493224"/>
            <a:ext cx="102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 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926" y="3251526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73" y="4170300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53" y="409594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740352" y="413487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4444" y="417552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3436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6059103" y="4463552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24128" y="2816712"/>
            <a:ext cx="226310" cy="3339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9" idx="5"/>
            <a:endCxn id="59" idx="0"/>
          </p:cNvCxnSpPr>
          <p:nvPr/>
        </p:nvCxnSpPr>
        <p:spPr>
          <a:xfrm>
            <a:off x="2603926" y="3477785"/>
            <a:ext cx="380215" cy="3615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00269" y="3512250"/>
            <a:ext cx="0" cy="3270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97841" y="271689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9" name="Oval 48"/>
          <p:cNvSpPr/>
          <p:nvPr/>
        </p:nvSpPr>
        <p:spPr>
          <a:xfrm>
            <a:off x="1766737" y="3231934"/>
            <a:ext cx="980828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275292" y="2831705"/>
            <a:ext cx="244926" cy="4177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811461" y="31885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20   30</a:t>
            </a:r>
          </a:p>
        </p:txBody>
      </p:sp>
      <p:sp>
        <p:nvSpPr>
          <p:cNvPr id="53" name="Oval 52"/>
          <p:cNvSpPr/>
          <p:nvPr/>
        </p:nvSpPr>
        <p:spPr>
          <a:xfrm>
            <a:off x="6762320" y="337322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53" idx="0"/>
          </p:cNvCxnSpPr>
          <p:nvPr/>
        </p:nvCxnSpPr>
        <p:spPr>
          <a:xfrm>
            <a:off x="6356889" y="2831705"/>
            <a:ext cx="691731" cy="5415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45777" y="333530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2229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Recoloring a Red-Black Tree that Propagates the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54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331640" y="3436055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1" idx="0"/>
          </p:cNvCxnSpPr>
          <p:nvPr/>
        </p:nvCxnSpPr>
        <p:spPr>
          <a:xfrm>
            <a:off x="2734018" y="2848410"/>
            <a:ext cx="218313" cy="3165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46998" y="346449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27518" y="342607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033298" y="2869631"/>
            <a:ext cx="482496" cy="594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6920684" y="2869631"/>
            <a:ext cx="693134" cy="5564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9934" y="370071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0454" y="367920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32906" y="367920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09971" y="338542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4063" y="342607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728722" y="371410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666031" y="316493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2952331" y="3452964"/>
            <a:ext cx="31810" cy="3863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452964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9" name="Oval 48"/>
          <p:cNvSpPr/>
          <p:nvPr/>
        </p:nvSpPr>
        <p:spPr>
          <a:xfrm>
            <a:off x="1473663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43" idx="3"/>
            <a:endCxn id="49" idx="7"/>
          </p:cNvCxnSpPr>
          <p:nvPr/>
        </p:nvCxnSpPr>
        <p:spPr>
          <a:xfrm flipH="1">
            <a:off x="1962408" y="2831705"/>
            <a:ext cx="438003" cy="4039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42332" y="3150634"/>
            <a:ext cx="44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53" name="Oval 52"/>
          <p:cNvSpPr/>
          <p:nvPr/>
        </p:nvSpPr>
        <p:spPr>
          <a:xfrm>
            <a:off x="6431939" y="262378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53" idx="0"/>
          </p:cNvCxnSpPr>
          <p:nvPr/>
        </p:nvCxnSpPr>
        <p:spPr>
          <a:xfrm>
            <a:off x="6026508" y="2082259"/>
            <a:ext cx="691731" cy="5415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5396" y="258585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3" name="Oval 42"/>
          <p:cNvSpPr/>
          <p:nvPr/>
        </p:nvSpPr>
        <p:spPr>
          <a:xfrm>
            <a:off x="2316556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86832" y="25452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30429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55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921120" y="3436055"/>
            <a:ext cx="207580" cy="2797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0777" y="4091976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56952" y="410023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46998" y="3464495"/>
            <a:ext cx="572600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27518" y="342607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53" idx="3"/>
            <a:endCxn id="20" idx="0"/>
          </p:cNvCxnSpPr>
          <p:nvPr/>
        </p:nvCxnSpPr>
        <p:spPr>
          <a:xfrm flipH="1">
            <a:off x="6033298" y="2869631"/>
            <a:ext cx="482496" cy="5948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5"/>
            <a:endCxn id="21" idx="0"/>
          </p:cNvCxnSpPr>
          <p:nvPr/>
        </p:nvCxnSpPr>
        <p:spPr>
          <a:xfrm>
            <a:off x="6920684" y="2869631"/>
            <a:ext cx="693134" cy="55644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9934" y="3700719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0454" y="3679207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32906" y="3679207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45" y="2502080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892" y="3420854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972" y="3346499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09971" y="338542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24063" y="342607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728722" y="3714106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97841" y="383929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9" idx="5"/>
            <a:endCxn id="59" idx="0"/>
          </p:cNvCxnSpPr>
          <p:nvPr/>
        </p:nvCxnSpPr>
        <p:spPr>
          <a:xfrm>
            <a:off x="2815939" y="3448334"/>
            <a:ext cx="168202" cy="3909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69031" y="3490515"/>
            <a:ext cx="0" cy="33156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11083" y="380096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9" name="Oval 48"/>
          <p:cNvSpPr/>
          <p:nvPr/>
        </p:nvSpPr>
        <p:spPr>
          <a:xfrm>
            <a:off x="2024910" y="3202483"/>
            <a:ext cx="926748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43" idx="4"/>
            <a:endCxn id="49" idx="0"/>
          </p:cNvCxnSpPr>
          <p:nvPr/>
        </p:nvCxnSpPr>
        <p:spPr>
          <a:xfrm flipH="1">
            <a:off x="2488284" y="2873886"/>
            <a:ext cx="114572" cy="3285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97524" y="3147852"/>
            <a:ext cx="78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20  30</a:t>
            </a:r>
          </a:p>
        </p:txBody>
      </p:sp>
      <p:sp>
        <p:nvSpPr>
          <p:cNvPr id="53" name="Oval 52"/>
          <p:cNvSpPr/>
          <p:nvPr/>
        </p:nvSpPr>
        <p:spPr>
          <a:xfrm>
            <a:off x="6431939" y="262378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53" idx="0"/>
          </p:cNvCxnSpPr>
          <p:nvPr/>
        </p:nvCxnSpPr>
        <p:spPr>
          <a:xfrm>
            <a:off x="6026508" y="2082259"/>
            <a:ext cx="691731" cy="5415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5396" y="258585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3" name="Oval 42"/>
          <p:cNvSpPr/>
          <p:nvPr/>
        </p:nvSpPr>
        <p:spPr>
          <a:xfrm>
            <a:off x="2316556" y="258585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46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Case 3: the sibling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 is red.</a:t>
                </a:r>
              </a:p>
              <a:p>
                <a:r>
                  <a:rPr lang="en-US" dirty="0"/>
                  <a:t>In this case, we perform an </a:t>
                </a:r>
                <a:r>
                  <a:rPr lang="en-US" b="1" dirty="0"/>
                  <a:t>adjustment operation </a:t>
                </a:r>
                <a:r>
                  <a:rPr lang="en-US" dirty="0"/>
                  <a:t>as follows.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is the right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right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; otherwise,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left child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Execute the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 operation which makes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the parent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black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5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An adjustment corresponds to choosing a different representation of a 3-node in the (2,4)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After the adjustment operation, the sibling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is black, and either Case 1 or Case 2 applies, with a different meaning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Note that if Case 2 applies, the double black problem cannot reappear. </a:t>
                </a:r>
              </a:p>
              <a:p>
                <a:r>
                  <a:rPr lang="en-US" dirty="0"/>
                  <a:t>Thus, to complete Case 3 we make one more application of either Case 1 or Case 2 and we are done. </a:t>
                </a:r>
              </a:p>
              <a:p>
                <a:r>
                  <a:rPr lang="en-US" dirty="0"/>
                  <a:t>Therefore, </a:t>
                </a:r>
                <a:r>
                  <a:rPr lang="en-US" b="1" dirty="0"/>
                  <a:t>at most one adjustment </a:t>
                </a:r>
                <a:r>
                  <a:rPr lang="en-US" dirty="0"/>
                  <a:t>is performed in a removal operation.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81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3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Adjustment of a Red-Black Tree in the Presence of a Double Black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1798803" y="2802468"/>
            <a:ext cx="554592" cy="38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7212" y="3497198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9798" y="423366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95973" y="424192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81098" y="25810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9010" y="333045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89210" y="33304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875310" y="2826863"/>
            <a:ext cx="589643" cy="5035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5"/>
            <a:endCxn id="21" idx="0"/>
          </p:cNvCxnSpPr>
          <p:nvPr/>
        </p:nvCxnSpPr>
        <p:spPr>
          <a:xfrm>
            <a:off x="6869843" y="2826863"/>
            <a:ext cx="805667" cy="503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4" idx="0"/>
          </p:cNvCxnSpPr>
          <p:nvPr/>
        </p:nvCxnSpPr>
        <p:spPr>
          <a:xfrm flipH="1">
            <a:off x="5302710" y="3583591"/>
            <a:ext cx="440432" cy="6210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81946" y="3566682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82146" y="3583591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394598" y="3583591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3956" y="2511240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20   30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43565" y="2289570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565" y="2289570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60518" y="32508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18" y="3250883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75664" y="3250883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64" y="3250883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471663" y="3289808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3152" y="253659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66075" y="329203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4" name="Oval 43"/>
          <p:cNvSpPr/>
          <p:nvPr/>
        </p:nvSpPr>
        <p:spPr>
          <a:xfrm>
            <a:off x="5016410" y="420460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03397" y="4163955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5425" y="4165458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425" y="4165458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926851" y="4430659"/>
            <a:ext cx="154131" cy="3073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30077" y="4452288"/>
            <a:ext cx="159327" cy="285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190966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36862" y="398098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3477266" y="3481545"/>
            <a:ext cx="45896" cy="499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50103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75671" y="3133377"/>
            <a:ext cx="8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10 …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0104" y="394266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667398" y="1952640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0"/>
          </p:cNvCxnSpPr>
          <p:nvPr/>
        </p:nvCxnSpPr>
        <p:spPr>
          <a:xfrm>
            <a:off x="3118261" y="2831705"/>
            <a:ext cx="359005" cy="361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4226" y="3350432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6344" y="3365198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cxnSp>
        <p:nvCxnSpPr>
          <p:cNvPr id="31" name="Straight Connector 30"/>
          <p:cNvCxnSpPr>
            <a:stCxn id="6" idx="0"/>
          </p:cNvCxnSpPr>
          <p:nvPr/>
        </p:nvCxnSpPr>
        <p:spPr>
          <a:xfrm flipV="1">
            <a:off x="2734018" y="2060848"/>
            <a:ext cx="539020" cy="484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49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59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5736" y="2545204"/>
            <a:ext cx="1076564" cy="3014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9862" y="3191284"/>
            <a:ext cx="93788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3"/>
            <a:endCxn id="7" idx="0"/>
          </p:cNvCxnSpPr>
          <p:nvPr/>
        </p:nvCxnSpPr>
        <p:spPr>
          <a:xfrm flipH="1">
            <a:off x="1798803" y="2802468"/>
            <a:ext cx="554592" cy="38881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67212" y="3497198"/>
            <a:ext cx="207580" cy="2225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4018" y="2848410"/>
            <a:ext cx="13547" cy="342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9798" y="4233668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95973" y="4241928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81098" y="258101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89010" y="3330458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84558" y="4352642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3"/>
            <a:endCxn id="20" idx="0"/>
          </p:cNvCxnSpPr>
          <p:nvPr/>
        </p:nvCxnSpPr>
        <p:spPr>
          <a:xfrm flipH="1">
            <a:off x="5875310" y="2826863"/>
            <a:ext cx="589643" cy="5035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4" idx="4"/>
            <a:endCxn id="21" idx="0"/>
          </p:cNvCxnSpPr>
          <p:nvPr/>
        </p:nvCxnSpPr>
        <p:spPr>
          <a:xfrm>
            <a:off x="7380711" y="3630170"/>
            <a:ext cx="490147" cy="72247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5"/>
            <a:endCxn id="44" idx="0"/>
          </p:cNvCxnSpPr>
          <p:nvPr/>
        </p:nvCxnSpPr>
        <p:spPr>
          <a:xfrm>
            <a:off x="6869843" y="2826863"/>
            <a:ext cx="510868" cy="5152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77494" y="4605775"/>
            <a:ext cx="159327" cy="2857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589946" y="4605775"/>
            <a:ext cx="154131" cy="3073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03956" y="2511240"/>
            <a:ext cx="8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20   30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85444" y="3301488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444" y="3301488"/>
                <a:ext cx="4284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81043" y="25120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043" y="2512095"/>
                <a:ext cx="42849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71012" y="4273067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012" y="4273067"/>
                <a:ext cx="4284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667011" y="4311992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64953" y="254520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66075" y="3292037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44" name="Oval 43"/>
          <p:cNvSpPr/>
          <p:nvPr/>
        </p:nvSpPr>
        <p:spPr>
          <a:xfrm>
            <a:off x="7094411" y="334213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97301" y="3304584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1248" y="3289195"/>
                <a:ext cx="42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248" y="3289195"/>
                <a:ext cx="4284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578966" y="3607980"/>
            <a:ext cx="154131" cy="3073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35962" y="3591653"/>
            <a:ext cx="159327" cy="285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190966" y="319351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36862" y="3980986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1" idx="4"/>
            <a:endCxn id="59" idx="0"/>
          </p:cNvCxnSpPr>
          <p:nvPr/>
        </p:nvCxnSpPr>
        <p:spPr>
          <a:xfrm>
            <a:off x="3477266" y="3481545"/>
            <a:ext cx="45896" cy="499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32083" y="3501030"/>
            <a:ext cx="144016" cy="27834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375671" y="3133377"/>
            <a:ext cx="8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10 …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0104" y="3942660"/>
            <a:ext cx="4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667398" y="1952640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0"/>
          </p:cNvCxnSpPr>
          <p:nvPr/>
        </p:nvCxnSpPr>
        <p:spPr>
          <a:xfrm>
            <a:off x="3118261" y="2831705"/>
            <a:ext cx="359005" cy="3618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4226" y="3350432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6344" y="3365198"/>
            <a:ext cx="42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</a:p>
        </p:txBody>
      </p:sp>
      <p:cxnSp>
        <p:nvCxnSpPr>
          <p:cNvPr id="31" name="Straight Connector 30"/>
          <p:cNvCxnSpPr>
            <a:stCxn id="6" idx="0"/>
          </p:cNvCxnSpPr>
          <p:nvPr/>
        </p:nvCxnSpPr>
        <p:spPr>
          <a:xfrm flipV="1">
            <a:off x="2734018" y="2060848"/>
            <a:ext cx="539020" cy="484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869843" y="3591653"/>
            <a:ext cx="349971" cy="6283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31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(2,4) Trees vs. Red-Black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Given a red-black tree, we can construct a corresponding (2,4) tree by merging every red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into its parent and storing the entry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at its parent.</a:t>
                </a:r>
              </a:p>
              <a:p>
                <a:r>
                  <a:rPr lang="en-US" dirty="0"/>
                  <a:t>Given a (2,4) tree, we can transform it into a red-black tree by performing the following transformations for each internal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 2-node, then keep the (black)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as is.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 3-node, then create a new red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first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third child be 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(the symmetric operation is also possible; see next slide).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a 4-node, then create two new red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first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’s last two (black) children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, and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be the two children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13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algorithm for removing an entry from a red-black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 and performs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recolorings</a:t>
                </a:r>
                <a:r>
                  <a:rPr lang="en-US" dirty="0"/>
                  <a:t> and at most one adjustment plus one additional </a:t>
                </a:r>
                <a:r>
                  <a:rPr lang="en-US" dirty="0" err="1"/>
                  <a:t>trinode</a:t>
                </a:r>
                <a:r>
                  <a:rPr lang="en-US" dirty="0"/>
                  <a:t> restructuring.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4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us now see a few removals from a given red-black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679749" y="42240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23291" y="419170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88813" y="488692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2118671" y="4490317"/>
            <a:ext cx="138687" cy="396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993417" y="3851443"/>
            <a:ext cx="250507" cy="3737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5015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1618703" y="447617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00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63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75856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  <a:endCxn id="74" idx="0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4027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230358" y="4310991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309023" y="3887800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75993" y="4303005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3723860" y="3895968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23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12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64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82465" y="355911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0"/>
          </p:cNvCxnSpPr>
          <p:nvPr/>
        </p:nvCxnSpPr>
        <p:spPr>
          <a:xfrm>
            <a:off x="2581307" y="3891855"/>
            <a:ext cx="228172" cy="340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23179" y="423235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64348" y="488105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2532893" y="4478205"/>
            <a:ext cx="74141" cy="4028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3473" y="418495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86927" y="489428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2957092" y="4501768"/>
            <a:ext cx="198380" cy="3925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493611" y="3618134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Restructuring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4" idx="3"/>
            <a:endCxn id="60" idx="0"/>
          </p:cNvCxnSpPr>
          <p:nvPr/>
        </p:nvCxnSpPr>
        <p:spPr>
          <a:xfrm flipH="1">
            <a:off x="5765920" y="3910140"/>
            <a:ext cx="136601" cy="351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479620" y="4261356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551884" y="4220308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37050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>
            <a:off x="5964437" y="4508738"/>
            <a:ext cx="141158" cy="2208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2003" y="4729586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5505237" y="4513531"/>
            <a:ext cx="83855" cy="2109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08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66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818666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82682" y="362363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5"/>
          </p:cNvCxnSpPr>
          <p:nvPr/>
        </p:nvCxnSpPr>
        <p:spPr>
          <a:xfrm>
            <a:off x="6307411" y="3910140"/>
            <a:ext cx="271735" cy="31886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510601" y="422900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740001" y="431042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5818666" y="388723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46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18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67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711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53" idx="0"/>
          </p:cNvCxnSpPr>
          <p:nvPr/>
        </p:nvCxnSpPr>
        <p:spPr>
          <a:xfrm flipH="1">
            <a:off x="4978033" y="3251701"/>
            <a:ext cx="324759" cy="412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91733" y="366428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03154" y="43380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681819" y="3914856"/>
            <a:ext cx="83854" cy="4181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41501" y="363039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188867" y="4341662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36734" y="3934625"/>
            <a:ext cx="124596" cy="40416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370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69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  <a:endCxn id="24" idx="0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5218937" y="3005850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61330" y="2965200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05091" y="3251701"/>
            <a:ext cx="313690" cy="420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072193" y="3703384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 flipH="1">
            <a:off x="5140738" y="3257639"/>
            <a:ext cx="162519" cy="4457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950236" y="367697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8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(2,4) Trees vs. Red-Black Trees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1720" y="184482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3"/>
          </p:cNvCxnSpPr>
          <p:nvPr/>
        </p:nvCxnSpPr>
        <p:spPr>
          <a:xfrm flipH="1">
            <a:off x="1763688" y="209067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2540465" y="2090675"/>
            <a:ext cx="303343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84168" y="176798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H="1">
            <a:off x="5796136" y="201383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5"/>
          </p:cNvCxnSpPr>
          <p:nvPr/>
        </p:nvCxnSpPr>
        <p:spPr>
          <a:xfrm>
            <a:off x="6572913" y="2013835"/>
            <a:ext cx="303343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49631" y="3284984"/>
            <a:ext cx="978032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H="1">
            <a:off x="1847546" y="3530835"/>
            <a:ext cx="245314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5"/>
          </p:cNvCxnSpPr>
          <p:nvPr/>
        </p:nvCxnSpPr>
        <p:spPr>
          <a:xfrm>
            <a:off x="2784434" y="3530835"/>
            <a:ext cx="143229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</p:cNvCxnSpPr>
          <p:nvPr/>
        </p:nvCxnSpPr>
        <p:spPr>
          <a:xfrm flipH="1">
            <a:off x="2421875" y="3573016"/>
            <a:ext cx="16772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03982" y="328498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H="1">
            <a:off x="4715950" y="3530835"/>
            <a:ext cx="371887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" idx="5"/>
          </p:cNvCxnSpPr>
          <p:nvPr/>
        </p:nvCxnSpPr>
        <p:spPr>
          <a:xfrm>
            <a:off x="5492727" y="3530835"/>
            <a:ext cx="303343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92727" y="386104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3"/>
          </p:cNvCxnSpPr>
          <p:nvPr/>
        </p:nvCxnSpPr>
        <p:spPr>
          <a:xfrm flipH="1">
            <a:off x="5492727" y="4106899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5"/>
          </p:cNvCxnSpPr>
          <p:nvPr/>
        </p:nvCxnSpPr>
        <p:spPr>
          <a:xfrm>
            <a:off x="5981472" y="4106899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95623" y="324280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3"/>
          </p:cNvCxnSpPr>
          <p:nvPr/>
        </p:nvCxnSpPr>
        <p:spPr>
          <a:xfrm flipH="1">
            <a:off x="7107591" y="3488654"/>
            <a:ext cx="371887" cy="3302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5"/>
          </p:cNvCxnSpPr>
          <p:nvPr/>
        </p:nvCxnSpPr>
        <p:spPr>
          <a:xfrm>
            <a:off x="7884368" y="3488654"/>
            <a:ext cx="303343" cy="40222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866779" y="3818867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3"/>
          </p:cNvCxnSpPr>
          <p:nvPr/>
        </p:nvCxnSpPr>
        <p:spPr>
          <a:xfrm flipH="1">
            <a:off x="6866779" y="4064718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5"/>
          </p:cNvCxnSpPr>
          <p:nvPr/>
        </p:nvCxnSpPr>
        <p:spPr>
          <a:xfrm>
            <a:off x="7355524" y="4064718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789575" y="4869160"/>
            <a:ext cx="1368151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>
          <a:xfrm flipH="1">
            <a:off x="1873434" y="5115011"/>
            <a:ext cx="116502" cy="330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5"/>
          </p:cNvCxnSpPr>
          <p:nvPr/>
        </p:nvCxnSpPr>
        <p:spPr>
          <a:xfrm>
            <a:off x="2957365" y="5115011"/>
            <a:ext cx="200361" cy="402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315145" y="5157192"/>
            <a:ext cx="25888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692136" y="5157192"/>
            <a:ext cx="92298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220775" y="4740057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9" idx="3"/>
          </p:cNvCxnSpPr>
          <p:nvPr/>
        </p:nvCxnSpPr>
        <p:spPr>
          <a:xfrm flipH="1">
            <a:off x="5932743" y="4985908"/>
            <a:ext cx="371887" cy="3302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6709520" y="4985908"/>
            <a:ext cx="303343" cy="40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709520" y="5316121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3"/>
          </p:cNvCxnSpPr>
          <p:nvPr/>
        </p:nvCxnSpPr>
        <p:spPr>
          <a:xfrm flipH="1">
            <a:off x="6709520" y="5561972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5"/>
          </p:cNvCxnSpPr>
          <p:nvPr/>
        </p:nvCxnSpPr>
        <p:spPr>
          <a:xfrm>
            <a:off x="7198265" y="5561972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695172" y="5301208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3"/>
          </p:cNvCxnSpPr>
          <p:nvPr/>
        </p:nvCxnSpPr>
        <p:spPr>
          <a:xfrm flipH="1">
            <a:off x="5695172" y="5547059"/>
            <a:ext cx="83855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5"/>
          </p:cNvCxnSpPr>
          <p:nvPr/>
        </p:nvCxnSpPr>
        <p:spPr>
          <a:xfrm>
            <a:off x="6183917" y="5547059"/>
            <a:ext cx="102696" cy="2582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96660" y="1804174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26095" y="1721343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51720" y="3255996"/>
            <a:ext cx="87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13   14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34654" y="3824488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45909" y="3256881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39379" y="3202153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6878" y="3777944"/>
            <a:ext cx="4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89575" y="4817686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6   7   8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45161" y="4684494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23151" y="5275471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06154" y="5234821"/>
            <a:ext cx="3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3923928" y="198400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3995936" y="342900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3995936" y="491390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44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16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4071" y="361813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98490" y="3577484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91048" y="4252289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059593" y="3847400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275856" y="3616853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38767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3207312" y="3862704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0275" y="35652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32590" y="4233338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4" idx="5"/>
            <a:endCxn id="50" idx="0"/>
          </p:cNvCxnSpPr>
          <p:nvPr/>
        </p:nvCxnSpPr>
        <p:spPr>
          <a:xfrm>
            <a:off x="2622816" y="3863985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434747" y="3013337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5" idx="5"/>
          </p:cNvCxnSpPr>
          <p:nvPr/>
        </p:nvCxnSpPr>
        <p:spPr>
          <a:xfrm>
            <a:off x="3159537" y="3331196"/>
            <a:ext cx="402619" cy="2869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5" idx="3"/>
          </p:cNvCxnSpPr>
          <p:nvPr/>
        </p:nvCxnSpPr>
        <p:spPr>
          <a:xfrm flipH="1">
            <a:off x="2464348" y="3331196"/>
            <a:ext cx="290299" cy="2768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3521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9070" y="4224647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3759296" y="3855294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0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the Adjustment – Double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71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022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670792" y="3337841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44249" y="369960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7160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4575705" y="3945460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86352" y="36683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748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065073" y="3373377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7" idx="3"/>
            <a:endCxn id="46" idx="0"/>
          </p:cNvCxnSpPr>
          <p:nvPr/>
        </p:nvCxnSpPr>
        <p:spPr>
          <a:xfrm flipH="1">
            <a:off x="4930549" y="3254465"/>
            <a:ext cx="445386" cy="4451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37463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5127689" y="3938050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92080" y="3008614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0192" y="3742128"/>
            <a:ext cx="137089" cy="144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5780825" y="3254465"/>
            <a:ext cx="587912" cy="4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75935" y="29711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685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46136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the Recoloring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3" y="16654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72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24513" y="2351029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5"/>
          </p:cNvCxnSpPr>
          <p:nvPr/>
        </p:nvCxnSpPr>
        <p:spPr>
          <a:xfrm>
            <a:off x="4513258" y="2596880"/>
            <a:ext cx="991979" cy="4089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8932" y="2310379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27553" y="2596880"/>
            <a:ext cx="1112399" cy="5529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022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 flipH="1">
            <a:off x="2670792" y="3337841"/>
            <a:ext cx="148955" cy="4048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44249" y="3699609"/>
            <a:ext cx="572600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7160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6" idx="3"/>
            <a:endCxn id="47" idx="0"/>
          </p:cNvCxnSpPr>
          <p:nvPr/>
        </p:nvCxnSpPr>
        <p:spPr>
          <a:xfrm flipH="1">
            <a:off x="4575705" y="3945460"/>
            <a:ext cx="152399" cy="3619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86352" y="366834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74847" y="3742730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3065073" y="3373377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70792" y="3085345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7" idx="3"/>
            <a:endCxn id="46" idx="0"/>
          </p:cNvCxnSpPr>
          <p:nvPr/>
        </p:nvCxnSpPr>
        <p:spPr>
          <a:xfrm flipH="1">
            <a:off x="4930549" y="3254465"/>
            <a:ext cx="445386" cy="4451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37463" y="4307403"/>
            <a:ext cx="13708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endCxn id="59" idx="0"/>
          </p:cNvCxnSpPr>
          <p:nvPr/>
        </p:nvCxnSpPr>
        <p:spPr>
          <a:xfrm>
            <a:off x="5127689" y="3938050"/>
            <a:ext cx="178319" cy="3693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92080" y="3008614"/>
            <a:ext cx="572600" cy="2880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00192" y="3742128"/>
            <a:ext cx="137089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5780825" y="3254465"/>
            <a:ext cx="587912" cy="4876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75935" y="2971193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6851" y="3044695"/>
            <a:ext cx="4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97308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Operations in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73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303748" y="2132856"/>
            <a:ext cx="3960440" cy="367240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2592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5805264"/>
            <a:ext cx="14766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5616" y="3969060"/>
            <a:ext cx="0" cy="1836204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2132856"/>
            <a:ext cx="10716" cy="1296144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350100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864096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1901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48064" y="2132856"/>
            <a:ext cx="237626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44208" y="5794995"/>
            <a:ext cx="1296144" cy="102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96336" y="194819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1948190"/>
                <a:ext cx="86409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5652120" y="3212976"/>
            <a:ext cx="194421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2160" y="4293096"/>
            <a:ext cx="1736576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40352" y="302831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028310"/>
                <a:ext cx="86409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40352" y="410843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108430"/>
                <a:ext cx="86409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3102" y="15788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per level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173849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Height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2120" y="58080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Worst-case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40352" y="579499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794995"/>
                <a:ext cx="86409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91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707904" y="3645024"/>
            <a:ext cx="72008" cy="1584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55976" y="3290596"/>
            <a:ext cx="72008" cy="1584176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67844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phase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9912" y="28242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Up phase</a:t>
            </a:r>
          </a:p>
        </p:txBody>
      </p:sp>
    </p:spTree>
    <p:extLst>
      <p:ext uri="{BB962C8B-B14F-4D97-AF65-F5344CB8AC3E}">
        <p14:creationId xmlns:p14="http://schemas.microsoft.com/office/powerpoint/2010/main" val="28198245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red-black tree data structure is </a:t>
            </a:r>
            <a:r>
              <a:rPr lang="en-US" b="1" dirty="0"/>
              <a:t>slightly more complicated</a:t>
            </a:r>
            <a:r>
              <a:rPr lang="en-US" dirty="0"/>
              <a:t> than its corresponding (2,4) tree.</a:t>
            </a:r>
          </a:p>
          <a:p>
            <a:r>
              <a:rPr lang="en-US" dirty="0"/>
              <a:t>However, the red-black tree has the conceptual advantage that only a </a:t>
            </a:r>
            <a:r>
              <a:rPr lang="en-US" b="1" dirty="0"/>
              <a:t>constant number of </a:t>
            </a:r>
            <a:r>
              <a:rPr lang="en-US" b="1" dirty="0" err="1"/>
              <a:t>trinode</a:t>
            </a:r>
            <a:r>
              <a:rPr lang="en-US" b="1" dirty="0"/>
              <a:t> restructurings</a:t>
            </a:r>
            <a:r>
              <a:rPr lang="en-US" dirty="0"/>
              <a:t> are ever needed to restore the balance after an update.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78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M. T. Goodrich, R. </a:t>
            </a:r>
            <a:r>
              <a:rPr lang="en-US" dirty="0" err="1"/>
              <a:t>Tamassia</a:t>
            </a:r>
            <a:r>
              <a:rPr lang="en-US" dirty="0"/>
              <a:t> and D. Mount. </a:t>
            </a:r>
            <a:r>
              <a:rPr lang="en-US" i="1" dirty="0"/>
              <a:t>Data Structures and Algorithms in C++.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edition. John Wiley.</a:t>
            </a:r>
          </a:p>
          <a:p>
            <a:pPr lvl="1"/>
            <a:r>
              <a:rPr lang="en-US" dirty="0"/>
              <a:t>Section 10.5</a:t>
            </a:r>
          </a:p>
          <a:p>
            <a:r>
              <a:rPr lang="en-US" dirty="0"/>
              <a:t>M. T. Goodrich, R. </a:t>
            </a:r>
            <a:r>
              <a:rPr lang="en-US" dirty="0" err="1"/>
              <a:t>Tamassia</a:t>
            </a:r>
            <a:r>
              <a:rPr lang="en-US" dirty="0"/>
              <a:t>. </a:t>
            </a:r>
            <a:r>
              <a:rPr lang="el-GR" i="1" dirty="0"/>
              <a:t>Δομές Δεδομένων και Αλγόριθμοι σε </a:t>
            </a:r>
            <a:r>
              <a:rPr lang="en-US" i="1" dirty="0"/>
              <a:t>Java</a:t>
            </a:r>
            <a:r>
              <a:rPr lang="en-US" dirty="0"/>
              <a:t>. </a:t>
            </a:r>
            <a:r>
              <a:rPr lang="el-GR" dirty="0"/>
              <a:t>5</a:t>
            </a:r>
            <a:r>
              <a:rPr lang="el-GR" baseline="30000" dirty="0"/>
              <a:t>η</a:t>
            </a:r>
            <a:r>
              <a:rPr lang="el-GR" dirty="0"/>
              <a:t> έκδοση. Εκδόσεις Δίαυλος.</a:t>
            </a:r>
          </a:p>
          <a:p>
            <a:pPr lvl="1"/>
            <a:r>
              <a:rPr lang="el-GR" dirty="0"/>
              <a:t>Κεφ. 10.5</a:t>
            </a:r>
            <a:endParaRPr lang="en-US" dirty="0"/>
          </a:p>
          <a:p>
            <a:r>
              <a:rPr lang="en-US" dirty="0"/>
              <a:t>R. </a:t>
            </a:r>
            <a:r>
              <a:rPr lang="en-US" dirty="0" err="1"/>
              <a:t>Sedgewick</a:t>
            </a:r>
            <a:r>
              <a:rPr lang="en-US" dirty="0"/>
              <a:t>. </a:t>
            </a:r>
            <a:r>
              <a:rPr lang="el-GR" dirty="0"/>
              <a:t>Αλγόριθμοι σε </a:t>
            </a:r>
            <a:r>
              <a:rPr lang="en-US" dirty="0"/>
              <a:t>C.</a:t>
            </a:r>
          </a:p>
          <a:p>
            <a:pPr lvl="1"/>
            <a:r>
              <a:rPr lang="el-GR" dirty="0"/>
              <a:t>Κεφ. </a:t>
            </a:r>
            <a:r>
              <a:rPr lang="el-GR"/>
              <a:t>13.4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height of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be a red-black tree storing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entries,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be the height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. We will prove the following: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e>
                      </m:func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be the common black depth of all the external nodes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be the (2,4) tree associated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be the height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Because of the correspondence between red-black trees and (2,4) trees,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′≤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 by the proposition for the height of (2,4) trees. By the internal node property of red-black trees,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111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Structures and Programming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7FFC-8098-4DE0-8632-F9BFB697A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3295</Words>
  <Application>Microsoft Office PowerPoint</Application>
  <PresentationFormat>On-screen Show (4:3)</PresentationFormat>
  <Paragraphs>731</Paragraphs>
  <Slides>75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Cambria Math</vt:lpstr>
      <vt:lpstr>Office Theme</vt:lpstr>
      <vt:lpstr>Red-Black Trees</vt:lpstr>
      <vt:lpstr>Red-Black Trees</vt:lpstr>
      <vt:lpstr>Definition</vt:lpstr>
      <vt:lpstr>Example (2,4) Tree</vt:lpstr>
      <vt:lpstr>Corresponding Red-Black Tree</vt:lpstr>
      <vt:lpstr>(2,4) Trees vs. Red-Black Trees</vt:lpstr>
      <vt:lpstr>(2,4) Trees vs. Red-Black Trees (cont’d)</vt:lpstr>
      <vt:lpstr>Proposition</vt:lpstr>
      <vt:lpstr>Proof</vt:lpstr>
      <vt:lpstr>Proof (cont’d)</vt:lpstr>
      <vt:lpstr>Updates</vt:lpstr>
      <vt:lpstr>Insertion</vt:lpstr>
      <vt:lpstr>Insertion (cont’d)</vt:lpstr>
      <vt:lpstr>Insertion (cont’d)</vt:lpstr>
      <vt:lpstr>Trinode Restructuring</vt:lpstr>
      <vt:lpstr>Trinode Restructuring Graphically</vt:lpstr>
      <vt:lpstr>Trinode Restructuring Graphically (cont’d)</vt:lpstr>
      <vt:lpstr>Trinode Restructuring Graphically (cont’d)</vt:lpstr>
      <vt:lpstr>Trinode Restructuring Graphically (cont’d)</vt:lpstr>
      <vt:lpstr>Trinode Restructuring vs. Rotations</vt:lpstr>
      <vt:lpstr>Insertion (cont’d)</vt:lpstr>
      <vt:lpstr>Recoloring</vt:lpstr>
      <vt:lpstr>Recoloring (cont’d)</vt:lpstr>
      <vt:lpstr>Example</vt:lpstr>
      <vt:lpstr>Insert 4</vt:lpstr>
      <vt:lpstr>Insert 7</vt:lpstr>
      <vt:lpstr>Insert 12 – Double Red</vt:lpstr>
      <vt:lpstr>After Restructuring</vt:lpstr>
      <vt:lpstr>Insert 15 – Double Red</vt:lpstr>
      <vt:lpstr>After Recoloring</vt:lpstr>
      <vt:lpstr>Insert 3</vt:lpstr>
      <vt:lpstr>Insert 5</vt:lpstr>
      <vt:lpstr>Insert 14 – Double Red</vt:lpstr>
      <vt:lpstr>After Restructuring</vt:lpstr>
      <vt:lpstr>Insertion of 18 – Double Red</vt:lpstr>
      <vt:lpstr>After Recoloring</vt:lpstr>
      <vt:lpstr>Insertion of 16 – Double Red</vt:lpstr>
      <vt:lpstr>After Restructuring</vt:lpstr>
      <vt:lpstr>Insertion of 17 – Double Red</vt:lpstr>
      <vt:lpstr>After Recoloring – Double Red</vt:lpstr>
      <vt:lpstr>After Restructuring</vt:lpstr>
      <vt:lpstr>Proposition</vt:lpstr>
      <vt:lpstr>Removal</vt:lpstr>
      <vt:lpstr>Removal (cont’d)</vt:lpstr>
      <vt:lpstr>Graphically</vt:lpstr>
      <vt:lpstr>Removal (cont’d)</vt:lpstr>
      <vt:lpstr>Removal (cont’d)</vt:lpstr>
      <vt:lpstr>Restructuring a Red-Black Tree to Remedy the Double Black Problem</vt:lpstr>
      <vt:lpstr>Restructuring (cont’d)</vt:lpstr>
      <vt:lpstr>After the Restructuring</vt:lpstr>
      <vt:lpstr>Removal (cont’d)</vt:lpstr>
      <vt:lpstr>Recoloring a Red-Black Tree that Fixes the Double Black Problem</vt:lpstr>
      <vt:lpstr>After the Recoloring</vt:lpstr>
      <vt:lpstr>Recoloring a Red-Black Tree that Propagates the Double Black Problem</vt:lpstr>
      <vt:lpstr>After the Recoloring</vt:lpstr>
      <vt:lpstr>Removal (cont’d)</vt:lpstr>
      <vt:lpstr>Removal (cont’d)</vt:lpstr>
      <vt:lpstr>Adjustment of a Red-Black Tree in the Presence of a Double Black Problem</vt:lpstr>
      <vt:lpstr>After the Adjustment</vt:lpstr>
      <vt:lpstr>Removal (cont’d)</vt:lpstr>
      <vt:lpstr>Example</vt:lpstr>
      <vt:lpstr>Initial Tree</vt:lpstr>
      <vt:lpstr>Remove 3</vt:lpstr>
      <vt:lpstr>Remove 12 – Double Black</vt:lpstr>
      <vt:lpstr>After Restructuring</vt:lpstr>
      <vt:lpstr>Remove 17</vt:lpstr>
      <vt:lpstr>Remove 18 – Double Black</vt:lpstr>
      <vt:lpstr>After Recoloring</vt:lpstr>
      <vt:lpstr>Remove 15</vt:lpstr>
      <vt:lpstr>Remove 16 – Double Black</vt:lpstr>
      <vt:lpstr>After the Adjustment – Double Black</vt:lpstr>
      <vt:lpstr>After the Recoloring</vt:lpstr>
      <vt:lpstr>Complexity of Operations in a Red-Black Tree</vt:lpstr>
      <vt:lpstr>Summary</vt:lpstr>
      <vt:lpstr>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Red-Black Trees</dc:title>
  <dc:creator>koubarak</dc:creator>
  <cp:lastModifiedBy>manolis</cp:lastModifiedBy>
  <cp:revision>73</cp:revision>
  <dcterms:created xsi:type="dcterms:W3CDTF">2016-04-22T09:42:05Z</dcterms:created>
  <dcterms:modified xsi:type="dcterms:W3CDTF">2018-04-23T11:22:13Z</dcterms:modified>
</cp:coreProperties>
</file>