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5" r:id="rId67"/>
    <p:sldId id="324" r:id="rId68"/>
    <p:sldId id="326" r:id="rId69"/>
    <p:sldId id="327" r:id="rId70"/>
    <p:sldId id="328" r:id="rId71"/>
    <p:sldId id="329" r:id="rId72"/>
    <p:sldId id="330" r:id="rId73"/>
    <p:sldId id="331" r:id="rId74"/>
    <p:sldId id="33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A76A-C3B8-4EF1-8F2E-FA13220A64B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EA94-AC54-45F6-AB95-993202CE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84C7-B1E8-4EE4-80DC-AAF0A8B2AF52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96C9-A5F8-40A9-BE1D-639FF9FC39FF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F56-3E8F-43D0-B175-F4E6296FE172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D4B-ADA1-4B37-A55C-423251468F42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9C34-1238-434E-99AF-561BDD4713F7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194-4A51-4A4C-AE9B-1363CFBDEF70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00-5075-400E-9BF9-340B51DA1594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2BDF-11B8-482B-B663-4B08EA6E137C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CB76-E5DF-413E-8A51-768CF6008494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FA36-F43F-4735-B45E-00A6F8E7EE84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0B2-DCF0-4C65-8DCF-16D0318D9F8E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9E73-DD11-4200-B60B-E6CA171FB810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Manolis</a:t>
            </a:r>
            <a:r>
              <a:rPr lang="en-US" dirty="0" smtClean="0"/>
              <a:t> </a:t>
            </a:r>
            <a:r>
              <a:rPr lang="en-US" dirty="0" err="1" smtClean="0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other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follows from the properties of proper binary trees and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internal nodes.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Performing update operations in a red-black tree is similar to the operations of binary search trees, but we must additionally take care not to destroy the color properties.</a:t>
                </a:r>
              </a:p>
              <a:p>
                <a:r>
                  <a:rPr lang="en-US" dirty="0" smtClean="0"/>
                  <a:t>For an update operation in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it is important to keep in mind the correspondence with a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and the relevant update algorithms for (2,4) trees.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us consider the insertion of a new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into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search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until we reach an external node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and we replace this node with an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having two external-node children.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black, else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red. We also color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black.</a:t>
                </a:r>
              </a:p>
              <a:p>
                <a:r>
                  <a:rPr lang="en-US" dirty="0" smtClean="0"/>
                  <a:t>This operation corresponds to inserting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into a 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 external-node children.</a:t>
                </a:r>
              </a:p>
              <a:p>
                <a:r>
                  <a:rPr lang="en-US" dirty="0" smtClean="0"/>
                  <a:t>This operation preserves the root, external, and depth 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but </a:t>
                </a:r>
                <a:r>
                  <a:rPr lang="en-US" b="1" dirty="0" smtClean="0"/>
                  <a:t>it might violate the internal property.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778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Indeed,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not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and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red, then we have </a:t>
                </a:r>
                <a:r>
                  <a:rPr lang="en-US" b="1" dirty="0" smtClean="0"/>
                  <a:t>a parent and a child that are both red.</a:t>
                </a:r>
              </a:p>
              <a:p>
                <a:r>
                  <a:rPr lang="en-US" dirty="0" smtClean="0"/>
                  <a:t>In this case, by the root property,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cannot be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By the internal property (which was previously satisfied),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must be black.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and its parent are red,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’s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black, we call this violation of the internal property a </a:t>
                </a:r>
                <a:r>
                  <a:rPr lang="en-US" b="1" dirty="0" smtClean="0"/>
                  <a:t>double red </a:t>
                </a:r>
                <a:r>
                  <a:rPr lang="en-US" dirty="0" smtClean="0"/>
                  <a:t>at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000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remedy a double red, we consider two cases.</a:t>
                </a:r>
              </a:p>
              <a:p>
                <a:r>
                  <a:rPr lang="en-US" b="1" dirty="0" smtClean="0"/>
                  <a:t>Case 1: </a:t>
                </a:r>
                <a:r>
                  <a:rPr lang="en-US" b="1" dirty="0"/>
                  <a:t>t</a:t>
                </a:r>
                <a:r>
                  <a:rPr lang="en-US" b="1" dirty="0" smtClean="0"/>
                  <a:t>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is black</a:t>
                </a:r>
                <a:r>
                  <a:rPr lang="en-US" dirty="0" smtClean="0"/>
                  <a:t>. In this case, the double red denotes the fact that we have created in our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b="1" dirty="0" smtClean="0"/>
                  <a:t>malformed</a:t>
                </a:r>
                <a:r>
                  <a:rPr lang="en-US" dirty="0" smtClean="0"/>
                  <a:t> replacement for a corresponding 4-node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which has as its children the four black children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Our malformed replacement has one red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) that is the parent of another red node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) while we want it to have </a:t>
                </a:r>
                <a:r>
                  <a:rPr lang="en-US" b="1" dirty="0" smtClean="0"/>
                  <a:t>two red nodes as siblings </a:t>
                </a:r>
                <a:r>
                  <a:rPr lang="en-US" dirty="0" smtClean="0"/>
                  <a:t>instead.</a:t>
                </a:r>
              </a:p>
              <a:p>
                <a:r>
                  <a:rPr lang="en-US" dirty="0" smtClean="0"/>
                  <a:t>To fix this problem, we perform a </a:t>
                </a:r>
                <a:r>
                  <a:rPr lang="en-US" b="1" dirty="0" err="1" smtClean="0"/>
                  <a:t>trinode</a:t>
                </a:r>
                <a:r>
                  <a:rPr lang="en-US" b="1" dirty="0" smtClean="0"/>
                  <a:t> restructuring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as follows.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77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Trinode</a:t>
            </a:r>
            <a:r>
              <a:rPr lang="en-US" dirty="0" smtClean="0"/>
              <a:t> Restructuring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and temporarily </a:t>
                </a:r>
                <a:r>
                  <a:rPr lang="en-US" dirty="0" err="1" smtClean="0"/>
                  <a:t>relabel</a:t>
                </a:r>
                <a:r>
                  <a:rPr lang="en-US" dirty="0" smtClean="0"/>
                  <a:t> them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 in left-to-right order,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will be visited in this order by an </a:t>
                </a:r>
                <a:r>
                  <a:rPr lang="en-US" b="1" dirty="0" err="1" smtClean="0"/>
                  <a:t>inorder</a:t>
                </a:r>
                <a:r>
                  <a:rPr lang="en-US" dirty="0" smtClean="0"/>
                  <a:t> tree traversal.</a:t>
                </a:r>
              </a:p>
              <a:p>
                <a:r>
                  <a:rPr lang="en-US" dirty="0" smtClean="0"/>
                  <a:t>Replace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and make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keeping </a:t>
                </a:r>
                <a:r>
                  <a:rPr lang="en-US" dirty="0" err="1" smtClean="0"/>
                  <a:t>inorder</a:t>
                </a:r>
                <a:r>
                  <a:rPr lang="en-US" dirty="0" smtClean="0"/>
                  <a:t> relationships unchanged.</a:t>
                </a:r>
              </a:p>
              <a:p>
                <a:r>
                  <a:rPr lang="en-US" dirty="0" smtClean="0"/>
                  <a:t>After restructuring,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black and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red. Thus, the restructuring </a:t>
                </a:r>
                <a:r>
                  <a:rPr lang="en-US" b="1" dirty="0" smtClean="0"/>
                  <a:t>eliminates</a:t>
                </a:r>
                <a:r>
                  <a:rPr lang="en-US" dirty="0" smtClean="0"/>
                  <a:t> the double red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66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Trinode</a:t>
            </a:r>
            <a:r>
              <a:rPr lang="en-US" dirty="0" smtClean="0"/>
              <a:t> Restructuring 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7808" y="38822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544108" y="3437135"/>
            <a:ext cx="375351" cy="4451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8540" y="341848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1783" y="414974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187532" y="412811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07658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29862" y="385584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6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Trinode</a:t>
            </a:r>
            <a:r>
              <a:rPr lang="en-US" dirty="0" smtClean="0"/>
              <a:t> Restructuring Graphically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95857" y="31391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Trinode</a:t>
            </a:r>
            <a:r>
              <a:rPr lang="en-US" dirty="0" smtClean="0"/>
              <a:t> Restructuring Graphically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5978" y="31409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Trinode</a:t>
            </a:r>
            <a:r>
              <a:rPr lang="en-US" dirty="0" smtClean="0"/>
              <a:t> Restructuring Graphically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0228" y="401639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626528" y="3437135"/>
            <a:ext cx="292931" cy="579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5940" y="425728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269952" y="426224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15267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07111" y="397574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48877" y="346210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7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AVL trees and (2,4) trees have very nice properties, but:</a:t>
                </a:r>
              </a:p>
              <a:p>
                <a:pPr lvl="1"/>
                <a:r>
                  <a:rPr lang="en-US" dirty="0" smtClean="0"/>
                  <a:t>AVL trees might need many rotations after a removal</a:t>
                </a:r>
              </a:p>
              <a:p>
                <a:pPr lvl="1"/>
                <a:r>
                  <a:rPr lang="en-US" dirty="0" smtClean="0"/>
                  <a:t>(2,4) trees might require many split or fusion operations after an update</a:t>
                </a:r>
              </a:p>
              <a:p>
                <a:r>
                  <a:rPr lang="en-US" b="1" dirty="0" smtClean="0"/>
                  <a:t>Red-black trees </a:t>
                </a:r>
                <a:r>
                  <a:rPr lang="en-US" dirty="0" smtClean="0"/>
                  <a:t>are a data structure which requires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structural changes after an update in order to remain balanced.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74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is red</a:t>
                </a:r>
                <a:r>
                  <a:rPr lang="en-US" dirty="0" smtClean="0"/>
                  <a:t>. In this case, the double red denotes an overflow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 To fix the problem, we perform the equivalent of a split operation. Namely, we do a </a:t>
                </a:r>
                <a:r>
                  <a:rPr lang="en-US" b="1" dirty="0" smtClean="0"/>
                  <a:t>recoloring</a:t>
                </a:r>
                <a:r>
                  <a:rPr lang="en-US" dirty="0" smtClean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black and their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red (unless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root, in which case it is colored black).</a:t>
                </a:r>
              </a:p>
              <a:p>
                <a:r>
                  <a:rPr lang="en-US" dirty="0" smtClean="0"/>
                  <a:t>It is possible that, after such a recoloring, the double red problem </a:t>
                </a:r>
                <a:r>
                  <a:rPr lang="en-US" b="1" dirty="0" smtClean="0"/>
                  <a:t>reappears</a:t>
                </a:r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red parent). Then, we repeat the consideration of the two cases. </a:t>
                </a:r>
              </a:p>
              <a:p>
                <a:r>
                  <a:rPr lang="en-US" dirty="0" smtClean="0"/>
                  <a:t>Thus, a recoloring either eliminates the double red problem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or propagates it to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continue going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performing recoloring until we finally resolve the double red problem (either with a final recoloring or a </a:t>
                </a:r>
                <a:r>
                  <a:rPr lang="en-US" dirty="0" err="1" smtClean="0"/>
                  <a:t>trinode</a:t>
                </a:r>
                <a:r>
                  <a:rPr lang="en-US" dirty="0" smtClean="0"/>
                  <a:t> restructuring).</a:t>
                </a:r>
              </a:p>
              <a:p>
                <a:r>
                  <a:rPr lang="en-US" dirty="0" smtClean="0"/>
                  <a:t>Thus, the number of </a:t>
                </a:r>
                <a:r>
                  <a:rPr lang="en-US" dirty="0" err="1" smtClean="0"/>
                  <a:t>recolorings</a:t>
                </a:r>
                <a:r>
                  <a:rPr lang="en-US" dirty="0" smtClean="0"/>
                  <a:t> caused by insertion is no more than half the height of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that is, no more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 smtClean="0"/>
                  <a:t> by the previous proposition.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158417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3768" y="375293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91680" y="37466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14186" y="3335300"/>
            <a:ext cx="13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10 20 30 40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403647" y="36703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8497" y="366229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Connector 21"/>
          <p:cNvCxnSpPr>
            <a:stCxn id="6" idx="4"/>
          </p:cNvCxnSpPr>
          <p:nvPr/>
        </p:nvCxnSpPr>
        <p:spPr>
          <a:xfrm>
            <a:off x="2195736" y="375013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172552" y="2553620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5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Recoloring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86409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08417" y="369735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00741" y="369582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43372" y="366398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59831" y="36572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30139" y="376091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2627784" y="3354045"/>
            <a:ext cx="511712" cy="33669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56410" y="2410194"/>
            <a:ext cx="132805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835696" y="2831705"/>
            <a:ext cx="504056" cy="4629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5" idx="0"/>
          </p:cNvCxnSpPr>
          <p:nvPr/>
        </p:nvCxnSpPr>
        <p:spPr>
          <a:xfrm>
            <a:off x="2620438" y="2873886"/>
            <a:ext cx="263202" cy="4801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42722" y="2453269"/>
            <a:ext cx="8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30 …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68002" y="3321404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465167" y="3337725"/>
            <a:ext cx="81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10   20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697503" y="2714170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657276" y="2697805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now see some examples of insertions in an initially empty red-black tree.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2516" y="22340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59338" y="22527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5"/>
          </p:cNvCxnSpPr>
          <p:nvPr/>
        </p:nvCxnSpPr>
        <p:spPr>
          <a:xfrm>
            <a:off x="4631853" y="2068678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H="1">
            <a:off x="4143108" y="2068678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177281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3871" y="278092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729" y="2584101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29408" y="27860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 flipH="1">
            <a:off x="4494807" y="2569954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01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12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83150" y="2583717"/>
            <a:ext cx="143561" cy="3546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69116" y="300203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  <a:endCxn id="20" idx="0"/>
          </p:cNvCxnSpPr>
          <p:nvPr/>
        </p:nvCxnSpPr>
        <p:spPr>
          <a:xfrm flipH="1">
            <a:off x="4437661" y="2569954"/>
            <a:ext cx="141001" cy="4320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660" y="338685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365518" y="319002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30651" y="33849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60509" y="31881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15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29045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794445" y="3202802"/>
            <a:ext cx="281611" cy="4298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24763" y="36799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893308" y="3175876"/>
            <a:ext cx="117143" cy="504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red-black tree </a:t>
            </a:r>
            <a:r>
              <a:rPr lang="en-US" dirty="0" smtClean="0"/>
              <a:t>is a binary search tree with nodes colored red and black in a way that satisfies the following properties:</a:t>
            </a:r>
          </a:p>
          <a:p>
            <a:pPr lvl="1"/>
            <a:r>
              <a:rPr lang="en-US" b="1" dirty="0" smtClean="0"/>
              <a:t>Root Property</a:t>
            </a:r>
            <a:r>
              <a:rPr lang="en-US" dirty="0" smtClean="0"/>
              <a:t>: The root is black.</a:t>
            </a:r>
          </a:p>
          <a:p>
            <a:pPr lvl="1"/>
            <a:r>
              <a:rPr lang="en-US" b="1" dirty="0" smtClean="0"/>
              <a:t>External Property</a:t>
            </a:r>
            <a:r>
              <a:rPr lang="en-US" dirty="0" smtClean="0"/>
              <a:t>: Every external node is black.</a:t>
            </a:r>
          </a:p>
          <a:p>
            <a:pPr lvl="1"/>
            <a:r>
              <a:rPr lang="en-US" b="1" dirty="0" smtClean="0"/>
              <a:t>Internal Property</a:t>
            </a:r>
            <a:r>
              <a:rPr lang="en-US" dirty="0" smtClean="0"/>
              <a:t>: The children of  a red node are black.</a:t>
            </a:r>
          </a:p>
          <a:p>
            <a:pPr lvl="1"/>
            <a:r>
              <a:rPr lang="en-US" b="1" dirty="0" smtClean="0"/>
              <a:t>Depth Property</a:t>
            </a:r>
            <a:r>
              <a:rPr lang="en-US" dirty="0" smtClean="0"/>
              <a:t>: All the external nodes have the same </a:t>
            </a:r>
            <a:r>
              <a:rPr lang="en-US" b="1" dirty="0" smtClean="0"/>
              <a:t>black depth</a:t>
            </a:r>
            <a:r>
              <a:rPr lang="en-US" dirty="0" smtClean="0"/>
              <a:t>, defined as the number of black ancestors minus one (recall that a node is an ancestor of itself).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6209" y="365697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>
            <a:off x="4221356" y="3236936"/>
            <a:ext cx="223398" cy="4200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85950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954495" y="3175876"/>
            <a:ext cx="55956" cy="4619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28112" y="357659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71654" y="35442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37176" y="403968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767034" y="3842858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41780" y="3203984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66766" y="404476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332165" y="382871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69483" y="400915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734882" y="379310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238937" y="400219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168795" y="3805370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14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44208" y="42415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168795" y="3805370"/>
            <a:ext cx="343958" cy="4361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598237" y="3835283"/>
            <a:ext cx="300200" cy="4559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12749" y="41695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98122" y="46658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463521" y="444977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2109" y="41315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15870" y="46394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845728" y="444259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0"/>
          </p:cNvCxnSpPr>
          <p:nvPr/>
        </p:nvCxnSpPr>
        <p:spPr>
          <a:xfrm>
            <a:off x="5596823" y="3190749"/>
            <a:ext cx="432224" cy="4054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2747" y="359619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935" y="354725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71307" y="405603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264287" y="3824929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71785" y="408417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37184" y="386812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289533" y="40577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19391" y="38609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682773" y="40561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748172" y="38400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18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1140" y="354963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08318" y="3796114"/>
            <a:ext cx="300367" cy="3683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16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292366" y="4434912"/>
            <a:ext cx="160901" cy="4403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958515" y="488108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30937" y="48404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587075" y="53409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6480055" y="5109810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898541" y="534101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963940" y="5124957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21286" y="46599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374520" y="444392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17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Recoloring – Double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(2,4)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8" y="158193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4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337459" y="3847869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458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96036" y="3874475"/>
            <a:ext cx="8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3   4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80868" y="43859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31129" y="442911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42384" y="406093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3" idx="3"/>
          </p:cNvCxnSpPr>
          <p:nvPr/>
        </p:nvCxnSpPr>
        <p:spPr>
          <a:xfrm flipH="1">
            <a:off x="4766003" y="4306788"/>
            <a:ext cx="60236" cy="13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5"/>
          </p:cNvCxnSpPr>
          <p:nvPr/>
        </p:nvCxnSpPr>
        <p:spPr>
          <a:xfrm>
            <a:off x="5231129" y="4306788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0" idx="3"/>
            <a:endCxn id="6" idx="0"/>
          </p:cNvCxnSpPr>
          <p:nvPr/>
        </p:nvCxnSpPr>
        <p:spPr>
          <a:xfrm flipH="1">
            <a:off x="2813342" y="3199646"/>
            <a:ext cx="970018" cy="6482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0" idx="5"/>
            <a:endCxn id="23" idx="0"/>
          </p:cNvCxnSpPr>
          <p:nvPr/>
        </p:nvCxnSpPr>
        <p:spPr>
          <a:xfrm>
            <a:off x="4456359" y="3199646"/>
            <a:ext cx="572325" cy="861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95189" y="438125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0" idx="4"/>
            <a:endCxn id="48" idx="0"/>
          </p:cNvCxnSpPr>
          <p:nvPr/>
        </p:nvCxnSpPr>
        <p:spPr>
          <a:xfrm flipH="1">
            <a:off x="4058665" y="3262918"/>
            <a:ext cx="61195" cy="6250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80869" y="4234040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64960" y="422935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67357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51188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5368" y="441657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55246" y="439152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19872" y="3887976"/>
            <a:ext cx="1277586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27320" y="44635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5507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1658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455080" y="428501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86360" y="428501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95866" y="4327000"/>
            <a:ext cx="25710" cy="135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6234" y="3931395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6   7   8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3952" y="401849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67" name="Straight Connector 66"/>
          <p:cNvCxnSpPr>
            <a:endCxn id="40" idx="0"/>
          </p:cNvCxnSpPr>
          <p:nvPr/>
        </p:nvCxnSpPr>
        <p:spPr>
          <a:xfrm flipH="1">
            <a:off x="5663913" y="4246484"/>
            <a:ext cx="87348" cy="170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35902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42068" y="44102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09673" y="3844913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25838" y="39803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8" idx="3"/>
            <a:endCxn id="63" idx="0"/>
          </p:cNvCxnSpPr>
          <p:nvPr/>
        </p:nvCxnSpPr>
        <p:spPr>
          <a:xfrm flipH="1">
            <a:off x="5985556" y="3148729"/>
            <a:ext cx="273437" cy="69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8" idx="5"/>
            <a:endCxn id="64" idx="0"/>
          </p:cNvCxnSpPr>
          <p:nvPr/>
        </p:nvCxnSpPr>
        <p:spPr>
          <a:xfrm>
            <a:off x="6663883" y="3148729"/>
            <a:ext cx="348255" cy="8315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3" idx="5"/>
            <a:endCxn id="38" idx="0"/>
          </p:cNvCxnSpPr>
          <p:nvPr/>
        </p:nvCxnSpPr>
        <p:spPr>
          <a:xfrm>
            <a:off x="6322055" y="4213689"/>
            <a:ext cx="97678" cy="205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4" idx="5"/>
          </p:cNvCxnSpPr>
          <p:nvPr/>
        </p:nvCxnSpPr>
        <p:spPr>
          <a:xfrm>
            <a:off x="7214583" y="4226163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4" idx="3"/>
          </p:cNvCxnSpPr>
          <p:nvPr/>
        </p:nvCxnSpPr>
        <p:spPr>
          <a:xfrm flipH="1">
            <a:off x="6725838" y="4226163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4359" y="3877152"/>
            <a:ext cx="8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13    14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794690" y="39303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104740" y="206084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8595" y="202019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175138" y="290287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43977" y="2830870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50" idx="3"/>
            <a:endCxn id="60" idx="0"/>
          </p:cNvCxnSpPr>
          <p:nvPr/>
        </p:nvCxnSpPr>
        <p:spPr>
          <a:xfrm flipH="1">
            <a:off x="4119860" y="2306699"/>
            <a:ext cx="1068735" cy="5241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0" idx="5"/>
            <a:endCxn id="58" idx="0"/>
          </p:cNvCxnSpPr>
          <p:nvPr/>
        </p:nvCxnSpPr>
        <p:spPr>
          <a:xfrm>
            <a:off x="5593485" y="2306699"/>
            <a:ext cx="867953" cy="5961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006" y="2862228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5  10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20122" y="28417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211960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4211960" y="4316191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71252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839797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insertion of a key-value entry in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entries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and requires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recolorings</a:t>
                </a:r>
                <a:r>
                  <a:rPr lang="en-US" dirty="0" smtClean="0"/>
                  <a:t> and one </a:t>
                </a:r>
                <a:r>
                  <a:rPr lang="en-US" dirty="0" err="1" smtClean="0"/>
                  <a:t>trinode</a:t>
                </a:r>
                <a:r>
                  <a:rPr lang="en-US" dirty="0" smtClean="0"/>
                  <a:t> restructuring.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us now remove an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from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proceed like in a binary tree search searching for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storing such an entry.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does not have an external-node child, we find the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following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in the </a:t>
                </a:r>
                <a:r>
                  <a:rPr lang="en-US" dirty="0" err="1" smtClean="0"/>
                  <a:t>inorder</a:t>
                </a:r>
                <a:r>
                  <a:rPr lang="en-US" dirty="0" smtClean="0"/>
                  <a:t> traversal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This node has an external-node child. We move the entry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and perform the removal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Thus, we may consider only the removal of an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stored at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with an external-node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44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remove the </a:t>
                </a:r>
                <a:r>
                  <a:rPr lang="en-US" dirty="0"/>
                  <a:t>entry with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  <a:r>
                  <a:rPr lang="en-US" dirty="0"/>
                  <a:t>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an external-node child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we proceed as follows.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be the sibling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 We remove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a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was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black)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was black),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black and we are done.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6276" y="281183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65740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6356" y="353191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5"/>
            <a:endCxn id="8" idx="0"/>
          </p:cNvCxnSpPr>
          <p:nvPr/>
        </p:nvCxnSpPr>
        <p:spPr>
          <a:xfrm>
            <a:off x="2805021" y="3057690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896076" y="345991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3"/>
            <a:endCxn id="11" idx="0"/>
          </p:cNvCxnSpPr>
          <p:nvPr/>
        </p:nvCxnSpPr>
        <p:spPr>
          <a:xfrm flipH="1">
            <a:off x="2182376" y="3057690"/>
            <a:ext cx="217755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7" idx="5"/>
            <a:endCxn id="6" idx="0"/>
          </p:cNvCxnSpPr>
          <p:nvPr/>
        </p:nvCxnSpPr>
        <p:spPr>
          <a:xfrm>
            <a:off x="1854485" y="1977570"/>
            <a:ext cx="748091" cy="8342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364088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72200" y="27696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1" idx="5"/>
            <a:endCxn id="23" idx="0"/>
          </p:cNvCxnSpPr>
          <p:nvPr/>
        </p:nvCxnSpPr>
        <p:spPr>
          <a:xfrm>
            <a:off x="5852833" y="1977570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06160" y="51710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5624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26240" y="589109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5"/>
            <a:endCxn id="29" idx="0"/>
          </p:cNvCxnSpPr>
          <p:nvPr/>
        </p:nvCxnSpPr>
        <p:spPr>
          <a:xfrm>
            <a:off x="2794905" y="5416867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85960" y="581908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3"/>
            <a:endCxn id="31" idx="0"/>
          </p:cNvCxnSpPr>
          <p:nvPr/>
        </p:nvCxnSpPr>
        <p:spPr>
          <a:xfrm flipH="1">
            <a:off x="2172260" y="5416867"/>
            <a:ext cx="217755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28" idx="5"/>
            <a:endCxn id="27" idx="0"/>
          </p:cNvCxnSpPr>
          <p:nvPr/>
        </p:nvCxnSpPr>
        <p:spPr>
          <a:xfrm>
            <a:off x="1844369" y="4336747"/>
            <a:ext cx="748091" cy="8342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40839" y="57598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39" y="5759848"/>
                <a:ext cx="2880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353972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362084" y="5128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39" idx="5"/>
            <a:endCxn id="41" idx="0"/>
          </p:cNvCxnSpPr>
          <p:nvPr/>
        </p:nvCxnSpPr>
        <p:spPr>
          <a:xfrm>
            <a:off x="5842717" y="4336747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3739853" y="2353978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883869" y="4732791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If, instead,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black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black, then, to preserve the </a:t>
                </a:r>
                <a:r>
                  <a:rPr lang="en-US" b="1" dirty="0" smtClean="0"/>
                  <a:t>depth property</a:t>
                </a:r>
                <a:r>
                  <a:rPr lang="en-US" dirty="0" smtClean="0"/>
                  <a:t>, we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fictitious </a:t>
                </a:r>
                <a:r>
                  <a:rPr lang="en-US" b="1" dirty="0" smtClean="0"/>
                  <a:t>double black </a:t>
                </a:r>
                <a:r>
                  <a:rPr lang="en-US" dirty="0" smtClean="0"/>
                  <a:t>color.</a:t>
                </a:r>
              </a:p>
              <a:p>
                <a:r>
                  <a:rPr lang="en-US" dirty="0" smtClean="0"/>
                  <a:t>We now have a color violation, called the </a:t>
                </a:r>
                <a:r>
                  <a:rPr lang="en-US" b="1" dirty="0" smtClean="0"/>
                  <a:t>double black problem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double black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denotes an </a:t>
                </a:r>
                <a:r>
                  <a:rPr lang="en-US" b="1" dirty="0" smtClean="0"/>
                  <a:t>underflow</a:t>
                </a:r>
                <a:r>
                  <a:rPr lang="en-US" dirty="0" smtClean="0"/>
                  <a:t>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 remedy the double-black problem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we proceed as follows.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37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Case 1: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 smtClean="0"/>
                  <a:t> is black and has a red child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Resolving this case corresponds to a </a:t>
                </a:r>
                <a:r>
                  <a:rPr lang="en-US" b="1" dirty="0" smtClean="0"/>
                  <a:t>transfer</a:t>
                </a:r>
                <a:r>
                  <a:rPr lang="en-US" dirty="0" smtClean="0"/>
                  <a:t> operation 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perform a </a:t>
                </a:r>
                <a:r>
                  <a:rPr lang="en-US" b="1" dirty="0" err="1" smtClean="0"/>
                  <a:t>trinode</a:t>
                </a:r>
                <a:r>
                  <a:rPr lang="en-US" b="1" dirty="0" smtClean="0"/>
                  <a:t> restructuring</a:t>
                </a:r>
                <a:r>
                  <a:rPr lang="en-US" dirty="0" smtClean="0"/>
                  <a:t>: we take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we label them temporarily left to right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 and we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making it parent of the other two nodes.</a:t>
                </a:r>
              </a:p>
              <a:p>
                <a:r>
                  <a:rPr lang="en-US" dirty="0" smtClean="0"/>
                  <a:t>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black,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the former color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and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black.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 err="1" smtClean="0"/>
                  <a:t>trinode</a:t>
                </a:r>
                <a:r>
                  <a:rPr lang="en-US" dirty="0" smtClean="0"/>
                  <a:t> restructuring eliminates the double black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07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Restructuring a Red-Black Tree to Remedy the Double Black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>
          <a:xfrm flipH="1">
            <a:off x="1798803" y="2846608"/>
            <a:ext cx="935215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4789756" y="3588433"/>
            <a:ext cx="440432" cy="6210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30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503456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0443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413897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17123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10   20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Restructuring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>
          <a:xfrm flipH="1">
            <a:off x="1798803" y="2846608"/>
            <a:ext cx="935215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5581613" y="3601854"/>
            <a:ext cx="569699" cy="6075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30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865012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51999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775453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8679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10   20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 flipH="1">
            <a:off x="1689770" y="2846608"/>
            <a:ext cx="1044248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92636" y="3437135"/>
            <a:ext cx="175644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7369966" y="3591795"/>
            <a:ext cx="569699" cy="6075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20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653365" y="419938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40352" y="415873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7563806" y="442544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67032" y="444707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2300" y="344256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21512" y="3145978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21708" y="320189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72894" y="3150634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5581613" y="359047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Red-Black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88" y="14932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5</a:t>
            </a:fld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3080869" y="41452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7133" y="3356992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82997" y="32303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80870" y="399331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52768" y="307843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58529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10060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658530" y="485338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79831" y="484926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03311" y="37191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79703" y="17728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9291" y="23578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32457" y="22449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24858" y="283913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67197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44829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79157" y="27655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8529" y="373457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06691" y="3747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0" idx="3"/>
          </p:cNvCxnSpPr>
          <p:nvPr/>
        </p:nvCxnSpPr>
        <p:spPr>
          <a:xfrm flipH="1">
            <a:off x="3683347" y="2018667"/>
            <a:ext cx="880211" cy="3702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0" idx="5"/>
            <a:endCxn id="58" idx="1"/>
          </p:cNvCxnSpPr>
          <p:nvPr/>
        </p:nvCxnSpPr>
        <p:spPr>
          <a:xfrm>
            <a:off x="4968448" y="2018667"/>
            <a:ext cx="847864" cy="268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7" idx="3"/>
            <a:endCxn id="65" idx="7"/>
          </p:cNvCxnSpPr>
          <p:nvPr/>
        </p:nvCxnSpPr>
        <p:spPr>
          <a:xfrm flipH="1">
            <a:off x="2755942" y="2603671"/>
            <a:ext cx="507204" cy="27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5"/>
            <a:endCxn id="60" idx="1"/>
          </p:cNvCxnSpPr>
          <p:nvPr/>
        </p:nvCxnSpPr>
        <p:spPr>
          <a:xfrm>
            <a:off x="3668036" y="2603671"/>
            <a:ext cx="540677" cy="277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8" idx="3"/>
            <a:endCxn id="66" idx="7"/>
          </p:cNvCxnSpPr>
          <p:nvPr/>
        </p:nvCxnSpPr>
        <p:spPr>
          <a:xfrm flipH="1">
            <a:off x="5433574" y="2490785"/>
            <a:ext cx="382738" cy="3905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5"/>
            <a:endCxn id="70" idx="1"/>
          </p:cNvCxnSpPr>
          <p:nvPr/>
        </p:nvCxnSpPr>
        <p:spPr>
          <a:xfrm>
            <a:off x="6221202" y="2490785"/>
            <a:ext cx="641810" cy="316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4"/>
            <a:endCxn id="72" idx="0"/>
          </p:cNvCxnSpPr>
          <p:nvPr/>
        </p:nvCxnSpPr>
        <p:spPr>
          <a:xfrm>
            <a:off x="2553497" y="3127162"/>
            <a:ext cx="339494" cy="6199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3"/>
          </p:cNvCxnSpPr>
          <p:nvPr/>
        </p:nvCxnSpPr>
        <p:spPr>
          <a:xfrm flipH="1">
            <a:off x="3889611" y="3084981"/>
            <a:ext cx="319102" cy="6341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5"/>
            <a:endCxn id="71" idx="0"/>
          </p:cNvCxnSpPr>
          <p:nvPr/>
        </p:nvCxnSpPr>
        <p:spPr>
          <a:xfrm>
            <a:off x="4613603" y="3084981"/>
            <a:ext cx="331226" cy="649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0936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08713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64" idx="3"/>
            <a:endCxn id="80" idx="0"/>
          </p:cNvCxnSpPr>
          <p:nvPr/>
        </p:nvCxnSpPr>
        <p:spPr>
          <a:xfrm flipH="1">
            <a:off x="3637236" y="3964986"/>
            <a:ext cx="49930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4" idx="5"/>
            <a:endCxn id="81" idx="0"/>
          </p:cNvCxnSpPr>
          <p:nvPr/>
        </p:nvCxnSpPr>
        <p:spPr>
          <a:xfrm>
            <a:off x="4092056" y="3964986"/>
            <a:ext cx="402957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344358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14129" y="485338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21066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21067" y="484926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6" idx="5"/>
            <a:endCxn id="23" idx="0"/>
          </p:cNvCxnSpPr>
          <p:nvPr/>
        </p:nvCxnSpPr>
        <p:spPr>
          <a:xfrm>
            <a:off x="5433574" y="3084981"/>
            <a:ext cx="699859" cy="272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351188" y="374300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78588" y="37471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51189" y="3591097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848359" y="3595216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283212" y="31408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283213" y="2988949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33300" y="314897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803071" y="299707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658766" y="41601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28537" y="400824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62584" y="414168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162585" y="3989776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44122" y="173216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242334" y="2308982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392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65072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9248" y="279311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16984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816312" y="220291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863012" y="27112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915677" y="330045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648295" y="367848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2294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426414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273132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38146" y="41157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2607917" y="396384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872159" y="32209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41930" y="306908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7246" y="5445224"/>
            <a:ext cx="59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our figures, we use </a:t>
            </a:r>
            <a:r>
              <a:rPr lang="en-US" b="1" dirty="0" smtClean="0"/>
              <a:t>light blue color instead of black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 smtClean="0"/>
                  <a:t> is black and both children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are black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dirty="0" smtClean="0"/>
                  <a:t>Resolving this case corresponds to a </a:t>
                </a:r>
                <a:r>
                  <a:rPr lang="en-US" b="1" dirty="0" smtClean="0"/>
                  <a:t>fusion</a:t>
                </a:r>
                <a:r>
                  <a:rPr lang="en-US" dirty="0" smtClean="0"/>
                  <a:t> operation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do a </a:t>
                </a:r>
                <a:r>
                  <a:rPr lang="en-US" b="1" dirty="0" smtClean="0"/>
                  <a:t>recoloring</a:t>
                </a:r>
                <a:r>
                  <a:rPr lang="en-US" dirty="0" smtClean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black,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red, and,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red, we color it black; otherwise,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double black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Hence, after this recoloring, the double black problem might reappear at the 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. We then repeat consideration of these three cases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1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Recoloring a Red-Black Tree that Fixes the Double Black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3348" y="2517436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30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49" idx="7"/>
          </p:cNvCxnSpPr>
          <p:nvPr/>
        </p:nvCxnSpPr>
        <p:spPr>
          <a:xfrm flipH="1">
            <a:off x="1962408" y="2846608"/>
            <a:ext cx="593369" cy="389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62947" y="3467054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0269" y="2493224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603926" y="3477785"/>
            <a:ext cx="380215" cy="3615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00269" y="3512250"/>
            <a:ext cx="0" cy="3270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97841" y="27168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766737" y="3231934"/>
            <a:ext cx="98082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275292" y="2831705"/>
            <a:ext cx="244926" cy="4177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11461" y="31885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20   30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Recoloring a Red-Black Tree that Propagates the Double Black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53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1" idx="0"/>
          </p:cNvCxnSpPr>
          <p:nvPr/>
        </p:nvCxnSpPr>
        <p:spPr>
          <a:xfrm>
            <a:off x="2734018" y="2848410"/>
            <a:ext cx="218313" cy="3165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666031" y="316493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952331" y="3452964"/>
            <a:ext cx="31810" cy="3863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3"/>
            <a:endCxn id="49" idx="7"/>
          </p:cNvCxnSpPr>
          <p:nvPr/>
        </p:nvCxnSpPr>
        <p:spPr>
          <a:xfrm flipH="1">
            <a:off x="1962408" y="2831705"/>
            <a:ext cx="438003" cy="4039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86832" y="25452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54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21120" y="3436055"/>
            <a:ext cx="207580" cy="2797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815939" y="3448334"/>
            <a:ext cx="168202" cy="390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69031" y="3490515"/>
            <a:ext cx="0" cy="331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024910" y="3202483"/>
            <a:ext cx="92674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4"/>
            <a:endCxn id="49" idx="0"/>
          </p:cNvCxnSpPr>
          <p:nvPr/>
        </p:nvCxnSpPr>
        <p:spPr>
          <a:xfrm flipH="1">
            <a:off x="2488284" y="2873886"/>
            <a:ext cx="114572" cy="3285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97524" y="3147852"/>
            <a:ext cx="78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20  30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Case 3: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 smtClean="0"/>
                  <a:t> is red.</a:t>
                </a:r>
              </a:p>
              <a:p>
                <a:r>
                  <a:rPr lang="en-US" dirty="0" smtClean="0"/>
                  <a:t>In this case, we perform an </a:t>
                </a:r>
                <a:r>
                  <a:rPr lang="en-US" b="1" dirty="0" smtClean="0"/>
                  <a:t>adjustment operation </a:t>
                </a:r>
                <a:r>
                  <a:rPr lang="en-US" dirty="0" smtClean="0"/>
                  <a:t>as follows.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the right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be the right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; otherwise,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smtClean="0"/>
                  <a:t>left </a:t>
                </a:r>
                <a:r>
                  <a:rPr lang="en-US" dirty="0"/>
                  <a:t>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dirty="0" smtClean="0"/>
                  <a:t>Execute the </a:t>
                </a:r>
                <a:r>
                  <a:rPr lang="en-US" dirty="0" err="1" smtClean="0"/>
                  <a:t>trinode</a:t>
                </a:r>
                <a:r>
                  <a:rPr lang="en-US" dirty="0" smtClean="0"/>
                  <a:t> restructuring operation which 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black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red.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An adjustment corresponds to choosing a different representation of a 3-node 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After the adjustment operation, the sibling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black, and either Case 1 or Case 2 applies, with a different meaning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Note that if Case 2 applies, the double black problem cannot reappear. </a:t>
                </a:r>
              </a:p>
              <a:p>
                <a:r>
                  <a:rPr lang="en-US" dirty="0" smtClean="0"/>
                  <a:t>Thus, to complete Case 3 we make one more application of either Case 1 or Case 2 and we are done. </a:t>
                </a:r>
                <a:endParaRPr lang="en-US" dirty="0"/>
              </a:p>
              <a:p>
                <a:r>
                  <a:rPr lang="en-US" dirty="0" smtClean="0"/>
                  <a:t>Therefore, </a:t>
                </a:r>
                <a:r>
                  <a:rPr lang="en-US" b="1" dirty="0" smtClean="0"/>
                  <a:t>at most one adjustment </a:t>
                </a:r>
                <a:r>
                  <a:rPr lang="en-US" dirty="0" smtClean="0"/>
                  <a:t>is performed in a removal operation.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81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 of a Red-Black Tree in the Presence of a Double Black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92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869843" y="2826863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5302710" y="3583591"/>
            <a:ext cx="440432" cy="6210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1946" y="3566682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82146" y="358359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94598" y="358359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20   30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71663" y="328980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53152" y="25365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016410" y="420460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03397" y="416395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926851" y="4430659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30077" y="4452288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10 …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</a:t>
            </a:r>
            <a:endParaRPr lang="en-US" dirty="0"/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84558" y="435264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4" idx="4"/>
            <a:endCxn id="21" idx="0"/>
          </p:cNvCxnSpPr>
          <p:nvPr/>
        </p:nvCxnSpPr>
        <p:spPr>
          <a:xfrm>
            <a:off x="7380711" y="3630170"/>
            <a:ext cx="490147" cy="72247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5"/>
            <a:endCxn id="44" idx="0"/>
          </p:cNvCxnSpPr>
          <p:nvPr/>
        </p:nvCxnSpPr>
        <p:spPr>
          <a:xfrm>
            <a:off x="6869843" y="2826863"/>
            <a:ext cx="510868" cy="5152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77494" y="460577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89946" y="4605775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20   30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667011" y="431199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64953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094411" y="334213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97301" y="330458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578966" y="3607980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35962" y="3591653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10 …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</a:t>
            </a:r>
            <a:endParaRPr lang="en-US" dirty="0"/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869843" y="3591653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 for removing an entry from a red-black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entries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and performs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recolorings</a:t>
                </a:r>
                <a:r>
                  <a:rPr lang="en-US" dirty="0" smtClean="0"/>
                  <a:t> and at most one adjustment plus one additional </a:t>
                </a:r>
                <a:r>
                  <a:rPr lang="en-US" dirty="0" err="1" smtClean="0"/>
                  <a:t>trinode</a:t>
                </a:r>
                <a:r>
                  <a:rPr lang="en-US" dirty="0" smtClean="0"/>
                  <a:t> restructuring.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(2,4) Trees vs. Red-Black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Given a red-black tree, we can construct a corresponding (2,4) tree by merging every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into its parent and storing the entry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at its parent.</a:t>
                </a:r>
              </a:p>
              <a:p>
                <a:r>
                  <a:rPr lang="en-US" dirty="0" smtClean="0"/>
                  <a:t>Given a (2,4) tree, we can transform it into a red-black tree by performing the following transformations for each internal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 2-node, then keep the (black)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as is.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 3-node, then create a new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’s 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third child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(the symmetric operation is also possible; see next slide).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 4-node, then create two new red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last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now see a few removals from a given red-black tree.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12 – Double Black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93611" y="3618134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740001" y="43104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18666" y="388723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18 – Double Black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72193" y="37033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 flipH="1">
            <a:off x="5140738" y="3257639"/>
            <a:ext cx="162519" cy="4457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16 – Double Black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34747" y="3013337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(2,4) Trees vs. Red-Black </a:t>
            </a:r>
            <a:r>
              <a:rPr lang="en-US" dirty="0" smtClean="0"/>
              <a:t>Trees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1720" y="184482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 flipH="1">
            <a:off x="1763688" y="209067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2540465" y="209067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84168" y="1767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H="1">
            <a:off x="5796136" y="2013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5"/>
          </p:cNvCxnSpPr>
          <p:nvPr/>
        </p:nvCxnSpPr>
        <p:spPr>
          <a:xfrm>
            <a:off x="6572913" y="201383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49631" y="3284984"/>
            <a:ext cx="97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H="1">
            <a:off x="1847546" y="3530835"/>
            <a:ext cx="245314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5"/>
          </p:cNvCxnSpPr>
          <p:nvPr/>
        </p:nvCxnSpPr>
        <p:spPr>
          <a:xfrm>
            <a:off x="2784434" y="3530835"/>
            <a:ext cx="143229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</p:cNvCxnSpPr>
          <p:nvPr/>
        </p:nvCxnSpPr>
        <p:spPr>
          <a:xfrm flipH="1">
            <a:off x="2421875" y="3573016"/>
            <a:ext cx="16772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03982" y="3284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H="1">
            <a:off x="4715950" y="3530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5"/>
          </p:cNvCxnSpPr>
          <p:nvPr/>
        </p:nvCxnSpPr>
        <p:spPr>
          <a:xfrm>
            <a:off x="5492727" y="3530835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92727" y="386104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H="1">
            <a:off x="5492727" y="410689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5"/>
          </p:cNvCxnSpPr>
          <p:nvPr/>
        </p:nvCxnSpPr>
        <p:spPr>
          <a:xfrm>
            <a:off x="5981472" y="410689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95623" y="324280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H="1">
            <a:off x="7107591" y="3488654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5"/>
          </p:cNvCxnSpPr>
          <p:nvPr/>
        </p:nvCxnSpPr>
        <p:spPr>
          <a:xfrm>
            <a:off x="7884368" y="3488654"/>
            <a:ext cx="303343" cy="4022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866779" y="381886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3"/>
          </p:cNvCxnSpPr>
          <p:nvPr/>
        </p:nvCxnSpPr>
        <p:spPr>
          <a:xfrm flipH="1">
            <a:off x="6866779" y="4064718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5"/>
          </p:cNvCxnSpPr>
          <p:nvPr/>
        </p:nvCxnSpPr>
        <p:spPr>
          <a:xfrm>
            <a:off x="7355524" y="4064718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789575" y="4869160"/>
            <a:ext cx="1368151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>
          <a:xfrm flipH="1">
            <a:off x="1873434" y="5115011"/>
            <a:ext cx="116502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5"/>
          </p:cNvCxnSpPr>
          <p:nvPr/>
        </p:nvCxnSpPr>
        <p:spPr>
          <a:xfrm>
            <a:off x="2957365" y="5115011"/>
            <a:ext cx="200361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315145" y="5157192"/>
            <a:ext cx="2588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92136" y="5157192"/>
            <a:ext cx="9229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220775" y="474005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3"/>
          </p:cNvCxnSpPr>
          <p:nvPr/>
        </p:nvCxnSpPr>
        <p:spPr>
          <a:xfrm flipH="1">
            <a:off x="5932743" y="4985908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6709520" y="4985908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09520" y="5316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3"/>
          </p:cNvCxnSpPr>
          <p:nvPr/>
        </p:nvCxnSpPr>
        <p:spPr>
          <a:xfrm flipH="1">
            <a:off x="6709520" y="5561972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5"/>
          </p:cNvCxnSpPr>
          <p:nvPr/>
        </p:nvCxnSpPr>
        <p:spPr>
          <a:xfrm>
            <a:off x="7198265" y="5561972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695172" y="530120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3"/>
          </p:cNvCxnSpPr>
          <p:nvPr/>
        </p:nvCxnSpPr>
        <p:spPr>
          <a:xfrm flipH="1">
            <a:off x="5695172" y="554705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5"/>
          </p:cNvCxnSpPr>
          <p:nvPr/>
        </p:nvCxnSpPr>
        <p:spPr>
          <a:xfrm>
            <a:off x="6183917" y="554705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6660" y="180417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126095" y="172134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51720" y="3255996"/>
            <a:ext cx="87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13   14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534654" y="3824488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045909" y="3256881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39379" y="320215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06878" y="377794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789575" y="481768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6   7   8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345161" y="4684494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23151" y="527547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06154" y="523482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3923928" y="198400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3995936" y="34290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3995936" y="49139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the Adjustment – Double Black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70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71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Operations in a Red-Black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72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303748" y="2132856"/>
            <a:ext cx="3960440" cy="367240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2592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805264"/>
            <a:ext cx="14766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616" y="3969060"/>
            <a:ext cx="0" cy="1836204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2132856"/>
            <a:ext cx="10716" cy="1296144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901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48064" y="2132856"/>
            <a:ext cx="237626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4208" y="5794995"/>
            <a:ext cx="1296144" cy="10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5652120" y="3212976"/>
            <a:ext cx="194421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2160" y="4293096"/>
            <a:ext cx="173657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3102" y="15788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per level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43608" y="17384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52120" y="58080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Worst-case time: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91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707904" y="3645024"/>
            <a:ext cx="72008" cy="1584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5976" y="3290596"/>
            <a:ext cx="72008" cy="158417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67844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Down phase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79912" y="28242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 phase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98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red-black tree data structure is </a:t>
            </a:r>
            <a:r>
              <a:rPr lang="en-US" b="1" dirty="0" smtClean="0"/>
              <a:t>slightly more complicated</a:t>
            </a:r>
            <a:r>
              <a:rPr lang="en-US" dirty="0" smtClean="0"/>
              <a:t> than its corresponding (2,4) tree.</a:t>
            </a:r>
          </a:p>
          <a:p>
            <a:r>
              <a:rPr lang="en-US" dirty="0" smtClean="0"/>
              <a:t>However, the red-black tree has the conceptual advantage that only a </a:t>
            </a:r>
            <a:r>
              <a:rPr lang="en-US" b="1" dirty="0" smtClean="0"/>
              <a:t>constant number of </a:t>
            </a:r>
            <a:r>
              <a:rPr lang="en-US" b="1" dirty="0" err="1" smtClean="0"/>
              <a:t>trinode</a:t>
            </a:r>
            <a:r>
              <a:rPr lang="en-US" b="1" dirty="0" smtClean="0"/>
              <a:t> restructurings</a:t>
            </a:r>
            <a:r>
              <a:rPr lang="en-US" dirty="0" smtClean="0"/>
              <a:t> are ever needed to restore the balance after an update.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M. T. Goodrich, R. </a:t>
            </a:r>
            <a:r>
              <a:rPr lang="en-US" dirty="0" err="1" smtClean="0"/>
              <a:t>Tamassia</a:t>
            </a:r>
            <a:r>
              <a:rPr lang="en-US" dirty="0" smtClean="0"/>
              <a:t> and D. Mount. </a:t>
            </a:r>
            <a:r>
              <a:rPr lang="en-US" i="1" dirty="0" smtClean="0"/>
              <a:t>Data Structures and Algorithms in C++.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edition. John Wiley.</a:t>
            </a:r>
          </a:p>
          <a:p>
            <a:pPr lvl="1"/>
            <a:r>
              <a:rPr lang="en-US" dirty="0" smtClean="0"/>
              <a:t>Section 10.5</a:t>
            </a:r>
          </a:p>
          <a:p>
            <a:r>
              <a:rPr lang="en-US" dirty="0"/>
              <a:t>M. T. Goodrich, R. </a:t>
            </a:r>
            <a:r>
              <a:rPr lang="en-US" dirty="0" err="1" smtClean="0"/>
              <a:t>Tamassia</a:t>
            </a:r>
            <a:r>
              <a:rPr lang="en-US" dirty="0" smtClean="0"/>
              <a:t>. </a:t>
            </a:r>
            <a:r>
              <a:rPr lang="el-GR" i="1" dirty="0" smtClean="0"/>
              <a:t>Δομές Δεδομένων και Αλγόριθμοι σε </a:t>
            </a:r>
            <a:r>
              <a:rPr lang="en-US" i="1" dirty="0" smtClean="0"/>
              <a:t>Java</a:t>
            </a:r>
            <a:r>
              <a:rPr lang="en-US" dirty="0" smtClean="0"/>
              <a:t>. </a:t>
            </a:r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έκδοση. Εκδόσεις Δίαυλος.</a:t>
            </a:r>
          </a:p>
          <a:p>
            <a:pPr lvl="1"/>
            <a:r>
              <a:rPr lang="el-GR" dirty="0" smtClean="0"/>
              <a:t>Κεφ. </a:t>
            </a:r>
            <a:r>
              <a:rPr lang="el-GR" dirty="0" smtClean="0"/>
              <a:t>10.5</a:t>
            </a:r>
            <a:endParaRPr lang="en-US" dirty="0" smtClean="0"/>
          </a:p>
          <a:p>
            <a:r>
              <a:rPr lang="en-US" dirty="0" smtClean="0"/>
              <a:t>R. </a:t>
            </a:r>
            <a:r>
              <a:rPr lang="en-US" dirty="0" err="1" smtClean="0"/>
              <a:t>Sedgewick</a:t>
            </a:r>
            <a:r>
              <a:rPr lang="en-US" dirty="0" smtClean="0"/>
              <a:t>. </a:t>
            </a:r>
            <a:r>
              <a:rPr lang="el-GR" dirty="0" smtClean="0"/>
              <a:t>Αλγόριθμοι σε </a:t>
            </a:r>
            <a:r>
              <a:rPr lang="en-US" dirty="0" smtClean="0"/>
              <a:t>C.</a:t>
            </a:r>
          </a:p>
          <a:p>
            <a:pPr lvl="1"/>
            <a:r>
              <a:rPr lang="el-GR" dirty="0" smtClean="0"/>
              <a:t>Κεφ. </a:t>
            </a:r>
            <a:r>
              <a:rPr lang="el-GR" smtClean="0"/>
              <a:t>13.4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height of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entries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be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entries,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 We will prove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be the common black depth of all the external nodes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be the (2,4) tree associated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Because of the correspondence between red-black trees and (2,4) trees,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 smtClean="0"/>
                  <a:t> by the proposition for the height of (2,4) trees. By the internal node property of red-black trees,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111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3319</Words>
  <Application>Microsoft Office PowerPoint</Application>
  <PresentationFormat>On-screen Show (4:3)</PresentationFormat>
  <Paragraphs>727</Paragraphs>
  <Slides>74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Red-Black Trees</vt:lpstr>
      <vt:lpstr>Red-Black Trees</vt:lpstr>
      <vt:lpstr>Definition</vt:lpstr>
      <vt:lpstr>Example (2,4) Tree</vt:lpstr>
      <vt:lpstr>Corresponding Red-Black Tree</vt:lpstr>
      <vt:lpstr>(2,4) Trees vs. Red-Black Trees</vt:lpstr>
      <vt:lpstr>(2,4) Trees vs. Red-Black Trees (cont’d)</vt:lpstr>
      <vt:lpstr>Proposition</vt:lpstr>
      <vt:lpstr>Proof</vt:lpstr>
      <vt:lpstr>Proof (cont’d)</vt:lpstr>
      <vt:lpstr>Updates</vt:lpstr>
      <vt:lpstr>Insertion</vt:lpstr>
      <vt:lpstr>Insertion (cont’d)</vt:lpstr>
      <vt:lpstr>Insertion (cont’d)</vt:lpstr>
      <vt:lpstr>Trinode Restructuring</vt:lpstr>
      <vt:lpstr>Trinode Restructuring Graphically</vt:lpstr>
      <vt:lpstr>Trinode Restructuring Graphically (cont’d)</vt:lpstr>
      <vt:lpstr>Trinode Restructuring Graphically (cont’d)</vt:lpstr>
      <vt:lpstr>Trinode Restructuring Graphically (cont’d)</vt:lpstr>
      <vt:lpstr>Insertion (cont’d)</vt:lpstr>
      <vt:lpstr>Recoloring</vt:lpstr>
      <vt:lpstr>Recoloring (cont’d)</vt:lpstr>
      <vt:lpstr>Example</vt:lpstr>
      <vt:lpstr>Insert 4</vt:lpstr>
      <vt:lpstr>Insert 7</vt:lpstr>
      <vt:lpstr>Insert 12 – Double Red</vt:lpstr>
      <vt:lpstr>After Restructuring</vt:lpstr>
      <vt:lpstr>Insert 15 – Double Red</vt:lpstr>
      <vt:lpstr>After Recoloring</vt:lpstr>
      <vt:lpstr>Insert 3</vt:lpstr>
      <vt:lpstr>Insert 5</vt:lpstr>
      <vt:lpstr>Insert 14 – Double Red</vt:lpstr>
      <vt:lpstr>After Restructuring</vt:lpstr>
      <vt:lpstr>Insertion of 18 – Double Red</vt:lpstr>
      <vt:lpstr>After Recoloring</vt:lpstr>
      <vt:lpstr>Insertion of 16 – Double Red</vt:lpstr>
      <vt:lpstr>After Restructuring</vt:lpstr>
      <vt:lpstr>Insertion of 17 – Double Red</vt:lpstr>
      <vt:lpstr>After Recoloring – Double Red</vt:lpstr>
      <vt:lpstr>After Restructuring</vt:lpstr>
      <vt:lpstr>Proposition</vt:lpstr>
      <vt:lpstr>Removal</vt:lpstr>
      <vt:lpstr>Removal (cont’d)</vt:lpstr>
      <vt:lpstr>Graphically</vt:lpstr>
      <vt:lpstr>Removal (cont’d)</vt:lpstr>
      <vt:lpstr>Removal (cont’d)</vt:lpstr>
      <vt:lpstr>Restructuring a Red-Black Tree to Remedy the Double Black Problem</vt:lpstr>
      <vt:lpstr>Restructuring (cont’d)</vt:lpstr>
      <vt:lpstr>After the Restructuring</vt:lpstr>
      <vt:lpstr>Removal (cont’d)</vt:lpstr>
      <vt:lpstr>Recoloring a Red-Black Tree that Fixes the Double Black Problem</vt:lpstr>
      <vt:lpstr>After the Recoloring</vt:lpstr>
      <vt:lpstr>Recoloring a Red-Black Tree that Propagates the Double Black Problem</vt:lpstr>
      <vt:lpstr>After the Recoloring</vt:lpstr>
      <vt:lpstr>Removal (cont’d)</vt:lpstr>
      <vt:lpstr>Removal (cont’d)</vt:lpstr>
      <vt:lpstr>Adjustment of a Red-Black Tree in the Presence of a Double Black Problem</vt:lpstr>
      <vt:lpstr>After the Adjustment</vt:lpstr>
      <vt:lpstr>Removal (cont’d)</vt:lpstr>
      <vt:lpstr>Example</vt:lpstr>
      <vt:lpstr>Initial Tree</vt:lpstr>
      <vt:lpstr>Remove 3</vt:lpstr>
      <vt:lpstr>Remove 12 – Double Black</vt:lpstr>
      <vt:lpstr>After Restructuring</vt:lpstr>
      <vt:lpstr>Remove 17</vt:lpstr>
      <vt:lpstr>Remove 18 – Double Black</vt:lpstr>
      <vt:lpstr>After Recoloring</vt:lpstr>
      <vt:lpstr>Remove 15</vt:lpstr>
      <vt:lpstr>Remove 16 – Double Black</vt:lpstr>
      <vt:lpstr>After the Adjustment – Double Black</vt:lpstr>
      <vt:lpstr>After the Recoloring</vt:lpstr>
      <vt:lpstr>Complexity of Operations in a Red-Black Tree</vt:lpstr>
      <vt:lpstr>Summary</vt:lpstr>
      <vt:lpstr>Readings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Red-Black Trees</dc:title>
  <dc:creator>koubarak</dc:creator>
  <cp:lastModifiedBy>koubarak</cp:lastModifiedBy>
  <cp:revision>69</cp:revision>
  <dcterms:created xsi:type="dcterms:W3CDTF">2016-04-22T09:42:05Z</dcterms:created>
  <dcterms:modified xsi:type="dcterms:W3CDTF">2017-04-05T09:17:08Z</dcterms:modified>
</cp:coreProperties>
</file>