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89" r:id="rId3"/>
    <p:sldId id="257" r:id="rId4"/>
    <p:sldId id="258" r:id="rId5"/>
    <p:sldId id="259" r:id="rId6"/>
    <p:sldId id="262" r:id="rId7"/>
    <p:sldId id="260" r:id="rId8"/>
    <p:sldId id="261" r:id="rId9"/>
    <p:sldId id="288" r:id="rId10"/>
    <p:sldId id="268" r:id="rId11"/>
    <p:sldId id="263" r:id="rId12"/>
    <p:sldId id="266" r:id="rId13"/>
    <p:sldId id="267" r:id="rId14"/>
    <p:sldId id="265" r:id="rId15"/>
    <p:sldId id="264" r:id="rId16"/>
    <p:sldId id="270" r:id="rId17"/>
    <p:sldId id="269" r:id="rId18"/>
    <p:sldId id="273" r:id="rId19"/>
    <p:sldId id="271" r:id="rId20"/>
    <p:sldId id="272" r:id="rId21"/>
    <p:sldId id="275" r:id="rId22"/>
    <p:sldId id="281" r:id="rId23"/>
    <p:sldId id="276" r:id="rId24"/>
    <p:sldId id="277" r:id="rId25"/>
    <p:sldId id="278" r:id="rId26"/>
    <p:sldId id="279" r:id="rId27"/>
    <p:sldId id="280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0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0B879-CFB8-404A-9146-829798791EB9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12B40-E8A3-42B2-90AE-D946571E6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1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3A3F-EA32-4BC6-B360-CE7ACBA85018}" type="datetime1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0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D154-F7A3-4B6D-AA1D-7DD1B61E20F3}" type="datetime1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3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CC83-D28A-44C1-9AE9-A89F2B62B24A}" type="datetime1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E1BF5-164A-449C-B20F-5F3312AF221D}" type="datetime1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7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BCED-84E4-45A9-AE37-B1A3EDCDC12B}" type="datetime1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4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7F53-90AA-49B4-A063-1BEF06FBC0FA}" type="datetime1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3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B7A6-72F1-4CC0-A564-93DA1A41B8B3}" type="datetime1">
              <a:rPr lang="en-US" smtClean="0"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3ED5-FC94-4B43-810E-2D1FCC08CA53}" type="datetime1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5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75AB-73A2-4B5F-B9E3-DA591554CA84}" type="datetime1">
              <a:rPr lang="en-US" smtClean="0"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BB34-6847-4B51-9A03-D17789002AA9}" type="datetime1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0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121-89FC-4082-8301-93249AE98BF0}" type="datetime1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1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EED65-8B67-4A42-A449-0DBBC2015465}" type="datetime1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3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Αλγόριθμοι Ταξινόμησης</a:t>
            </a:r>
            <a:br>
              <a:rPr lang="el-GR" dirty="0" smtClean="0"/>
            </a:br>
            <a:r>
              <a:rPr lang="el-GR" dirty="0" smtClean="0"/>
              <a:t>Μέρος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Μανόλης </a:t>
            </a:r>
            <a:r>
              <a:rPr lang="el-GR" dirty="0" err="1" smtClean="0"/>
              <a:t>Κουμπαράκης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0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Σχόλια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main.c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συνάρτηση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rand(void) </a:t>
            </a:r>
            <a:r>
              <a:rPr lang="el-GR" dirty="0" smtClean="0"/>
              <a:t>επιστρέφει ένα </a:t>
            </a:r>
            <a:r>
              <a:rPr lang="el-GR" dirty="0" err="1" smtClean="0"/>
              <a:t>ψευδοτυχαίο</a:t>
            </a:r>
            <a:r>
              <a:rPr lang="el-GR" dirty="0" smtClean="0"/>
              <a:t> ακέραιο στο διάστημα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 </a:t>
            </a:r>
            <a:r>
              <a:rPr lang="el-GR" dirty="0" smtClean="0"/>
              <a:t>έως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RAND_MAX</a:t>
            </a:r>
            <a:r>
              <a:rPr lang="en-US" dirty="0" smtClean="0"/>
              <a:t> </a:t>
            </a:r>
            <a:r>
              <a:rPr lang="el-GR" dirty="0" smtClean="0"/>
              <a:t>που είναι τουλάχιστον </a:t>
            </a:r>
            <a:r>
              <a:rPr lang="el-GR" dirty="0" smtClean="0">
                <a:latin typeface="Courier New" pitchFamily="49" charset="0"/>
                <a:cs typeface="Courier New" pitchFamily="49" charset="0"/>
              </a:rPr>
              <a:t>32767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Η κλήση του εκτελέσιμου προγράμματος πρέπει να δίνει τιμές στο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/>
              <a:t>. </a:t>
            </a:r>
            <a:r>
              <a:rPr lang="el-GR" dirty="0" smtClean="0"/>
              <a:t>Με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==1</a:t>
            </a:r>
            <a:r>
              <a:rPr lang="en-US" dirty="0" smtClean="0"/>
              <a:t>, </a:t>
            </a:r>
            <a:r>
              <a:rPr lang="el-GR" dirty="0" smtClean="0"/>
              <a:t>το πρόγραμμα γεμίζει τον πίνακα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</a:t>
            </a:r>
            <a:r>
              <a:rPr lang="el-GR" dirty="0" smtClean="0"/>
              <a:t>που θα ταξινομηθεί με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/>
              <a:t> </a:t>
            </a:r>
            <a:r>
              <a:rPr lang="el-GR" dirty="0" err="1" smtClean="0"/>
              <a:t>ψευδοτυχαίους</a:t>
            </a:r>
            <a:r>
              <a:rPr lang="el-GR" dirty="0" smtClean="0"/>
              <a:t> αριθμούς</a:t>
            </a:r>
            <a:r>
              <a:rPr lang="en-US" dirty="0" smtClean="0"/>
              <a:t>. </a:t>
            </a:r>
            <a:r>
              <a:rPr lang="el-GR" dirty="0" smtClean="0"/>
              <a:t>Με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N=0</a:t>
            </a:r>
            <a:r>
              <a:rPr lang="en-US" dirty="0" smtClean="0"/>
              <a:t>  </a:t>
            </a:r>
            <a:r>
              <a:rPr lang="el-GR" dirty="0" smtClean="0"/>
              <a:t>και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</a:t>
            </a:r>
            <a:r>
              <a:rPr lang="en-US" dirty="0" smtClean="0"/>
              <a:t>, </a:t>
            </a:r>
            <a:r>
              <a:rPr lang="el-GR" dirty="0" smtClean="0"/>
              <a:t>το πρόγραμμα αναμένει από το χρήστη να εισάγει όσους ακεραίους θέλει στον πίνακα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l-GR" dirty="0"/>
              <a:t> </a:t>
            </a:r>
            <a:r>
              <a:rPr lang="el-GR" dirty="0" smtClean="0"/>
              <a:t>(και να τερματίσει με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0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Ταξινόμηση με Επιλογή στη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void selection(Item a[],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l;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r;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{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min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for (j = i+1; j &lt;= r; j++) 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    if (less(a[j], a[min])) min = j;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exch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], a[min]);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} 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el-GR" dirty="0" smtClean="0"/>
                  <a:t>Στον εσωτερικό βρόχο του αλγόριθμου ταξινόμησης με επιλογή γίνεται απλώς μια σύγκριση του τρέχοντος στοιχείου με το μικρότερο στοιχείο που έχει βρεθεί μέχρι εκείνη τη στιγμή.</a:t>
                </a:r>
              </a:p>
              <a:p>
                <a:r>
                  <a:rPr lang="el-GR" dirty="0" smtClean="0"/>
                  <a:t>Η εργασία μετακίνησης των στοιχείων βρίσκεται έξω από τον εσωτερικό βρόχο: κάθε αντιμετάθεση τοποθετεί ένα στοιχείο στην τελική του θέση, οπότε το </a:t>
                </a:r>
                <a:r>
                  <a:rPr lang="el-GR" b="1" dirty="0" smtClean="0"/>
                  <a:t>πλήθος των αντιμεταθέσεων </a:t>
                </a:r>
                <a:r>
                  <a:rPr lang="el-GR" dirty="0" smtClean="0"/>
                  <a:t>είναι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όπου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είναι το πλήθος των στοιχείων του πίνακα (δεν χρειάζεται αντιμετάθεση για το τελευταίο στοιχείο).</a:t>
                </a:r>
              </a:p>
              <a:p>
                <a:r>
                  <a:rPr lang="el-GR" dirty="0" smtClean="0"/>
                  <a:t>Ο χρόνος εκτέλεσης του αλγόριθμου ταξινόμησης με εισαγωγή εξαρτάται επίσης από το </a:t>
                </a:r>
                <a:r>
                  <a:rPr lang="el-GR" b="1" dirty="0" smtClean="0"/>
                  <a:t>πλήθος των συγκρίσεων</a:t>
                </a:r>
                <a:r>
                  <a:rPr lang="el-GR" dirty="0" smtClean="0"/>
                  <a:t>.</a:t>
                </a:r>
              </a:p>
              <a:p>
                <a:r>
                  <a:rPr lang="el-GR" dirty="0" smtClean="0"/>
                  <a:t>Για κάθε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από 1 μέχρι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l-GR" dirty="0" smtClean="0"/>
                  <a:t>γίνεται μια αντιμετάθεση και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συγκρίσεις. Επομένως έχουμε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l-G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+⋯+2+1=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l-GR" dirty="0" smtClean="0"/>
                  <a:t>      συγκρίσεις.</a:t>
                </a:r>
              </a:p>
              <a:p>
                <a:r>
                  <a:rPr lang="el-GR" dirty="0" smtClean="0"/>
                  <a:t>Επομένως η χρονική πολυπλοκότητα του αλγόριθμου ταξινόμησης με εισαγωγή είναι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l-GR" dirty="0" smtClean="0"/>
                  <a:t>στη χειρότερη περίπτωση.</a:t>
                </a:r>
                <a:endParaRPr lang="en-US" dirty="0" smtClean="0"/>
              </a:p>
              <a:p>
                <a:r>
                  <a:rPr lang="el-GR" dirty="0" smtClean="0"/>
                  <a:t>Η πολυπλοκότητα είναι ίδια στη μέση περίπτωση.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1752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Ένα μειονέκτημα της ταξινόμησης με επιλογή είναι ότι ο χρόνος εκτέλεσης εξαρτάται ελάχιστα από την έκταση της υπάρχουσας ταξινόμησης σε ένα πίνακα.</a:t>
            </a:r>
          </a:p>
          <a:p>
            <a:r>
              <a:rPr lang="el-GR" dirty="0" smtClean="0"/>
              <a:t>Έτσι μπορεί να απαιτείται ο ίδιος σχεδόν χρόνος εκτέλεσης για ένα πίνακα που είναι ήδη ταξινομημένος, για ένα πίνακα του οποίου όλα τα κλειδιά είναι ίσα και για ένα πίνακα που έχει τυχαία ταξινόμηση.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ταξινόμηση με επιλογή είναι η προτιμώμενη μέθοδος για την ταξινόμηση πινάκων με πολύ μεγάλα στοιχεία (υλοποιημένα ως δομές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/>
              <a:t>) </a:t>
            </a:r>
            <a:r>
              <a:rPr lang="el-GR" dirty="0" smtClean="0"/>
              <a:t>και μικρά κλειδιά.</a:t>
            </a:r>
          </a:p>
          <a:p>
            <a:r>
              <a:rPr lang="el-GR" dirty="0" smtClean="0"/>
              <a:t>Για τέτοιες εφαρμογές, το κόστος της μετακίνησης δεδομένων είναι μεγαλύτερο από το κόστος εκτέλεσης των συγκρίσεων.</a:t>
            </a:r>
          </a:p>
          <a:p>
            <a:r>
              <a:rPr lang="el-GR" dirty="0" smtClean="0"/>
              <a:t>Κανένας αλγόριθμος δεν μπορεί να ταξινομήσει ένα πίνακα με σημαντικά λιγότερες μετακινήσεις δεδομένων από τον αλγόριθμο ταξινόμησης με επιλογή.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5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Ταξινόμηση με Εισαγωγή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μέθοδος της </a:t>
            </a:r>
            <a:r>
              <a:rPr lang="el-GR" b="1" dirty="0" smtClean="0"/>
              <a:t>ταξινόμησης με εισαγωγή (</a:t>
            </a:r>
            <a:r>
              <a:rPr lang="en-US" b="1" dirty="0" smtClean="0"/>
              <a:t>insertion sort)</a:t>
            </a:r>
            <a:r>
              <a:rPr lang="en-US" dirty="0" smtClean="0"/>
              <a:t> </a:t>
            </a:r>
            <a:r>
              <a:rPr lang="el-GR" dirty="0" smtClean="0"/>
              <a:t>λειτουργεί ως εξής.</a:t>
            </a:r>
          </a:p>
          <a:p>
            <a:r>
              <a:rPr lang="el-GR" dirty="0" smtClean="0"/>
              <a:t>Διατρέχουμε τον πίνακα ξεκινώντας από την αρχή του.</a:t>
            </a:r>
          </a:p>
          <a:p>
            <a:r>
              <a:rPr lang="el-GR" dirty="0" smtClean="0"/>
              <a:t>Εισάγουμε κάθε στοιχείο που επισκεπτόμαστε στη θέση που πρέπει να είναι ανάμεσα στα ήδη ταξινομημένα στοιχεία.</a:t>
            </a:r>
          </a:p>
          <a:p>
            <a:r>
              <a:rPr lang="el-GR" dirty="0" smtClean="0"/>
              <a:t>Δημιουργούμε χώρο για να εισάγουμε το νέο στοιχείο μετακινώντας τα μεγαλύτερα στοιχεία μια θέση δεξιά, και στη συνέχεια εισάγουμε το νέο στοιχείο στην κενή θέση.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5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		A   S   O   R   T   I   N   G   E   X   A   M   P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b="1" u="sng" dirty="0" smtClean="0"/>
              <a:t>S</a:t>
            </a:r>
            <a:r>
              <a:rPr lang="en-US" dirty="0" smtClean="0"/>
              <a:t>   O   R   T   I   N   G   E   X   A   M   P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b="1" u="sng" dirty="0" smtClean="0"/>
              <a:t>O</a:t>
            </a:r>
            <a:r>
              <a:rPr lang="en-US" dirty="0" smtClean="0"/>
              <a:t>   </a:t>
            </a:r>
            <a:r>
              <a:rPr lang="en-US" dirty="0"/>
              <a:t>S</a:t>
            </a:r>
            <a:r>
              <a:rPr lang="en-US" dirty="0" smtClean="0"/>
              <a:t>   R   T   I   N   G   E   X   A   M   P  L   E</a:t>
            </a:r>
          </a:p>
          <a:p>
            <a:pPr marL="0" indent="0">
              <a:buNone/>
            </a:pPr>
            <a:r>
              <a:rPr lang="en-US" dirty="0" smtClean="0"/>
              <a:t>		A   O   </a:t>
            </a:r>
            <a:r>
              <a:rPr lang="en-US" b="1" u="sng" dirty="0" smtClean="0"/>
              <a:t>R</a:t>
            </a:r>
            <a:r>
              <a:rPr lang="en-US" dirty="0" smtClean="0"/>
              <a:t>   S   T   I   N   G   E   X   A   M   P  L   E</a:t>
            </a:r>
          </a:p>
          <a:p>
            <a:pPr marL="0" indent="0">
              <a:buNone/>
            </a:pPr>
            <a:r>
              <a:rPr lang="en-US" dirty="0" smtClean="0"/>
              <a:t>		A   O   R   S   </a:t>
            </a:r>
            <a:r>
              <a:rPr lang="en-US" b="1" u="sng" dirty="0" smtClean="0"/>
              <a:t>T</a:t>
            </a:r>
            <a:r>
              <a:rPr lang="en-US" dirty="0" smtClean="0"/>
              <a:t>   I   N   G   E   X   A   M   P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b="1" u="sng" dirty="0" smtClean="0"/>
              <a:t>I</a:t>
            </a:r>
            <a:r>
              <a:rPr lang="en-US" dirty="0" smtClean="0"/>
              <a:t>    O   R   S   T  N   G   E   X   A   M   P  L   E</a:t>
            </a:r>
          </a:p>
          <a:p>
            <a:pPr marL="0" indent="0">
              <a:buNone/>
            </a:pPr>
            <a:r>
              <a:rPr lang="en-US" dirty="0" smtClean="0"/>
              <a:t>		A   I    </a:t>
            </a:r>
            <a:r>
              <a:rPr lang="en-US" b="1" u="sng" dirty="0" smtClean="0"/>
              <a:t>N</a:t>
            </a:r>
            <a:r>
              <a:rPr lang="en-US" dirty="0" smtClean="0"/>
              <a:t>   O  R   S   T   G   E   X   A   M   P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b="1" u="sng" dirty="0" smtClean="0"/>
              <a:t>G</a:t>
            </a:r>
            <a:r>
              <a:rPr lang="en-US" dirty="0" smtClean="0"/>
              <a:t>  I    N   O  R   S   T   E   X   A   M   P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b="1" u="sng" dirty="0" smtClean="0"/>
              <a:t>E</a:t>
            </a:r>
            <a:r>
              <a:rPr lang="en-US" dirty="0" smtClean="0"/>
              <a:t>   G    I   N   O  R   S   T   X   A   M   P  L   E</a:t>
            </a:r>
          </a:p>
          <a:p>
            <a:pPr marL="0" indent="0">
              <a:buNone/>
            </a:pPr>
            <a:r>
              <a:rPr lang="en-US" dirty="0" smtClean="0"/>
              <a:t>		A   E   G    I   N   O  R   S   T   </a:t>
            </a:r>
            <a:r>
              <a:rPr lang="en-US" b="1" u="sng" dirty="0" smtClean="0"/>
              <a:t>X</a:t>
            </a:r>
            <a:r>
              <a:rPr lang="en-US" dirty="0" smtClean="0"/>
              <a:t>   A   M   P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G    I   </a:t>
            </a:r>
            <a:r>
              <a:rPr lang="en-US" b="1" u="sng" dirty="0" smtClean="0"/>
              <a:t>M</a:t>
            </a:r>
            <a:r>
              <a:rPr lang="en-US" dirty="0" smtClean="0"/>
              <a:t>  N  O   R   S   T   X    P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G    I   M  N  O   </a:t>
            </a:r>
            <a:r>
              <a:rPr lang="en-US" b="1" u="sng" dirty="0" smtClean="0"/>
              <a:t>P</a:t>
            </a:r>
            <a:r>
              <a:rPr lang="en-US" dirty="0" smtClean="0"/>
              <a:t>   R   S   T   X 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G    I   </a:t>
            </a:r>
            <a:r>
              <a:rPr lang="en-US" b="1" u="sng" dirty="0" smtClean="0"/>
              <a:t>L</a:t>
            </a:r>
            <a:r>
              <a:rPr lang="en-US" dirty="0" smtClean="0"/>
              <a:t>   M  N  O   P   R   S   T   X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b="1" u="sng" dirty="0" err="1" smtClean="0"/>
              <a:t>E</a:t>
            </a:r>
            <a:r>
              <a:rPr lang="en-US" dirty="0" smtClean="0"/>
              <a:t>   G    I   L   M  N  O   P   R   S   T   X   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 I   L   M  N  O   P   R   S   T   X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3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σε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simpleinsertion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(Item a[],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j;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l+1;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r;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for (j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j &gt; l; j--)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compexch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(a[j-1], a[j]);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7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Μπορείτε να σκεφτείτε βελτιώσεις στον κώδικα της προηγούμενης συνάρτησης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simpleinsertion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Μια Καλύτερη 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insertion(Item a[],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 </a:t>
            </a:r>
            <a:endParaRPr lang="el-G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l+1;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r;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compexch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(a[l], 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l+2;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r;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{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Item v = 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while (less(v, a[j-1]))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{ a[j] = a[j-1]; j--; 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a[j] = v;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}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Πρόβλημα της Ταξινόμησης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Το πρόβλημα της </a:t>
            </a:r>
            <a:r>
              <a:rPr lang="el-GR" b="1" dirty="0" smtClean="0"/>
              <a:t>ταξινόμησης (</a:t>
            </a:r>
            <a:r>
              <a:rPr lang="en-US" b="1" dirty="0" smtClean="0"/>
              <a:t>sorting</a:t>
            </a:r>
            <a:r>
              <a:rPr lang="el-GR" b="1" dirty="0" smtClean="0"/>
              <a:t>) </a:t>
            </a:r>
            <a:r>
              <a:rPr lang="el-GR" dirty="0" smtClean="0"/>
              <a:t>μιας ακολουθίας στοιχείων με κλειδιά ενός γνωστού τύπου (π.χ., τους ακέραιους ή τις συμβολοσειρές) είναι ένα από τα πιο ενδιαφέροντα προβλήματα στην Πληροφορική.</a:t>
            </a:r>
          </a:p>
          <a:p>
            <a:r>
              <a:rPr lang="el-GR" dirty="0" smtClean="0"/>
              <a:t>Έχει μελετηθεί διεξοδικά και πολλές σχετικές δομές δεδομένων και αλγόριθμοι έχουν προταθεί.</a:t>
            </a:r>
          </a:p>
          <a:p>
            <a:r>
              <a:rPr lang="el-GR" dirty="0" smtClean="0"/>
              <a:t>Θα παρουσιάσουμε μερικούς από αυτούς τους αλγόριθμους σ’ αυτό το μέρος του μαθήματος.</a:t>
            </a:r>
          </a:p>
          <a:p>
            <a:r>
              <a:rPr lang="el-GR" dirty="0" smtClean="0"/>
              <a:t>Θα ασχοληθούμε κυρίως με </a:t>
            </a:r>
            <a:r>
              <a:rPr lang="el-GR" b="1" dirty="0" smtClean="0"/>
              <a:t>ταξινόμηση πινάκων με ακέραια κλειδιά.</a:t>
            </a:r>
            <a:r>
              <a:rPr lang="el-GR" dirty="0" smtClean="0"/>
              <a:t> Τα στοιχεία του πίνακα θα πρέπει να ταξινομηθούν σε </a:t>
            </a:r>
            <a:r>
              <a:rPr lang="el-GR" b="1" dirty="0" smtClean="0"/>
              <a:t>αύξουσα σειρά</a:t>
            </a:r>
            <a:r>
              <a:rPr lang="el-GR" dirty="0" smtClean="0"/>
              <a:t>.</a:t>
            </a:r>
            <a:endParaRPr lang="el-GR" b="1" dirty="0" smtClean="0"/>
          </a:p>
          <a:p>
            <a:r>
              <a:rPr lang="el-GR" dirty="0" smtClean="0"/>
              <a:t>Οι μέθοδοι που θα παρουσιάσουμε μπορούν να επεκταθούν  σε άλλες δομές δεδομένων (π.χ., συνδεδεμένες λίστες) ή τύπους κλειδιών (π.χ., συμβολοσειρές).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86E7-8B35-4739-9C04-036E722F01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4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Παρατηρήσεις για τη Συνάρτηση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συνάρτηση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insertion</a:t>
            </a:r>
            <a:r>
              <a:rPr lang="en-US" dirty="0" smtClean="0"/>
              <a:t> </a:t>
            </a:r>
            <a:r>
              <a:rPr lang="el-GR" dirty="0" smtClean="0"/>
              <a:t>αποτελεί </a:t>
            </a:r>
            <a:r>
              <a:rPr lang="el-GR" b="1" dirty="0" smtClean="0"/>
              <a:t>σημαντική</a:t>
            </a:r>
            <a:r>
              <a:rPr lang="el-GR" dirty="0" smtClean="0"/>
              <a:t> </a:t>
            </a:r>
            <a:r>
              <a:rPr lang="el-GR" b="1" dirty="0" smtClean="0"/>
              <a:t>βελτίωση</a:t>
            </a:r>
            <a:r>
              <a:rPr lang="el-GR" dirty="0" smtClean="0"/>
              <a:t> της συνάρτησης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simpleinsertion</a:t>
            </a:r>
            <a:r>
              <a:rPr lang="en-US" dirty="0" smtClean="0"/>
              <a:t> </a:t>
            </a:r>
            <a:r>
              <a:rPr lang="el-GR" dirty="0" smtClean="0"/>
              <a:t>επειδή:</a:t>
            </a:r>
          </a:p>
          <a:p>
            <a:pPr lvl="1"/>
            <a:r>
              <a:rPr lang="el-GR" dirty="0" smtClean="0"/>
              <a:t>Τοποθετεί αρχικά το μικρότερο στοιχείο του πίνακα στην πρώτη θέση έτσι ώστε αυτό το στοιχείο να μπορεί να παίξει το ρόλο φρουρού (</a:t>
            </a:r>
            <a:r>
              <a:rPr lang="en-US" dirty="0" smtClean="0"/>
              <a:t>sentinel)</a:t>
            </a:r>
            <a:r>
              <a:rPr lang="el-GR" dirty="0" smtClean="0"/>
              <a:t>. Έτσι δεν χρειαζόμαστε τον έλεγχο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 &gt; l</a:t>
            </a:r>
            <a:r>
              <a:rPr lang="el-G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simpleinsertion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Στον εσωτερικό βρόχο εκτελεί μια ανάθεση τιμής αντί για αντιμετάθεση.</a:t>
            </a:r>
          </a:p>
          <a:p>
            <a:pPr lvl="1"/>
            <a:r>
              <a:rPr lang="el-GR" dirty="0" smtClean="0"/>
              <a:t>Τερματίζει τον εσωτερικό βρόχο μόλις το στοιχείο που εισάγεται βρεθεί στη σωστή θέση.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Αντίθετα από την ταξινόμηση με επιλογή, ο χρόνος εκτέλεσης της ταξινόμησης με εισαγωγή </a:t>
            </a:r>
            <a:r>
              <a:rPr lang="el-GR" b="1" dirty="0" smtClean="0"/>
              <a:t>εξαρτάται κυρίως από την αρχική σειρά των κλειδιών </a:t>
            </a:r>
            <a:r>
              <a:rPr lang="el-GR" dirty="0" smtClean="0"/>
              <a:t>των δεδομένων εισόδου.</a:t>
            </a:r>
          </a:p>
          <a:p>
            <a:r>
              <a:rPr lang="el-GR" dirty="0" smtClean="0"/>
              <a:t>Για παράδειγμα, αν ο πίνακας είναι μεγάλος και τα κλειδιά ήδη ταξινομημένα (ή σχεδόν ταξινομημένα), η ταξινόμηση με εισαγωγή είναι γρήγορη ενώ η ταξινόμηση με επιλογή είναι αργή.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Μπορούμε να αποδείξουμε ότι η ταξινόμηση με εισαγωγή έχει χρονική πολυπλοκότητα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στη χειρότερη και στη μέση περίπτωση.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Ταξινόμηση Φυσαλίδας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ταξινόμηση φυσαλίδας </a:t>
            </a:r>
            <a:r>
              <a:rPr lang="en-US" b="1" dirty="0" smtClean="0"/>
              <a:t>(</a:t>
            </a:r>
            <a:r>
              <a:rPr lang="en-US" b="1" dirty="0" err="1" smtClean="0"/>
              <a:t>bubblesort</a:t>
            </a:r>
            <a:r>
              <a:rPr lang="en-US" b="1" dirty="0" smtClean="0"/>
              <a:t>) </a:t>
            </a:r>
            <a:r>
              <a:rPr lang="el-GR" dirty="0" smtClean="0"/>
              <a:t>είναι ίσως η μέθοδος ταξινόμησης που οι περισσότεροι προγραμματιστές μαθαίνουν πρώτη.</a:t>
            </a:r>
          </a:p>
          <a:p>
            <a:r>
              <a:rPr lang="el-GR" dirty="0" smtClean="0"/>
              <a:t>Κατά την ταξινόμηση φυσαλίδας, συνεχίζουμε να σαρώνουμε τον πίνακα, αντιμεταθέτοντας τα γειτονικά στοιχεία που βρίσκονται σε λάθος σειρά, μέχρι το αρχείο τελικά να ταξινομηθεί πλήρως.</a:t>
            </a:r>
          </a:p>
          <a:p>
            <a:r>
              <a:rPr lang="el-GR" dirty="0" smtClean="0"/>
              <a:t>Η ταξινόμηση φυσαλίδας </a:t>
            </a:r>
            <a:r>
              <a:rPr lang="el-GR" b="1" dirty="0" smtClean="0"/>
              <a:t>υλοποιείται εύκολα </a:t>
            </a:r>
            <a:r>
              <a:rPr lang="el-GR" dirty="0" smtClean="0"/>
              <a:t>όπως και η ταξινόμηση με επιλογή ή εισαγωγή.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4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		A   S   O   R   T   I   N   G   E   X   A   M   P 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b="1" u="sng" dirty="0" err="1" smtClean="0"/>
              <a:t>A</a:t>
            </a:r>
            <a:r>
              <a:rPr lang="en-US" dirty="0" smtClean="0"/>
              <a:t>   S   O   R   T  I     N   G  E   X   </a:t>
            </a:r>
            <a:r>
              <a:rPr lang="en-US" b="1" u="sng" dirty="0" smtClean="0"/>
              <a:t>E</a:t>
            </a:r>
            <a:r>
              <a:rPr lang="en-US" dirty="0" smtClean="0"/>
              <a:t>   M   P   L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</a:t>
            </a:r>
            <a:r>
              <a:rPr lang="en-US" b="1" u="sng" dirty="0" smtClean="0"/>
              <a:t>E</a:t>
            </a:r>
            <a:r>
              <a:rPr lang="en-US" dirty="0" smtClean="0"/>
              <a:t>   S   O   R   T   I     N  G   E   X   </a:t>
            </a:r>
            <a:r>
              <a:rPr lang="en-US" b="1" u="sng" dirty="0" smtClean="0"/>
              <a:t>L</a:t>
            </a:r>
            <a:r>
              <a:rPr lang="en-US" dirty="0" smtClean="0"/>
              <a:t>   M   P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b="1" u="sng" dirty="0" err="1" smtClean="0"/>
              <a:t>E</a:t>
            </a:r>
            <a:r>
              <a:rPr lang="en-US" dirty="0" smtClean="0"/>
              <a:t>   S   O   R   T     I   N   G  </a:t>
            </a:r>
            <a:r>
              <a:rPr lang="en-US" b="1" u="sng" dirty="0" smtClean="0"/>
              <a:t>L</a:t>
            </a:r>
            <a:r>
              <a:rPr lang="en-US" dirty="0" smtClean="0"/>
              <a:t>   X   M   P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</a:t>
            </a:r>
            <a:r>
              <a:rPr lang="en-US" b="1" u="sng" dirty="0" smtClean="0"/>
              <a:t>G</a:t>
            </a:r>
            <a:r>
              <a:rPr lang="en-US" dirty="0" smtClean="0"/>
              <a:t>   S   O   R   T    I    N  L   </a:t>
            </a:r>
            <a:r>
              <a:rPr lang="en-US" b="1" u="sng" dirty="0" smtClean="0"/>
              <a:t>M</a:t>
            </a:r>
            <a:r>
              <a:rPr lang="en-US" dirty="0" smtClean="0"/>
              <a:t>   X   P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</a:t>
            </a:r>
            <a:r>
              <a:rPr lang="en-US" b="1" u="sng" dirty="0" smtClean="0"/>
              <a:t> I</a:t>
            </a:r>
            <a:r>
              <a:rPr lang="en-US" dirty="0" smtClean="0"/>
              <a:t>    S    O   R   T   </a:t>
            </a:r>
            <a:r>
              <a:rPr lang="en-US" b="1" u="sng" dirty="0" smtClean="0"/>
              <a:t>L</a:t>
            </a:r>
            <a:r>
              <a:rPr lang="en-US" dirty="0" smtClean="0"/>
              <a:t>   N   M   </a:t>
            </a:r>
            <a:r>
              <a:rPr lang="en-US" b="1" u="sng" dirty="0" smtClean="0"/>
              <a:t>P</a:t>
            </a:r>
            <a:r>
              <a:rPr lang="en-US" dirty="0" smtClean="0"/>
              <a:t>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 </a:t>
            </a:r>
            <a:r>
              <a:rPr lang="en-US" b="1" u="sng" dirty="0" smtClean="0"/>
              <a:t>L</a:t>
            </a:r>
            <a:r>
              <a:rPr lang="en-US" dirty="0" smtClean="0"/>
              <a:t>    S    O   R   T  </a:t>
            </a:r>
            <a:r>
              <a:rPr lang="en-US" b="1" u="sng" dirty="0" smtClean="0"/>
              <a:t>M</a:t>
            </a:r>
            <a:r>
              <a:rPr lang="en-US" dirty="0" smtClean="0"/>
              <a:t>   N   P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 L    </a:t>
            </a:r>
            <a:r>
              <a:rPr lang="en-US" b="1" u="sng" dirty="0" smtClean="0"/>
              <a:t>M</a:t>
            </a:r>
            <a:r>
              <a:rPr lang="en-US" dirty="0" smtClean="0"/>
              <a:t>   S    O  R  T    N   P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 L    M   </a:t>
            </a:r>
            <a:r>
              <a:rPr lang="en-US" b="1" u="sng" dirty="0" smtClean="0"/>
              <a:t>N</a:t>
            </a:r>
            <a:r>
              <a:rPr lang="en-US" dirty="0" smtClean="0"/>
              <a:t>    S  O  R    T   P 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 L    M   N    </a:t>
            </a:r>
            <a:r>
              <a:rPr lang="en-US" b="1" u="sng" dirty="0" smtClean="0"/>
              <a:t>O</a:t>
            </a:r>
            <a:r>
              <a:rPr lang="en-US" dirty="0" smtClean="0"/>
              <a:t>  S  </a:t>
            </a:r>
            <a:r>
              <a:rPr lang="en-US" b="1" u="sng" dirty="0" smtClean="0"/>
              <a:t>P</a:t>
            </a:r>
            <a:r>
              <a:rPr lang="en-US" dirty="0" smtClean="0"/>
              <a:t>    R   T 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 L    M   N    O  </a:t>
            </a:r>
            <a:r>
              <a:rPr lang="en-US" b="1" u="sng" dirty="0" smtClean="0"/>
              <a:t>P</a:t>
            </a:r>
            <a:r>
              <a:rPr lang="en-US" dirty="0" smtClean="0"/>
              <a:t>  S    R   T 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 L    M   N    O  P  </a:t>
            </a:r>
            <a:r>
              <a:rPr lang="en-US" b="1" u="sng" dirty="0" smtClean="0"/>
              <a:t>R</a:t>
            </a:r>
            <a:r>
              <a:rPr lang="en-US" dirty="0" smtClean="0"/>
              <a:t>    S   T 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 L    M   N    O  P  R    S   T 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N    O  P  R    S   T   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N    O  P  R    S   T   X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9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σε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bubble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(Item a[],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i, j;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for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(i = l; i &lt; r; i++)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for (j = r; j &gt; i; j--)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compexch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(a[j-1], a[j]);</a:t>
            </a: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Παρατηρήσεις στη Συνάρτηση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bubble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Για κάθε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</a:t>
            </a:r>
            <a:r>
              <a:rPr lang="el-GR" dirty="0" smtClean="0"/>
              <a:t>μεταξύ</a:t>
            </a:r>
            <a:r>
              <a:rPr lang="el-G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r-1</a:t>
            </a:r>
            <a:r>
              <a:rPr lang="en-US" dirty="0" smtClean="0"/>
              <a:t>, </a:t>
            </a:r>
            <a:r>
              <a:rPr lang="el-GR" dirty="0" smtClean="0"/>
              <a:t>ο εσωτερικός βρόχος τοποθετεί το μικρότερο από τα στοιχεία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], …, a[r] </a:t>
            </a:r>
            <a:r>
              <a:rPr lang="el-GR" dirty="0" smtClean="0"/>
              <a:t>στο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/>
              <a:t>, </a:t>
            </a:r>
            <a:r>
              <a:rPr lang="el-GR" dirty="0" smtClean="0"/>
              <a:t>σαρώνοντας τα στοιχεία από δεξιά προς τα αριστερά και συγκρίνοντας και αντιμεταθέτοντας διαδοχικά στοιχεία.</a:t>
            </a:r>
          </a:p>
          <a:p>
            <a:r>
              <a:rPr lang="el-GR" dirty="0" smtClean="0"/>
              <a:t>Σε όλες τις συγκρίσεις, το μικρότερο στοιχείο μετακινείται προς τα πάνω σαν φυσαλίδα.</a:t>
            </a:r>
          </a:p>
          <a:p>
            <a:r>
              <a:rPr lang="el-GR" dirty="0" smtClean="0"/>
              <a:t>Όπως και στην ταξινόμηση με επιλογή, καθώς ο αριθμοδείκτης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</a:t>
            </a:r>
            <a:r>
              <a:rPr lang="el-GR" dirty="0" smtClean="0"/>
              <a:t>κινείται από αριστερά προς τα δεξιά, τα στοιχεία αριστερά τους βρίσκονται στην τελική τους θέση στον πίνακα.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2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αλγόριθμος </a:t>
            </a:r>
            <a:r>
              <a:rPr lang="el-GR" dirty="0"/>
              <a:t>της ταξινόμησης φυσαλίδας μπορεί </a:t>
            </a:r>
            <a:r>
              <a:rPr lang="el-GR" dirty="0" smtClean="0"/>
              <a:t>να βελτιωθεί ελέγχοντας για την περίπτωση που δεν γίνεται καμία αντιμετάθεση σε κάποια από τις διελεύσεις που σημαίνει ότι ο πίνακας είναι ήδη ταξινομημένος και μπορούμε να βγούμε από τον εξωτερικό βρόχο.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0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l-GR" dirty="0" smtClean="0"/>
                  <a:t>Κατά την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-</a:t>
                </a:r>
                <a:r>
                  <a:rPr lang="el-GR" dirty="0" err="1" smtClean="0"/>
                  <a:t>οστή</a:t>
                </a:r>
                <a:r>
                  <a:rPr lang="el-GR" dirty="0" smtClean="0"/>
                  <a:t> διέλευση του εσωτερικού βρόχου, η ταξινόμηση φυσαλίδας κάνει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συγκρίσεις.</a:t>
                </a:r>
              </a:p>
              <a:p>
                <a:r>
                  <a:rPr lang="el-GR" dirty="0" smtClean="0"/>
                  <a:t>Στη χειρότερη περίπτωση που ο πίνακας είναι ταξινομημένος με αντίστροφη σειρά, κατά την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 err="1"/>
                  <a:t>οστή</a:t>
                </a:r>
                <a:r>
                  <a:rPr lang="el-GR" dirty="0"/>
                  <a:t> διέλευση του εσωτερικού βρόχου, η ταξινόμηση φυσαλίδας κάνει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 smtClean="0"/>
                  <a:t>αντιμεταθέσεις.</a:t>
                </a:r>
              </a:p>
              <a:p>
                <a:r>
                  <a:rPr lang="el-GR" dirty="0" smtClean="0"/>
                  <a:t>Οπότε στη χειρότερη περίπτωση έχουμε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l-GR" dirty="0" smtClean="0"/>
                  <a:t> συγκρίσεις και αντιμεταθέσεις, άρα η χρονική πολυπλοκότητα της ταξινόμησης φυσαλίδας είναι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𝑶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l-GR" b="1" dirty="0"/>
                  <a:t> </a:t>
                </a:r>
                <a:r>
                  <a:rPr lang="el-GR" b="1" dirty="0" smtClean="0"/>
                  <a:t> </a:t>
                </a:r>
                <a:r>
                  <a:rPr lang="el-GR" dirty="0" smtClean="0"/>
                  <a:t>στη χειρότερη περίπτωση.</a:t>
                </a:r>
              </a:p>
              <a:p>
                <a:r>
                  <a:rPr lang="el-GR" dirty="0" smtClean="0"/>
                  <a:t>Μπορούμε να αποδείξουμε ότι η πολυπλοκότητα είναι ίδια στη μέση περίπτωση.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Αλγόριθμος Ταξινόμησης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hellsort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l-GR" dirty="0" smtClean="0"/>
                  <a:t>Η κεντρική ιδέα του αλγόριθμου </a:t>
                </a:r>
                <a:r>
                  <a:rPr lang="en-US" dirty="0" err="1" smtClean="0"/>
                  <a:t>shellsort</a:t>
                </a:r>
                <a:r>
                  <a:rPr lang="en-US" dirty="0" smtClean="0"/>
                  <a:t> </a:t>
                </a:r>
                <a:r>
                  <a:rPr lang="el-GR" dirty="0" smtClean="0"/>
                  <a:t>είναι να αναδιατάξουμε τον δοσμένο πίνακα ώστε να αποκτήσει την παρακάτω ιδιότητα.</a:t>
                </a:r>
              </a:p>
              <a:p>
                <a:r>
                  <a:rPr lang="el-GR" dirty="0" smtClean="0"/>
                  <a:t>Όταν παίρνουμε κάθε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 smtClean="0"/>
                  <a:t>-</a:t>
                </a:r>
                <a:r>
                  <a:rPr lang="el-GR" dirty="0" smtClean="0"/>
                  <a:t>οστό στοιχείο</a:t>
                </a:r>
                <a:r>
                  <a:rPr lang="en-US" dirty="0" smtClean="0"/>
                  <a:t> </a:t>
                </a:r>
                <a:r>
                  <a:rPr lang="el-GR" dirty="0" smtClean="0"/>
                  <a:t>του πίνακα ξεκινώντας οπουδήποτε, να έχουμε ένα ταξινομημένο </a:t>
                </a:r>
                <a:r>
                  <a:rPr lang="el-GR" dirty="0" err="1" smtClean="0"/>
                  <a:t>υποπίνακα</a:t>
                </a:r>
                <a:r>
                  <a:rPr lang="el-GR" dirty="0" smtClean="0"/>
                  <a:t>. Ένας τέτοιος πίνακας λέγεται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𝒉</m:t>
                    </m:r>
                  </m:oMath>
                </a14:m>
                <a:r>
                  <a:rPr lang="en-US" b="1" dirty="0"/>
                  <a:t>-</a:t>
                </a:r>
                <a:r>
                  <a:rPr lang="el-GR" b="1" dirty="0" smtClean="0"/>
                  <a:t>ταξινομημένος</a:t>
                </a:r>
                <a:r>
                  <a:rPr lang="el-GR" dirty="0" smtClean="0"/>
                  <a:t>.</a:t>
                </a:r>
              </a:p>
              <a:p>
                <a:r>
                  <a:rPr lang="el-GR" dirty="0" smtClean="0"/>
                  <a:t>Δηλαδή, ένας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 smtClean="0"/>
                  <a:t>ταξινομημένος πίνακας αποτελείται από ανεξάρτητους </a:t>
                </a:r>
                <a:r>
                  <a:rPr lang="el-GR" dirty="0" err="1" smtClean="0"/>
                  <a:t>υποπίνακες</a:t>
                </a:r>
                <a:r>
                  <a:rPr lang="el-GR" dirty="0" smtClean="0"/>
                  <a:t> που είναι ταξινομημένοι.</a:t>
                </a:r>
              </a:p>
              <a:p>
                <a:r>
                  <a:rPr lang="el-GR" dirty="0" smtClean="0"/>
                  <a:t>Με την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 smtClean="0"/>
                  <a:t>ταξινόμηση για μεγάλες τιμές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l-GR" dirty="0" smtClean="0"/>
                  <a:t>, μπορούμε να μετακινήσουμε τα στοιχεία του πίνακα σε μεγάλες αποστάσεις και να διευκολύνουμε την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 smtClean="0"/>
                  <a:t>ταξινόμηση για μικρές τιμές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l-GR" b="0" i="0" smtClean="0">
                        <a:latin typeface="Cambria Math"/>
                      </a:rPr>
                      <m:t>.</m:t>
                    </m:r>
                  </m:oMath>
                </a14:m>
                <a:endParaRPr lang="el-GR" dirty="0" smtClean="0"/>
              </a:p>
              <a:p>
                <a:r>
                  <a:rPr lang="el-GR" dirty="0" smtClean="0"/>
                  <a:t>Χρησιμοποιώντας τη διαδικασία της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 smtClean="0"/>
                  <a:t>ταξινόμησης για οποιαδήποτε ακολουθία τιμών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που καταλήγει στο 1, έχουμε ένα ταξινομημένο πίνακα.</a:t>
                </a:r>
                <a:endParaRPr lang="en-US" dirty="0" smtClean="0"/>
              </a:p>
              <a:p>
                <a:r>
                  <a:rPr lang="el-GR" dirty="0" smtClean="0"/>
                  <a:t>Κάθε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 smtClean="0"/>
                  <a:t>ταξινόμηση γίνεται χρησιμοποιώντας τον αλγόριθμο </a:t>
                </a:r>
                <a:r>
                  <a:rPr lang="el-GR" b="1" dirty="0" smtClean="0"/>
                  <a:t>ταξινόμησης με εισαγωγή</a:t>
                </a:r>
                <a:r>
                  <a:rPr lang="el-GR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 r="-148" b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Στοιχειώδεις Μέθοδοι Ταξινόμησης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Θα μελετήσουμε πρώτα διάφορους </a:t>
            </a:r>
            <a:r>
              <a:rPr lang="el-GR" b="1" dirty="0" smtClean="0"/>
              <a:t>στοιχειώδεις</a:t>
            </a:r>
            <a:r>
              <a:rPr lang="el-GR" dirty="0" smtClean="0"/>
              <a:t> αλγόριθμους ταξινόμησης.</a:t>
            </a:r>
          </a:p>
          <a:p>
            <a:r>
              <a:rPr lang="el-GR" dirty="0" smtClean="0"/>
              <a:t>Οι αλγόριθμοι αυτοί είναι προτιμότεροι των πιο πολύπλοκων αλγορίθμων ταξινόμησης που θα παρουσιάσουμε στη συνέχεια αν έχουμε μικρούς πίνακες ή πίνακες με ειδική δομή.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2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σε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shellsort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(Item a[],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i, j, h;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for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(h = 1; h &lt;= (r-l)/9; h = 3*h+1) 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for ( ; h &gt; 0; h /= 3)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for (i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l+h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 i &lt;= r; i++)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{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j = i; Item v = a[i];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(j &gt;=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l+h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less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(v, a[j-h]))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    { a[j] = a[j-h]; j -= h; }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  a[j] = v;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} </a:t>
            </a: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9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Παρατηρήσεις στη Συνάρτηση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shellsort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l-GR" dirty="0" smtClean="0"/>
                  <a:t>Η υλοποίηση που παρουσιάσαμε χρησιμοποιεί την</a:t>
                </a:r>
                <a:r>
                  <a:rPr lang="en-US" dirty="0" smtClean="0"/>
                  <a:t> </a:t>
                </a:r>
                <a:r>
                  <a:rPr lang="el-GR" dirty="0" smtClean="0"/>
                  <a:t>εξής ακολουθία τιμών του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0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 smtClean="0"/>
                  <a:t> 1, 4, 13, 40, 121, …</a:t>
                </a:r>
                <a:endParaRPr lang="el-GR" dirty="0" smtClean="0"/>
              </a:p>
              <a:p>
                <a:r>
                  <a:rPr lang="el-GR" dirty="0" smtClean="0"/>
                  <a:t>Η ακολουθία αυτή προτάθηκε από τον </a:t>
                </a:r>
                <a:r>
                  <a:rPr lang="en-US" dirty="0" smtClean="0"/>
                  <a:t>Knuth </a:t>
                </a:r>
                <a:r>
                  <a:rPr lang="el-GR" dirty="0" smtClean="0"/>
                  <a:t>το 1969, είναι εύκολο να υπολογιστεί και οδηγεί σε μια σχετικά αποδοτική ταξινόμηση για μεγάλους πίνακες.</a:t>
                </a:r>
              </a:p>
              <a:p>
                <a:r>
                  <a:rPr lang="el-GR" dirty="0" smtClean="0"/>
                  <a:t>Γενικά, θέλουμε να χρησιμοποιούμε ακολουθίες τιμών που μειώνονται με γεωμετρικό τρόπο με συνέπεια το πλήθος των τιμών </a:t>
                </a:r>
                <a:r>
                  <a:rPr lang="el-GR" dirty="0"/>
                  <a:t>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l-GR" dirty="0" smtClean="0"/>
                  <a:t>που θα χρησιμοποιήσουμε να είναι λογαριθμικό στο μέγεθος του πίνακα.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1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Η μαθηματική ανάλυση της μεθόδου ταξινόμησης </a:t>
                </a:r>
                <a:r>
                  <a:rPr lang="en-US" dirty="0" err="1" smtClean="0">
                    <a:latin typeface="Courier New" pitchFamily="49" charset="0"/>
                    <a:cs typeface="Courier New" pitchFamily="49" charset="0"/>
                  </a:rPr>
                  <a:t>shellsort</a:t>
                </a:r>
                <a:r>
                  <a:rPr lang="en-US" dirty="0" smtClean="0"/>
                  <a:t> </a:t>
                </a:r>
                <a:r>
                  <a:rPr lang="el-GR" dirty="0" smtClean="0"/>
                  <a:t>είναι αρκετά δύσκολη. Μια ενδιαφέρουσα ιδιότητα είναι η παρακάτω.</a:t>
                </a:r>
              </a:p>
              <a:p>
                <a:r>
                  <a:rPr lang="el-GR" dirty="0" smtClean="0"/>
                  <a:t>Η ταξινόμηση </a:t>
                </a:r>
                <a:r>
                  <a:rPr lang="en-US" dirty="0" err="1" smtClean="0">
                    <a:latin typeface="Courier New" pitchFamily="49" charset="0"/>
                    <a:cs typeface="Courier New" pitchFamily="49" charset="0"/>
                  </a:rPr>
                  <a:t>shellsort</a:t>
                </a:r>
                <a:r>
                  <a:rPr lang="en-US" dirty="0" smtClean="0"/>
                  <a:t> </a:t>
                </a:r>
                <a:r>
                  <a:rPr lang="el-GR" dirty="0" smtClean="0"/>
                  <a:t>εκτελεί λιγότερες από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𝒏</m:t>
                        </m:r>
                      </m:e>
                      <m:sup>
                        <m:f>
                          <m:f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sup>
                    </m:sSup>
                    <m:r>
                      <a:rPr lang="en-US" b="1" i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l-GR" dirty="0" smtClean="0"/>
                  <a:t>συγκρίσεις για την ακολουθία τιμών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l-GR" dirty="0" smtClean="0"/>
                  <a:t> που δώσαμε.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9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</a:t>
            </a:r>
            <a:r>
              <a:rPr lang="en-US" dirty="0" err="1" smtClean="0"/>
              <a:t>Sedgewick</a:t>
            </a:r>
            <a:r>
              <a:rPr lang="en-US" dirty="0" smtClean="0"/>
              <a:t>. </a:t>
            </a:r>
            <a:r>
              <a:rPr lang="el-GR" i="1" dirty="0" smtClean="0"/>
              <a:t>Αλγόριθμοι σε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  <a:r>
              <a:rPr lang="el-GR" dirty="0" smtClean="0"/>
              <a:t> 3</a:t>
            </a:r>
            <a:r>
              <a:rPr lang="el-GR" baseline="30000" dirty="0" smtClean="0"/>
              <a:t>η</a:t>
            </a:r>
            <a:r>
              <a:rPr lang="el-GR" dirty="0" smtClean="0"/>
              <a:t> Αμερικανική Έκδοση. Εκδόσεις Κλειδάριθμος.</a:t>
            </a:r>
          </a:p>
          <a:p>
            <a:pPr lvl="1"/>
            <a:r>
              <a:rPr lang="el-GR" dirty="0" smtClean="0"/>
              <a:t>Κεφ. </a:t>
            </a:r>
            <a:r>
              <a:rPr lang="el-GR" dirty="0"/>
              <a:t>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D82B4-A6F2-4399-9B4E-C04A5605546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2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Ταξινόμηση με Επιλογή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αλγόριθμος της </a:t>
            </a:r>
            <a:r>
              <a:rPr lang="el-GR" b="1" dirty="0" smtClean="0"/>
              <a:t>ταξινόμησης με επιλογή </a:t>
            </a:r>
            <a:r>
              <a:rPr lang="en-US" b="1" smtClean="0"/>
              <a:t>(selection </a:t>
            </a:r>
            <a:r>
              <a:rPr lang="en-US" b="1" dirty="0" smtClean="0"/>
              <a:t>sort)</a:t>
            </a:r>
            <a:r>
              <a:rPr lang="en-US" dirty="0" smtClean="0"/>
              <a:t> </a:t>
            </a:r>
            <a:r>
              <a:rPr lang="el-GR" dirty="0" smtClean="0"/>
              <a:t>λειτουργεί ως εξής.</a:t>
            </a:r>
          </a:p>
          <a:p>
            <a:r>
              <a:rPr lang="el-GR" dirty="0" smtClean="0"/>
              <a:t>Πρώτα βρίσκει το μικρότερο στοιχείο του πίνακα και το αντιμεταθέτει με το στοιχείο που βρίσκεται στην πρώτη θέση του πίνακα.</a:t>
            </a:r>
          </a:p>
          <a:p>
            <a:r>
              <a:rPr lang="el-GR" dirty="0" smtClean="0"/>
              <a:t>Έπειτα βρίσκει το δεύτερο μικρότερο στοιχείο και το αντιμεταθέτει με το στοιχείο που βρίσκεται στην δεύτερη θέση, και συνεχίζει με αυτό τον τρόπο μέχρι να ταξινομηθεί ολόκληρος ο πίνακας.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u="sng" dirty="0" smtClean="0"/>
              <a:t>A</a:t>
            </a:r>
            <a:r>
              <a:rPr lang="en-US" dirty="0" smtClean="0"/>
              <a:t>   S   O   R   T   I   N   G   E   X   A   M   P   L   E</a:t>
            </a:r>
          </a:p>
          <a:p>
            <a:pPr marL="0" indent="0">
              <a:buNone/>
            </a:pPr>
            <a:r>
              <a:rPr lang="en-US" dirty="0" smtClean="0"/>
              <a:t>		A   S   O   R   T   I   N   G   E   X   </a:t>
            </a:r>
            <a:r>
              <a:rPr lang="en-US" b="1" u="sng" dirty="0" smtClean="0"/>
              <a:t>A</a:t>
            </a:r>
            <a:r>
              <a:rPr lang="en-US" dirty="0" smtClean="0"/>
              <a:t>   M   P 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O   R   T   I   N   G   </a:t>
            </a:r>
            <a:r>
              <a:rPr lang="en-US" b="1" u="sng" dirty="0" smtClean="0"/>
              <a:t>E</a:t>
            </a:r>
            <a:r>
              <a:rPr lang="en-US" dirty="0" smtClean="0"/>
              <a:t>   X   S   M   P   L   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R   T   I   N   G   O   X   S   M   P   L   </a:t>
            </a:r>
            <a:r>
              <a:rPr lang="en-US" b="1" u="sng" dirty="0" smtClean="0"/>
              <a:t>E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/>
              <a:t>E</a:t>
            </a:r>
            <a:r>
              <a:rPr lang="en-US" dirty="0" smtClean="0"/>
              <a:t>   T   I   N   </a:t>
            </a:r>
            <a:r>
              <a:rPr lang="en-US" b="1" u="sng" dirty="0" smtClean="0"/>
              <a:t>G</a:t>
            </a:r>
            <a:r>
              <a:rPr lang="en-US" dirty="0" smtClean="0"/>
              <a:t>   O   X   S   M   P   L   R</a:t>
            </a:r>
            <a:endParaRPr lang="en-US" b="1" u="sng" dirty="0" smtClean="0"/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</a:t>
            </a:r>
            <a:r>
              <a:rPr lang="en-US" b="1" u="sng" dirty="0" smtClean="0"/>
              <a:t>I</a:t>
            </a:r>
            <a:r>
              <a:rPr lang="en-US" dirty="0" smtClean="0"/>
              <a:t>   N   T   O   X   S   M   P   L   R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N   T   O   X   S   M   P   </a:t>
            </a:r>
            <a:r>
              <a:rPr lang="en-US" b="1" u="sng" dirty="0" smtClean="0"/>
              <a:t>L</a:t>
            </a:r>
            <a:r>
              <a:rPr lang="en-US" dirty="0" smtClean="0"/>
              <a:t>   R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T   O   X   S   </a:t>
            </a:r>
            <a:r>
              <a:rPr lang="en-US" b="1" u="sng" dirty="0" smtClean="0"/>
              <a:t>M</a:t>
            </a:r>
            <a:r>
              <a:rPr lang="en-US" dirty="0" smtClean="0"/>
              <a:t>   P   N   R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M  O   X   S   T    P   </a:t>
            </a:r>
            <a:r>
              <a:rPr lang="en-US" b="1" u="sng" dirty="0" smtClean="0"/>
              <a:t>N</a:t>
            </a:r>
            <a:r>
              <a:rPr lang="en-US" dirty="0" smtClean="0"/>
              <a:t>   R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M  N   X   S   T    P   </a:t>
            </a:r>
            <a:r>
              <a:rPr lang="en-US" b="1" u="sng" dirty="0" smtClean="0"/>
              <a:t>O</a:t>
            </a:r>
            <a:r>
              <a:rPr lang="en-US" dirty="0" smtClean="0"/>
              <a:t>   R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M  N   O   S   T    </a:t>
            </a:r>
            <a:r>
              <a:rPr lang="en-US" b="1" u="sng" dirty="0" smtClean="0"/>
              <a:t>P</a:t>
            </a:r>
            <a:r>
              <a:rPr lang="en-US" dirty="0" smtClean="0"/>
              <a:t>   X   R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M  N   O   P   T    </a:t>
            </a:r>
            <a:r>
              <a:rPr lang="en-US" dirty="0"/>
              <a:t>S</a:t>
            </a:r>
            <a:r>
              <a:rPr lang="en-US" dirty="0" smtClean="0"/>
              <a:t>   X   </a:t>
            </a:r>
            <a:r>
              <a:rPr lang="en-US" b="1" u="sng" dirty="0" smtClean="0"/>
              <a:t>R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M  N   O   P   R    </a:t>
            </a:r>
            <a:r>
              <a:rPr lang="en-US" b="1" u="sng" dirty="0" smtClean="0"/>
              <a:t>S</a:t>
            </a:r>
            <a:r>
              <a:rPr lang="en-US" dirty="0" smtClean="0"/>
              <a:t>   X   T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M  N   O   P   R    S   X   </a:t>
            </a:r>
            <a:r>
              <a:rPr lang="en-US" b="1" u="sng" dirty="0" smtClean="0"/>
              <a:t>T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M  N   O   P   R    S   T   </a:t>
            </a:r>
            <a:r>
              <a:rPr lang="en-US" b="1" u="sng" dirty="0" smtClean="0"/>
              <a:t>X</a:t>
            </a:r>
          </a:p>
          <a:p>
            <a:pPr marL="0" indent="0">
              <a:buNone/>
            </a:pPr>
            <a:r>
              <a:rPr lang="en-US" dirty="0" smtClean="0"/>
              <a:t>		A   </a:t>
            </a:r>
            <a:r>
              <a:rPr lang="en-US" dirty="0" err="1" smtClean="0"/>
              <a:t>A</a:t>
            </a:r>
            <a:r>
              <a:rPr lang="en-US" dirty="0" smtClean="0"/>
              <a:t>   E   </a:t>
            </a:r>
            <a:r>
              <a:rPr lang="en-US" dirty="0" err="1" smtClean="0"/>
              <a:t>E</a:t>
            </a:r>
            <a:r>
              <a:rPr lang="en-US" dirty="0" smtClean="0"/>
              <a:t>   G   I   L    M  N   O   P   R    S   T   X</a:t>
            </a:r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σε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Θα δώσουμε κώδικα στη γλώσσα προγραμματισμού </a:t>
            </a:r>
            <a:r>
              <a:rPr lang="en-US" dirty="0" smtClean="0"/>
              <a:t>C </a:t>
            </a:r>
            <a:r>
              <a:rPr lang="el-GR" dirty="0" smtClean="0"/>
              <a:t>που υλοποιεί τους διάφορους αλγόριθμους ταξινόμησης που παρουσιάζουμε.</a:t>
            </a:r>
          </a:p>
          <a:p>
            <a:r>
              <a:rPr lang="el-GR" dirty="0" smtClean="0"/>
              <a:t>Οι συναρτήσεις που θα δώσουμε θα μπορούν να αντικαταστήσουν τη γενική συνάρτηση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dirty="0" smtClean="0"/>
              <a:t> </a:t>
            </a:r>
            <a:r>
              <a:rPr lang="el-GR" dirty="0" smtClean="0"/>
              <a:t>που χρησιμοποιούμε παρακάτω. </a:t>
            </a:r>
          </a:p>
          <a:p>
            <a:r>
              <a:rPr lang="el-GR" dirty="0" smtClean="0"/>
              <a:t>Στο αρχείο </a:t>
            </a:r>
            <a:r>
              <a:rPr lang="el-GR" dirty="0" err="1" smtClean="0"/>
              <a:t>διεπαφής</a:t>
            </a:r>
            <a:r>
              <a:rPr lang="el-GR" dirty="0" smtClean="0"/>
              <a:t> δίνονται όλοι οι ορισμοί τύπων και όλες οι </a:t>
            </a:r>
            <a:r>
              <a:rPr lang="el-GR" dirty="0" err="1" smtClean="0"/>
              <a:t>μακροεντολές</a:t>
            </a:r>
            <a:r>
              <a:rPr lang="el-GR" dirty="0" smtClean="0"/>
              <a:t> που θα χρησιμοποιήσουμε.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3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Υλοποίηση σε </a:t>
            </a:r>
            <a:r>
              <a:rPr lang="en-US" dirty="0" smtClean="0"/>
              <a:t>C</a:t>
            </a:r>
            <a:r>
              <a:rPr lang="el-GR" dirty="0" smtClean="0"/>
              <a:t>: Αρχείο </a:t>
            </a:r>
            <a:r>
              <a:rPr lang="el-GR" dirty="0" err="1" smtClean="0"/>
              <a:t>Διεπαφής</a:t>
            </a:r>
            <a:r>
              <a:rPr lang="el-GR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sorting.h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SORTING_INCLUDED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#define SORTING_INCLUDED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/* Macros to be used in sorting algorithms */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#define key(A) (A)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#define less(A, B) (key(A) &lt; key(B))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(A, B) { Item t = A; A = B; B = t; }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compexch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(A, B) if (less(B, A))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(A, B)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/* Item is the type of elements in the arrays to be sorted */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Item;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/* Prototypes of sorting functions */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sort(Item a[],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r);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Υλοποίηση σε </a:t>
            </a:r>
            <a:r>
              <a:rPr lang="en-US" dirty="0" smtClean="0"/>
              <a:t>C: </a:t>
            </a:r>
            <a:r>
              <a:rPr lang="el-GR" dirty="0" smtClean="0"/>
              <a:t>Το αρχείο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main.c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&gt;</a:t>
            </a:r>
            <a:endParaRPr lang="el-GR" sz="4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4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/* Driver program to be used for demonstrating the functionality 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of sorting algorithms */</a:t>
            </a:r>
          </a:p>
          <a:p>
            <a:pPr marL="0" indent="0">
              <a:buNone/>
            </a:pPr>
            <a:endParaRPr lang="en-US" sz="4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, N =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[1]),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[2]);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*a =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(N*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endParaRPr lang="en-US" sz="4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  for (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    a[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] = 1000*(1.0*rand()/RAND_MAX);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else 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  while (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("%d", &amp;a[N]) == 1) N++; 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/* call the sorting algorithm */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sort(a, 0, N-1);</a:t>
            </a:r>
          </a:p>
          <a:p>
            <a:pPr marL="0" indent="0">
              <a:buNone/>
            </a:pPr>
            <a:endParaRPr lang="en-US" sz="4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++)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("%3d ", a[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 marL="0" indent="0">
              <a:buNone/>
            </a:pPr>
            <a:endParaRPr lang="en-US" sz="4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4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3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Υλοποίηση σε </a:t>
            </a:r>
            <a:r>
              <a:rPr lang="en-US" dirty="0"/>
              <a:t>C: </a:t>
            </a:r>
            <a:r>
              <a:rPr lang="el-GR" dirty="0"/>
              <a:t>Το αρχείο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sort.c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void sort(Item a[],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r)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details of the sorting algorithm */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1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2321</Words>
  <Application>Microsoft Office PowerPoint</Application>
  <PresentationFormat>On-screen Show (4:3)</PresentationFormat>
  <Paragraphs>316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Αλγόριθμοι Ταξινόμησης Μέρος 1</vt:lpstr>
      <vt:lpstr>Το Πρόβλημα της Ταξινόμησης</vt:lpstr>
      <vt:lpstr>Στοιχειώδεις Μέθοδοι Ταξινόμησης</vt:lpstr>
      <vt:lpstr>Ταξινόμηση με Επιλογή</vt:lpstr>
      <vt:lpstr>Παράδειγμα</vt:lpstr>
      <vt:lpstr>Υλοποίηση σε C</vt:lpstr>
      <vt:lpstr>Υλοποίηση σε C: Αρχείο Διεπαφής sorting.h</vt:lpstr>
      <vt:lpstr>Υλοποίηση σε C: Το αρχείο main.c</vt:lpstr>
      <vt:lpstr>Υλοποίηση σε C: Το αρχείο sort.c</vt:lpstr>
      <vt:lpstr>Σχόλια για το main.c</vt:lpstr>
      <vt:lpstr>Ταξινόμηση με Επιλογή στη C</vt:lpstr>
      <vt:lpstr>Ιδιότητες</vt:lpstr>
      <vt:lpstr>Ιδιότητες</vt:lpstr>
      <vt:lpstr>Ιδιότητες</vt:lpstr>
      <vt:lpstr>Ταξινόμηση με Εισαγωγή</vt:lpstr>
      <vt:lpstr>Παράδειγμα</vt:lpstr>
      <vt:lpstr>Υλοποίηση σε C</vt:lpstr>
      <vt:lpstr>Ερώτηση</vt:lpstr>
      <vt:lpstr>Μια Καλύτερη Υλοποίηση</vt:lpstr>
      <vt:lpstr>Παρατηρήσεις για τη Συνάρτηση insertion</vt:lpstr>
      <vt:lpstr>Ιδιότητες</vt:lpstr>
      <vt:lpstr>Ιδιότητες</vt:lpstr>
      <vt:lpstr>Ταξινόμηση Φυσαλίδας</vt:lpstr>
      <vt:lpstr>Παράδειγμα</vt:lpstr>
      <vt:lpstr>Υλοποίηση σε C</vt:lpstr>
      <vt:lpstr>Παρατηρήσεις στη Συνάρτηση bubble</vt:lpstr>
      <vt:lpstr>Ιδιότητες</vt:lpstr>
      <vt:lpstr>Ιδιότητες</vt:lpstr>
      <vt:lpstr>Ο Αλγόριθμος Ταξινόμησης shellsort</vt:lpstr>
      <vt:lpstr>Υλοποίηση σε C</vt:lpstr>
      <vt:lpstr>Παρατηρήσεις στη Συνάρτηση shellsort</vt:lpstr>
      <vt:lpstr>Ιδιότητες</vt:lpstr>
      <vt:lpstr>Μελέτη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Στοιχειώδεις Μέθοδοι Ταξινόμησης</dc:title>
  <dc:creator>koubarak</dc:creator>
  <cp:lastModifiedBy>koubarak</cp:lastModifiedBy>
  <cp:revision>68</cp:revision>
  <dcterms:created xsi:type="dcterms:W3CDTF">2016-05-15T14:13:31Z</dcterms:created>
  <dcterms:modified xsi:type="dcterms:W3CDTF">2016-09-09T07:19:06Z</dcterms:modified>
</cp:coreProperties>
</file>