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274" r:id="rId3"/>
    <p:sldId id="293" r:id="rId4"/>
    <p:sldId id="294" r:id="rId5"/>
    <p:sldId id="295" r:id="rId6"/>
    <p:sldId id="257" r:id="rId7"/>
    <p:sldId id="258" r:id="rId8"/>
    <p:sldId id="259" r:id="rId9"/>
    <p:sldId id="260" r:id="rId10"/>
    <p:sldId id="262" r:id="rId11"/>
    <p:sldId id="263" r:id="rId12"/>
    <p:sldId id="264" r:id="rId13"/>
    <p:sldId id="265" r:id="rId14"/>
    <p:sldId id="266" r:id="rId15"/>
    <p:sldId id="268" r:id="rId16"/>
    <p:sldId id="267" r:id="rId17"/>
    <p:sldId id="269" r:id="rId18"/>
    <p:sldId id="270" r:id="rId19"/>
    <p:sldId id="271" r:id="rId20"/>
    <p:sldId id="272"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73"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2238" y="-6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0D6DF2-7532-4266-BDAD-6A789526779A}" type="datetimeFigureOut">
              <a:rPr lang="en-US" smtClean="0"/>
              <a:t>5/14/2017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D3679B-600A-4F09-9E21-E9FA19AB2DF8}" type="slidenum">
              <a:rPr lang="en-US" smtClean="0"/>
              <a:t>‹#›</a:t>
            </a:fld>
            <a:endParaRPr lang="en-US"/>
          </a:p>
        </p:txBody>
      </p:sp>
    </p:spTree>
    <p:extLst>
      <p:ext uri="{BB962C8B-B14F-4D97-AF65-F5344CB8AC3E}">
        <p14:creationId xmlns:p14="http://schemas.microsoft.com/office/powerpoint/2010/main" val="10961914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181B7F-BA6F-4D41-8092-D066FED51B65}" type="datetime1">
              <a:rPr lang="en-US" smtClean="0"/>
              <a:t>5/14/2017</a:t>
            </a:fld>
            <a:endParaRPr lang="en-US"/>
          </a:p>
        </p:txBody>
      </p:sp>
      <p:sp>
        <p:nvSpPr>
          <p:cNvPr id="5" name="Footer Placeholder 4"/>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6" name="Slide Number Placeholder 5"/>
          <p:cNvSpPr>
            <a:spLocks noGrp="1"/>
          </p:cNvSpPr>
          <p:nvPr>
            <p:ph type="sldNum" sz="quarter" idx="12"/>
          </p:nvPr>
        </p:nvSpPr>
        <p:spPr/>
        <p:txBody>
          <a:bodyPr/>
          <a:lstStyle/>
          <a:p>
            <a:fld id="{C9DD82B4-A6F2-4399-9B4E-C04A56055468}" type="slidenum">
              <a:rPr lang="en-US" smtClean="0"/>
              <a:t>‹#›</a:t>
            </a:fld>
            <a:endParaRPr lang="en-US"/>
          </a:p>
        </p:txBody>
      </p:sp>
    </p:spTree>
    <p:extLst>
      <p:ext uri="{BB962C8B-B14F-4D97-AF65-F5344CB8AC3E}">
        <p14:creationId xmlns:p14="http://schemas.microsoft.com/office/powerpoint/2010/main" val="1046824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3141BF-559C-469F-9F8A-0ACF2BEF799F}" type="datetime1">
              <a:rPr lang="en-US" smtClean="0"/>
              <a:t>5/14/2017</a:t>
            </a:fld>
            <a:endParaRPr lang="en-US"/>
          </a:p>
        </p:txBody>
      </p:sp>
      <p:sp>
        <p:nvSpPr>
          <p:cNvPr id="5" name="Footer Placeholder 4"/>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6" name="Slide Number Placeholder 5"/>
          <p:cNvSpPr>
            <a:spLocks noGrp="1"/>
          </p:cNvSpPr>
          <p:nvPr>
            <p:ph type="sldNum" sz="quarter" idx="12"/>
          </p:nvPr>
        </p:nvSpPr>
        <p:spPr/>
        <p:txBody>
          <a:bodyPr/>
          <a:lstStyle/>
          <a:p>
            <a:fld id="{C9DD82B4-A6F2-4399-9B4E-C04A56055468}" type="slidenum">
              <a:rPr lang="en-US" smtClean="0"/>
              <a:t>‹#›</a:t>
            </a:fld>
            <a:endParaRPr lang="en-US"/>
          </a:p>
        </p:txBody>
      </p:sp>
    </p:spTree>
    <p:extLst>
      <p:ext uri="{BB962C8B-B14F-4D97-AF65-F5344CB8AC3E}">
        <p14:creationId xmlns:p14="http://schemas.microsoft.com/office/powerpoint/2010/main" val="2022678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91CEB2-A3AA-4356-8613-681A32BB7FB9}" type="datetime1">
              <a:rPr lang="en-US" smtClean="0"/>
              <a:t>5/14/2017</a:t>
            </a:fld>
            <a:endParaRPr lang="en-US"/>
          </a:p>
        </p:txBody>
      </p:sp>
      <p:sp>
        <p:nvSpPr>
          <p:cNvPr id="5" name="Footer Placeholder 4"/>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6" name="Slide Number Placeholder 5"/>
          <p:cNvSpPr>
            <a:spLocks noGrp="1"/>
          </p:cNvSpPr>
          <p:nvPr>
            <p:ph type="sldNum" sz="quarter" idx="12"/>
          </p:nvPr>
        </p:nvSpPr>
        <p:spPr/>
        <p:txBody>
          <a:bodyPr/>
          <a:lstStyle/>
          <a:p>
            <a:fld id="{C9DD82B4-A6F2-4399-9B4E-C04A56055468}" type="slidenum">
              <a:rPr lang="en-US" smtClean="0"/>
              <a:t>‹#›</a:t>
            </a:fld>
            <a:endParaRPr lang="en-US"/>
          </a:p>
        </p:txBody>
      </p:sp>
    </p:spTree>
    <p:extLst>
      <p:ext uri="{BB962C8B-B14F-4D97-AF65-F5344CB8AC3E}">
        <p14:creationId xmlns:p14="http://schemas.microsoft.com/office/powerpoint/2010/main" val="2074174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42AAC4-9FB6-402A-9B1B-0B7CECA9BA92}" type="datetime1">
              <a:rPr lang="en-US" smtClean="0"/>
              <a:t>5/14/2017</a:t>
            </a:fld>
            <a:endParaRPr lang="en-US"/>
          </a:p>
        </p:txBody>
      </p:sp>
      <p:sp>
        <p:nvSpPr>
          <p:cNvPr id="5" name="Footer Placeholder 4"/>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6" name="Slide Number Placeholder 5"/>
          <p:cNvSpPr>
            <a:spLocks noGrp="1"/>
          </p:cNvSpPr>
          <p:nvPr>
            <p:ph type="sldNum" sz="quarter" idx="12"/>
          </p:nvPr>
        </p:nvSpPr>
        <p:spPr/>
        <p:txBody>
          <a:bodyPr/>
          <a:lstStyle/>
          <a:p>
            <a:fld id="{C9DD82B4-A6F2-4399-9B4E-C04A56055468}" type="slidenum">
              <a:rPr lang="en-US" smtClean="0"/>
              <a:t>‹#›</a:t>
            </a:fld>
            <a:endParaRPr lang="en-US"/>
          </a:p>
        </p:txBody>
      </p:sp>
    </p:spTree>
    <p:extLst>
      <p:ext uri="{BB962C8B-B14F-4D97-AF65-F5344CB8AC3E}">
        <p14:creationId xmlns:p14="http://schemas.microsoft.com/office/powerpoint/2010/main" val="2505998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AAF689-ED6A-4D41-94A4-846D7919D5E5}" type="datetime1">
              <a:rPr lang="en-US" smtClean="0"/>
              <a:t>5/14/2017</a:t>
            </a:fld>
            <a:endParaRPr lang="en-US"/>
          </a:p>
        </p:txBody>
      </p:sp>
      <p:sp>
        <p:nvSpPr>
          <p:cNvPr id="5" name="Footer Placeholder 4"/>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6" name="Slide Number Placeholder 5"/>
          <p:cNvSpPr>
            <a:spLocks noGrp="1"/>
          </p:cNvSpPr>
          <p:nvPr>
            <p:ph type="sldNum" sz="quarter" idx="12"/>
          </p:nvPr>
        </p:nvSpPr>
        <p:spPr/>
        <p:txBody>
          <a:bodyPr/>
          <a:lstStyle/>
          <a:p>
            <a:fld id="{C9DD82B4-A6F2-4399-9B4E-C04A56055468}" type="slidenum">
              <a:rPr lang="en-US" smtClean="0"/>
              <a:t>‹#›</a:t>
            </a:fld>
            <a:endParaRPr lang="en-US"/>
          </a:p>
        </p:txBody>
      </p:sp>
    </p:spTree>
    <p:extLst>
      <p:ext uri="{BB962C8B-B14F-4D97-AF65-F5344CB8AC3E}">
        <p14:creationId xmlns:p14="http://schemas.microsoft.com/office/powerpoint/2010/main" val="2810253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8D865A5-FAA5-40DF-A0E0-2CB4A292B17C}" type="datetime1">
              <a:rPr lang="en-US" smtClean="0"/>
              <a:t>5/14/2017</a:t>
            </a:fld>
            <a:endParaRPr lang="en-US"/>
          </a:p>
        </p:txBody>
      </p:sp>
      <p:sp>
        <p:nvSpPr>
          <p:cNvPr id="6" name="Footer Placeholder 5"/>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7" name="Slide Number Placeholder 6"/>
          <p:cNvSpPr>
            <a:spLocks noGrp="1"/>
          </p:cNvSpPr>
          <p:nvPr>
            <p:ph type="sldNum" sz="quarter" idx="12"/>
          </p:nvPr>
        </p:nvSpPr>
        <p:spPr/>
        <p:txBody>
          <a:bodyPr/>
          <a:lstStyle/>
          <a:p>
            <a:fld id="{C9DD82B4-A6F2-4399-9B4E-C04A56055468}" type="slidenum">
              <a:rPr lang="en-US" smtClean="0"/>
              <a:t>‹#›</a:t>
            </a:fld>
            <a:endParaRPr lang="en-US"/>
          </a:p>
        </p:txBody>
      </p:sp>
    </p:spTree>
    <p:extLst>
      <p:ext uri="{BB962C8B-B14F-4D97-AF65-F5344CB8AC3E}">
        <p14:creationId xmlns:p14="http://schemas.microsoft.com/office/powerpoint/2010/main" val="3602818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8561855-6D2E-4272-BF95-BCD831F52190}" type="datetime1">
              <a:rPr lang="en-US" smtClean="0"/>
              <a:t>5/14/2017</a:t>
            </a:fld>
            <a:endParaRPr lang="en-US"/>
          </a:p>
        </p:txBody>
      </p:sp>
      <p:sp>
        <p:nvSpPr>
          <p:cNvPr id="8" name="Footer Placeholder 7"/>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9" name="Slide Number Placeholder 8"/>
          <p:cNvSpPr>
            <a:spLocks noGrp="1"/>
          </p:cNvSpPr>
          <p:nvPr>
            <p:ph type="sldNum" sz="quarter" idx="12"/>
          </p:nvPr>
        </p:nvSpPr>
        <p:spPr/>
        <p:txBody>
          <a:bodyPr/>
          <a:lstStyle/>
          <a:p>
            <a:fld id="{C9DD82B4-A6F2-4399-9B4E-C04A56055468}" type="slidenum">
              <a:rPr lang="en-US" smtClean="0"/>
              <a:t>‹#›</a:t>
            </a:fld>
            <a:endParaRPr lang="en-US"/>
          </a:p>
        </p:txBody>
      </p:sp>
    </p:spTree>
    <p:extLst>
      <p:ext uri="{BB962C8B-B14F-4D97-AF65-F5344CB8AC3E}">
        <p14:creationId xmlns:p14="http://schemas.microsoft.com/office/powerpoint/2010/main" val="3662807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5633E09-9FCF-4758-845F-53A985BDBB74}" type="datetime1">
              <a:rPr lang="en-US" smtClean="0"/>
              <a:t>5/14/2017</a:t>
            </a:fld>
            <a:endParaRPr lang="en-US"/>
          </a:p>
        </p:txBody>
      </p:sp>
      <p:sp>
        <p:nvSpPr>
          <p:cNvPr id="4" name="Footer Placeholder 3"/>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9DD82B4-A6F2-4399-9B4E-C04A56055468}" type="slidenum">
              <a:rPr lang="en-US" smtClean="0"/>
              <a:t>‹#›</a:t>
            </a:fld>
            <a:endParaRPr lang="en-US"/>
          </a:p>
        </p:txBody>
      </p:sp>
    </p:spTree>
    <p:extLst>
      <p:ext uri="{BB962C8B-B14F-4D97-AF65-F5344CB8AC3E}">
        <p14:creationId xmlns:p14="http://schemas.microsoft.com/office/powerpoint/2010/main" val="2656764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C661C5-E18E-4E42-A0D2-A28B62F7EBE5}" type="datetime1">
              <a:rPr lang="en-US" smtClean="0"/>
              <a:t>5/14/2017</a:t>
            </a:fld>
            <a:endParaRPr lang="en-US"/>
          </a:p>
        </p:txBody>
      </p:sp>
      <p:sp>
        <p:nvSpPr>
          <p:cNvPr id="3" name="Footer Placeholder 2"/>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4" name="Slide Number Placeholder 3"/>
          <p:cNvSpPr>
            <a:spLocks noGrp="1"/>
          </p:cNvSpPr>
          <p:nvPr>
            <p:ph type="sldNum" sz="quarter" idx="12"/>
          </p:nvPr>
        </p:nvSpPr>
        <p:spPr/>
        <p:txBody>
          <a:bodyPr/>
          <a:lstStyle/>
          <a:p>
            <a:fld id="{C9DD82B4-A6F2-4399-9B4E-C04A56055468}" type="slidenum">
              <a:rPr lang="en-US" smtClean="0"/>
              <a:t>‹#›</a:t>
            </a:fld>
            <a:endParaRPr lang="en-US"/>
          </a:p>
        </p:txBody>
      </p:sp>
    </p:spTree>
    <p:extLst>
      <p:ext uri="{BB962C8B-B14F-4D97-AF65-F5344CB8AC3E}">
        <p14:creationId xmlns:p14="http://schemas.microsoft.com/office/powerpoint/2010/main" val="1655231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37E069-E3F2-42B7-83FD-8EBD1EF0ED1F}" type="datetime1">
              <a:rPr lang="en-US" smtClean="0"/>
              <a:t>5/14/2017</a:t>
            </a:fld>
            <a:endParaRPr lang="en-US"/>
          </a:p>
        </p:txBody>
      </p:sp>
      <p:sp>
        <p:nvSpPr>
          <p:cNvPr id="6" name="Footer Placeholder 5"/>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7" name="Slide Number Placeholder 6"/>
          <p:cNvSpPr>
            <a:spLocks noGrp="1"/>
          </p:cNvSpPr>
          <p:nvPr>
            <p:ph type="sldNum" sz="quarter" idx="12"/>
          </p:nvPr>
        </p:nvSpPr>
        <p:spPr/>
        <p:txBody>
          <a:bodyPr/>
          <a:lstStyle/>
          <a:p>
            <a:fld id="{C9DD82B4-A6F2-4399-9B4E-C04A56055468}" type="slidenum">
              <a:rPr lang="en-US" smtClean="0"/>
              <a:t>‹#›</a:t>
            </a:fld>
            <a:endParaRPr lang="en-US"/>
          </a:p>
        </p:txBody>
      </p:sp>
    </p:spTree>
    <p:extLst>
      <p:ext uri="{BB962C8B-B14F-4D97-AF65-F5344CB8AC3E}">
        <p14:creationId xmlns:p14="http://schemas.microsoft.com/office/powerpoint/2010/main" val="1529288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424549-120D-4D3A-84C1-985C94825418}" type="datetime1">
              <a:rPr lang="en-US" smtClean="0"/>
              <a:t>5/14/2017</a:t>
            </a:fld>
            <a:endParaRPr lang="en-US"/>
          </a:p>
        </p:txBody>
      </p:sp>
      <p:sp>
        <p:nvSpPr>
          <p:cNvPr id="6" name="Footer Placeholder 5"/>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7" name="Slide Number Placeholder 6"/>
          <p:cNvSpPr>
            <a:spLocks noGrp="1"/>
          </p:cNvSpPr>
          <p:nvPr>
            <p:ph type="sldNum" sz="quarter" idx="12"/>
          </p:nvPr>
        </p:nvSpPr>
        <p:spPr/>
        <p:txBody>
          <a:bodyPr/>
          <a:lstStyle/>
          <a:p>
            <a:fld id="{C9DD82B4-A6F2-4399-9B4E-C04A56055468}" type="slidenum">
              <a:rPr lang="en-US" smtClean="0"/>
              <a:t>‹#›</a:t>
            </a:fld>
            <a:endParaRPr lang="en-US"/>
          </a:p>
        </p:txBody>
      </p:sp>
    </p:spTree>
    <p:extLst>
      <p:ext uri="{BB962C8B-B14F-4D97-AF65-F5344CB8AC3E}">
        <p14:creationId xmlns:p14="http://schemas.microsoft.com/office/powerpoint/2010/main" val="3642900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29EABD-B6A1-485C-A4C2-B27132C4FFD1}" type="datetime1">
              <a:rPr lang="en-US" smtClean="0"/>
              <a:t>5/14/2017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Δομές Δεδομένων και Τεχνικές Προγραμματισμού</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D82B4-A6F2-4399-9B4E-C04A56055468}" type="slidenum">
              <a:rPr lang="en-US" smtClean="0"/>
              <a:t>‹#›</a:t>
            </a:fld>
            <a:endParaRPr lang="en-US"/>
          </a:p>
        </p:txBody>
      </p:sp>
    </p:spTree>
    <p:extLst>
      <p:ext uri="{BB962C8B-B14F-4D97-AF65-F5344CB8AC3E}">
        <p14:creationId xmlns:p14="http://schemas.microsoft.com/office/powerpoint/2010/main" val="1332815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Αλγόριθμοι Ταξινόμησης – Μέρος 2</a:t>
            </a:r>
            <a:endParaRPr lang="en-US" dirty="0"/>
          </a:p>
        </p:txBody>
      </p:sp>
      <p:sp>
        <p:nvSpPr>
          <p:cNvPr id="3" name="Subtitle 2"/>
          <p:cNvSpPr>
            <a:spLocks noGrp="1"/>
          </p:cNvSpPr>
          <p:nvPr>
            <p:ph type="subTitle" idx="1"/>
          </p:nvPr>
        </p:nvSpPr>
        <p:spPr/>
        <p:txBody>
          <a:bodyPr/>
          <a:lstStyle/>
          <a:p>
            <a:r>
              <a:rPr lang="el-GR" dirty="0" smtClean="0"/>
              <a:t>Μανόλης </a:t>
            </a:r>
            <a:r>
              <a:rPr lang="el-GR" dirty="0" err="1" smtClean="0"/>
              <a:t>Κουμπαράκης</a:t>
            </a:r>
            <a:endParaRPr lang="en-US" dirty="0"/>
          </a:p>
        </p:txBody>
      </p:sp>
      <p:sp>
        <p:nvSpPr>
          <p:cNvPr id="4" name="Footer Placeholder 3"/>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9DD82B4-A6F2-4399-9B4E-C04A56055468}" type="slidenum">
              <a:rPr lang="en-US" smtClean="0"/>
              <a:t>1</a:t>
            </a:fld>
            <a:endParaRPr lang="en-US"/>
          </a:p>
        </p:txBody>
      </p:sp>
    </p:spTree>
    <p:extLst>
      <p:ext uri="{BB962C8B-B14F-4D97-AF65-F5344CB8AC3E}">
        <p14:creationId xmlns:p14="http://schemas.microsoft.com/office/powerpoint/2010/main" val="9236040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Κώδικας σε </a:t>
            </a:r>
            <a:r>
              <a:rPr lang="en-US" dirty="0" smtClean="0"/>
              <a:t>C</a:t>
            </a:r>
            <a:endParaRPr lang="en-US" dirty="0"/>
          </a:p>
        </p:txBody>
      </p:sp>
      <p:sp>
        <p:nvSpPr>
          <p:cNvPr id="3" name="Content Placeholder 2"/>
          <p:cNvSpPr>
            <a:spLocks noGrp="1"/>
          </p:cNvSpPr>
          <p:nvPr>
            <p:ph idx="1"/>
          </p:nvPr>
        </p:nvSpPr>
        <p:spPr/>
        <p:txBody>
          <a:bodyPr>
            <a:normAutofit/>
          </a:bodyPr>
          <a:lstStyle/>
          <a:p>
            <a:pPr marL="0" indent="0">
              <a:buNone/>
            </a:pPr>
            <a:r>
              <a:rPr lang="en-US" sz="2000" smtClean="0">
                <a:latin typeface="Courier New" pitchFamily="49" charset="0"/>
                <a:cs typeface="Courier New" pitchFamily="49" charset="0"/>
              </a:rPr>
              <a:t>void </a:t>
            </a:r>
            <a:r>
              <a:rPr lang="en-US" sz="2000" dirty="0" smtClean="0">
                <a:latin typeface="Courier New" pitchFamily="49" charset="0"/>
                <a:cs typeface="Courier New" pitchFamily="49" charset="0"/>
              </a:rPr>
              <a:t>quicksort(Item a[], </a:t>
            </a:r>
            <a:r>
              <a:rPr lang="en-US" sz="2000" dirty="0" err="1" smtClean="0">
                <a:latin typeface="Courier New" pitchFamily="49" charset="0"/>
                <a:cs typeface="Courier New" pitchFamily="49" charset="0"/>
              </a:rPr>
              <a:t>int</a:t>
            </a:r>
            <a:r>
              <a:rPr lang="en-US" sz="2000" dirty="0" smtClean="0">
                <a:latin typeface="Courier New" pitchFamily="49" charset="0"/>
                <a:cs typeface="Courier New" pitchFamily="49" charset="0"/>
              </a:rPr>
              <a:t> l, </a:t>
            </a:r>
            <a:r>
              <a:rPr lang="en-US" sz="2000" dirty="0" err="1" smtClean="0">
                <a:latin typeface="Courier New" pitchFamily="49" charset="0"/>
                <a:cs typeface="Courier New" pitchFamily="49" charset="0"/>
              </a:rPr>
              <a:t>int</a:t>
            </a:r>
            <a:r>
              <a:rPr lang="en-US" sz="2000" dirty="0" smtClean="0">
                <a:latin typeface="Courier New" pitchFamily="49" charset="0"/>
                <a:cs typeface="Courier New" pitchFamily="49" charset="0"/>
              </a:rPr>
              <a:t> r)</a:t>
            </a:r>
          </a:p>
          <a:p>
            <a:pPr marL="0" indent="0">
              <a:buNone/>
            </a:pPr>
            <a:r>
              <a:rPr lang="en-US" sz="2000" dirty="0" smtClean="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int</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i</a:t>
            </a:r>
            <a:r>
              <a:rPr lang="en-US" sz="2000" dirty="0" smtClean="0">
                <a:latin typeface="Courier New" pitchFamily="49" charset="0"/>
                <a:cs typeface="Courier New" pitchFamily="49" charset="0"/>
              </a:rPr>
              <a:t>;</a:t>
            </a:r>
          </a:p>
          <a:p>
            <a:pPr marL="0" indent="0">
              <a:buNone/>
            </a:pPr>
            <a:endParaRPr lang="en-US" sz="2000" dirty="0" smtClean="0">
              <a:latin typeface="Courier New" pitchFamily="49" charset="0"/>
              <a:cs typeface="Courier New" pitchFamily="49" charset="0"/>
            </a:endParaRPr>
          </a:p>
          <a:p>
            <a:pPr marL="0" indent="0">
              <a:buNone/>
            </a:pPr>
            <a:r>
              <a:rPr lang="en-US" sz="2000" dirty="0" smtClean="0">
                <a:latin typeface="Courier New" pitchFamily="49" charset="0"/>
                <a:cs typeface="Courier New" pitchFamily="49" charset="0"/>
              </a:rPr>
              <a:t>    if (r &lt;= l) return;</a:t>
            </a:r>
          </a:p>
          <a:p>
            <a:pPr marL="0" indent="0">
              <a:buNone/>
            </a:pP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i</a:t>
            </a:r>
            <a:r>
              <a:rPr lang="en-US" sz="2000" dirty="0" smtClean="0">
                <a:latin typeface="Courier New" pitchFamily="49" charset="0"/>
                <a:cs typeface="Courier New" pitchFamily="49" charset="0"/>
              </a:rPr>
              <a:t> = partition(a, l, r);</a:t>
            </a:r>
          </a:p>
          <a:p>
            <a:pPr marL="0" indent="0">
              <a:buNone/>
            </a:pPr>
            <a:r>
              <a:rPr lang="en-US" sz="2000" dirty="0" smtClean="0">
                <a:latin typeface="Courier New" pitchFamily="49" charset="0"/>
                <a:cs typeface="Courier New" pitchFamily="49" charset="0"/>
              </a:rPr>
              <a:t>    quicksort(a, l, i-1);</a:t>
            </a:r>
          </a:p>
          <a:p>
            <a:pPr marL="0" indent="0">
              <a:buNone/>
            </a:pPr>
            <a:r>
              <a:rPr lang="en-US" sz="2000" dirty="0" smtClean="0">
                <a:latin typeface="Courier New" pitchFamily="49" charset="0"/>
                <a:cs typeface="Courier New" pitchFamily="49" charset="0"/>
              </a:rPr>
              <a:t>    quicksort(a, i+1, r);</a:t>
            </a:r>
          </a:p>
          <a:p>
            <a:pPr marL="0" indent="0">
              <a:buNone/>
            </a:pPr>
            <a:endParaRPr lang="en-US" sz="2000" dirty="0" smtClean="0">
              <a:latin typeface="Courier New" pitchFamily="49" charset="0"/>
              <a:cs typeface="Courier New" pitchFamily="49" charset="0"/>
            </a:endParaRPr>
          </a:p>
          <a:p>
            <a:pPr marL="0" indent="0">
              <a:buNone/>
            </a:pPr>
            <a:r>
              <a:rPr lang="en-US" sz="2000" dirty="0" smtClean="0">
                <a:latin typeface="Courier New" pitchFamily="49" charset="0"/>
                <a:cs typeface="Courier New" pitchFamily="49" charset="0"/>
              </a:rPr>
              <a:t>}</a:t>
            </a:r>
            <a:endParaRPr lang="en-US" sz="2000" dirty="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9DD82B4-A6F2-4399-9B4E-C04A56055468}" type="slidenum">
              <a:rPr lang="en-US" smtClean="0"/>
              <a:t>10</a:t>
            </a:fld>
            <a:endParaRPr lang="en-US"/>
          </a:p>
        </p:txBody>
      </p:sp>
    </p:spTree>
    <p:extLst>
      <p:ext uri="{BB962C8B-B14F-4D97-AF65-F5344CB8AC3E}">
        <p14:creationId xmlns:p14="http://schemas.microsoft.com/office/powerpoint/2010/main" val="18400670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Κώδικας σε </a:t>
            </a:r>
            <a:r>
              <a:rPr lang="en-US" dirty="0" smtClean="0"/>
              <a:t>C</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err="1" smtClean="0">
                <a:latin typeface="Courier New" pitchFamily="49" charset="0"/>
                <a:cs typeface="Courier New" pitchFamily="49" charset="0"/>
              </a:rPr>
              <a:t>int</a:t>
            </a:r>
            <a:r>
              <a:rPr lang="en-US" dirty="0" smtClean="0">
                <a:latin typeface="Courier New" pitchFamily="49" charset="0"/>
                <a:cs typeface="Courier New" pitchFamily="49" charset="0"/>
              </a:rPr>
              <a:t> partition(Item a[], </a:t>
            </a:r>
            <a:r>
              <a:rPr lang="en-US" dirty="0" err="1" smtClean="0">
                <a:latin typeface="Courier New" pitchFamily="49" charset="0"/>
                <a:cs typeface="Courier New" pitchFamily="49" charset="0"/>
              </a:rPr>
              <a:t>int</a:t>
            </a:r>
            <a:r>
              <a:rPr lang="en-US" dirty="0" smtClean="0">
                <a:latin typeface="Courier New" pitchFamily="49" charset="0"/>
                <a:cs typeface="Courier New" pitchFamily="49" charset="0"/>
              </a:rPr>
              <a:t> l, </a:t>
            </a:r>
            <a:r>
              <a:rPr lang="en-US" dirty="0" err="1" smtClean="0">
                <a:latin typeface="Courier New" pitchFamily="49" charset="0"/>
                <a:cs typeface="Courier New" pitchFamily="49" charset="0"/>
              </a:rPr>
              <a:t>int</a:t>
            </a:r>
            <a:r>
              <a:rPr lang="en-US" dirty="0" smtClean="0">
                <a:latin typeface="Courier New" pitchFamily="49" charset="0"/>
                <a:cs typeface="Courier New" pitchFamily="49" charset="0"/>
              </a:rPr>
              <a:t> r)</a:t>
            </a:r>
          </a:p>
          <a:p>
            <a:pPr marL="0" indent="0">
              <a:buNone/>
            </a:pPr>
            <a:r>
              <a:rPr lang="en-US" dirty="0" smtClean="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int</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 = l-1, j = r; Item v = a[r];</a:t>
            </a:r>
          </a:p>
          <a:p>
            <a:pPr marL="0" indent="0">
              <a:buNone/>
            </a:pPr>
            <a:r>
              <a:rPr lang="en-US" dirty="0" smtClean="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for (;;)</a:t>
            </a:r>
          </a:p>
          <a:p>
            <a:pPr marL="0" indent="0">
              <a:buNone/>
            </a:pPr>
            <a:r>
              <a:rPr lang="en-US" dirty="0" smtClean="0">
                <a:latin typeface="Courier New" pitchFamily="49" charset="0"/>
                <a:cs typeface="Courier New" pitchFamily="49" charset="0"/>
              </a:rPr>
              <a:t>      {</a:t>
            </a:r>
          </a:p>
          <a:p>
            <a:pPr marL="0" indent="0">
              <a:buNone/>
            </a:pPr>
            <a:r>
              <a:rPr lang="en-US" dirty="0" smtClean="0">
                <a:latin typeface="Courier New" pitchFamily="49" charset="0"/>
                <a:cs typeface="Courier New" pitchFamily="49" charset="0"/>
              </a:rPr>
              <a:t>        while (less(a[++</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 v)) ;</a:t>
            </a:r>
          </a:p>
          <a:p>
            <a:pPr marL="0" indent="0">
              <a:buNone/>
            </a:pPr>
            <a:r>
              <a:rPr lang="en-US" dirty="0" smtClean="0">
                <a:latin typeface="Courier New" pitchFamily="49" charset="0"/>
                <a:cs typeface="Courier New" pitchFamily="49" charset="0"/>
              </a:rPr>
              <a:t>        while (less(v, a[--j])) if (j == l) break;</a:t>
            </a:r>
          </a:p>
          <a:p>
            <a:pPr marL="0" indent="0">
              <a:buNone/>
            </a:pPr>
            <a:r>
              <a:rPr lang="en-US" dirty="0" smtClean="0">
                <a:latin typeface="Courier New" pitchFamily="49" charset="0"/>
                <a:cs typeface="Courier New" pitchFamily="49" charset="0"/>
              </a:rPr>
              <a:t>        if (</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 &gt;= j) break;</a:t>
            </a:r>
          </a:p>
          <a:p>
            <a:pPr marL="0" indent="0">
              <a:buNone/>
            </a:pP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exch</a:t>
            </a:r>
            <a:r>
              <a:rPr lang="en-US" dirty="0" smtClean="0">
                <a:latin typeface="Courier New" pitchFamily="49" charset="0"/>
                <a:cs typeface="Courier New" pitchFamily="49" charset="0"/>
              </a:rPr>
              <a:t>(a[</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 a[j]);</a:t>
            </a:r>
          </a:p>
          <a:p>
            <a:pPr marL="0" indent="0">
              <a:buNone/>
            </a:pPr>
            <a:r>
              <a:rPr lang="en-US" dirty="0" smtClean="0">
                <a:latin typeface="Courier New" pitchFamily="49" charset="0"/>
                <a:cs typeface="Courier New" pitchFamily="49" charset="0"/>
              </a:rPr>
              <a:t>      }</a:t>
            </a:r>
          </a:p>
          <a:p>
            <a:pPr marL="0" indent="0">
              <a:buNone/>
            </a:pP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exch</a:t>
            </a:r>
            <a:r>
              <a:rPr lang="en-US" dirty="0" smtClean="0">
                <a:latin typeface="Courier New" pitchFamily="49" charset="0"/>
                <a:cs typeface="Courier New" pitchFamily="49" charset="0"/>
              </a:rPr>
              <a:t>(a[</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 a[r]);</a:t>
            </a:r>
          </a:p>
          <a:p>
            <a:pPr marL="0" indent="0">
              <a:buNone/>
            </a:pPr>
            <a:r>
              <a:rPr lang="en-US" dirty="0" smtClean="0">
                <a:latin typeface="Courier New" pitchFamily="49" charset="0"/>
                <a:cs typeface="Courier New" pitchFamily="49" charset="0"/>
              </a:rPr>
              <a:t>    return </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a:t>
            </a:r>
          </a:p>
          <a:p>
            <a:pPr marL="0" indent="0">
              <a:buNone/>
            </a:pP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9DD82B4-A6F2-4399-9B4E-C04A56055468}" type="slidenum">
              <a:rPr lang="en-US" smtClean="0"/>
              <a:t>11</a:t>
            </a:fld>
            <a:endParaRPr lang="en-US"/>
          </a:p>
        </p:txBody>
      </p:sp>
    </p:spTree>
    <p:extLst>
      <p:ext uri="{BB962C8B-B14F-4D97-AF65-F5344CB8AC3E}">
        <p14:creationId xmlns:p14="http://schemas.microsoft.com/office/powerpoint/2010/main" val="4449524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Παρατηρήσεις για τη Συνάρτηση </a:t>
            </a:r>
            <a:r>
              <a:rPr lang="en-US" dirty="0" smtClean="0">
                <a:latin typeface="Courier New" pitchFamily="49" charset="0"/>
                <a:cs typeface="Courier New" pitchFamily="49" charset="0"/>
              </a:rPr>
              <a:t>quicksort</a:t>
            </a:r>
            <a:endParaRPr lang="en-US" dirty="0">
              <a:latin typeface="Courier New" pitchFamily="49" charset="0"/>
              <a:cs typeface="Courier New" pitchFamily="49" charset="0"/>
            </a:endParaRPr>
          </a:p>
        </p:txBody>
      </p:sp>
      <p:sp>
        <p:nvSpPr>
          <p:cNvPr id="3" name="Content Placeholder 2"/>
          <p:cNvSpPr>
            <a:spLocks noGrp="1"/>
          </p:cNvSpPr>
          <p:nvPr>
            <p:ph idx="1"/>
          </p:nvPr>
        </p:nvSpPr>
        <p:spPr/>
        <p:txBody>
          <a:bodyPr>
            <a:normAutofit fontScale="92500" lnSpcReduction="10000"/>
          </a:bodyPr>
          <a:lstStyle/>
          <a:p>
            <a:r>
              <a:rPr lang="el-GR" dirty="0" smtClean="0"/>
              <a:t>Κάθε κλήση </a:t>
            </a:r>
            <a:r>
              <a:rPr lang="en-US" dirty="0" smtClean="0">
                <a:latin typeface="Courier New" pitchFamily="49" charset="0"/>
                <a:cs typeface="Courier New" pitchFamily="49" charset="0"/>
              </a:rPr>
              <a:t>quicksort(a, l, r) </a:t>
            </a:r>
            <a:r>
              <a:rPr lang="el-GR" dirty="0" smtClean="0"/>
              <a:t>ταξινομεί τον </a:t>
            </a:r>
            <a:r>
              <a:rPr lang="el-GR" dirty="0" err="1" smtClean="0"/>
              <a:t>υποπίνακα</a:t>
            </a:r>
            <a:r>
              <a:rPr lang="el-GR" dirty="0" smtClean="0"/>
              <a:t> </a:t>
            </a:r>
            <a:r>
              <a:rPr lang="en-US" dirty="0" smtClean="0">
                <a:latin typeface="Courier New" pitchFamily="49" charset="0"/>
                <a:cs typeface="Courier New" pitchFamily="49" charset="0"/>
              </a:rPr>
              <a:t>a[</a:t>
            </a:r>
            <a:r>
              <a:rPr lang="en-US" dirty="0" err="1" smtClean="0">
                <a:latin typeface="Courier New" pitchFamily="49" charset="0"/>
                <a:cs typeface="Courier New" pitchFamily="49" charset="0"/>
              </a:rPr>
              <a:t>l:r</a:t>
            </a:r>
            <a:r>
              <a:rPr lang="en-US" dirty="0" smtClean="0">
                <a:latin typeface="Courier New" pitchFamily="49" charset="0"/>
                <a:cs typeface="Courier New" pitchFamily="49" charset="0"/>
              </a:rPr>
              <a:t>]</a:t>
            </a:r>
            <a:r>
              <a:rPr lang="en-US" dirty="0" smtClean="0"/>
              <a:t> </a:t>
            </a:r>
            <a:r>
              <a:rPr lang="el-GR" dirty="0" smtClean="0"/>
              <a:t>του πίνακα</a:t>
            </a:r>
            <a:r>
              <a:rPr lang="el-GR" dirty="0" smtClean="0">
                <a:latin typeface="Courier New" pitchFamily="49" charset="0"/>
                <a:cs typeface="Courier New" pitchFamily="49" charset="0"/>
              </a:rPr>
              <a:t> </a:t>
            </a:r>
            <a:r>
              <a:rPr lang="en-US" dirty="0" smtClean="0">
                <a:latin typeface="Courier New" pitchFamily="49" charset="0"/>
                <a:cs typeface="Courier New" pitchFamily="49" charset="0"/>
              </a:rPr>
              <a:t>a</a:t>
            </a:r>
            <a:r>
              <a:rPr lang="en-US" dirty="0" smtClean="0"/>
              <a:t>.</a:t>
            </a:r>
          </a:p>
          <a:p>
            <a:r>
              <a:rPr lang="el-GR" dirty="0" smtClean="0"/>
              <a:t>Αν ο πίνακας </a:t>
            </a:r>
            <a:r>
              <a:rPr lang="en-US" dirty="0" smtClean="0">
                <a:latin typeface="Courier New" pitchFamily="49" charset="0"/>
                <a:cs typeface="Courier New" pitchFamily="49" charset="0"/>
              </a:rPr>
              <a:t>a</a:t>
            </a:r>
            <a:r>
              <a:rPr lang="en-US" dirty="0" smtClean="0"/>
              <a:t> </a:t>
            </a:r>
            <a:r>
              <a:rPr lang="el-GR" dirty="0" smtClean="0"/>
              <a:t>έχει ένα ή λιγότερα στοιχεία, ο αλγόριθμος δεν κάνει τίποτε.</a:t>
            </a:r>
          </a:p>
          <a:p>
            <a:r>
              <a:rPr lang="el-GR" dirty="0" smtClean="0"/>
              <a:t>Αλλιώς, καλείται η συνάρτηση </a:t>
            </a:r>
            <a:r>
              <a:rPr lang="en-US" dirty="0" smtClean="0">
                <a:latin typeface="Courier New" pitchFamily="49" charset="0"/>
                <a:cs typeface="Courier New" pitchFamily="49" charset="0"/>
              </a:rPr>
              <a:t>partition</a:t>
            </a:r>
            <a:r>
              <a:rPr lang="el-GR" dirty="0" smtClean="0">
                <a:latin typeface="Courier New" pitchFamily="49" charset="0"/>
                <a:cs typeface="Courier New" pitchFamily="49" charset="0"/>
              </a:rPr>
              <a:t>,</a:t>
            </a:r>
            <a:r>
              <a:rPr lang="en-US" dirty="0" smtClean="0"/>
              <a:t> </a:t>
            </a:r>
            <a:r>
              <a:rPr lang="el-GR" dirty="0" smtClean="0"/>
              <a:t>η οποία τοποθετεί το στοιχείο </a:t>
            </a:r>
            <a:r>
              <a:rPr lang="en-US" dirty="0" smtClean="0">
                <a:latin typeface="Courier New" pitchFamily="49" charset="0"/>
                <a:cs typeface="Courier New" pitchFamily="49" charset="0"/>
              </a:rPr>
              <a:t>a[</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a:t>
            </a:r>
            <a:r>
              <a:rPr lang="el-GR" dirty="0" smtClean="0"/>
              <a:t> στη θέση του (το </a:t>
            </a:r>
            <a:r>
              <a:rPr lang="en-US" dirty="0" err="1" smtClean="0">
                <a:latin typeface="Courier New" pitchFamily="49" charset="0"/>
                <a:cs typeface="Courier New" pitchFamily="49" charset="0"/>
              </a:rPr>
              <a:t>i</a:t>
            </a:r>
            <a:r>
              <a:rPr lang="en-US" dirty="0">
                <a:latin typeface="Courier New" pitchFamily="49" charset="0"/>
                <a:cs typeface="Courier New" pitchFamily="49" charset="0"/>
              </a:rPr>
              <a:t> </a:t>
            </a:r>
            <a:r>
              <a:rPr lang="el-GR" dirty="0" smtClean="0"/>
              <a:t>είναι μεταξύ </a:t>
            </a:r>
            <a:r>
              <a:rPr lang="en-US" dirty="0" smtClean="0">
                <a:latin typeface="Courier New" pitchFamily="49" charset="0"/>
                <a:cs typeface="Courier New" pitchFamily="49" charset="0"/>
              </a:rPr>
              <a:t>l</a:t>
            </a:r>
            <a:r>
              <a:rPr lang="en-US" dirty="0" smtClean="0"/>
              <a:t> </a:t>
            </a:r>
            <a:r>
              <a:rPr lang="el-GR" dirty="0" smtClean="0"/>
              <a:t>και </a:t>
            </a:r>
            <a:r>
              <a:rPr lang="en-US" dirty="0" smtClean="0">
                <a:latin typeface="Courier New" pitchFamily="49" charset="0"/>
                <a:cs typeface="Courier New" pitchFamily="49" charset="0"/>
              </a:rPr>
              <a:t>r</a:t>
            </a:r>
            <a:r>
              <a:rPr lang="en-US" dirty="0" smtClean="0"/>
              <a:t>) </a:t>
            </a:r>
            <a:r>
              <a:rPr lang="el-GR" dirty="0" smtClean="0"/>
              <a:t>και αναδιατάσσει τα υπόλοιπα στοιχεία ώστε οι αναδρομικές κλήσεις που ακολουθούν να ολοκληρώσουν την ταξινόμηση.</a:t>
            </a:r>
            <a:endParaRPr lang="en-US" dirty="0"/>
          </a:p>
        </p:txBody>
      </p:sp>
      <p:sp>
        <p:nvSpPr>
          <p:cNvPr id="4" name="Footer Placeholder 3"/>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9DD82B4-A6F2-4399-9B4E-C04A56055468}" type="slidenum">
              <a:rPr lang="en-US" smtClean="0"/>
              <a:t>12</a:t>
            </a:fld>
            <a:endParaRPr lang="en-US"/>
          </a:p>
        </p:txBody>
      </p:sp>
    </p:spTree>
    <p:extLst>
      <p:ext uri="{BB962C8B-B14F-4D97-AF65-F5344CB8AC3E}">
        <p14:creationId xmlns:p14="http://schemas.microsoft.com/office/powerpoint/2010/main" val="20388203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Παρατηρήσεις για τη Συνάρτηση </a:t>
            </a:r>
            <a:r>
              <a:rPr lang="en-US" dirty="0" smtClean="0">
                <a:latin typeface="Courier New" pitchFamily="49" charset="0"/>
                <a:cs typeface="Courier New" pitchFamily="49" charset="0"/>
              </a:rPr>
              <a:t>partition</a:t>
            </a:r>
            <a:endParaRPr lang="en-US" dirty="0">
              <a:latin typeface="Courier New" pitchFamily="49" charset="0"/>
              <a:cs typeface="Courier New" pitchFamily="49" charset="0"/>
            </a:endParaRPr>
          </a:p>
        </p:txBody>
      </p:sp>
      <p:sp>
        <p:nvSpPr>
          <p:cNvPr id="3" name="Content Placeholder 2"/>
          <p:cNvSpPr>
            <a:spLocks noGrp="1"/>
          </p:cNvSpPr>
          <p:nvPr>
            <p:ph idx="1"/>
          </p:nvPr>
        </p:nvSpPr>
        <p:spPr/>
        <p:txBody>
          <a:bodyPr>
            <a:normAutofit fontScale="55000" lnSpcReduction="20000"/>
          </a:bodyPr>
          <a:lstStyle/>
          <a:p>
            <a:r>
              <a:rPr lang="el-GR" dirty="0" smtClean="0"/>
              <a:t>Το </a:t>
            </a:r>
            <a:r>
              <a:rPr lang="el-GR" b="1" dirty="0" smtClean="0"/>
              <a:t>στοιχεί</a:t>
            </a:r>
            <a:r>
              <a:rPr lang="en-US" b="1" dirty="0" smtClean="0"/>
              <a:t>o</a:t>
            </a:r>
            <a:r>
              <a:rPr lang="el-GR" b="1" dirty="0" smtClean="0"/>
              <a:t> </a:t>
            </a:r>
            <a:r>
              <a:rPr lang="el-GR" b="1" dirty="0" err="1" smtClean="0"/>
              <a:t>διαμέρισης</a:t>
            </a:r>
            <a:r>
              <a:rPr lang="el-GR" b="1" dirty="0" smtClean="0"/>
              <a:t> </a:t>
            </a:r>
            <a:r>
              <a:rPr lang="el-GR" dirty="0" smtClean="0"/>
              <a:t>επιλέγεται αυθαίρετα να είναι το δεξιότερο στοιχείο του πίνακα </a:t>
            </a:r>
            <a:r>
              <a:rPr lang="en-US" dirty="0" smtClean="0">
                <a:latin typeface="Courier New" pitchFamily="49" charset="0"/>
                <a:cs typeface="Courier New" pitchFamily="49" charset="0"/>
              </a:rPr>
              <a:t>a[r]</a:t>
            </a:r>
            <a:r>
              <a:rPr lang="el-GR" dirty="0" smtClean="0"/>
              <a:t>.</a:t>
            </a:r>
          </a:p>
          <a:p>
            <a:r>
              <a:rPr lang="el-GR" dirty="0" smtClean="0"/>
              <a:t>Στη μεταβλητή </a:t>
            </a:r>
            <a:r>
              <a:rPr lang="en-US" dirty="0" smtClean="0">
                <a:latin typeface="Courier New" pitchFamily="49" charset="0"/>
                <a:cs typeface="Courier New" pitchFamily="49" charset="0"/>
              </a:rPr>
              <a:t>v</a:t>
            </a:r>
            <a:r>
              <a:rPr lang="en-US" dirty="0" smtClean="0"/>
              <a:t> </a:t>
            </a:r>
            <a:r>
              <a:rPr lang="el-GR" dirty="0" smtClean="0"/>
              <a:t>τηρείται η τιμή του στοιχείου </a:t>
            </a:r>
            <a:r>
              <a:rPr lang="el-GR" dirty="0" err="1" smtClean="0"/>
              <a:t>διαμέρισης</a:t>
            </a:r>
            <a:r>
              <a:rPr lang="el-GR" dirty="0" smtClean="0"/>
              <a:t> </a:t>
            </a:r>
            <a:r>
              <a:rPr lang="en-US" dirty="0" smtClean="0">
                <a:latin typeface="Courier New" pitchFamily="49" charset="0"/>
                <a:cs typeface="Courier New" pitchFamily="49" charset="0"/>
              </a:rPr>
              <a:t>a[r]</a:t>
            </a:r>
            <a:r>
              <a:rPr lang="en-US" dirty="0" smtClean="0"/>
              <a:t>, </a:t>
            </a:r>
            <a:r>
              <a:rPr lang="el-GR" dirty="0" smtClean="0"/>
              <a:t>ενώ τα </a:t>
            </a:r>
            <a:r>
              <a:rPr lang="en-US" dirty="0" err="1" smtClean="0">
                <a:latin typeface="Courier New" pitchFamily="49" charset="0"/>
                <a:cs typeface="Courier New" pitchFamily="49" charset="0"/>
              </a:rPr>
              <a:t>i</a:t>
            </a:r>
            <a:r>
              <a:rPr lang="en-US" dirty="0" smtClean="0"/>
              <a:t> </a:t>
            </a:r>
            <a:r>
              <a:rPr lang="el-GR" dirty="0" smtClean="0"/>
              <a:t>και </a:t>
            </a:r>
            <a:r>
              <a:rPr lang="en-US" dirty="0" smtClean="0">
                <a:latin typeface="Courier New" pitchFamily="49" charset="0"/>
                <a:cs typeface="Courier New" pitchFamily="49" charset="0"/>
              </a:rPr>
              <a:t>j</a:t>
            </a:r>
            <a:r>
              <a:rPr lang="en-US" dirty="0" smtClean="0"/>
              <a:t> </a:t>
            </a:r>
            <a:r>
              <a:rPr lang="el-GR" dirty="0" smtClean="0"/>
              <a:t>είναι ο αριστερός και δεξιός δείκτης σάρωσης αντίστοιχα.</a:t>
            </a:r>
          </a:p>
          <a:p>
            <a:r>
              <a:rPr lang="el-GR" dirty="0" smtClean="0"/>
              <a:t>Ο βρόχος </a:t>
            </a:r>
            <a:r>
              <a:rPr lang="el-GR" dirty="0" err="1" smtClean="0"/>
              <a:t>διαμέρισης</a:t>
            </a:r>
            <a:r>
              <a:rPr lang="el-GR" dirty="0" smtClean="0"/>
              <a:t> αυξάνει το </a:t>
            </a:r>
            <a:r>
              <a:rPr lang="en-US" dirty="0" err="1" smtClean="0">
                <a:latin typeface="Courier New" pitchFamily="49" charset="0"/>
                <a:cs typeface="Courier New" pitchFamily="49" charset="0"/>
              </a:rPr>
              <a:t>i</a:t>
            </a:r>
            <a:r>
              <a:rPr lang="en-US" dirty="0" smtClean="0"/>
              <a:t> </a:t>
            </a:r>
            <a:r>
              <a:rPr lang="el-GR" dirty="0" smtClean="0"/>
              <a:t>και μειώνει το </a:t>
            </a:r>
            <a:r>
              <a:rPr lang="en-US" dirty="0" smtClean="0">
                <a:latin typeface="Courier New" pitchFamily="49" charset="0"/>
                <a:cs typeface="Courier New" pitchFamily="49" charset="0"/>
              </a:rPr>
              <a:t>j</a:t>
            </a:r>
            <a:r>
              <a:rPr lang="en-US" dirty="0" smtClean="0"/>
              <a:t>, </a:t>
            </a:r>
            <a:r>
              <a:rPr lang="el-GR" dirty="0" smtClean="0"/>
              <a:t>ενώ διατηρεί αναλλοίωτη την ιδιότητα ότι κανένα στοιχείο στα αριστερά του </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 </a:t>
            </a:r>
            <a:r>
              <a:rPr lang="el-GR" dirty="0" smtClean="0"/>
              <a:t>δεν είναι μεγαλύτερο από το </a:t>
            </a:r>
            <a:r>
              <a:rPr lang="en-US" dirty="0" smtClean="0">
                <a:latin typeface="Courier New" pitchFamily="49" charset="0"/>
                <a:cs typeface="Courier New" pitchFamily="49" charset="0"/>
              </a:rPr>
              <a:t>v</a:t>
            </a:r>
            <a:r>
              <a:rPr lang="en-US" dirty="0" smtClean="0"/>
              <a:t> </a:t>
            </a:r>
            <a:r>
              <a:rPr lang="el-GR" dirty="0" smtClean="0"/>
              <a:t>και κανένα στοιχείο στα δεξιά του </a:t>
            </a:r>
            <a:r>
              <a:rPr lang="en-US" dirty="0" smtClean="0">
                <a:latin typeface="Courier New" pitchFamily="49" charset="0"/>
                <a:cs typeface="Courier New" pitchFamily="49" charset="0"/>
              </a:rPr>
              <a:t>j</a:t>
            </a:r>
            <a:r>
              <a:rPr lang="en-US" dirty="0" smtClean="0"/>
              <a:t> </a:t>
            </a:r>
            <a:r>
              <a:rPr lang="el-GR" dirty="0" smtClean="0"/>
              <a:t>δεν είναι μικρότερο από το </a:t>
            </a:r>
            <a:r>
              <a:rPr lang="en-US" dirty="0" smtClean="0">
                <a:latin typeface="Courier New" pitchFamily="49" charset="0"/>
                <a:cs typeface="Courier New" pitchFamily="49" charset="0"/>
              </a:rPr>
              <a:t>v</a:t>
            </a:r>
            <a:r>
              <a:rPr lang="en-US" dirty="0" smtClean="0"/>
              <a:t>.</a:t>
            </a:r>
            <a:endParaRPr lang="el-GR" dirty="0" smtClean="0"/>
          </a:p>
          <a:p>
            <a:r>
              <a:rPr lang="el-GR" dirty="0" smtClean="0"/>
              <a:t>Ο βρόχος </a:t>
            </a:r>
            <a:r>
              <a:rPr lang="el-GR" dirty="0" err="1" smtClean="0"/>
              <a:t>διαμέρισης</a:t>
            </a:r>
            <a:r>
              <a:rPr lang="el-GR" dirty="0" smtClean="0"/>
              <a:t> σαρώνει τον πίνακα από το αριστερό του άκρο μέχρι να βρεθεί κάποιο στοιχείο μεγαλύτερο ή </a:t>
            </a:r>
            <a:r>
              <a:rPr lang="el-GR" dirty="0"/>
              <a:t>ί</a:t>
            </a:r>
            <a:r>
              <a:rPr lang="el-GR" dirty="0" smtClean="0"/>
              <a:t>σο από το στοιχείο </a:t>
            </a:r>
            <a:r>
              <a:rPr lang="el-GR" dirty="0" err="1" smtClean="0"/>
              <a:t>διαμέρισης</a:t>
            </a:r>
            <a:r>
              <a:rPr lang="el-GR" dirty="0" smtClean="0"/>
              <a:t>. Μετά σαρώνει τον πίνακα από το δεξιό του άκρο μέχρι να βρεθεί κάποιο στοιχείο μικρότερο ή ίσο από το στοιχείο </a:t>
            </a:r>
            <a:r>
              <a:rPr lang="el-GR" dirty="0" err="1" smtClean="0"/>
              <a:t>διαμέρισης</a:t>
            </a:r>
            <a:r>
              <a:rPr lang="el-GR" dirty="0" smtClean="0"/>
              <a:t>. Τα δύο στοιχεία στα οποία θα σταματήσουν οι σαρώσεις είναι προφανώς εκτός θέσης στον τελικό διαμερισμένο πίνακα, οπότε τα αντιμεταθέτουμε.</a:t>
            </a:r>
          </a:p>
          <a:p>
            <a:endParaRPr lang="el-GR" dirty="0"/>
          </a:p>
          <a:p>
            <a:endParaRPr lang="el-GR" dirty="0" smtClean="0"/>
          </a:p>
          <a:p>
            <a:endParaRPr lang="el-GR" dirty="0"/>
          </a:p>
          <a:p>
            <a:pPr marL="0" indent="0">
              <a:buNone/>
            </a:pPr>
            <a:r>
              <a:rPr lang="el-GR" dirty="0" smtClean="0"/>
              <a:t>  </a:t>
            </a:r>
            <a:endParaRPr lang="en-US" dirty="0" smtClean="0"/>
          </a:p>
        </p:txBody>
      </p:sp>
      <p:sp>
        <p:nvSpPr>
          <p:cNvPr id="4" name="Footer Placeholder 3"/>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9DD82B4-A6F2-4399-9B4E-C04A56055468}" type="slidenum">
              <a:rPr lang="en-US" smtClean="0"/>
              <a:t>13</a:t>
            </a:fld>
            <a:endParaRPr lang="en-US"/>
          </a:p>
        </p:txBody>
      </p:sp>
      <p:sp>
        <p:nvSpPr>
          <p:cNvPr id="6" name="Rectangle 5"/>
          <p:cNvSpPr/>
          <p:nvPr/>
        </p:nvSpPr>
        <p:spPr>
          <a:xfrm>
            <a:off x="971600" y="5085184"/>
            <a:ext cx="7560840" cy="43204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3851920" y="5085184"/>
            <a:ext cx="0" cy="43204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220072" y="5078567"/>
            <a:ext cx="0" cy="43204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983080" y="5589240"/>
            <a:ext cx="0" cy="216024"/>
          </a:xfrm>
          <a:prstGeom prst="line">
            <a:avLst/>
          </a:prstGeom>
          <a:ln w="12700">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851920" y="5589240"/>
            <a:ext cx="0" cy="216024"/>
          </a:xfrm>
          <a:prstGeom prst="line">
            <a:avLst/>
          </a:prstGeom>
          <a:ln w="12700">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207744" y="5565808"/>
            <a:ext cx="0" cy="216024"/>
          </a:xfrm>
          <a:prstGeom prst="line">
            <a:avLst/>
          </a:prstGeom>
          <a:ln w="12700">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8532440" y="5577812"/>
            <a:ext cx="0" cy="216024"/>
          </a:xfrm>
          <a:prstGeom prst="line">
            <a:avLst/>
          </a:prstGeom>
          <a:ln w="12700">
            <a:headEnd type="triangle"/>
            <a:tailEnd type="non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058810" y="5805264"/>
            <a:ext cx="322524" cy="369332"/>
          </a:xfrm>
          <a:prstGeom prst="rect">
            <a:avLst/>
          </a:prstGeom>
          <a:noFill/>
        </p:spPr>
        <p:txBody>
          <a:bodyPr wrap="none" rtlCol="0">
            <a:spAutoFit/>
          </a:bodyPr>
          <a:lstStyle/>
          <a:p>
            <a:pPr algn="ctr"/>
            <a:r>
              <a:rPr lang="en-US" dirty="0" smtClean="0">
                <a:latin typeface="Courier New" pitchFamily="49" charset="0"/>
                <a:cs typeface="Courier New" pitchFamily="49" charset="0"/>
              </a:rPr>
              <a:t>j</a:t>
            </a:r>
            <a:endParaRPr lang="en-US" dirty="0">
              <a:latin typeface="Courier New" pitchFamily="49" charset="0"/>
              <a:cs typeface="Courier New" pitchFamily="49" charset="0"/>
            </a:endParaRPr>
          </a:p>
        </p:txBody>
      </p:sp>
      <p:cxnSp>
        <p:nvCxnSpPr>
          <p:cNvPr id="16" name="Straight Connector 15"/>
          <p:cNvCxnSpPr/>
          <p:nvPr/>
        </p:nvCxnSpPr>
        <p:spPr>
          <a:xfrm>
            <a:off x="8244408" y="5085184"/>
            <a:ext cx="0" cy="43204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8201054" y="5116542"/>
            <a:ext cx="322524" cy="369332"/>
          </a:xfrm>
          <a:prstGeom prst="rect">
            <a:avLst/>
          </a:prstGeom>
          <a:noFill/>
        </p:spPr>
        <p:txBody>
          <a:bodyPr wrap="none" rtlCol="0">
            <a:spAutoFit/>
          </a:bodyPr>
          <a:lstStyle/>
          <a:p>
            <a:pPr algn="ctr"/>
            <a:r>
              <a:rPr lang="en-US" dirty="0" smtClean="0">
                <a:latin typeface="Courier New" pitchFamily="49" charset="0"/>
                <a:cs typeface="Courier New" pitchFamily="49" charset="0"/>
              </a:rPr>
              <a:t>v</a:t>
            </a:r>
            <a:endParaRPr lang="en-US" dirty="0">
              <a:latin typeface="Courier New" pitchFamily="49" charset="0"/>
              <a:cs typeface="Courier New" pitchFamily="49" charset="0"/>
            </a:endParaRPr>
          </a:p>
        </p:txBody>
      </p:sp>
      <p:sp>
        <p:nvSpPr>
          <p:cNvPr id="18" name="TextBox 17"/>
          <p:cNvSpPr txBox="1"/>
          <p:nvPr/>
        </p:nvSpPr>
        <p:spPr>
          <a:xfrm>
            <a:off x="8371178" y="5728396"/>
            <a:ext cx="322524" cy="369332"/>
          </a:xfrm>
          <a:prstGeom prst="rect">
            <a:avLst/>
          </a:prstGeom>
          <a:noFill/>
        </p:spPr>
        <p:txBody>
          <a:bodyPr wrap="none" rtlCol="0">
            <a:spAutoFit/>
          </a:bodyPr>
          <a:lstStyle/>
          <a:p>
            <a:pPr algn="ctr"/>
            <a:r>
              <a:rPr lang="en-US" dirty="0">
                <a:latin typeface="Courier New" pitchFamily="49" charset="0"/>
                <a:cs typeface="Courier New" pitchFamily="49" charset="0"/>
              </a:rPr>
              <a:t>r</a:t>
            </a:r>
          </a:p>
        </p:txBody>
      </p:sp>
      <p:sp>
        <p:nvSpPr>
          <p:cNvPr id="19" name="TextBox 18"/>
          <p:cNvSpPr txBox="1"/>
          <p:nvPr/>
        </p:nvSpPr>
        <p:spPr>
          <a:xfrm>
            <a:off x="3700368" y="5790299"/>
            <a:ext cx="322524" cy="369332"/>
          </a:xfrm>
          <a:prstGeom prst="rect">
            <a:avLst/>
          </a:prstGeom>
          <a:noFill/>
        </p:spPr>
        <p:txBody>
          <a:bodyPr wrap="none" rtlCol="0">
            <a:spAutoFit/>
          </a:bodyPr>
          <a:lstStyle/>
          <a:p>
            <a:pPr algn="ctr"/>
            <a:r>
              <a:rPr lang="en-US" dirty="0">
                <a:latin typeface="Courier New" pitchFamily="49" charset="0"/>
                <a:cs typeface="Courier New" pitchFamily="49" charset="0"/>
              </a:rPr>
              <a:t>i</a:t>
            </a:r>
          </a:p>
        </p:txBody>
      </p:sp>
      <p:sp>
        <p:nvSpPr>
          <p:cNvPr id="20" name="TextBox 19"/>
          <p:cNvSpPr txBox="1"/>
          <p:nvPr/>
        </p:nvSpPr>
        <p:spPr>
          <a:xfrm>
            <a:off x="810338" y="5793836"/>
            <a:ext cx="322524" cy="369332"/>
          </a:xfrm>
          <a:prstGeom prst="rect">
            <a:avLst/>
          </a:prstGeom>
          <a:noFill/>
        </p:spPr>
        <p:txBody>
          <a:bodyPr wrap="none" rtlCol="0">
            <a:spAutoFit/>
          </a:bodyPr>
          <a:lstStyle/>
          <a:p>
            <a:pPr algn="ctr"/>
            <a:r>
              <a:rPr lang="en-US" dirty="0" smtClean="0">
                <a:latin typeface="Courier New" pitchFamily="49" charset="0"/>
                <a:cs typeface="Courier New" pitchFamily="49" charset="0"/>
              </a:rPr>
              <a:t>l</a:t>
            </a:r>
            <a:endParaRPr lang="en-US" dirty="0">
              <a:latin typeface="Courier New" pitchFamily="49" charset="0"/>
              <a:cs typeface="Courier New" pitchFamily="49" charset="0"/>
            </a:endParaRPr>
          </a:p>
        </p:txBody>
      </p:sp>
      <p:sp>
        <p:nvSpPr>
          <p:cNvPr id="21" name="TextBox 20"/>
          <p:cNvSpPr txBox="1"/>
          <p:nvPr/>
        </p:nvSpPr>
        <p:spPr>
          <a:xfrm>
            <a:off x="971600" y="5116542"/>
            <a:ext cx="2877702" cy="338554"/>
          </a:xfrm>
          <a:prstGeom prst="rect">
            <a:avLst/>
          </a:prstGeom>
          <a:noFill/>
        </p:spPr>
        <p:txBody>
          <a:bodyPr wrap="square" rtlCol="0">
            <a:spAutoFit/>
          </a:bodyPr>
          <a:lstStyle/>
          <a:p>
            <a:pPr algn="ctr"/>
            <a:r>
              <a:rPr lang="el-GR" sz="1600" dirty="0" smtClean="0">
                <a:cs typeface="Courier New" pitchFamily="49" charset="0"/>
              </a:rPr>
              <a:t>Στοιχεία μικρότερα ή ίσα του </a:t>
            </a:r>
            <a:r>
              <a:rPr lang="en-US" sz="1600" dirty="0" smtClean="0">
                <a:latin typeface="Courier New" pitchFamily="49" charset="0"/>
                <a:cs typeface="Courier New" pitchFamily="49" charset="0"/>
              </a:rPr>
              <a:t>v</a:t>
            </a:r>
            <a:endParaRPr lang="en-US" sz="1600" dirty="0">
              <a:latin typeface="Courier New" pitchFamily="49" charset="0"/>
              <a:cs typeface="Courier New" pitchFamily="49" charset="0"/>
            </a:endParaRPr>
          </a:p>
        </p:txBody>
      </p:sp>
      <p:sp>
        <p:nvSpPr>
          <p:cNvPr id="22" name="TextBox 21"/>
          <p:cNvSpPr txBox="1"/>
          <p:nvPr/>
        </p:nvSpPr>
        <p:spPr>
          <a:xfrm>
            <a:off x="5265559" y="5139350"/>
            <a:ext cx="2951938" cy="338554"/>
          </a:xfrm>
          <a:prstGeom prst="rect">
            <a:avLst/>
          </a:prstGeom>
          <a:noFill/>
        </p:spPr>
        <p:txBody>
          <a:bodyPr wrap="square" rtlCol="0">
            <a:spAutoFit/>
          </a:bodyPr>
          <a:lstStyle/>
          <a:p>
            <a:pPr algn="ctr"/>
            <a:r>
              <a:rPr lang="el-GR" sz="1600" dirty="0" smtClean="0">
                <a:cs typeface="Courier New" pitchFamily="49" charset="0"/>
              </a:rPr>
              <a:t>Στοιχεία μεγαλύτερα ή ίσα του </a:t>
            </a:r>
            <a:r>
              <a:rPr lang="en-US" sz="1600" dirty="0" smtClean="0">
                <a:latin typeface="Courier New" pitchFamily="49" charset="0"/>
                <a:cs typeface="Courier New" pitchFamily="49" charset="0"/>
              </a:rPr>
              <a:t>v</a:t>
            </a:r>
            <a:endParaRPr lang="en-US" sz="1600" dirty="0">
              <a:latin typeface="Courier New" pitchFamily="49" charset="0"/>
              <a:cs typeface="Courier New" pitchFamily="49" charset="0"/>
            </a:endParaRPr>
          </a:p>
        </p:txBody>
      </p:sp>
    </p:spTree>
    <p:extLst>
      <p:ext uri="{BB962C8B-B14F-4D97-AF65-F5344CB8AC3E}">
        <p14:creationId xmlns:p14="http://schemas.microsoft.com/office/powerpoint/2010/main" val="679562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Παρατηρήσεις για τη Συνάρτηση </a:t>
            </a:r>
            <a:r>
              <a:rPr lang="en-US" dirty="0" smtClean="0">
                <a:latin typeface="Courier New" pitchFamily="49" charset="0"/>
                <a:cs typeface="Courier New" pitchFamily="49" charset="0"/>
              </a:rPr>
              <a:t>partition</a:t>
            </a:r>
            <a:endParaRPr lang="en-US" dirty="0"/>
          </a:p>
        </p:txBody>
      </p:sp>
      <p:sp>
        <p:nvSpPr>
          <p:cNvPr id="3" name="Content Placeholder 2"/>
          <p:cNvSpPr>
            <a:spLocks noGrp="1"/>
          </p:cNvSpPr>
          <p:nvPr>
            <p:ph idx="1"/>
          </p:nvPr>
        </p:nvSpPr>
        <p:spPr/>
        <p:txBody>
          <a:bodyPr>
            <a:normAutofit fontScale="85000" lnSpcReduction="20000"/>
          </a:bodyPr>
          <a:lstStyle/>
          <a:p>
            <a:r>
              <a:rPr lang="el-GR" dirty="0" smtClean="0"/>
              <a:t>Όταν συναντηθούν οι δείκτες, ολοκληρώνουμε τη </a:t>
            </a:r>
            <a:r>
              <a:rPr lang="el-GR" dirty="0" err="1" smtClean="0"/>
              <a:t>διαμέριση</a:t>
            </a:r>
            <a:r>
              <a:rPr lang="el-GR" dirty="0" smtClean="0"/>
              <a:t> αντιμεταθέτοντας το </a:t>
            </a:r>
            <a:r>
              <a:rPr lang="en-US" dirty="0" smtClean="0">
                <a:latin typeface="Courier New" pitchFamily="49" charset="0"/>
                <a:cs typeface="Courier New" pitchFamily="49" charset="0"/>
              </a:rPr>
              <a:t>a[</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a:t>
            </a:r>
            <a:r>
              <a:rPr lang="en-US" dirty="0" smtClean="0"/>
              <a:t> </a:t>
            </a:r>
            <a:r>
              <a:rPr lang="el-GR" dirty="0" smtClean="0"/>
              <a:t>με το </a:t>
            </a:r>
            <a:r>
              <a:rPr lang="en-US" dirty="0" smtClean="0">
                <a:latin typeface="Courier New" pitchFamily="49" charset="0"/>
                <a:cs typeface="Courier New" pitchFamily="49" charset="0"/>
              </a:rPr>
              <a:t>a[r]</a:t>
            </a:r>
            <a:r>
              <a:rPr lang="el-GR" dirty="0" smtClean="0"/>
              <a:t>, μια πράξη που έχει σαν συνέπεια να τοποθετηθεί το </a:t>
            </a:r>
            <a:r>
              <a:rPr lang="en-US" dirty="0" smtClean="0">
                <a:latin typeface="Courier New" pitchFamily="49" charset="0"/>
                <a:cs typeface="Courier New" pitchFamily="49" charset="0"/>
              </a:rPr>
              <a:t>v</a:t>
            </a:r>
            <a:r>
              <a:rPr lang="en-US" dirty="0" smtClean="0"/>
              <a:t> </a:t>
            </a:r>
            <a:r>
              <a:rPr lang="el-GR" dirty="0" smtClean="0"/>
              <a:t>στη θέση </a:t>
            </a:r>
            <a:r>
              <a:rPr lang="en-US" dirty="0" smtClean="0">
                <a:latin typeface="Courier New" pitchFamily="49" charset="0"/>
                <a:cs typeface="Courier New" pitchFamily="49" charset="0"/>
              </a:rPr>
              <a:t>a[</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a:t>
            </a:r>
            <a:r>
              <a:rPr lang="el-GR" dirty="0" smtClean="0"/>
              <a:t> χωρίς να υπάρχουν μικρότερα στοιχεία από αυτό στα δεξιά του και μεγαλύτερα στα αριστερά του.</a:t>
            </a:r>
          </a:p>
          <a:p>
            <a:r>
              <a:rPr lang="el-GR" dirty="0" smtClean="0"/>
              <a:t>Ο βρόχος </a:t>
            </a:r>
            <a:r>
              <a:rPr lang="el-GR" dirty="0" err="1" smtClean="0"/>
              <a:t>διαμέρισης</a:t>
            </a:r>
            <a:r>
              <a:rPr lang="el-GR" dirty="0" smtClean="0"/>
              <a:t> υλοποιείται ως ατέρμων βρόχος, με μια εντολή </a:t>
            </a:r>
            <a:r>
              <a:rPr lang="en-US" dirty="0" smtClean="0">
                <a:latin typeface="Courier New" pitchFamily="49" charset="0"/>
                <a:cs typeface="Courier New" pitchFamily="49" charset="0"/>
              </a:rPr>
              <a:t>break</a:t>
            </a:r>
            <a:r>
              <a:rPr lang="en-US" dirty="0" smtClean="0"/>
              <a:t> </a:t>
            </a:r>
            <a:r>
              <a:rPr lang="el-GR" dirty="0" smtClean="0"/>
              <a:t>στο σημείο που συναντώνται οι δύο δείκτες.</a:t>
            </a:r>
          </a:p>
          <a:p>
            <a:r>
              <a:rPr lang="el-GR" dirty="0" smtClean="0"/>
              <a:t>Ο έλεγχος </a:t>
            </a:r>
            <a:r>
              <a:rPr lang="en-US" dirty="0" smtClean="0">
                <a:latin typeface="Courier New" pitchFamily="49" charset="0"/>
                <a:cs typeface="Courier New" pitchFamily="49" charset="0"/>
              </a:rPr>
              <a:t>j == l </a:t>
            </a:r>
            <a:r>
              <a:rPr lang="el-GR" dirty="0" smtClean="0"/>
              <a:t>αφορά την περίπτωση που το στοιχείο </a:t>
            </a:r>
            <a:r>
              <a:rPr lang="el-GR" dirty="0" err="1" smtClean="0"/>
              <a:t>διαμέρισης</a:t>
            </a:r>
            <a:r>
              <a:rPr lang="el-GR" dirty="0" smtClean="0"/>
              <a:t> είναι το μικρότερο στοιχείο του πίνακα.</a:t>
            </a:r>
            <a:endParaRPr lang="en-US" dirty="0" smtClean="0"/>
          </a:p>
          <a:p>
            <a:endParaRPr lang="en-US" dirty="0"/>
          </a:p>
        </p:txBody>
      </p:sp>
      <p:sp>
        <p:nvSpPr>
          <p:cNvPr id="4" name="Footer Placeholder 3"/>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9DD82B4-A6F2-4399-9B4E-C04A56055468}" type="slidenum">
              <a:rPr lang="en-US" smtClean="0"/>
              <a:t>14</a:t>
            </a:fld>
            <a:endParaRPr lang="en-US"/>
          </a:p>
        </p:txBody>
      </p:sp>
    </p:spTree>
    <p:extLst>
      <p:ext uri="{BB962C8B-B14F-4D97-AF65-F5344CB8AC3E}">
        <p14:creationId xmlns:p14="http://schemas.microsoft.com/office/powerpoint/2010/main" val="17982261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Παράδειγμα </a:t>
            </a:r>
            <a:r>
              <a:rPr lang="en-US" dirty="0" smtClean="0">
                <a:latin typeface="Courier New" pitchFamily="49" charset="0"/>
                <a:cs typeface="Courier New" pitchFamily="49" charset="0"/>
              </a:rPr>
              <a:t>partition</a:t>
            </a:r>
            <a:endParaRPr lang="en-US" dirty="0">
              <a:latin typeface="Courier New" pitchFamily="49" charset="0"/>
              <a:cs typeface="Courier New" pitchFamily="49" charset="0"/>
            </a:endParaRPr>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A   S   O   R   T   I   N   G   E   X   A   M   P   L   </a:t>
            </a:r>
            <a:r>
              <a:rPr lang="en-US" b="1" u="sng" dirty="0" smtClean="0"/>
              <a:t>E</a:t>
            </a:r>
          </a:p>
          <a:p>
            <a:pPr marL="0" indent="0">
              <a:buNone/>
            </a:pPr>
            <a:r>
              <a:rPr lang="en-US" dirty="0" smtClean="0"/>
              <a:t>A   S</a:t>
            </a:r>
          </a:p>
          <a:p>
            <a:pPr marL="0" indent="0">
              <a:buNone/>
            </a:pPr>
            <a:r>
              <a:rPr lang="en-US" dirty="0"/>
              <a:t> </a:t>
            </a:r>
            <a:r>
              <a:rPr lang="en-US" dirty="0" smtClean="0"/>
              <a:t>                                                    A   M   P   L</a:t>
            </a:r>
          </a:p>
          <a:p>
            <a:pPr marL="0" indent="0">
              <a:buNone/>
            </a:pPr>
            <a:r>
              <a:rPr lang="en-US" dirty="0" smtClean="0"/>
              <a:t>A   </a:t>
            </a:r>
            <a:r>
              <a:rPr lang="en-US" dirty="0" err="1" smtClean="0"/>
              <a:t>A</a:t>
            </a:r>
            <a:r>
              <a:rPr lang="en-US" dirty="0" smtClean="0"/>
              <a:t>                                             S   M   P   L   E</a:t>
            </a:r>
          </a:p>
          <a:p>
            <a:pPr marL="0" indent="0">
              <a:buNone/>
            </a:pPr>
            <a:r>
              <a:rPr lang="en-US" dirty="0"/>
              <a:t> </a:t>
            </a:r>
            <a:r>
              <a:rPr lang="en-US" dirty="0" smtClean="0"/>
              <a:t>          O</a:t>
            </a:r>
          </a:p>
          <a:p>
            <a:pPr marL="0" indent="0">
              <a:buNone/>
            </a:pPr>
            <a:r>
              <a:rPr lang="en-US" dirty="0"/>
              <a:t> </a:t>
            </a:r>
            <a:r>
              <a:rPr lang="en-US" dirty="0" smtClean="0"/>
              <a:t>                                         E   X</a:t>
            </a:r>
          </a:p>
          <a:p>
            <a:pPr marL="0" indent="0">
              <a:buNone/>
            </a:pPr>
            <a:r>
              <a:rPr lang="en-US" dirty="0" smtClean="0"/>
              <a:t>A   </a:t>
            </a:r>
            <a:r>
              <a:rPr lang="en-US" dirty="0" err="1" smtClean="0"/>
              <a:t>A</a:t>
            </a:r>
            <a:r>
              <a:rPr lang="en-US" dirty="0" smtClean="0"/>
              <a:t>   E                            O   X   S   M   P  L   E</a:t>
            </a:r>
          </a:p>
          <a:p>
            <a:pPr marL="0" indent="0">
              <a:buNone/>
            </a:pPr>
            <a:r>
              <a:rPr lang="en-US" dirty="0"/>
              <a:t> </a:t>
            </a:r>
            <a:r>
              <a:rPr lang="en-US" dirty="0" smtClean="0"/>
              <a:t>               R</a:t>
            </a:r>
          </a:p>
          <a:p>
            <a:pPr marL="0" indent="0">
              <a:buNone/>
            </a:pPr>
            <a:r>
              <a:rPr lang="en-US" dirty="0"/>
              <a:t> </a:t>
            </a:r>
            <a:r>
              <a:rPr lang="en-US" dirty="0" smtClean="0"/>
              <a:t>          E   R   T   I   N   G</a:t>
            </a:r>
          </a:p>
          <a:p>
            <a:pPr marL="0" indent="0">
              <a:buNone/>
            </a:pPr>
            <a:r>
              <a:rPr lang="en-US" dirty="0" smtClean="0"/>
              <a:t>A   </a:t>
            </a:r>
            <a:r>
              <a:rPr lang="en-US" dirty="0" err="1" smtClean="0"/>
              <a:t>A</a:t>
            </a:r>
            <a:r>
              <a:rPr lang="en-US" dirty="0" smtClean="0"/>
              <a:t>   E   </a:t>
            </a:r>
            <a:r>
              <a:rPr lang="en-US" b="1" u="sng" dirty="0" err="1" smtClean="0"/>
              <a:t>E</a:t>
            </a:r>
            <a:r>
              <a:rPr lang="en-US" dirty="0" smtClean="0"/>
              <a:t>   T   I   N   G   O   X   S   M   P   L   R</a:t>
            </a:r>
            <a:endParaRPr lang="en-US" dirty="0"/>
          </a:p>
        </p:txBody>
      </p:sp>
      <p:sp>
        <p:nvSpPr>
          <p:cNvPr id="4" name="Footer Placeholder 3"/>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9DD82B4-A6F2-4399-9B4E-C04A56055468}" type="slidenum">
              <a:rPr lang="en-US" smtClean="0"/>
              <a:t>15</a:t>
            </a:fld>
            <a:endParaRPr lang="en-US"/>
          </a:p>
        </p:txBody>
      </p:sp>
    </p:spTree>
    <p:extLst>
      <p:ext uri="{BB962C8B-B14F-4D97-AF65-F5344CB8AC3E}">
        <p14:creationId xmlns:p14="http://schemas.microsoft.com/office/powerpoint/2010/main" val="25607295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Παράδειγμα</a:t>
            </a:r>
            <a:r>
              <a:rPr lang="en-US" dirty="0" smtClean="0"/>
              <a:t> </a:t>
            </a:r>
            <a:r>
              <a:rPr lang="en-US" dirty="0" smtClean="0">
                <a:latin typeface="Courier New" pitchFamily="49" charset="0"/>
                <a:cs typeface="Courier New" pitchFamily="49" charset="0"/>
              </a:rPr>
              <a:t>quicksort</a:t>
            </a:r>
            <a:endParaRPr lang="en-US" dirty="0">
              <a:latin typeface="Courier New" pitchFamily="49" charset="0"/>
              <a:cs typeface="Courier New" pitchFamily="49" charset="0"/>
            </a:endParaRPr>
          </a:p>
        </p:txBody>
      </p:sp>
      <p:sp>
        <p:nvSpPr>
          <p:cNvPr id="3" name="Content Placeholder 2"/>
          <p:cNvSpPr>
            <a:spLocks noGrp="1"/>
          </p:cNvSpPr>
          <p:nvPr>
            <p:ph idx="1"/>
          </p:nvPr>
        </p:nvSpPr>
        <p:spPr/>
        <p:txBody>
          <a:bodyPr>
            <a:normAutofit fontScale="47500" lnSpcReduction="20000"/>
          </a:bodyPr>
          <a:lstStyle/>
          <a:p>
            <a:pPr marL="0" indent="0">
              <a:buNone/>
            </a:pPr>
            <a:r>
              <a:rPr lang="en-US" dirty="0"/>
              <a:t>	</a:t>
            </a:r>
            <a:r>
              <a:rPr lang="en-US" dirty="0" smtClean="0"/>
              <a:t>	A   S   O   R   T   I   N   G   E   X   A   M   P   L   E</a:t>
            </a:r>
          </a:p>
          <a:p>
            <a:pPr marL="0" indent="0">
              <a:buNone/>
            </a:pPr>
            <a:r>
              <a:rPr lang="en-US" dirty="0" smtClean="0"/>
              <a:t>		A   </a:t>
            </a:r>
            <a:r>
              <a:rPr lang="en-US" dirty="0" err="1" smtClean="0"/>
              <a:t>A</a:t>
            </a:r>
            <a:r>
              <a:rPr lang="en-US" dirty="0" smtClean="0"/>
              <a:t>   E   </a:t>
            </a:r>
            <a:r>
              <a:rPr lang="en-US" b="1" u="sng" dirty="0" err="1" smtClean="0"/>
              <a:t>E</a:t>
            </a:r>
            <a:r>
              <a:rPr lang="en-US" dirty="0"/>
              <a:t> </a:t>
            </a:r>
            <a:r>
              <a:rPr lang="en-US" dirty="0" smtClean="0"/>
              <a:t>  T   I   N   G   O  X    S   M   P   L   R</a:t>
            </a:r>
          </a:p>
          <a:p>
            <a:pPr marL="0" indent="0">
              <a:buNone/>
            </a:pPr>
            <a:r>
              <a:rPr lang="en-US" dirty="0" smtClean="0"/>
              <a:t>		A   </a:t>
            </a:r>
            <a:r>
              <a:rPr lang="en-US" dirty="0" err="1" smtClean="0"/>
              <a:t>A</a:t>
            </a:r>
            <a:r>
              <a:rPr lang="en-US" dirty="0" smtClean="0"/>
              <a:t>   </a:t>
            </a:r>
            <a:r>
              <a:rPr lang="en-US" b="1" u="sng" dirty="0" smtClean="0"/>
              <a:t>E</a:t>
            </a:r>
            <a:endParaRPr lang="en-US" dirty="0" smtClean="0"/>
          </a:p>
          <a:p>
            <a:pPr marL="0" indent="0">
              <a:buNone/>
            </a:pPr>
            <a:r>
              <a:rPr lang="en-US" dirty="0" smtClean="0"/>
              <a:t>		A   </a:t>
            </a:r>
            <a:r>
              <a:rPr lang="en-US" b="1" u="sng" dirty="0" err="1" smtClean="0"/>
              <a:t>A</a:t>
            </a:r>
            <a:endParaRPr lang="en-US" b="1" u="sng" dirty="0" smtClean="0"/>
          </a:p>
          <a:p>
            <a:pPr marL="0" indent="0">
              <a:buNone/>
            </a:pPr>
            <a:r>
              <a:rPr lang="en-US" dirty="0"/>
              <a:t>	</a:t>
            </a:r>
            <a:r>
              <a:rPr lang="en-US" dirty="0" smtClean="0"/>
              <a:t>	</a:t>
            </a:r>
            <a:r>
              <a:rPr lang="en-US" b="1" u="sng" dirty="0" smtClean="0"/>
              <a:t>A</a:t>
            </a:r>
          </a:p>
          <a:p>
            <a:pPr marL="0" indent="0">
              <a:buNone/>
            </a:pPr>
            <a:r>
              <a:rPr lang="en-US" dirty="0" smtClean="0"/>
              <a:t>		                     L   I   N   G   O   P   M   </a:t>
            </a:r>
            <a:r>
              <a:rPr lang="en-US" b="1" u="sng" dirty="0" smtClean="0"/>
              <a:t>R</a:t>
            </a:r>
            <a:r>
              <a:rPr lang="en-US" dirty="0" smtClean="0"/>
              <a:t>   X   T   S</a:t>
            </a:r>
          </a:p>
          <a:p>
            <a:pPr marL="0" indent="0">
              <a:buNone/>
            </a:pPr>
            <a:r>
              <a:rPr lang="en-US" dirty="0" smtClean="0"/>
              <a:t>		                     L   I   G   </a:t>
            </a:r>
            <a:r>
              <a:rPr lang="en-US" b="1" u="sng" dirty="0" smtClean="0"/>
              <a:t>M</a:t>
            </a:r>
            <a:r>
              <a:rPr lang="en-US" dirty="0" smtClean="0"/>
              <a:t>   O   P   N</a:t>
            </a:r>
          </a:p>
          <a:p>
            <a:pPr marL="0" indent="0">
              <a:buNone/>
            </a:pPr>
            <a:r>
              <a:rPr lang="en-US" dirty="0" smtClean="0"/>
              <a:t>		                     </a:t>
            </a:r>
            <a:r>
              <a:rPr lang="en-US" b="1" u="sng" dirty="0" smtClean="0"/>
              <a:t>G</a:t>
            </a:r>
            <a:r>
              <a:rPr lang="en-US" dirty="0" smtClean="0"/>
              <a:t>  I   L</a:t>
            </a:r>
          </a:p>
          <a:p>
            <a:pPr marL="0" indent="0">
              <a:buNone/>
            </a:pPr>
            <a:r>
              <a:rPr lang="en-US" dirty="0" smtClean="0"/>
              <a:t>		                          I   </a:t>
            </a:r>
            <a:r>
              <a:rPr lang="en-US" b="1" u="sng" dirty="0" smtClean="0"/>
              <a:t>L</a:t>
            </a:r>
          </a:p>
          <a:p>
            <a:pPr marL="0" indent="0">
              <a:buNone/>
            </a:pPr>
            <a:r>
              <a:rPr lang="en-US" dirty="0" smtClean="0"/>
              <a:t>		                          </a:t>
            </a:r>
            <a:r>
              <a:rPr lang="en-US" b="1" u="sng" dirty="0" smtClean="0"/>
              <a:t>I</a:t>
            </a:r>
          </a:p>
          <a:p>
            <a:pPr marL="0" indent="0">
              <a:buNone/>
            </a:pPr>
            <a:r>
              <a:rPr lang="en-US" dirty="0" smtClean="0"/>
              <a:t>		                                           </a:t>
            </a:r>
            <a:r>
              <a:rPr lang="en-US" b="1" u="sng" dirty="0" smtClean="0"/>
              <a:t>N</a:t>
            </a:r>
            <a:r>
              <a:rPr lang="en-US" dirty="0" smtClean="0"/>
              <a:t>   P   O</a:t>
            </a:r>
          </a:p>
          <a:p>
            <a:pPr marL="0" indent="0">
              <a:buNone/>
            </a:pPr>
            <a:r>
              <a:rPr lang="en-US" dirty="0" smtClean="0"/>
              <a:t>		                                                 </a:t>
            </a:r>
            <a:r>
              <a:rPr lang="en-US" b="1" u="sng" dirty="0" smtClean="0"/>
              <a:t>O</a:t>
            </a:r>
            <a:r>
              <a:rPr lang="en-US" dirty="0" smtClean="0"/>
              <a:t>   P</a:t>
            </a:r>
          </a:p>
          <a:p>
            <a:pPr marL="0" indent="0">
              <a:buNone/>
            </a:pPr>
            <a:r>
              <a:rPr lang="en-US" dirty="0" smtClean="0"/>
              <a:t>		                                                       </a:t>
            </a:r>
            <a:r>
              <a:rPr lang="en-US" b="1" u="sng" dirty="0" smtClean="0"/>
              <a:t>P</a:t>
            </a:r>
          </a:p>
          <a:p>
            <a:pPr marL="0" indent="0">
              <a:buNone/>
            </a:pPr>
            <a:r>
              <a:rPr lang="en-US" dirty="0" smtClean="0"/>
              <a:t>		                                                                  </a:t>
            </a:r>
            <a:r>
              <a:rPr lang="en-US" b="1" u="sng" dirty="0" smtClean="0"/>
              <a:t>S</a:t>
            </a:r>
            <a:r>
              <a:rPr lang="en-US" dirty="0" smtClean="0"/>
              <a:t>   T   X</a:t>
            </a:r>
          </a:p>
          <a:p>
            <a:pPr marL="0" indent="0">
              <a:buNone/>
            </a:pPr>
            <a:r>
              <a:rPr lang="en-US" dirty="0" smtClean="0"/>
              <a:t>		                                                                       T   </a:t>
            </a:r>
            <a:r>
              <a:rPr lang="en-US" b="1" u="sng" dirty="0" smtClean="0"/>
              <a:t>X</a:t>
            </a:r>
          </a:p>
          <a:p>
            <a:pPr marL="0" indent="0">
              <a:buNone/>
            </a:pPr>
            <a:r>
              <a:rPr lang="en-US" dirty="0" smtClean="0"/>
              <a:t>		                                                                       </a:t>
            </a:r>
            <a:r>
              <a:rPr lang="en-US" b="1" u="sng" dirty="0" smtClean="0"/>
              <a:t>T</a:t>
            </a:r>
          </a:p>
          <a:p>
            <a:pPr marL="0" indent="0">
              <a:buNone/>
            </a:pPr>
            <a:r>
              <a:rPr lang="en-US" dirty="0" smtClean="0"/>
              <a:t>		A   </a:t>
            </a:r>
            <a:r>
              <a:rPr lang="en-US" dirty="0" err="1" smtClean="0"/>
              <a:t>A</a:t>
            </a:r>
            <a:r>
              <a:rPr lang="en-US" dirty="0" smtClean="0"/>
              <a:t>   E   </a:t>
            </a:r>
            <a:r>
              <a:rPr lang="en-US" dirty="0" err="1" smtClean="0"/>
              <a:t>E</a:t>
            </a:r>
            <a:r>
              <a:rPr lang="en-US" dirty="0" smtClean="0"/>
              <a:t>   G   I   L   M   N   O   P   R   S   T   X</a:t>
            </a:r>
          </a:p>
          <a:p>
            <a:pPr marL="0" indent="0">
              <a:buNone/>
            </a:pPr>
            <a:endParaRPr lang="en-US" dirty="0" smtClean="0"/>
          </a:p>
        </p:txBody>
      </p:sp>
      <p:sp>
        <p:nvSpPr>
          <p:cNvPr id="4" name="Footer Placeholder 3"/>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9DD82B4-A6F2-4399-9B4E-C04A56055468}" type="slidenum">
              <a:rPr lang="en-US" smtClean="0"/>
              <a:t>16</a:t>
            </a:fld>
            <a:endParaRPr lang="en-US"/>
          </a:p>
        </p:txBody>
      </p:sp>
    </p:spTree>
    <p:extLst>
      <p:ext uri="{BB962C8B-B14F-4D97-AF65-F5344CB8AC3E}">
        <p14:creationId xmlns:p14="http://schemas.microsoft.com/office/powerpoint/2010/main" val="648207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Ερωτήσεις</a:t>
            </a:r>
            <a:endParaRPr lang="en-US" dirty="0"/>
          </a:p>
        </p:txBody>
      </p:sp>
      <p:sp>
        <p:nvSpPr>
          <p:cNvPr id="3" name="Content Placeholder 2"/>
          <p:cNvSpPr>
            <a:spLocks noGrp="1"/>
          </p:cNvSpPr>
          <p:nvPr>
            <p:ph idx="1"/>
          </p:nvPr>
        </p:nvSpPr>
        <p:spPr/>
        <p:txBody>
          <a:bodyPr/>
          <a:lstStyle/>
          <a:p>
            <a:r>
              <a:rPr lang="el-GR" dirty="0" smtClean="0"/>
              <a:t>Πως λειτουργεί ο</a:t>
            </a:r>
            <a:r>
              <a:rPr lang="en-US" dirty="0" smtClean="0"/>
              <a:t> </a:t>
            </a:r>
            <a:r>
              <a:rPr lang="el-GR" dirty="0" smtClean="0"/>
              <a:t>αλγόριθμος </a:t>
            </a:r>
            <a:r>
              <a:rPr lang="en-US" dirty="0" smtClean="0"/>
              <a:t>quicksort </a:t>
            </a:r>
            <a:r>
              <a:rPr lang="el-GR" dirty="0" smtClean="0"/>
              <a:t>αν κληθεί με είσοδο ένα ταξινομημένο πίνακα;</a:t>
            </a:r>
          </a:p>
          <a:p>
            <a:r>
              <a:rPr lang="el-GR" dirty="0" smtClean="0"/>
              <a:t>Πως λειτουργεί ο</a:t>
            </a:r>
            <a:r>
              <a:rPr lang="en-US" dirty="0" smtClean="0"/>
              <a:t> </a:t>
            </a:r>
            <a:r>
              <a:rPr lang="el-GR" dirty="0" smtClean="0"/>
              <a:t>αλγόριθμος </a:t>
            </a:r>
            <a:r>
              <a:rPr lang="en-US" dirty="0" smtClean="0"/>
              <a:t>quicksort </a:t>
            </a:r>
            <a:r>
              <a:rPr lang="el-GR" dirty="0" smtClean="0"/>
              <a:t>αν κληθεί με είσοδο ένα πίνακα με στοιχεία ταξινομημένα σε αντίθετη σειρά;</a:t>
            </a:r>
          </a:p>
          <a:p>
            <a:endParaRPr lang="en-US" dirty="0"/>
          </a:p>
        </p:txBody>
      </p:sp>
      <p:sp>
        <p:nvSpPr>
          <p:cNvPr id="4" name="Footer Placeholder 3"/>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9DD82B4-A6F2-4399-9B4E-C04A56055468}" type="slidenum">
              <a:rPr lang="en-US" smtClean="0"/>
              <a:t>17</a:t>
            </a:fld>
            <a:endParaRPr lang="en-US"/>
          </a:p>
        </p:txBody>
      </p:sp>
    </p:spTree>
    <p:extLst>
      <p:ext uri="{BB962C8B-B14F-4D97-AF65-F5344CB8AC3E}">
        <p14:creationId xmlns:p14="http://schemas.microsoft.com/office/powerpoint/2010/main" val="45554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Ιδιότητες</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85000" lnSpcReduction="10000"/>
              </a:bodyPr>
              <a:lstStyle/>
              <a:p>
                <a:r>
                  <a:rPr lang="el-GR" dirty="0" smtClean="0"/>
                  <a:t>Αν ο αλγόριθμος </a:t>
                </a:r>
                <a:r>
                  <a:rPr lang="en-US" dirty="0" smtClean="0"/>
                  <a:t>quicksort</a:t>
                </a:r>
                <a:r>
                  <a:rPr lang="el-GR" dirty="0" smtClean="0"/>
                  <a:t> κληθεί με είσοδο ένα πίνακα μεγέθους </a:t>
                </a:r>
                <a14:m>
                  <m:oMath xmlns:m="http://schemas.openxmlformats.org/officeDocument/2006/math">
                    <m:r>
                      <a:rPr lang="en-US" b="0" i="1" smtClean="0">
                        <a:latin typeface="Cambria Math"/>
                      </a:rPr>
                      <m:t>𝑛</m:t>
                    </m:r>
                  </m:oMath>
                </a14:m>
                <a:r>
                  <a:rPr lang="en-US" dirty="0" smtClean="0"/>
                  <a:t> </a:t>
                </a:r>
                <a:r>
                  <a:rPr lang="el-GR" dirty="0" smtClean="0"/>
                  <a:t>που είναι ήδη ταξινομημένος, όλες οι διαμερίσεις εκφυλίζονται και το πρόγραμμα καλεί το εαυτό του </a:t>
                </a:r>
                <a14:m>
                  <m:oMath xmlns:m="http://schemas.openxmlformats.org/officeDocument/2006/math">
                    <m:r>
                      <a:rPr lang="en-US" b="0" i="1" smtClean="0">
                        <a:latin typeface="Cambria Math"/>
                      </a:rPr>
                      <m:t>𝑛</m:t>
                    </m:r>
                    <m:r>
                      <a:rPr lang="en-US" b="0" i="1" smtClean="0">
                        <a:latin typeface="Cambria Math"/>
                      </a:rPr>
                      <m:t> </m:t>
                    </m:r>
                  </m:oMath>
                </a14:m>
                <a:r>
                  <a:rPr lang="el-GR" dirty="0" smtClean="0"/>
                  <a:t>φορές, αφαιρώντας μόνο ένα στοιχείο σε κάθε κλήση.</a:t>
                </a:r>
              </a:p>
              <a:p>
                <a:r>
                  <a:rPr lang="el-GR" dirty="0" smtClean="0"/>
                  <a:t>Το πλήθος των συγκρίσεων που γίνονται είναι:</a:t>
                </a: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a:rPr>
                        <m:t>𝑛</m:t>
                      </m:r>
                      <m:r>
                        <a:rPr lang="en-US" b="0" i="1" smtClean="0">
                          <a:latin typeface="Cambria Math"/>
                        </a:rPr>
                        <m:t>+</m:t>
                      </m:r>
                      <m:d>
                        <m:dPr>
                          <m:ctrlPr>
                            <a:rPr lang="en-US" b="0" i="1" smtClean="0">
                              <a:latin typeface="Cambria Math"/>
                            </a:rPr>
                          </m:ctrlPr>
                        </m:dPr>
                        <m:e>
                          <m:r>
                            <a:rPr lang="en-US" b="0" i="1" smtClean="0">
                              <a:latin typeface="Cambria Math"/>
                            </a:rPr>
                            <m:t>𝑛</m:t>
                          </m:r>
                          <m:r>
                            <a:rPr lang="en-US" b="0" i="1" smtClean="0">
                              <a:latin typeface="Cambria Math"/>
                            </a:rPr>
                            <m:t>−1</m:t>
                          </m:r>
                        </m:e>
                      </m:d>
                      <m:r>
                        <a:rPr lang="en-US" b="0" i="1" smtClean="0">
                          <a:latin typeface="Cambria Math"/>
                        </a:rPr>
                        <m:t>+</m:t>
                      </m:r>
                      <m:d>
                        <m:dPr>
                          <m:ctrlPr>
                            <a:rPr lang="en-US" b="0" i="1" smtClean="0">
                              <a:latin typeface="Cambria Math"/>
                            </a:rPr>
                          </m:ctrlPr>
                        </m:dPr>
                        <m:e>
                          <m:r>
                            <a:rPr lang="en-US" b="0" i="1" smtClean="0">
                              <a:latin typeface="Cambria Math"/>
                            </a:rPr>
                            <m:t>𝑛</m:t>
                          </m:r>
                          <m:r>
                            <a:rPr lang="en-US" b="0" i="1" smtClean="0">
                              <a:latin typeface="Cambria Math"/>
                            </a:rPr>
                            <m:t>−2</m:t>
                          </m:r>
                        </m:e>
                      </m:d>
                      <m:r>
                        <a:rPr lang="en-US" b="0" i="1" smtClean="0">
                          <a:latin typeface="Cambria Math"/>
                        </a:rPr>
                        <m:t>+…+2+1=</m:t>
                      </m:r>
                      <m:f>
                        <m:fPr>
                          <m:ctrlPr>
                            <a:rPr lang="en-US" b="0" i="1" smtClean="0">
                              <a:latin typeface="Cambria Math"/>
                            </a:rPr>
                          </m:ctrlPr>
                        </m:fPr>
                        <m:num>
                          <m:r>
                            <a:rPr lang="en-US" b="0" i="1" smtClean="0">
                              <a:latin typeface="Cambria Math"/>
                            </a:rPr>
                            <m:t>𝑛</m:t>
                          </m:r>
                          <m:d>
                            <m:dPr>
                              <m:ctrlPr>
                                <a:rPr lang="en-US" b="0" i="1" smtClean="0">
                                  <a:latin typeface="Cambria Math"/>
                                </a:rPr>
                              </m:ctrlPr>
                            </m:dPr>
                            <m:e>
                              <m:r>
                                <a:rPr lang="en-US" b="0" i="1" smtClean="0">
                                  <a:latin typeface="Cambria Math"/>
                                </a:rPr>
                                <m:t>𝑛</m:t>
                              </m:r>
                              <m:r>
                                <a:rPr lang="en-US" b="0" i="1" smtClean="0">
                                  <a:latin typeface="Cambria Math"/>
                                </a:rPr>
                                <m:t>+1</m:t>
                              </m:r>
                            </m:e>
                          </m:d>
                        </m:num>
                        <m:den>
                          <m:r>
                            <a:rPr lang="en-US" b="0" i="1" smtClean="0">
                              <a:latin typeface="Cambria Math"/>
                            </a:rPr>
                            <m:t>2</m:t>
                          </m:r>
                        </m:den>
                      </m:f>
                      <m:r>
                        <a:rPr lang="en-US" b="0" i="0" smtClean="0">
                          <a:latin typeface="Cambria Math"/>
                        </a:rPr>
                        <m:t>=</m:t>
                      </m:r>
                      <m:r>
                        <a:rPr lang="en-US" b="0" i="1" smtClean="0">
                          <a:latin typeface="Cambria Math"/>
                        </a:rPr>
                        <m:t>𝑂</m:t>
                      </m:r>
                      <m:r>
                        <a:rPr lang="en-US" b="0" i="0" smtClean="0">
                          <a:latin typeface="Cambria Math"/>
                        </a:rPr>
                        <m:t>(</m:t>
                      </m:r>
                      <m:sSup>
                        <m:sSupPr>
                          <m:ctrlPr>
                            <a:rPr lang="en-US" b="0" i="1" smtClean="0">
                              <a:latin typeface="Cambria Math"/>
                            </a:rPr>
                          </m:ctrlPr>
                        </m:sSupPr>
                        <m:e>
                          <m:r>
                            <a:rPr lang="en-US" b="0" i="1" smtClean="0">
                              <a:latin typeface="Cambria Math"/>
                            </a:rPr>
                            <m:t>𝑛</m:t>
                          </m:r>
                        </m:e>
                        <m:sup>
                          <m:r>
                            <a:rPr lang="en-US" b="0" i="1" smtClean="0">
                              <a:latin typeface="Cambria Math"/>
                            </a:rPr>
                            <m:t>2</m:t>
                          </m:r>
                        </m:sup>
                      </m:sSup>
                      <m:r>
                        <a:rPr lang="en-US" b="0" i="1" smtClean="0">
                          <a:latin typeface="Cambria Math"/>
                        </a:rPr>
                        <m:t>)</m:t>
                      </m:r>
                    </m:oMath>
                  </m:oMathPara>
                </a14:m>
                <a:endParaRPr lang="el-GR" dirty="0" smtClean="0"/>
              </a:p>
              <a:p>
                <a:r>
                  <a:rPr lang="el-GR" dirty="0" smtClean="0"/>
                  <a:t>Συνεπώς, ο αλγόριθμος </a:t>
                </a:r>
                <a:r>
                  <a:rPr lang="en-US" dirty="0" smtClean="0"/>
                  <a:t>quicksort</a:t>
                </a:r>
                <a:r>
                  <a:rPr lang="el-GR" dirty="0" smtClean="0"/>
                  <a:t> έχει πολυπλοκότητα </a:t>
                </a:r>
                <a14:m>
                  <m:oMath xmlns:m="http://schemas.openxmlformats.org/officeDocument/2006/math">
                    <m:r>
                      <a:rPr lang="en-US" b="1" i="1" smtClean="0">
                        <a:latin typeface="Cambria Math"/>
                      </a:rPr>
                      <m:t>𝑶</m:t>
                    </m:r>
                    <m:d>
                      <m:dPr>
                        <m:ctrlPr>
                          <a:rPr lang="en-US" b="1" i="1" smtClean="0">
                            <a:latin typeface="Cambria Math"/>
                          </a:rPr>
                        </m:ctrlPr>
                      </m:dPr>
                      <m:e>
                        <m:sSup>
                          <m:sSupPr>
                            <m:ctrlPr>
                              <a:rPr lang="en-US" b="1" i="1" smtClean="0">
                                <a:latin typeface="Cambria Math"/>
                              </a:rPr>
                            </m:ctrlPr>
                          </m:sSupPr>
                          <m:e>
                            <m:r>
                              <a:rPr lang="en-US" b="1" i="1" smtClean="0">
                                <a:latin typeface="Cambria Math"/>
                              </a:rPr>
                              <m:t>𝒏</m:t>
                            </m:r>
                          </m:e>
                          <m:sup>
                            <m:r>
                              <a:rPr lang="en-US" b="1" i="1" smtClean="0">
                                <a:latin typeface="Cambria Math"/>
                              </a:rPr>
                              <m:t>𝟐</m:t>
                            </m:r>
                          </m:sup>
                        </m:sSup>
                      </m:e>
                    </m:d>
                  </m:oMath>
                </a14:m>
                <a:r>
                  <a:rPr lang="el-GR" b="1" dirty="0" smtClean="0"/>
                  <a:t> στη χειρότερη περίπτωση</a:t>
                </a:r>
                <a:r>
                  <a:rPr lang="el-GR" dirty="0" smtClean="0"/>
                  <a:t>.</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185" t="-2022" r="-1407" b="-2022"/>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9DD82B4-A6F2-4399-9B4E-C04A56055468}" type="slidenum">
              <a:rPr lang="en-US" smtClean="0"/>
              <a:t>18</a:t>
            </a:fld>
            <a:endParaRPr lang="en-US"/>
          </a:p>
        </p:txBody>
      </p:sp>
    </p:spTree>
    <p:extLst>
      <p:ext uri="{BB962C8B-B14F-4D97-AF65-F5344CB8AC3E}">
        <p14:creationId xmlns:p14="http://schemas.microsoft.com/office/powerpoint/2010/main" val="36195369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Ιδιότητες</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l-GR" dirty="0" smtClean="0"/>
                  <a:t>Ο αλγόριθμος </a:t>
                </a:r>
                <a:r>
                  <a:rPr lang="en-US" dirty="0" smtClean="0"/>
                  <a:t>quicksort </a:t>
                </a:r>
                <a:r>
                  <a:rPr lang="el-GR" dirty="0" smtClean="0"/>
                  <a:t>κάνει </a:t>
                </a:r>
                <a14:m>
                  <m:oMath xmlns:m="http://schemas.openxmlformats.org/officeDocument/2006/math">
                    <m:r>
                      <a:rPr lang="en-US" b="0" i="1" smtClean="0">
                        <a:latin typeface="Cambria Math"/>
                      </a:rPr>
                      <m:t>𝑂</m:t>
                    </m:r>
                    <m:r>
                      <a:rPr lang="en-US" b="0" i="1" smtClean="0">
                        <a:latin typeface="Cambria Math"/>
                      </a:rPr>
                      <m:t>(</m:t>
                    </m:r>
                    <m:r>
                      <a:rPr lang="en-US" b="0" i="1" smtClean="0">
                        <a:latin typeface="Cambria Math"/>
                      </a:rPr>
                      <m:t>𝑛</m:t>
                    </m:r>
                    <m:func>
                      <m:funcPr>
                        <m:ctrlPr>
                          <a:rPr lang="en-US" b="0" i="1" smtClean="0">
                            <a:latin typeface="Cambria Math"/>
                          </a:rPr>
                        </m:ctrlPr>
                      </m:funcPr>
                      <m:fName>
                        <m:r>
                          <m:rPr>
                            <m:sty m:val="p"/>
                          </m:rPr>
                          <a:rPr lang="en-US" b="0" i="0" smtClean="0">
                            <a:latin typeface="Cambria Math"/>
                          </a:rPr>
                          <m:t>log</m:t>
                        </m:r>
                      </m:fName>
                      <m:e>
                        <m:r>
                          <a:rPr lang="en-US" b="0" i="1" smtClean="0">
                            <a:latin typeface="Cambria Math"/>
                          </a:rPr>
                          <m:t>𝑛</m:t>
                        </m:r>
                      </m:e>
                    </m:func>
                    <m:r>
                      <a:rPr lang="en-US" b="0" i="1" smtClean="0">
                        <a:latin typeface="Cambria Math"/>
                      </a:rPr>
                      <m:t>)</m:t>
                    </m:r>
                  </m:oMath>
                </a14:m>
                <a:r>
                  <a:rPr lang="en-US" dirty="0" smtClean="0"/>
                  <a:t> </a:t>
                </a:r>
                <a:r>
                  <a:rPr lang="el-GR" dirty="0" smtClean="0"/>
                  <a:t>συγκρίσεις κατά μέσο όρο.</a:t>
                </a:r>
              </a:p>
              <a:p>
                <a:r>
                  <a:rPr lang="el-GR" dirty="0" smtClean="0"/>
                  <a:t>Συνεπώς, η χρονική πολυπλοκότητα </a:t>
                </a:r>
                <a:r>
                  <a:rPr lang="el-GR" b="1" dirty="0" smtClean="0"/>
                  <a:t>μέσης περίπτωσης </a:t>
                </a:r>
                <a:r>
                  <a:rPr lang="el-GR" dirty="0" smtClean="0"/>
                  <a:t>του αλγόριθμου </a:t>
                </a:r>
                <a:r>
                  <a:rPr lang="en-US" dirty="0" smtClean="0"/>
                  <a:t>quicksort </a:t>
                </a:r>
                <a:r>
                  <a:rPr lang="el-GR" dirty="0" smtClean="0"/>
                  <a:t>είναι </a:t>
                </a:r>
                <a14:m>
                  <m:oMath xmlns:m="http://schemas.openxmlformats.org/officeDocument/2006/math">
                    <m:r>
                      <a:rPr lang="en-US" b="1" i="1" smtClean="0">
                        <a:latin typeface="Cambria Math"/>
                      </a:rPr>
                      <m:t>𝑶</m:t>
                    </m:r>
                    <m:r>
                      <a:rPr lang="en-US" b="1" i="1" smtClean="0">
                        <a:latin typeface="Cambria Math"/>
                      </a:rPr>
                      <m:t>(</m:t>
                    </m:r>
                    <m:r>
                      <a:rPr lang="en-US" b="1" i="1" smtClean="0">
                        <a:latin typeface="Cambria Math"/>
                      </a:rPr>
                      <m:t>𝒏</m:t>
                    </m:r>
                    <m:func>
                      <m:funcPr>
                        <m:ctrlPr>
                          <a:rPr lang="en-US" b="1" i="1" smtClean="0">
                            <a:latin typeface="Cambria Math"/>
                          </a:rPr>
                        </m:ctrlPr>
                      </m:funcPr>
                      <m:fName>
                        <m:r>
                          <a:rPr lang="en-US" b="1" i="0" smtClean="0">
                            <a:latin typeface="Cambria Math"/>
                          </a:rPr>
                          <m:t>𝐥𝐨𝐠</m:t>
                        </m:r>
                      </m:fName>
                      <m:e>
                        <m:r>
                          <a:rPr lang="en-US" b="1" i="1" smtClean="0">
                            <a:latin typeface="Cambria Math"/>
                          </a:rPr>
                          <m:t>𝒏</m:t>
                        </m:r>
                      </m:e>
                    </m:func>
                    <m:r>
                      <a:rPr lang="en-US" b="1" i="1" smtClean="0">
                        <a:latin typeface="Cambria Math"/>
                      </a:rPr>
                      <m:t>)</m:t>
                    </m:r>
                  </m:oMath>
                </a14:m>
                <a:r>
                  <a:rPr lang="el-GR" dirty="0" smtClean="0"/>
                  <a:t>.</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630" t="-1617"/>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9DD82B4-A6F2-4399-9B4E-C04A56055468}" type="slidenum">
              <a:rPr lang="en-US" smtClean="0"/>
              <a:t>19</a:t>
            </a:fld>
            <a:endParaRPr lang="en-US"/>
          </a:p>
        </p:txBody>
      </p:sp>
    </p:spTree>
    <p:extLst>
      <p:ext uri="{BB962C8B-B14F-4D97-AF65-F5344CB8AC3E}">
        <p14:creationId xmlns:p14="http://schemas.microsoft.com/office/powerpoint/2010/main" val="26071702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Προχωρημένοι Αλγόριθμοι Ταξινόμησης</a:t>
            </a:r>
            <a:endParaRPr lang="en-US" dirty="0"/>
          </a:p>
        </p:txBody>
      </p:sp>
      <p:sp>
        <p:nvSpPr>
          <p:cNvPr id="3" name="Content Placeholder 2"/>
          <p:cNvSpPr>
            <a:spLocks noGrp="1"/>
          </p:cNvSpPr>
          <p:nvPr>
            <p:ph idx="1"/>
          </p:nvPr>
        </p:nvSpPr>
        <p:spPr/>
        <p:txBody>
          <a:bodyPr/>
          <a:lstStyle/>
          <a:p>
            <a:r>
              <a:rPr lang="el-GR" dirty="0" smtClean="0"/>
              <a:t>Στη συνέχεια θα παρουσιάσουμε τρείς προχωρημένους αλγόριθμους ταξινόμησης: </a:t>
            </a:r>
            <a:r>
              <a:rPr lang="en-US" b="1" dirty="0" err="1" smtClean="0"/>
              <a:t>treesort</a:t>
            </a:r>
            <a:r>
              <a:rPr lang="en-US" dirty="0" smtClean="0"/>
              <a:t>, </a:t>
            </a:r>
            <a:r>
              <a:rPr lang="en-US" b="1" dirty="0" smtClean="0"/>
              <a:t>quicksort</a:t>
            </a:r>
            <a:r>
              <a:rPr lang="el-GR" b="1" dirty="0" smtClean="0"/>
              <a:t> </a:t>
            </a:r>
            <a:r>
              <a:rPr lang="el-GR" dirty="0"/>
              <a:t>και </a:t>
            </a:r>
            <a:r>
              <a:rPr lang="en-US" b="1" dirty="0" err="1" smtClean="0"/>
              <a:t>mergesort</a:t>
            </a:r>
            <a:r>
              <a:rPr lang="en-US" dirty="0" smtClean="0"/>
              <a:t>.</a:t>
            </a:r>
            <a:endParaRPr lang="en-US" dirty="0"/>
          </a:p>
        </p:txBody>
      </p:sp>
      <p:sp>
        <p:nvSpPr>
          <p:cNvPr id="4" name="Footer Placeholder 3"/>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9DD82B4-A6F2-4399-9B4E-C04A56055468}" type="slidenum">
              <a:rPr lang="en-US" smtClean="0"/>
              <a:t>2</a:t>
            </a:fld>
            <a:endParaRPr lang="en-US"/>
          </a:p>
        </p:txBody>
      </p:sp>
    </p:spTree>
    <p:extLst>
      <p:ext uri="{BB962C8B-B14F-4D97-AF65-F5344CB8AC3E}">
        <p14:creationId xmlns:p14="http://schemas.microsoft.com/office/powerpoint/2010/main" val="23193101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Βελτιώσεις</a:t>
            </a:r>
            <a:endParaRPr lang="en-US" dirty="0"/>
          </a:p>
        </p:txBody>
      </p:sp>
      <p:sp>
        <p:nvSpPr>
          <p:cNvPr id="3" name="Content Placeholder 2"/>
          <p:cNvSpPr>
            <a:spLocks noGrp="1"/>
          </p:cNvSpPr>
          <p:nvPr>
            <p:ph idx="1"/>
          </p:nvPr>
        </p:nvSpPr>
        <p:spPr/>
        <p:txBody>
          <a:bodyPr/>
          <a:lstStyle/>
          <a:p>
            <a:r>
              <a:rPr lang="el-GR" dirty="0" smtClean="0"/>
              <a:t>Στη βιβλιογραφία υπάρχουν διάφορες βελτιώσεις του </a:t>
            </a:r>
            <a:r>
              <a:rPr lang="en-US" dirty="0" smtClean="0"/>
              <a:t>quicksort</a:t>
            </a:r>
            <a:r>
              <a:rPr lang="el-GR" dirty="0" smtClean="0"/>
              <a:t> για τα εξής θέματα:</a:t>
            </a:r>
          </a:p>
          <a:p>
            <a:pPr lvl="1"/>
            <a:r>
              <a:rPr lang="el-GR" dirty="0" smtClean="0"/>
              <a:t>Πώς να ταξινομούνται μικροί </a:t>
            </a:r>
            <a:r>
              <a:rPr lang="el-GR" dirty="0" err="1" smtClean="0"/>
              <a:t>υποπίνακες</a:t>
            </a:r>
            <a:endParaRPr lang="el-GR" dirty="0" smtClean="0"/>
          </a:p>
          <a:p>
            <a:pPr lvl="1"/>
            <a:r>
              <a:rPr lang="el-GR" dirty="0" smtClean="0"/>
              <a:t>Πώς να επιλέγεται καλύτερα το στοιχείο </a:t>
            </a:r>
            <a:r>
              <a:rPr lang="el-GR" dirty="0" err="1" smtClean="0"/>
              <a:t>διαμέρισης</a:t>
            </a:r>
            <a:r>
              <a:rPr lang="el-GR" dirty="0" smtClean="0"/>
              <a:t> ώστε να διαιρεί τον πίνακα κοντά στο μέσο</a:t>
            </a:r>
          </a:p>
          <a:p>
            <a:pPr lvl="1"/>
            <a:r>
              <a:rPr lang="el-GR" dirty="0" smtClean="0"/>
              <a:t>Πώς να αντιμετωπίζονται τα διπλά κλειδιά</a:t>
            </a:r>
            <a:endParaRPr lang="en-US" dirty="0"/>
          </a:p>
        </p:txBody>
      </p:sp>
      <p:sp>
        <p:nvSpPr>
          <p:cNvPr id="4" name="Footer Placeholder 3"/>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9DD82B4-A6F2-4399-9B4E-C04A56055468}" type="slidenum">
              <a:rPr lang="en-US" smtClean="0"/>
              <a:t>20</a:t>
            </a:fld>
            <a:endParaRPr lang="en-US"/>
          </a:p>
        </p:txBody>
      </p:sp>
    </p:spTree>
    <p:extLst>
      <p:ext uri="{BB962C8B-B14F-4D97-AF65-F5344CB8AC3E}">
        <p14:creationId xmlns:p14="http://schemas.microsoft.com/office/powerpoint/2010/main" val="5722104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Ταξινόμηση με Συγχώνευση</a:t>
            </a:r>
            <a:endParaRPr lang="en-US" dirty="0"/>
          </a:p>
        </p:txBody>
      </p:sp>
      <p:sp>
        <p:nvSpPr>
          <p:cNvPr id="3" name="Content Placeholder 2"/>
          <p:cNvSpPr>
            <a:spLocks noGrp="1"/>
          </p:cNvSpPr>
          <p:nvPr>
            <p:ph idx="1"/>
          </p:nvPr>
        </p:nvSpPr>
        <p:spPr/>
        <p:txBody>
          <a:bodyPr>
            <a:normAutofit fontScale="62500" lnSpcReduction="20000"/>
          </a:bodyPr>
          <a:lstStyle/>
          <a:p>
            <a:r>
              <a:rPr lang="el-GR" dirty="0" smtClean="0"/>
              <a:t>Θα μελετήσουμε τώρα μια τεχνική ταξινόμησης που ανήκει επίσης στην κατηγορία των τεχνικών </a:t>
            </a:r>
            <a:r>
              <a:rPr lang="el-GR" b="1" dirty="0" smtClean="0"/>
              <a:t>«διαίρει και βασίλευε»</a:t>
            </a:r>
            <a:r>
              <a:rPr lang="el-GR" dirty="0" smtClean="0"/>
              <a:t> και είναι συμπληρωματική του αλγόριθμου </a:t>
            </a:r>
            <a:r>
              <a:rPr lang="en-US" dirty="0" smtClean="0"/>
              <a:t>quicksort.</a:t>
            </a:r>
          </a:p>
          <a:p>
            <a:r>
              <a:rPr lang="el-GR" dirty="0" smtClean="0"/>
              <a:t>Η </a:t>
            </a:r>
            <a:r>
              <a:rPr lang="el-GR" b="1" dirty="0" smtClean="0"/>
              <a:t>συγχώνευση (</a:t>
            </a:r>
            <a:r>
              <a:rPr lang="en-US" b="1" dirty="0" smtClean="0"/>
              <a:t>merging)</a:t>
            </a:r>
            <a:r>
              <a:rPr lang="en-US" dirty="0" smtClean="0"/>
              <a:t> </a:t>
            </a:r>
            <a:r>
              <a:rPr lang="el-GR" dirty="0" smtClean="0"/>
              <a:t>είναι μια διαδικασία που συνδυάζει δύο ταξινομημένους πίνακες σε ένα μεγαλύτερο ταξινομημένο πίνακα.</a:t>
            </a:r>
          </a:p>
          <a:p>
            <a:r>
              <a:rPr lang="el-GR" dirty="0" smtClean="0"/>
              <a:t>Ο αλγόριθμος </a:t>
            </a:r>
            <a:r>
              <a:rPr lang="en-US" dirty="0" err="1" smtClean="0"/>
              <a:t>mergesort</a:t>
            </a:r>
            <a:r>
              <a:rPr lang="en-US" dirty="0" smtClean="0"/>
              <a:t> </a:t>
            </a:r>
            <a:r>
              <a:rPr lang="el-GR" dirty="0" smtClean="0"/>
              <a:t>που θα παρουσιάσουμε είναι συμπληρωματικός του </a:t>
            </a:r>
            <a:r>
              <a:rPr lang="en-US" dirty="0" smtClean="0"/>
              <a:t>quicksort</a:t>
            </a:r>
            <a:r>
              <a:rPr lang="el-GR" dirty="0" smtClean="0"/>
              <a:t>.</a:t>
            </a:r>
          </a:p>
          <a:p>
            <a:r>
              <a:rPr lang="el-GR" dirty="0" smtClean="0"/>
              <a:t>Ο </a:t>
            </a:r>
            <a:r>
              <a:rPr lang="en-US" dirty="0" smtClean="0"/>
              <a:t>quicksort </a:t>
            </a:r>
            <a:r>
              <a:rPr lang="el-GR" dirty="0" smtClean="0"/>
              <a:t>αναδιατάσσει ένα πίνακα σε δύο μέρη έτσι ώστε όταν ταξινομούνται τα δύο μέρη, να ταξινομείται ολόκληρος ο πίνακας.</a:t>
            </a:r>
          </a:p>
          <a:p>
            <a:r>
              <a:rPr lang="el-GR" dirty="0" smtClean="0"/>
              <a:t>Ο </a:t>
            </a:r>
            <a:r>
              <a:rPr lang="en-US" dirty="0" err="1" smtClean="0"/>
              <a:t>mergesort</a:t>
            </a:r>
            <a:r>
              <a:rPr lang="en-US" dirty="0" smtClean="0"/>
              <a:t> </a:t>
            </a:r>
            <a:r>
              <a:rPr lang="el-GR" dirty="0" smtClean="0"/>
              <a:t>μοιράζει ένα πίνακα σε δύο μέρη προς ταξινόμηση και στη συνέχεια συνδυάζει τα ταξινομημένα μέρη για να σχηματιστεί ο συνολικός ταξινομημένος πίνακας.</a:t>
            </a:r>
          </a:p>
          <a:p>
            <a:r>
              <a:rPr lang="el-GR" dirty="0" smtClean="0"/>
              <a:t>Ο </a:t>
            </a:r>
            <a:r>
              <a:rPr lang="en-US" dirty="0" smtClean="0"/>
              <a:t>quicksort </a:t>
            </a:r>
            <a:r>
              <a:rPr lang="el-GR" dirty="0" smtClean="0"/>
              <a:t>υλοποιείται με μια διαδικασία </a:t>
            </a:r>
            <a:r>
              <a:rPr lang="el-GR" b="1" dirty="0" smtClean="0"/>
              <a:t>επιλογής</a:t>
            </a:r>
            <a:r>
              <a:rPr lang="el-GR" dirty="0" smtClean="0"/>
              <a:t> ακολουθούμενη από δύο αναδρομικές κλήσεις.</a:t>
            </a:r>
          </a:p>
          <a:p>
            <a:r>
              <a:rPr lang="el-GR" dirty="0" smtClean="0"/>
              <a:t>Ο </a:t>
            </a:r>
            <a:r>
              <a:rPr lang="en-US" dirty="0" err="1" smtClean="0"/>
              <a:t>mergesort</a:t>
            </a:r>
            <a:r>
              <a:rPr lang="en-US" dirty="0" smtClean="0"/>
              <a:t> </a:t>
            </a:r>
            <a:r>
              <a:rPr lang="el-GR" dirty="0" smtClean="0"/>
              <a:t>υλοποιείται με δύο αναδρομικές κλήσεις που ακολουθούνται από μια διαδικασία </a:t>
            </a:r>
            <a:r>
              <a:rPr lang="el-GR" b="1" dirty="0" smtClean="0"/>
              <a:t>συγχώνευσης</a:t>
            </a:r>
            <a:r>
              <a:rPr lang="el-GR" dirty="0" smtClean="0"/>
              <a:t>.</a:t>
            </a:r>
          </a:p>
          <a:p>
            <a:endParaRPr lang="en-US" dirty="0"/>
          </a:p>
        </p:txBody>
      </p:sp>
      <p:sp>
        <p:nvSpPr>
          <p:cNvPr id="4" name="Footer Placeholder 3"/>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ED832F3-DCDC-427C-AB5B-6185034DE2BA}" type="slidenum">
              <a:rPr lang="en-US" smtClean="0"/>
              <a:t>21</a:t>
            </a:fld>
            <a:endParaRPr lang="en-US"/>
          </a:p>
        </p:txBody>
      </p:sp>
    </p:spTree>
    <p:extLst>
      <p:ext uri="{BB962C8B-B14F-4D97-AF65-F5344CB8AC3E}">
        <p14:creationId xmlns:p14="http://schemas.microsoft.com/office/powerpoint/2010/main" val="25616903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Διμερής Συγχώνευση</a:t>
            </a:r>
            <a:endParaRPr lang="en-US" dirty="0"/>
          </a:p>
        </p:txBody>
      </p:sp>
      <p:sp>
        <p:nvSpPr>
          <p:cNvPr id="3" name="Content Placeholder 2"/>
          <p:cNvSpPr>
            <a:spLocks noGrp="1"/>
          </p:cNvSpPr>
          <p:nvPr>
            <p:ph idx="1"/>
          </p:nvPr>
        </p:nvSpPr>
        <p:spPr/>
        <p:txBody>
          <a:bodyPr>
            <a:normAutofit fontScale="85000" lnSpcReduction="10000"/>
          </a:bodyPr>
          <a:lstStyle/>
          <a:p>
            <a:r>
              <a:rPr lang="el-GR" dirty="0" smtClean="0"/>
              <a:t>Αν έχουμε δύο ταξινομημένους πίνακες, μπορούμε να τους συνδυάσουμε σε ένα τρίτο ταξινομημένο πίνακα ως εξής.</a:t>
            </a:r>
          </a:p>
          <a:p>
            <a:r>
              <a:rPr lang="el-GR" dirty="0" smtClean="0"/>
              <a:t>Παρακολουθούμε το μικρότερο στοιχείο κάθε πίνακα, εκτελούμε ένα βρόχο στον οποίο το μικρότερο από τα δύο στοιχεία που είναι μικρότερα στους δύο πίνακες τοποθετείται στον τρίτο πίνακα, και συνεχίζουμε με αυτό τον τρόπο μέχρι να εξαντληθούν τα στοιχεία των δύο πινάκων.</a:t>
            </a:r>
          </a:p>
          <a:p>
            <a:r>
              <a:rPr lang="el-GR" dirty="0" smtClean="0"/>
              <a:t>Η διαδικασία αυτή λέγεται </a:t>
            </a:r>
            <a:r>
              <a:rPr lang="el-GR" b="1" dirty="0" smtClean="0"/>
              <a:t>διμερής συγχώνευση </a:t>
            </a:r>
            <a:r>
              <a:rPr lang="en-US" b="1" dirty="0" smtClean="0"/>
              <a:t>(two-way merging).</a:t>
            </a:r>
            <a:endParaRPr lang="en-US" b="1" dirty="0"/>
          </a:p>
        </p:txBody>
      </p:sp>
      <p:sp>
        <p:nvSpPr>
          <p:cNvPr id="4" name="Footer Placeholder 3"/>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ED832F3-DCDC-427C-AB5B-6185034DE2BA}" type="slidenum">
              <a:rPr lang="en-US" smtClean="0"/>
              <a:t>22</a:t>
            </a:fld>
            <a:endParaRPr lang="en-US"/>
          </a:p>
        </p:txBody>
      </p:sp>
    </p:spTree>
    <p:extLst>
      <p:ext uri="{BB962C8B-B14F-4D97-AF65-F5344CB8AC3E}">
        <p14:creationId xmlns:p14="http://schemas.microsoft.com/office/powerpoint/2010/main" val="25071724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Υλοποίηση σε </a:t>
            </a:r>
            <a:r>
              <a:rPr lang="en-US" dirty="0" smtClean="0"/>
              <a:t>C</a:t>
            </a:r>
            <a:endParaRPr lang="en-US" dirty="0"/>
          </a:p>
        </p:txBody>
      </p:sp>
      <p:sp>
        <p:nvSpPr>
          <p:cNvPr id="3" name="Content Placeholder 2"/>
          <p:cNvSpPr>
            <a:spLocks noGrp="1"/>
          </p:cNvSpPr>
          <p:nvPr>
            <p:ph idx="1"/>
          </p:nvPr>
        </p:nvSpPr>
        <p:spPr/>
        <p:txBody>
          <a:bodyPr>
            <a:normAutofit fontScale="92500" lnSpcReduction="10000"/>
          </a:bodyPr>
          <a:lstStyle/>
          <a:p>
            <a:r>
              <a:rPr lang="el-GR" dirty="0" smtClean="0"/>
              <a:t>Ας υποθέσουμε ότι έχουμε δύο ξένους μεταξύ τους ταξινομημένους πίνακες </a:t>
            </a:r>
            <a:r>
              <a:rPr lang="en-US" dirty="0" smtClean="0">
                <a:latin typeface="Courier New" pitchFamily="49" charset="0"/>
                <a:cs typeface="Courier New" pitchFamily="49" charset="0"/>
              </a:rPr>
              <a:t>a[0], a[1], …, a[N-1] </a:t>
            </a:r>
            <a:r>
              <a:rPr lang="el-GR" dirty="0" smtClean="0"/>
              <a:t>και </a:t>
            </a:r>
            <a:r>
              <a:rPr lang="en-US" dirty="0" smtClean="0">
                <a:latin typeface="Courier New" pitchFamily="49" charset="0"/>
                <a:cs typeface="Courier New" pitchFamily="49" charset="0"/>
              </a:rPr>
              <a:t>b[0], b[1], …, b[M-1] </a:t>
            </a:r>
            <a:r>
              <a:rPr lang="el-GR" dirty="0" smtClean="0"/>
              <a:t>που περιέχουν ακεραίους, τους οποίους θέλουμε να συγχωνεύσουμε σε ένα τρίτο πίνακα </a:t>
            </a:r>
            <a:r>
              <a:rPr lang="en-US" dirty="0" smtClean="0">
                <a:latin typeface="Courier New" pitchFamily="49" charset="0"/>
                <a:cs typeface="Courier New" pitchFamily="49" charset="0"/>
              </a:rPr>
              <a:t>c[0], c[1], …, c[N+M-1]</a:t>
            </a:r>
            <a:r>
              <a:rPr lang="en-US" dirty="0" smtClean="0"/>
              <a:t>.</a:t>
            </a:r>
          </a:p>
          <a:p>
            <a:r>
              <a:rPr lang="el-GR" dirty="0" smtClean="0"/>
              <a:t>Η προφανής στρατηγική η οποία υλοποιείται εύκολα είναι να επιλέγουμε διαδοχικά για τον πίνακα </a:t>
            </a:r>
            <a:r>
              <a:rPr lang="en-US" dirty="0" smtClean="0">
                <a:latin typeface="Courier New" pitchFamily="49" charset="0"/>
                <a:cs typeface="Courier New" pitchFamily="49" charset="0"/>
              </a:rPr>
              <a:t>c</a:t>
            </a:r>
            <a:r>
              <a:rPr lang="en-US" dirty="0" smtClean="0"/>
              <a:t> </a:t>
            </a:r>
            <a:r>
              <a:rPr lang="el-GR" dirty="0" smtClean="0"/>
              <a:t>το μ</a:t>
            </a:r>
            <a:r>
              <a:rPr lang="el-GR" dirty="0"/>
              <a:t>ι</a:t>
            </a:r>
            <a:r>
              <a:rPr lang="el-GR" dirty="0" smtClean="0"/>
              <a:t>κρότερο στοιχείο που απομένει στους </a:t>
            </a:r>
            <a:r>
              <a:rPr lang="en-US" dirty="0" smtClean="0">
                <a:latin typeface="Courier New" pitchFamily="49" charset="0"/>
                <a:cs typeface="Courier New" pitchFamily="49" charset="0"/>
              </a:rPr>
              <a:t>a</a:t>
            </a:r>
            <a:r>
              <a:rPr lang="en-US" dirty="0" smtClean="0"/>
              <a:t> </a:t>
            </a:r>
            <a:r>
              <a:rPr lang="el-GR" dirty="0" smtClean="0"/>
              <a:t>και </a:t>
            </a:r>
            <a:r>
              <a:rPr lang="en-US" dirty="0" smtClean="0">
                <a:latin typeface="Courier New" pitchFamily="49" charset="0"/>
                <a:cs typeface="Courier New" pitchFamily="49" charset="0"/>
              </a:rPr>
              <a:t>b</a:t>
            </a:r>
            <a:r>
              <a:rPr lang="en-US" dirty="0" smtClean="0"/>
              <a:t>.</a:t>
            </a:r>
            <a:endParaRPr lang="en-US" dirty="0"/>
          </a:p>
        </p:txBody>
      </p:sp>
      <p:sp>
        <p:nvSpPr>
          <p:cNvPr id="4" name="Footer Placeholder 3"/>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ED832F3-DCDC-427C-AB5B-6185034DE2BA}" type="slidenum">
              <a:rPr lang="en-US" smtClean="0"/>
              <a:t>23</a:t>
            </a:fld>
            <a:endParaRPr lang="en-US"/>
          </a:p>
        </p:txBody>
      </p:sp>
    </p:spTree>
    <p:extLst>
      <p:ext uri="{BB962C8B-B14F-4D97-AF65-F5344CB8AC3E}">
        <p14:creationId xmlns:p14="http://schemas.microsoft.com/office/powerpoint/2010/main" val="22488661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Υλοποίηση σε </a:t>
            </a:r>
            <a:r>
              <a:rPr lang="en-US" dirty="0" smtClean="0"/>
              <a:t>C</a:t>
            </a:r>
            <a:endParaRPr lang="en-US" dirty="0"/>
          </a:p>
        </p:txBody>
      </p:sp>
      <p:sp>
        <p:nvSpPr>
          <p:cNvPr id="3" name="Content Placeholder 2"/>
          <p:cNvSpPr>
            <a:spLocks noGrp="1"/>
          </p:cNvSpPr>
          <p:nvPr>
            <p:ph idx="1"/>
          </p:nvPr>
        </p:nvSpPr>
        <p:spPr/>
        <p:txBody>
          <a:bodyPr>
            <a:normAutofit/>
          </a:bodyPr>
          <a:lstStyle/>
          <a:p>
            <a:pPr marL="0" indent="0">
              <a:buNone/>
            </a:pPr>
            <a:r>
              <a:rPr lang="en-US" sz="2000" dirty="0">
                <a:latin typeface="Courier New" pitchFamily="49" charset="0"/>
                <a:cs typeface="Courier New" pitchFamily="49" charset="0"/>
              </a:rPr>
              <a:t>v</a:t>
            </a:r>
            <a:r>
              <a:rPr lang="en-US" sz="2000" dirty="0" smtClean="0">
                <a:latin typeface="Courier New" pitchFamily="49" charset="0"/>
                <a:cs typeface="Courier New" pitchFamily="49" charset="0"/>
              </a:rPr>
              <a:t>oid </a:t>
            </a:r>
            <a:r>
              <a:rPr lang="en-US" sz="2000" dirty="0" err="1" smtClean="0">
                <a:latin typeface="Courier New" pitchFamily="49" charset="0"/>
                <a:cs typeface="Courier New" pitchFamily="49" charset="0"/>
              </a:rPr>
              <a:t>mergeAB</a:t>
            </a:r>
            <a:r>
              <a:rPr lang="en-US" sz="2000" dirty="0" smtClean="0">
                <a:latin typeface="Courier New" pitchFamily="49" charset="0"/>
                <a:cs typeface="Courier New" pitchFamily="49" charset="0"/>
              </a:rPr>
              <a:t>(Item c[], Item a[], </a:t>
            </a:r>
            <a:r>
              <a:rPr lang="en-US" sz="2000" dirty="0" err="1" smtClean="0">
                <a:latin typeface="Courier New" pitchFamily="49" charset="0"/>
                <a:cs typeface="Courier New" pitchFamily="49" charset="0"/>
              </a:rPr>
              <a:t>int</a:t>
            </a:r>
            <a:r>
              <a:rPr lang="en-US" sz="2000" dirty="0" smtClean="0">
                <a:latin typeface="Courier New" pitchFamily="49" charset="0"/>
                <a:cs typeface="Courier New" pitchFamily="49" charset="0"/>
              </a:rPr>
              <a:t> N, Item b[], </a:t>
            </a:r>
            <a:r>
              <a:rPr lang="en-US" sz="2000" dirty="0" err="1" smtClean="0">
                <a:latin typeface="Courier New" pitchFamily="49" charset="0"/>
                <a:cs typeface="Courier New" pitchFamily="49" charset="0"/>
              </a:rPr>
              <a:t>int</a:t>
            </a:r>
            <a:r>
              <a:rPr lang="en-US" sz="2000" dirty="0" smtClean="0">
                <a:latin typeface="Courier New" pitchFamily="49" charset="0"/>
                <a:cs typeface="Courier New" pitchFamily="49" charset="0"/>
              </a:rPr>
              <a:t> M )</a:t>
            </a:r>
          </a:p>
          <a:p>
            <a:pPr marL="0" indent="0">
              <a:buNone/>
            </a:pPr>
            <a:r>
              <a:rPr lang="en-US" sz="2000" dirty="0" smtClean="0">
                <a:latin typeface="Courier New" pitchFamily="49" charset="0"/>
                <a:cs typeface="Courier New" pitchFamily="49" charset="0"/>
              </a:rPr>
              <a:t>{ </a:t>
            </a:r>
          </a:p>
          <a:p>
            <a:pPr marL="0" indent="0">
              <a:buNone/>
            </a:pP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int</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i</a:t>
            </a:r>
            <a:r>
              <a:rPr lang="en-US" sz="2000" dirty="0" smtClean="0">
                <a:latin typeface="Courier New" pitchFamily="49" charset="0"/>
                <a:cs typeface="Courier New" pitchFamily="49" charset="0"/>
              </a:rPr>
              <a:t>, j, k;</a:t>
            </a:r>
          </a:p>
          <a:p>
            <a:pPr marL="0" indent="0">
              <a:buNone/>
            </a:pPr>
            <a:r>
              <a:rPr lang="en-US" sz="2000" dirty="0" smtClean="0">
                <a:latin typeface="Courier New" pitchFamily="49" charset="0"/>
                <a:cs typeface="Courier New" pitchFamily="49" charset="0"/>
              </a:rPr>
              <a:t>    for (</a:t>
            </a:r>
            <a:r>
              <a:rPr lang="en-US" sz="2000" dirty="0" err="1" smtClean="0">
                <a:latin typeface="Courier New" pitchFamily="49" charset="0"/>
                <a:cs typeface="Courier New" pitchFamily="49" charset="0"/>
              </a:rPr>
              <a:t>i</a:t>
            </a:r>
            <a:r>
              <a:rPr lang="en-US" sz="2000" dirty="0" smtClean="0">
                <a:latin typeface="Courier New" pitchFamily="49" charset="0"/>
                <a:cs typeface="Courier New" pitchFamily="49" charset="0"/>
              </a:rPr>
              <a:t> = 0, j = 0, k = 0; k &lt; N+M; k++)</a:t>
            </a:r>
          </a:p>
          <a:p>
            <a:pPr marL="0" indent="0">
              <a:buNone/>
            </a:pPr>
            <a:r>
              <a:rPr lang="en-US" sz="2000" dirty="0" smtClean="0">
                <a:latin typeface="Courier New" pitchFamily="49" charset="0"/>
                <a:cs typeface="Courier New" pitchFamily="49" charset="0"/>
              </a:rPr>
              <a:t>      {</a:t>
            </a:r>
          </a:p>
          <a:p>
            <a:pPr marL="0" indent="0">
              <a:buNone/>
            </a:pPr>
            <a:r>
              <a:rPr lang="en-US" sz="2000" dirty="0" smtClean="0">
                <a:latin typeface="Courier New" pitchFamily="49" charset="0"/>
                <a:cs typeface="Courier New" pitchFamily="49" charset="0"/>
              </a:rPr>
              <a:t>        if (</a:t>
            </a:r>
            <a:r>
              <a:rPr lang="en-US" sz="2000" dirty="0" err="1" smtClean="0">
                <a:latin typeface="Courier New" pitchFamily="49" charset="0"/>
                <a:cs typeface="Courier New" pitchFamily="49" charset="0"/>
              </a:rPr>
              <a:t>i</a:t>
            </a:r>
            <a:r>
              <a:rPr lang="en-US" sz="2000" dirty="0" smtClean="0">
                <a:latin typeface="Courier New" pitchFamily="49" charset="0"/>
                <a:cs typeface="Courier New" pitchFamily="49" charset="0"/>
              </a:rPr>
              <a:t> == N) { c[k] = b[j++]; continue; }</a:t>
            </a:r>
          </a:p>
          <a:p>
            <a:pPr marL="0" indent="0">
              <a:buNone/>
            </a:pPr>
            <a:r>
              <a:rPr lang="en-US" sz="2000" dirty="0" smtClean="0">
                <a:latin typeface="Courier New" pitchFamily="49" charset="0"/>
                <a:cs typeface="Courier New" pitchFamily="49" charset="0"/>
              </a:rPr>
              <a:t>        if (j == M) { c[k] = a[</a:t>
            </a:r>
            <a:r>
              <a:rPr lang="en-US" sz="2000" dirty="0" err="1" smtClean="0">
                <a:latin typeface="Courier New" pitchFamily="49" charset="0"/>
                <a:cs typeface="Courier New" pitchFamily="49" charset="0"/>
              </a:rPr>
              <a:t>i</a:t>
            </a:r>
            <a:r>
              <a:rPr lang="en-US" sz="2000" dirty="0" smtClean="0">
                <a:latin typeface="Courier New" pitchFamily="49" charset="0"/>
                <a:cs typeface="Courier New" pitchFamily="49" charset="0"/>
              </a:rPr>
              <a:t>++]; continue; }</a:t>
            </a:r>
          </a:p>
          <a:p>
            <a:pPr marL="0" indent="0">
              <a:buNone/>
            </a:pPr>
            <a:r>
              <a:rPr lang="en-US" sz="2000" dirty="0" smtClean="0">
                <a:latin typeface="Courier New" pitchFamily="49" charset="0"/>
                <a:cs typeface="Courier New" pitchFamily="49" charset="0"/>
              </a:rPr>
              <a:t>        c[k] = (less(a[</a:t>
            </a:r>
            <a:r>
              <a:rPr lang="en-US" sz="2000" dirty="0" err="1" smtClean="0">
                <a:latin typeface="Courier New" pitchFamily="49" charset="0"/>
                <a:cs typeface="Courier New" pitchFamily="49" charset="0"/>
              </a:rPr>
              <a:t>i</a:t>
            </a:r>
            <a:r>
              <a:rPr lang="en-US" sz="2000" dirty="0" smtClean="0">
                <a:latin typeface="Courier New" pitchFamily="49" charset="0"/>
                <a:cs typeface="Courier New" pitchFamily="49" charset="0"/>
              </a:rPr>
              <a:t>], b[j])) ? a[</a:t>
            </a:r>
            <a:r>
              <a:rPr lang="en-US" sz="2000" dirty="0" err="1" smtClean="0">
                <a:latin typeface="Courier New" pitchFamily="49" charset="0"/>
                <a:cs typeface="Courier New" pitchFamily="49" charset="0"/>
              </a:rPr>
              <a:t>i</a:t>
            </a:r>
            <a:r>
              <a:rPr lang="en-US" sz="2000" dirty="0" smtClean="0">
                <a:latin typeface="Courier New" pitchFamily="49" charset="0"/>
                <a:cs typeface="Courier New" pitchFamily="49" charset="0"/>
              </a:rPr>
              <a:t>++] : b[j++];</a:t>
            </a:r>
          </a:p>
          <a:p>
            <a:pPr marL="0" indent="0">
              <a:buNone/>
            </a:pPr>
            <a:r>
              <a:rPr lang="en-US" sz="2000" dirty="0" smtClean="0">
                <a:latin typeface="Courier New" pitchFamily="49" charset="0"/>
                <a:cs typeface="Courier New" pitchFamily="49" charset="0"/>
              </a:rPr>
              <a:t>      }</a:t>
            </a:r>
          </a:p>
          <a:p>
            <a:pPr marL="0" indent="0">
              <a:buNone/>
            </a:pPr>
            <a:r>
              <a:rPr lang="en-US" sz="2000" dirty="0" smtClean="0">
                <a:latin typeface="Courier New" pitchFamily="49" charset="0"/>
                <a:cs typeface="Courier New" pitchFamily="49" charset="0"/>
              </a:rPr>
              <a:t>}</a:t>
            </a:r>
            <a:endParaRPr lang="en-US" sz="2000" dirty="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ED832F3-DCDC-427C-AB5B-6185034DE2BA}" type="slidenum">
              <a:rPr lang="en-US" smtClean="0"/>
              <a:t>24</a:t>
            </a:fld>
            <a:endParaRPr lang="en-US"/>
          </a:p>
        </p:txBody>
      </p:sp>
    </p:spTree>
    <p:extLst>
      <p:ext uri="{BB962C8B-B14F-4D97-AF65-F5344CB8AC3E}">
        <p14:creationId xmlns:p14="http://schemas.microsoft.com/office/powerpoint/2010/main" val="30987920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Ερώτηση</a:t>
            </a:r>
            <a:endParaRPr lang="en-US" dirty="0"/>
          </a:p>
        </p:txBody>
      </p:sp>
      <p:sp>
        <p:nvSpPr>
          <p:cNvPr id="3" name="Content Placeholder 2"/>
          <p:cNvSpPr>
            <a:spLocks noGrp="1"/>
          </p:cNvSpPr>
          <p:nvPr>
            <p:ph idx="1"/>
          </p:nvPr>
        </p:nvSpPr>
        <p:spPr/>
        <p:txBody>
          <a:bodyPr/>
          <a:lstStyle/>
          <a:p>
            <a:r>
              <a:rPr lang="el-GR" dirty="0" smtClean="0"/>
              <a:t>Μπορούμε να αποφύγουμε τη χρήση του τρίτου πίνακα </a:t>
            </a:r>
            <a:r>
              <a:rPr lang="en-US" dirty="0" smtClean="0">
                <a:latin typeface="Courier New" pitchFamily="49" charset="0"/>
                <a:cs typeface="Courier New" pitchFamily="49" charset="0"/>
              </a:rPr>
              <a:t>c</a:t>
            </a:r>
            <a:r>
              <a:rPr lang="en-US" dirty="0" smtClean="0"/>
              <a:t> </a:t>
            </a:r>
            <a:r>
              <a:rPr lang="el-GR" dirty="0" smtClean="0"/>
              <a:t>κάνοντας </a:t>
            </a:r>
            <a:r>
              <a:rPr lang="el-GR" b="1" dirty="0" smtClean="0"/>
              <a:t>επιτόπου συγχώνευση</a:t>
            </a:r>
            <a:r>
              <a:rPr lang="el-GR" dirty="0" smtClean="0"/>
              <a:t>;</a:t>
            </a:r>
          </a:p>
          <a:p>
            <a:r>
              <a:rPr lang="el-GR" dirty="0" smtClean="0"/>
              <a:t>Για παράδειγμα, μπορούμε να συγχωνεύσουμε τους πίνακες </a:t>
            </a:r>
            <a:r>
              <a:rPr lang="en-US" dirty="0" smtClean="0">
                <a:latin typeface="Courier New" pitchFamily="49" charset="0"/>
                <a:cs typeface="Courier New" pitchFamily="49" charset="0"/>
              </a:rPr>
              <a:t>a[l], …, a[m] </a:t>
            </a:r>
            <a:r>
              <a:rPr lang="el-GR" dirty="0" smtClean="0"/>
              <a:t>και </a:t>
            </a:r>
            <a:r>
              <a:rPr lang="en-US" dirty="0" smtClean="0">
                <a:latin typeface="Courier New" pitchFamily="49" charset="0"/>
                <a:cs typeface="Courier New" pitchFamily="49" charset="0"/>
              </a:rPr>
              <a:t>a[m+1], …, a[r] </a:t>
            </a:r>
            <a:r>
              <a:rPr lang="el-GR" dirty="0" smtClean="0"/>
              <a:t>μετακινώντας τα στοιχεία στις κατάλληλες θέσεις του πίνακα </a:t>
            </a:r>
            <a:r>
              <a:rPr lang="en-US" dirty="0" smtClean="0">
                <a:latin typeface="Courier New" pitchFamily="49" charset="0"/>
                <a:cs typeface="Courier New" pitchFamily="49" charset="0"/>
              </a:rPr>
              <a:t>a[l], …, a[r];</a:t>
            </a:r>
            <a:endParaRPr lang="en-US" dirty="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ED832F3-DCDC-427C-AB5B-6185034DE2BA}" type="slidenum">
              <a:rPr lang="en-US" smtClean="0"/>
              <a:t>25</a:t>
            </a:fld>
            <a:endParaRPr lang="en-US"/>
          </a:p>
        </p:txBody>
      </p:sp>
    </p:spTree>
    <p:extLst>
      <p:ext uri="{BB962C8B-B14F-4D97-AF65-F5344CB8AC3E}">
        <p14:creationId xmlns:p14="http://schemas.microsoft.com/office/powerpoint/2010/main" val="36854613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Απάντηση</a:t>
            </a:r>
            <a:endParaRPr lang="en-US" dirty="0"/>
          </a:p>
        </p:txBody>
      </p:sp>
      <p:sp>
        <p:nvSpPr>
          <p:cNvPr id="3" name="Content Placeholder 2"/>
          <p:cNvSpPr>
            <a:spLocks noGrp="1"/>
          </p:cNvSpPr>
          <p:nvPr>
            <p:ph idx="1"/>
          </p:nvPr>
        </p:nvSpPr>
        <p:spPr/>
        <p:txBody>
          <a:bodyPr/>
          <a:lstStyle/>
          <a:p>
            <a:r>
              <a:rPr lang="el-GR" dirty="0" smtClean="0"/>
              <a:t>Η απάντηση είναι ναι, όμως οι λύσεις που είναι γνωστές γι αυτό το πρόβλημα είναι αρκετά πολύπλοκες και δεν θα τις παρουσιάσουμε.</a:t>
            </a:r>
            <a:endParaRPr lang="en-US" dirty="0"/>
          </a:p>
        </p:txBody>
      </p:sp>
      <p:sp>
        <p:nvSpPr>
          <p:cNvPr id="4" name="Footer Placeholder 3"/>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ED832F3-DCDC-427C-AB5B-6185034DE2BA}" type="slidenum">
              <a:rPr lang="en-US" smtClean="0"/>
              <a:t>26</a:t>
            </a:fld>
            <a:endParaRPr lang="en-US"/>
          </a:p>
        </p:txBody>
      </p:sp>
    </p:spTree>
    <p:extLst>
      <p:ext uri="{BB962C8B-B14F-4D97-AF65-F5344CB8AC3E}">
        <p14:creationId xmlns:p14="http://schemas.microsoft.com/office/powerpoint/2010/main" val="11856370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Αφαιρετική Επιτόπου Συγχώνευση</a:t>
            </a:r>
            <a:endParaRPr lang="en-US" dirty="0"/>
          </a:p>
        </p:txBody>
      </p:sp>
      <p:sp>
        <p:nvSpPr>
          <p:cNvPr id="3" name="Content Placeholder 2"/>
          <p:cNvSpPr>
            <a:spLocks noGrp="1"/>
          </p:cNvSpPr>
          <p:nvPr>
            <p:ph idx="1"/>
          </p:nvPr>
        </p:nvSpPr>
        <p:spPr/>
        <p:txBody>
          <a:bodyPr>
            <a:normAutofit fontScale="92500" lnSpcReduction="10000"/>
          </a:bodyPr>
          <a:lstStyle/>
          <a:p>
            <a:r>
              <a:rPr lang="el-GR" dirty="0" smtClean="0"/>
              <a:t>Θα χρησιμοποιήσουμε την </a:t>
            </a:r>
            <a:r>
              <a:rPr lang="el-GR" b="1" dirty="0" smtClean="0"/>
              <a:t>αφαίρεση (</a:t>
            </a:r>
            <a:r>
              <a:rPr lang="en-US" b="1" dirty="0" smtClean="0"/>
              <a:t>abstraction)</a:t>
            </a:r>
            <a:r>
              <a:rPr lang="en-US" dirty="0" smtClean="0"/>
              <a:t> </a:t>
            </a:r>
            <a:r>
              <a:rPr lang="el-GR" dirty="0" smtClean="0"/>
              <a:t>της επιτόπου συγχώνευσης στον αλγόριθμος ταξινόμησης που θα μελετήσουμε ως εξής.</a:t>
            </a:r>
          </a:p>
          <a:p>
            <a:r>
              <a:rPr lang="el-GR" dirty="0" smtClean="0"/>
              <a:t>Θα αντιγράψουμε αρχικά τους δύο πίνακες σε ένα βοηθητικό πίνακα </a:t>
            </a:r>
            <a:r>
              <a:rPr lang="en-US" dirty="0" smtClean="0">
                <a:latin typeface="Courier New" pitchFamily="49" charset="0"/>
                <a:cs typeface="Courier New" pitchFamily="49" charset="0"/>
              </a:rPr>
              <a:t>aux</a:t>
            </a:r>
            <a:r>
              <a:rPr lang="en-US" dirty="0" smtClean="0"/>
              <a:t> </a:t>
            </a:r>
            <a:r>
              <a:rPr lang="el-GR" dirty="0" smtClean="0"/>
              <a:t>και μετά θα τους συγχωνεύσουμε προσπαθώντας να αποφύγουμε μια αδυναμία του βασικού αλγόριθμου συγχώνευσης που υλοποιεί η συνάρτηση </a:t>
            </a:r>
            <a:r>
              <a:rPr lang="en-US" dirty="0" err="1" smtClean="0">
                <a:latin typeface="Courier New" pitchFamily="49" charset="0"/>
                <a:cs typeface="Courier New" pitchFamily="49" charset="0"/>
              </a:rPr>
              <a:t>mergeAB</a:t>
            </a:r>
            <a:r>
              <a:rPr lang="en-US" dirty="0" smtClean="0"/>
              <a:t>.</a:t>
            </a:r>
            <a:endParaRPr lang="en-US" dirty="0"/>
          </a:p>
        </p:txBody>
      </p:sp>
      <p:sp>
        <p:nvSpPr>
          <p:cNvPr id="4" name="Footer Placeholder 3"/>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ED832F3-DCDC-427C-AB5B-6185034DE2BA}" type="slidenum">
              <a:rPr lang="en-US" smtClean="0"/>
              <a:t>27</a:t>
            </a:fld>
            <a:endParaRPr lang="en-US"/>
          </a:p>
        </p:txBody>
      </p:sp>
    </p:spTree>
    <p:extLst>
      <p:ext uri="{BB962C8B-B14F-4D97-AF65-F5344CB8AC3E}">
        <p14:creationId xmlns:p14="http://schemas.microsoft.com/office/powerpoint/2010/main" val="21426083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Ερώτηση</a:t>
            </a:r>
            <a:endParaRPr lang="en-US" dirty="0"/>
          </a:p>
        </p:txBody>
      </p:sp>
      <p:sp>
        <p:nvSpPr>
          <p:cNvPr id="3" name="Content Placeholder 2"/>
          <p:cNvSpPr>
            <a:spLocks noGrp="1"/>
          </p:cNvSpPr>
          <p:nvPr>
            <p:ph idx="1"/>
          </p:nvPr>
        </p:nvSpPr>
        <p:spPr/>
        <p:txBody>
          <a:bodyPr/>
          <a:lstStyle/>
          <a:p>
            <a:r>
              <a:rPr lang="el-GR" dirty="0" smtClean="0"/>
              <a:t>Στη συνάρτηση </a:t>
            </a:r>
            <a:r>
              <a:rPr lang="en-US" dirty="0" err="1" smtClean="0">
                <a:latin typeface="Courier New" pitchFamily="49" charset="0"/>
                <a:cs typeface="Courier New" pitchFamily="49" charset="0"/>
              </a:rPr>
              <a:t>mergeAB</a:t>
            </a:r>
            <a:r>
              <a:rPr lang="en-US" dirty="0" smtClean="0"/>
              <a:t>, </a:t>
            </a:r>
            <a:r>
              <a:rPr lang="el-GR" dirty="0" smtClean="0"/>
              <a:t>πώς μπορούμε να αποφύγουμε τους δύο ελέγχους (εντολές </a:t>
            </a:r>
            <a:r>
              <a:rPr lang="en-US" dirty="0" smtClean="0">
                <a:latin typeface="Courier New" pitchFamily="49" charset="0"/>
                <a:cs typeface="Courier New" pitchFamily="49" charset="0"/>
              </a:rPr>
              <a:t>if</a:t>
            </a:r>
            <a:r>
              <a:rPr lang="en-US" dirty="0" smtClean="0"/>
              <a:t>) </a:t>
            </a:r>
            <a:r>
              <a:rPr lang="el-GR" dirty="0" smtClean="0"/>
              <a:t>για τον προσδιορισμό του πότε έχουμε φτάσει στα άκρα των δύο πινάκων εισόδου;</a:t>
            </a:r>
          </a:p>
          <a:p>
            <a:r>
              <a:rPr lang="el-GR" dirty="0" smtClean="0"/>
              <a:t>Η παρουσία αυτών των δύο ελέγχων, που κατά την εκτέλεση του αλγόριθμου συνήθως αποτυγχάνουν, είναι μια αδυναμία της συνάρτησης </a:t>
            </a:r>
            <a:r>
              <a:rPr lang="en-US" dirty="0" err="1" smtClean="0">
                <a:latin typeface="Courier New" pitchFamily="49" charset="0"/>
                <a:cs typeface="Courier New" pitchFamily="49" charset="0"/>
              </a:rPr>
              <a:t>mergeAB</a:t>
            </a:r>
            <a:r>
              <a:rPr lang="el-GR" dirty="0" smtClean="0">
                <a:latin typeface="Courier New" pitchFamily="49" charset="0"/>
                <a:cs typeface="Courier New" pitchFamily="49" charset="0"/>
              </a:rPr>
              <a:t>.</a:t>
            </a:r>
            <a:endParaRPr lang="en-US" dirty="0"/>
          </a:p>
        </p:txBody>
      </p:sp>
      <p:sp>
        <p:nvSpPr>
          <p:cNvPr id="4" name="Footer Placeholder 3"/>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ED832F3-DCDC-427C-AB5B-6185034DE2BA}" type="slidenum">
              <a:rPr lang="en-US" smtClean="0"/>
              <a:t>28</a:t>
            </a:fld>
            <a:endParaRPr lang="en-US"/>
          </a:p>
        </p:txBody>
      </p:sp>
    </p:spTree>
    <p:extLst>
      <p:ext uri="{BB962C8B-B14F-4D97-AF65-F5344CB8AC3E}">
        <p14:creationId xmlns:p14="http://schemas.microsoft.com/office/powerpoint/2010/main" val="260909773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Απάντηση</a:t>
            </a:r>
            <a:endParaRPr lang="en-US" dirty="0"/>
          </a:p>
        </p:txBody>
      </p:sp>
      <p:sp>
        <p:nvSpPr>
          <p:cNvPr id="3" name="Content Placeholder 2"/>
          <p:cNvSpPr>
            <a:spLocks noGrp="1"/>
          </p:cNvSpPr>
          <p:nvPr>
            <p:ph idx="1"/>
          </p:nvPr>
        </p:nvSpPr>
        <p:spPr/>
        <p:txBody>
          <a:bodyPr>
            <a:normAutofit fontScale="85000" lnSpcReduction="20000"/>
          </a:bodyPr>
          <a:lstStyle/>
          <a:p>
            <a:r>
              <a:rPr lang="el-GR" dirty="0" smtClean="0"/>
              <a:t>Μπορούμε να προσθέσουμε στα άκρα των δύο πινάκων </a:t>
            </a:r>
            <a:r>
              <a:rPr lang="en-US" dirty="0" smtClean="0">
                <a:latin typeface="Courier New" pitchFamily="49" charset="0"/>
                <a:cs typeface="Courier New" pitchFamily="49" charset="0"/>
              </a:rPr>
              <a:t>a</a:t>
            </a:r>
            <a:r>
              <a:rPr lang="en-US" dirty="0" smtClean="0"/>
              <a:t> </a:t>
            </a:r>
            <a:r>
              <a:rPr lang="el-GR" dirty="0" smtClean="0"/>
              <a:t>και </a:t>
            </a:r>
            <a:r>
              <a:rPr lang="en-US" dirty="0" smtClean="0">
                <a:latin typeface="Courier New" pitchFamily="49" charset="0"/>
                <a:cs typeface="Courier New" pitchFamily="49" charset="0"/>
              </a:rPr>
              <a:t>b</a:t>
            </a:r>
            <a:r>
              <a:rPr lang="en-US" dirty="0" smtClean="0"/>
              <a:t> </a:t>
            </a:r>
            <a:r>
              <a:rPr lang="el-GR" dirty="0" smtClean="0"/>
              <a:t>δύο </a:t>
            </a:r>
            <a:r>
              <a:rPr lang="el-GR" b="1" dirty="0" smtClean="0"/>
              <a:t>τιμές φρουρούς </a:t>
            </a:r>
            <a:r>
              <a:rPr lang="en-US" b="1" dirty="0" smtClean="0"/>
              <a:t>(sentinels)</a:t>
            </a:r>
            <a:r>
              <a:rPr lang="el-GR" b="1" dirty="0"/>
              <a:t> </a:t>
            </a:r>
            <a:r>
              <a:rPr lang="el-GR" dirty="0" smtClean="0"/>
              <a:t>που είναι μεγαλύτερες από τις τιμές όλων των άλλων κλειδιών.</a:t>
            </a:r>
          </a:p>
          <a:p>
            <a:r>
              <a:rPr lang="el-GR" dirty="0" smtClean="0"/>
              <a:t>Τότε οι έλεγχοι μπορούν να αφαιρεθούν επειδή όταν εξαντληθούν τα στοιχεία του πίνακα </a:t>
            </a:r>
            <a:r>
              <a:rPr lang="en-US" dirty="0" smtClean="0">
                <a:latin typeface="Courier New" pitchFamily="49" charset="0"/>
                <a:cs typeface="Courier New" pitchFamily="49" charset="0"/>
              </a:rPr>
              <a:t>a</a:t>
            </a:r>
            <a:r>
              <a:rPr lang="en-US" dirty="0" smtClean="0"/>
              <a:t> </a:t>
            </a:r>
            <a:r>
              <a:rPr lang="el-GR" dirty="0" smtClean="0"/>
              <a:t>(αντίστοιχα, </a:t>
            </a:r>
            <a:r>
              <a:rPr lang="en-US" dirty="0" smtClean="0">
                <a:latin typeface="Courier New" pitchFamily="49" charset="0"/>
                <a:cs typeface="Courier New" pitchFamily="49" charset="0"/>
              </a:rPr>
              <a:t>b</a:t>
            </a:r>
            <a:r>
              <a:rPr lang="en-US" dirty="0" smtClean="0"/>
              <a:t>)</a:t>
            </a:r>
            <a:r>
              <a:rPr lang="el-GR" dirty="0" smtClean="0"/>
              <a:t>, η τιμή φρουρός θα φροντίσει ώστε τα επόμενα στοιχεία του πίνακα </a:t>
            </a:r>
            <a:r>
              <a:rPr lang="en-US" dirty="0" smtClean="0">
                <a:latin typeface="Courier New" pitchFamily="49" charset="0"/>
                <a:cs typeface="Courier New" pitchFamily="49" charset="0"/>
              </a:rPr>
              <a:t>c</a:t>
            </a:r>
            <a:r>
              <a:rPr lang="en-US" dirty="0" smtClean="0"/>
              <a:t> </a:t>
            </a:r>
            <a:r>
              <a:rPr lang="el-GR" dirty="0" smtClean="0"/>
              <a:t>να ληφθούν από τον </a:t>
            </a:r>
            <a:r>
              <a:rPr lang="en-US" dirty="0" smtClean="0">
                <a:latin typeface="Courier New" pitchFamily="49" charset="0"/>
                <a:cs typeface="Courier New" pitchFamily="49" charset="0"/>
              </a:rPr>
              <a:t>b</a:t>
            </a:r>
            <a:r>
              <a:rPr lang="en-US" dirty="0" smtClean="0"/>
              <a:t> (</a:t>
            </a:r>
            <a:r>
              <a:rPr lang="el-GR" dirty="0" smtClean="0"/>
              <a:t>αντίστοιχα, </a:t>
            </a:r>
            <a:r>
              <a:rPr lang="en-US" dirty="0" smtClean="0">
                <a:latin typeface="Courier New" pitchFamily="49" charset="0"/>
                <a:cs typeface="Courier New" pitchFamily="49" charset="0"/>
              </a:rPr>
              <a:t>a</a:t>
            </a:r>
            <a:r>
              <a:rPr lang="en-US" dirty="0" smtClean="0"/>
              <a:t>), </a:t>
            </a:r>
            <a:r>
              <a:rPr lang="el-GR" dirty="0" smtClean="0"/>
              <a:t>μέχρι να ολοκληρωθεί η συγχώνευση.</a:t>
            </a:r>
            <a:endParaRPr lang="en-US" dirty="0" smtClean="0"/>
          </a:p>
          <a:p>
            <a:r>
              <a:rPr lang="el-GR" dirty="0" smtClean="0"/>
              <a:t>Ωστόσο, δεν είναι πάντοτε δυνατό να χρησιμοποιούμε τιμές φρουρούς, επειδή μπορεί να μην είναι εύκολο να γνωρίζουμε το μεγαλύτερο κλειδί.</a:t>
            </a:r>
            <a:endParaRPr lang="en-US" dirty="0"/>
          </a:p>
        </p:txBody>
      </p:sp>
      <p:sp>
        <p:nvSpPr>
          <p:cNvPr id="4" name="Footer Placeholder 3"/>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ED832F3-DCDC-427C-AB5B-6185034DE2BA}" type="slidenum">
              <a:rPr lang="en-US" smtClean="0"/>
              <a:t>29</a:t>
            </a:fld>
            <a:endParaRPr lang="en-US"/>
          </a:p>
        </p:txBody>
      </p:sp>
    </p:spTree>
    <p:extLst>
      <p:ext uri="{BB962C8B-B14F-4D97-AF65-F5344CB8AC3E}">
        <p14:creationId xmlns:p14="http://schemas.microsoft.com/office/powerpoint/2010/main" val="1225470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Courier New" pitchFamily="49" charset="0"/>
                <a:cs typeface="Courier New" pitchFamily="49" charset="0"/>
              </a:rPr>
              <a:t>treesort</a:t>
            </a:r>
            <a:endParaRPr lang="en-US" dirty="0">
              <a:latin typeface="Courier New" pitchFamily="49" charset="0"/>
              <a:cs typeface="Courier New" pitchFamily="49" charset="0"/>
            </a:endParaRPr>
          </a:p>
        </p:txBody>
      </p:sp>
      <p:sp>
        <p:nvSpPr>
          <p:cNvPr id="3" name="Content Placeholder 2"/>
          <p:cNvSpPr>
            <a:spLocks noGrp="1"/>
          </p:cNvSpPr>
          <p:nvPr>
            <p:ph idx="1"/>
          </p:nvPr>
        </p:nvSpPr>
        <p:spPr/>
        <p:txBody>
          <a:bodyPr>
            <a:normAutofit fontScale="92500"/>
          </a:bodyPr>
          <a:lstStyle/>
          <a:p>
            <a:r>
              <a:rPr lang="el-GR" dirty="0" smtClean="0"/>
              <a:t>Στον αλγόριθμο ταξινόμησης </a:t>
            </a:r>
            <a:r>
              <a:rPr lang="en-US" dirty="0" err="1" smtClean="0">
                <a:latin typeface="Courier New" pitchFamily="49" charset="0"/>
                <a:cs typeface="Courier New" pitchFamily="49" charset="0"/>
              </a:rPr>
              <a:t>treesort</a:t>
            </a:r>
            <a:r>
              <a:rPr lang="en-US" dirty="0" smtClean="0"/>
              <a:t> </a:t>
            </a:r>
            <a:r>
              <a:rPr lang="el-GR" dirty="0" smtClean="0"/>
              <a:t>παίρνουμε τα στοιχεία του μη ταξινομημένου πίνακα, και τα εισάγουμε ένα προς ένα σε ένα, αρχικά κενό, </a:t>
            </a:r>
            <a:r>
              <a:rPr lang="el-GR" b="1" dirty="0" smtClean="0"/>
              <a:t>δέντρο δυαδικής αναζήτησης</a:t>
            </a:r>
            <a:r>
              <a:rPr lang="el-GR" dirty="0" smtClean="0"/>
              <a:t>.</a:t>
            </a:r>
          </a:p>
          <a:p>
            <a:r>
              <a:rPr lang="el-GR" dirty="0" smtClean="0"/>
              <a:t>Μετά κάνουμε μια </a:t>
            </a:r>
            <a:r>
              <a:rPr lang="el-GR" b="1" dirty="0" err="1" smtClean="0"/>
              <a:t>ενδοδιατεταγμένη</a:t>
            </a:r>
            <a:r>
              <a:rPr lang="el-GR" b="1" dirty="0" smtClean="0"/>
              <a:t> (</a:t>
            </a:r>
            <a:r>
              <a:rPr lang="en-US" b="1" dirty="0" err="1" smtClean="0"/>
              <a:t>inorder</a:t>
            </a:r>
            <a:r>
              <a:rPr lang="en-US" b="1" dirty="0" smtClean="0"/>
              <a:t>) </a:t>
            </a:r>
            <a:r>
              <a:rPr lang="el-GR" dirty="0" smtClean="0"/>
              <a:t>διάσχιση του δέντρου η οποία μας δίνει τα στοιχεία σε αύξουσα σειρά, και τα αντιγράφουμε πίσω στον πίνακα ταξινομημένα.</a:t>
            </a:r>
            <a:endParaRPr lang="en-US" dirty="0"/>
          </a:p>
        </p:txBody>
      </p:sp>
    </p:spTree>
    <p:extLst>
      <p:ext uri="{BB962C8B-B14F-4D97-AF65-F5344CB8AC3E}">
        <p14:creationId xmlns:p14="http://schemas.microsoft.com/office/powerpoint/2010/main" val="42759728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Αποδοτική Συγχώνευση Χωρίς Τιμές Φρουρούς</a:t>
            </a:r>
            <a:endParaRPr lang="en-US" dirty="0"/>
          </a:p>
        </p:txBody>
      </p:sp>
      <p:sp>
        <p:nvSpPr>
          <p:cNvPr id="3" name="Content Placeholder 2"/>
          <p:cNvSpPr>
            <a:spLocks noGrp="1"/>
          </p:cNvSpPr>
          <p:nvPr>
            <p:ph idx="1"/>
          </p:nvPr>
        </p:nvSpPr>
        <p:spPr/>
        <p:txBody>
          <a:bodyPr>
            <a:normAutofit fontScale="77500" lnSpcReduction="20000"/>
          </a:bodyPr>
          <a:lstStyle/>
          <a:p>
            <a:r>
              <a:rPr lang="el-GR" dirty="0" smtClean="0"/>
              <a:t>Θα υλοποιήσουμε την αφαίρεση της επιτόπου συγχώνευσης χρησιμοποιώντας την ακόλουθη μέθοδο.</a:t>
            </a:r>
          </a:p>
          <a:p>
            <a:r>
              <a:rPr lang="el-GR" dirty="0" smtClean="0"/>
              <a:t>Θα χρησιμοποιήσουμε ένα βοηθητικό πίνακα </a:t>
            </a:r>
            <a:r>
              <a:rPr lang="en-US" dirty="0" smtClean="0">
                <a:latin typeface="Courier New" pitchFamily="49" charset="0"/>
                <a:cs typeface="Courier New" pitchFamily="49" charset="0"/>
              </a:rPr>
              <a:t>aux</a:t>
            </a:r>
            <a:r>
              <a:rPr lang="el-GR" dirty="0" smtClean="0">
                <a:latin typeface="Courier New" pitchFamily="49" charset="0"/>
                <a:cs typeface="Courier New" pitchFamily="49" charset="0"/>
              </a:rPr>
              <a:t>[</a:t>
            </a:r>
            <a:r>
              <a:rPr lang="en-US" dirty="0" smtClean="0">
                <a:latin typeface="Courier New" pitchFamily="49" charset="0"/>
                <a:cs typeface="Courier New" pitchFamily="49" charset="0"/>
              </a:rPr>
              <a:t>r]</a:t>
            </a:r>
            <a:r>
              <a:rPr lang="el-GR" dirty="0" smtClean="0"/>
              <a:t> ο οποίος θα περιέχει στην αρχή του </a:t>
            </a:r>
            <a:r>
              <a:rPr lang="el-GR" smtClean="0"/>
              <a:t>τον ταξινομημένο πίνακα </a:t>
            </a:r>
            <a:r>
              <a:rPr lang="en-US" dirty="0" smtClean="0">
                <a:latin typeface="Courier New" pitchFamily="49" charset="0"/>
                <a:cs typeface="Courier New" pitchFamily="49" charset="0"/>
              </a:rPr>
              <a:t>a</a:t>
            </a:r>
            <a:r>
              <a:rPr lang="el-GR" dirty="0" smtClean="0">
                <a:latin typeface="Courier New" pitchFamily="49" charset="0"/>
                <a:cs typeface="Courier New" pitchFamily="49" charset="0"/>
              </a:rPr>
              <a:t>[</a:t>
            </a:r>
            <a:r>
              <a:rPr lang="en-US" dirty="0" smtClean="0">
                <a:latin typeface="Courier New" pitchFamily="49" charset="0"/>
                <a:cs typeface="Courier New" pitchFamily="49" charset="0"/>
              </a:rPr>
              <a:t>l</a:t>
            </a:r>
            <a:r>
              <a:rPr lang="el-GR" dirty="0" smtClean="0">
                <a:latin typeface="Courier New" pitchFamily="49" charset="0"/>
                <a:cs typeface="Courier New" pitchFamily="49" charset="0"/>
              </a:rPr>
              <a:t>], …, </a:t>
            </a:r>
            <a:r>
              <a:rPr lang="en-US" dirty="0" smtClean="0">
                <a:latin typeface="Courier New" pitchFamily="49" charset="0"/>
                <a:cs typeface="Courier New" pitchFamily="49" charset="0"/>
              </a:rPr>
              <a:t>a[m]</a:t>
            </a:r>
            <a:r>
              <a:rPr lang="el-GR" dirty="0" smtClean="0">
                <a:latin typeface="Courier New" pitchFamily="49" charset="0"/>
                <a:cs typeface="Courier New" pitchFamily="49" charset="0"/>
              </a:rPr>
              <a:t> </a:t>
            </a:r>
            <a:r>
              <a:rPr lang="el-GR" dirty="0" smtClean="0"/>
              <a:t>και στη συνέχεια τον πίνακα </a:t>
            </a:r>
            <a:r>
              <a:rPr lang="en-US" dirty="0" smtClean="0">
                <a:latin typeface="Courier New" pitchFamily="49" charset="0"/>
                <a:cs typeface="Courier New" pitchFamily="49" charset="0"/>
              </a:rPr>
              <a:t>a[m+1], …, a[r] </a:t>
            </a:r>
            <a:r>
              <a:rPr lang="el-GR" b="1" dirty="0" smtClean="0"/>
              <a:t>ταξινομημένο σε αντίστροφη σειρά</a:t>
            </a:r>
            <a:r>
              <a:rPr lang="el-GR" dirty="0" smtClean="0"/>
              <a:t>.</a:t>
            </a:r>
          </a:p>
          <a:p>
            <a:r>
              <a:rPr lang="el-GR" dirty="0" smtClean="0"/>
              <a:t>Μ’ αυτό τον τρόπο, όταν κάνουμε συγχώνευση, ο δείκτης που διατρέχει τον δεύτερο πίνακα μετακινείται από τα δεξιά προς τα αριστερά. Αυτή η διάταξη κάνει το μεγαλύτερο στοιχείο των δύο πινάκων (ανεξάρτητα από τον πίνακα που βρίσκεται) να λειτουργεί ως τιμή φρουρός για τον άλλο πίνακα.</a:t>
            </a:r>
            <a:endParaRPr lang="en-US" dirty="0" smtClean="0"/>
          </a:p>
        </p:txBody>
      </p:sp>
      <p:sp>
        <p:nvSpPr>
          <p:cNvPr id="4" name="Footer Placeholder 3"/>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ED832F3-DCDC-427C-AB5B-6185034DE2BA}" type="slidenum">
              <a:rPr lang="en-US" smtClean="0"/>
              <a:t>30</a:t>
            </a:fld>
            <a:endParaRPr lang="en-US"/>
          </a:p>
        </p:txBody>
      </p:sp>
    </p:spTree>
    <p:extLst>
      <p:ext uri="{BB962C8B-B14F-4D97-AF65-F5344CB8AC3E}">
        <p14:creationId xmlns:p14="http://schemas.microsoft.com/office/powerpoint/2010/main" val="269806514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Παράδειγμα</a:t>
            </a:r>
            <a:r>
              <a:rPr lang="en-US" dirty="0"/>
              <a:t> </a:t>
            </a:r>
            <a:r>
              <a:rPr lang="el-GR" dirty="0" smtClean="0"/>
              <a:t>Συγχώνευσης των Πινάκων </a:t>
            </a:r>
            <a:r>
              <a:rPr lang="en-US" dirty="0" smtClean="0"/>
              <a:t>A   R   S   T</a:t>
            </a:r>
            <a:r>
              <a:rPr lang="el-GR" dirty="0" smtClean="0"/>
              <a:t> και </a:t>
            </a:r>
            <a:r>
              <a:rPr lang="en-US" dirty="0" smtClean="0"/>
              <a:t>G   I   N</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A   R   S   T   G   I   N</a:t>
            </a:r>
          </a:p>
          <a:p>
            <a:pPr marL="0" indent="0">
              <a:buNone/>
            </a:pPr>
            <a:endParaRPr lang="en-US" dirty="0"/>
          </a:p>
          <a:p>
            <a:pPr marL="0" indent="0">
              <a:buNone/>
            </a:pPr>
            <a:r>
              <a:rPr lang="en-US" dirty="0" smtClean="0"/>
              <a:t>A   R   S   T   N   I   G</a:t>
            </a:r>
          </a:p>
          <a:p>
            <a:pPr marL="0" indent="0">
              <a:buNone/>
            </a:pPr>
            <a:r>
              <a:rPr lang="en-US" dirty="0"/>
              <a:t> </a:t>
            </a:r>
            <a:r>
              <a:rPr lang="en-US" dirty="0" smtClean="0"/>
              <a:t>     R   S   T   N   I   G   A</a:t>
            </a:r>
          </a:p>
          <a:p>
            <a:pPr marL="0" indent="0">
              <a:buNone/>
            </a:pPr>
            <a:r>
              <a:rPr lang="en-US" dirty="0"/>
              <a:t> </a:t>
            </a:r>
            <a:r>
              <a:rPr lang="en-US" dirty="0" smtClean="0"/>
              <a:t>     R   S   T   N   I         A   G</a:t>
            </a:r>
          </a:p>
          <a:p>
            <a:pPr marL="0" indent="0">
              <a:buNone/>
            </a:pPr>
            <a:r>
              <a:rPr lang="en-US" dirty="0"/>
              <a:t> </a:t>
            </a:r>
            <a:r>
              <a:rPr lang="en-US" dirty="0" smtClean="0"/>
              <a:t>     R   S   T   N             A   G   I</a:t>
            </a:r>
          </a:p>
          <a:p>
            <a:pPr marL="0" indent="0">
              <a:buNone/>
            </a:pPr>
            <a:r>
              <a:rPr lang="en-US" dirty="0"/>
              <a:t> </a:t>
            </a:r>
            <a:r>
              <a:rPr lang="en-US" dirty="0" smtClean="0"/>
              <a:t>          S   T                   A   G   I   N   R</a:t>
            </a:r>
          </a:p>
          <a:p>
            <a:pPr marL="0" indent="0">
              <a:buNone/>
            </a:pPr>
            <a:r>
              <a:rPr lang="en-US" dirty="0"/>
              <a:t> </a:t>
            </a:r>
            <a:r>
              <a:rPr lang="en-US" dirty="0" smtClean="0"/>
              <a:t>               T                   A   G   I   N   R   S</a:t>
            </a:r>
          </a:p>
          <a:p>
            <a:pPr marL="0" indent="0">
              <a:buNone/>
            </a:pPr>
            <a:r>
              <a:rPr lang="en-US" dirty="0"/>
              <a:t> </a:t>
            </a:r>
            <a:r>
              <a:rPr lang="en-US" dirty="0" smtClean="0"/>
              <a:t>                                    A   G   I   N   R   S   T</a:t>
            </a:r>
            <a:endParaRPr lang="en-US" dirty="0"/>
          </a:p>
        </p:txBody>
      </p:sp>
      <p:sp>
        <p:nvSpPr>
          <p:cNvPr id="4" name="Footer Placeholder 3"/>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ED832F3-DCDC-427C-AB5B-6185034DE2BA}" type="slidenum">
              <a:rPr lang="en-US" smtClean="0"/>
              <a:t>31</a:t>
            </a:fld>
            <a:endParaRPr lang="en-US"/>
          </a:p>
        </p:txBody>
      </p:sp>
    </p:spTree>
    <p:extLst>
      <p:ext uri="{BB962C8B-B14F-4D97-AF65-F5344CB8AC3E}">
        <p14:creationId xmlns:p14="http://schemas.microsoft.com/office/powerpoint/2010/main" val="254839191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smtClean="0"/>
              <a:t>Διτονικές</a:t>
            </a:r>
            <a:r>
              <a:rPr lang="el-GR" dirty="0" smtClean="0"/>
              <a:t> Ακολουθίες</a:t>
            </a:r>
            <a:endParaRPr lang="en-US" dirty="0"/>
          </a:p>
        </p:txBody>
      </p:sp>
      <p:sp>
        <p:nvSpPr>
          <p:cNvPr id="3" name="Content Placeholder 2"/>
          <p:cNvSpPr>
            <a:spLocks noGrp="1"/>
          </p:cNvSpPr>
          <p:nvPr>
            <p:ph idx="1"/>
          </p:nvPr>
        </p:nvSpPr>
        <p:spPr/>
        <p:txBody>
          <a:bodyPr/>
          <a:lstStyle/>
          <a:p>
            <a:r>
              <a:rPr lang="el-GR" dirty="0" smtClean="0"/>
              <a:t>Μια ακολουθία κλειδιών λέγεται </a:t>
            </a:r>
            <a:r>
              <a:rPr lang="el-GR" b="1" dirty="0" err="1" smtClean="0"/>
              <a:t>διτονική</a:t>
            </a:r>
            <a:r>
              <a:rPr lang="el-GR" b="1" dirty="0" smtClean="0"/>
              <a:t> </a:t>
            </a:r>
            <a:r>
              <a:rPr lang="en-US" b="1" dirty="0" smtClean="0"/>
              <a:t>(</a:t>
            </a:r>
            <a:r>
              <a:rPr lang="en-US" b="1" dirty="0" err="1" smtClean="0"/>
              <a:t>bitonic</a:t>
            </a:r>
            <a:r>
              <a:rPr lang="en-US" b="1" dirty="0" smtClean="0"/>
              <a:t>)</a:t>
            </a:r>
            <a:r>
              <a:rPr lang="en-US" dirty="0" smtClean="0"/>
              <a:t> </a:t>
            </a:r>
            <a:r>
              <a:rPr lang="el-GR" dirty="0" smtClean="0"/>
              <a:t>αν πρώτα αυξάνεται και μετά μειώνεται ή αντίστροφα.</a:t>
            </a:r>
          </a:p>
          <a:p>
            <a:r>
              <a:rPr lang="el-GR" dirty="0" smtClean="0"/>
              <a:t>Η προηγούμενη μέθοδος συγχώνευσης δημιουργεί μια </a:t>
            </a:r>
            <a:r>
              <a:rPr lang="el-GR" dirty="0" err="1" smtClean="0"/>
              <a:t>διτονική</a:t>
            </a:r>
            <a:r>
              <a:rPr lang="el-GR" dirty="0" smtClean="0"/>
              <a:t> ακολουθία π.χ., </a:t>
            </a:r>
            <a:endParaRPr lang="en-US" dirty="0" smtClean="0"/>
          </a:p>
          <a:p>
            <a:pPr marL="0" indent="0">
              <a:buNone/>
            </a:pPr>
            <a:r>
              <a:rPr lang="en-US" dirty="0"/>
              <a:t> </a:t>
            </a:r>
            <a:r>
              <a:rPr lang="en-US" dirty="0" smtClean="0"/>
              <a:t>   A    R   S   </a:t>
            </a:r>
            <a:r>
              <a:rPr lang="en-US" smtClean="0"/>
              <a:t>T   </a:t>
            </a:r>
            <a:r>
              <a:rPr lang="en-US" smtClean="0"/>
              <a:t>N   </a:t>
            </a:r>
            <a:r>
              <a:rPr lang="en-US" smtClean="0"/>
              <a:t>I   </a:t>
            </a:r>
            <a:r>
              <a:rPr lang="en-US" smtClean="0"/>
              <a:t>G.</a:t>
            </a:r>
            <a:endParaRPr lang="en-US" dirty="0" smtClean="0"/>
          </a:p>
          <a:p>
            <a:r>
              <a:rPr lang="el-GR" dirty="0" smtClean="0"/>
              <a:t>Η ταξινόμηση μιας </a:t>
            </a:r>
            <a:r>
              <a:rPr lang="el-GR" dirty="0" err="1" smtClean="0"/>
              <a:t>διτονικής</a:t>
            </a:r>
            <a:r>
              <a:rPr lang="el-GR" dirty="0" smtClean="0"/>
              <a:t> ακολουθίας είναι ισοδύναμη με συγχώνευση.</a:t>
            </a:r>
            <a:endParaRPr lang="en-US" dirty="0"/>
          </a:p>
        </p:txBody>
      </p:sp>
      <p:sp>
        <p:nvSpPr>
          <p:cNvPr id="4" name="Footer Placeholder 3"/>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ED832F3-DCDC-427C-AB5B-6185034DE2BA}" type="slidenum">
              <a:rPr lang="en-US" smtClean="0"/>
              <a:t>32</a:t>
            </a:fld>
            <a:endParaRPr lang="en-US"/>
          </a:p>
        </p:txBody>
      </p:sp>
    </p:spTree>
    <p:extLst>
      <p:ext uri="{BB962C8B-B14F-4D97-AF65-F5344CB8AC3E}">
        <p14:creationId xmlns:p14="http://schemas.microsoft.com/office/powerpoint/2010/main" val="268286435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Υλοποίηση σε </a:t>
            </a:r>
            <a:r>
              <a:rPr lang="en-US" dirty="0"/>
              <a:t>C</a:t>
            </a:r>
          </a:p>
        </p:txBody>
      </p:sp>
      <p:sp>
        <p:nvSpPr>
          <p:cNvPr id="3" name="Content Placeholder 2"/>
          <p:cNvSpPr>
            <a:spLocks noGrp="1"/>
          </p:cNvSpPr>
          <p:nvPr>
            <p:ph idx="1"/>
          </p:nvPr>
        </p:nvSpPr>
        <p:spPr/>
        <p:txBody>
          <a:bodyPr>
            <a:normAutofit fontScale="55000" lnSpcReduction="20000"/>
          </a:bodyPr>
          <a:lstStyle/>
          <a:p>
            <a:pPr marL="0" indent="0">
              <a:buNone/>
            </a:pPr>
            <a:r>
              <a:rPr lang="pt-BR" dirty="0">
                <a:latin typeface="Courier New" pitchFamily="49" charset="0"/>
                <a:cs typeface="Courier New" pitchFamily="49" charset="0"/>
              </a:rPr>
              <a:t>#define </a:t>
            </a:r>
            <a:r>
              <a:rPr lang="pt-BR" dirty="0" err="1">
                <a:latin typeface="Courier New" pitchFamily="49" charset="0"/>
                <a:cs typeface="Courier New" pitchFamily="49" charset="0"/>
              </a:rPr>
              <a:t>maxN</a:t>
            </a:r>
            <a:r>
              <a:rPr lang="pt-BR" dirty="0">
                <a:latin typeface="Courier New" pitchFamily="49" charset="0"/>
                <a:cs typeface="Courier New" pitchFamily="49" charset="0"/>
              </a:rPr>
              <a:t> </a:t>
            </a:r>
            <a:r>
              <a:rPr lang="pt-BR" dirty="0" smtClean="0">
                <a:latin typeface="Courier New" pitchFamily="49" charset="0"/>
                <a:cs typeface="Courier New" pitchFamily="49" charset="0"/>
              </a:rPr>
              <a:t>10000</a:t>
            </a:r>
          </a:p>
          <a:p>
            <a:pPr marL="0" indent="0">
              <a:buNone/>
            </a:pPr>
            <a:endParaRPr lang="pt-BR" dirty="0">
              <a:latin typeface="Courier New" pitchFamily="49" charset="0"/>
              <a:cs typeface="Courier New" pitchFamily="49" charset="0"/>
            </a:endParaRPr>
          </a:p>
          <a:p>
            <a:pPr marL="0" indent="0">
              <a:buNone/>
            </a:pPr>
            <a:r>
              <a:rPr lang="pt-BR" dirty="0" smtClean="0">
                <a:latin typeface="Courier New" pitchFamily="49" charset="0"/>
                <a:cs typeface="Courier New" pitchFamily="49" charset="0"/>
              </a:rPr>
              <a:t>Item </a:t>
            </a:r>
            <a:r>
              <a:rPr lang="pt-BR" dirty="0" err="1" smtClean="0">
                <a:latin typeface="Courier New" pitchFamily="49" charset="0"/>
                <a:cs typeface="Courier New" pitchFamily="49" charset="0"/>
              </a:rPr>
              <a:t>aux</a:t>
            </a:r>
            <a:r>
              <a:rPr lang="pt-BR" dirty="0" smtClean="0">
                <a:latin typeface="Courier New" pitchFamily="49" charset="0"/>
                <a:cs typeface="Courier New" pitchFamily="49" charset="0"/>
              </a:rPr>
              <a:t>[</a:t>
            </a:r>
            <a:r>
              <a:rPr lang="pt-BR" dirty="0" err="1" smtClean="0">
                <a:latin typeface="Courier New" pitchFamily="49" charset="0"/>
                <a:cs typeface="Courier New" pitchFamily="49" charset="0"/>
              </a:rPr>
              <a:t>maxN</a:t>
            </a:r>
            <a:r>
              <a:rPr lang="pt-BR" dirty="0" smtClean="0">
                <a:latin typeface="Courier New" pitchFamily="49" charset="0"/>
                <a:cs typeface="Courier New" pitchFamily="49" charset="0"/>
              </a:rPr>
              <a:t>];</a:t>
            </a:r>
          </a:p>
          <a:p>
            <a:pPr marL="0" indent="0">
              <a:buNone/>
            </a:pPr>
            <a:endParaRPr lang="pt-BR" dirty="0" smtClean="0">
              <a:latin typeface="Courier New" pitchFamily="49" charset="0"/>
              <a:cs typeface="Courier New" pitchFamily="49" charset="0"/>
            </a:endParaRPr>
          </a:p>
          <a:p>
            <a:pPr marL="0" indent="0">
              <a:buNone/>
            </a:pPr>
            <a:r>
              <a:rPr lang="pt-BR" dirty="0" smtClean="0">
                <a:latin typeface="Courier New" pitchFamily="49" charset="0"/>
                <a:cs typeface="Courier New" pitchFamily="49" charset="0"/>
              </a:rPr>
              <a:t>merge(Item a[], </a:t>
            </a:r>
            <a:r>
              <a:rPr lang="pt-BR" dirty="0" err="1" smtClean="0">
                <a:latin typeface="Courier New" pitchFamily="49" charset="0"/>
                <a:cs typeface="Courier New" pitchFamily="49" charset="0"/>
              </a:rPr>
              <a:t>int</a:t>
            </a:r>
            <a:r>
              <a:rPr lang="pt-BR" dirty="0" smtClean="0">
                <a:latin typeface="Courier New" pitchFamily="49" charset="0"/>
                <a:cs typeface="Courier New" pitchFamily="49" charset="0"/>
              </a:rPr>
              <a:t> l, </a:t>
            </a:r>
            <a:r>
              <a:rPr lang="pt-BR" dirty="0" err="1" smtClean="0">
                <a:latin typeface="Courier New" pitchFamily="49" charset="0"/>
                <a:cs typeface="Courier New" pitchFamily="49" charset="0"/>
              </a:rPr>
              <a:t>int</a:t>
            </a:r>
            <a:r>
              <a:rPr lang="pt-BR" dirty="0" smtClean="0">
                <a:latin typeface="Courier New" pitchFamily="49" charset="0"/>
                <a:cs typeface="Courier New" pitchFamily="49" charset="0"/>
              </a:rPr>
              <a:t> m, </a:t>
            </a:r>
            <a:r>
              <a:rPr lang="pt-BR" dirty="0" err="1" smtClean="0">
                <a:latin typeface="Courier New" pitchFamily="49" charset="0"/>
                <a:cs typeface="Courier New" pitchFamily="49" charset="0"/>
              </a:rPr>
              <a:t>int</a:t>
            </a:r>
            <a:r>
              <a:rPr lang="pt-BR" dirty="0" smtClean="0">
                <a:latin typeface="Courier New" pitchFamily="49" charset="0"/>
                <a:cs typeface="Courier New" pitchFamily="49" charset="0"/>
              </a:rPr>
              <a:t> r)</a:t>
            </a:r>
          </a:p>
          <a:p>
            <a:pPr marL="0" indent="0">
              <a:buNone/>
            </a:pPr>
            <a:r>
              <a:rPr lang="pt-BR" dirty="0" smtClean="0">
                <a:latin typeface="Courier New" pitchFamily="49" charset="0"/>
                <a:cs typeface="Courier New" pitchFamily="49" charset="0"/>
              </a:rPr>
              <a:t>{ </a:t>
            </a:r>
          </a:p>
          <a:p>
            <a:pPr marL="0" indent="0">
              <a:buNone/>
            </a:pPr>
            <a:r>
              <a:rPr lang="pt-BR" dirty="0" smtClean="0">
                <a:latin typeface="Courier New" pitchFamily="49" charset="0"/>
                <a:cs typeface="Courier New" pitchFamily="49" charset="0"/>
              </a:rPr>
              <a:t>   </a:t>
            </a:r>
            <a:r>
              <a:rPr lang="pt-BR" dirty="0" err="1" smtClean="0">
                <a:latin typeface="Courier New" pitchFamily="49" charset="0"/>
                <a:cs typeface="Courier New" pitchFamily="49" charset="0"/>
              </a:rPr>
              <a:t>int</a:t>
            </a:r>
            <a:r>
              <a:rPr lang="pt-BR" dirty="0" smtClean="0">
                <a:latin typeface="Courier New" pitchFamily="49" charset="0"/>
                <a:cs typeface="Courier New" pitchFamily="49" charset="0"/>
              </a:rPr>
              <a:t> i, j, k;</a:t>
            </a:r>
          </a:p>
          <a:p>
            <a:pPr marL="0" indent="0">
              <a:buNone/>
            </a:pPr>
            <a:r>
              <a:rPr lang="pt-BR" dirty="0" smtClean="0">
                <a:latin typeface="Courier New" pitchFamily="49" charset="0"/>
                <a:cs typeface="Courier New" pitchFamily="49" charset="0"/>
              </a:rPr>
              <a:t>   for (i = m+1; i &gt; l; i--) </a:t>
            </a:r>
            <a:r>
              <a:rPr lang="pt-BR" dirty="0" err="1" smtClean="0">
                <a:latin typeface="Courier New" pitchFamily="49" charset="0"/>
                <a:cs typeface="Courier New" pitchFamily="49" charset="0"/>
              </a:rPr>
              <a:t>aux</a:t>
            </a:r>
            <a:r>
              <a:rPr lang="pt-BR" dirty="0" smtClean="0">
                <a:latin typeface="Courier New" pitchFamily="49" charset="0"/>
                <a:cs typeface="Courier New" pitchFamily="49" charset="0"/>
              </a:rPr>
              <a:t>[i-1] = a[i-1];</a:t>
            </a:r>
          </a:p>
          <a:p>
            <a:pPr marL="0" indent="0">
              <a:buNone/>
            </a:pPr>
            <a:r>
              <a:rPr lang="pt-BR" dirty="0" smtClean="0">
                <a:latin typeface="Courier New" pitchFamily="49" charset="0"/>
                <a:cs typeface="Courier New" pitchFamily="49" charset="0"/>
              </a:rPr>
              <a:t>   for (j = m; j &lt; r; j++) </a:t>
            </a:r>
            <a:r>
              <a:rPr lang="pt-BR" dirty="0" err="1" smtClean="0">
                <a:latin typeface="Courier New" pitchFamily="49" charset="0"/>
                <a:cs typeface="Courier New" pitchFamily="49" charset="0"/>
              </a:rPr>
              <a:t>aux</a:t>
            </a:r>
            <a:r>
              <a:rPr lang="pt-BR" dirty="0" smtClean="0">
                <a:latin typeface="Courier New" pitchFamily="49" charset="0"/>
                <a:cs typeface="Courier New" pitchFamily="49" charset="0"/>
              </a:rPr>
              <a:t>[</a:t>
            </a:r>
            <a:r>
              <a:rPr lang="pt-BR" dirty="0" err="1" smtClean="0">
                <a:latin typeface="Courier New" pitchFamily="49" charset="0"/>
                <a:cs typeface="Courier New" pitchFamily="49" charset="0"/>
              </a:rPr>
              <a:t>r+m-j</a:t>
            </a:r>
            <a:r>
              <a:rPr lang="pt-BR" dirty="0" smtClean="0">
                <a:latin typeface="Courier New" pitchFamily="49" charset="0"/>
                <a:cs typeface="Courier New" pitchFamily="49" charset="0"/>
              </a:rPr>
              <a:t>] = a[j+1];</a:t>
            </a:r>
          </a:p>
          <a:p>
            <a:pPr marL="0" indent="0">
              <a:buNone/>
            </a:pPr>
            <a:r>
              <a:rPr lang="pt-BR" dirty="0" smtClean="0">
                <a:latin typeface="Courier New" pitchFamily="49" charset="0"/>
                <a:cs typeface="Courier New" pitchFamily="49" charset="0"/>
              </a:rPr>
              <a:t>   for (k = l; k &lt;= r; k++)</a:t>
            </a:r>
          </a:p>
          <a:p>
            <a:pPr marL="0" indent="0">
              <a:buNone/>
            </a:pPr>
            <a:r>
              <a:rPr lang="pt-BR" dirty="0" smtClean="0">
                <a:latin typeface="Courier New" pitchFamily="49" charset="0"/>
                <a:cs typeface="Courier New" pitchFamily="49" charset="0"/>
              </a:rPr>
              <a:t>      </a:t>
            </a:r>
            <a:r>
              <a:rPr lang="pt-BR" dirty="0" err="1" smtClean="0">
                <a:latin typeface="Courier New" pitchFamily="49" charset="0"/>
                <a:cs typeface="Courier New" pitchFamily="49" charset="0"/>
              </a:rPr>
              <a:t>if</a:t>
            </a:r>
            <a:r>
              <a:rPr lang="pt-BR" dirty="0" smtClean="0">
                <a:latin typeface="Courier New" pitchFamily="49" charset="0"/>
                <a:cs typeface="Courier New" pitchFamily="49" charset="0"/>
              </a:rPr>
              <a:t> (</a:t>
            </a:r>
            <a:r>
              <a:rPr lang="pt-BR" dirty="0" err="1" smtClean="0">
                <a:latin typeface="Courier New" pitchFamily="49" charset="0"/>
                <a:cs typeface="Courier New" pitchFamily="49" charset="0"/>
              </a:rPr>
              <a:t>less</a:t>
            </a:r>
            <a:r>
              <a:rPr lang="pt-BR" dirty="0" smtClean="0">
                <a:latin typeface="Courier New" pitchFamily="49" charset="0"/>
                <a:cs typeface="Courier New" pitchFamily="49" charset="0"/>
              </a:rPr>
              <a:t>(</a:t>
            </a:r>
            <a:r>
              <a:rPr lang="pt-BR" dirty="0" err="1" smtClean="0">
                <a:latin typeface="Courier New" pitchFamily="49" charset="0"/>
                <a:cs typeface="Courier New" pitchFamily="49" charset="0"/>
              </a:rPr>
              <a:t>aux</a:t>
            </a:r>
            <a:r>
              <a:rPr lang="pt-BR" dirty="0" smtClean="0">
                <a:latin typeface="Courier New" pitchFamily="49" charset="0"/>
                <a:cs typeface="Courier New" pitchFamily="49" charset="0"/>
              </a:rPr>
              <a:t>[i], </a:t>
            </a:r>
            <a:r>
              <a:rPr lang="pt-BR" dirty="0" err="1" smtClean="0">
                <a:latin typeface="Courier New" pitchFamily="49" charset="0"/>
                <a:cs typeface="Courier New" pitchFamily="49" charset="0"/>
              </a:rPr>
              <a:t>aux</a:t>
            </a:r>
            <a:r>
              <a:rPr lang="pt-BR" dirty="0" smtClean="0">
                <a:latin typeface="Courier New" pitchFamily="49" charset="0"/>
                <a:cs typeface="Courier New" pitchFamily="49" charset="0"/>
              </a:rPr>
              <a:t>[j])) </a:t>
            </a:r>
          </a:p>
          <a:p>
            <a:pPr marL="0" indent="0">
              <a:buNone/>
            </a:pPr>
            <a:r>
              <a:rPr lang="pt-BR" dirty="0" smtClean="0">
                <a:latin typeface="Courier New" pitchFamily="49" charset="0"/>
                <a:cs typeface="Courier New" pitchFamily="49" charset="0"/>
              </a:rPr>
              <a:t>         a[k] = </a:t>
            </a:r>
            <a:r>
              <a:rPr lang="pt-BR" dirty="0" err="1" smtClean="0">
                <a:latin typeface="Courier New" pitchFamily="49" charset="0"/>
                <a:cs typeface="Courier New" pitchFamily="49" charset="0"/>
              </a:rPr>
              <a:t>aux</a:t>
            </a:r>
            <a:r>
              <a:rPr lang="pt-BR" dirty="0" smtClean="0">
                <a:latin typeface="Courier New" pitchFamily="49" charset="0"/>
                <a:cs typeface="Courier New" pitchFamily="49" charset="0"/>
              </a:rPr>
              <a:t>[i++]; </a:t>
            </a:r>
          </a:p>
          <a:p>
            <a:pPr marL="0" indent="0">
              <a:buNone/>
            </a:pPr>
            <a:r>
              <a:rPr lang="pt-BR" dirty="0">
                <a:latin typeface="Courier New" pitchFamily="49" charset="0"/>
                <a:cs typeface="Courier New" pitchFamily="49" charset="0"/>
              </a:rPr>
              <a:t> </a:t>
            </a:r>
            <a:r>
              <a:rPr lang="pt-BR" dirty="0" smtClean="0">
                <a:latin typeface="Courier New" pitchFamily="49" charset="0"/>
                <a:cs typeface="Courier New" pitchFamily="49" charset="0"/>
              </a:rPr>
              <a:t>     </a:t>
            </a:r>
            <a:r>
              <a:rPr lang="pt-BR" dirty="0" err="1" smtClean="0">
                <a:latin typeface="Courier New" pitchFamily="49" charset="0"/>
                <a:cs typeface="Courier New" pitchFamily="49" charset="0"/>
              </a:rPr>
              <a:t>else</a:t>
            </a:r>
            <a:r>
              <a:rPr lang="pt-BR" dirty="0" smtClean="0">
                <a:latin typeface="Courier New" pitchFamily="49" charset="0"/>
                <a:cs typeface="Courier New" pitchFamily="49" charset="0"/>
              </a:rPr>
              <a:t> </a:t>
            </a:r>
          </a:p>
          <a:p>
            <a:pPr marL="0" indent="0">
              <a:buNone/>
            </a:pPr>
            <a:r>
              <a:rPr lang="pt-BR" dirty="0">
                <a:latin typeface="Courier New" pitchFamily="49" charset="0"/>
                <a:cs typeface="Courier New" pitchFamily="49" charset="0"/>
              </a:rPr>
              <a:t> </a:t>
            </a:r>
            <a:r>
              <a:rPr lang="pt-BR" dirty="0" smtClean="0">
                <a:latin typeface="Courier New" pitchFamily="49" charset="0"/>
                <a:cs typeface="Courier New" pitchFamily="49" charset="0"/>
              </a:rPr>
              <a:t>        a[k] = </a:t>
            </a:r>
            <a:r>
              <a:rPr lang="pt-BR" dirty="0" err="1" smtClean="0">
                <a:latin typeface="Courier New" pitchFamily="49" charset="0"/>
                <a:cs typeface="Courier New" pitchFamily="49" charset="0"/>
              </a:rPr>
              <a:t>aux</a:t>
            </a:r>
            <a:r>
              <a:rPr lang="pt-BR" dirty="0" smtClean="0">
                <a:latin typeface="Courier New" pitchFamily="49" charset="0"/>
                <a:cs typeface="Courier New" pitchFamily="49" charset="0"/>
              </a:rPr>
              <a:t>[j--];</a:t>
            </a:r>
          </a:p>
          <a:p>
            <a:pPr marL="0" indent="0">
              <a:buNone/>
            </a:pPr>
            <a:r>
              <a:rPr lang="pt-BR"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ED832F3-DCDC-427C-AB5B-6185034DE2BA}" type="slidenum">
              <a:rPr lang="en-US" smtClean="0"/>
              <a:t>33</a:t>
            </a:fld>
            <a:endParaRPr lang="en-US"/>
          </a:p>
        </p:txBody>
      </p:sp>
    </p:spTree>
    <p:extLst>
      <p:ext uri="{BB962C8B-B14F-4D97-AF65-F5344CB8AC3E}">
        <p14:creationId xmlns:p14="http://schemas.microsoft.com/office/powerpoint/2010/main" val="422525631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Παρατηρήσεις για την </a:t>
            </a:r>
            <a:r>
              <a:rPr lang="en-US" dirty="0" smtClean="0">
                <a:latin typeface="Courier New" pitchFamily="49" charset="0"/>
                <a:cs typeface="Courier New" pitchFamily="49" charset="0"/>
              </a:rPr>
              <a:t>merge</a:t>
            </a:r>
            <a:endParaRPr lang="en-US" dirty="0">
              <a:latin typeface="Courier New" pitchFamily="49" charset="0"/>
              <a:cs typeface="Courier New" pitchFamily="49" charset="0"/>
            </a:endParaRPr>
          </a:p>
        </p:txBody>
      </p:sp>
      <p:sp>
        <p:nvSpPr>
          <p:cNvPr id="3" name="Content Placeholder 2"/>
          <p:cNvSpPr>
            <a:spLocks noGrp="1"/>
          </p:cNvSpPr>
          <p:nvPr>
            <p:ph idx="1"/>
          </p:nvPr>
        </p:nvSpPr>
        <p:spPr/>
        <p:txBody>
          <a:bodyPr>
            <a:normAutofit fontScale="92500" lnSpcReduction="20000"/>
          </a:bodyPr>
          <a:lstStyle/>
          <a:p>
            <a:r>
              <a:rPr lang="el-GR" dirty="0" smtClean="0"/>
              <a:t>Αυτό το πρόγραμμα εκτελεί συγχώνευση χωρίς να χρησιμοποιεί τιμές φρουρούς, αντιγράφοντας το δεύτερο πίνακα στον βοηθητικό πίνακα </a:t>
            </a:r>
            <a:r>
              <a:rPr lang="en-US" dirty="0" smtClean="0"/>
              <a:t>aux (</a:t>
            </a:r>
            <a:r>
              <a:rPr lang="el-GR" dirty="0" smtClean="0"/>
              <a:t>οργανώνοντας τον πίνακα </a:t>
            </a:r>
            <a:r>
              <a:rPr lang="en-US" dirty="0" smtClean="0">
                <a:latin typeface="Courier New" pitchFamily="49" charset="0"/>
                <a:cs typeface="Courier New" pitchFamily="49" charset="0"/>
              </a:rPr>
              <a:t>aux</a:t>
            </a:r>
            <a:r>
              <a:rPr lang="en-US" dirty="0" smtClean="0"/>
              <a:t> </a:t>
            </a:r>
            <a:r>
              <a:rPr lang="el-GR" dirty="0" smtClean="0"/>
              <a:t>σαν </a:t>
            </a:r>
            <a:r>
              <a:rPr lang="el-GR" dirty="0" err="1" smtClean="0"/>
              <a:t>διτονική</a:t>
            </a:r>
            <a:r>
              <a:rPr lang="el-GR" dirty="0" smtClean="0"/>
              <a:t> ακολουθία).</a:t>
            </a:r>
          </a:p>
          <a:p>
            <a:r>
              <a:rPr lang="el-GR" dirty="0" smtClean="0"/>
              <a:t>Ο πρώτος βρόχος </a:t>
            </a:r>
            <a:r>
              <a:rPr lang="en-US" dirty="0" smtClean="0">
                <a:latin typeface="Courier New" pitchFamily="49" charset="0"/>
                <a:cs typeface="Courier New" pitchFamily="49" charset="0"/>
              </a:rPr>
              <a:t>for</a:t>
            </a:r>
            <a:r>
              <a:rPr lang="en-US" dirty="0" smtClean="0"/>
              <a:t> </a:t>
            </a:r>
            <a:r>
              <a:rPr lang="el-GR" dirty="0" smtClean="0"/>
              <a:t>μετακινεί τον πρώτο πίνακα και αφήνει το </a:t>
            </a:r>
            <a:r>
              <a:rPr lang="en-US" dirty="0" err="1" smtClean="0">
                <a:latin typeface="Courier New" pitchFamily="49" charset="0"/>
                <a:cs typeface="Courier New" pitchFamily="49" charset="0"/>
              </a:rPr>
              <a:t>i</a:t>
            </a:r>
            <a:r>
              <a:rPr lang="en-US" dirty="0" smtClean="0"/>
              <a:t> </a:t>
            </a:r>
            <a:r>
              <a:rPr lang="el-GR" dirty="0" smtClean="0"/>
              <a:t>να δείχνει στο </a:t>
            </a:r>
            <a:r>
              <a:rPr lang="en-US" dirty="0" smtClean="0">
                <a:latin typeface="Courier New" pitchFamily="49" charset="0"/>
                <a:cs typeface="Courier New" pitchFamily="49" charset="0"/>
              </a:rPr>
              <a:t>l</a:t>
            </a:r>
            <a:r>
              <a:rPr lang="en-US" dirty="0" smtClean="0"/>
              <a:t>, </a:t>
            </a:r>
            <a:r>
              <a:rPr lang="el-GR" dirty="0" smtClean="0"/>
              <a:t>έτοιμο για την εκκίνηση της συγχώνευσης.</a:t>
            </a:r>
          </a:p>
          <a:p>
            <a:r>
              <a:rPr lang="el-GR" dirty="0" smtClean="0"/>
              <a:t>Ο δεύτερος βρόχος </a:t>
            </a:r>
            <a:r>
              <a:rPr lang="en-US" dirty="0" smtClean="0">
                <a:latin typeface="Courier New" pitchFamily="49" charset="0"/>
                <a:cs typeface="Courier New" pitchFamily="49" charset="0"/>
              </a:rPr>
              <a:t>for</a:t>
            </a:r>
            <a:r>
              <a:rPr lang="en-US" dirty="0" smtClean="0"/>
              <a:t> </a:t>
            </a:r>
            <a:r>
              <a:rPr lang="el-GR" dirty="0" smtClean="0"/>
              <a:t>μετακινεί το δεύτερο πίνακα και αφήνει το </a:t>
            </a:r>
            <a:r>
              <a:rPr lang="en-US" dirty="0" smtClean="0">
                <a:latin typeface="Courier New" pitchFamily="49" charset="0"/>
                <a:cs typeface="Courier New" pitchFamily="49" charset="0"/>
              </a:rPr>
              <a:t>j </a:t>
            </a:r>
            <a:r>
              <a:rPr lang="el-GR" dirty="0" smtClean="0"/>
              <a:t>να δείχνει στο </a:t>
            </a:r>
            <a:r>
              <a:rPr lang="en-US" dirty="0" smtClean="0">
                <a:latin typeface="Courier New" pitchFamily="49" charset="0"/>
                <a:cs typeface="Courier New" pitchFamily="49" charset="0"/>
              </a:rPr>
              <a:t>r</a:t>
            </a:r>
            <a:r>
              <a:rPr lang="en-US" dirty="0" smtClean="0"/>
              <a:t>.</a:t>
            </a:r>
          </a:p>
          <a:p>
            <a:r>
              <a:rPr lang="el-GR" dirty="0" smtClean="0"/>
              <a:t>Ο τρίτος βρόχος </a:t>
            </a:r>
            <a:r>
              <a:rPr lang="en-US" dirty="0" smtClean="0">
                <a:latin typeface="Courier New" pitchFamily="49" charset="0"/>
                <a:cs typeface="Courier New" pitchFamily="49" charset="0"/>
              </a:rPr>
              <a:t>for</a:t>
            </a:r>
            <a:r>
              <a:rPr lang="en-US" dirty="0" smtClean="0"/>
              <a:t> </a:t>
            </a:r>
            <a:r>
              <a:rPr lang="el-GR" dirty="0" smtClean="0"/>
              <a:t>εκτελεί τη συγχώνευση.</a:t>
            </a:r>
            <a:endParaRPr lang="en-US" dirty="0" smtClean="0"/>
          </a:p>
        </p:txBody>
      </p:sp>
      <p:sp>
        <p:nvSpPr>
          <p:cNvPr id="4" name="Footer Placeholder 3"/>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ED832F3-DCDC-427C-AB5B-6185034DE2BA}" type="slidenum">
              <a:rPr lang="en-US" smtClean="0"/>
              <a:t>34</a:t>
            </a:fld>
            <a:endParaRPr lang="en-US"/>
          </a:p>
        </p:txBody>
      </p:sp>
    </p:spTree>
    <p:extLst>
      <p:ext uri="{BB962C8B-B14F-4D97-AF65-F5344CB8AC3E}">
        <p14:creationId xmlns:p14="http://schemas.microsoft.com/office/powerpoint/2010/main" val="145515952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Αναλυτική Ταξινόμηση με Συγχώνευση</a:t>
            </a:r>
            <a:endParaRPr lang="en-US" dirty="0"/>
          </a:p>
        </p:txBody>
      </p:sp>
      <p:sp>
        <p:nvSpPr>
          <p:cNvPr id="3" name="Content Placeholder 2"/>
          <p:cNvSpPr>
            <a:spLocks noGrp="1"/>
          </p:cNvSpPr>
          <p:nvPr>
            <p:ph idx="1"/>
          </p:nvPr>
        </p:nvSpPr>
        <p:spPr/>
        <p:txBody>
          <a:bodyPr>
            <a:normAutofit fontScale="92500"/>
          </a:bodyPr>
          <a:lstStyle/>
          <a:p>
            <a:r>
              <a:rPr lang="el-GR" dirty="0" smtClean="0"/>
              <a:t>Αν έχουμε ένα αλγόριθμο συγχώνευσης, δεν είναι δύσκολο να τον χρησιμοποιήσουμε ως βάση για μια αναδρομική διαδικασία ταξινόμησης.</a:t>
            </a:r>
          </a:p>
          <a:p>
            <a:r>
              <a:rPr lang="el-GR" dirty="0" smtClean="0"/>
              <a:t>Για να ταξινομήσουμε ένα πίνακα, τον διαιρούμε στη μέση, ταξινομούμε με αναδρομή τα δύο μισά, και έπειτα τα συγχωνεύουμε.</a:t>
            </a:r>
          </a:p>
          <a:p>
            <a:r>
              <a:rPr lang="el-GR" dirty="0" smtClean="0"/>
              <a:t>Αυτή η μέθοδος είναι ένα κλασσικό παράδειγμα της τεχνικής </a:t>
            </a:r>
            <a:r>
              <a:rPr lang="el-GR" b="1" dirty="0" smtClean="0"/>
              <a:t>«διαίρει και βασίλευε».</a:t>
            </a:r>
            <a:endParaRPr lang="en-US" b="1" dirty="0"/>
          </a:p>
        </p:txBody>
      </p:sp>
      <p:sp>
        <p:nvSpPr>
          <p:cNvPr id="4" name="Footer Placeholder 3"/>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ED832F3-DCDC-427C-AB5B-6185034DE2BA}" type="slidenum">
              <a:rPr lang="en-US" smtClean="0"/>
              <a:t>35</a:t>
            </a:fld>
            <a:endParaRPr lang="en-US"/>
          </a:p>
        </p:txBody>
      </p:sp>
    </p:spTree>
    <p:extLst>
      <p:ext uri="{BB962C8B-B14F-4D97-AF65-F5344CB8AC3E}">
        <p14:creationId xmlns:p14="http://schemas.microsoft.com/office/powerpoint/2010/main" val="410498872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Ο Αναλυτικός Αλγόριθμος </a:t>
            </a:r>
            <a:r>
              <a:rPr lang="en-US" dirty="0" err="1" smtClean="0">
                <a:latin typeface="Courier New" pitchFamily="49" charset="0"/>
                <a:cs typeface="Courier New" pitchFamily="49" charset="0"/>
              </a:rPr>
              <a:t>mergesort</a:t>
            </a:r>
            <a:endParaRPr lang="en-US" dirty="0">
              <a:latin typeface="Courier New" pitchFamily="49" charset="0"/>
              <a:cs typeface="Courier New" pitchFamily="49" charset="0"/>
            </a:endParaRPr>
          </a:p>
        </p:txBody>
      </p:sp>
      <p:sp>
        <p:nvSpPr>
          <p:cNvPr id="3" name="Content Placeholder 2"/>
          <p:cNvSpPr>
            <a:spLocks noGrp="1"/>
          </p:cNvSpPr>
          <p:nvPr>
            <p:ph idx="1"/>
          </p:nvPr>
        </p:nvSpPr>
        <p:spPr/>
        <p:txBody>
          <a:bodyPr>
            <a:normAutofit/>
          </a:bodyPr>
          <a:lstStyle/>
          <a:p>
            <a:pPr marL="0" indent="0">
              <a:buNone/>
            </a:pPr>
            <a:r>
              <a:rPr lang="en-US" sz="2400" dirty="0" smtClean="0">
                <a:latin typeface="Courier New" pitchFamily="49" charset="0"/>
                <a:cs typeface="Courier New" pitchFamily="49" charset="0"/>
              </a:rPr>
              <a:t>void </a:t>
            </a:r>
            <a:r>
              <a:rPr lang="en-US" sz="2400" dirty="0" err="1" smtClean="0">
                <a:latin typeface="Courier New" pitchFamily="49" charset="0"/>
                <a:cs typeface="Courier New" pitchFamily="49" charset="0"/>
              </a:rPr>
              <a:t>mergesort</a:t>
            </a:r>
            <a:r>
              <a:rPr lang="en-US" sz="2400" dirty="0" smtClean="0">
                <a:latin typeface="Courier New" pitchFamily="49" charset="0"/>
                <a:cs typeface="Courier New" pitchFamily="49" charset="0"/>
              </a:rPr>
              <a:t>(Item a[], </a:t>
            </a:r>
            <a:r>
              <a:rPr lang="en-US" sz="2400" dirty="0" err="1" smtClean="0">
                <a:latin typeface="Courier New" pitchFamily="49" charset="0"/>
                <a:cs typeface="Courier New" pitchFamily="49" charset="0"/>
              </a:rPr>
              <a:t>int</a:t>
            </a:r>
            <a:r>
              <a:rPr lang="en-US" sz="2400" dirty="0" smtClean="0">
                <a:latin typeface="Courier New" pitchFamily="49" charset="0"/>
                <a:cs typeface="Courier New" pitchFamily="49" charset="0"/>
              </a:rPr>
              <a:t> l, </a:t>
            </a:r>
            <a:r>
              <a:rPr lang="en-US" sz="2400" dirty="0" err="1" smtClean="0">
                <a:latin typeface="Courier New" pitchFamily="49" charset="0"/>
                <a:cs typeface="Courier New" pitchFamily="49" charset="0"/>
              </a:rPr>
              <a:t>int</a:t>
            </a:r>
            <a:r>
              <a:rPr lang="en-US" sz="2400" dirty="0" smtClean="0">
                <a:latin typeface="Courier New" pitchFamily="49" charset="0"/>
                <a:cs typeface="Courier New" pitchFamily="49" charset="0"/>
              </a:rPr>
              <a:t> r)</a:t>
            </a:r>
          </a:p>
          <a:p>
            <a:pPr marL="0" indent="0">
              <a:buNone/>
            </a:pPr>
            <a:r>
              <a:rPr lang="en-US" sz="2400" dirty="0" smtClean="0">
                <a:latin typeface="Courier New" pitchFamily="49" charset="0"/>
                <a:cs typeface="Courier New" pitchFamily="49" charset="0"/>
              </a:rPr>
              <a:t>{ </a:t>
            </a:r>
            <a:endParaRPr lang="el-GR" sz="2400" dirty="0" smtClean="0">
              <a:latin typeface="Courier New" pitchFamily="49" charset="0"/>
              <a:cs typeface="Courier New" pitchFamily="49" charset="0"/>
            </a:endParaRPr>
          </a:p>
          <a:p>
            <a:pPr marL="0" indent="0">
              <a:buNone/>
            </a:pPr>
            <a:r>
              <a:rPr lang="el-GR" sz="2400" dirty="0">
                <a:latin typeface="Courier New" pitchFamily="49" charset="0"/>
                <a:cs typeface="Courier New" pitchFamily="49" charset="0"/>
              </a:rPr>
              <a:t> </a:t>
            </a:r>
            <a:r>
              <a:rPr lang="el-GR" sz="2400" dirty="0" smtClean="0">
                <a:latin typeface="Courier New" pitchFamily="49" charset="0"/>
                <a:cs typeface="Courier New" pitchFamily="49" charset="0"/>
              </a:rPr>
              <a:t>   </a:t>
            </a:r>
            <a:r>
              <a:rPr lang="en-US" sz="2400" dirty="0" err="1" smtClean="0">
                <a:latin typeface="Courier New" pitchFamily="49" charset="0"/>
                <a:cs typeface="Courier New" pitchFamily="49" charset="0"/>
              </a:rPr>
              <a:t>int</a:t>
            </a:r>
            <a:r>
              <a:rPr lang="en-US" sz="2400" dirty="0" smtClean="0">
                <a:latin typeface="Courier New" pitchFamily="49" charset="0"/>
                <a:cs typeface="Courier New" pitchFamily="49" charset="0"/>
              </a:rPr>
              <a:t> m = (</a:t>
            </a:r>
            <a:r>
              <a:rPr lang="en-US" sz="2400" dirty="0" err="1" smtClean="0">
                <a:latin typeface="Courier New" pitchFamily="49" charset="0"/>
                <a:cs typeface="Courier New" pitchFamily="49" charset="0"/>
              </a:rPr>
              <a:t>r+l</a:t>
            </a:r>
            <a:r>
              <a:rPr lang="en-US" sz="2400" dirty="0" smtClean="0">
                <a:latin typeface="Courier New" pitchFamily="49" charset="0"/>
                <a:cs typeface="Courier New" pitchFamily="49" charset="0"/>
              </a:rPr>
              <a:t>)/2;</a:t>
            </a:r>
          </a:p>
          <a:p>
            <a:pPr marL="0" indent="0">
              <a:buNone/>
            </a:pPr>
            <a:r>
              <a:rPr lang="en-US" sz="2400" dirty="0" smtClean="0">
                <a:latin typeface="Courier New" pitchFamily="49" charset="0"/>
                <a:cs typeface="Courier New" pitchFamily="49" charset="0"/>
              </a:rPr>
              <a:t>    if (r &lt;= l) return;</a:t>
            </a:r>
          </a:p>
          <a:p>
            <a:pPr marL="0" indent="0">
              <a:buNone/>
            </a:pPr>
            <a:r>
              <a:rPr lang="en-US" sz="2400" dirty="0" smtClean="0">
                <a:latin typeface="Courier New" pitchFamily="49" charset="0"/>
                <a:cs typeface="Courier New" pitchFamily="49" charset="0"/>
              </a:rPr>
              <a:t>    </a:t>
            </a:r>
            <a:endParaRPr lang="el-GR" sz="2400" dirty="0">
              <a:latin typeface="Courier New" pitchFamily="49" charset="0"/>
              <a:cs typeface="Courier New" pitchFamily="49" charset="0"/>
            </a:endParaRPr>
          </a:p>
          <a:p>
            <a:pPr marL="0" indent="0">
              <a:buNone/>
            </a:pPr>
            <a:r>
              <a:rPr lang="el-GR" sz="2400" dirty="0" smtClean="0">
                <a:latin typeface="Courier New" pitchFamily="49" charset="0"/>
                <a:cs typeface="Courier New" pitchFamily="49" charset="0"/>
              </a:rPr>
              <a:t>    </a:t>
            </a:r>
            <a:r>
              <a:rPr lang="en-US" sz="2400" dirty="0" err="1" smtClean="0">
                <a:latin typeface="Courier New" pitchFamily="49" charset="0"/>
                <a:cs typeface="Courier New" pitchFamily="49" charset="0"/>
              </a:rPr>
              <a:t>mergesort</a:t>
            </a:r>
            <a:r>
              <a:rPr lang="en-US" sz="2400" dirty="0" smtClean="0">
                <a:latin typeface="Courier New" pitchFamily="49" charset="0"/>
                <a:cs typeface="Courier New" pitchFamily="49" charset="0"/>
              </a:rPr>
              <a:t>(a, l, m);  </a:t>
            </a:r>
          </a:p>
          <a:p>
            <a:pPr marL="0" indent="0">
              <a:buNone/>
            </a:pPr>
            <a:r>
              <a:rPr lang="en-US" sz="2400" dirty="0" smtClean="0">
                <a:latin typeface="Courier New" pitchFamily="49" charset="0"/>
                <a:cs typeface="Courier New" pitchFamily="49" charset="0"/>
              </a:rPr>
              <a:t>    </a:t>
            </a:r>
            <a:r>
              <a:rPr lang="en-US" sz="2400" dirty="0" err="1" smtClean="0">
                <a:latin typeface="Courier New" pitchFamily="49" charset="0"/>
                <a:cs typeface="Courier New" pitchFamily="49" charset="0"/>
              </a:rPr>
              <a:t>mergesort</a:t>
            </a:r>
            <a:r>
              <a:rPr lang="en-US" sz="2400" dirty="0" smtClean="0">
                <a:latin typeface="Courier New" pitchFamily="49" charset="0"/>
                <a:cs typeface="Courier New" pitchFamily="49" charset="0"/>
              </a:rPr>
              <a:t>(a, m+1, r);</a:t>
            </a:r>
          </a:p>
          <a:p>
            <a:pPr marL="0" indent="0">
              <a:buNone/>
            </a:pPr>
            <a:r>
              <a:rPr lang="en-US" sz="2400" dirty="0" smtClean="0">
                <a:latin typeface="Courier New" pitchFamily="49" charset="0"/>
                <a:cs typeface="Courier New" pitchFamily="49" charset="0"/>
              </a:rPr>
              <a:t>    merge(a, l, m, r);</a:t>
            </a:r>
          </a:p>
          <a:p>
            <a:pPr marL="0" indent="0">
              <a:buNone/>
            </a:pPr>
            <a:r>
              <a:rPr lang="en-US" sz="2400" dirty="0" smtClean="0">
                <a:latin typeface="Courier New" pitchFamily="49" charset="0"/>
                <a:cs typeface="Courier New" pitchFamily="49" charset="0"/>
              </a:rPr>
              <a:t>}</a:t>
            </a:r>
            <a:endParaRPr lang="en-US" sz="2400" dirty="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ED832F3-DCDC-427C-AB5B-6185034DE2BA}" type="slidenum">
              <a:rPr lang="en-US" smtClean="0"/>
              <a:t>36</a:t>
            </a:fld>
            <a:endParaRPr lang="en-US"/>
          </a:p>
        </p:txBody>
      </p:sp>
    </p:spTree>
    <p:extLst>
      <p:ext uri="{BB962C8B-B14F-4D97-AF65-F5344CB8AC3E}">
        <p14:creationId xmlns:p14="http://schemas.microsoft.com/office/powerpoint/2010/main" val="371303868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Ιδιότητες</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l-GR" dirty="0" smtClean="0"/>
                  <a:t>Ο αλγόριθμος </a:t>
                </a:r>
                <a:r>
                  <a:rPr lang="en-US" dirty="0" err="1" smtClean="0">
                    <a:latin typeface="Courier New" pitchFamily="49" charset="0"/>
                    <a:cs typeface="Courier New" pitchFamily="49" charset="0"/>
                  </a:rPr>
                  <a:t>mergesort</a:t>
                </a:r>
                <a:r>
                  <a:rPr lang="en-US" dirty="0" smtClean="0"/>
                  <a:t> </a:t>
                </a:r>
                <a:r>
                  <a:rPr lang="el-GR" dirty="0" smtClean="0"/>
                  <a:t>ταξινομεί ένα πίνακα μεγέθους </a:t>
                </a:r>
                <a14:m>
                  <m:oMath xmlns:m="http://schemas.openxmlformats.org/officeDocument/2006/math">
                    <m:r>
                      <a:rPr lang="en-US" b="0" i="1" smtClean="0">
                        <a:latin typeface="Cambria Math"/>
                      </a:rPr>
                      <m:t>𝑛</m:t>
                    </m:r>
                  </m:oMath>
                </a14:m>
                <a:r>
                  <a:rPr lang="en-US" dirty="0" smtClean="0"/>
                  <a:t> </a:t>
                </a:r>
                <a:r>
                  <a:rPr lang="el-GR" dirty="0" smtClean="0"/>
                  <a:t>σε </a:t>
                </a:r>
                <a14:m>
                  <m:oMath xmlns:m="http://schemas.openxmlformats.org/officeDocument/2006/math">
                    <m:r>
                      <a:rPr lang="en-US" b="1" i="1" smtClean="0">
                        <a:latin typeface="Cambria Math"/>
                      </a:rPr>
                      <m:t>𝑶</m:t>
                    </m:r>
                    <m:r>
                      <a:rPr lang="en-US" b="1" i="1" smtClean="0">
                        <a:latin typeface="Cambria Math"/>
                      </a:rPr>
                      <m:t>(</m:t>
                    </m:r>
                    <m:r>
                      <a:rPr lang="en-US" b="1" i="1" smtClean="0">
                        <a:latin typeface="Cambria Math"/>
                      </a:rPr>
                      <m:t>𝒏</m:t>
                    </m:r>
                    <m:func>
                      <m:funcPr>
                        <m:ctrlPr>
                          <a:rPr lang="en-US" b="1" i="1" smtClean="0">
                            <a:latin typeface="Cambria Math"/>
                          </a:rPr>
                        </m:ctrlPr>
                      </m:funcPr>
                      <m:fName>
                        <m:r>
                          <a:rPr lang="en-US" b="1" i="0" smtClean="0">
                            <a:latin typeface="Cambria Math"/>
                          </a:rPr>
                          <m:t>𝐥𝐨𝐠</m:t>
                        </m:r>
                      </m:fName>
                      <m:e>
                        <m:r>
                          <a:rPr lang="en-US" b="1" i="1" smtClean="0">
                            <a:latin typeface="Cambria Math"/>
                          </a:rPr>
                          <m:t>𝒏</m:t>
                        </m:r>
                      </m:e>
                    </m:func>
                    <m:r>
                      <a:rPr lang="en-US" b="1" i="1" smtClean="0">
                        <a:latin typeface="Cambria Math"/>
                      </a:rPr>
                      <m:t>)</m:t>
                    </m:r>
                  </m:oMath>
                </a14:m>
                <a:r>
                  <a:rPr lang="en-US" b="1" dirty="0" smtClean="0"/>
                  <a:t> </a:t>
                </a:r>
                <a:r>
                  <a:rPr lang="el-GR" dirty="0" smtClean="0"/>
                  <a:t>χρόνο στη χειρότερη περίπτωση χρησιμοποιώντας </a:t>
                </a:r>
                <a14:m>
                  <m:oMath xmlns:m="http://schemas.openxmlformats.org/officeDocument/2006/math">
                    <m:r>
                      <a:rPr lang="en-US" b="1" i="1" smtClean="0">
                        <a:latin typeface="Cambria Math"/>
                      </a:rPr>
                      <m:t>𝑶</m:t>
                    </m:r>
                    <m:r>
                      <a:rPr lang="en-US" b="1" i="1" smtClean="0">
                        <a:latin typeface="Cambria Math"/>
                      </a:rPr>
                      <m:t>(</m:t>
                    </m:r>
                    <m:r>
                      <a:rPr lang="en-US" b="1" i="1" smtClean="0">
                        <a:latin typeface="Cambria Math"/>
                      </a:rPr>
                      <m:t>𝒏</m:t>
                    </m:r>
                    <m:r>
                      <a:rPr lang="en-US" b="1" i="1" smtClean="0">
                        <a:latin typeface="Cambria Math"/>
                      </a:rPr>
                      <m:t>)</m:t>
                    </m:r>
                  </m:oMath>
                </a14:m>
                <a:r>
                  <a:rPr lang="en-US" b="1" dirty="0" smtClean="0"/>
                  <a:t> </a:t>
                </a:r>
                <a:r>
                  <a:rPr lang="el-GR" dirty="0" smtClean="0"/>
                  <a:t>βοηθητικό χώρο.</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630" t="-2022"/>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ED832F3-DCDC-427C-AB5B-6185034DE2BA}" type="slidenum">
              <a:rPr lang="en-US" smtClean="0"/>
              <a:t>37</a:t>
            </a:fld>
            <a:endParaRPr lang="en-US"/>
          </a:p>
        </p:txBody>
      </p:sp>
    </p:spTree>
    <p:extLst>
      <p:ext uri="{BB962C8B-B14F-4D97-AF65-F5344CB8AC3E}">
        <p14:creationId xmlns:p14="http://schemas.microsoft.com/office/powerpoint/2010/main" val="350510519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Βελτιώσεις</a:t>
            </a:r>
            <a:endParaRPr lang="en-US" dirty="0"/>
          </a:p>
        </p:txBody>
      </p:sp>
      <p:sp>
        <p:nvSpPr>
          <p:cNvPr id="3" name="Content Placeholder 2"/>
          <p:cNvSpPr>
            <a:spLocks noGrp="1"/>
          </p:cNvSpPr>
          <p:nvPr>
            <p:ph idx="1"/>
          </p:nvPr>
        </p:nvSpPr>
        <p:spPr/>
        <p:txBody>
          <a:bodyPr/>
          <a:lstStyle/>
          <a:p>
            <a:r>
              <a:rPr lang="el-GR" dirty="0" smtClean="0"/>
              <a:t>Η βιβλιογραφία μας παρέχει βελτιώσεις του </a:t>
            </a:r>
            <a:r>
              <a:rPr lang="en-US" dirty="0" err="1" smtClean="0">
                <a:latin typeface="Courier New" pitchFamily="49" charset="0"/>
                <a:cs typeface="Courier New" pitchFamily="49" charset="0"/>
              </a:rPr>
              <a:t>mergesort</a:t>
            </a:r>
            <a:r>
              <a:rPr lang="en-US" dirty="0" smtClean="0"/>
              <a:t> </a:t>
            </a:r>
            <a:r>
              <a:rPr lang="el-GR" dirty="0" smtClean="0"/>
              <a:t>ώστε να ταξινομεί αποδοτικά μικρούς πίνακες, να μην χρησιμοποιεί βοηθητικό πίνακα κλπ.</a:t>
            </a:r>
            <a:endParaRPr lang="en-US" dirty="0"/>
          </a:p>
        </p:txBody>
      </p:sp>
      <p:sp>
        <p:nvSpPr>
          <p:cNvPr id="4" name="Footer Placeholder 3"/>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ED832F3-DCDC-427C-AB5B-6185034DE2BA}" type="slidenum">
              <a:rPr lang="en-US" smtClean="0"/>
              <a:t>38</a:t>
            </a:fld>
            <a:endParaRPr lang="en-US"/>
          </a:p>
        </p:txBody>
      </p:sp>
    </p:spTree>
    <p:extLst>
      <p:ext uri="{BB962C8B-B14F-4D97-AF65-F5344CB8AC3E}">
        <p14:creationId xmlns:p14="http://schemas.microsoft.com/office/powerpoint/2010/main" val="279338038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Μελέτη</a:t>
            </a:r>
            <a:endParaRPr lang="en-US" dirty="0"/>
          </a:p>
        </p:txBody>
      </p:sp>
      <p:sp>
        <p:nvSpPr>
          <p:cNvPr id="3" name="Content Placeholder 2"/>
          <p:cNvSpPr>
            <a:spLocks noGrp="1"/>
          </p:cNvSpPr>
          <p:nvPr>
            <p:ph idx="1"/>
          </p:nvPr>
        </p:nvSpPr>
        <p:spPr/>
        <p:txBody>
          <a:bodyPr/>
          <a:lstStyle/>
          <a:p>
            <a:r>
              <a:rPr lang="en-US" dirty="0" smtClean="0"/>
              <a:t>Robert </a:t>
            </a:r>
            <a:r>
              <a:rPr lang="en-US" dirty="0" err="1" smtClean="0"/>
              <a:t>Sedgewick</a:t>
            </a:r>
            <a:r>
              <a:rPr lang="en-US" dirty="0" smtClean="0"/>
              <a:t>. </a:t>
            </a:r>
            <a:r>
              <a:rPr lang="el-GR" dirty="0" smtClean="0"/>
              <a:t>Αλγόριθμοι σε </a:t>
            </a:r>
            <a:r>
              <a:rPr lang="en-US" dirty="0" smtClean="0"/>
              <a:t>C.</a:t>
            </a:r>
            <a:r>
              <a:rPr lang="el-GR" dirty="0" smtClean="0"/>
              <a:t> 3</a:t>
            </a:r>
            <a:r>
              <a:rPr lang="el-GR" baseline="30000" dirty="0" smtClean="0"/>
              <a:t>η</a:t>
            </a:r>
            <a:r>
              <a:rPr lang="el-GR" dirty="0" smtClean="0"/>
              <a:t> Αμερικανική Έκδοση. Εκδόσεις Κλειδάριθμος.</a:t>
            </a:r>
          </a:p>
          <a:p>
            <a:pPr lvl="1"/>
            <a:r>
              <a:rPr lang="el-GR" dirty="0" smtClean="0"/>
              <a:t>Κεφ. 7</a:t>
            </a:r>
            <a:r>
              <a:rPr lang="en-US" dirty="0" smtClean="0"/>
              <a:t> </a:t>
            </a:r>
            <a:r>
              <a:rPr lang="el-GR" smtClean="0"/>
              <a:t>και 8</a:t>
            </a:r>
            <a:endParaRPr lang="en-US"/>
          </a:p>
        </p:txBody>
      </p:sp>
      <p:sp>
        <p:nvSpPr>
          <p:cNvPr id="4" name="Footer Placeholder 3"/>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9DD82B4-A6F2-4399-9B4E-C04A56055468}" type="slidenum">
              <a:rPr lang="en-US" smtClean="0"/>
              <a:t>39</a:t>
            </a:fld>
            <a:endParaRPr lang="en-US"/>
          </a:p>
        </p:txBody>
      </p:sp>
    </p:spTree>
    <p:extLst>
      <p:ext uri="{BB962C8B-B14F-4D97-AF65-F5344CB8AC3E}">
        <p14:creationId xmlns:p14="http://schemas.microsoft.com/office/powerpoint/2010/main" val="24278567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Ιδιότητες</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l-GR" dirty="0" smtClean="0"/>
                  <a:t>Μπορούμε να αποδείξουμε ότι ο αλγόριθμος ταξινόμησης </a:t>
                </a:r>
                <a:r>
                  <a:rPr lang="en-US" dirty="0" err="1" smtClean="0">
                    <a:latin typeface="Courier New" pitchFamily="49" charset="0"/>
                    <a:cs typeface="Courier New" pitchFamily="49" charset="0"/>
                  </a:rPr>
                  <a:t>treesort</a:t>
                </a:r>
                <a:r>
                  <a:rPr lang="en-US" dirty="0" smtClean="0"/>
                  <a:t> </a:t>
                </a:r>
                <a:r>
                  <a:rPr lang="el-GR" dirty="0" smtClean="0"/>
                  <a:t>έχει πολυπλοκότητα χρόνου </a:t>
                </a:r>
                <a14:m>
                  <m:oMath xmlns:m="http://schemas.openxmlformats.org/officeDocument/2006/math">
                    <m:r>
                      <a:rPr lang="en-US" b="1" i="1" smtClean="0">
                        <a:latin typeface="Cambria Math"/>
                      </a:rPr>
                      <m:t>𝑶</m:t>
                    </m:r>
                    <m:r>
                      <a:rPr lang="en-US" b="1" i="1" smtClean="0">
                        <a:latin typeface="Cambria Math"/>
                      </a:rPr>
                      <m:t>(</m:t>
                    </m:r>
                    <m:r>
                      <a:rPr lang="en-US" b="1" i="1" smtClean="0">
                        <a:latin typeface="Cambria Math"/>
                      </a:rPr>
                      <m:t>𝒏</m:t>
                    </m:r>
                    <m:func>
                      <m:funcPr>
                        <m:ctrlPr>
                          <a:rPr lang="en-US" b="1" i="1" smtClean="0">
                            <a:latin typeface="Cambria Math"/>
                          </a:rPr>
                        </m:ctrlPr>
                      </m:funcPr>
                      <m:fName>
                        <m:r>
                          <a:rPr lang="en-US" b="1" i="0" smtClean="0">
                            <a:latin typeface="Cambria Math"/>
                          </a:rPr>
                          <m:t>𝐥𝐨𝐠</m:t>
                        </m:r>
                      </m:fName>
                      <m:e>
                        <m:r>
                          <a:rPr lang="en-US" b="1" i="1" smtClean="0">
                            <a:latin typeface="Cambria Math"/>
                          </a:rPr>
                          <m:t>𝒏</m:t>
                        </m:r>
                      </m:e>
                    </m:func>
                    <m:r>
                      <a:rPr lang="en-US" b="1" i="1" smtClean="0">
                        <a:latin typeface="Cambria Math"/>
                      </a:rPr>
                      <m:t>)</m:t>
                    </m:r>
                  </m:oMath>
                </a14:m>
                <a:r>
                  <a:rPr lang="en-US" b="1" dirty="0" smtClean="0"/>
                  <a:t> </a:t>
                </a:r>
                <a:r>
                  <a:rPr lang="el-GR" b="1" dirty="0" smtClean="0"/>
                  <a:t>στη μέση περίπτωση</a:t>
                </a:r>
                <a:r>
                  <a:rPr lang="el-GR" dirty="0" smtClean="0"/>
                  <a:t>.</a:t>
                </a:r>
              </a:p>
              <a:p>
                <a:r>
                  <a:rPr lang="el-GR" dirty="0" smtClean="0"/>
                  <a:t>Στη </a:t>
                </a:r>
                <a:r>
                  <a:rPr lang="el-GR" b="1" dirty="0" smtClean="0"/>
                  <a:t>χειρότερη περίπτωση </a:t>
                </a:r>
                <a:r>
                  <a:rPr lang="el-GR" dirty="0" smtClean="0"/>
                  <a:t>μπορεί να πάρει χρόνο </a:t>
                </a:r>
                <a14:m>
                  <m:oMath xmlns:m="http://schemas.openxmlformats.org/officeDocument/2006/math">
                    <m:r>
                      <a:rPr lang="en-US" b="1" i="1" smtClean="0">
                        <a:latin typeface="Cambria Math"/>
                      </a:rPr>
                      <m:t>𝑶</m:t>
                    </m:r>
                    <m:r>
                      <a:rPr lang="en-US" b="1" i="1" smtClean="0">
                        <a:latin typeface="Cambria Math"/>
                      </a:rPr>
                      <m:t>(</m:t>
                    </m:r>
                    <m:sSup>
                      <m:sSupPr>
                        <m:ctrlPr>
                          <a:rPr lang="en-US" b="1" i="1" smtClean="0">
                            <a:latin typeface="Cambria Math"/>
                          </a:rPr>
                        </m:ctrlPr>
                      </m:sSupPr>
                      <m:e>
                        <m:r>
                          <a:rPr lang="en-US" b="1" i="1" smtClean="0">
                            <a:latin typeface="Cambria Math"/>
                          </a:rPr>
                          <m:t>𝒏</m:t>
                        </m:r>
                      </m:e>
                      <m:sup>
                        <m:r>
                          <a:rPr lang="en-US" b="1" i="1" smtClean="0">
                            <a:latin typeface="Cambria Math"/>
                          </a:rPr>
                          <m:t>𝟐</m:t>
                        </m:r>
                      </m:sup>
                    </m:sSup>
                    <m:r>
                      <a:rPr lang="en-US" b="1" i="1" smtClean="0">
                        <a:latin typeface="Cambria Math"/>
                      </a:rPr>
                      <m:t>)</m:t>
                    </m:r>
                  </m:oMath>
                </a14:m>
                <a:r>
                  <a:rPr lang="en-US" b="1" dirty="0" smtClean="0"/>
                  <a:t> </a:t>
                </a:r>
                <a:r>
                  <a:rPr lang="el-GR" dirty="0" smtClean="0"/>
                  <a:t>όταν ο πίνακας εισόδου είναι ήδη ταξινομημένος οπότε το δυαδικό δέντρο αναζήτησης που  προκύπτει είναι αλυσίδα.</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630" t="-1752" r="-1333"/>
                </a:stretch>
              </a:blipFill>
            </p:spPr>
            <p:txBody>
              <a:bodyPr/>
              <a:lstStyle/>
              <a:p>
                <a:r>
                  <a:rPr lang="en-US">
                    <a:noFill/>
                  </a:rPr>
                  <a:t> </a:t>
                </a:r>
              </a:p>
            </p:txBody>
          </p:sp>
        </mc:Fallback>
      </mc:AlternateContent>
    </p:spTree>
    <p:extLst>
      <p:ext uri="{BB962C8B-B14F-4D97-AF65-F5344CB8AC3E}">
        <p14:creationId xmlns:p14="http://schemas.microsoft.com/office/powerpoint/2010/main" val="7199427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Ιδιότητες</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lnSpcReduction="10000"/>
              </a:bodyPr>
              <a:lstStyle/>
              <a:p>
                <a:r>
                  <a:rPr lang="el-GR" dirty="0" smtClean="0"/>
                  <a:t>Ο αλγόριθμος </a:t>
                </a:r>
                <a:r>
                  <a:rPr lang="en-US" dirty="0" err="1" smtClean="0">
                    <a:latin typeface="Courier New" pitchFamily="49" charset="0"/>
                    <a:cs typeface="Courier New" pitchFamily="49" charset="0"/>
                  </a:rPr>
                  <a:t>treesort</a:t>
                </a:r>
                <a:r>
                  <a:rPr lang="en-US" dirty="0" smtClean="0"/>
                  <a:t> </a:t>
                </a:r>
                <a:r>
                  <a:rPr lang="el-GR" dirty="0" smtClean="0"/>
                  <a:t>είναι πολύ χρήσιμος όταν τα στοιχεία που ταξινομούνται γίνονται διαθέσιμα σταδιακά.</a:t>
                </a:r>
              </a:p>
              <a:p>
                <a:r>
                  <a:rPr lang="el-GR" dirty="0" smtClean="0"/>
                  <a:t>Επίσης είναι πολύ χρήσιμος όταν, αφού ταξινομήσουμε τα στοιχεία, θέλουμε να έχουμε τη δυνατότητα να κάνουμε εισαγωγές, διαγραφές και αναζητήσεις. Όλες αυτές οι πράξεις μπορούν να υλοποιηθούν σε </a:t>
                </a:r>
                <a14:m>
                  <m:oMath xmlns:m="http://schemas.openxmlformats.org/officeDocument/2006/math">
                    <m:r>
                      <a:rPr lang="en-US" b="0" i="1">
                        <a:latin typeface="Cambria Math"/>
                      </a:rPr>
                      <m:t>𝑂</m:t>
                    </m:r>
                    <m:r>
                      <a:rPr lang="en-US" b="0" i="1">
                        <a:latin typeface="Cambria Math"/>
                      </a:rPr>
                      <m:t>(</m:t>
                    </m:r>
                    <m:func>
                      <m:funcPr>
                        <m:ctrlPr>
                          <a:rPr lang="en-US" i="1">
                            <a:latin typeface="Cambria Math"/>
                          </a:rPr>
                        </m:ctrlPr>
                      </m:funcPr>
                      <m:fName>
                        <m:r>
                          <m:rPr>
                            <m:sty m:val="p"/>
                          </m:rPr>
                          <a:rPr lang="en-US" b="0" i="1">
                            <a:latin typeface="Cambria Math"/>
                          </a:rPr>
                          <m:t>log</m:t>
                        </m:r>
                      </m:fName>
                      <m:e>
                        <m:r>
                          <a:rPr lang="en-US" b="0" i="1">
                            <a:latin typeface="Cambria Math"/>
                          </a:rPr>
                          <m:t>𝑛</m:t>
                        </m:r>
                      </m:e>
                    </m:func>
                    <m:r>
                      <a:rPr lang="en-US" b="0" i="1">
                        <a:latin typeface="Cambria Math"/>
                      </a:rPr>
                      <m:t>)</m:t>
                    </m:r>
                  </m:oMath>
                </a14:m>
                <a:r>
                  <a:rPr lang="en-US" dirty="0"/>
                  <a:t> </a:t>
                </a:r>
                <a:r>
                  <a:rPr lang="el-GR" dirty="0" smtClean="0"/>
                  <a:t>χρόνο στη </a:t>
                </a:r>
                <a:r>
                  <a:rPr lang="el-GR" dirty="0"/>
                  <a:t>μέση </a:t>
                </a:r>
                <a:r>
                  <a:rPr lang="el-GR" dirty="0" smtClean="0"/>
                  <a:t>περίπτωση.</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630" t="-2830" r="-2667"/>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9DD82B4-A6F2-4399-9B4E-C04A56055468}" type="slidenum">
              <a:rPr lang="en-US" smtClean="0"/>
              <a:t>5</a:t>
            </a:fld>
            <a:endParaRPr lang="en-US"/>
          </a:p>
        </p:txBody>
      </p:sp>
    </p:spTree>
    <p:extLst>
      <p:ext uri="{BB962C8B-B14F-4D97-AF65-F5344CB8AC3E}">
        <p14:creationId xmlns:p14="http://schemas.microsoft.com/office/powerpoint/2010/main" val="11810260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 Αλγόριθμος </a:t>
            </a:r>
            <a:r>
              <a:rPr lang="en-US" dirty="0" smtClean="0"/>
              <a:t>quicksort</a:t>
            </a:r>
            <a:endParaRPr lang="en-US" dirty="0"/>
          </a:p>
        </p:txBody>
      </p:sp>
      <p:sp>
        <p:nvSpPr>
          <p:cNvPr id="3" name="Content Placeholder 2"/>
          <p:cNvSpPr>
            <a:spLocks noGrp="1"/>
          </p:cNvSpPr>
          <p:nvPr>
            <p:ph idx="1"/>
          </p:nvPr>
        </p:nvSpPr>
        <p:spPr/>
        <p:txBody>
          <a:bodyPr/>
          <a:lstStyle/>
          <a:p>
            <a:r>
              <a:rPr lang="el-GR" dirty="0" smtClean="0"/>
              <a:t>Ο αλγόριθμος </a:t>
            </a:r>
            <a:r>
              <a:rPr lang="en-US" b="1" dirty="0" smtClean="0"/>
              <a:t>quicksort</a:t>
            </a:r>
            <a:r>
              <a:rPr lang="en-US" dirty="0" smtClean="0"/>
              <a:t> </a:t>
            </a:r>
            <a:r>
              <a:rPr lang="el-GR" dirty="0" smtClean="0"/>
              <a:t>είναι ο αλγόριθμος ταξινόμησης που μάλλον χρησιμοποιείται περισσότερο από οποιονδήποτε άλλον.</a:t>
            </a:r>
          </a:p>
          <a:p>
            <a:r>
              <a:rPr lang="el-GR" dirty="0" smtClean="0"/>
              <a:t>Ανακαλύφθηκε το 1960 από τον </a:t>
            </a:r>
            <a:r>
              <a:rPr lang="en-US" dirty="0" smtClean="0"/>
              <a:t>C.A.R. Hoare.</a:t>
            </a:r>
          </a:p>
          <a:p>
            <a:r>
              <a:rPr lang="el-GR" dirty="0" smtClean="0"/>
              <a:t>Έχει μελετηθεί από πολλούς ερευνητές και υπάρχουν πολλές βελτιώσεις του, που τον κάνουν κατάλληλο για μια μεγάλη γκάμα εφαρμογών.</a:t>
            </a:r>
            <a:endParaRPr lang="en-US" dirty="0"/>
          </a:p>
        </p:txBody>
      </p:sp>
      <p:sp>
        <p:nvSpPr>
          <p:cNvPr id="4" name="Footer Placeholder 3"/>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9DD82B4-A6F2-4399-9B4E-C04A56055468}" type="slidenum">
              <a:rPr lang="en-US" smtClean="0"/>
              <a:t>6</a:t>
            </a:fld>
            <a:endParaRPr lang="en-US"/>
          </a:p>
        </p:txBody>
      </p:sp>
    </p:spTree>
    <p:extLst>
      <p:ext uri="{BB962C8B-B14F-4D97-AF65-F5344CB8AC3E}">
        <p14:creationId xmlns:p14="http://schemas.microsoft.com/office/powerpoint/2010/main" val="18080907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 Βασικός Αλγόριθμος</a:t>
            </a:r>
            <a:endParaRPr lang="en-US" dirty="0"/>
          </a:p>
        </p:txBody>
      </p:sp>
      <p:sp>
        <p:nvSpPr>
          <p:cNvPr id="3" name="Content Placeholder 2"/>
          <p:cNvSpPr>
            <a:spLocks noGrp="1"/>
          </p:cNvSpPr>
          <p:nvPr>
            <p:ph idx="1"/>
          </p:nvPr>
        </p:nvSpPr>
        <p:spPr/>
        <p:txBody>
          <a:bodyPr>
            <a:normAutofit fontScale="92500" lnSpcReduction="20000"/>
          </a:bodyPr>
          <a:lstStyle/>
          <a:p>
            <a:r>
              <a:rPr lang="el-GR" dirty="0" smtClean="0"/>
              <a:t>Ο αλγόριθμος </a:t>
            </a:r>
            <a:r>
              <a:rPr lang="en-US" dirty="0" smtClean="0"/>
              <a:t>quicksort</a:t>
            </a:r>
            <a:r>
              <a:rPr lang="el-GR" dirty="0" smtClean="0"/>
              <a:t> είναι μια μέθοδος ταξινόμησης του τύπου </a:t>
            </a:r>
            <a:r>
              <a:rPr lang="el-GR" b="1" dirty="0" smtClean="0"/>
              <a:t>«διαίρει και βασίλευε» (</a:t>
            </a:r>
            <a:r>
              <a:rPr lang="en-US" b="1" dirty="0" smtClean="0"/>
              <a:t>divide and conquer).</a:t>
            </a:r>
          </a:p>
          <a:p>
            <a:r>
              <a:rPr lang="el-GR" dirty="0" smtClean="0"/>
              <a:t>Λειτουργεί </a:t>
            </a:r>
            <a:r>
              <a:rPr lang="el-GR" b="1" dirty="0" smtClean="0"/>
              <a:t>διαμερίζοντας</a:t>
            </a:r>
            <a:r>
              <a:rPr lang="el-GR" dirty="0" smtClean="0"/>
              <a:t> ένα πίνακα σε δύο μέρη και </a:t>
            </a:r>
            <a:r>
              <a:rPr lang="el-GR" b="1" dirty="0" smtClean="0"/>
              <a:t>ταξινομώντας</a:t>
            </a:r>
            <a:r>
              <a:rPr lang="el-GR" dirty="0" smtClean="0"/>
              <a:t> αυτά τα μέρη, το ένα ανεξάρτητα από το άλλο.</a:t>
            </a:r>
          </a:p>
          <a:p>
            <a:r>
              <a:rPr lang="el-GR" dirty="0" smtClean="0"/>
              <a:t>Η ακριβής θέση της </a:t>
            </a:r>
            <a:r>
              <a:rPr lang="el-GR" dirty="0" err="1" smtClean="0"/>
              <a:t>διαμέρισης</a:t>
            </a:r>
            <a:r>
              <a:rPr lang="el-GR" dirty="0" smtClean="0"/>
              <a:t> εξαρτάται από την αρχική σειρά των στοιχείων του πίνακα εισόδου.</a:t>
            </a:r>
          </a:p>
          <a:p>
            <a:r>
              <a:rPr lang="el-GR" dirty="0" smtClean="0"/>
              <a:t>Μετά </a:t>
            </a:r>
            <a:r>
              <a:rPr lang="el-GR" b="1" dirty="0" smtClean="0"/>
              <a:t>ενώνει</a:t>
            </a:r>
            <a:r>
              <a:rPr lang="el-GR" dirty="0" smtClean="0"/>
              <a:t> τα δύο ταξινομημένα μέρη για να προκύψει ο ταξινομημένος πίνακας.</a:t>
            </a:r>
            <a:endParaRPr lang="en-US" dirty="0"/>
          </a:p>
        </p:txBody>
      </p:sp>
      <p:sp>
        <p:nvSpPr>
          <p:cNvPr id="4" name="Footer Placeholder 3"/>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9DD82B4-A6F2-4399-9B4E-C04A56055468}" type="slidenum">
              <a:rPr lang="en-US" smtClean="0"/>
              <a:t>7</a:t>
            </a:fld>
            <a:endParaRPr lang="en-US"/>
          </a:p>
        </p:txBody>
      </p:sp>
    </p:spTree>
    <p:extLst>
      <p:ext uri="{BB962C8B-B14F-4D97-AF65-F5344CB8AC3E}">
        <p14:creationId xmlns:p14="http://schemas.microsoft.com/office/powerpoint/2010/main" val="10763585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Η </a:t>
            </a:r>
            <a:r>
              <a:rPr lang="el-GR" dirty="0" err="1"/>
              <a:t>Δ</a:t>
            </a:r>
            <a:r>
              <a:rPr lang="el-GR" dirty="0" err="1" smtClean="0"/>
              <a:t>ιαμέριση</a:t>
            </a:r>
            <a:endParaRPr lang="en-US" dirty="0"/>
          </a:p>
        </p:txBody>
      </p:sp>
      <p:sp>
        <p:nvSpPr>
          <p:cNvPr id="3" name="Content Placeholder 2"/>
          <p:cNvSpPr>
            <a:spLocks noGrp="1"/>
          </p:cNvSpPr>
          <p:nvPr>
            <p:ph idx="1"/>
          </p:nvPr>
        </p:nvSpPr>
        <p:spPr/>
        <p:txBody>
          <a:bodyPr>
            <a:normAutofit/>
          </a:bodyPr>
          <a:lstStyle/>
          <a:p>
            <a:r>
              <a:rPr lang="el-GR" dirty="0" smtClean="0"/>
              <a:t>Κατά τη </a:t>
            </a:r>
            <a:r>
              <a:rPr lang="el-GR" dirty="0" err="1" smtClean="0"/>
              <a:t>διαμέριση</a:t>
            </a:r>
            <a:r>
              <a:rPr lang="el-GR" dirty="0" smtClean="0"/>
              <a:t>, ο πίνακας αναδιατάσσεται έτσι ώστε να ισχύουν οι τρείς παρακάτω συνθήκες:</a:t>
            </a:r>
          </a:p>
          <a:p>
            <a:pPr lvl="1"/>
            <a:r>
              <a:rPr lang="el-GR" dirty="0" smtClean="0"/>
              <a:t>Για κάποιο </a:t>
            </a:r>
            <a:r>
              <a:rPr lang="en-US" dirty="0" err="1" smtClean="0">
                <a:latin typeface="Courier New" pitchFamily="49" charset="0"/>
                <a:cs typeface="Courier New" pitchFamily="49" charset="0"/>
              </a:rPr>
              <a:t>i</a:t>
            </a:r>
            <a:r>
              <a:rPr lang="el-GR" dirty="0" smtClean="0">
                <a:latin typeface="Courier New" pitchFamily="49" charset="0"/>
                <a:cs typeface="Courier New" pitchFamily="49" charset="0"/>
              </a:rPr>
              <a:t>,</a:t>
            </a:r>
            <a:r>
              <a:rPr lang="en-US" dirty="0" smtClean="0">
                <a:latin typeface="Courier New" pitchFamily="49" charset="0"/>
                <a:cs typeface="Courier New" pitchFamily="49" charset="0"/>
              </a:rPr>
              <a:t> </a:t>
            </a:r>
            <a:r>
              <a:rPr lang="el-GR" dirty="0">
                <a:cs typeface="Courier New" pitchFamily="49" charset="0"/>
              </a:rPr>
              <a:t>τ</a:t>
            </a:r>
            <a:r>
              <a:rPr lang="el-GR" dirty="0" smtClean="0"/>
              <a:t>ο στοιχείο </a:t>
            </a:r>
            <a:r>
              <a:rPr lang="en-US" dirty="0" smtClean="0">
                <a:latin typeface="Courier New" pitchFamily="49" charset="0"/>
                <a:cs typeface="Courier New" pitchFamily="49" charset="0"/>
              </a:rPr>
              <a:t>a[</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a:t>
            </a:r>
            <a:r>
              <a:rPr lang="el-GR" dirty="0" smtClean="0">
                <a:latin typeface="Courier New" pitchFamily="49" charset="0"/>
                <a:cs typeface="Courier New" pitchFamily="49" charset="0"/>
              </a:rPr>
              <a:t> </a:t>
            </a:r>
            <a:r>
              <a:rPr lang="el-GR" dirty="0" smtClean="0"/>
              <a:t>βρίσκεται στην τελική του θέση μέσα στον πίνακα</a:t>
            </a:r>
            <a:r>
              <a:rPr lang="en-US" dirty="0" smtClean="0"/>
              <a:t>.</a:t>
            </a:r>
          </a:p>
          <a:p>
            <a:pPr lvl="1"/>
            <a:r>
              <a:rPr lang="el-GR" dirty="0" smtClean="0"/>
              <a:t>Κανένα από τα στοιχεία </a:t>
            </a:r>
            <a:r>
              <a:rPr lang="en-US" dirty="0" smtClean="0">
                <a:latin typeface="Courier New" pitchFamily="49" charset="0"/>
                <a:cs typeface="Courier New" pitchFamily="49" charset="0"/>
              </a:rPr>
              <a:t>a[1],…,a[i-1]</a:t>
            </a:r>
            <a:r>
              <a:rPr lang="el-GR" dirty="0" smtClean="0">
                <a:latin typeface="Courier New" pitchFamily="49" charset="0"/>
                <a:cs typeface="Courier New" pitchFamily="49" charset="0"/>
              </a:rPr>
              <a:t> </a:t>
            </a:r>
            <a:r>
              <a:rPr lang="el-GR" dirty="0" smtClean="0"/>
              <a:t>δεν είναι μεγαλύτερο από το </a:t>
            </a:r>
            <a:r>
              <a:rPr lang="en-US" dirty="0" smtClean="0">
                <a:latin typeface="Courier New" pitchFamily="49" charset="0"/>
                <a:cs typeface="Courier New" pitchFamily="49" charset="0"/>
              </a:rPr>
              <a:t>a[</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a:t>
            </a:r>
            <a:r>
              <a:rPr lang="en-US" dirty="0" smtClean="0"/>
              <a:t>.</a:t>
            </a:r>
          </a:p>
          <a:p>
            <a:pPr lvl="1"/>
            <a:r>
              <a:rPr lang="el-GR" dirty="0" smtClean="0"/>
              <a:t>Κανένα από τα στοιχεία </a:t>
            </a:r>
            <a:r>
              <a:rPr lang="en-US" dirty="0" smtClean="0">
                <a:latin typeface="Courier New" pitchFamily="49" charset="0"/>
                <a:cs typeface="Courier New" pitchFamily="49" charset="0"/>
              </a:rPr>
              <a:t>a[i+1],…,a[r] </a:t>
            </a:r>
            <a:r>
              <a:rPr lang="el-GR" dirty="0" smtClean="0"/>
              <a:t>δεν είναι μικρότερο από το </a:t>
            </a:r>
            <a:r>
              <a:rPr lang="en-US" dirty="0" smtClean="0">
                <a:latin typeface="Courier New" pitchFamily="49" charset="0"/>
                <a:cs typeface="Courier New" pitchFamily="49" charset="0"/>
              </a:rPr>
              <a:t>a[</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a:t>
            </a:r>
            <a:r>
              <a:rPr lang="en-US" dirty="0" smtClean="0"/>
              <a:t>.</a:t>
            </a:r>
            <a:endParaRPr lang="en-US" dirty="0"/>
          </a:p>
        </p:txBody>
      </p:sp>
      <p:sp>
        <p:nvSpPr>
          <p:cNvPr id="4" name="Footer Placeholder 3"/>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9DD82B4-A6F2-4399-9B4E-C04A56055468}" type="slidenum">
              <a:rPr lang="en-US" smtClean="0"/>
              <a:t>8</a:t>
            </a:fld>
            <a:endParaRPr lang="en-US"/>
          </a:p>
        </p:txBody>
      </p:sp>
    </p:spTree>
    <p:extLst>
      <p:ext uri="{BB962C8B-B14F-4D97-AF65-F5344CB8AC3E}">
        <p14:creationId xmlns:p14="http://schemas.microsoft.com/office/powerpoint/2010/main" val="24159203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 Βασικός Αλγόριθμος</a:t>
            </a:r>
            <a:endParaRPr lang="en-US" dirty="0"/>
          </a:p>
        </p:txBody>
      </p:sp>
      <p:sp>
        <p:nvSpPr>
          <p:cNvPr id="3" name="Content Placeholder 2"/>
          <p:cNvSpPr>
            <a:spLocks noGrp="1"/>
          </p:cNvSpPr>
          <p:nvPr>
            <p:ph idx="1"/>
          </p:nvPr>
        </p:nvSpPr>
        <p:spPr/>
        <p:txBody>
          <a:bodyPr>
            <a:normAutofit fontScale="92500"/>
          </a:bodyPr>
          <a:lstStyle/>
          <a:p>
            <a:r>
              <a:rPr lang="el-GR" dirty="0" smtClean="0"/>
              <a:t>Φτάνουμε στην πλήρη ταξινόμηση κάνοντας πρώτα τη </a:t>
            </a:r>
            <a:r>
              <a:rPr lang="el-GR" dirty="0" err="1" smtClean="0"/>
              <a:t>διαμέριση</a:t>
            </a:r>
            <a:r>
              <a:rPr lang="el-GR" dirty="0" smtClean="0"/>
              <a:t> και μετά εφαρμόζοντας αναδρομικά τη μέθοδο στους δυο </a:t>
            </a:r>
            <a:r>
              <a:rPr lang="el-GR" dirty="0" err="1" smtClean="0"/>
              <a:t>υποπίνακες</a:t>
            </a:r>
            <a:r>
              <a:rPr lang="el-GR" dirty="0" smtClean="0"/>
              <a:t> που προκύπτουν.</a:t>
            </a:r>
          </a:p>
          <a:p>
            <a:r>
              <a:rPr lang="el-GR" dirty="0" smtClean="0"/>
              <a:t>Επειδή η διαδικασία της </a:t>
            </a:r>
            <a:r>
              <a:rPr lang="el-GR" dirty="0" err="1" smtClean="0"/>
              <a:t>διαμέρισης</a:t>
            </a:r>
            <a:r>
              <a:rPr lang="el-GR" dirty="0" smtClean="0"/>
              <a:t> τοποθετεί πάντα τουλάχιστον ένα στοιχείο στη θέση του, δεν είναι δύσκολο να αναπτύξουμε μια τυπική απόδειξη με επαγωγή ότι η αναδρομική μέθοδος καταλήγει σε σωστή ταξινόμηση.</a:t>
            </a:r>
            <a:endParaRPr lang="en-US" dirty="0"/>
          </a:p>
        </p:txBody>
      </p:sp>
      <p:sp>
        <p:nvSpPr>
          <p:cNvPr id="4" name="Footer Placeholder 3"/>
          <p:cNvSpPr>
            <a:spLocks noGrp="1"/>
          </p:cNvSpPr>
          <p:nvPr>
            <p:ph type="ftr" sz="quarter" idx="11"/>
          </p:nvPr>
        </p:nvSpPr>
        <p:spPr/>
        <p:txBody>
          <a:bodyPr/>
          <a:lstStyle/>
          <a:p>
            <a:r>
              <a:rPr lang="el-GR" smtClean="0"/>
              <a:t>Δομές Δεδομένων και Τεχνικές Προγραμματισμού</a:t>
            </a:r>
            <a:endParaRPr lang="en-US"/>
          </a:p>
        </p:txBody>
      </p:sp>
      <p:sp>
        <p:nvSpPr>
          <p:cNvPr id="5" name="Slide Number Placeholder 4"/>
          <p:cNvSpPr>
            <a:spLocks noGrp="1"/>
          </p:cNvSpPr>
          <p:nvPr>
            <p:ph type="sldNum" sz="quarter" idx="12"/>
          </p:nvPr>
        </p:nvSpPr>
        <p:spPr/>
        <p:txBody>
          <a:bodyPr/>
          <a:lstStyle/>
          <a:p>
            <a:fld id="{C9DD82B4-A6F2-4399-9B4E-C04A56055468}" type="slidenum">
              <a:rPr lang="en-US" smtClean="0"/>
              <a:t>9</a:t>
            </a:fld>
            <a:endParaRPr lang="en-US"/>
          </a:p>
        </p:txBody>
      </p:sp>
    </p:spTree>
    <p:extLst>
      <p:ext uri="{BB962C8B-B14F-4D97-AF65-F5344CB8AC3E}">
        <p14:creationId xmlns:p14="http://schemas.microsoft.com/office/powerpoint/2010/main" val="25713974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1639</TotalTime>
  <Words>2677</Words>
  <Application>Microsoft Office PowerPoint</Application>
  <PresentationFormat>On-screen Show (4:3)</PresentationFormat>
  <Paragraphs>301</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Αλγόριθμοι Ταξινόμησης – Μέρος 2</vt:lpstr>
      <vt:lpstr>Προχωρημένοι Αλγόριθμοι Ταξινόμησης</vt:lpstr>
      <vt:lpstr>treesort</vt:lpstr>
      <vt:lpstr>Ιδιότητες</vt:lpstr>
      <vt:lpstr>Ιδιότητες</vt:lpstr>
      <vt:lpstr>Ο Αλγόριθμος quicksort</vt:lpstr>
      <vt:lpstr>Ο Βασικός Αλγόριθμος</vt:lpstr>
      <vt:lpstr>Η Διαμέριση</vt:lpstr>
      <vt:lpstr>Ο Βασικός Αλγόριθμος</vt:lpstr>
      <vt:lpstr>Κώδικας σε C</vt:lpstr>
      <vt:lpstr>Κώδικας σε C</vt:lpstr>
      <vt:lpstr>Παρατηρήσεις για τη Συνάρτηση quicksort</vt:lpstr>
      <vt:lpstr>Παρατηρήσεις για τη Συνάρτηση partition</vt:lpstr>
      <vt:lpstr>Παρατηρήσεις για τη Συνάρτηση partition</vt:lpstr>
      <vt:lpstr>Παράδειγμα partition</vt:lpstr>
      <vt:lpstr>Παράδειγμα quicksort</vt:lpstr>
      <vt:lpstr>Ερωτήσεις</vt:lpstr>
      <vt:lpstr>Ιδιότητες</vt:lpstr>
      <vt:lpstr>Ιδιότητες</vt:lpstr>
      <vt:lpstr>Βελτιώσεις</vt:lpstr>
      <vt:lpstr>Ταξινόμηση με Συγχώνευση</vt:lpstr>
      <vt:lpstr>Διμερής Συγχώνευση</vt:lpstr>
      <vt:lpstr>Υλοποίηση σε C</vt:lpstr>
      <vt:lpstr>Υλοποίηση σε C</vt:lpstr>
      <vt:lpstr>Ερώτηση</vt:lpstr>
      <vt:lpstr>Απάντηση</vt:lpstr>
      <vt:lpstr>Αφαιρετική Επιτόπου Συγχώνευση</vt:lpstr>
      <vt:lpstr>Ερώτηση</vt:lpstr>
      <vt:lpstr>Απάντηση</vt:lpstr>
      <vt:lpstr>Αποδοτική Συγχώνευση Χωρίς Τιμές Φρουρούς</vt:lpstr>
      <vt:lpstr>Παράδειγμα Συγχώνευσης των Πινάκων A   R   S   T και G   I   N</vt:lpstr>
      <vt:lpstr>Διτονικές Ακολουθίες</vt:lpstr>
      <vt:lpstr>Υλοποίηση σε C</vt:lpstr>
      <vt:lpstr>Παρατηρήσεις για την merge</vt:lpstr>
      <vt:lpstr>Αναλυτική Ταξινόμηση με Συγχώνευση</vt:lpstr>
      <vt:lpstr>Ο Αναλυτικός Αλγόριθμος mergesort</vt:lpstr>
      <vt:lpstr>Ιδιότητες</vt:lpstr>
      <vt:lpstr>Βελτιώσεις</vt:lpstr>
      <vt:lpstr>Μελέτη</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Μέθοδος Ταξινόμησης QuickSort</dc:title>
  <dc:creator>koubarak</dc:creator>
  <cp:lastModifiedBy>koubarak</cp:lastModifiedBy>
  <cp:revision>40</cp:revision>
  <dcterms:created xsi:type="dcterms:W3CDTF">2016-05-14T13:52:28Z</dcterms:created>
  <dcterms:modified xsi:type="dcterms:W3CDTF">2017-05-14T16:22:28Z</dcterms:modified>
</cp:coreProperties>
</file>