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4" r:id="rId2"/>
    <p:sldId id="300" r:id="rId3"/>
    <p:sldId id="301"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8" r:id="rId21"/>
    <p:sldId id="299" r:id="rId22"/>
    <p:sldId id="296" r:id="rId23"/>
    <p:sldId id="297" r:id="rId24"/>
    <p:sldId id="29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38"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B5D1B-D718-4BB6-92E5-DD8FB328E2B3}" type="datetimeFigureOut">
              <a:rPr lang="en-US" smtClean="0"/>
              <a:pPr/>
              <a:t>5/15/2017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AC343-FBE7-4EE7-AFDB-68E78BD53763}" type="slidenum">
              <a:rPr lang="en-US" smtClean="0"/>
              <a:pPr/>
              <a:t>‹#›</a:t>
            </a:fld>
            <a:endParaRPr lang="en-US"/>
          </a:p>
        </p:txBody>
      </p:sp>
    </p:spTree>
    <p:extLst>
      <p:ext uri="{BB962C8B-B14F-4D97-AF65-F5344CB8AC3E}">
        <p14:creationId xmlns:p14="http://schemas.microsoft.com/office/powerpoint/2010/main" val="2462013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C19D2A-F95B-4611-9265-373DC5A171AC}" type="datetime1">
              <a:rPr lang="en-US" smtClean="0"/>
              <a:pPr/>
              <a:t>5/15/2017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31837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DC988-AC88-4E8A-94FE-8C1618EFDA63}" type="datetime1">
              <a:rPr lang="en-US" smtClean="0"/>
              <a:pPr/>
              <a:t>5/15/2017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420303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E5E45-4E20-4A13-AA20-AB917E4F8750}" type="datetime1">
              <a:rPr lang="en-US" smtClean="0"/>
              <a:pPr/>
              <a:t>5/15/2017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08689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252764-7C29-4613-B95A-1BAAB7E73414}" type="datetime1">
              <a:rPr lang="en-US" smtClean="0"/>
              <a:pPr/>
              <a:t>5/15/2017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285912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57551C-7F41-4C7C-B3EF-D69F6BC8663D}" type="datetime1">
              <a:rPr lang="en-US" smtClean="0"/>
              <a:pPr/>
              <a:t>5/15/2017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117134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167933-798C-40DA-A3B8-7C716885AE35}" type="datetime1">
              <a:rPr lang="en-US" smtClean="0"/>
              <a:pPr/>
              <a:t>5/15/2017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9286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B1136F-0DCF-4F0D-BA10-0791459D721B}" type="datetime1">
              <a:rPr lang="en-US" smtClean="0"/>
              <a:pPr/>
              <a:t>5/15/2017</a:t>
            </a:fld>
            <a:endParaRPr lang="en-US"/>
          </a:p>
        </p:txBody>
      </p:sp>
      <p:sp>
        <p:nvSpPr>
          <p:cNvPr id="8" name="Footer Placeholder 7"/>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66551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155E63-FBF4-46A3-96DF-DE1B3DCB577E}" type="datetime1">
              <a:rPr lang="en-US" smtClean="0"/>
              <a:pPr/>
              <a:t>5/15/2017</a:t>
            </a:fld>
            <a:endParaRPr lang="en-US"/>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15264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FBEE6-5F47-47A4-BE37-F6DDF73692E5}" type="datetime1">
              <a:rPr lang="en-US" smtClean="0"/>
              <a:pPr/>
              <a:t>5/15/2017</a:t>
            </a:fld>
            <a:endParaRPr lang="en-US"/>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4" name="Slide Number Placeholder 3"/>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84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2510B-1194-4B55-A511-6A5B1A2EB934}" type="datetime1">
              <a:rPr lang="en-US" smtClean="0"/>
              <a:pPr/>
              <a:t>5/15/2017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329435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368B0-F348-4B4C-87B5-A03AC6BB453B}" type="datetime1">
              <a:rPr lang="en-US" smtClean="0"/>
              <a:pPr/>
              <a:t>5/15/2017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83C486E7-8B35-4739-9C04-036E722F01B6}" type="slidenum">
              <a:rPr lang="en-US" smtClean="0"/>
              <a:pPr/>
              <a:t>‹#›</a:t>
            </a:fld>
            <a:endParaRPr lang="en-US"/>
          </a:p>
        </p:txBody>
      </p:sp>
    </p:spTree>
    <p:extLst>
      <p:ext uri="{BB962C8B-B14F-4D97-AF65-F5344CB8AC3E}">
        <p14:creationId xmlns:p14="http://schemas.microsoft.com/office/powerpoint/2010/main" val="2309961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A9726-B350-4272-945C-380C736C9956}" type="datetime1">
              <a:rPr lang="en-US" smtClean="0"/>
              <a:pPr/>
              <a:t>5/15/2017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Data Structures and Programming Techniques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486E7-8B35-4739-9C04-036E722F01B6}" type="slidenum">
              <a:rPr lang="en-US" smtClean="0"/>
              <a:pPr/>
              <a:t>‹#›</a:t>
            </a:fld>
            <a:endParaRPr lang="en-US"/>
          </a:p>
        </p:txBody>
      </p:sp>
    </p:spTree>
    <p:extLst>
      <p:ext uri="{BB962C8B-B14F-4D97-AF65-F5344CB8AC3E}">
        <p14:creationId xmlns:p14="http://schemas.microsoft.com/office/powerpoint/2010/main" val="1030432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Αλγόριθμοι Ταξινόμησης – Μέρος 3</a:t>
            </a:r>
            <a:endParaRPr lang="en-US" dirty="0"/>
          </a:p>
        </p:txBody>
      </p:sp>
      <p:sp>
        <p:nvSpPr>
          <p:cNvPr id="3" name="Subtitle 2"/>
          <p:cNvSpPr>
            <a:spLocks noGrp="1"/>
          </p:cNvSpPr>
          <p:nvPr>
            <p:ph type="subTitle" idx="1"/>
          </p:nvPr>
        </p:nvSpPr>
        <p:spPr/>
        <p:txBody>
          <a:bodyPr/>
          <a:lstStyle/>
          <a:p>
            <a:r>
              <a:rPr lang="el-GR" dirty="0" smtClean="0"/>
              <a:t>Μανόλης </a:t>
            </a:r>
            <a:r>
              <a:rPr lang="el-GR" dirty="0" err="1" smtClean="0"/>
              <a:t>Κουμπαράκης</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a:t>
            </a:fld>
            <a:endParaRPr lang="en-US"/>
          </a:p>
        </p:txBody>
      </p:sp>
    </p:spTree>
    <p:extLst>
      <p:ext uri="{BB962C8B-B14F-4D97-AF65-F5344CB8AC3E}">
        <p14:creationId xmlns:p14="http://schemas.microsoft.com/office/powerpoint/2010/main" val="1244324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SelectionSort</a:t>
            </a:r>
            <a:r>
              <a:rPr lang="en-US" dirty="0" smtClean="0"/>
              <a:t> (cont’d)</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SelectionSort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SortingArray</a:t>
            </a:r>
            <a:r>
              <a:rPr lang="en-US" dirty="0" smtClean="0">
                <a:latin typeface="Courier New" pitchFamily="49" charset="0"/>
                <a:cs typeface="Courier New" pitchFamily="49" charset="0"/>
              </a:rPr>
              <a:t> A)</a:t>
            </a:r>
          </a:p>
          <a:p>
            <a:pPr marL="0" indent="0">
              <a:buNone/>
            </a:pP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i,j,k</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KeyType</a:t>
            </a:r>
            <a:r>
              <a:rPr lang="en-US" dirty="0" smtClean="0">
                <a:latin typeface="Courier New" pitchFamily="49" charset="0"/>
                <a:cs typeface="Courier New" pitchFamily="49" charset="0"/>
              </a:rPr>
              <a:t> Temp;</a:t>
            </a:r>
          </a:p>
          <a:p>
            <a:pPr marL="0" indent="0">
              <a:buNone/>
            </a:pPr>
            <a:endParaRPr lang="en-US" dirty="0"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Initially, Q is empty and PQ contains all keys in A, so the index,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 of the last key in PQ is set to n-1, the index of the last key in A.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=n-1;</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While PQ contains more than one key, */</a:t>
            </a:r>
          </a:p>
          <a:p>
            <a:pPr marL="0" indent="0">
              <a:buNone/>
            </a:pPr>
            <a:r>
              <a:rPr lang="en-US" dirty="0" smtClean="0">
                <a:latin typeface="Courier New" pitchFamily="49" charset="0"/>
                <a:cs typeface="Courier New" pitchFamily="49" charset="0"/>
              </a:rPr>
              <a:t>   /* identify and move the largest key in PQ into Q */</a:t>
            </a:r>
          </a:p>
          <a:p>
            <a:pPr marL="0" indent="0">
              <a:buNone/>
            </a:pPr>
            <a:r>
              <a:rPr lang="en-US" dirty="0" smtClean="0">
                <a:latin typeface="Courier New" pitchFamily="49" charset="0"/>
                <a:cs typeface="Courier New" pitchFamily="49" charset="0"/>
              </a:rPr>
              <a:t>   while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&gt;0){</a:t>
            </a:r>
          </a:p>
          <a:p>
            <a:pPr marL="0" indent="0">
              <a:buNone/>
            </a:pPr>
            <a:r>
              <a:rPr lang="en-US" dirty="0" smtClean="0">
                <a:latin typeface="Courier New" pitchFamily="49" charset="0"/>
                <a:cs typeface="Courier New" pitchFamily="49" charset="0"/>
              </a:rPr>
              <a:t>      /* Let j initially point to the last key in PQ */</a:t>
            </a:r>
          </a:p>
          <a:p>
            <a:pPr marL="0" indent="0">
              <a:buNone/>
            </a:pPr>
            <a:r>
              <a:rPr lang="en-US" dirty="0" smtClean="0">
                <a:latin typeface="Courier New" pitchFamily="49" charset="0"/>
                <a:cs typeface="Courier New" pitchFamily="49" charset="0"/>
              </a:rPr>
              <a:t>      j=</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Scan remaining positions in 0:i-1 to find largest key, A[j] */</a:t>
            </a:r>
          </a:p>
          <a:p>
            <a:pPr marL="0" indent="0">
              <a:buNone/>
            </a:pPr>
            <a:r>
              <a:rPr lang="en-US" dirty="0" smtClean="0">
                <a:latin typeface="Courier New" pitchFamily="49" charset="0"/>
                <a:cs typeface="Courier New" pitchFamily="49" charset="0"/>
              </a:rPr>
              <a:t>      for (k=0; k&lt;</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k++){</a:t>
            </a:r>
          </a:p>
          <a:p>
            <a:pPr marL="0" indent="0">
              <a:buNone/>
            </a:pPr>
            <a:r>
              <a:rPr lang="en-US" dirty="0" smtClean="0">
                <a:latin typeface="Courier New" pitchFamily="49" charset="0"/>
                <a:cs typeface="Courier New" pitchFamily="49" charset="0"/>
              </a:rPr>
              <a:t>         if (A[k]&gt;A[j]) j=k;</a:t>
            </a:r>
          </a:p>
          <a:p>
            <a:pPr marL="0" indent="0">
              <a:buNone/>
            </a:pPr>
            <a:r>
              <a:rPr lang="en-US" dirty="0" smtClean="0">
                <a:latin typeface="Courier New" pitchFamily="49" charset="0"/>
                <a:cs typeface="Courier New" pitchFamily="49" charset="0"/>
              </a:rPr>
              <a:t>      }</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Swap the largest key, A[j], and the last key, 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Temp=A[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]=A[j]; A[j]=Temp;</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Move boundary between PQ and Q downward one position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10</a:t>
            </a:fld>
            <a:endParaRPr lang="en-US"/>
          </a:p>
        </p:txBody>
      </p:sp>
    </p:spTree>
    <p:extLst>
      <p:ext uri="{BB962C8B-B14F-4D97-AF65-F5344CB8AC3E}">
        <p14:creationId xmlns:p14="http://schemas.microsoft.com/office/powerpoint/2010/main" val="245135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Σχόλια στον </a:t>
            </a:r>
            <a:r>
              <a:rPr lang="en-US" dirty="0" err="1">
                <a:latin typeface="Courier New" pitchFamily="49" charset="0"/>
                <a:cs typeface="Courier New" pitchFamily="49" charset="0"/>
              </a:rPr>
              <a:t>SelectionSort</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Σε κάθε βήμα</a:t>
            </a:r>
            <a:r>
              <a:rPr lang="en-US" dirty="0" smtClean="0"/>
              <a:t>, </a:t>
            </a:r>
            <a:r>
              <a:rPr lang="el-GR" dirty="0" smtClean="0"/>
              <a:t>για να βρούμε τη θέση του μεγαλύτερου κλειδιού</a:t>
            </a:r>
            <a:r>
              <a:rPr lang="en-US" dirty="0" smtClean="0"/>
              <a:t> </a:t>
            </a:r>
            <a:r>
              <a:rPr lang="en-US" dirty="0" smtClean="0">
                <a:latin typeface="Courier New" pitchFamily="49" charset="0"/>
                <a:cs typeface="Courier New" pitchFamily="49" charset="0"/>
              </a:rPr>
              <a:t>j</a:t>
            </a:r>
            <a:r>
              <a:rPr lang="en-US" dirty="0" smtClean="0"/>
              <a:t> </a:t>
            </a:r>
            <a:r>
              <a:rPr lang="el-GR" dirty="0" smtClean="0"/>
              <a:t>στον </a:t>
            </a:r>
            <a:r>
              <a:rPr lang="el-GR" dirty="0" err="1" smtClean="0"/>
              <a:t>υποπίνακα</a:t>
            </a:r>
            <a:r>
              <a:rPr lang="en-US" dirty="0" smtClean="0"/>
              <a:t> </a:t>
            </a:r>
            <a:r>
              <a:rPr lang="en-US" dirty="0" smtClean="0">
                <a:latin typeface="Courier New" pitchFamily="49" charset="0"/>
                <a:cs typeface="Courier New" pitchFamily="49" charset="0"/>
              </a:rPr>
              <a:t>PQ</a:t>
            </a:r>
            <a:r>
              <a:rPr lang="en-US" dirty="0" smtClean="0"/>
              <a:t>, </a:t>
            </a:r>
            <a:r>
              <a:rPr lang="el-GR" dirty="0" smtClean="0"/>
              <a:t>διασχίζουμε τον</a:t>
            </a:r>
            <a:r>
              <a:rPr lang="en-US" dirty="0" smtClean="0"/>
              <a:t> </a:t>
            </a:r>
            <a:r>
              <a:rPr lang="en-US" dirty="0" smtClean="0">
                <a:latin typeface="Courier New" pitchFamily="49" charset="0"/>
                <a:cs typeface="Courier New" pitchFamily="49" charset="0"/>
              </a:rPr>
              <a:t>PQ</a:t>
            </a:r>
            <a:r>
              <a:rPr lang="en-US" dirty="0" smtClean="0"/>
              <a:t> </a:t>
            </a:r>
            <a:r>
              <a:rPr lang="el-GR" dirty="0" smtClean="0"/>
              <a:t>ενθυμούμενοι την θέση </a:t>
            </a:r>
            <a:r>
              <a:rPr lang="en-US" dirty="0" smtClean="0">
                <a:latin typeface="Courier New" pitchFamily="49" charset="0"/>
                <a:cs typeface="Courier New" pitchFamily="49" charset="0"/>
              </a:rPr>
              <a:t>j</a:t>
            </a:r>
            <a:r>
              <a:rPr lang="en-US" dirty="0" smtClean="0"/>
              <a:t> </a:t>
            </a:r>
            <a:r>
              <a:rPr lang="el-GR" dirty="0" smtClean="0"/>
              <a:t>του μεγαλύτερου κλειδιού μέχρι εκείνη τη στιγμή</a:t>
            </a:r>
            <a:r>
              <a:rPr lang="en-US" dirty="0" smtClean="0"/>
              <a:t>.</a:t>
            </a:r>
          </a:p>
          <a:p>
            <a:r>
              <a:rPr lang="el-GR" dirty="0" smtClean="0"/>
              <a:t>Μετά, αντιμεταθέτουμε το</a:t>
            </a:r>
            <a:r>
              <a:rPr lang="en-US" dirty="0" smtClean="0"/>
              <a:t> </a:t>
            </a:r>
            <a:r>
              <a:rPr lang="el-GR" dirty="0"/>
              <a:t>το μεγαλύτερο κλειδί </a:t>
            </a:r>
            <a:r>
              <a:rPr lang="el-GR" dirty="0" smtClean="0"/>
              <a:t> </a:t>
            </a:r>
            <a:r>
              <a:rPr lang="en-US" dirty="0" smtClean="0">
                <a:latin typeface="Courier New" pitchFamily="49" charset="0"/>
                <a:cs typeface="Courier New" pitchFamily="49" charset="0"/>
              </a:rPr>
              <a:t>A[j]</a:t>
            </a:r>
            <a:r>
              <a:rPr lang="el-GR" dirty="0" smtClean="0"/>
              <a:t>της</a:t>
            </a:r>
            <a:r>
              <a:rPr lang="en-US" dirty="0" smtClean="0"/>
              <a:t> </a:t>
            </a:r>
            <a:r>
              <a:rPr lang="en-US" dirty="0" smtClean="0">
                <a:latin typeface="Courier New" pitchFamily="49" charset="0"/>
                <a:cs typeface="Courier New" pitchFamily="49" charset="0"/>
              </a:rPr>
              <a:t>PQ</a:t>
            </a:r>
            <a:r>
              <a:rPr lang="en-US" dirty="0" smtClean="0"/>
              <a:t> </a:t>
            </a:r>
            <a:r>
              <a:rPr lang="el-GR" dirty="0" smtClean="0"/>
              <a:t>με το τελευταίο κλειδί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l-GR" dirty="0" smtClean="0"/>
              <a:t>της </a:t>
            </a:r>
            <a:r>
              <a:rPr lang="en-US" dirty="0" smtClean="0">
                <a:latin typeface="Courier New" pitchFamily="49" charset="0"/>
                <a:cs typeface="Courier New" pitchFamily="49" charset="0"/>
              </a:rPr>
              <a:t>PQ</a:t>
            </a:r>
            <a:r>
              <a:rPr lang="el-GR" dirty="0"/>
              <a:t> </a:t>
            </a:r>
            <a:r>
              <a:rPr lang="el-GR" dirty="0" smtClean="0"/>
              <a:t>και μειώνουμε το </a:t>
            </a:r>
            <a:r>
              <a:rPr lang="en-US" dirty="0" err="1" smtClean="0">
                <a:latin typeface="Courier New" pitchFamily="49" charset="0"/>
                <a:cs typeface="Courier New" pitchFamily="49" charset="0"/>
              </a:rPr>
              <a:t>i</a:t>
            </a:r>
            <a:r>
              <a:rPr lang="en-US" dirty="0" smtClean="0"/>
              <a:t> </a:t>
            </a:r>
            <a:r>
              <a:rPr lang="el-GR" dirty="0" smtClean="0"/>
              <a:t>κατά</a:t>
            </a:r>
            <a:r>
              <a:rPr lang="en-US" dirty="0" smtClean="0"/>
              <a:t> 1 </a:t>
            </a:r>
            <a:r>
              <a:rPr lang="el-GR" dirty="0" smtClean="0"/>
              <a:t>ώστε να μετακινήσουμε το σύνορο μεταξύ </a:t>
            </a:r>
            <a:r>
              <a:rPr lang="en-US" dirty="0" smtClean="0">
                <a:latin typeface="Courier New" pitchFamily="49" charset="0"/>
                <a:cs typeface="Courier New" pitchFamily="49" charset="0"/>
              </a:rPr>
              <a:t>PQ</a:t>
            </a:r>
            <a:r>
              <a:rPr lang="en-US" dirty="0" smtClean="0"/>
              <a:t> </a:t>
            </a:r>
            <a:r>
              <a:rPr lang="el-GR" dirty="0" smtClean="0"/>
              <a:t>και</a:t>
            </a:r>
            <a:r>
              <a:rPr lang="en-US" dirty="0" smtClean="0"/>
              <a:t> </a:t>
            </a:r>
            <a:r>
              <a:rPr lang="en-US" dirty="0" smtClean="0">
                <a:latin typeface="Courier New" pitchFamily="49" charset="0"/>
                <a:cs typeface="Courier New" pitchFamily="49" charset="0"/>
              </a:rPr>
              <a:t>Q</a:t>
            </a:r>
            <a:r>
              <a:rPr lang="en-US" dirty="0" smtClean="0"/>
              <a:t>.</a:t>
            </a:r>
          </a:p>
          <a:p>
            <a:r>
              <a:rPr lang="el-GR" dirty="0" smtClean="0"/>
              <a:t>Δεν χρειάζεται να κάνουμε κάτι για να οργανώσουμε τα κλειδιά του αταξινόμητου πίνακα </a:t>
            </a:r>
            <a:r>
              <a:rPr lang="en-US" dirty="0" smtClean="0">
                <a:latin typeface="Courier New" pitchFamily="49" charset="0"/>
                <a:cs typeface="Courier New" pitchFamily="49" charset="0"/>
              </a:rPr>
              <a:t>A</a:t>
            </a:r>
            <a:r>
              <a:rPr lang="en-US" dirty="0" smtClean="0"/>
              <a:t> </a:t>
            </a:r>
            <a:r>
              <a:rPr lang="el-GR" dirty="0" smtClean="0"/>
              <a:t>σε μια ουρά προτεραιότητας</a:t>
            </a:r>
            <a:r>
              <a:rPr lang="en-US" dirty="0" smtClean="0"/>
              <a:t> </a:t>
            </a:r>
            <a:r>
              <a:rPr lang="en-US" dirty="0" smtClean="0">
                <a:latin typeface="Courier New" pitchFamily="49" charset="0"/>
                <a:cs typeface="Courier New" pitchFamily="49" charset="0"/>
              </a:rPr>
              <a:t>PQ</a:t>
            </a:r>
            <a:r>
              <a:rPr lang="en-US" dirty="0" smtClean="0"/>
              <a:t>, </a:t>
            </a:r>
            <a:r>
              <a:rPr lang="el-GR" dirty="0" smtClean="0"/>
              <a:t>επειδή ο</a:t>
            </a:r>
            <a:r>
              <a:rPr lang="en-US" dirty="0" smtClean="0"/>
              <a:t> </a:t>
            </a:r>
            <a:r>
              <a:rPr lang="en-US" dirty="0" smtClean="0">
                <a:latin typeface="Courier New" pitchFamily="49" charset="0"/>
                <a:cs typeface="Courier New" pitchFamily="49" charset="0"/>
              </a:rPr>
              <a:t>A</a:t>
            </a:r>
            <a:r>
              <a:rPr lang="en-US" dirty="0" smtClean="0"/>
              <a:t> </a:t>
            </a:r>
            <a:r>
              <a:rPr lang="el-GR" dirty="0" smtClean="0"/>
              <a:t>χρησιμοποιείται κατευθείαν ως αναπαράσταση της</a:t>
            </a:r>
            <a:r>
              <a:rPr lang="en-US" dirty="0" smtClean="0"/>
              <a:t> </a:t>
            </a:r>
            <a:r>
              <a:rPr lang="en-US" dirty="0" smtClean="0">
                <a:latin typeface="Courier New" pitchFamily="49" charset="0"/>
                <a:cs typeface="Courier New" pitchFamily="49" charset="0"/>
              </a:rPr>
              <a:t>PQ</a:t>
            </a:r>
            <a:r>
              <a:rPr lang="en-US" dirty="0" smtClean="0"/>
              <a:t>.</a:t>
            </a:r>
          </a:p>
          <a:p>
            <a:r>
              <a:rPr lang="el-GR" dirty="0" smtClean="0"/>
              <a:t>Δεν χρειάζεται να κάνουμε κάτι για να μετακινήσουμε τα κλειδιά από την ουρά </a:t>
            </a:r>
            <a:r>
              <a:rPr lang="en-US" dirty="0" smtClean="0">
                <a:latin typeface="Courier New" pitchFamily="49" charset="0"/>
                <a:cs typeface="Courier New" pitchFamily="49" charset="0"/>
              </a:rPr>
              <a:t>Q</a:t>
            </a:r>
            <a:r>
              <a:rPr lang="en-US" dirty="0" smtClean="0"/>
              <a:t> </a:t>
            </a:r>
            <a:r>
              <a:rPr lang="el-GR" dirty="0" smtClean="0"/>
              <a:t>στον πίνακα</a:t>
            </a:r>
            <a:r>
              <a:rPr lang="en-US" dirty="0" smtClean="0"/>
              <a:t> </a:t>
            </a:r>
            <a:r>
              <a:rPr lang="en-US" dirty="0" smtClean="0">
                <a:latin typeface="Courier New" pitchFamily="49" charset="0"/>
                <a:cs typeface="Courier New" pitchFamily="49" charset="0"/>
              </a:rPr>
              <a:t>A</a:t>
            </a:r>
            <a:r>
              <a:rPr lang="en-US" dirty="0" smtClean="0"/>
              <a:t> </a:t>
            </a:r>
            <a:r>
              <a:rPr lang="el-GR" dirty="0" smtClean="0"/>
              <a:t>σε αύξουσα σειρά</a:t>
            </a:r>
            <a:r>
              <a:rPr lang="en-US" dirty="0" smtClean="0"/>
              <a:t>, </a:t>
            </a:r>
            <a:r>
              <a:rPr lang="el-GR" dirty="0" smtClean="0"/>
              <a:t>επειδή η</a:t>
            </a:r>
            <a:r>
              <a:rPr lang="en-US" dirty="0" smtClean="0"/>
              <a:t> </a:t>
            </a:r>
            <a:r>
              <a:rPr lang="en-US" dirty="0" smtClean="0">
                <a:latin typeface="Courier New" pitchFamily="49" charset="0"/>
                <a:cs typeface="Courier New" pitchFamily="49" charset="0"/>
              </a:rPr>
              <a:t>Q</a:t>
            </a:r>
            <a:r>
              <a:rPr lang="en-US" dirty="0" smtClean="0"/>
              <a:t> </a:t>
            </a:r>
            <a:r>
              <a:rPr lang="el-GR" dirty="0" smtClean="0"/>
              <a:t>μεταβάλλεται από ένα άδειο </a:t>
            </a:r>
            <a:r>
              <a:rPr lang="el-GR" dirty="0" err="1" smtClean="0"/>
              <a:t>υποπίνακα</a:t>
            </a:r>
            <a:r>
              <a:rPr lang="el-GR" dirty="0" smtClean="0"/>
              <a:t> του </a:t>
            </a:r>
            <a:r>
              <a:rPr lang="en-US" dirty="0" smtClean="0">
                <a:latin typeface="Courier New" pitchFamily="49" charset="0"/>
                <a:cs typeface="Courier New" pitchFamily="49" charset="0"/>
              </a:rPr>
              <a:t>A</a:t>
            </a:r>
            <a:r>
              <a:rPr lang="el-GR" dirty="0" smtClean="0">
                <a:latin typeface="Courier New" pitchFamily="49" charset="0"/>
                <a:cs typeface="Courier New" pitchFamily="49" charset="0"/>
              </a:rPr>
              <a:t> </a:t>
            </a:r>
            <a:r>
              <a:rPr lang="el-GR" dirty="0" smtClean="0">
                <a:cs typeface="Courier New" pitchFamily="49" charset="0"/>
              </a:rPr>
              <a:t>που είναι αρχικά</a:t>
            </a:r>
            <a:r>
              <a:rPr lang="en-US" dirty="0" smtClean="0"/>
              <a:t>, </a:t>
            </a:r>
            <a:r>
              <a:rPr lang="el-GR" dirty="0" smtClean="0"/>
              <a:t>σε ολόκληρο τον </a:t>
            </a:r>
            <a:r>
              <a:rPr lang="en-US" dirty="0">
                <a:latin typeface="Courier New" pitchFamily="49" charset="0"/>
                <a:cs typeface="Courier New" pitchFamily="49" charset="0"/>
              </a:rPr>
              <a:t>A </a:t>
            </a:r>
            <a:r>
              <a:rPr lang="el-GR" dirty="0" smtClean="0">
                <a:cs typeface="Courier New" pitchFamily="49" charset="0"/>
              </a:rPr>
              <a:t>όταν ο αλγόριθμος τερματίζει.</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11</a:t>
            </a:fld>
            <a:endParaRPr lang="en-US"/>
          </a:p>
        </p:txBody>
      </p:sp>
    </p:spTree>
    <p:extLst>
      <p:ext uri="{BB962C8B-B14F-4D97-AF65-F5344CB8AC3E}">
        <p14:creationId xmlns:p14="http://schemas.microsoft.com/office/powerpoint/2010/main" val="3395855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 του </a:t>
            </a:r>
            <a:r>
              <a:rPr lang="en-US" dirty="0" err="1" smtClean="0">
                <a:latin typeface="Courier New" pitchFamily="49" charset="0"/>
                <a:cs typeface="Courier New" pitchFamily="49" charset="0"/>
              </a:rPr>
              <a:t>SelectionSort</a:t>
            </a:r>
            <a:endParaRPr lang="en-US" dirty="0">
              <a:latin typeface="Courier New" pitchFamily="49" charset="0"/>
              <a:cs typeface="Courier New" pitchFamily="49"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l-GR" dirty="0" smtClean="0"/>
                  <a:t>Επειδή ο αλγόριθμος</a:t>
                </a:r>
                <a:r>
                  <a:rPr lang="en-US" dirty="0" smtClean="0"/>
                  <a:t> </a:t>
                </a:r>
                <a:r>
                  <a:rPr lang="en-US" dirty="0" err="1" smtClean="0">
                    <a:latin typeface="Courier New" pitchFamily="49" charset="0"/>
                    <a:cs typeface="Courier New" pitchFamily="49" charset="0"/>
                  </a:rPr>
                  <a:t>SelectionSort</a:t>
                </a:r>
                <a:r>
                  <a:rPr lang="en-US" dirty="0" smtClean="0"/>
                  <a:t> </a:t>
                </a:r>
                <a:r>
                  <a:rPr lang="el-GR" dirty="0" smtClean="0"/>
                  <a:t>αντιμεταθέτει το</a:t>
                </a:r>
                <a:r>
                  <a:rPr lang="en-US" dirty="0" smtClean="0"/>
                  <a:t>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smtClean="0"/>
                  <a:t> </a:t>
                </a:r>
                <a:r>
                  <a:rPr lang="el-GR" dirty="0" smtClean="0"/>
                  <a:t>με το</a:t>
                </a:r>
                <a:r>
                  <a:rPr lang="en-US" dirty="0" smtClean="0"/>
                  <a:t> </a:t>
                </a:r>
                <a:r>
                  <a:rPr lang="en-US" dirty="0" smtClean="0">
                    <a:latin typeface="Courier New" pitchFamily="49" charset="0"/>
                    <a:cs typeface="Courier New" pitchFamily="49" charset="0"/>
                  </a:rPr>
                  <a:t>A[j] </a:t>
                </a:r>
                <a:r>
                  <a:rPr lang="el-GR" dirty="0" smtClean="0"/>
                  <a:t>για κάθε</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r>
                  <a:rPr lang="el-GR" dirty="0" smtClean="0"/>
                  <a:t>από το</a:t>
                </a:r>
                <a:r>
                  <a:rPr lang="en-US" dirty="0" smtClean="0"/>
                  <a:t> </a:t>
                </a:r>
                <a:r>
                  <a:rPr lang="en-US" dirty="0" smtClean="0">
                    <a:latin typeface="Courier New" pitchFamily="49" charset="0"/>
                    <a:cs typeface="Courier New" pitchFamily="49" charset="0"/>
                  </a:rPr>
                  <a:t>n-1</a:t>
                </a:r>
                <a:r>
                  <a:rPr lang="en-US" dirty="0" smtClean="0"/>
                  <a:t> </a:t>
                </a:r>
                <a:r>
                  <a:rPr lang="el-GR" dirty="0" smtClean="0"/>
                  <a:t>μέχρι το</a:t>
                </a:r>
                <a:r>
                  <a:rPr lang="en-US" dirty="0" smtClean="0"/>
                  <a:t> </a:t>
                </a:r>
                <a:r>
                  <a:rPr lang="en-US" dirty="0" smtClean="0">
                    <a:latin typeface="Courier New" pitchFamily="49" charset="0"/>
                    <a:cs typeface="Courier New" pitchFamily="49" charset="0"/>
                  </a:rPr>
                  <a:t>1</a:t>
                </a:r>
                <a:r>
                  <a:rPr lang="en-US" dirty="0" smtClean="0"/>
                  <a:t>, </a:t>
                </a:r>
                <a:r>
                  <a:rPr lang="el-GR" dirty="0" smtClean="0"/>
                  <a:t>εκτελεί</a:t>
                </a:r>
                <a:r>
                  <a:rPr lang="en-US" dirty="0" smtClean="0"/>
                  <a:t> </a:t>
                </a:r>
                <a14:m>
                  <m:oMath xmlns:m="http://schemas.openxmlformats.org/officeDocument/2006/math">
                    <m:r>
                      <a:rPr lang="en-US" b="0" i="1" smtClean="0">
                        <a:latin typeface="Cambria Math"/>
                      </a:rPr>
                      <m:t>𝑛</m:t>
                    </m:r>
                    <m:r>
                      <a:rPr lang="en-US" b="0" i="1" smtClean="0">
                        <a:latin typeface="Cambria Math"/>
                      </a:rPr>
                      <m:t>−1</m:t>
                    </m:r>
                  </m:oMath>
                </a14:m>
                <a:r>
                  <a:rPr lang="el-GR" dirty="0" smtClean="0"/>
                  <a:t> αντιμεταθέσεις</a:t>
                </a:r>
                <a:r>
                  <a:rPr lang="en-US" dirty="0" smtClean="0"/>
                  <a:t>.</a:t>
                </a:r>
              </a:p>
              <a:p>
                <a:r>
                  <a:rPr lang="el-GR" dirty="0" smtClean="0"/>
                  <a:t>Ο αριθμός των συγκρίσεων που κάνει ο αλγόριθμος</a:t>
                </a:r>
                <a:r>
                  <a:rPr lang="en-US" dirty="0" smtClean="0"/>
                  <a:t> </a:t>
                </a:r>
                <a:r>
                  <a:rPr lang="en-US" dirty="0" err="1" smtClean="0">
                    <a:latin typeface="Courier New" pitchFamily="49" charset="0"/>
                    <a:cs typeface="Courier New" pitchFamily="49" charset="0"/>
                  </a:rPr>
                  <a:t>SelectionSort</a:t>
                </a:r>
                <a:r>
                  <a:rPr lang="en-US" dirty="0" smtClean="0"/>
                  <a:t> </a:t>
                </a:r>
                <a:r>
                  <a:rPr lang="el-GR" dirty="0" smtClean="0"/>
                  <a:t>δίνεται από το άθροισμα</a:t>
                </a:r>
                <a:endParaRPr lang="en-US" dirty="0" smtClean="0"/>
              </a:p>
              <a:p>
                <a:pPr marL="0" indent="0" algn="ctr">
                  <a:buNone/>
                </a:pPr>
                <a14:m>
                  <m:oMath xmlns:m="http://schemas.openxmlformats.org/officeDocument/2006/math">
                    <m:d>
                      <m:dPr>
                        <m:ctrlPr>
                          <a:rPr lang="en-US" b="0" i="1" smtClean="0">
                            <a:latin typeface="Cambria Math"/>
                          </a:rPr>
                        </m:ctrlPr>
                      </m:dPr>
                      <m:e>
                        <m:r>
                          <a:rPr lang="en-US" b="0" i="1" smtClean="0">
                            <a:latin typeface="Cambria Math"/>
                          </a:rPr>
                          <m:t>𝑛</m:t>
                        </m:r>
                        <m:r>
                          <a:rPr lang="en-US" b="0" i="1" smtClean="0">
                            <a:latin typeface="Cambria Math"/>
                          </a:rPr>
                          <m:t>−1</m:t>
                        </m:r>
                      </m:e>
                    </m:d>
                    <m:r>
                      <a:rPr lang="en-US" b="0" i="1" smtClean="0">
                        <a:latin typeface="Cambria Math"/>
                      </a:rPr>
                      <m:t>+</m:t>
                    </m:r>
                    <m:d>
                      <m:dPr>
                        <m:ctrlPr>
                          <a:rPr lang="en-US" b="0" i="1" smtClean="0">
                            <a:latin typeface="Cambria Math"/>
                          </a:rPr>
                        </m:ctrlPr>
                      </m:dPr>
                      <m:e>
                        <m:r>
                          <a:rPr lang="en-US" b="0" i="1" smtClean="0">
                            <a:latin typeface="Cambria Math"/>
                          </a:rPr>
                          <m:t>𝑛</m:t>
                        </m:r>
                        <m:r>
                          <a:rPr lang="en-US" b="0" i="1" smtClean="0">
                            <a:latin typeface="Cambria Math"/>
                          </a:rPr>
                          <m:t>−2</m:t>
                        </m:r>
                      </m:e>
                    </m:d>
                    <m:r>
                      <a:rPr lang="en-US" b="0" i="1" smtClean="0">
                        <a:latin typeface="Cambria Math"/>
                      </a:rPr>
                      <m:t>+⋯+2+1=</m:t>
                    </m:r>
                    <m:f>
                      <m:fPr>
                        <m:ctrlPr>
                          <a:rPr lang="en-US" b="0" i="1" smtClean="0">
                            <a:latin typeface="Cambria Math"/>
                          </a:rPr>
                        </m:ctrlPr>
                      </m:fPr>
                      <m:num>
                        <m:r>
                          <a:rPr lang="en-US" b="0" i="1" smtClean="0">
                            <a:latin typeface="Cambria Math"/>
                          </a:rPr>
                          <m:t>𝑛</m:t>
                        </m:r>
                        <m:d>
                          <m:dPr>
                            <m:ctrlPr>
                              <a:rPr lang="en-US" b="0" i="1" smtClean="0">
                                <a:latin typeface="Cambria Math"/>
                              </a:rPr>
                            </m:ctrlPr>
                          </m:dPr>
                          <m:e>
                            <m:r>
                              <a:rPr lang="en-US" b="0" i="1" smtClean="0">
                                <a:latin typeface="Cambria Math"/>
                              </a:rPr>
                              <m:t>𝑛</m:t>
                            </m:r>
                            <m:r>
                              <a:rPr lang="en-US" b="0" i="1" smtClean="0">
                                <a:latin typeface="Cambria Math"/>
                              </a:rPr>
                              <m:t>−1</m:t>
                            </m:r>
                          </m:e>
                        </m:d>
                      </m:num>
                      <m:den>
                        <m:r>
                          <a:rPr lang="en-US" b="0" i="1" smtClean="0">
                            <a:latin typeface="Cambria Math"/>
                          </a:rPr>
                          <m:t>2</m:t>
                        </m:r>
                      </m:den>
                    </m:f>
                  </m:oMath>
                </a14:m>
                <a:r>
                  <a:rPr lang="en-US" dirty="0" smtClean="0"/>
                  <a:t>.</a:t>
                </a:r>
              </a:p>
              <a:p>
                <a:r>
                  <a:rPr lang="el-GR" dirty="0" smtClean="0"/>
                  <a:t>Άρα η χρονική πολυπλοκότητα του </a:t>
                </a:r>
                <a:r>
                  <a:rPr lang="en-US" dirty="0" err="1" smtClean="0">
                    <a:latin typeface="Courier New" pitchFamily="49" charset="0"/>
                    <a:cs typeface="Courier New" pitchFamily="49" charset="0"/>
                  </a:rPr>
                  <a:t>SelectionSort</a:t>
                </a:r>
                <a:r>
                  <a:rPr lang="en-US" dirty="0" smtClean="0"/>
                  <a:t> </a:t>
                </a:r>
                <a:r>
                  <a:rPr lang="el-GR" dirty="0" smtClean="0"/>
                  <a:t>είναι</a:t>
                </a:r>
                <a:r>
                  <a:rPr lang="en-US" dirty="0" smtClean="0"/>
                  <a:t> </a:t>
                </a:r>
                <a14:m>
                  <m:oMath xmlns:m="http://schemas.openxmlformats.org/officeDocument/2006/math">
                    <m:r>
                      <a:rPr lang="en-US" b="0" i="1" smtClean="0">
                        <a:latin typeface="Cambria Math"/>
                      </a:rPr>
                      <m:t>𝑂</m:t>
                    </m:r>
                    <m:d>
                      <m:dPr>
                        <m:ctrlPr>
                          <a:rPr lang="en-US" b="0" i="1" smtClean="0">
                            <a:latin typeface="Cambria Math"/>
                          </a:rPr>
                        </m:ctrlPr>
                      </m:dPr>
                      <m:e>
                        <m:sSup>
                          <m:sSupPr>
                            <m:ctrlPr>
                              <a:rPr lang="en-US" b="0" i="1" smtClean="0">
                                <a:latin typeface="Cambria Math"/>
                              </a:rPr>
                            </m:ctrlPr>
                          </m:sSupPr>
                          <m:e>
                            <m:r>
                              <a:rPr lang="en-US" b="0" i="1" smtClean="0">
                                <a:latin typeface="Cambria Math"/>
                              </a:rPr>
                              <m:t>𝑛</m:t>
                            </m:r>
                          </m:e>
                          <m:sup>
                            <m:r>
                              <a:rPr lang="en-US" b="0" i="1" smtClean="0">
                                <a:latin typeface="Cambria Math"/>
                              </a:rPr>
                              <m:t>2</m:t>
                            </m:r>
                          </m:sup>
                        </m:sSup>
                      </m:e>
                    </m:d>
                  </m:oMath>
                </a14:m>
                <a:r>
                  <a:rPr lang="el-GR" dirty="0" smtClean="0"/>
                  <a:t>.</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481" t="-350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12</a:t>
            </a:fld>
            <a:endParaRPr lang="en-US"/>
          </a:p>
        </p:txBody>
      </p:sp>
    </p:spTree>
    <p:extLst>
      <p:ext uri="{BB962C8B-B14F-4D97-AF65-F5344CB8AC3E}">
        <p14:creationId xmlns:p14="http://schemas.microsoft.com/office/powerpoint/2010/main" val="1863963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10000"/>
          </a:bodyPr>
          <a:lstStyle/>
          <a:p>
            <a:r>
              <a:rPr lang="el-GR" dirty="0" smtClean="0"/>
              <a:t>Θα παρουσιάσουμε τώρα μια δεύτερη εξειδίκευση του γενικού αλγόριθμου ταξινόμησης με ουρά προτεραιότητας.</a:t>
            </a:r>
          </a:p>
          <a:p>
            <a:r>
              <a:rPr lang="el-GR" dirty="0" smtClean="0"/>
              <a:t>Θα παραστήσουμε την ουρά με ένα </a:t>
            </a:r>
            <a:r>
              <a:rPr lang="el-GR" b="1" dirty="0" smtClean="0"/>
              <a:t>σωρό</a:t>
            </a:r>
            <a:r>
              <a:rPr lang="el-GR" dirty="0" smtClean="0"/>
              <a:t> (</a:t>
            </a:r>
            <a:r>
              <a:rPr lang="en-US" b="1" dirty="0" smtClean="0"/>
              <a:t>heap</a:t>
            </a:r>
            <a:r>
              <a:rPr lang="el-GR" dirty="0" smtClean="0"/>
              <a:t>).</a:t>
            </a:r>
          </a:p>
          <a:p>
            <a:r>
              <a:rPr lang="el-GR" dirty="0" smtClean="0"/>
              <a:t>Θα χρησιμοποιήσουμε την ακολουθιακή αναπαράσταση ενός σωρού ως </a:t>
            </a:r>
            <a:r>
              <a:rPr lang="el-GR" dirty="0" err="1" smtClean="0"/>
              <a:t>υποπίνακα</a:t>
            </a:r>
            <a:r>
              <a:rPr lang="el-GR" dirty="0" smtClean="0"/>
              <a:t> </a:t>
            </a:r>
            <a:r>
              <a:rPr lang="en-US" dirty="0" smtClean="0">
                <a:latin typeface="Courier New" pitchFamily="49" charset="0"/>
                <a:cs typeface="Courier New" pitchFamily="49" charset="0"/>
              </a:rPr>
              <a:t>A[1:n]</a:t>
            </a:r>
            <a:r>
              <a:rPr lang="en-US" dirty="0" smtClean="0"/>
              <a:t> </a:t>
            </a:r>
            <a:r>
              <a:rPr lang="el-GR" dirty="0" smtClean="0"/>
              <a:t>ενός πίνακα </a:t>
            </a:r>
            <a:r>
              <a:rPr lang="en-US" dirty="0" smtClean="0">
                <a:latin typeface="Courier New" pitchFamily="49" charset="0"/>
                <a:cs typeface="Courier New" pitchFamily="49" charset="0"/>
              </a:rPr>
              <a:t>A[</a:t>
            </a:r>
            <a:r>
              <a:rPr lang="el-GR" dirty="0" smtClean="0">
                <a:latin typeface="Courier New" pitchFamily="49" charset="0"/>
                <a:cs typeface="Courier New" pitchFamily="49" charset="0"/>
              </a:rPr>
              <a:t>0</a:t>
            </a:r>
            <a:r>
              <a:rPr lang="en-US" dirty="0" smtClean="0">
                <a:latin typeface="Courier New" pitchFamily="49" charset="0"/>
                <a:cs typeface="Courier New" pitchFamily="49" charset="0"/>
              </a:rPr>
              <a:t>:n] </a:t>
            </a:r>
            <a:r>
              <a:rPr lang="el-GR" dirty="0" smtClean="0">
                <a:cs typeface="Courier New" pitchFamily="49" charset="0"/>
              </a:rPr>
              <a:t>που ορίζεται στη </a:t>
            </a:r>
            <a:r>
              <a:rPr lang="en-US" dirty="0" smtClean="0">
                <a:cs typeface="Courier New" pitchFamily="49" charset="0"/>
              </a:rPr>
              <a:t>C </a:t>
            </a:r>
            <a:r>
              <a:rPr lang="el-GR" dirty="0" smtClean="0">
                <a:cs typeface="Courier New" pitchFamily="49" charset="0"/>
              </a:rPr>
              <a:t>με την παρακάτω δήλωση</a:t>
            </a:r>
            <a:r>
              <a:rPr lang="en-US" dirty="0" smtClean="0"/>
              <a:t>:</a:t>
            </a:r>
          </a:p>
          <a:p>
            <a:pPr marL="0" indent="0">
              <a:buNone/>
            </a:pPr>
            <a:r>
              <a:rPr lang="en-US" dirty="0"/>
              <a:t> </a:t>
            </a:r>
            <a:r>
              <a:rPr lang="en-US" dirty="0" smtClean="0"/>
              <a:t>   </a:t>
            </a:r>
            <a:r>
              <a:rPr lang="en-US" dirty="0" err="1" smtClean="0">
                <a:latin typeface="Courier New" pitchFamily="49" charset="0"/>
                <a:cs typeface="Courier New" pitchFamily="49" charset="0"/>
              </a:rPr>
              <a:t>KeyType</a:t>
            </a:r>
            <a:r>
              <a:rPr lang="en-US" dirty="0" smtClean="0">
                <a:latin typeface="Courier New" pitchFamily="49" charset="0"/>
                <a:cs typeface="Courier New" pitchFamily="49" charset="0"/>
              </a:rPr>
              <a:t> A[n+1];</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13</a:t>
            </a:fld>
            <a:endParaRPr lang="en-US"/>
          </a:p>
        </p:txBody>
      </p:sp>
    </p:spTree>
    <p:extLst>
      <p:ext uri="{BB962C8B-B14F-4D97-AF65-F5344CB8AC3E}">
        <p14:creationId xmlns:p14="http://schemas.microsoft.com/office/powerpoint/2010/main" val="312361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70000" lnSpcReduction="20000"/>
          </a:bodyPr>
          <a:lstStyle/>
          <a:p>
            <a:r>
              <a:rPr lang="el-GR" dirty="0" smtClean="0"/>
              <a:t>Όταν ξεκινάει ο αλγόριθμος, η ουρά προτεραιότητας</a:t>
            </a:r>
            <a:r>
              <a:rPr lang="en-US" dirty="0" smtClean="0"/>
              <a:t> </a:t>
            </a:r>
            <a:r>
              <a:rPr lang="en-US" dirty="0" smtClean="0">
                <a:latin typeface="Courier New" pitchFamily="49" charset="0"/>
                <a:cs typeface="Courier New" pitchFamily="49" charset="0"/>
              </a:rPr>
              <a:t>PQ</a:t>
            </a:r>
            <a:r>
              <a:rPr lang="en-US" dirty="0" smtClean="0"/>
              <a:t> </a:t>
            </a:r>
            <a:r>
              <a:rPr lang="el-GR" dirty="0" smtClean="0"/>
              <a:t>καταλαμβάνει τον πίνακα</a:t>
            </a:r>
            <a:r>
              <a:rPr lang="en-US" dirty="0" smtClean="0"/>
              <a:t> </a:t>
            </a:r>
            <a:r>
              <a:rPr lang="en-US" dirty="0" smtClean="0">
                <a:latin typeface="Courier New" pitchFamily="49" charset="0"/>
                <a:cs typeface="Courier New" pitchFamily="49" charset="0"/>
              </a:rPr>
              <a:t>A[1:n</a:t>
            </a:r>
            <a:r>
              <a:rPr lang="el-GR" dirty="0" smtClean="0">
                <a:latin typeface="Courier New" pitchFamily="49" charset="0"/>
                <a:cs typeface="Courier New" pitchFamily="49" charset="0"/>
              </a:rPr>
              <a:t>].</a:t>
            </a:r>
            <a:r>
              <a:rPr lang="el-GR" dirty="0" smtClean="0">
                <a:cs typeface="Courier New" pitchFamily="49" charset="0"/>
              </a:rPr>
              <a:t> Οργανώνουμε τα στοιχεία της </a:t>
            </a:r>
            <a:r>
              <a:rPr lang="en-US" dirty="0" smtClean="0">
                <a:latin typeface="Courier New" pitchFamily="49" charset="0"/>
                <a:cs typeface="Courier New" pitchFamily="49" charset="0"/>
              </a:rPr>
              <a:t>PQ</a:t>
            </a:r>
            <a:r>
              <a:rPr lang="el-GR" dirty="0" smtClean="0">
                <a:latin typeface="Courier New" pitchFamily="49" charset="0"/>
                <a:cs typeface="Courier New" pitchFamily="49" charset="0"/>
              </a:rPr>
              <a:t> </a:t>
            </a:r>
            <a:r>
              <a:rPr lang="el-GR" dirty="0" smtClean="0">
                <a:cs typeface="Courier New" pitchFamily="49" charset="0"/>
              </a:rPr>
              <a:t>σε σωρό χρησιμοποιώντας τον αλγόριθμο που έχουμε παρουσιάσει σε προηγούμενες διαλέξεις.</a:t>
            </a:r>
          </a:p>
          <a:p>
            <a:r>
              <a:rPr lang="el-GR" dirty="0" smtClean="0"/>
              <a:t>Στο τέλος της διαδικασίας μετατροπής του πίνακα </a:t>
            </a:r>
            <a:r>
              <a:rPr lang="en-US" dirty="0" smtClean="0">
                <a:latin typeface="Courier New" pitchFamily="49" charset="0"/>
                <a:cs typeface="Courier New" pitchFamily="49" charset="0"/>
              </a:rPr>
              <a:t>A[1:n</a:t>
            </a:r>
            <a:r>
              <a:rPr lang="el-GR" dirty="0" smtClean="0">
                <a:latin typeface="Courier New" pitchFamily="49" charset="0"/>
                <a:cs typeface="Courier New" pitchFamily="49" charset="0"/>
              </a:rPr>
              <a:t>]</a:t>
            </a:r>
            <a:r>
              <a:rPr lang="el-GR" dirty="0" smtClean="0">
                <a:cs typeface="Courier New" pitchFamily="49" charset="0"/>
              </a:rPr>
              <a:t>σε σωρό, το μεγαλύτερο στοιχείο του σωρού βρίσκεται στη θέση </a:t>
            </a:r>
            <a:r>
              <a:rPr lang="en-US" dirty="0" smtClean="0">
                <a:latin typeface="Courier New" pitchFamily="49" charset="0"/>
                <a:cs typeface="Courier New" pitchFamily="49" charset="0"/>
              </a:rPr>
              <a:t>A[1]</a:t>
            </a:r>
            <a:r>
              <a:rPr lang="en-US" dirty="0" smtClean="0"/>
              <a:t>.</a:t>
            </a:r>
          </a:p>
          <a:p>
            <a:r>
              <a:rPr lang="el-GR" dirty="0" smtClean="0"/>
              <a:t>Τώρα αντιμεταθέτουμε το πρώτο και το τελευταίο κλειδί της </a:t>
            </a:r>
            <a:r>
              <a:rPr lang="en-US" dirty="0" smtClean="0">
                <a:latin typeface="Courier New" pitchFamily="49" charset="0"/>
                <a:cs typeface="Courier New" pitchFamily="49" charset="0"/>
              </a:rPr>
              <a:t>PQ</a:t>
            </a:r>
            <a:r>
              <a:rPr lang="en-US" dirty="0" smtClean="0"/>
              <a:t> </a:t>
            </a:r>
            <a:r>
              <a:rPr lang="el-GR" dirty="0" smtClean="0"/>
              <a:t>δηλαδή το </a:t>
            </a:r>
            <a:r>
              <a:rPr lang="en-US" dirty="0" smtClean="0">
                <a:latin typeface="Courier New" pitchFamily="49" charset="0"/>
                <a:cs typeface="Courier New" pitchFamily="49" charset="0"/>
              </a:rPr>
              <a:t>A[1] </a:t>
            </a:r>
            <a:r>
              <a:rPr lang="el-GR" dirty="0" smtClean="0"/>
              <a:t>και το</a:t>
            </a:r>
            <a:r>
              <a:rPr lang="en-US" dirty="0" smtClean="0"/>
              <a:t> </a:t>
            </a:r>
            <a:r>
              <a:rPr lang="en-US" dirty="0" smtClean="0">
                <a:latin typeface="Courier New" pitchFamily="49" charset="0"/>
                <a:cs typeface="Courier New" pitchFamily="49" charset="0"/>
              </a:rPr>
              <a:t>A[n]</a:t>
            </a:r>
            <a:r>
              <a:rPr lang="en-US" dirty="0" smtClean="0"/>
              <a:t>. </a:t>
            </a:r>
          </a:p>
          <a:p>
            <a:r>
              <a:rPr lang="el-GR" dirty="0" smtClean="0"/>
              <a:t>Μετά, μετακινούμε προς τα αριστερά κατά μία θέση το σύνορο της </a:t>
            </a:r>
            <a:r>
              <a:rPr lang="en-US" dirty="0" smtClean="0">
                <a:latin typeface="Courier New" pitchFamily="49" charset="0"/>
                <a:cs typeface="Courier New" pitchFamily="49" charset="0"/>
              </a:rPr>
              <a:t>PQ</a:t>
            </a:r>
            <a:r>
              <a:rPr lang="en-US" dirty="0" smtClean="0"/>
              <a:t> </a:t>
            </a:r>
            <a:r>
              <a:rPr lang="el-GR" dirty="0" smtClean="0"/>
              <a:t>με την</a:t>
            </a:r>
            <a:r>
              <a:rPr lang="en-US" dirty="0" smtClean="0"/>
              <a:t> </a:t>
            </a:r>
            <a:r>
              <a:rPr lang="en-US" dirty="0" smtClean="0">
                <a:latin typeface="Courier New" pitchFamily="49" charset="0"/>
                <a:cs typeface="Courier New" pitchFamily="49" charset="0"/>
              </a:rPr>
              <a:t>Q</a:t>
            </a:r>
            <a:r>
              <a:rPr lang="en-US" dirty="0" smtClean="0"/>
              <a:t>, </a:t>
            </a:r>
            <a:r>
              <a:rPr lang="el-GR" dirty="0" smtClean="0"/>
              <a:t>ώστε η </a:t>
            </a:r>
            <a:r>
              <a:rPr lang="en-US" dirty="0" smtClean="0">
                <a:latin typeface="Courier New" pitchFamily="49" charset="0"/>
                <a:cs typeface="Courier New" pitchFamily="49" charset="0"/>
              </a:rPr>
              <a:t>Q</a:t>
            </a:r>
            <a:r>
              <a:rPr lang="en-US" dirty="0" smtClean="0"/>
              <a:t> </a:t>
            </a:r>
            <a:r>
              <a:rPr lang="el-GR" dirty="0" smtClean="0"/>
              <a:t>τώρα να περιέχει στη τελευταία της θέση το κλειδί που ήταν το μεγαλύτερο κλειδί της </a:t>
            </a:r>
            <a:r>
              <a:rPr lang="en-US" dirty="0" smtClean="0">
                <a:latin typeface="Courier New" pitchFamily="49" charset="0"/>
                <a:cs typeface="Courier New" pitchFamily="49" charset="0"/>
              </a:rPr>
              <a:t>PQ</a:t>
            </a:r>
            <a:r>
              <a:rPr lang="en-US" dirty="0" smtClean="0"/>
              <a:t> </a:t>
            </a:r>
            <a:r>
              <a:rPr lang="el-GR" dirty="0" smtClean="0"/>
              <a:t>νωρίτερα, και η</a:t>
            </a:r>
            <a:r>
              <a:rPr lang="en-US" dirty="0" smtClean="0"/>
              <a:t> </a:t>
            </a:r>
            <a:r>
              <a:rPr lang="en-US" dirty="0" smtClean="0">
                <a:latin typeface="Courier New" pitchFamily="49" charset="0"/>
                <a:cs typeface="Courier New" pitchFamily="49" charset="0"/>
              </a:rPr>
              <a:t>PQ</a:t>
            </a:r>
            <a:r>
              <a:rPr lang="en-US" dirty="0" smtClean="0"/>
              <a:t> </a:t>
            </a:r>
            <a:r>
              <a:rPr lang="el-GR" dirty="0" smtClean="0"/>
              <a:t>να περιέχει ένα κλειδί λιγότερο.</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14</a:t>
            </a:fld>
            <a:endParaRPr lang="en-US"/>
          </a:p>
        </p:txBody>
      </p:sp>
    </p:spTree>
    <p:extLst>
      <p:ext uri="{BB962C8B-B14F-4D97-AF65-F5344CB8AC3E}">
        <p14:creationId xmlns:p14="http://schemas.microsoft.com/office/powerpoint/2010/main" val="2825440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85000" lnSpcReduction="10000"/>
          </a:bodyPr>
          <a:lstStyle/>
          <a:p>
            <a:r>
              <a:rPr lang="el-GR" dirty="0" smtClean="0"/>
              <a:t>Αναδιοργανώνουμε τα στοιχεία της </a:t>
            </a:r>
            <a:r>
              <a:rPr lang="en-US" dirty="0" smtClean="0">
                <a:latin typeface="Courier New" pitchFamily="49" charset="0"/>
                <a:cs typeface="Courier New" pitchFamily="49" charset="0"/>
              </a:rPr>
              <a:t>PQ</a:t>
            </a:r>
            <a:r>
              <a:rPr lang="en-US" dirty="0" smtClean="0"/>
              <a:t> </a:t>
            </a:r>
            <a:r>
              <a:rPr lang="el-GR" dirty="0" smtClean="0"/>
              <a:t>σε σωρό γιατί η εισαγωγή του νέου κλειδιού στη ρίζα μπορεί να έκανε την </a:t>
            </a:r>
            <a:r>
              <a:rPr lang="en-US" dirty="0" smtClean="0">
                <a:latin typeface="Courier New" pitchFamily="49" charset="0"/>
                <a:cs typeface="Courier New" pitchFamily="49" charset="0"/>
              </a:rPr>
              <a:t>PQ</a:t>
            </a:r>
            <a:r>
              <a:rPr lang="en-US" dirty="0" smtClean="0"/>
              <a:t> </a:t>
            </a:r>
            <a:r>
              <a:rPr lang="el-GR" dirty="0" smtClean="0"/>
              <a:t>να μην είναι </a:t>
            </a:r>
            <a:r>
              <a:rPr lang="el-GR" dirty="0"/>
              <a:t>πλέον σωρός.</a:t>
            </a:r>
            <a:endParaRPr lang="en-US" dirty="0" smtClean="0"/>
          </a:p>
          <a:p>
            <a:r>
              <a:rPr lang="el-GR" dirty="0" smtClean="0"/>
              <a:t>Όταν τελειώσει η αναδιοργάνωση, το μεγαλύτερο από τα εναπομείναντα κλειδιά της </a:t>
            </a:r>
            <a:r>
              <a:rPr lang="en-US" dirty="0" smtClean="0">
                <a:latin typeface="Courier New" pitchFamily="49" charset="0"/>
                <a:cs typeface="Courier New" pitchFamily="49" charset="0"/>
              </a:rPr>
              <a:t>PQ</a:t>
            </a:r>
            <a:r>
              <a:rPr lang="en-US" dirty="0" smtClean="0"/>
              <a:t> </a:t>
            </a:r>
            <a:r>
              <a:rPr lang="el-GR" dirty="0" smtClean="0"/>
              <a:t>θα έχει μετακινηθεί στη θέση</a:t>
            </a:r>
            <a:r>
              <a:rPr lang="en-US" dirty="0" smtClean="0"/>
              <a:t> </a:t>
            </a:r>
            <a:r>
              <a:rPr lang="en-US" dirty="0" smtClean="0">
                <a:latin typeface="Courier New" pitchFamily="49" charset="0"/>
                <a:cs typeface="Courier New" pitchFamily="49" charset="0"/>
              </a:rPr>
              <a:t>A[1].</a:t>
            </a:r>
          </a:p>
          <a:p>
            <a:r>
              <a:rPr lang="el-GR" dirty="0" smtClean="0"/>
              <a:t>Μετά,  επανειλημμένα αντιμεταθέτουμε το πρώτο και το τελευταίο κλειδί της </a:t>
            </a:r>
            <a:r>
              <a:rPr lang="en-US" dirty="0" smtClean="0">
                <a:latin typeface="Courier New" pitchFamily="49" charset="0"/>
                <a:cs typeface="Courier New" pitchFamily="49" charset="0"/>
              </a:rPr>
              <a:t>PQ</a:t>
            </a:r>
            <a:r>
              <a:rPr lang="el-GR" dirty="0" smtClean="0">
                <a:latin typeface="Courier New" pitchFamily="49" charset="0"/>
                <a:cs typeface="Courier New" pitchFamily="49" charset="0"/>
              </a:rPr>
              <a:t>, </a:t>
            </a:r>
            <a:r>
              <a:rPr lang="el-GR" dirty="0" smtClean="0">
                <a:cs typeface="Courier New" pitchFamily="49" charset="0"/>
              </a:rPr>
              <a:t>μετακινούμε το σύνορο μεταξύ </a:t>
            </a:r>
            <a:r>
              <a:rPr lang="en-US" dirty="0" smtClean="0">
                <a:latin typeface="Courier New" pitchFamily="49" charset="0"/>
                <a:cs typeface="Courier New" pitchFamily="49" charset="0"/>
              </a:rPr>
              <a:t>PQ</a:t>
            </a:r>
            <a:r>
              <a:rPr lang="en-US" dirty="0" smtClean="0"/>
              <a:t> </a:t>
            </a:r>
            <a:r>
              <a:rPr lang="el-GR" dirty="0" smtClean="0"/>
              <a:t>και</a:t>
            </a:r>
            <a:r>
              <a:rPr lang="en-US" dirty="0" smtClean="0"/>
              <a:t> </a:t>
            </a:r>
            <a:r>
              <a:rPr lang="en-US" dirty="0" smtClean="0">
                <a:latin typeface="Courier New" pitchFamily="49" charset="0"/>
                <a:cs typeface="Courier New" pitchFamily="49" charset="0"/>
              </a:rPr>
              <a:t>Q</a:t>
            </a:r>
            <a:r>
              <a:rPr lang="en-US" dirty="0" smtClean="0"/>
              <a:t>, </a:t>
            </a:r>
            <a:r>
              <a:rPr lang="el-GR" dirty="0" smtClean="0"/>
              <a:t>και αναδιοργανώνουμε την </a:t>
            </a:r>
            <a:r>
              <a:rPr lang="en-US" dirty="0" smtClean="0">
                <a:latin typeface="Courier New" pitchFamily="49" charset="0"/>
                <a:cs typeface="Courier New" pitchFamily="49" charset="0"/>
              </a:rPr>
              <a:t>PQ</a:t>
            </a:r>
            <a:r>
              <a:rPr lang="en-US" dirty="0" smtClean="0"/>
              <a:t> </a:t>
            </a:r>
            <a:r>
              <a:rPr lang="el-GR" dirty="0" smtClean="0"/>
              <a:t>σε σωρό μέχρι η </a:t>
            </a:r>
            <a:r>
              <a:rPr lang="en-US" dirty="0" smtClean="0">
                <a:latin typeface="Courier New" pitchFamily="49" charset="0"/>
                <a:cs typeface="Courier New" pitchFamily="49" charset="0"/>
              </a:rPr>
              <a:t>PQ</a:t>
            </a:r>
            <a:r>
              <a:rPr lang="el-GR" dirty="0" smtClean="0"/>
              <a:t> να περιέχει ένα μόνο στοιχείο.</a:t>
            </a:r>
            <a:endParaRPr lang="en-US" dirty="0" smtClean="0"/>
          </a:p>
          <a:p>
            <a:r>
              <a:rPr lang="el-GR" dirty="0" smtClean="0"/>
              <a:t>Σ’ αυτό το σημείο, ο πίνακας </a:t>
            </a:r>
            <a:r>
              <a:rPr lang="en-US" dirty="0" smtClean="0">
                <a:latin typeface="Courier New" pitchFamily="49" charset="0"/>
                <a:cs typeface="Courier New" pitchFamily="49" charset="0"/>
              </a:rPr>
              <a:t>A</a:t>
            </a:r>
            <a:r>
              <a:rPr lang="en-US" dirty="0" smtClean="0"/>
              <a:t> </a:t>
            </a:r>
            <a:r>
              <a:rPr lang="el-GR" dirty="0" smtClean="0"/>
              <a:t>είναι ταξινομημένος</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15</a:t>
            </a:fld>
            <a:endParaRPr lang="en-US"/>
          </a:p>
        </p:txBody>
      </p:sp>
    </p:spTree>
    <p:extLst>
      <p:ext uri="{BB962C8B-B14F-4D97-AF65-F5344CB8AC3E}">
        <p14:creationId xmlns:p14="http://schemas.microsoft.com/office/powerpoint/2010/main" val="671579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HeapSort</a:t>
            </a:r>
            <a:r>
              <a:rPr lang="en-US" dirty="0">
                <a:latin typeface="Courier New" pitchFamily="49" charset="0"/>
                <a:cs typeface="Courier New" pitchFamily="49" charset="0"/>
              </a:rPr>
              <a:t>(</a:t>
            </a:r>
            <a:r>
              <a:rPr lang="en-US" dirty="0" err="1">
                <a:latin typeface="Courier New" pitchFamily="49" charset="0"/>
                <a:cs typeface="Courier New" pitchFamily="49" charset="0"/>
              </a:rPr>
              <a:t>SortingArray</a:t>
            </a:r>
            <a:r>
              <a:rPr lang="en-US" dirty="0">
                <a:latin typeface="Courier New" pitchFamily="49" charset="0"/>
                <a:cs typeface="Courier New" pitchFamily="49" charset="0"/>
              </a:rPr>
              <a:t> A)</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Temp;</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Heapify</a:t>
            </a:r>
            <a:r>
              <a:rPr lang="en-US" dirty="0">
                <a:latin typeface="Courier New" pitchFamily="49" charset="0"/>
                <a:cs typeface="Courier New" pitchFamily="49" charset="0"/>
              </a:rPr>
              <a:t> </a:t>
            </a:r>
            <a:r>
              <a:rPr lang="en-US" dirty="0" smtClean="0">
                <a:latin typeface="Courier New" pitchFamily="49" charset="0"/>
                <a:cs typeface="Courier New" pitchFamily="49" charset="0"/>
              </a:rPr>
              <a:t>in reverse level order all </a:t>
            </a:r>
            <a:r>
              <a:rPr lang="en-US" dirty="0" err="1">
                <a:latin typeface="Courier New" pitchFamily="49" charset="0"/>
                <a:cs typeface="Courier New" pitchFamily="49" charset="0"/>
              </a:rPr>
              <a:t>subtrees</a:t>
            </a:r>
            <a:r>
              <a:rPr lang="en-US" dirty="0">
                <a:latin typeface="Courier New" pitchFamily="49" charset="0"/>
                <a:cs typeface="Courier New" pitchFamily="49" charset="0"/>
              </a:rPr>
              <a:t> except the </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err="1">
                <a:latin typeface="Courier New" pitchFamily="49" charset="0"/>
                <a:cs typeface="Courier New" pitchFamily="49" charset="0"/>
              </a:rPr>
              <a:t>subtree</a:t>
            </a:r>
            <a:r>
              <a:rPr lang="en-US" dirty="0">
                <a:latin typeface="Courier New" pitchFamily="49" charset="0"/>
                <a:cs typeface="Courier New" pitchFamily="49" charset="0"/>
              </a:rPr>
              <a:t> containing the root */</a:t>
            </a:r>
          </a:p>
          <a:p>
            <a:pPr marL="0" indent="0">
              <a:buNone/>
            </a:pPr>
            <a:r>
              <a:rPr lang="en-US" dirty="0">
                <a:latin typeface="Courier New" pitchFamily="49" charset="0"/>
                <a:cs typeface="Courier New" pitchFamily="49" charset="0"/>
              </a:rPr>
              <a:t>   for (</a:t>
            </a:r>
            <a:r>
              <a:rPr lang="en-US" dirty="0" err="1">
                <a:latin typeface="Courier New" pitchFamily="49" charset="0"/>
                <a:cs typeface="Courier New" pitchFamily="49" charset="0"/>
              </a:rPr>
              <a:t>i</a:t>
            </a:r>
            <a:r>
              <a:rPr lang="en-US" dirty="0">
                <a:latin typeface="Courier New" pitchFamily="49" charset="0"/>
                <a:cs typeface="Courier New" pitchFamily="49" charset="0"/>
              </a:rPr>
              <a:t>=(n/2); </a:t>
            </a:r>
            <a:r>
              <a:rPr lang="en-US" dirty="0" err="1">
                <a:latin typeface="Courier New" pitchFamily="49" charset="0"/>
                <a:cs typeface="Courier New" pitchFamily="49" charset="0"/>
              </a:rPr>
              <a:t>i</a:t>
            </a:r>
            <a:r>
              <a:rPr lang="en-US" dirty="0">
                <a:latin typeface="Courier New" pitchFamily="49" charset="0"/>
                <a:cs typeface="Courier New" pitchFamily="49" charset="0"/>
              </a:rPr>
              <a:t>&gt;1;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t>
            </a:r>
            <a:r>
              <a:rPr lang="en-US" dirty="0" err="1">
                <a:latin typeface="Courier New" pitchFamily="49" charset="0"/>
                <a:cs typeface="Courier New" pitchFamily="49" charset="0"/>
              </a:rPr>
              <a:t>A,i,n</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Reheapify</a:t>
            </a:r>
            <a:r>
              <a:rPr lang="en-US" dirty="0">
                <a:latin typeface="Courier New" pitchFamily="49" charset="0"/>
                <a:cs typeface="Courier New" pitchFamily="49" charset="0"/>
              </a:rPr>
              <a:t> starting at the root, remove root, put it on </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output queue</a:t>
            </a:r>
            <a:r>
              <a:rPr lang="en-US" dirty="0">
                <a:latin typeface="Courier New" pitchFamily="49" charset="0"/>
                <a:cs typeface="Courier New" pitchFamily="49" charset="0"/>
              </a:rPr>
              <a:t>, and </a:t>
            </a:r>
            <a:r>
              <a:rPr lang="en-US" dirty="0" smtClean="0">
                <a:latin typeface="Courier New" pitchFamily="49" charset="0"/>
                <a:cs typeface="Courier New" pitchFamily="49" charset="0"/>
              </a:rPr>
              <a:t>replace </a:t>
            </a:r>
            <a:r>
              <a:rPr lang="en-US" dirty="0">
                <a:latin typeface="Courier New" pitchFamily="49" charset="0"/>
                <a:cs typeface="Courier New" pitchFamily="49" charset="0"/>
              </a:rPr>
              <a:t>root with the last leaf in level </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order</a:t>
            </a:r>
            <a:r>
              <a:rPr lang="en-US" dirty="0">
                <a:latin typeface="Courier New" pitchFamily="49" charset="0"/>
                <a:cs typeface="Courier New" pitchFamily="49" charset="0"/>
              </a:rPr>
              <a:t>, until heap contains one key */</a:t>
            </a:r>
          </a:p>
          <a:p>
            <a:pPr marL="0" indent="0">
              <a:buNone/>
            </a:pPr>
            <a:r>
              <a:rPr lang="en-US" dirty="0">
                <a:latin typeface="Courier New" pitchFamily="49" charset="0"/>
                <a:cs typeface="Courier New" pitchFamily="49" charset="0"/>
              </a:rPr>
              <a:t>   for (</a:t>
            </a:r>
            <a:r>
              <a:rPr lang="en-US" dirty="0" err="1">
                <a:latin typeface="Courier New" pitchFamily="49" charset="0"/>
                <a:cs typeface="Courier New" pitchFamily="49" charset="0"/>
              </a:rPr>
              <a:t>i</a:t>
            </a:r>
            <a:r>
              <a:rPr lang="en-US" dirty="0">
                <a:latin typeface="Courier New" pitchFamily="49" charset="0"/>
                <a:cs typeface="Courier New" pitchFamily="49" charset="0"/>
              </a:rPr>
              <a:t>=n; </a:t>
            </a:r>
            <a:r>
              <a:rPr lang="en-US" dirty="0" err="1">
                <a:latin typeface="Courier New" pitchFamily="49" charset="0"/>
                <a:cs typeface="Courier New" pitchFamily="49" charset="0"/>
              </a:rPr>
              <a:t>i</a:t>
            </a:r>
            <a:r>
              <a:rPr lang="en-US" dirty="0">
                <a:latin typeface="Courier New" pitchFamily="49" charset="0"/>
                <a:cs typeface="Courier New" pitchFamily="49" charset="0"/>
              </a:rPr>
              <a:t>&gt;1;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SiftUp</a:t>
            </a:r>
            <a:r>
              <a:rPr lang="en-US" dirty="0" smtClean="0">
                <a:latin typeface="Courier New" pitchFamily="49" charset="0"/>
                <a:cs typeface="Courier New" pitchFamily="49" charset="0"/>
              </a:rPr>
              <a:t>(A,1,i);</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Temp=A[1]; A[1]=A[</a:t>
            </a:r>
            <a:r>
              <a:rPr lang="en-US" dirty="0" err="1">
                <a:latin typeface="Courier New" pitchFamily="49" charset="0"/>
                <a:cs typeface="Courier New" pitchFamily="49" charset="0"/>
              </a:rPr>
              <a:t>i</a:t>
            </a: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]=Temp;</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16</a:t>
            </a:fld>
            <a:endParaRPr lang="en-US"/>
          </a:p>
        </p:txBody>
      </p:sp>
    </p:spTree>
    <p:extLst>
      <p:ext uri="{BB962C8B-B14F-4D97-AF65-F5344CB8AC3E}">
        <p14:creationId xmlns:p14="http://schemas.microsoft.com/office/powerpoint/2010/main" val="1543946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467544" y="1556792"/>
            <a:ext cx="8229600" cy="4525963"/>
          </a:xfrm>
        </p:spPr>
        <p:txBody>
          <a:bodyPr>
            <a:normAutofit fontScale="250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a:t>
            </a:r>
            <a:r>
              <a:rPr lang="en-US" dirty="0" err="1">
                <a:latin typeface="Courier New" pitchFamily="49" charset="0"/>
                <a:cs typeface="Courier New" pitchFamily="49" charset="0"/>
              </a:rPr>
              <a:t>SortingArray</a:t>
            </a:r>
            <a:r>
              <a:rPr lang="en-US" dirty="0">
                <a:latin typeface="Courier New" pitchFamily="49" charset="0"/>
                <a:cs typeface="Courier New" pitchFamily="49" charset="0"/>
              </a:rPr>
              <a:t> A,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n)</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 Let </a:t>
            </a:r>
            <a:r>
              <a:rPr lang="en-US" dirty="0" err="1">
                <a:latin typeface="Courier New" pitchFamily="49" charset="0"/>
                <a:cs typeface="Courier New" pitchFamily="49" charset="0"/>
              </a:rPr>
              <a:t>i</a:t>
            </a:r>
            <a:r>
              <a:rPr lang="en-US" dirty="0">
                <a:latin typeface="Courier New" pitchFamily="49" charset="0"/>
                <a:cs typeface="Courier New" pitchFamily="49" charset="0"/>
              </a:rPr>
              <a:t> point to the root and let n point to the last leaf in level order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j;</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KeyType</a:t>
            </a:r>
            <a:r>
              <a:rPr lang="en-US" dirty="0">
                <a:latin typeface="Courier New" pitchFamily="49" charset="0"/>
                <a:cs typeface="Courier New" pitchFamily="49" charset="0"/>
              </a:rPr>
              <a: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Boolean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Let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 be the key at the root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Let j point to the left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j=2*</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=(j&lt;=n); /*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 is not finished if j exists in the tree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Move any larger child that is bigger than the root key upward one */</a:t>
            </a:r>
          </a:p>
          <a:p>
            <a:pPr marL="0" indent="0">
              <a:buNone/>
            </a:pPr>
            <a:r>
              <a:rPr lang="en-US" dirty="0">
                <a:latin typeface="Courier New" pitchFamily="49" charset="0"/>
                <a:cs typeface="Courier New" pitchFamily="49" charset="0"/>
              </a:rPr>
              <a:t>   /* level in the tree */</a:t>
            </a:r>
          </a:p>
          <a:p>
            <a:pPr marL="0" indent="0">
              <a:buNone/>
            </a:pPr>
            <a:r>
              <a:rPr lang="en-US" dirty="0">
                <a:latin typeface="Courier New" pitchFamily="49" charset="0"/>
                <a:cs typeface="Courier New" pitchFamily="49" charset="0"/>
              </a:rPr>
              <a:t>   while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if (j&lt;n)   /* if a right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also exists in the tree */</a:t>
            </a:r>
          </a:p>
          <a:p>
            <a:pPr marL="0" indent="0">
              <a:buNone/>
            </a:pPr>
            <a:r>
              <a:rPr lang="en-US" dirty="0">
                <a:latin typeface="Courier New" pitchFamily="49" charset="0"/>
                <a:cs typeface="Courier New" pitchFamily="49" charset="0"/>
              </a:rPr>
              <a:t>        if (A[j+1]&gt;A[j]) j++; /* set j to point to the larger child */</a:t>
            </a:r>
          </a:p>
          <a:p>
            <a:pPr marL="0" indent="0">
              <a:buNone/>
            </a:pPr>
            <a:r>
              <a:rPr lang="en-US" dirty="0">
                <a:latin typeface="Courier New" pitchFamily="49" charset="0"/>
                <a:cs typeface="Courier New" pitchFamily="49" charset="0"/>
              </a:rPr>
              <a:t>      if (A[j]&lt;=</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      /* if the larger child is not bigger than the root key,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=false;    /* no more keys sift up */</a:t>
            </a:r>
          </a:p>
          <a:p>
            <a:pPr marL="0" indent="0">
              <a:buNone/>
            </a:pPr>
            <a:r>
              <a:rPr lang="en-US" dirty="0">
                <a:latin typeface="Courier New" pitchFamily="49" charset="0"/>
                <a:cs typeface="Courier New" pitchFamily="49" charset="0"/>
              </a:rPr>
              <a:t>      else {</a:t>
            </a:r>
          </a:p>
          <a:p>
            <a:pPr marL="0" indent="0">
              <a:buNone/>
            </a:pP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]=A[j];            /* move larger child up one level in the tree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=j;                  /* let </a:t>
            </a:r>
            <a:r>
              <a:rPr lang="en-US" dirty="0" err="1">
                <a:latin typeface="Courier New" pitchFamily="49" charset="0"/>
                <a:cs typeface="Courier New" pitchFamily="49" charset="0"/>
              </a:rPr>
              <a:t>i</a:t>
            </a:r>
            <a:r>
              <a:rPr lang="en-US" dirty="0">
                <a:latin typeface="Courier New" pitchFamily="49" charset="0"/>
                <a:cs typeface="Courier New" pitchFamily="49" charset="0"/>
              </a:rPr>
              <a:t> point to the larger child j */</a:t>
            </a:r>
          </a:p>
          <a:p>
            <a:pPr marL="0" indent="0">
              <a:buNone/>
            </a:pPr>
            <a:r>
              <a:rPr lang="en-US" dirty="0">
                <a:latin typeface="Courier New" pitchFamily="49" charset="0"/>
                <a:cs typeface="Courier New" pitchFamily="49" charset="0"/>
              </a:rPr>
              <a:t>        j=2*</a:t>
            </a:r>
            <a:r>
              <a:rPr lang="en-US" dirty="0" err="1">
                <a:latin typeface="Courier New" pitchFamily="49" charset="0"/>
                <a:cs typeface="Courier New" pitchFamily="49" charset="0"/>
              </a:rPr>
              <a:t>i</a:t>
            </a:r>
            <a:r>
              <a:rPr lang="en-US" dirty="0">
                <a:latin typeface="Courier New" pitchFamily="49" charset="0"/>
                <a:cs typeface="Courier New" pitchFamily="49" charset="0"/>
              </a:rPr>
              <a:t>;                /* and let j point to the new left child of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NotFinished</a:t>
            </a:r>
            <a:r>
              <a:rPr lang="en-US" dirty="0">
                <a:latin typeface="Courier New" pitchFamily="49" charset="0"/>
                <a:cs typeface="Courier New" pitchFamily="49" charset="0"/>
              </a:rPr>
              <a:t>=(j&lt;=n);   /* </a:t>
            </a:r>
            <a:r>
              <a:rPr lang="en-US" dirty="0" err="1">
                <a:latin typeface="Courier New" pitchFamily="49" charset="0"/>
                <a:cs typeface="Courier New" pitchFamily="49" charset="0"/>
              </a:rPr>
              <a:t>SiftUp</a:t>
            </a:r>
            <a:r>
              <a:rPr lang="en-US" dirty="0">
                <a:latin typeface="Courier New" pitchFamily="49" charset="0"/>
                <a:cs typeface="Courier New" pitchFamily="49" charset="0"/>
              </a:rPr>
              <a:t> is not finished </a:t>
            </a:r>
            <a:r>
              <a:rPr lang="en-US" dirty="0" err="1">
                <a:latin typeface="Courier New" pitchFamily="49" charset="0"/>
                <a:cs typeface="Courier New" pitchFamily="49" charset="0"/>
              </a:rPr>
              <a:t>iff</a:t>
            </a:r>
            <a:r>
              <a:rPr lang="en-US" dirty="0">
                <a:latin typeface="Courier New" pitchFamily="49" charset="0"/>
                <a:cs typeface="Courier New" pitchFamily="49" charset="0"/>
              </a:rPr>
              <a:t> j exists in the tree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 Final placement of the root key */</a:t>
            </a:r>
          </a:p>
          <a:p>
            <a:pPr marL="0" indent="0">
              <a:buNone/>
            </a:pPr>
            <a:r>
              <a:rPr lang="en-US" dirty="0">
                <a:latin typeface="Courier New" pitchFamily="49" charset="0"/>
                <a:cs typeface="Courier New" pitchFamily="49" charset="0"/>
              </a:rPr>
              <a:t>   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err="1">
                <a:latin typeface="Courier New" pitchFamily="49" charset="0"/>
                <a:cs typeface="Courier New" pitchFamily="49" charset="0"/>
              </a:rPr>
              <a:t>RootKey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17</a:t>
            </a:fld>
            <a:endParaRPr lang="en-US"/>
          </a:p>
        </p:txBody>
      </p:sp>
    </p:spTree>
    <p:extLst>
      <p:ext uri="{BB962C8B-B14F-4D97-AF65-F5344CB8AC3E}">
        <p14:creationId xmlns:p14="http://schemas.microsoft.com/office/powerpoint/2010/main" val="67615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Σχόλια</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Όταν ξεκινάει ο αλγόριθμος</a:t>
            </a:r>
            <a:r>
              <a:rPr lang="en-US" dirty="0" smtClean="0"/>
              <a:t> </a:t>
            </a:r>
            <a:r>
              <a:rPr lang="en-US" dirty="0" err="1" smtClean="0">
                <a:latin typeface="Courier New" pitchFamily="49" charset="0"/>
                <a:cs typeface="Courier New" pitchFamily="49" charset="0"/>
              </a:rPr>
              <a:t>HeapSort</a:t>
            </a:r>
            <a:r>
              <a:rPr lang="en-US" dirty="0" smtClean="0"/>
              <a:t>, </a:t>
            </a:r>
            <a:r>
              <a:rPr lang="el-GR" dirty="0" smtClean="0"/>
              <a:t>όλα τα κλειδιά στον </a:t>
            </a:r>
            <a:r>
              <a:rPr lang="el-GR" dirty="0" err="1" smtClean="0"/>
              <a:t>υποπίνακα</a:t>
            </a:r>
            <a:r>
              <a:rPr lang="en-US" dirty="0" smtClean="0"/>
              <a:t> </a:t>
            </a:r>
            <a:r>
              <a:rPr lang="en-US" dirty="0" smtClean="0">
                <a:latin typeface="Courier New" pitchFamily="49" charset="0"/>
                <a:cs typeface="Courier New" pitchFamily="49" charset="0"/>
              </a:rPr>
              <a:t>A[1:n]</a:t>
            </a:r>
            <a:r>
              <a:rPr lang="en-US" dirty="0" smtClean="0"/>
              <a:t> </a:t>
            </a:r>
            <a:r>
              <a:rPr lang="el-GR" dirty="0" smtClean="0"/>
              <a:t>οργανώνονται σε σωρό.</a:t>
            </a:r>
            <a:endParaRPr lang="en-US" dirty="0" smtClean="0"/>
          </a:p>
          <a:p>
            <a:r>
              <a:rPr lang="el-GR" dirty="0" smtClean="0"/>
              <a:t>Κατά την αρχική οργάνωση αυτών των κλειδιών σε σωρό στον πρώτο βρόχο </a:t>
            </a:r>
            <a:r>
              <a:rPr lang="en-US" dirty="0" smtClean="0">
                <a:latin typeface="Courier New" pitchFamily="49" charset="0"/>
                <a:cs typeface="Courier New" pitchFamily="49" charset="0"/>
              </a:rPr>
              <a:t>for</a:t>
            </a:r>
            <a:r>
              <a:rPr lang="el-GR" dirty="0" smtClean="0"/>
              <a:t> του αλγόριθμου</a:t>
            </a:r>
            <a:r>
              <a:rPr lang="en-US" dirty="0" smtClean="0"/>
              <a:t>, </a:t>
            </a:r>
            <a:r>
              <a:rPr lang="el-GR" dirty="0" smtClean="0"/>
              <a:t>τα </a:t>
            </a:r>
            <a:r>
              <a:rPr lang="el-GR" dirty="0" err="1" smtClean="0"/>
              <a:t>υποδέντρα</a:t>
            </a:r>
            <a:r>
              <a:rPr lang="el-GR" dirty="0" smtClean="0"/>
              <a:t> της </a:t>
            </a:r>
            <a:r>
              <a:rPr lang="en-US" dirty="0" smtClean="0">
                <a:latin typeface="Courier New" pitchFamily="49" charset="0"/>
                <a:cs typeface="Courier New" pitchFamily="49" charset="0"/>
              </a:rPr>
              <a:t>PQ</a:t>
            </a:r>
            <a:r>
              <a:rPr lang="en-US" dirty="0" smtClean="0"/>
              <a:t> </a:t>
            </a:r>
            <a:r>
              <a:rPr lang="el-GR" dirty="0" smtClean="0"/>
              <a:t>επισκέπτονται κατά την αντίστροφη σειρά επιπέδου (</a:t>
            </a:r>
            <a:r>
              <a:rPr lang="en-US" dirty="0" smtClean="0"/>
              <a:t>reverse level order</a:t>
            </a:r>
            <a:r>
              <a:rPr lang="el-GR" dirty="0" smtClean="0"/>
              <a:t>).</a:t>
            </a:r>
            <a:endParaRPr lang="en-US" dirty="0" smtClean="0"/>
          </a:p>
          <a:p>
            <a:r>
              <a:rPr lang="el-GR" dirty="0" smtClean="0"/>
              <a:t>Για την ακρίβεια, οργανώνονται σε σωρό μόνο τα μη τετριμμένα </a:t>
            </a:r>
            <a:r>
              <a:rPr lang="el-GR" dirty="0" err="1" smtClean="0"/>
              <a:t>υποδέντρα</a:t>
            </a:r>
            <a:r>
              <a:rPr lang="el-GR" dirty="0" smtClean="0"/>
              <a:t> της</a:t>
            </a:r>
            <a:r>
              <a:rPr lang="en-US" dirty="0" smtClean="0"/>
              <a:t> </a:t>
            </a:r>
            <a:r>
              <a:rPr lang="en-US" dirty="0" smtClean="0">
                <a:latin typeface="Courier New" pitchFamily="49" charset="0"/>
                <a:cs typeface="Courier New" pitchFamily="49" charset="0"/>
              </a:rPr>
              <a:t>PQ</a:t>
            </a:r>
            <a:r>
              <a:rPr lang="el-GR" dirty="0" smtClean="0">
                <a:latin typeface="Courier New" pitchFamily="49" charset="0"/>
                <a:cs typeface="Courier New" pitchFamily="49" charset="0"/>
              </a:rPr>
              <a:t> </a:t>
            </a:r>
            <a:r>
              <a:rPr lang="en-US" dirty="0" smtClean="0"/>
              <a:t>(</a:t>
            </a:r>
            <a:r>
              <a:rPr lang="el-GR" dirty="0" smtClean="0"/>
              <a:t>δηλαδή αυτά που δεν είναι φύλλα</a:t>
            </a:r>
            <a:r>
              <a:rPr lang="en-US" dirty="0" smtClean="0"/>
              <a:t>)</a:t>
            </a:r>
            <a:r>
              <a:rPr lang="el-GR" dirty="0" smtClean="0"/>
              <a:t>.</a:t>
            </a:r>
            <a:endParaRPr lang="en-US" dirty="0" smtClean="0"/>
          </a:p>
          <a:p>
            <a:r>
              <a:rPr lang="el-GR" dirty="0" smtClean="0"/>
              <a:t>Το </a:t>
            </a:r>
            <a:r>
              <a:rPr lang="el-GR" dirty="0" err="1" smtClean="0"/>
              <a:t>υποδέντρο</a:t>
            </a:r>
            <a:r>
              <a:rPr lang="el-GR" dirty="0" smtClean="0"/>
              <a:t> που αποτελείται από ολόκληρο το δέντρο δεν οργανώνεται σε σωρό στον πρώτο βρόχο </a:t>
            </a:r>
            <a:r>
              <a:rPr lang="en-US" dirty="0" smtClean="0">
                <a:latin typeface="Courier New" pitchFamily="49" charset="0"/>
                <a:cs typeface="Courier New" pitchFamily="49" charset="0"/>
              </a:rPr>
              <a:t>for</a:t>
            </a:r>
            <a:r>
              <a:rPr lang="el-GR" dirty="0" smtClean="0"/>
              <a:t> αλλά στο δεύτερο</a:t>
            </a:r>
            <a:r>
              <a:rPr lang="en-US" dirty="0" smtClean="0"/>
              <a:t>.</a:t>
            </a:r>
          </a:p>
          <a:p>
            <a:r>
              <a:rPr lang="el-GR" dirty="0" smtClean="0"/>
              <a:t>Ο δεύτερος βρόχος </a:t>
            </a:r>
            <a:r>
              <a:rPr lang="en-US" dirty="0" smtClean="0">
                <a:latin typeface="Courier New" pitchFamily="49" charset="0"/>
                <a:cs typeface="Courier New" pitchFamily="49" charset="0"/>
              </a:rPr>
              <a:t>for</a:t>
            </a:r>
            <a:r>
              <a:rPr lang="el-GR" dirty="0" smtClean="0"/>
              <a:t> επίσης αντιμεταθέτει το πρώτο και το τελευταίο κλειδί της </a:t>
            </a:r>
            <a:r>
              <a:rPr lang="en-US" dirty="0" smtClean="0">
                <a:latin typeface="Courier New" pitchFamily="49" charset="0"/>
                <a:cs typeface="Courier New" pitchFamily="49" charset="0"/>
              </a:rPr>
              <a:t>PQ</a:t>
            </a:r>
            <a:r>
              <a:rPr lang="el-GR" dirty="0" smtClean="0">
                <a:latin typeface="Courier New" pitchFamily="49" charset="0"/>
                <a:cs typeface="Courier New" pitchFamily="49" charset="0"/>
              </a:rPr>
              <a:t>,</a:t>
            </a:r>
            <a:r>
              <a:rPr lang="en-US" dirty="0" smtClean="0"/>
              <a:t> </a:t>
            </a:r>
            <a:r>
              <a:rPr lang="el-GR" dirty="0" smtClean="0"/>
              <a:t>και μετακινεί το σύνορο μεταξύ </a:t>
            </a:r>
            <a:r>
              <a:rPr lang="en-US" dirty="0" smtClean="0">
                <a:latin typeface="Courier New" pitchFamily="49" charset="0"/>
                <a:cs typeface="Courier New" pitchFamily="49" charset="0"/>
              </a:rPr>
              <a:t>PQ</a:t>
            </a:r>
            <a:r>
              <a:rPr lang="en-US" dirty="0" smtClean="0"/>
              <a:t> </a:t>
            </a:r>
            <a:r>
              <a:rPr lang="el-GR" dirty="0" smtClean="0"/>
              <a:t>και</a:t>
            </a:r>
            <a:r>
              <a:rPr lang="en-US" dirty="0" smtClean="0"/>
              <a:t> </a:t>
            </a:r>
            <a:r>
              <a:rPr lang="en-US" dirty="0" smtClean="0">
                <a:latin typeface="Courier New" pitchFamily="49" charset="0"/>
                <a:cs typeface="Courier New" pitchFamily="49" charset="0"/>
              </a:rPr>
              <a:t>Q</a:t>
            </a:r>
            <a:r>
              <a:rPr lang="en-US" dirty="0" smtClean="0"/>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18</a:t>
            </a:fld>
            <a:endParaRPr lang="en-US"/>
          </a:p>
        </p:txBody>
      </p:sp>
    </p:spTree>
    <p:extLst>
      <p:ext uri="{BB962C8B-B14F-4D97-AF65-F5344CB8AC3E}">
        <p14:creationId xmlns:p14="http://schemas.microsoft.com/office/powerpoint/2010/main" val="1618061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Σχόλια</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Η συνάρτηση</a:t>
            </a:r>
            <a:r>
              <a:rPr lang="en-US" dirty="0" smtClean="0"/>
              <a:t> </a:t>
            </a:r>
            <a:r>
              <a:rPr lang="en-US" dirty="0" err="1" smtClean="0">
                <a:latin typeface="Courier New" pitchFamily="49" charset="0"/>
                <a:cs typeface="Courier New" pitchFamily="49" charset="0"/>
              </a:rPr>
              <a:t>SiftUp</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A,i,n</a:t>
            </a:r>
            <a:r>
              <a:rPr lang="en-US" dirty="0" smtClean="0">
                <a:latin typeface="Courier New" pitchFamily="49" charset="0"/>
                <a:cs typeface="Courier New" pitchFamily="49" charset="0"/>
              </a:rPr>
              <a:t>)</a:t>
            </a:r>
            <a:r>
              <a:rPr lang="en-US" dirty="0" smtClean="0"/>
              <a:t> </a:t>
            </a:r>
            <a:r>
              <a:rPr lang="el-GR" dirty="0" smtClean="0"/>
              <a:t>είναι μια βοηθητική ρουτίνα η οποία μετατρέπει ένα δέντρο που είναι σχεδόν σωρός σε σωρό, χρησιμοποιώντας μια </a:t>
            </a:r>
            <a:r>
              <a:rPr lang="el-GR" b="1" dirty="0" smtClean="0"/>
              <a:t>κυκλική μετάθεση (</a:t>
            </a:r>
            <a:r>
              <a:rPr lang="en-US" b="1" dirty="0" smtClean="0"/>
              <a:t>cyclic shift</a:t>
            </a:r>
            <a:r>
              <a:rPr lang="el-GR" b="1" dirty="0" smtClean="0"/>
              <a:t>) κλειδιών</a:t>
            </a:r>
            <a:r>
              <a:rPr lang="el-GR" dirty="0" smtClean="0"/>
              <a:t> ως εξής.</a:t>
            </a:r>
            <a:r>
              <a:rPr lang="en-US" b="1" dirty="0" smtClean="0"/>
              <a:t> </a:t>
            </a:r>
            <a:endParaRPr lang="en-US" dirty="0" smtClean="0"/>
          </a:p>
          <a:p>
            <a:r>
              <a:rPr lang="el-GR" dirty="0" smtClean="0"/>
              <a:t>Ξεκινάμε από τη ρίζα και μετακινούμαστε προς τα κάτω ακολουθώντας ένα μονοπάτι κατά μήκος του οποίου τα κλειδιά μεγαλύτερα από την ρίζα μετακινούνται προς τα πάνω, ώστε να δημιουργηθεί μια άδεια θέση για την τελική μετακίνηση του κλειδιού της ρίζας.</a:t>
            </a:r>
          </a:p>
          <a:p>
            <a:r>
              <a:rPr lang="el-GR" dirty="0" smtClean="0">
                <a:cs typeface="Courier New" pitchFamily="49" charset="0"/>
              </a:rPr>
              <a:t>Τα </a:t>
            </a:r>
            <a:r>
              <a:rPr lang="el-GR" dirty="0"/>
              <a:t>δέντρα </a:t>
            </a:r>
            <a:r>
              <a:rPr lang="el-GR" dirty="0" smtClean="0"/>
              <a:t>στα </a:t>
            </a:r>
            <a:r>
              <a:rPr lang="el-GR" dirty="0"/>
              <a:t>οποία</a:t>
            </a:r>
            <a:r>
              <a:rPr lang="el-GR" dirty="0" smtClean="0">
                <a:cs typeface="Courier New" pitchFamily="49" charset="0"/>
              </a:rPr>
              <a:t> </a:t>
            </a:r>
            <a:r>
              <a:rPr lang="el-GR" dirty="0"/>
              <a:t>εφαρμόζεται </a:t>
            </a:r>
            <a:r>
              <a:rPr lang="el-GR" dirty="0" smtClean="0"/>
              <a:t>η </a:t>
            </a:r>
            <a:r>
              <a:rPr lang="en-US" dirty="0" err="1" smtClean="0">
                <a:latin typeface="Courier New" pitchFamily="49" charset="0"/>
                <a:cs typeface="Courier New" pitchFamily="49" charset="0"/>
              </a:rPr>
              <a:t>SiftUp</a:t>
            </a:r>
            <a:r>
              <a:rPr lang="en-US" dirty="0" smtClean="0"/>
              <a:t> </a:t>
            </a:r>
            <a:r>
              <a:rPr lang="el-GR" dirty="0" smtClean="0"/>
              <a:t>δεν έχουν την ιδιότητα του σωρού μόνο στη ρίζα τους (ή είναι ήδη σωροί).</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19</a:t>
            </a:fld>
            <a:endParaRPr lang="en-US"/>
          </a:p>
        </p:txBody>
      </p:sp>
    </p:spTree>
    <p:extLst>
      <p:ext uri="{BB962C8B-B14F-4D97-AF65-F5344CB8AC3E}">
        <p14:creationId xmlns:p14="http://schemas.microsoft.com/office/powerpoint/2010/main" val="771368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Ταξινόμηση με Ουρά Προτεραιότητας</a:t>
            </a:r>
            <a:endParaRPr lang="en-US" dirty="0"/>
          </a:p>
        </p:txBody>
      </p:sp>
      <p:sp>
        <p:nvSpPr>
          <p:cNvPr id="3" name="Content Placeholder 2"/>
          <p:cNvSpPr>
            <a:spLocks noGrp="1"/>
          </p:cNvSpPr>
          <p:nvPr>
            <p:ph idx="1"/>
          </p:nvPr>
        </p:nvSpPr>
        <p:spPr/>
        <p:txBody>
          <a:bodyPr/>
          <a:lstStyle/>
          <a:p>
            <a:r>
              <a:rPr lang="el-GR" dirty="0" smtClean="0"/>
              <a:t>Θα παρουσιάσουμε τώρα δύο αλγόριθμους ταξινόμησης που χρησιμοποιούν μια </a:t>
            </a:r>
            <a:r>
              <a:rPr lang="el-GR" b="1" dirty="0" smtClean="0"/>
              <a:t>ουρά προτεραιότητας </a:t>
            </a:r>
            <a:r>
              <a:rPr lang="el-GR" dirty="0" smtClean="0"/>
              <a:t>για την υλοποίηση τους.</a:t>
            </a:r>
          </a:p>
          <a:p>
            <a:r>
              <a:rPr lang="el-GR" dirty="0" smtClean="0"/>
              <a:t>Η δομή της ουράς προτεραιότητας και οι υλοποιήσεις της έχουν μελετηθεί διεξοδικά σε προηγούμενες διαλέξεις.</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2</a:t>
            </a:fld>
            <a:endParaRPr lang="en-US"/>
          </a:p>
        </p:txBody>
      </p:sp>
    </p:spTree>
    <p:extLst>
      <p:ext uri="{BB962C8B-B14F-4D97-AF65-F5344CB8AC3E}">
        <p14:creationId xmlns:p14="http://schemas.microsoft.com/office/powerpoint/2010/main" val="17622305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Σχόλια</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3919770" y="177281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7784"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23542"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79712"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506936"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1656"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28184"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483768" y="493187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2392851" y="2923660"/>
            <a:ext cx="469861" cy="75922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5" idx="4"/>
            <a:endCxn id="14" idx="1"/>
          </p:cNvCxnSpPr>
          <p:nvPr/>
        </p:nvCxnSpPr>
        <p:spPr>
          <a:xfrm>
            <a:off x="2879812" y="2924944"/>
            <a:ext cx="700941" cy="7592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259632" y="494116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3" idx="4"/>
            <a:endCxn id="19" idx="0"/>
          </p:cNvCxnSpPr>
          <p:nvPr/>
        </p:nvCxnSpPr>
        <p:spPr>
          <a:xfrm>
            <a:off x="2231740" y="3991484"/>
            <a:ext cx="504056"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4"/>
          </p:cNvCxnSpPr>
          <p:nvPr/>
        </p:nvCxnSpPr>
        <p:spPr>
          <a:xfrm flipH="1">
            <a:off x="1511660" y="3991484"/>
            <a:ext cx="720080"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4" idx="4"/>
            <a:endCxn id="5" idx="7"/>
          </p:cNvCxnSpPr>
          <p:nvPr/>
        </p:nvCxnSpPr>
        <p:spPr>
          <a:xfrm flipH="1">
            <a:off x="3058023" y="2132856"/>
            <a:ext cx="1113775" cy="4847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4"/>
            <a:endCxn id="6" idx="0"/>
          </p:cNvCxnSpPr>
          <p:nvPr/>
        </p:nvCxnSpPr>
        <p:spPr>
          <a:xfrm>
            <a:off x="4171798" y="2132856"/>
            <a:ext cx="1303772" cy="4320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6" idx="0"/>
          </p:cNvCxnSpPr>
          <p:nvPr/>
        </p:nvCxnSpPr>
        <p:spPr>
          <a:xfrm flipH="1">
            <a:off x="4823684" y="2924944"/>
            <a:ext cx="651886" cy="65736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6" idx="4"/>
            <a:endCxn id="17" idx="0"/>
          </p:cNvCxnSpPr>
          <p:nvPr/>
        </p:nvCxnSpPr>
        <p:spPr>
          <a:xfrm>
            <a:off x="5475570" y="2924944"/>
            <a:ext cx="1004642" cy="65736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621466" y="2547516"/>
            <a:ext cx="560664" cy="369332"/>
          </a:xfrm>
          <a:prstGeom prst="rect">
            <a:avLst/>
          </a:prstGeom>
          <a:noFill/>
        </p:spPr>
        <p:txBody>
          <a:bodyPr wrap="square" rtlCol="0">
            <a:spAutoFit/>
          </a:bodyPr>
          <a:lstStyle/>
          <a:p>
            <a:pPr algn="ctr"/>
            <a:r>
              <a:rPr lang="en-US" dirty="0"/>
              <a:t>9</a:t>
            </a:r>
          </a:p>
        </p:txBody>
      </p:sp>
      <p:sp>
        <p:nvSpPr>
          <p:cNvPr id="27" name="TextBox 26"/>
          <p:cNvSpPr txBox="1"/>
          <p:nvPr/>
        </p:nvSpPr>
        <p:spPr>
          <a:xfrm>
            <a:off x="5223542" y="2560258"/>
            <a:ext cx="560664" cy="369332"/>
          </a:xfrm>
          <a:prstGeom prst="rect">
            <a:avLst/>
          </a:prstGeom>
          <a:noFill/>
        </p:spPr>
        <p:txBody>
          <a:bodyPr wrap="square" rtlCol="0">
            <a:spAutoFit/>
          </a:bodyPr>
          <a:lstStyle/>
          <a:p>
            <a:pPr algn="ctr"/>
            <a:r>
              <a:rPr lang="en-US" dirty="0" smtClean="0"/>
              <a:t>8</a:t>
            </a:r>
            <a:endParaRPr lang="en-US" dirty="0"/>
          </a:p>
        </p:txBody>
      </p:sp>
      <p:sp>
        <p:nvSpPr>
          <p:cNvPr id="28" name="TextBox 27"/>
          <p:cNvSpPr txBox="1"/>
          <p:nvPr/>
        </p:nvSpPr>
        <p:spPr>
          <a:xfrm>
            <a:off x="6228184" y="3577662"/>
            <a:ext cx="560664" cy="369332"/>
          </a:xfrm>
          <a:prstGeom prst="rect">
            <a:avLst/>
          </a:prstGeom>
          <a:noFill/>
        </p:spPr>
        <p:txBody>
          <a:bodyPr wrap="square" rtlCol="0">
            <a:spAutoFit/>
          </a:bodyPr>
          <a:lstStyle/>
          <a:p>
            <a:pPr algn="ctr"/>
            <a:r>
              <a:rPr lang="en-US" dirty="0"/>
              <a:t>2</a:t>
            </a:r>
          </a:p>
        </p:txBody>
      </p:sp>
      <p:sp>
        <p:nvSpPr>
          <p:cNvPr id="29" name="TextBox 28"/>
          <p:cNvSpPr txBox="1"/>
          <p:nvPr/>
        </p:nvSpPr>
        <p:spPr>
          <a:xfrm>
            <a:off x="4543352" y="3545396"/>
            <a:ext cx="560664" cy="369332"/>
          </a:xfrm>
          <a:prstGeom prst="rect">
            <a:avLst/>
          </a:prstGeom>
          <a:noFill/>
        </p:spPr>
        <p:txBody>
          <a:bodyPr wrap="square" rtlCol="0">
            <a:spAutoFit/>
          </a:bodyPr>
          <a:lstStyle/>
          <a:p>
            <a:pPr algn="ctr"/>
            <a:r>
              <a:rPr lang="en-US" dirty="0" smtClean="0"/>
              <a:t>5</a:t>
            </a:r>
            <a:endParaRPr lang="en-US" dirty="0"/>
          </a:p>
        </p:txBody>
      </p:sp>
      <p:sp>
        <p:nvSpPr>
          <p:cNvPr id="32" name="TextBox 31"/>
          <p:cNvSpPr txBox="1"/>
          <p:nvPr/>
        </p:nvSpPr>
        <p:spPr>
          <a:xfrm>
            <a:off x="3478632" y="3622152"/>
            <a:ext cx="560664" cy="369332"/>
          </a:xfrm>
          <a:prstGeom prst="rect">
            <a:avLst/>
          </a:prstGeom>
          <a:noFill/>
        </p:spPr>
        <p:txBody>
          <a:bodyPr wrap="square" rtlCol="0">
            <a:spAutoFit/>
          </a:bodyPr>
          <a:lstStyle/>
          <a:p>
            <a:pPr algn="ctr"/>
            <a:r>
              <a:rPr lang="en-US" dirty="0"/>
              <a:t>6</a:t>
            </a:r>
          </a:p>
        </p:txBody>
      </p:sp>
      <p:sp>
        <p:nvSpPr>
          <p:cNvPr id="34" name="TextBox 33"/>
          <p:cNvSpPr txBox="1"/>
          <p:nvPr/>
        </p:nvSpPr>
        <p:spPr>
          <a:xfrm>
            <a:off x="1955008" y="3622152"/>
            <a:ext cx="560664" cy="369332"/>
          </a:xfrm>
          <a:prstGeom prst="rect">
            <a:avLst/>
          </a:prstGeom>
          <a:noFill/>
        </p:spPr>
        <p:txBody>
          <a:bodyPr wrap="square" rtlCol="0">
            <a:spAutoFit/>
          </a:bodyPr>
          <a:lstStyle/>
          <a:p>
            <a:pPr algn="ctr"/>
            <a:r>
              <a:rPr lang="en-US" dirty="0" smtClean="0"/>
              <a:t>7</a:t>
            </a:r>
            <a:endParaRPr lang="en-US" dirty="0"/>
          </a:p>
        </p:txBody>
      </p:sp>
      <p:sp>
        <p:nvSpPr>
          <p:cNvPr id="37" name="TextBox 36"/>
          <p:cNvSpPr txBox="1"/>
          <p:nvPr/>
        </p:nvSpPr>
        <p:spPr>
          <a:xfrm>
            <a:off x="1259632" y="4944852"/>
            <a:ext cx="560664" cy="369332"/>
          </a:xfrm>
          <a:prstGeom prst="rect">
            <a:avLst/>
          </a:prstGeom>
          <a:noFill/>
        </p:spPr>
        <p:txBody>
          <a:bodyPr wrap="square" rtlCol="0">
            <a:spAutoFit/>
          </a:bodyPr>
          <a:lstStyle/>
          <a:p>
            <a:pPr algn="ctr"/>
            <a:r>
              <a:rPr lang="en-US" dirty="0"/>
              <a:t>1</a:t>
            </a:r>
          </a:p>
        </p:txBody>
      </p:sp>
      <p:sp>
        <p:nvSpPr>
          <p:cNvPr id="38" name="TextBox 37"/>
          <p:cNvSpPr txBox="1"/>
          <p:nvPr/>
        </p:nvSpPr>
        <p:spPr>
          <a:xfrm>
            <a:off x="2455464" y="4931876"/>
            <a:ext cx="560664" cy="369332"/>
          </a:xfrm>
          <a:prstGeom prst="rect">
            <a:avLst/>
          </a:prstGeom>
          <a:noFill/>
        </p:spPr>
        <p:txBody>
          <a:bodyPr wrap="square" rtlCol="0">
            <a:spAutoFit/>
          </a:bodyPr>
          <a:lstStyle/>
          <a:p>
            <a:pPr algn="ctr"/>
            <a:r>
              <a:rPr lang="en-US" dirty="0" smtClean="0"/>
              <a:t>4</a:t>
            </a:r>
            <a:endParaRPr lang="en-US" dirty="0"/>
          </a:p>
        </p:txBody>
      </p:sp>
      <p:sp>
        <p:nvSpPr>
          <p:cNvPr id="40" name="TextBox 39"/>
          <p:cNvSpPr txBox="1"/>
          <p:nvPr/>
        </p:nvSpPr>
        <p:spPr>
          <a:xfrm>
            <a:off x="3879152" y="1763524"/>
            <a:ext cx="560664" cy="369332"/>
          </a:xfrm>
          <a:prstGeom prst="rect">
            <a:avLst/>
          </a:prstGeom>
          <a:noFill/>
        </p:spPr>
        <p:txBody>
          <a:bodyPr wrap="square" rtlCol="0">
            <a:spAutoFit/>
          </a:bodyPr>
          <a:lstStyle/>
          <a:p>
            <a:pPr algn="ctr"/>
            <a:r>
              <a:rPr lang="en-US" dirty="0"/>
              <a:t>3</a:t>
            </a:r>
          </a:p>
        </p:txBody>
      </p:sp>
      <p:sp>
        <p:nvSpPr>
          <p:cNvPr id="41" name="TextBox 40"/>
          <p:cNvSpPr txBox="1"/>
          <p:nvPr/>
        </p:nvSpPr>
        <p:spPr>
          <a:xfrm>
            <a:off x="858172" y="5397569"/>
            <a:ext cx="7632848" cy="707886"/>
          </a:xfrm>
          <a:prstGeom prst="rect">
            <a:avLst/>
          </a:prstGeom>
          <a:noFill/>
        </p:spPr>
        <p:txBody>
          <a:bodyPr wrap="square" rtlCol="0">
            <a:spAutoFit/>
          </a:bodyPr>
          <a:lstStyle/>
          <a:p>
            <a:r>
              <a:rPr lang="el-GR" sz="2000" dirty="0" smtClean="0"/>
              <a:t>Το παραπάνω δυαδικό δέντρο </a:t>
            </a:r>
            <a:r>
              <a:rPr lang="el-GR" sz="2000" b="1" dirty="0" smtClean="0"/>
              <a:t>δεν</a:t>
            </a:r>
            <a:r>
              <a:rPr lang="el-GR" sz="2000" dirty="0" smtClean="0"/>
              <a:t> είναι σωρός. Η ιδιότητα του σωρού δεν ισχύει για το κλειδί της ρίζας</a:t>
            </a:r>
            <a:r>
              <a:rPr lang="en-US" sz="2000" dirty="0" smtClean="0"/>
              <a:t> 3.</a:t>
            </a:r>
            <a:endParaRPr lang="en-US" sz="2000" dirty="0"/>
          </a:p>
        </p:txBody>
      </p:sp>
      <p:sp>
        <p:nvSpPr>
          <p:cNvPr id="7" name="Footer Placeholder 6"/>
          <p:cNvSpPr>
            <a:spLocks noGrp="1"/>
          </p:cNvSpPr>
          <p:nvPr>
            <p:ph type="ftr" sz="quarter" idx="11"/>
          </p:nvPr>
        </p:nvSpPr>
        <p:spPr/>
        <p:txBody>
          <a:bodyPr/>
          <a:lstStyle/>
          <a:p>
            <a:r>
              <a:rPr lang="en-US" smtClean="0"/>
              <a:t>Data Structures and Programming Techniques</a:t>
            </a:r>
            <a:endParaRPr lang="en-US"/>
          </a:p>
        </p:txBody>
      </p:sp>
      <p:sp>
        <p:nvSpPr>
          <p:cNvPr id="8" name="Slide Number Placeholder 7"/>
          <p:cNvSpPr>
            <a:spLocks noGrp="1"/>
          </p:cNvSpPr>
          <p:nvPr>
            <p:ph type="sldNum" sz="quarter" idx="12"/>
          </p:nvPr>
        </p:nvSpPr>
        <p:spPr/>
        <p:txBody>
          <a:bodyPr/>
          <a:lstStyle/>
          <a:p>
            <a:fld id="{18689FFF-05AF-40D7-BA39-044DF5A4F07A}" type="slidenum">
              <a:rPr lang="en-US" smtClean="0"/>
              <a:t>20</a:t>
            </a:fld>
            <a:endParaRPr lang="en-US"/>
          </a:p>
        </p:txBody>
      </p:sp>
    </p:spTree>
    <p:extLst>
      <p:ext uri="{BB962C8B-B14F-4D97-AF65-F5344CB8AC3E}">
        <p14:creationId xmlns:p14="http://schemas.microsoft.com/office/powerpoint/2010/main" val="1948316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Σχόλια</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3919770" y="177281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7784"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23542" y="256490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79712"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506936" y="3631444"/>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1656"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28184" y="358230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483768" y="4931876"/>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2392851" y="2923660"/>
            <a:ext cx="469861" cy="75922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5" idx="4"/>
            <a:endCxn id="14" idx="1"/>
          </p:cNvCxnSpPr>
          <p:nvPr/>
        </p:nvCxnSpPr>
        <p:spPr>
          <a:xfrm>
            <a:off x="2879812" y="2924944"/>
            <a:ext cx="700941" cy="7592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259632" y="4941168"/>
            <a:ext cx="504056" cy="3600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3" idx="4"/>
            <a:endCxn id="19" idx="0"/>
          </p:cNvCxnSpPr>
          <p:nvPr/>
        </p:nvCxnSpPr>
        <p:spPr>
          <a:xfrm>
            <a:off x="2231740" y="3991484"/>
            <a:ext cx="504056"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4"/>
          </p:cNvCxnSpPr>
          <p:nvPr/>
        </p:nvCxnSpPr>
        <p:spPr>
          <a:xfrm flipH="1">
            <a:off x="1511660" y="3991484"/>
            <a:ext cx="720080" cy="94039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4" idx="4"/>
            <a:endCxn id="5" idx="7"/>
          </p:cNvCxnSpPr>
          <p:nvPr/>
        </p:nvCxnSpPr>
        <p:spPr>
          <a:xfrm flipH="1">
            <a:off x="3058023" y="2132856"/>
            <a:ext cx="1113775" cy="4847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4"/>
            <a:endCxn id="6" idx="0"/>
          </p:cNvCxnSpPr>
          <p:nvPr/>
        </p:nvCxnSpPr>
        <p:spPr>
          <a:xfrm>
            <a:off x="4171798" y="2132856"/>
            <a:ext cx="1303772" cy="4320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6" idx="0"/>
          </p:cNvCxnSpPr>
          <p:nvPr/>
        </p:nvCxnSpPr>
        <p:spPr>
          <a:xfrm flipH="1">
            <a:off x="4823684" y="2924944"/>
            <a:ext cx="651886" cy="65736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6" idx="4"/>
            <a:endCxn id="17" idx="0"/>
          </p:cNvCxnSpPr>
          <p:nvPr/>
        </p:nvCxnSpPr>
        <p:spPr>
          <a:xfrm>
            <a:off x="5475570" y="2924944"/>
            <a:ext cx="1004642" cy="65736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919770" y="1783740"/>
            <a:ext cx="560664" cy="369332"/>
          </a:xfrm>
          <a:prstGeom prst="rect">
            <a:avLst/>
          </a:prstGeom>
          <a:noFill/>
        </p:spPr>
        <p:txBody>
          <a:bodyPr wrap="square" rtlCol="0">
            <a:spAutoFit/>
          </a:bodyPr>
          <a:lstStyle/>
          <a:p>
            <a:pPr algn="ctr"/>
            <a:r>
              <a:rPr lang="en-US" dirty="0"/>
              <a:t>9</a:t>
            </a:r>
          </a:p>
        </p:txBody>
      </p:sp>
      <p:sp>
        <p:nvSpPr>
          <p:cNvPr id="27" name="TextBox 26"/>
          <p:cNvSpPr txBox="1"/>
          <p:nvPr/>
        </p:nvSpPr>
        <p:spPr>
          <a:xfrm>
            <a:off x="5223542" y="2560258"/>
            <a:ext cx="560664" cy="369332"/>
          </a:xfrm>
          <a:prstGeom prst="rect">
            <a:avLst/>
          </a:prstGeom>
          <a:noFill/>
        </p:spPr>
        <p:txBody>
          <a:bodyPr wrap="square" rtlCol="0">
            <a:spAutoFit/>
          </a:bodyPr>
          <a:lstStyle/>
          <a:p>
            <a:pPr algn="ctr"/>
            <a:r>
              <a:rPr lang="en-US" dirty="0" smtClean="0"/>
              <a:t>8</a:t>
            </a:r>
            <a:endParaRPr lang="en-US" dirty="0"/>
          </a:p>
        </p:txBody>
      </p:sp>
      <p:sp>
        <p:nvSpPr>
          <p:cNvPr id="28" name="TextBox 27"/>
          <p:cNvSpPr txBox="1"/>
          <p:nvPr/>
        </p:nvSpPr>
        <p:spPr>
          <a:xfrm>
            <a:off x="6228184" y="3577662"/>
            <a:ext cx="560664" cy="369332"/>
          </a:xfrm>
          <a:prstGeom prst="rect">
            <a:avLst/>
          </a:prstGeom>
          <a:noFill/>
        </p:spPr>
        <p:txBody>
          <a:bodyPr wrap="square" rtlCol="0">
            <a:spAutoFit/>
          </a:bodyPr>
          <a:lstStyle/>
          <a:p>
            <a:pPr algn="ctr"/>
            <a:r>
              <a:rPr lang="en-US" dirty="0"/>
              <a:t>2</a:t>
            </a:r>
          </a:p>
        </p:txBody>
      </p:sp>
      <p:sp>
        <p:nvSpPr>
          <p:cNvPr id="29" name="TextBox 28"/>
          <p:cNvSpPr txBox="1"/>
          <p:nvPr/>
        </p:nvSpPr>
        <p:spPr>
          <a:xfrm>
            <a:off x="4543352" y="3545396"/>
            <a:ext cx="560664" cy="369332"/>
          </a:xfrm>
          <a:prstGeom prst="rect">
            <a:avLst/>
          </a:prstGeom>
          <a:noFill/>
        </p:spPr>
        <p:txBody>
          <a:bodyPr wrap="square" rtlCol="0">
            <a:spAutoFit/>
          </a:bodyPr>
          <a:lstStyle/>
          <a:p>
            <a:pPr algn="ctr"/>
            <a:r>
              <a:rPr lang="en-US" dirty="0" smtClean="0"/>
              <a:t>5</a:t>
            </a:r>
            <a:endParaRPr lang="en-US" dirty="0"/>
          </a:p>
        </p:txBody>
      </p:sp>
      <p:sp>
        <p:nvSpPr>
          <p:cNvPr id="32" name="TextBox 31"/>
          <p:cNvSpPr txBox="1"/>
          <p:nvPr/>
        </p:nvSpPr>
        <p:spPr>
          <a:xfrm>
            <a:off x="3478632" y="3622152"/>
            <a:ext cx="560664" cy="369332"/>
          </a:xfrm>
          <a:prstGeom prst="rect">
            <a:avLst/>
          </a:prstGeom>
          <a:noFill/>
        </p:spPr>
        <p:txBody>
          <a:bodyPr wrap="square" rtlCol="0">
            <a:spAutoFit/>
          </a:bodyPr>
          <a:lstStyle/>
          <a:p>
            <a:pPr algn="ctr"/>
            <a:r>
              <a:rPr lang="en-US" dirty="0"/>
              <a:t>6</a:t>
            </a:r>
          </a:p>
        </p:txBody>
      </p:sp>
      <p:sp>
        <p:nvSpPr>
          <p:cNvPr id="34" name="TextBox 33"/>
          <p:cNvSpPr txBox="1"/>
          <p:nvPr/>
        </p:nvSpPr>
        <p:spPr>
          <a:xfrm>
            <a:off x="2582380" y="2554328"/>
            <a:ext cx="560664" cy="369332"/>
          </a:xfrm>
          <a:prstGeom prst="rect">
            <a:avLst/>
          </a:prstGeom>
          <a:noFill/>
        </p:spPr>
        <p:txBody>
          <a:bodyPr wrap="square" rtlCol="0">
            <a:spAutoFit/>
          </a:bodyPr>
          <a:lstStyle/>
          <a:p>
            <a:pPr algn="ctr"/>
            <a:r>
              <a:rPr lang="en-US" dirty="0" smtClean="0"/>
              <a:t>7</a:t>
            </a:r>
            <a:endParaRPr lang="en-US" dirty="0"/>
          </a:p>
        </p:txBody>
      </p:sp>
      <p:sp>
        <p:nvSpPr>
          <p:cNvPr id="37" name="TextBox 36"/>
          <p:cNvSpPr txBox="1"/>
          <p:nvPr/>
        </p:nvSpPr>
        <p:spPr>
          <a:xfrm>
            <a:off x="1259632" y="4944852"/>
            <a:ext cx="560664" cy="369332"/>
          </a:xfrm>
          <a:prstGeom prst="rect">
            <a:avLst/>
          </a:prstGeom>
          <a:noFill/>
        </p:spPr>
        <p:txBody>
          <a:bodyPr wrap="square" rtlCol="0">
            <a:spAutoFit/>
          </a:bodyPr>
          <a:lstStyle/>
          <a:p>
            <a:pPr algn="ctr"/>
            <a:r>
              <a:rPr lang="en-US" dirty="0"/>
              <a:t>1</a:t>
            </a:r>
          </a:p>
        </p:txBody>
      </p:sp>
      <p:sp>
        <p:nvSpPr>
          <p:cNvPr id="38" name="TextBox 37"/>
          <p:cNvSpPr txBox="1"/>
          <p:nvPr/>
        </p:nvSpPr>
        <p:spPr>
          <a:xfrm>
            <a:off x="1951408" y="3622152"/>
            <a:ext cx="560664" cy="369332"/>
          </a:xfrm>
          <a:prstGeom prst="rect">
            <a:avLst/>
          </a:prstGeom>
          <a:noFill/>
        </p:spPr>
        <p:txBody>
          <a:bodyPr wrap="square" rtlCol="0">
            <a:spAutoFit/>
          </a:bodyPr>
          <a:lstStyle/>
          <a:p>
            <a:pPr algn="ctr"/>
            <a:r>
              <a:rPr lang="en-US" dirty="0" smtClean="0"/>
              <a:t>4</a:t>
            </a:r>
            <a:endParaRPr lang="en-US" dirty="0"/>
          </a:p>
        </p:txBody>
      </p:sp>
      <p:sp>
        <p:nvSpPr>
          <p:cNvPr id="40" name="TextBox 39"/>
          <p:cNvSpPr txBox="1"/>
          <p:nvPr/>
        </p:nvSpPr>
        <p:spPr>
          <a:xfrm>
            <a:off x="2455464" y="4922584"/>
            <a:ext cx="560664" cy="369332"/>
          </a:xfrm>
          <a:prstGeom prst="rect">
            <a:avLst/>
          </a:prstGeom>
          <a:noFill/>
        </p:spPr>
        <p:txBody>
          <a:bodyPr wrap="square" rtlCol="0">
            <a:spAutoFit/>
          </a:bodyPr>
          <a:lstStyle/>
          <a:p>
            <a:pPr algn="ctr"/>
            <a:r>
              <a:rPr lang="en-US" dirty="0"/>
              <a:t>3</a:t>
            </a:r>
          </a:p>
        </p:txBody>
      </p:sp>
      <p:sp>
        <p:nvSpPr>
          <p:cNvPr id="41" name="TextBox 40"/>
          <p:cNvSpPr txBox="1"/>
          <p:nvPr/>
        </p:nvSpPr>
        <p:spPr>
          <a:xfrm>
            <a:off x="858172" y="5397569"/>
            <a:ext cx="7632848" cy="707886"/>
          </a:xfrm>
          <a:prstGeom prst="rect">
            <a:avLst/>
          </a:prstGeom>
          <a:noFill/>
        </p:spPr>
        <p:txBody>
          <a:bodyPr wrap="square" rtlCol="0">
            <a:spAutoFit/>
          </a:bodyPr>
          <a:lstStyle/>
          <a:p>
            <a:r>
              <a:rPr lang="el-GR" sz="2000" dirty="0" smtClean="0"/>
              <a:t>Η συνάρτηση </a:t>
            </a:r>
            <a:r>
              <a:rPr lang="en-US" sz="2000" dirty="0" err="1" smtClean="0">
                <a:latin typeface="Courier New" pitchFamily="49" charset="0"/>
                <a:cs typeface="Courier New" pitchFamily="49" charset="0"/>
              </a:rPr>
              <a:t>SiftUp</a:t>
            </a:r>
            <a:r>
              <a:rPr lang="en-US" sz="2000" dirty="0" smtClean="0"/>
              <a:t> </a:t>
            </a:r>
            <a:r>
              <a:rPr lang="el-GR" sz="2000" dirty="0" smtClean="0"/>
              <a:t>μετακινεί τα κλειδιά</a:t>
            </a:r>
            <a:r>
              <a:rPr lang="en-US" sz="2000" dirty="0" smtClean="0"/>
              <a:t> 9, 7 </a:t>
            </a:r>
            <a:r>
              <a:rPr lang="el-GR" sz="2000" dirty="0" smtClean="0"/>
              <a:t>και</a:t>
            </a:r>
            <a:r>
              <a:rPr lang="en-US" sz="2000" dirty="0" smtClean="0"/>
              <a:t> 4 </a:t>
            </a:r>
            <a:r>
              <a:rPr lang="el-GR" sz="2000" dirty="0" smtClean="0"/>
              <a:t>προς τα πάνω ώστε να δημιουργηθεί μια άδεια θέση για το κλειδί της ρίζας</a:t>
            </a:r>
            <a:r>
              <a:rPr lang="en-US" sz="2000" dirty="0" smtClean="0"/>
              <a:t> 3.</a:t>
            </a:r>
            <a:endParaRPr lang="en-US" sz="2000" dirty="0"/>
          </a:p>
        </p:txBody>
      </p:sp>
      <p:sp>
        <p:nvSpPr>
          <p:cNvPr id="7" name="Footer Placeholder 6"/>
          <p:cNvSpPr>
            <a:spLocks noGrp="1"/>
          </p:cNvSpPr>
          <p:nvPr>
            <p:ph type="ftr" sz="quarter" idx="11"/>
          </p:nvPr>
        </p:nvSpPr>
        <p:spPr/>
        <p:txBody>
          <a:bodyPr/>
          <a:lstStyle/>
          <a:p>
            <a:r>
              <a:rPr lang="en-US" smtClean="0"/>
              <a:t>Data Structures and Programming Techniques</a:t>
            </a:r>
            <a:endParaRPr lang="en-US"/>
          </a:p>
        </p:txBody>
      </p:sp>
      <p:sp>
        <p:nvSpPr>
          <p:cNvPr id="8" name="Slide Number Placeholder 7"/>
          <p:cNvSpPr>
            <a:spLocks noGrp="1"/>
          </p:cNvSpPr>
          <p:nvPr>
            <p:ph type="sldNum" sz="quarter" idx="12"/>
          </p:nvPr>
        </p:nvSpPr>
        <p:spPr/>
        <p:txBody>
          <a:bodyPr/>
          <a:lstStyle/>
          <a:p>
            <a:fld id="{18689FFF-05AF-40D7-BA39-044DF5A4F07A}" type="slidenum">
              <a:rPr lang="en-US" smtClean="0"/>
              <a:t>21</a:t>
            </a:fld>
            <a:endParaRPr lang="en-US"/>
          </a:p>
        </p:txBody>
      </p:sp>
    </p:spTree>
    <p:extLst>
      <p:ext uri="{BB962C8B-B14F-4D97-AF65-F5344CB8AC3E}">
        <p14:creationId xmlns:p14="http://schemas.microsoft.com/office/powerpoint/2010/main" val="545305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 του </a:t>
            </a:r>
            <a:r>
              <a:rPr lang="en-US" dirty="0" err="1">
                <a:latin typeface="Courier New" pitchFamily="49" charset="0"/>
                <a:cs typeface="Courier New" pitchFamily="49" charset="0"/>
              </a:rPr>
              <a:t>HeapSort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55000" lnSpcReduction="20000"/>
              </a:bodyPr>
              <a:lstStyle/>
              <a:p>
                <a:r>
                  <a:rPr lang="el-GR" dirty="0" smtClean="0"/>
                  <a:t>Ας χρησιμοποιήσουμε </a:t>
                </a:r>
                <a:r>
                  <a:rPr lang="el-GR" dirty="0" err="1" smtClean="0"/>
                  <a:t>ό,τι</a:t>
                </a:r>
                <a:r>
                  <a:rPr lang="el-GR" dirty="0" smtClean="0"/>
                  <a:t> ξέρουμε ήδη για σωρούς για να υπολογίσουμε την πολυπλοκότητα χρόνου του</a:t>
                </a:r>
                <a:r>
                  <a:rPr lang="en-US" dirty="0" smtClean="0"/>
                  <a:t> </a:t>
                </a:r>
                <a:r>
                  <a:rPr lang="en-US" dirty="0" err="1" smtClean="0">
                    <a:latin typeface="Courier New" pitchFamily="49" charset="0"/>
                    <a:cs typeface="Courier New" pitchFamily="49" charset="0"/>
                  </a:rPr>
                  <a:t>HeapSort</a:t>
                </a:r>
                <a:r>
                  <a:rPr lang="en-US" dirty="0" smtClean="0"/>
                  <a:t>.</a:t>
                </a:r>
              </a:p>
              <a:p>
                <a:r>
                  <a:rPr lang="el-GR" dirty="0" smtClean="0"/>
                  <a:t>Έχουμε αποδείξει ότι η διαδικασία οργάνωσης των κλειδιών του πίνακα</a:t>
                </a:r>
                <a:r>
                  <a:rPr lang="en-US" dirty="0" smtClean="0"/>
                  <a:t> </a:t>
                </a:r>
                <a:r>
                  <a:rPr lang="en-US" dirty="0" smtClean="0">
                    <a:latin typeface="Courier New" pitchFamily="49" charset="0"/>
                    <a:cs typeface="Courier New" pitchFamily="49" charset="0"/>
                  </a:rPr>
                  <a:t>A</a:t>
                </a:r>
                <a:r>
                  <a:rPr lang="en-US" dirty="0" smtClean="0"/>
                  <a:t> </a:t>
                </a:r>
                <a:r>
                  <a:rPr lang="el-GR" dirty="0" smtClean="0"/>
                  <a:t>σε σωρό παίρνει χρόνο</a:t>
                </a:r>
                <a:r>
                  <a:rPr lang="en-US" dirty="0" smtClean="0"/>
                  <a:t>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r>
                      <a:rPr lang="en-US" b="0" i="1" smtClean="0">
                        <a:latin typeface="Cambria Math"/>
                      </a:rPr>
                      <m:t>)</m:t>
                    </m:r>
                  </m:oMath>
                </a14:m>
                <a:r>
                  <a:rPr lang="en-US" dirty="0" smtClean="0"/>
                  <a:t>.</a:t>
                </a:r>
              </a:p>
              <a:p>
                <a:r>
                  <a:rPr lang="el-GR" dirty="0" smtClean="0"/>
                  <a:t>Έχουμε επίσης αποδείξει ότι η διαδικασία διαγραφής της ρίζας ενός σωρού, η αντικατάσταση της με το τελευταίο κλειδί κατά σειρά επιπέδου, και η αναδιοργάνωση του δέντρου που προκύπτει σε σωρό με </a:t>
                </a:r>
                <a14:m>
                  <m:oMath xmlns:m="http://schemas.openxmlformats.org/officeDocument/2006/math">
                    <m:r>
                      <a:rPr lang="en-US" b="0" i="1" smtClean="0">
                        <a:latin typeface="Cambria Math"/>
                      </a:rPr>
                      <m:t>𝑖</m:t>
                    </m:r>
                  </m:oMath>
                </a14:m>
                <a:r>
                  <a:rPr lang="en-US" dirty="0" smtClean="0"/>
                  <a:t> </a:t>
                </a:r>
                <a:r>
                  <a:rPr lang="el-GR" dirty="0" smtClean="0"/>
                  <a:t>κλειδιά χρειάζεται το πολύ </a:t>
                </a:r>
                <a14:m>
                  <m:oMath xmlns:m="http://schemas.openxmlformats.org/officeDocument/2006/math">
                    <m:d>
                      <m:dPr>
                        <m:begChr m:val="⌊"/>
                        <m:endChr m:val="⌋"/>
                        <m:ctrlPr>
                          <a:rPr lang="en-US" i="1" smtClean="0">
                            <a:latin typeface="Cambria Math"/>
                          </a:rPr>
                        </m:ctrlPr>
                      </m:dPr>
                      <m:e>
                        <m:func>
                          <m:funcPr>
                            <m:ctrlPr>
                              <a:rPr lang="en-US" i="1" smtClean="0">
                                <a:latin typeface="Cambria Math"/>
                              </a:rPr>
                            </m:ctrlPr>
                          </m:funcPr>
                          <m:fName>
                            <m:sSub>
                              <m:sSubPr>
                                <m:ctrlPr>
                                  <a:rPr lang="en-US" i="1" smtClean="0">
                                    <a:latin typeface="Cambria Math"/>
                                  </a:rPr>
                                </m:ctrlPr>
                              </m:sSubPr>
                              <m:e>
                                <m:r>
                                  <m:rPr>
                                    <m:sty m:val="p"/>
                                  </m:rPr>
                                  <a:rPr lang="en-US" i="0" smtClean="0">
                                    <a:latin typeface="Cambria Math"/>
                                  </a:rPr>
                                  <m:t>log</m:t>
                                </m:r>
                              </m:e>
                              <m:sub>
                                <m:r>
                                  <a:rPr lang="en-US" b="0" i="1" smtClean="0">
                                    <a:latin typeface="Cambria Math"/>
                                  </a:rPr>
                                  <m:t>2</m:t>
                                </m:r>
                              </m:sub>
                            </m:sSub>
                          </m:fName>
                          <m:e>
                            <m:r>
                              <a:rPr lang="en-US" b="0" i="1" smtClean="0">
                                <a:latin typeface="Cambria Math"/>
                              </a:rPr>
                              <m:t>𝑖</m:t>
                            </m:r>
                          </m:e>
                        </m:func>
                      </m:e>
                    </m:d>
                  </m:oMath>
                </a14:m>
                <a:r>
                  <a:rPr lang="en-US" dirty="0" smtClean="0"/>
                  <a:t> </a:t>
                </a:r>
                <a:r>
                  <a:rPr lang="el-GR" dirty="0" smtClean="0"/>
                  <a:t>αντιμεταθέσεις κλειδιών. </a:t>
                </a:r>
                <a:endParaRPr lang="en-US" dirty="0" smtClean="0"/>
              </a:p>
              <a:p>
                <a:r>
                  <a:rPr lang="el-GR" dirty="0" smtClean="0"/>
                  <a:t>Ομοίως, η συνάρτηση</a:t>
                </a:r>
                <a:r>
                  <a:rPr lang="en-US" dirty="0" smtClean="0"/>
                  <a:t> </a:t>
                </a:r>
                <a:r>
                  <a:rPr lang="en-US" dirty="0" err="1" smtClean="0">
                    <a:latin typeface="Courier New" pitchFamily="49" charset="0"/>
                    <a:cs typeface="Courier New" pitchFamily="49" charset="0"/>
                  </a:rPr>
                  <a:t>SiftUp</a:t>
                </a:r>
                <a:r>
                  <a:rPr lang="en-US" dirty="0" smtClean="0"/>
                  <a:t> </a:t>
                </a:r>
                <a:r>
                  <a:rPr lang="el-GR" dirty="0" smtClean="0"/>
                  <a:t>χρειάζεται</a:t>
                </a:r>
                <a:r>
                  <a:rPr lang="en-US" dirty="0" smtClean="0"/>
                  <a:t> </a:t>
                </a:r>
                <a14:m>
                  <m:oMath xmlns:m="http://schemas.openxmlformats.org/officeDocument/2006/math">
                    <m:d>
                      <m:dPr>
                        <m:begChr m:val="⌊"/>
                        <m:endChr m:val="⌋"/>
                        <m:ctrlPr>
                          <a:rPr lang="en-US" i="1">
                            <a:latin typeface="Cambria Math"/>
                          </a:rPr>
                        </m:ctrlPr>
                      </m:dPr>
                      <m:e>
                        <m:func>
                          <m:funcPr>
                            <m:ctrlPr>
                              <a:rPr lang="en-US" i="1">
                                <a:latin typeface="Cambria Math"/>
                              </a:rPr>
                            </m:ctrlPr>
                          </m:funcPr>
                          <m:fName>
                            <m:sSub>
                              <m:sSubPr>
                                <m:ctrlPr>
                                  <a:rPr lang="en-US" i="1">
                                    <a:latin typeface="Cambria Math"/>
                                  </a:rPr>
                                </m:ctrlPr>
                              </m:sSubPr>
                              <m:e>
                                <m:r>
                                  <m:rPr>
                                    <m:sty m:val="p"/>
                                  </m:rPr>
                                  <a:rPr lang="en-US">
                                    <a:latin typeface="Cambria Math"/>
                                  </a:rPr>
                                  <m:t>log</m:t>
                                </m:r>
                              </m:e>
                              <m:sub>
                                <m:r>
                                  <a:rPr lang="en-US" i="1">
                                    <a:latin typeface="Cambria Math"/>
                                  </a:rPr>
                                  <m:t>2</m:t>
                                </m:r>
                              </m:sub>
                            </m:sSub>
                          </m:fName>
                          <m:e>
                            <m:r>
                              <a:rPr lang="en-US" i="1">
                                <a:latin typeface="Cambria Math"/>
                              </a:rPr>
                              <m:t>𝑖</m:t>
                            </m:r>
                          </m:e>
                        </m:func>
                      </m:e>
                    </m:d>
                    <m:r>
                      <a:rPr lang="en-US" b="0" i="0" smtClean="0">
                        <a:latin typeface="Cambria Math"/>
                      </a:rPr>
                      <m:t>+2</m:t>
                    </m:r>
                  </m:oMath>
                </a14:m>
                <a:r>
                  <a:rPr lang="en-US" dirty="0" smtClean="0"/>
                  <a:t> </a:t>
                </a:r>
                <a:r>
                  <a:rPr lang="el-GR" dirty="0" smtClean="0"/>
                  <a:t>μεταθέσεις  κλειδιών από ένα </a:t>
                </a:r>
                <a:r>
                  <a:rPr lang="el-GR" dirty="0"/>
                  <a:t>κόμβο ή μια προσωρινή μεταβλητή σε ένα </a:t>
                </a:r>
                <a:r>
                  <a:rPr lang="el-GR" dirty="0" smtClean="0"/>
                  <a:t>άλλο</a:t>
                </a:r>
                <a:r>
                  <a:rPr lang="el-GR" dirty="0"/>
                  <a:t> </a:t>
                </a:r>
                <a:r>
                  <a:rPr lang="el-GR" dirty="0" smtClean="0"/>
                  <a:t>κόμβο ή μεταβλητή.</a:t>
                </a:r>
                <a:endParaRPr lang="en-US" dirty="0" smtClean="0"/>
              </a:p>
              <a:p>
                <a:r>
                  <a:rPr lang="el-GR" dirty="0" smtClean="0"/>
                  <a:t>Άρα για να αφαιρέσουμε όλα τα κλειδιά εκτός το τελευταίο από την </a:t>
                </a:r>
                <a:r>
                  <a:rPr lang="en-US" dirty="0" smtClean="0"/>
                  <a:t> </a:t>
                </a:r>
                <a:r>
                  <a:rPr lang="en-US" dirty="0" smtClean="0">
                    <a:latin typeface="Courier New" pitchFamily="49" charset="0"/>
                    <a:cs typeface="Courier New" pitchFamily="49" charset="0"/>
                  </a:rPr>
                  <a:t>PQ</a:t>
                </a:r>
                <a:r>
                  <a:rPr lang="en-US" dirty="0" smtClean="0"/>
                  <a:t> </a:t>
                </a:r>
                <a:r>
                  <a:rPr lang="el-GR" dirty="0" smtClean="0"/>
                  <a:t>και να τα μετακινήσουμε στο τέλος της</a:t>
                </a:r>
                <a:r>
                  <a:rPr lang="en-US" dirty="0" smtClean="0"/>
                  <a:t> </a:t>
                </a:r>
                <a:r>
                  <a:rPr lang="en-US" dirty="0" smtClean="0">
                    <a:latin typeface="Courier New" pitchFamily="49" charset="0"/>
                    <a:cs typeface="Courier New" pitchFamily="49" charset="0"/>
                  </a:rPr>
                  <a:t>Q</a:t>
                </a:r>
                <a:r>
                  <a:rPr lang="en-US" dirty="0" smtClean="0"/>
                  <a:t>, </a:t>
                </a:r>
                <a:r>
                  <a:rPr lang="el-GR" dirty="0" smtClean="0"/>
                  <a:t>χρειάζεται τουλάχιστον</a:t>
                </a:r>
                <a:endParaRPr lang="en-US" dirty="0" smtClean="0"/>
              </a:p>
              <a:p>
                <a:pPr marL="0" indent="0" algn="ctr">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a:rPr>
                          </m:ctrlPr>
                        </m:naryPr>
                        <m:sub>
                          <m:r>
                            <m:rPr>
                              <m:brk m:alnAt="23"/>
                            </m:rPr>
                            <a:rPr lang="en-US" b="0" i="1" smtClean="0">
                              <a:latin typeface="Cambria Math"/>
                            </a:rPr>
                            <m:t>𝑖</m:t>
                          </m:r>
                          <m:r>
                            <a:rPr lang="en-US" b="0" i="1" smtClean="0">
                              <a:latin typeface="Cambria Math"/>
                            </a:rPr>
                            <m:t>=2</m:t>
                          </m:r>
                        </m:sub>
                        <m:sup>
                          <m:r>
                            <a:rPr lang="en-US" b="0" i="1" smtClean="0">
                              <a:latin typeface="Cambria Math"/>
                            </a:rPr>
                            <m:t>𝑛</m:t>
                          </m:r>
                        </m:sup>
                        <m:e>
                          <m:r>
                            <a:rPr lang="en-US" b="0" i="1" smtClean="0">
                              <a:latin typeface="Cambria Math"/>
                            </a:rPr>
                            <m:t>(</m:t>
                          </m:r>
                          <m:d>
                            <m:dPr>
                              <m:begChr m:val="⌊"/>
                              <m:endChr m:val="⌋"/>
                              <m:ctrlPr>
                                <a:rPr lang="en-US" b="0" i="1" smtClean="0">
                                  <a:latin typeface="Cambria Math"/>
                                </a:rPr>
                              </m:ctrlPr>
                            </m:dPr>
                            <m:e>
                              <m:func>
                                <m:funcPr>
                                  <m:ctrlPr>
                                    <a:rPr lang="en-US" b="0" i="1" smtClean="0">
                                      <a:latin typeface="Cambria Math"/>
                                    </a:rPr>
                                  </m:ctrlPr>
                                </m:funcPr>
                                <m:fName>
                                  <m:sSub>
                                    <m:sSubPr>
                                      <m:ctrlPr>
                                        <a:rPr lang="en-US" b="0" i="1" smtClean="0">
                                          <a:latin typeface="Cambria Math"/>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𝑖</m:t>
                                  </m:r>
                                </m:e>
                              </m:func>
                            </m:e>
                          </m:d>
                          <m:r>
                            <a:rPr lang="en-US" b="0" i="1" smtClean="0">
                              <a:latin typeface="Cambria Math"/>
                            </a:rPr>
                            <m:t>+2)</m:t>
                          </m:r>
                        </m:e>
                      </m:nary>
                    </m:oMath>
                  </m:oMathPara>
                </a14:m>
                <a:endParaRPr lang="el-GR" dirty="0" smtClean="0"/>
              </a:p>
              <a:p>
                <a:pPr marL="0" indent="0">
                  <a:buNone/>
                </a:pPr>
                <a:r>
                  <a:rPr lang="el-GR" dirty="0" smtClean="0"/>
                  <a:t>      χρόνο.</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444" t="-1752" r="-44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t>22</a:t>
            </a:fld>
            <a:endParaRPr lang="en-US"/>
          </a:p>
        </p:txBody>
      </p:sp>
    </p:spTree>
    <p:extLst>
      <p:ext uri="{BB962C8B-B14F-4D97-AF65-F5344CB8AC3E}">
        <p14:creationId xmlns:p14="http://schemas.microsoft.com/office/powerpoint/2010/main" val="2102567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 του </a:t>
            </a:r>
            <a:r>
              <a:rPr lang="en-US" dirty="0" err="1" smtClean="0">
                <a:latin typeface="Courier New" pitchFamily="49" charset="0"/>
                <a:cs typeface="Courier New" pitchFamily="49" charset="0"/>
              </a:rPr>
              <a:t>HeapSort</a:t>
            </a:r>
            <a:endParaRPr lang="en-US" dirty="0">
              <a:latin typeface="Courier New" pitchFamily="49" charset="0"/>
              <a:cs typeface="Courier New" pitchFamily="49"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l-GR" dirty="0" smtClean="0"/>
                  <a:t>Ο συνολικός αριθμός συγκρίσεων κλειδιών είναι ένα παρόμοιο άθροισμα φραγμένο από πάνω από την παράσταση </a:t>
                </a:r>
                <a:r>
                  <a:rPr lang="en-US" dirty="0" smtClean="0"/>
                  <a:t> </a:t>
                </a:r>
                <a14:m>
                  <m:oMath xmlns:m="http://schemas.openxmlformats.org/officeDocument/2006/math">
                    <m:nary>
                      <m:naryPr>
                        <m:chr m:val="∑"/>
                        <m:ctrlPr>
                          <a:rPr lang="en-US" i="1" smtClean="0">
                            <a:latin typeface="Cambria Math"/>
                          </a:rPr>
                        </m:ctrlPr>
                      </m:naryPr>
                      <m:sub>
                        <m:r>
                          <m:rPr>
                            <m:brk m:alnAt="23"/>
                          </m:rPr>
                          <a:rPr lang="en-US" b="0" i="1" smtClean="0">
                            <a:latin typeface="Cambria Math"/>
                          </a:rPr>
                          <m:t>𝑖</m:t>
                        </m:r>
                        <m:r>
                          <a:rPr lang="en-US" b="0" i="1" smtClean="0">
                            <a:latin typeface="Cambria Math"/>
                          </a:rPr>
                          <m:t>=2</m:t>
                        </m:r>
                      </m:sub>
                      <m:sup>
                        <m:r>
                          <a:rPr lang="en-US" b="0" i="1" smtClean="0">
                            <a:latin typeface="Cambria Math"/>
                          </a:rPr>
                          <m:t>𝑛</m:t>
                        </m:r>
                      </m:sup>
                      <m:e>
                        <m:r>
                          <a:rPr lang="en-US" b="0" i="1" smtClean="0">
                            <a:latin typeface="Cambria Math"/>
                          </a:rPr>
                          <m:t>(2</m:t>
                        </m:r>
                        <m:d>
                          <m:dPr>
                            <m:begChr m:val="⌊"/>
                            <m:endChr m:val="⌋"/>
                            <m:ctrlPr>
                              <a:rPr lang="en-US" b="0" i="1" smtClean="0">
                                <a:latin typeface="Cambria Math"/>
                              </a:rPr>
                            </m:ctrlPr>
                          </m:dPr>
                          <m:e>
                            <m:func>
                              <m:funcPr>
                                <m:ctrlPr>
                                  <a:rPr lang="en-US" b="0" i="1" smtClean="0">
                                    <a:latin typeface="Cambria Math"/>
                                  </a:rPr>
                                </m:ctrlPr>
                              </m:funcPr>
                              <m:fName>
                                <m:sSub>
                                  <m:sSubPr>
                                    <m:ctrlPr>
                                      <a:rPr lang="en-US" b="0" i="1" smtClean="0">
                                        <a:latin typeface="Cambria Math"/>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𝑖</m:t>
                                </m:r>
                              </m:e>
                            </m:func>
                          </m:e>
                        </m:d>
                        <m:r>
                          <a:rPr lang="en-US" b="0" i="1" smtClean="0">
                            <a:latin typeface="Cambria Math"/>
                          </a:rPr>
                          <m:t>+1)</m:t>
                        </m:r>
                      </m:e>
                    </m:nary>
                  </m:oMath>
                </a14:m>
                <a:r>
                  <a:rPr lang="en-US" dirty="0" smtClean="0"/>
                  <a:t>.</a:t>
                </a:r>
              </a:p>
              <a:p>
                <a:r>
                  <a:rPr lang="el-GR" dirty="0" smtClean="0"/>
                  <a:t>Γνωρίζουμε ότι</a:t>
                </a:r>
                <a:endParaRPr lang="en-US" dirty="0" smtClean="0"/>
              </a:p>
              <a:p>
                <a:pPr marL="0" indent="0">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𝑛</m:t>
                          </m:r>
                        </m:sup>
                        <m:e>
                          <m:d>
                            <m:dPr>
                              <m:begChr m:val="⌊"/>
                              <m:endChr m:val="⌋"/>
                              <m:ctrlPr>
                                <a:rPr lang="en-US" i="1" smtClean="0">
                                  <a:latin typeface="Cambria Math"/>
                                </a:rPr>
                              </m:ctrlPr>
                            </m:dPr>
                            <m:e>
                              <m:func>
                                <m:funcPr>
                                  <m:ctrlPr>
                                    <a:rPr lang="en-US" i="1" smtClean="0">
                                      <a:latin typeface="Cambria Math"/>
                                    </a:rPr>
                                  </m:ctrlPr>
                                </m:funcPr>
                                <m:fName>
                                  <m:sSub>
                                    <m:sSubPr>
                                      <m:ctrlPr>
                                        <a:rPr lang="en-US" i="1" smtClean="0">
                                          <a:latin typeface="Cambria Math"/>
                                        </a:rPr>
                                      </m:ctrlPr>
                                    </m:sSubPr>
                                    <m:e>
                                      <m:r>
                                        <m:rPr>
                                          <m:sty m:val="p"/>
                                        </m:rPr>
                                        <a:rPr lang="en-US" i="0" smtClean="0">
                                          <a:latin typeface="Cambria Math"/>
                                        </a:rPr>
                                        <m:t>log</m:t>
                                      </m:r>
                                    </m:e>
                                    <m:sub>
                                      <m:r>
                                        <a:rPr lang="en-US" b="0" i="1" smtClean="0">
                                          <a:latin typeface="Cambria Math"/>
                                        </a:rPr>
                                        <m:t>2</m:t>
                                      </m:r>
                                    </m:sub>
                                  </m:sSub>
                                </m:fName>
                                <m:e>
                                  <m:r>
                                    <a:rPr lang="en-US" b="0" i="1" smtClean="0">
                                      <a:latin typeface="Cambria Math"/>
                                    </a:rPr>
                                    <m:t>𝑖</m:t>
                                  </m:r>
                                </m:e>
                              </m:func>
                            </m:e>
                          </m:d>
                        </m:e>
                      </m:nary>
                      <m:r>
                        <a:rPr lang="en-US" b="0" i="1" smtClean="0">
                          <a:latin typeface="Cambria Math"/>
                        </a:rPr>
                        <m:t>=</m:t>
                      </m:r>
                      <m:d>
                        <m:dPr>
                          <m:ctrlPr>
                            <a:rPr lang="en-US" b="0" i="1" smtClean="0">
                              <a:latin typeface="Cambria Math"/>
                            </a:rPr>
                          </m:ctrlPr>
                        </m:dPr>
                        <m:e>
                          <m:r>
                            <a:rPr lang="en-US" b="0" i="1" smtClean="0">
                              <a:latin typeface="Cambria Math"/>
                            </a:rPr>
                            <m:t>𝑛</m:t>
                          </m:r>
                          <m:r>
                            <a:rPr lang="en-US" b="0" i="1" smtClean="0">
                              <a:latin typeface="Cambria Math"/>
                            </a:rPr>
                            <m:t>+1</m:t>
                          </m:r>
                        </m:e>
                      </m:d>
                      <m:r>
                        <a:rPr lang="en-US" b="0" i="1" smtClean="0">
                          <a:latin typeface="Cambria Math"/>
                        </a:rPr>
                        <m:t>𝑞</m:t>
                      </m:r>
                      <m:r>
                        <a:rPr lang="en-US" b="0" i="0" smtClean="0">
                          <a:latin typeface="Cambria Math"/>
                        </a:rPr>
                        <m:t>−</m:t>
                      </m:r>
                      <m:sSup>
                        <m:sSupPr>
                          <m:ctrlPr>
                            <a:rPr lang="en-US" b="0" i="1" smtClean="0">
                              <a:latin typeface="Cambria Math"/>
                            </a:rPr>
                          </m:ctrlPr>
                        </m:sSupPr>
                        <m:e>
                          <m:r>
                            <a:rPr lang="en-US" b="0" i="1" smtClean="0">
                              <a:latin typeface="Cambria Math"/>
                            </a:rPr>
                            <m:t>2</m:t>
                          </m:r>
                        </m:e>
                        <m:sup>
                          <m:r>
                            <a:rPr lang="en-US" b="0" i="1" smtClean="0">
                              <a:latin typeface="Cambria Math"/>
                            </a:rPr>
                            <m:t>(</m:t>
                          </m:r>
                          <m:r>
                            <a:rPr lang="en-US" b="0" i="1" smtClean="0">
                              <a:latin typeface="Cambria Math"/>
                            </a:rPr>
                            <m:t>𝑞</m:t>
                          </m:r>
                          <m:r>
                            <a:rPr lang="en-US" b="0" i="1" smtClean="0">
                              <a:latin typeface="Cambria Math"/>
                            </a:rPr>
                            <m:t>+1)</m:t>
                          </m:r>
                        </m:sup>
                      </m:sSup>
                      <m:r>
                        <a:rPr lang="en-US" b="0" i="1" smtClean="0">
                          <a:latin typeface="Cambria Math"/>
                        </a:rPr>
                        <m:t>+2</m:t>
                      </m:r>
                    </m:oMath>
                  </m:oMathPara>
                </a14:m>
                <a:endParaRPr lang="en-US" dirty="0" smtClean="0"/>
              </a:p>
              <a:p>
                <a:pPr marL="0" indent="0">
                  <a:buNone/>
                </a:pPr>
                <a:r>
                  <a:rPr lang="en-US" dirty="0"/>
                  <a:t> </a:t>
                </a:r>
                <a:r>
                  <a:rPr lang="en-US" dirty="0" smtClean="0"/>
                  <a:t>   </a:t>
                </a:r>
                <a:r>
                  <a:rPr lang="el-GR" dirty="0" smtClean="0"/>
                  <a:t>όπου</a:t>
                </a:r>
                <a:r>
                  <a:rPr lang="en-US" dirty="0" smtClean="0"/>
                  <a:t> </a:t>
                </a:r>
                <a14:m>
                  <m:oMath xmlns:m="http://schemas.openxmlformats.org/officeDocument/2006/math">
                    <m:r>
                      <a:rPr lang="en-US" b="0" i="1" smtClean="0">
                        <a:latin typeface="Cambria Math"/>
                      </a:rPr>
                      <m:t>𝑞</m:t>
                    </m:r>
                    <m:r>
                      <a:rPr lang="en-US" b="0" i="1" smtClean="0">
                        <a:latin typeface="Cambria Math"/>
                      </a:rPr>
                      <m:t>=</m:t>
                    </m:r>
                    <m:d>
                      <m:dPr>
                        <m:begChr m:val="⌊"/>
                        <m:endChr m:val="⌋"/>
                        <m:ctrlPr>
                          <a:rPr lang="en-US" b="0" i="1" smtClean="0">
                            <a:latin typeface="Cambria Math"/>
                          </a:rPr>
                        </m:ctrlPr>
                      </m:dPr>
                      <m:e>
                        <m:func>
                          <m:funcPr>
                            <m:ctrlPr>
                              <a:rPr lang="en-US" b="0" i="1" smtClean="0">
                                <a:latin typeface="Cambria Math"/>
                              </a:rPr>
                            </m:ctrlPr>
                          </m:funcPr>
                          <m:fName>
                            <m:sSub>
                              <m:sSubPr>
                                <m:ctrlPr>
                                  <a:rPr lang="en-US" b="0" i="1" smtClean="0">
                                    <a:latin typeface="Cambria Math"/>
                                  </a:rPr>
                                </m:ctrlPr>
                              </m:sSubPr>
                              <m:e>
                                <m:r>
                                  <m:rPr>
                                    <m:sty m:val="p"/>
                                  </m:rPr>
                                  <a:rPr lang="en-US" b="0" i="0" smtClean="0">
                                    <a:latin typeface="Cambria Math"/>
                                  </a:rPr>
                                  <m:t>log</m:t>
                                </m:r>
                              </m:e>
                              <m:sub>
                                <m:r>
                                  <a:rPr lang="en-US" b="0" i="1" smtClean="0">
                                    <a:latin typeface="Cambria Math"/>
                                  </a:rPr>
                                  <m:t>2</m:t>
                                </m:r>
                              </m:sub>
                            </m:sSub>
                          </m:fName>
                          <m:e>
                            <m:r>
                              <a:rPr lang="en-US" b="0" i="1" smtClean="0">
                                <a:latin typeface="Cambria Math"/>
                              </a:rPr>
                              <m:t>(</m:t>
                            </m:r>
                            <m:r>
                              <a:rPr lang="en-US" b="0" i="1" smtClean="0">
                                <a:latin typeface="Cambria Math"/>
                              </a:rPr>
                              <m:t>𝑛</m:t>
                            </m:r>
                            <m:r>
                              <a:rPr lang="en-US" b="0" i="1" smtClean="0">
                                <a:latin typeface="Cambria Math"/>
                              </a:rPr>
                              <m:t>+1)</m:t>
                            </m:r>
                          </m:e>
                        </m:func>
                      </m:e>
                    </m:d>
                  </m:oMath>
                </a14:m>
                <a:r>
                  <a:rPr lang="en-US" dirty="0" smtClean="0"/>
                  <a:t>.</a:t>
                </a:r>
              </a:p>
              <a:p>
                <a:r>
                  <a:rPr lang="el-GR" dirty="0"/>
                  <a:t>Μ</a:t>
                </a:r>
                <a:r>
                  <a:rPr lang="el-GR" dirty="0" smtClean="0"/>
                  <a:t>ε λίγες πράξεις ανισοτήτων μπορεί να δειχτεί ότι το παραπάνω άθροισμα είναι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func>
                      <m:funcPr>
                        <m:ctrlPr>
                          <a:rPr lang="en-US" b="0" i="1" smtClean="0">
                            <a:latin typeface="Cambria Math"/>
                          </a:rPr>
                        </m:ctrlPr>
                      </m:funcPr>
                      <m:fName>
                        <m:r>
                          <m:rPr>
                            <m:sty m:val="p"/>
                          </m:rPr>
                          <a:rPr lang="en-US" b="0" i="0" smtClean="0">
                            <a:latin typeface="Cambria Math"/>
                          </a:rPr>
                          <m:t>log</m:t>
                        </m:r>
                      </m:fName>
                      <m:e>
                        <m:r>
                          <a:rPr lang="en-US" b="0" i="1" smtClean="0">
                            <a:latin typeface="Cambria Math"/>
                          </a:rPr>
                          <m:t>𝑛</m:t>
                        </m:r>
                      </m:e>
                    </m:func>
                    <m:r>
                      <a:rPr lang="en-US" b="0" i="1" smtClean="0">
                        <a:latin typeface="Cambria Math"/>
                      </a:rPr>
                      <m:t>)</m:t>
                    </m:r>
                  </m:oMath>
                </a14:m>
                <a:r>
                  <a:rPr lang="en-US" dirty="0" smtClean="0"/>
                  <a:t>.</a:t>
                </a:r>
              </a:p>
              <a:p>
                <a:r>
                  <a:rPr lang="el-GR" dirty="0" smtClean="0"/>
                  <a:t>Μια και αυτός είναι ο</a:t>
                </a:r>
                <a:r>
                  <a:rPr lang="en-US" dirty="0" smtClean="0"/>
                  <a:t> </a:t>
                </a:r>
                <a:r>
                  <a:rPr lang="el-GR" dirty="0" smtClean="0"/>
                  <a:t>υπερισχύων χρόνος</a:t>
                </a:r>
                <a:r>
                  <a:rPr lang="en-US" dirty="0" smtClean="0"/>
                  <a:t>, </a:t>
                </a:r>
                <a:r>
                  <a:rPr lang="el-GR" dirty="0" smtClean="0"/>
                  <a:t>ο αλγόριθμος </a:t>
                </a:r>
                <a:r>
                  <a:rPr lang="en-US" dirty="0" err="1" smtClean="0">
                    <a:latin typeface="Courier New" pitchFamily="49" charset="0"/>
                    <a:cs typeface="Courier New" pitchFamily="49" charset="0"/>
                  </a:rPr>
                  <a:t>HeapSort</a:t>
                </a:r>
                <a:r>
                  <a:rPr lang="en-US" dirty="0" smtClean="0"/>
                  <a:t> </a:t>
                </a:r>
                <a:r>
                  <a:rPr lang="el-GR" dirty="0" smtClean="0"/>
                  <a:t>τρέχει σε χρόνο</a:t>
                </a:r>
                <a:r>
                  <a:rPr lang="en-US" dirty="0" smtClean="0"/>
                  <a:t> </a:t>
                </a:r>
                <a14:m>
                  <m:oMath xmlns:m="http://schemas.openxmlformats.org/officeDocument/2006/math">
                    <m:r>
                      <a:rPr lang="en-US" i="1">
                        <a:latin typeface="Cambria Math"/>
                      </a:rPr>
                      <m:t>𝑂</m:t>
                    </m:r>
                    <m:r>
                      <a:rPr lang="en-US" i="1">
                        <a:latin typeface="Cambria Math"/>
                      </a:rPr>
                      <m:t>(</m:t>
                    </m:r>
                    <m:r>
                      <a:rPr lang="en-US" i="1">
                        <a:latin typeface="Cambria Math"/>
                      </a:rPr>
                      <m:t>𝑛</m:t>
                    </m:r>
                    <m:func>
                      <m:funcPr>
                        <m:ctrlPr>
                          <a:rPr lang="en-US" i="1">
                            <a:latin typeface="Cambria Math"/>
                          </a:rPr>
                        </m:ctrlPr>
                      </m:funcPr>
                      <m:fName>
                        <m:r>
                          <m:rPr>
                            <m:sty m:val="p"/>
                          </m:rPr>
                          <a:rPr lang="en-US">
                            <a:latin typeface="Cambria Math"/>
                          </a:rPr>
                          <m:t>log</m:t>
                        </m:r>
                      </m:fName>
                      <m:e>
                        <m:r>
                          <a:rPr lang="en-US" i="1">
                            <a:latin typeface="Cambria Math"/>
                          </a:rPr>
                          <m:t>𝑛</m:t>
                        </m:r>
                      </m:e>
                    </m:func>
                    <m:r>
                      <a:rPr lang="en-US" i="1">
                        <a:latin typeface="Cambria Math"/>
                      </a:rPr>
                      <m:t>)</m:t>
                    </m:r>
                  </m:oMath>
                </a14:m>
                <a:r>
                  <a:rPr lang="en-US" dirty="0"/>
                  <a:t>.</a:t>
                </a:r>
                <a:r>
                  <a:rPr lang="en-US"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b="-3639"/>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t>23</a:t>
            </a:fld>
            <a:endParaRPr lang="en-US"/>
          </a:p>
        </p:txBody>
      </p:sp>
    </p:spTree>
    <p:extLst>
      <p:ext uri="{BB962C8B-B14F-4D97-AF65-F5344CB8AC3E}">
        <p14:creationId xmlns:p14="http://schemas.microsoft.com/office/powerpoint/2010/main" val="1615103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Μελέτη</a:t>
            </a:r>
            <a:endParaRPr lang="en-US" dirty="0"/>
          </a:p>
        </p:txBody>
      </p:sp>
      <p:sp>
        <p:nvSpPr>
          <p:cNvPr id="3" name="Content Placeholder 2"/>
          <p:cNvSpPr>
            <a:spLocks noGrp="1"/>
          </p:cNvSpPr>
          <p:nvPr>
            <p:ph idx="1"/>
          </p:nvPr>
        </p:nvSpPr>
        <p:spPr/>
        <p:txBody>
          <a:bodyPr/>
          <a:lstStyle/>
          <a:p>
            <a:r>
              <a:rPr lang="en-US" dirty="0" smtClean="0"/>
              <a:t>Thomas A. Standish. </a:t>
            </a:r>
            <a:r>
              <a:rPr lang="en-US" i="1" dirty="0" smtClean="0"/>
              <a:t>Data Structures, Algorithms and Software Principles in C</a:t>
            </a:r>
            <a:r>
              <a:rPr lang="en-US" dirty="0" smtClean="0"/>
              <a:t>.</a:t>
            </a:r>
            <a:r>
              <a:rPr lang="el-GR" dirty="0" smtClean="0"/>
              <a:t> </a:t>
            </a:r>
            <a:r>
              <a:rPr lang="en-US" dirty="0" smtClean="0"/>
              <a:t>Addison-Wesley.</a:t>
            </a:r>
          </a:p>
          <a:p>
            <a:pPr lvl="1"/>
            <a:r>
              <a:rPr lang="en-US" dirty="0" smtClean="0"/>
              <a:t>Section 13.3</a:t>
            </a:r>
            <a:endParaRPr lang="el-GR" dirty="0" smtClean="0"/>
          </a:p>
          <a:p>
            <a:r>
              <a:rPr lang="en-US" dirty="0" smtClean="0"/>
              <a:t>R. </a:t>
            </a:r>
            <a:r>
              <a:rPr lang="en-US" dirty="0" err="1" smtClean="0"/>
              <a:t>Sedgewick</a:t>
            </a:r>
            <a:r>
              <a:rPr lang="en-US" dirty="0" smtClean="0"/>
              <a:t>. </a:t>
            </a:r>
            <a:r>
              <a:rPr lang="el-GR" i="1" dirty="0" smtClean="0"/>
              <a:t>Αλγόριθμοι σε </a:t>
            </a:r>
            <a:r>
              <a:rPr lang="en-US" i="1" dirty="0" smtClean="0"/>
              <a:t>C</a:t>
            </a:r>
            <a:r>
              <a:rPr lang="en-US" dirty="0" smtClean="0"/>
              <a:t>. </a:t>
            </a:r>
            <a:r>
              <a:rPr lang="el-GR" dirty="0" smtClean="0"/>
              <a:t>3</a:t>
            </a:r>
            <a:r>
              <a:rPr lang="el-GR" baseline="30000" dirty="0" smtClean="0"/>
              <a:t>η</a:t>
            </a:r>
            <a:r>
              <a:rPr lang="el-GR" dirty="0" smtClean="0"/>
              <a:t> Αμερικανική Έκδοση. Εκδόσεις Κλειδάριθμος.</a:t>
            </a:r>
          </a:p>
          <a:p>
            <a:pPr lvl="1"/>
            <a:r>
              <a:rPr lang="el-GR" dirty="0" smtClean="0"/>
              <a:t>Κεφ. 9</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24</a:t>
            </a:fld>
            <a:endParaRPr lang="en-US"/>
          </a:p>
        </p:txBody>
      </p:sp>
    </p:spTree>
    <p:extLst>
      <p:ext uri="{BB962C8B-B14F-4D97-AF65-F5344CB8AC3E}">
        <p14:creationId xmlns:p14="http://schemas.microsoft.com/office/powerpoint/2010/main" val="3468909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Δηλώσεις σε </a:t>
            </a:r>
            <a:r>
              <a:rPr lang="en-US" dirty="0" smtClean="0"/>
              <a:t>C</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latin typeface="Courier New" pitchFamily="49" charset="0"/>
                <a:cs typeface="Courier New" pitchFamily="49" charset="0"/>
              </a:rPr>
              <a:t>#define </a:t>
            </a:r>
            <a:r>
              <a:rPr lang="en-US" sz="2000" dirty="0">
                <a:latin typeface="Courier New" pitchFamily="49" charset="0"/>
                <a:cs typeface="Courier New" pitchFamily="49" charset="0"/>
              </a:rPr>
              <a:t>n</a:t>
            </a:r>
            <a:r>
              <a:rPr lang="en-US" sz="2000" dirty="0" smtClean="0">
                <a:latin typeface="Courier New" pitchFamily="49" charset="0"/>
                <a:cs typeface="Courier New" pitchFamily="49" charset="0"/>
              </a:rPr>
              <a:t> 100  /* n gives the number of items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in the array to be sorted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KeyType</a:t>
            </a:r>
            <a:r>
              <a:rPr lang="en-US" sz="2000" dirty="0" smtClean="0">
                <a:latin typeface="Courier New" pitchFamily="49" charset="0"/>
                <a:cs typeface="Courier New" pitchFamily="49" charset="0"/>
              </a:rPr>
              <a:t>;   /* we assume that the type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of keys is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KeyType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SortingArray</a:t>
            </a:r>
            <a:r>
              <a:rPr lang="en-US" sz="2000" dirty="0" smtClean="0">
                <a:latin typeface="Courier New" pitchFamily="49" charset="0"/>
                <a:cs typeface="Courier New" pitchFamily="49" charset="0"/>
              </a:rPr>
              <a:t>[n];</a:t>
            </a:r>
          </a:p>
          <a:p>
            <a:pPr marL="0" indent="0">
              <a:buNone/>
            </a:pPr>
            <a:endParaRPr lang="en-US" sz="2000" dirty="0">
              <a:latin typeface="Courier New" pitchFamily="49" charset="0"/>
              <a:cs typeface="Courier New" pitchFamily="49" charset="0"/>
            </a:endParaRPr>
          </a:p>
          <a:p>
            <a:pPr marL="0" indent="0">
              <a:buNone/>
            </a:pPr>
            <a:r>
              <a:rPr lang="en-US" sz="2000" dirty="0" err="1" smtClean="0">
                <a:latin typeface="Courier New" pitchFamily="49" charset="0"/>
                <a:cs typeface="Courier New" pitchFamily="49" charset="0"/>
              </a:rPr>
              <a:t>SortingArray</a:t>
            </a:r>
            <a:r>
              <a:rPr lang="en-US" sz="2000" dirty="0" smtClean="0">
                <a:latin typeface="Courier New" pitchFamily="49" charset="0"/>
                <a:cs typeface="Courier New" pitchFamily="49" charset="0"/>
              </a:rPr>
              <a:t> A;</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3</a:t>
            </a:fld>
            <a:endParaRPr lang="en-US"/>
          </a:p>
        </p:txBody>
      </p:sp>
    </p:spTree>
    <p:extLst>
      <p:ext uri="{BB962C8B-B14F-4D97-AF65-F5344CB8AC3E}">
        <p14:creationId xmlns:p14="http://schemas.microsoft.com/office/powerpoint/2010/main" val="1898851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 Γενικός Αλγόριθμος Ταξινόμησης με Ουρά Προτεραιότητας</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PriorityQueueSort</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SortingArray</a:t>
            </a:r>
            <a:r>
              <a:rPr lang="en-US" sz="2400" dirty="0" smtClean="0">
                <a:latin typeface="Courier New" pitchFamily="49" charset="0"/>
                <a:cs typeface="Courier New" pitchFamily="49" charset="0"/>
              </a:rPr>
              <a:t> A)</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l-GR" sz="2400" dirty="0" smtClean="0">
                <a:latin typeface="Courier New" pitchFamily="49" charset="0"/>
                <a:cs typeface="Courier New" pitchFamily="49" charset="0"/>
              </a:rPr>
              <a:t>Έστω</a:t>
            </a:r>
            <a:r>
              <a:rPr lang="en-US" sz="2400" dirty="0" smtClean="0">
                <a:latin typeface="Courier New" pitchFamily="49" charset="0"/>
                <a:cs typeface="Courier New" pitchFamily="49" charset="0"/>
              </a:rPr>
              <a:t> Q </a:t>
            </a:r>
            <a:r>
              <a:rPr lang="el-GR" sz="2400" dirty="0" smtClean="0">
                <a:latin typeface="Courier New" pitchFamily="49" charset="0"/>
                <a:cs typeface="Courier New" pitchFamily="49" charset="0"/>
              </a:rPr>
              <a:t>μία αρχικά κενή ουρά αναμονής</a:t>
            </a:r>
            <a:r>
              <a:rPr lang="en-US" sz="2400" dirty="0" smtClean="0">
                <a:latin typeface="Courier New" pitchFamily="49" charset="0"/>
                <a:cs typeface="Courier New" pitchFamily="49" charset="0"/>
              </a:rPr>
              <a:t>.</a:t>
            </a:r>
          </a:p>
          <a:p>
            <a:pPr marL="0" indent="0">
              <a:buNone/>
            </a:pPr>
            <a:r>
              <a:rPr lang="el-GR" sz="2400" dirty="0" smtClean="0">
                <a:latin typeface="Courier New" pitchFamily="49" charset="0"/>
                <a:cs typeface="Courier New" pitchFamily="49" charset="0"/>
              </a:rPr>
              <a:t>   </a:t>
            </a:r>
          </a:p>
          <a:p>
            <a:pPr marL="0" indent="0">
              <a:buNone/>
            </a:pPr>
            <a:r>
              <a:rPr lang="el-GR" sz="2400" dirty="0">
                <a:latin typeface="Courier New" pitchFamily="49" charset="0"/>
                <a:cs typeface="Courier New" pitchFamily="49" charset="0"/>
              </a:rPr>
              <a:t> </a:t>
            </a:r>
            <a:r>
              <a:rPr lang="el-GR"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Keytype</a:t>
            </a:r>
            <a:r>
              <a:rPr lang="en-US" sz="2400" dirty="0" smtClean="0">
                <a:latin typeface="Courier New" pitchFamily="49" charset="0"/>
                <a:cs typeface="Courier New" pitchFamily="49" charset="0"/>
              </a:rPr>
              <a:t> K;</a:t>
            </a:r>
          </a:p>
          <a:p>
            <a:pPr marL="0" indent="0">
              <a:buNone/>
            </a:pPr>
            <a:endParaRPr lang="en-US" sz="2400" dirty="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   </a:t>
            </a:r>
            <a:r>
              <a:rPr lang="el-GR" sz="2400" dirty="0" smtClean="0">
                <a:latin typeface="Courier New" pitchFamily="49" charset="0"/>
                <a:cs typeface="Courier New" pitchFamily="49" charset="0"/>
              </a:rPr>
              <a:t>Οργάνωσε τα κλειδιά του</a:t>
            </a:r>
            <a:r>
              <a:rPr lang="en-US" sz="2400" dirty="0" smtClean="0">
                <a:latin typeface="Courier New" pitchFamily="49" charset="0"/>
                <a:cs typeface="Courier New" pitchFamily="49" charset="0"/>
              </a:rPr>
              <a:t> A </a:t>
            </a:r>
            <a:r>
              <a:rPr lang="el-GR" sz="2400" dirty="0" smtClean="0">
                <a:latin typeface="Courier New" pitchFamily="49" charset="0"/>
                <a:cs typeface="Courier New" pitchFamily="49" charset="0"/>
              </a:rPr>
              <a:t>σε μια ουρά προτεραιότητας</a:t>
            </a:r>
            <a:r>
              <a:rPr lang="en-US" sz="2400" dirty="0" smtClean="0">
                <a:latin typeface="Courier New" pitchFamily="49" charset="0"/>
                <a:cs typeface="Courier New" pitchFamily="49" charset="0"/>
              </a:rPr>
              <a:t> PQ.</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while (PQ </a:t>
            </a:r>
            <a:r>
              <a:rPr lang="el-GR" sz="2400" dirty="0" smtClean="0">
                <a:latin typeface="Courier New" pitchFamily="49" charset="0"/>
                <a:cs typeface="Courier New" pitchFamily="49" charset="0"/>
              </a:rPr>
              <a:t>δεν είναι κενή</a:t>
            </a: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l-GR" sz="2400" dirty="0" smtClean="0">
                <a:latin typeface="Courier New" pitchFamily="49" charset="0"/>
                <a:cs typeface="Courier New" pitchFamily="49" charset="0"/>
              </a:rPr>
              <a:t>Βγάλε το μεγαλύτερο κλειδί </a:t>
            </a:r>
            <a:r>
              <a:rPr lang="en-US" sz="2400" dirty="0" smtClean="0">
                <a:latin typeface="Courier New" pitchFamily="49" charset="0"/>
                <a:cs typeface="Courier New" pitchFamily="49" charset="0"/>
              </a:rPr>
              <a:t>K </a:t>
            </a:r>
            <a:r>
              <a:rPr lang="el-GR" sz="2400" dirty="0" smtClean="0">
                <a:latin typeface="Courier New" pitchFamily="49" charset="0"/>
                <a:cs typeface="Courier New" pitchFamily="49" charset="0"/>
              </a:rPr>
              <a:t>από την</a:t>
            </a:r>
            <a:r>
              <a:rPr lang="en-US" sz="2400" dirty="0" smtClean="0">
                <a:latin typeface="Courier New" pitchFamily="49" charset="0"/>
                <a:cs typeface="Courier New" pitchFamily="49" charset="0"/>
              </a:rPr>
              <a:t> PQ.</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l-GR" sz="2400" dirty="0" smtClean="0">
                <a:latin typeface="Courier New" pitchFamily="49" charset="0"/>
                <a:cs typeface="Courier New" pitchFamily="49" charset="0"/>
              </a:rPr>
              <a:t>Βάλε το κλειδί</a:t>
            </a:r>
            <a:r>
              <a:rPr lang="en-US" sz="2400" dirty="0" smtClean="0">
                <a:latin typeface="Courier New" pitchFamily="49" charset="0"/>
                <a:cs typeface="Courier New" pitchFamily="49" charset="0"/>
              </a:rPr>
              <a:t> K</a:t>
            </a:r>
            <a:r>
              <a:rPr lang="el-GR" sz="2400" dirty="0" smtClean="0">
                <a:latin typeface="Courier New" pitchFamily="49" charset="0"/>
                <a:cs typeface="Courier New" pitchFamily="49" charset="0"/>
              </a:rPr>
              <a:t> στο τέλος της ουράς</a:t>
            </a:r>
            <a:r>
              <a:rPr lang="en-US" sz="2400" dirty="0" smtClean="0">
                <a:latin typeface="Courier New" pitchFamily="49" charset="0"/>
                <a:cs typeface="Courier New" pitchFamily="49" charset="0"/>
              </a:rPr>
              <a:t> Q.</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l-GR" sz="2400" dirty="0" smtClean="0">
                <a:latin typeface="Courier New" pitchFamily="49" charset="0"/>
                <a:cs typeface="Courier New" pitchFamily="49" charset="0"/>
              </a:rPr>
              <a:t>Μετακίνησε τα κλειδιά της </a:t>
            </a:r>
            <a:r>
              <a:rPr lang="en-US" sz="2400" dirty="0" smtClean="0">
                <a:latin typeface="Courier New" pitchFamily="49" charset="0"/>
                <a:cs typeface="Courier New" pitchFamily="49" charset="0"/>
              </a:rPr>
              <a:t>Q </a:t>
            </a:r>
            <a:r>
              <a:rPr lang="el-GR" sz="2400" dirty="0" smtClean="0">
                <a:latin typeface="Courier New" pitchFamily="49" charset="0"/>
                <a:cs typeface="Courier New" pitchFamily="49" charset="0"/>
              </a:rPr>
              <a:t>στον πίνακα</a:t>
            </a:r>
            <a:r>
              <a:rPr lang="en-US" sz="2400" dirty="0" smtClean="0">
                <a:latin typeface="Courier New" pitchFamily="49" charset="0"/>
                <a:cs typeface="Courier New" pitchFamily="49" charset="0"/>
              </a:rPr>
              <a:t> A </a:t>
            </a:r>
            <a:r>
              <a:rPr lang="el-GR" sz="2400" dirty="0" smtClean="0">
                <a:latin typeface="Courier New" pitchFamily="49" charset="0"/>
                <a:cs typeface="Courier New" pitchFamily="49" charset="0"/>
              </a:rPr>
              <a:t>σε αύξουσα </a:t>
            </a:r>
          </a:p>
          <a:p>
            <a:pPr marL="0" indent="0">
              <a:buNone/>
            </a:pPr>
            <a:r>
              <a:rPr lang="el-GR" sz="2400" dirty="0">
                <a:latin typeface="Courier New" pitchFamily="49" charset="0"/>
                <a:cs typeface="Courier New" pitchFamily="49" charset="0"/>
              </a:rPr>
              <a:t> </a:t>
            </a:r>
            <a:r>
              <a:rPr lang="el-GR" sz="2400" dirty="0" smtClean="0">
                <a:latin typeface="Courier New" pitchFamily="49" charset="0"/>
                <a:cs typeface="Courier New" pitchFamily="49" charset="0"/>
              </a:rPr>
              <a:t>  σειρά.</a:t>
            </a: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4</a:t>
            </a:fld>
            <a:endParaRPr lang="en-US"/>
          </a:p>
        </p:txBody>
      </p:sp>
    </p:spTree>
    <p:extLst>
      <p:ext uri="{BB962C8B-B14F-4D97-AF65-F5344CB8AC3E}">
        <p14:creationId xmlns:p14="http://schemas.microsoft.com/office/powerpoint/2010/main" val="3075077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Ταξινόμηση με Ουρά Προτεραιότητας</a:t>
            </a:r>
            <a:endParaRPr lang="en-US" dirty="0"/>
          </a:p>
        </p:txBody>
      </p:sp>
      <p:sp>
        <p:nvSpPr>
          <p:cNvPr id="3" name="Content Placeholder 2"/>
          <p:cNvSpPr>
            <a:spLocks noGrp="1"/>
          </p:cNvSpPr>
          <p:nvPr>
            <p:ph idx="1"/>
          </p:nvPr>
        </p:nvSpPr>
        <p:spPr/>
        <p:txBody>
          <a:bodyPr>
            <a:normAutofit lnSpcReduction="10000"/>
          </a:bodyPr>
          <a:lstStyle/>
          <a:p>
            <a:r>
              <a:rPr lang="el-GR" dirty="0" smtClean="0"/>
              <a:t>Θα παρουσιάσουμε τώρα δύο συγκεκριμένες υλοποιήσεις του γενικού αλγόριθμου, χρησιμοποιώντας τις δύο αναπαραστάσεις μιας ουράς προτεραιότητας που έχουμε μελετήσει:</a:t>
            </a:r>
          </a:p>
          <a:p>
            <a:pPr lvl="1"/>
            <a:r>
              <a:rPr lang="el-GR" dirty="0" smtClean="0"/>
              <a:t>Αναπαράσταση με αταξινόμητο πίνακα</a:t>
            </a:r>
            <a:endParaRPr lang="en-US" dirty="0" smtClean="0"/>
          </a:p>
          <a:p>
            <a:pPr lvl="1"/>
            <a:r>
              <a:rPr lang="el-GR" dirty="0" smtClean="0"/>
              <a:t>Αναπαράσταση με σωρό (</a:t>
            </a:r>
            <a:r>
              <a:rPr lang="en-US" dirty="0" smtClean="0"/>
              <a:t>heap</a:t>
            </a:r>
            <a:r>
              <a:rPr lang="el-GR" dirty="0" smtClean="0"/>
              <a:t>)</a:t>
            </a:r>
            <a:endParaRPr lang="en-US" dirty="0" smtClean="0"/>
          </a:p>
          <a:p>
            <a:r>
              <a:rPr lang="el-GR" dirty="0" smtClean="0"/>
              <a:t>Και οι δύο αναπαραστάσεις θα υλοποιηθούν </a:t>
            </a:r>
            <a:r>
              <a:rPr lang="el-GR" b="1" dirty="0" smtClean="0"/>
              <a:t>επιτόπου</a:t>
            </a:r>
            <a:r>
              <a:rPr lang="el-GR" dirty="0" smtClean="0"/>
              <a:t> στον πίνακα </a:t>
            </a:r>
            <a:r>
              <a:rPr lang="en-US" dirty="0" smtClean="0">
                <a:latin typeface="Courier New" pitchFamily="49" charset="0"/>
                <a:cs typeface="Courier New" pitchFamily="49" charset="0"/>
              </a:rPr>
              <a:t>A</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5</a:t>
            </a:fld>
            <a:endParaRPr lang="en-US"/>
          </a:p>
        </p:txBody>
      </p:sp>
    </p:spTree>
    <p:extLst>
      <p:ext uri="{BB962C8B-B14F-4D97-AF65-F5344CB8AC3E}">
        <p14:creationId xmlns:p14="http://schemas.microsoft.com/office/powerpoint/2010/main" val="311641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Γενική Μέθοδος</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6</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285408"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smtClean="0"/>
              <a:t>A</a:t>
            </a:r>
            <a:endParaRPr lang="en-US" dirty="0"/>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της</a:t>
            </a:r>
            <a:r>
              <a:rPr lang="en-US" dirty="0" smtClean="0"/>
              <a:t> PQ</a:t>
            </a:r>
            <a:endParaRPr lang="en-US" dirty="0"/>
          </a:p>
        </p:txBody>
      </p:sp>
      <p:sp>
        <p:nvSpPr>
          <p:cNvPr id="18" name="TextBox 17"/>
          <p:cNvSpPr txBox="1"/>
          <p:nvPr/>
        </p:nvSpPr>
        <p:spPr>
          <a:xfrm>
            <a:off x="6278553" y="1318671"/>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στην</a:t>
            </a:r>
            <a:r>
              <a:rPr lang="en-US" dirty="0" smtClean="0"/>
              <a:t> Q</a:t>
            </a:r>
            <a:endParaRPr lang="en-US" dirty="0"/>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800200"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300192" y="1952797"/>
            <a:ext cx="144016"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smtClean="0"/>
              <a:t>j</a:t>
            </a:r>
            <a:endParaRPr lang="en-US" dirty="0"/>
          </a:p>
        </p:txBody>
      </p:sp>
      <p:sp>
        <p:nvSpPr>
          <p:cNvPr id="28" name="TextBox 27"/>
          <p:cNvSpPr txBox="1"/>
          <p:nvPr/>
        </p:nvSpPr>
        <p:spPr>
          <a:xfrm>
            <a:off x="1403648" y="4653136"/>
            <a:ext cx="2601321" cy="646331"/>
          </a:xfrm>
          <a:prstGeom prst="rect">
            <a:avLst/>
          </a:prstGeom>
          <a:noFill/>
        </p:spPr>
        <p:txBody>
          <a:bodyPr wrap="square" rtlCol="0">
            <a:spAutoFit/>
          </a:bodyPr>
          <a:lstStyle/>
          <a:p>
            <a:r>
              <a:rPr lang="el-GR" dirty="0" smtClean="0"/>
              <a:t>Δείκτης στο</a:t>
            </a:r>
            <a:r>
              <a:rPr lang="en-US" dirty="0" smtClean="0"/>
              <a:t> </a:t>
            </a:r>
            <a:r>
              <a:rPr lang="el-GR" dirty="0" smtClean="0"/>
              <a:t>μεγαλύτερο κλειδί της</a:t>
            </a:r>
            <a:r>
              <a:rPr lang="en-US" dirty="0" smtClean="0"/>
              <a:t> PQ</a:t>
            </a:r>
            <a:endParaRPr lang="en-US" dirty="0"/>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9403" y="4805536"/>
            <a:ext cx="1837374" cy="923330"/>
          </a:xfrm>
          <a:prstGeom prst="rect">
            <a:avLst/>
          </a:prstGeom>
          <a:noFill/>
        </p:spPr>
        <p:txBody>
          <a:bodyPr wrap="square" rtlCol="0">
            <a:spAutoFit/>
          </a:bodyPr>
          <a:lstStyle/>
          <a:p>
            <a:r>
              <a:rPr lang="el-GR" dirty="0" smtClean="0"/>
              <a:t>Δείκτης στο τελευταίο </a:t>
            </a:r>
            <a:r>
              <a:rPr lang="el-GR" dirty="0" err="1" smtClean="0"/>
              <a:t>κλειδι</a:t>
            </a:r>
            <a:r>
              <a:rPr lang="el-GR" dirty="0" smtClean="0"/>
              <a:t> της</a:t>
            </a:r>
            <a:r>
              <a:rPr lang="en-US" dirty="0" smtClean="0"/>
              <a:t> PQ</a:t>
            </a:r>
            <a:endParaRPr lang="en-US" dirty="0"/>
          </a:p>
        </p:txBody>
      </p:sp>
      <p:sp>
        <p:nvSpPr>
          <p:cNvPr id="32" name="TextBox 31"/>
          <p:cNvSpPr txBox="1"/>
          <p:nvPr/>
        </p:nvSpPr>
        <p:spPr>
          <a:xfrm>
            <a:off x="5940152" y="3900790"/>
            <a:ext cx="237566" cy="369332"/>
          </a:xfrm>
          <a:prstGeom prst="rect">
            <a:avLst/>
          </a:prstGeom>
          <a:noFill/>
        </p:spPr>
        <p:txBody>
          <a:bodyPr wrap="none" rtlCol="0">
            <a:spAutoFit/>
          </a:bodyPr>
          <a:lstStyle/>
          <a:p>
            <a:r>
              <a:rPr lang="en-US" dirty="0" err="1" smtClean="0"/>
              <a:t>i</a:t>
            </a:r>
            <a:endParaRPr lang="en-US" dirty="0"/>
          </a:p>
        </p:txBody>
      </p:sp>
      <p:cxnSp>
        <p:nvCxnSpPr>
          <p:cNvPr id="34" name="Straight Connector 33"/>
          <p:cNvCxnSpPr/>
          <p:nvPr/>
        </p:nvCxnSpPr>
        <p:spPr>
          <a:xfrm flipV="1">
            <a:off x="5400092" y="4270122"/>
            <a:ext cx="658843" cy="535414"/>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smtClean="0"/>
              <a:t>Όριο μεταξύ</a:t>
            </a:r>
          </a:p>
          <a:p>
            <a:r>
              <a:rPr lang="en-US" dirty="0" smtClean="0"/>
              <a:t>PQ </a:t>
            </a:r>
            <a:r>
              <a:rPr lang="el-GR" dirty="0" smtClean="0"/>
              <a:t>και</a:t>
            </a:r>
            <a:r>
              <a:rPr lang="en-US" dirty="0" smtClean="0"/>
              <a:t> Q</a:t>
            </a:r>
            <a:endParaRPr lang="en-US" dirty="0"/>
          </a:p>
        </p:txBody>
      </p:sp>
      <p:cxnSp>
        <p:nvCxnSpPr>
          <p:cNvPr id="37" name="Straight Connector 36"/>
          <p:cNvCxnSpPr/>
          <p:nvPr/>
        </p:nvCxnSpPr>
        <p:spPr>
          <a:xfrm>
            <a:off x="6300192" y="3900790"/>
            <a:ext cx="1536464" cy="90474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4355" cy="391646"/>
              </a:xfrm>
              <a:prstGeom prst="rect">
                <a:avLst/>
              </a:prstGeom>
              <a:blipFill rotWithShape="1">
                <a:blip r:embed="rId2"/>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24198" y="3386336"/>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24198" y="3386336"/>
                <a:ext cx="455638" cy="369332"/>
              </a:xfrm>
              <a:prstGeom prst="rect">
                <a:avLst/>
              </a:prstGeom>
              <a:blipFill rotWithShape="1">
                <a:blip r:embed="rId3"/>
                <a:stretch>
                  <a:fillRect b="-1667"/>
                </a:stretch>
              </a:blipFill>
            </p:spPr>
            <p:txBody>
              <a:bodyPr/>
              <a:lstStyle/>
              <a:p>
                <a:r>
                  <a:rPr lang="en-US">
                    <a:noFill/>
                  </a:rPr>
                  <a:t> </a:t>
                </a:r>
              </a:p>
            </p:txBody>
          </p:sp>
        </mc:Fallback>
      </mc:AlternateContent>
    </p:spTree>
    <p:extLst>
      <p:ext uri="{BB962C8B-B14F-4D97-AF65-F5344CB8AC3E}">
        <p14:creationId xmlns:p14="http://schemas.microsoft.com/office/powerpoint/2010/main" val="401567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Αντιμετάθεση του</a:t>
            </a:r>
            <a:r>
              <a:rPr lang="en-US" dirty="0" smtClean="0"/>
              <a:t>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smtClean="0"/>
              <a:t> </a:t>
            </a:r>
            <a:r>
              <a:rPr lang="el-GR" dirty="0" smtClean="0"/>
              <a:t>και του</a:t>
            </a:r>
            <a:r>
              <a:rPr lang="en-US" dirty="0" smtClean="0"/>
              <a:t> </a:t>
            </a:r>
            <a:r>
              <a:rPr lang="en-US" dirty="0" smtClean="0">
                <a:latin typeface="Courier New" pitchFamily="49" charset="0"/>
                <a:cs typeface="Courier New" pitchFamily="49" charset="0"/>
              </a:rPr>
              <a:t>A[j]</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7</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285408"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smtClean="0"/>
              <a:t>A</a:t>
            </a:r>
            <a:endParaRPr lang="en-US" dirty="0"/>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της</a:t>
            </a:r>
            <a:r>
              <a:rPr lang="en-US" dirty="0" smtClean="0"/>
              <a:t> PQ</a:t>
            </a:r>
            <a:endParaRPr lang="en-US" dirty="0"/>
          </a:p>
        </p:txBody>
      </p:sp>
      <p:sp>
        <p:nvSpPr>
          <p:cNvPr id="18" name="TextBox 17"/>
          <p:cNvSpPr txBox="1"/>
          <p:nvPr/>
        </p:nvSpPr>
        <p:spPr>
          <a:xfrm>
            <a:off x="6444208" y="1638759"/>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της</a:t>
            </a:r>
            <a:r>
              <a:rPr lang="en-US" dirty="0" smtClean="0"/>
              <a:t> Q</a:t>
            </a:r>
            <a:endParaRPr lang="en-US" dirty="0"/>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800200"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300192" y="1952797"/>
            <a:ext cx="144016"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smtClean="0"/>
              <a:t>j</a:t>
            </a:r>
            <a:endParaRPr lang="en-US" dirty="0"/>
          </a:p>
        </p:txBody>
      </p:sp>
      <p:sp>
        <p:nvSpPr>
          <p:cNvPr id="28" name="TextBox 27"/>
          <p:cNvSpPr txBox="1"/>
          <p:nvPr/>
        </p:nvSpPr>
        <p:spPr>
          <a:xfrm>
            <a:off x="1331640" y="4653136"/>
            <a:ext cx="2673329" cy="646331"/>
          </a:xfrm>
          <a:prstGeom prst="rect">
            <a:avLst/>
          </a:prstGeom>
          <a:noFill/>
        </p:spPr>
        <p:txBody>
          <a:bodyPr wrap="square" rtlCol="0">
            <a:spAutoFit/>
          </a:bodyPr>
          <a:lstStyle/>
          <a:p>
            <a:r>
              <a:rPr lang="el-GR" dirty="0" smtClean="0"/>
              <a:t>Δείκτης στο μεγαλύτερο κλειδί της</a:t>
            </a:r>
            <a:r>
              <a:rPr lang="en-US" dirty="0" smtClean="0"/>
              <a:t> PQ</a:t>
            </a:r>
            <a:endParaRPr lang="en-US" dirty="0"/>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9403" y="4805536"/>
            <a:ext cx="1837374" cy="923330"/>
          </a:xfrm>
          <a:prstGeom prst="rect">
            <a:avLst/>
          </a:prstGeom>
          <a:noFill/>
        </p:spPr>
        <p:txBody>
          <a:bodyPr wrap="square" rtlCol="0">
            <a:spAutoFit/>
          </a:bodyPr>
          <a:lstStyle/>
          <a:p>
            <a:r>
              <a:rPr lang="el-GR" dirty="0" smtClean="0"/>
              <a:t>Δείκτης στο τελευταίο κλειδί της</a:t>
            </a:r>
            <a:r>
              <a:rPr lang="en-US" dirty="0" smtClean="0"/>
              <a:t> PQ</a:t>
            </a:r>
            <a:endParaRPr lang="en-US" dirty="0"/>
          </a:p>
        </p:txBody>
      </p:sp>
      <p:sp>
        <p:nvSpPr>
          <p:cNvPr id="32" name="TextBox 31"/>
          <p:cNvSpPr txBox="1"/>
          <p:nvPr/>
        </p:nvSpPr>
        <p:spPr>
          <a:xfrm>
            <a:off x="5940152" y="3900790"/>
            <a:ext cx="237566" cy="369332"/>
          </a:xfrm>
          <a:prstGeom prst="rect">
            <a:avLst/>
          </a:prstGeom>
          <a:noFill/>
        </p:spPr>
        <p:txBody>
          <a:bodyPr wrap="none" rtlCol="0">
            <a:spAutoFit/>
          </a:bodyPr>
          <a:lstStyle/>
          <a:p>
            <a:r>
              <a:rPr lang="en-US" dirty="0" err="1" smtClean="0"/>
              <a:t>i</a:t>
            </a:r>
            <a:endParaRPr lang="en-US" dirty="0"/>
          </a:p>
        </p:txBody>
      </p:sp>
      <p:cxnSp>
        <p:nvCxnSpPr>
          <p:cNvPr id="34" name="Straight Connector 33"/>
          <p:cNvCxnSpPr/>
          <p:nvPr/>
        </p:nvCxnSpPr>
        <p:spPr>
          <a:xfrm flipV="1">
            <a:off x="5400092" y="4270122"/>
            <a:ext cx="658843" cy="535414"/>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smtClean="0"/>
              <a:t>Σύνορο μεταξύ</a:t>
            </a:r>
          </a:p>
          <a:p>
            <a:r>
              <a:rPr lang="en-US" dirty="0" smtClean="0"/>
              <a:t>PQ </a:t>
            </a:r>
            <a:r>
              <a:rPr lang="el-GR" dirty="0" smtClean="0"/>
              <a:t>και</a:t>
            </a:r>
            <a:r>
              <a:rPr lang="en-US" dirty="0" smtClean="0"/>
              <a:t> Q</a:t>
            </a:r>
            <a:endParaRPr lang="en-US" dirty="0"/>
          </a:p>
        </p:txBody>
      </p:sp>
      <p:cxnSp>
        <p:nvCxnSpPr>
          <p:cNvPr id="37" name="Straight Connector 36"/>
          <p:cNvCxnSpPr/>
          <p:nvPr/>
        </p:nvCxnSpPr>
        <p:spPr>
          <a:xfrm>
            <a:off x="6300192" y="3900790"/>
            <a:ext cx="1536464" cy="90474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5638"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68499" y="3411736"/>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68499" y="3411736"/>
                <a:ext cx="454355" cy="391646"/>
              </a:xfrm>
              <a:prstGeom prst="rect">
                <a:avLst/>
              </a:prstGeom>
              <a:blipFill rotWithShape="1">
                <a:blip r:embed="rId3"/>
                <a:stretch>
                  <a:fillRect b="-7813"/>
                </a:stretch>
              </a:blipFill>
            </p:spPr>
            <p:txBody>
              <a:bodyPr/>
              <a:lstStyle/>
              <a:p>
                <a:r>
                  <a:rPr lang="en-US">
                    <a:noFill/>
                  </a:rPr>
                  <a:t> </a:t>
                </a:r>
              </a:p>
            </p:txBody>
          </p:sp>
        </mc:Fallback>
      </mc:AlternateContent>
    </p:spTree>
    <p:extLst>
      <p:ext uri="{BB962C8B-B14F-4D97-AF65-F5344CB8AC3E}">
        <p14:creationId xmlns:p14="http://schemas.microsoft.com/office/powerpoint/2010/main" val="347860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
            </a:r>
            <a:r>
              <a:rPr lang="el-GR" dirty="0" err="1" smtClean="0"/>
              <a:t>ετακίνηση</a:t>
            </a:r>
            <a:r>
              <a:rPr lang="el-GR" dirty="0" smtClean="0"/>
              <a:t> του Συνόρου Μεταξύ</a:t>
            </a:r>
            <a:r>
              <a:rPr lang="en-US" dirty="0" smtClean="0"/>
              <a:t> PQ </a:t>
            </a:r>
            <a:r>
              <a:rPr lang="el-GR" dirty="0" smtClean="0"/>
              <a:t>και</a:t>
            </a:r>
            <a:r>
              <a:rPr lang="en-US" dirty="0" smtClean="0"/>
              <a:t> Q</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8</a:t>
            </a:fld>
            <a:endParaRPr lang="en-US"/>
          </a:p>
        </p:txBody>
      </p:sp>
      <p:sp>
        <p:nvSpPr>
          <p:cNvPr id="6" name="Rectangle 5"/>
          <p:cNvSpPr/>
          <p:nvPr/>
        </p:nvSpPr>
        <p:spPr>
          <a:xfrm>
            <a:off x="755576" y="3284984"/>
            <a:ext cx="7632848" cy="57606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3001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68144"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59832" y="3284984"/>
            <a:ext cx="0" cy="57606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55576"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68499" y="2285091"/>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73557" y="2276872"/>
            <a:ext cx="7392" cy="9361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3528" y="3388350"/>
            <a:ext cx="360040" cy="369332"/>
          </a:xfrm>
          <a:prstGeom prst="rect">
            <a:avLst/>
          </a:prstGeom>
          <a:noFill/>
        </p:spPr>
        <p:txBody>
          <a:bodyPr wrap="square" rtlCol="0">
            <a:spAutoFit/>
          </a:bodyPr>
          <a:lstStyle/>
          <a:p>
            <a:r>
              <a:rPr lang="en-US" dirty="0" smtClean="0"/>
              <a:t>A</a:t>
            </a:r>
            <a:endParaRPr lang="en-US" dirty="0"/>
          </a:p>
        </p:txBody>
      </p:sp>
      <p:sp>
        <p:nvSpPr>
          <p:cNvPr id="17" name="TextBox 16"/>
          <p:cNvSpPr txBox="1"/>
          <p:nvPr/>
        </p:nvSpPr>
        <p:spPr>
          <a:xfrm>
            <a:off x="2699792" y="1638760"/>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της</a:t>
            </a:r>
            <a:r>
              <a:rPr lang="en-US" dirty="0" smtClean="0"/>
              <a:t> PQ</a:t>
            </a:r>
            <a:endParaRPr lang="en-US" dirty="0"/>
          </a:p>
        </p:txBody>
      </p:sp>
      <p:sp>
        <p:nvSpPr>
          <p:cNvPr id="18" name="TextBox 17"/>
          <p:cNvSpPr txBox="1"/>
          <p:nvPr/>
        </p:nvSpPr>
        <p:spPr>
          <a:xfrm>
            <a:off x="6444208" y="1638759"/>
            <a:ext cx="2088232" cy="646331"/>
          </a:xfrm>
          <a:prstGeom prst="rect">
            <a:avLst/>
          </a:prstGeom>
          <a:noFill/>
        </p:spPr>
        <p:txBody>
          <a:bodyPr wrap="square" rtlCol="0">
            <a:spAutoFit/>
          </a:bodyPr>
          <a:lstStyle/>
          <a:p>
            <a:r>
              <a:rPr lang="el-GR" dirty="0" err="1" smtClean="0"/>
              <a:t>Υποπίνακας</a:t>
            </a:r>
            <a:r>
              <a:rPr lang="el-GR" dirty="0" smtClean="0"/>
              <a:t> του</a:t>
            </a:r>
            <a:r>
              <a:rPr lang="en-US" dirty="0" smtClean="0"/>
              <a:t> A</a:t>
            </a:r>
          </a:p>
          <a:p>
            <a:r>
              <a:rPr lang="el-GR" dirty="0" smtClean="0"/>
              <a:t>με κλειδιά της</a:t>
            </a:r>
            <a:r>
              <a:rPr lang="en-US" dirty="0" smtClean="0"/>
              <a:t> Q</a:t>
            </a:r>
            <a:endParaRPr lang="en-US" dirty="0"/>
          </a:p>
        </p:txBody>
      </p:sp>
      <p:cxnSp>
        <p:nvCxnSpPr>
          <p:cNvPr id="20" name="Straight Connector 19"/>
          <p:cNvCxnSpPr>
            <a:endCxn id="17" idx="1"/>
          </p:cNvCxnSpPr>
          <p:nvPr/>
        </p:nvCxnSpPr>
        <p:spPr>
          <a:xfrm flipV="1">
            <a:off x="755576" y="1961926"/>
            <a:ext cx="1944216" cy="45896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9992" y="1952797"/>
            <a:ext cx="1368152" cy="61210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868144" y="1952798"/>
            <a:ext cx="576064" cy="61210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8028384" y="1952797"/>
            <a:ext cx="352565" cy="46809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7114" y="3933056"/>
            <a:ext cx="239168" cy="369332"/>
          </a:xfrm>
          <a:prstGeom prst="rect">
            <a:avLst/>
          </a:prstGeom>
          <a:noFill/>
        </p:spPr>
        <p:txBody>
          <a:bodyPr wrap="none" rtlCol="0">
            <a:spAutoFit/>
          </a:bodyPr>
          <a:lstStyle/>
          <a:p>
            <a:r>
              <a:rPr lang="en-US" dirty="0" smtClean="0"/>
              <a:t>j</a:t>
            </a:r>
            <a:endParaRPr lang="en-US" dirty="0"/>
          </a:p>
        </p:txBody>
      </p:sp>
      <p:sp>
        <p:nvSpPr>
          <p:cNvPr id="28" name="TextBox 27"/>
          <p:cNvSpPr txBox="1"/>
          <p:nvPr/>
        </p:nvSpPr>
        <p:spPr>
          <a:xfrm>
            <a:off x="2167595" y="4653136"/>
            <a:ext cx="1837374" cy="1200329"/>
          </a:xfrm>
          <a:prstGeom prst="rect">
            <a:avLst/>
          </a:prstGeom>
          <a:noFill/>
        </p:spPr>
        <p:txBody>
          <a:bodyPr wrap="square" rtlCol="0">
            <a:spAutoFit/>
          </a:bodyPr>
          <a:lstStyle/>
          <a:p>
            <a:r>
              <a:rPr lang="el-GR" dirty="0" smtClean="0"/>
              <a:t>Δείκτης στο κλειδί που ήταν τελευταίο στην </a:t>
            </a:r>
            <a:r>
              <a:rPr lang="en-US" dirty="0" smtClean="0"/>
              <a:t>PQ</a:t>
            </a:r>
            <a:endParaRPr lang="en-US" dirty="0"/>
          </a:p>
        </p:txBody>
      </p:sp>
      <p:cxnSp>
        <p:nvCxnSpPr>
          <p:cNvPr id="30" name="Straight Connector 29"/>
          <p:cNvCxnSpPr>
            <a:endCxn id="27" idx="2"/>
          </p:cNvCxnSpPr>
          <p:nvPr/>
        </p:nvCxnSpPr>
        <p:spPr>
          <a:xfrm flipH="1" flipV="1">
            <a:off x="2966698" y="4302388"/>
            <a:ext cx="119584" cy="35074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2840" y="4805536"/>
            <a:ext cx="1967632" cy="646331"/>
          </a:xfrm>
          <a:prstGeom prst="rect">
            <a:avLst/>
          </a:prstGeom>
          <a:noFill/>
        </p:spPr>
        <p:txBody>
          <a:bodyPr wrap="square" rtlCol="0">
            <a:spAutoFit/>
          </a:bodyPr>
          <a:lstStyle/>
          <a:p>
            <a:r>
              <a:rPr lang="el-GR" dirty="0" smtClean="0"/>
              <a:t>Νέο όριο μεταξύ</a:t>
            </a:r>
            <a:r>
              <a:rPr lang="en-US" dirty="0" smtClean="0"/>
              <a:t> PQ </a:t>
            </a:r>
            <a:r>
              <a:rPr lang="el-GR" dirty="0" smtClean="0"/>
              <a:t>και</a:t>
            </a:r>
            <a:r>
              <a:rPr lang="en-US" dirty="0" smtClean="0"/>
              <a:t> Q</a:t>
            </a:r>
            <a:endParaRPr lang="en-US" dirty="0"/>
          </a:p>
        </p:txBody>
      </p:sp>
      <p:cxnSp>
        <p:nvCxnSpPr>
          <p:cNvPr id="37" name="Straight Connector 36"/>
          <p:cNvCxnSpPr/>
          <p:nvPr/>
        </p:nvCxnSpPr>
        <p:spPr>
          <a:xfrm>
            <a:off x="5875891" y="3933056"/>
            <a:ext cx="1960765" cy="87248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p:cNvSpPr txBox="1"/>
              <p:nvPr/>
            </p:nvSpPr>
            <p:spPr>
              <a:xfrm>
                <a:off x="2699792" y="3398500"/>
                <a:ext cx="4556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𝑖</m:t>
                          </m:r>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699792" y="3398500"/>
                <a:ext cx="455638" cy="369332"/>
              </a:xfrm>
              <a:prstGeom prst="rect">
                <a:avLst/>
              </a:prstGeom>
              <a:blipFill rotWithShape="1">
                <a:blip r:embed="rId2"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868499" y="3411736"/>
                <a:ext cx="454355"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𝐾</m:t>
                          </m:r>
                        </m:e>
                        <m:sub>
                          <m:r>
                            <a:rPr lang="en-US" b="0" i="1" smtClean="0">
                              <a:latin typeface="Cambria Math"/>
                            </a:rPr>
                            <m:t>𝑗</m:t>
                          </m:r>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5868499" y="3411736"/>
                <a:ext cx="454355" cy="391646"/>
              </a:xfrm>
              <a:prstGeom prst="rect">
                <a:avLst/>
              </a:prstGeom>
              <a:blipFill rotWithShape="1">
                <a:blip r:embed="rId3" cstate="print"/>
                <a:stretch>
                  <a:fillRect b="-7813"/>
                </a:stretch>
              </a:blipFill>
            </p:spPr>
            <p:txBody>
              <a:bodyPr/>
              <a:lstStyle/>
              <a:p>
                <a:r>
                  <a:rPr lang="en-US">
                    <a:noFill/>
                  </a:rPr>
                  <a:t> </a:t>
                </a:r>
              </a:p>
            </p:txBody>
          </p:sp>
        </mc:Fallback>
      </mc:AlternateContent>
    </p:spTree>
    <p:extLst>
      <p:ext uri="{BB962C8B-B14F-4D97-AF65-F5344CB8AC3E}">
        <p14:creationId xmlns:p14="http://schemas.microsoft.com/office/powerpoint/2010/main" val="466550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l-GR" dirty="0" smtClean="0"/>
              <a:t>Ο Αλγόριθμος </a:t>
            </a:r>
            <a:r>
              <a:rPr lang="en-US" dirty="0" err="1" smtClean="0">
                <a:latin typeface="Courier New" pitchFamily="49" charset="0"/>
                <a:cs typeface="Courier New" pitchFamily="49" charset="0"/>
              </a:rPr>
              <a:t>SelectionSort</a:t>
            </a:r>
            <a:r>
              <a:rPr lang="el-GR" dirty="0" smtClean="0"/>
              <a:t> (Ξανά!)</a:t>
            </a:r>
            <a:endParaRPr lang="en-US" dirty="0"/>
          </a:p>
        </p:txBody>
      </p:sp>
      <p:sp>
        <p:nvSpPr>
          <p:cNvPr id="3" name="Content Placeholder 2"/>
          <p:cNvSpPr>
            <a:spLocks noGrp="1"/>
          </p:cNvSpPr>
          <p:nvPr>
            <p:ph idx="1"/>
          </p:nvPr>
        </p:nvSpPr>
        <p:spPr/>
        <p:txBody>
          <a:bodyPr>
            <a:normAutofit/>
          </a:bodyPr>
          <a:lstStyle/>
          <a:p>
            <a:r>
              <a:rPr lang="el-GR" dirty="0" smtClean="0"/>
              <a:t>Εάν υλοποιήσουμε τον γενικό αλγόριθμο ταξινόμησης με ουρά προτεραιότητας χρησιμοποιώντας την υλοποίηση της ουράς προτεραιότητας με αταξινόμητο πίνακα, τότε παίρνουμε το αλγόριθμο </a:t>
            </a:r>
            <a:r>
              <a:rPr lang="en-US" dirty="0" err="1" smtClean="0">
                <a:latin typeface="Courier New" pitchFamily="49" charset="0"/>
                <a:cs typeface="Courier New" pitchFamily="49" charset="0"/>
              </a:rPr>
              <a:t>SelectionSort</a:t>
            </a:r>
            <a:r>
              <a:rPr lang="en-US" dirty="0" smtClean="0"/>
              <a:t> </a:t>
            </a:r>
            <a:r>
              <a:rPr lang="el-GR" dirty="0" smtClean="0"/>
              <a:t>που έχουμε ήδη παρουσιάσει.</a:t>
            </a:r>
            <a:endParaRPr lang="en-US" dirty="0" smtClean="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83C486E7-8B35-4739-9C04-036E722F01B6}" type="slidenum">
              <a:rPr lang="en-US" smtClean="0"/>
              <a:pPr/>
              <a:t>9</a:t>
            </a:fld>
            <a:endParaRPr lang="en-US"/>
          </a:p>
        </p:txBody>
      </p:sp>
    </p:spTree>
    <p:extLst>
      <p:ext uri="{BB962C8B-B14F-4D97-AF65-F5344CB8AC3E}">
        <p14:creationId xmlns:p14="http://schemas.microsoft.com/office/powerpoint/2010/main" val="447616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2215</Words>
  <Application>Microsoft Office PowerPoint</Application>
  <PresentationFormat>On-screen Show (4:3)</PresentationFormat>
  <Paragraphs>283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Αλγόριθμοι Ταξινόμησης – Μέρος 3</vt:lpstr>
      <vt:lpstr>Ταξινόμηση με Ουρά Προτεραιότητας</vt:lpstr>
      <vt:lpstr>Δηλώσεις σε C</vt:lpstr>
      <vt:lpstr>Ο Γενικός Αλγόριθμος Ταξινόμησης με Ουρά Προτεραιότητας</vt:lpstr>
      <vt:lpstr>Ταξινόμηση με Ουρά Προτεραιότητας</vt:lpstr>
      <vt:lpstr>Η Γενική Μέθοδος</vt:lpstr>
      <vt:lpstr>Αντιμετάθεση του A[i] και του A[j]</vt:lpstr>
      <vt:lpstr>Mετακίνηση του Συνόρου Μεταξύ PQ και Q</vt:lpstr>
      <vt:lpstr> Ο Αλγόριθμος SelectionSort (Ξανά!)</vt:lpstr>
      <vt:lpstr>SelectionSort (cont’d)</vt:lpstr>
      <vt:lpstr>Σχόλια στον SelectionSort</vt:lpstr>
      <vt:lpstr>Ιδιότητες του SelectionSort</vt:lpstr>
      <vt:lpstr>HeapSort</vt:lpstr>
      <vt:lpstr>HeapSort</vt:lpstr>
      <vt:lpstr>HeapSort</vt:lpstr>
      <vt:lpstr>HeapSort</vt:lpstr>
      <vt:lpstr>HeapSort</vt:lpstr>
      <vt:lpstr>Σχόλια</vt:lpstr>
      <vt:lpstr>Σχόλια</vt:lpstr>
      <vt:lpstr>Σχόλια</vt:lpstr>
      <vt:lpstr>Σχόλια</vt:lpstr>
      <vt:lpstr>Ιδιότητες του HeapSort</vt:lpstr>
      <vt:lpstr>Ιδιότητες του HeapSort</vt:lpstr>
      <vt:lpstr>Μελέτη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dc:title>
  <dc:creator>koubarak</dc:creator>
  <cp:lastModifiedBy>koubarak</cp:lastModifiedBy>
  <cp:revision>81</cp:revision>
  <dcterms:created xsi:type="dcterms:W3CDTF">2016-05-10T08:39:28Z</dcterms:created>
  <dcterms:modified xsi:type="dcterms:W3CDTF">2017-05-15T08:52:15Z</dcterms:modified>
</cp:coreProperties>
</file>